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7" r:id="rId4"/>
    <p:sldId id="268" r:id="rId5"/>
    <p:sldId id="269" r:id="rId6"/>
    <p:sldId id="270" r:id="rId7"/>
    <p:sldId id="257" r:id="rId8"/>
    <p:sldId id="262" r:id="rId9"/>
    <p:sldId id="264" r:id="rId10"/>
    <p:sldId id="271" r:id="rId11"/>
    <p:sldId id="272" r:id="rId12"/>
    <p:sldId id="266" r:id="rId13"/>
    <p:sldId id="261" r:id="rId14"/>
  </p:sldIdLst>
  <p:sldSz cx="9144000" cy="6858000" type="screen4x3"/>
  <p:notesSz cx="7104063" cy="10234613"/>
  <p:custDataLst>
    <p:tags r:id="rId1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altLang="el-GR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AAC929B-DCC5-4EEB-898E-006889EB0F33}" type="slidenum">
              <a:rPr lang="el-GR" altLang="el-GR" smtClean="0"/>
              <a:pPr eaLnBrk="1" hangingPunct="1">
                <a:defRPr/>
              </a:pPr>
              <a:t>1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74295A6-2DBE-4B33-AA91-3E5B6BCC9FD3}" type="slidenum">
              <a:rPr lang="el-GR" altLang="el-GR" smtClean="0"/>
              <a:pPr eaLnBrk="1" hangingPunct="1">
                <a:defRPr/>
              </a:pPr>
              <a:t>2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2215FA1-4B5E-48F9-87BD-025A8C4C0010}" type="slidenum">
              <a:rPr lang="el-GR" altLang="el-GR" smtClean="0"/>
              <a:pPr eaLnBrk="1" hangingPunct="1">
                <a:defRPr/>
              </a:pPr>
              <a:t>4</a:t>
            </a:fld>
            <a:endParaRPr lang="el-GR" alt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68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109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2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22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715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5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24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8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85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 marL="914400" indent="0">
              <a:buNone/>
              <a:defRPr sz="2200"/>
            </a:lvl3pPr>
            <a:lvl4pPr marL="1257300" indent="-228600">
              <a:defRPr sz="2200"/>
            </a:lvl4pPr>
            <a:lvl5pPr marL="1168400" indent="-271463">
              <a:lnSpc>
                <a:spcPct val="110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64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defRPr sz="2200"/>
            </a:lvl3pPr>
            <a:lvl4pPr>
              <a:defRPr sz="2200"/>
            </a:lvl4pPr>
            <a:lvl5pPr marL="1168400" indent="-271463">
              <a:lnSpc>
                <a:spcPct val="110000"/>
              </a:lnSpc>
              <a:spcBef>
                <a:spcPts val="1200"/>
              </a:spcBef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defRPr sz="2200"/>
            </a:lvl3pPr>
            <a:lvl4pPr>
              <a:defRPr sz="2200"/>
            </a:lvl4pPr>
            <a:lvl5pPr marL="1168400" indent="-271463">
              <a:lnSpc>
                <a:spcPct val="110000"/>
              </a:lnSpc>
              <a:spcBef>
                <a:spcPts val="1200"/>
              </a:spcBef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1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" TargetMode="External"/><Relationship Id="rId5" Type="http://schemas.openxmlformats.org/officeDocument/2006/relationships/hyperlink" Target="http://commons.wikimedia.org/wiki/User:Lesion" TargetMode="External"/><Relationship Id="rId4" Type="http://schemas.openxmlformats.org/officeDocument/2006/relationships/hyperlink" Target="http://commons.wikimedia.org/wiki/File:Orofacial_pain_Lateral_head_skull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Φυσιολογία Στοματογναθικού Συστήματος - </a:t>
            </a:r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Συγκλεισιολογία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sz="2600" b="1" dirty="0" smtClean="0"/>
              <a:t>Ενότητα 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Εισαγωγή</a:t>
            </a:r>
            <a:endParaRPr lang="en-US" sz="2600" dirty="0" smtClean="0"/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200" dirty="0" smtClean="0"/>
              <a:t>Δρ</a:t>
            </a:r>
            <a:r>
              <a:rPr lang="el-GR" sz="2200" dirty="0"/>
              <a:t>. Παναγιώτα </a:t>
            </a:r>
            <a:r>
              <a:rPr lang="el-GR" sz="2200" dirty="0" err="1"/>
              <a:t>Τσόλκα</a:t>
            </a:r>
            <a:r>
              <a:rPr lang="el-GR" sz="2200" dirty="0"/>
              <a:t>, </a:t>
            </a:r>
            <a:r>
              <a:rPr lang="el-GR" sz="2200" dirty="0" smtClean="0"/>
              <a:t>Αναπληρώτρια Καθηγήτρια</a:t>
            </a:r>
            <a:endParaRPr lang="en-US" sz="2200" dirty="0"/>
          </a:p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l-GR" sz="2200" dirty="0" smtClean="0"/>
              <a:t>Τμήμα </a:t>
            </a:r>
            <a:r>
              <a:rPr lang="el-GR" sz="2200" dirty="0"/>
              <a:t>Οδοντικής Τεχνολογίας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06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Εισαγωγή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b="1" dirty="0">
                <a:solidFill>
                  <a:srgbClr val="004A82"/>
                </a:solidFill>
              </a:rPr>
              <a:t>Κατανόηση της φυσιολογίας και λειτουργίας του </a:t>
            </a:r>
            <a:r>
              <a:rPr lang="el-GR" b="1" dirty="0" smtClean="0">
                <a:solidFill>
                  <a:srgbClr val="004A82"/>
                </a:solidFill>
              </a:rPr>
              <a:t>Στοματογναθικού Συστήματος (ΣΓΣ) </a:t>
            </a:r>
            <a:r>
              <a:rPr lang="el-GR" b="1" dirty="0">
                <a:solidFill>
                  <a:srgbClr val="004A82"/>
                </a:solidFill>
              </a:rPr>
              <a:t>για τον οδοντοτεχνίτη σημαίνει:</a:t>
            </a:r>
            <a:endParaRPr lang="el-GR" b="1" dirty="0" smtClean="0">
              <a:solidFill>
                <a:srgbClr val="004A8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 smtClean="0"/>
              <a:t>Αποφυγή </a:t>
            </a:r>
            <a:r>
              <a:rPr lang="el-GR" dirty="0"/>
              <a:t>σφαλμάτων κατασκευής των οδοντοτεχνικών </a:t>
            </a:r>
            <a:r>
              <a:rPr lang="el-GR" dirty="0" smtClean="0"/>
              <a:t>εργασιών</a:t>
            </a:r>
            <a:r>
              <a:rPr lang="en-US" dirty="0" smtClean="0"/>
              <a:t>.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Συμβολή στην αποκατάσταση των δυσλειτουργικών διαταραχών του ΣΓΣ και </a:t>
            </a:r>
            <a:r>
              <a:rPr lang="el-GR" dirty="0" smtClean="0"/>
              <a:t>σύγκλεισης</a:t>
            </a:r>
            <a:r>
              <a:rPr lang="en-US" dirty="0" smtClean="0"/>
              <a:t>.</a:t>
            </a:r>
            <a:endParaRPr lang="el-GR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/>
              <a:t>Καλύτερη επικοινωνία και συνεννόηση με τον θεράποντα </a:t>
            </a:r>
            <a:r>
              <a:rPr lang="el-GR" dirty="0" smtClean="0"/>
              <a:t>οδοντίατρο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1843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1942C841-0C0A-4A74-8F03-62C2302AB329}" type="slidenum">
              <a:rPr lang="el-GR" altLang="el-GR" smtClean="0"/>
              <a:pPr eaLnBrk="1" hangingPunct="1">
                <a:defRPr/>
              </a:pPr>
              <a:t>1</a:t>
            </a:fld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416349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Στοματογναθικό σύστημα </a:t>
            </a:r>
            <a:r>
              <a:rPr lang="el-GR" altLang="el-GR" sz="3000" b="0" dirty="0" smtClean="0"/>
              <a:t>1/</a:t>
            </a:r>
            <a:r>
              <a:rPr lang="en-US" altLang="el-GR" sz="3000" b="0" dirty="0" smtClean="0"/>
              <a:t>3</a:t>
            </a:r>
            <a:endParaRPr lang="el-GR" altLang="el-GR" sz="3000" b="0" dirty="0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l-GR" altLang="el-GR" dirty="0" smtClean="0"/>
              <a:t>Το στοματογναθικό σύστημα είναι: η λειτουργική μονάδα του σώματος κύρια υπεύθυνη για τη μάσηση, τη κατάποση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και την</a:t>
            </a:r>
            <a:r>
              <a:rPr lang="en-US" altLang="el-GR" dirty="0" smtClean="0"/>
              <a:t> </a:t>
            </a:r>
            <a:r>
              <a:rPr lang="el-GR" altLang="el-GR" dirty="0" smtClean="0"/>
              <a:t>ομιλία.</a:t>
            </a:r>
          </a:p>
          <a:p>
            <a:pPr eaLnBrk="1" hangingPunct="1">
              <a:lnSpc>
                <a:spcPct val="100000"/>
              </a:lnSpc>
            </a:pPr>
            <a:r>
              <a:rPr lang="el-GR" altLang="el-GR" dirty="0" smtClean="0"/>
              <a:t>Διαδραματίζει σημαντικό ρόλο στην αναπνοή,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την</a:t>
            </a:r>
            <a:r>
              <a:rPr lang="en-US" altLang="el-GR" dirty="0" smtClean="0"/>
              <a:t> </a:t>
            </a:r>
            <a:r>
              <a:rPr lang="el-GR" altLang="el-GR" dirty="0" smtClean="0"/>
              <a:t>έκφραση και την αισθητική του προσώπου.</a:t>
            </a:r>
          </a:p>
          <a:p>
            <a:pPr eaLnBrk="1" hangingPunct="1">
              <a:lnSpc>
                <a:spcPct val="100000"/>
              </a:lnSpc>
            </a:pPr>
            <a:r>
              <a:rPr lang="el-GR" altLang="el-GR" dirty="0" smtClean="0"/>
              <a:t>Οι λειτουργίες του ΣΓΣ είναι αποτέλεσμα του συντονισμού πολλών συστημάτων  ταυτόχρονα. </a:t>
            </a:r>
          </a:p>
          <a:p>
            <a:pPr eaLnBrk="1" hangingPunct="1">
              <a:lnSpc>
                <a:spcPct val="100000"/>
              </a:lnSpc>
            </a:pPr>
            <a:r>
              <a:rPr lang="el-GR" altLang="el-GR" dirty="0" smtClean="0"/>
              <a:t>Το κέντρο έλεγχου των λειτουργιών του ΣΓΣ βρίσκεται σε ανώτερα και κατώτερα εγκεφαλικά κέντρα.</a:t>
            </a:r>
          </a:p>
        </p:txBody>
      </p:sp>
      <p:sp>
        <p:nvSpPr>
          <p:cNvPr id="19460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F5FBBDB5-E717-42C3-A1A2-F9B9582ED9A3}" type="slidenum">
              <a:rPr lang="el-GR" altLang="el-GR" smtClean="0"/>
              <a:pPr eaLnBrk="1" hangingPunct="1">
                <a:defRPr/>
              </a:pPr>
              <a:t>2</a:t>
            </a:fld>
            <a:endParaRPr lang="el-GR" altLang="el-GR" dirty="0" smtClean="0"/>
          </a:p>
        </p:txBody>
      </p:sp>
    </p:spTree>
    <p:extLst>
      <p:ext uri="{BB962C8B-B14F-4D97-AF65-F5344CB8AC3E}">
        <p14:creationId xmlns:p14="http://schemas.microsoft.com/office/powerpoint/2010/main" val="27426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Στοματογναθικό σύστημα </a:t>
            </a:r>
            <a:r>
              <a:rPr lang="en-US" altLang="el-GR" sz="3000" b="0" dirty="0"/>
              <a:t>2</a:t>
            </a:r>
            <a:r>
              <a:rPr lang="el-GR" altLang="el-GR" sz="3000" b="0" dirty="0" smtClean="0"/>
              <a:t>/</a:t>
            </a:r>
            <a:r>
              <a:rPr lang="en-US" altLang="el-GR" sz="3000" b="0" dirty="0"/>
              <a:t>3</a:t>
            </a:r>
            <a:endParaRPr lang="el-GR" altLang="el-GR" sz="3200" b="0" dirty="0" smtClean="0"/>
          </a:p>
        </p:txBody>
      </p:sp>
      <p:sp>
        <p:nvSpPr>
          <p:cNvPr id="15362" name="Content Placeholder 15"/>
          <p:cNvSpPr>
            <a:spLocks noGrp="1"/>
          </p:cNvSpPr>
          <p:nvPr>
            <p:ph idx="1"/>
          </p:nvPr>
        </p:nvSpPr>
        <p:spPr>
          <a:xfrm>
            <a:off x="457200" y="1268760"/>
            <a:ext cx="3978236" cy="4968552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Η λειτουργία του στοματογναθικού συστήματος ρυθμίζεται από το Κεντρικό Νευρικό Σύστημα (ΚΝΣ)</a:t>
            </a:r>
          </a:p>
          <a:p>
            <a:r>
              <a:rPr lang="el-GR" altLang="el-GR" dirty="0" smtClean="0"/>
              <a:t>Η αρμονική συνεργασία των στοιχείων του στοματογναθικού συστήματος είναι απαραίτητη για την λειτουργική ικανότητα και απόδοση του.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C8461-6CAE-4220-95F2-ADB8426B3C7C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4435436" y="1571552"/>
            <a:ext cx="4625518" cy="3848318"/>
            <a:chOff x="4435436" y="1571552"/>
            <a:chExt cx="4625518" cy="3848318"/>
          </a:xfrm>
        </p:grpSpPr>
        <p:cxnSp>
          <p:nvCxnSpPr>
            <p:cNvPr id="20" name="Straight Connector 19"/>
            <p:cNvCxnSpPr/>
            <p:nvPr/>
          </p:nvCxnSpPr>
          <p:spPr>
            <a:xfrm rot="5400000">
              <a:off x="3844627" y="2857426"/>
              <a:ext cx="2643188" cy="107156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6023470" y="2893146"/>
              <a:ext cx="2714625" cy="1071562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4987627" y="3928989"/>
              <a:ext cx="1143000" cy="428625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 flipH="1">
              <a:off x="6327477" y="3911527"/>
              <a:ext cx="1249362" cy="50006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5368" name="TextBox 33"/>
            <p:cNvSpPr txBox="1">
              <a:spLocks noChangeArrowheads="1"/>
            </p:cNvSpPr>
            <p:nvPr/>
          </p:nvSpPr>
          <p:spPr bwMode="auto">
            <a:xfrm>
              <a:off x="5955455" y="3201914"/>
              <a:ext cx="5725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 i="1">
                  <a:latin typeface="+mn-lt"/>
                </a:rPr>
                <a:t>ΚΝΣ</a:t>
              </a:r>
            </a:p>
          </p:txBody>
        </p:sp>
        <p:sp>
          <p:nvSpPr>
            <p:cNvPr id="15369" name="TextBox 34"/>
            <p:cNvSpPr txBox="1">
              <a:spLocks noChangeArrowheads="1"/>
            </p:cNvSpPr>
            <p:nvPr/>
          </p:nvSpPr>
          <p:spPr bwMode="auto">
            <a:xfrm>
              <a:off x="4435436" y="4714802"/>
              <a:ext cx="93769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latin typeface="+mn-lt"/>
                </a:rPr>
                <a:t>ΓΝΑΘΟΙ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latin typeface="+mn-lt"/>
                </a:rPr>
                <a:t>ΜΥΕΣ</a:t>
              </a:r>
            </a:p>
          </p:txBody>
        </p:sp>
        <p:sp>
          <p:nvSpPr>
            <p:cNvPr id="15370" name="TextBox 35"/>
            <p:cNvSpPr txBox="1">
              <a:spLocks noChangeArrowheads="1"/>
            </p:cNvSpPr>
            <p:nvPr/>
          </p:nvSpPr>
          <p:spPr bwMode="auto">
            <a:xfrm>
              <a:off x="6954736" y="4773539"/>
              <a:ext cx="210621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latin typeface="+mn-lt"/>
                </a:rPr>
                <a:t>ΚΡΟΤΑΦΟΓΝΑΘΙΚΕΣ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latin typeface="+mn-lt"/>
                </a:rPr>
                <a:t>ΔΙΑΡΘΡΩΣΕΙΣ</a:t>
              </a:r>
            </a:p>
          </p:txBody>
        </p:sp>
        <p:sp>
          <p:nvSpPr>
            <p:cNvPr id="15371" name="TextBox 41"/>
            <p:cNvSpPr txBox="1">
              <a:spLocks noChangeArrowheads="1"/>
            </p:cNvSpPr>
            <p:nvPr/>
          </p:nvSpPr>
          <p:spPr bwMode="auto">
            <a:xfrm>
              <a:off x="5666667" y="1571552"/>
              <a:ext cx="120097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latin typeface="+mn-lt"/>
                </a:rPr>
                <a:t>ΣΥΓΚΛΕΙΣΗ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>
                  <a:latin typeface="+mn-lt"/>
                </a:rPr>
                <a:t>ΔΟΝΤΙΑ</a:t>
              </a:r>
            </a:p>
          </p:txBody>
        </p:sp>
        <p:cxnSp>
          <p:nvCxnSpPr>
            <p:cNvPr id="44" name="Straight Connector 43"/>
            <p:cNvCxnSpPr>
              <a:stCxn id="15371" idx="2"/>
              <a:endCxn id="15368" idx="0"/>
            </p:cNvCxnSpPr>
            <p:nvPr/>
          </p:nvCxnSpPr>
          <p:spPr>
            <a:xfrm flipH="1">
              <a:off x="6241752" y="2217883"/>
              <a:ext cx="25401" cy="984031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5567064" y="5070402"/>
              <a:ext cx="1349375" cy="158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44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Στοματογναθικό σύστημα </a:t>
            </a:r>
            <a:r>
              <a:rPr lang="en-US" altLang="el-GR" sz="3000" b="0" dirty="0" smtClean="0"/>
              <a:t>3</a:t>
            </a:r>
            <a:r>
              <a:rPr lang="el-GR" altLang="el-GR" sz="3000" b="0" dirty="0" smtClean="0"/>
              <a:t>/</a:t>
            </a:r>
            <a:r>
              <a:rPr lang="en-US" altLang="el-GR" sz="3000" b="0" dirty="0"/>
              <a:t>3</a:t>
            </a:r>
            <a:endParaRPr lang="en-US" altLang="el-GR" sz="3600" dirty="0" smtClean="0"/>
          </a:p>
        </p:txBody>
      </p:sp>
      <p:sp>
        <p:nvSpPr>
          <p:cNvPr id="16388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268760"/>
            <a:ext cx="4259263" cy="496855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l-GR" altLang="el-GR" dirty="0" smtClean="0"/>
              <a:t>Αποτελείται από τις γνάθους, τους μύες της περιοχής, τις </a:t>
            </a:r>
            <a:r>
              <a:rPr lang="el-GR" altLang="el-GR" dirty="0" err="1" smtClean="0"/>
              <a:t>κροταφογναθικές</a:t>
            </a:r>
            <a:r>
              <a:rPr lang="el-GR" altLang="el-GR" dirty="0" smtClean="0"/>
              <a:t> διαρθρώσεις, τα δόντια και τους περιβάλλοντες ιστούς, το βλεννογόνο της στοματικής κοιλότητας τα αγγεία και τα νεύρα της περιοχής. </a:t>
            </a:r>
            <a:endParaRPr lang="en-US" altLang="el-GR" dirty="0" smtClean="0"/>
          </a:p>
          <a:p>
            <a:pPr marL="0" indent="0" eaLnBrk="1" hangingPunct="1">
              <a:buFont typeface="Arial" charset="0"/>
              <a:buNone/>
            </a:pPr>
            <a:endParaRPr lang="el-GR" altLang="el-GR" dirty="0" smtClean="0"/>
          </a:p>
        </p:txBody>
      </p:sp>
      <p:sp>
        <p:nvSpPr>
          <p:cNvPr id="20486" name="Θέση αριθμού διαφάνειας 2"/>
          <p:cNvSpPr>
            <a:spLocks noGrp="1"/>
          </p:cNvSpPr>
          <p:nvPr>
            <p:ph type="sldNum" sz="quarter" idx="12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25DFB45-7A61-4FCA-AE44-714221E6A27F}" type="slidenum">
              <a:rPr lang="el-GR" altLang="el-GR" smtClean="0"/>
              <a:pPr eaLnBrk="1" hangingPunct="1">
                <a:defRPr/>
              </a:pPr>
              <a:t>4</a:t>
            </a:fld>
            <a:endParaRPr lang="el-GR" altLang="el-GR" dirty="0" smtClean="0"/>
          </a:p>
        </p:txBody>
      </p:sp>
      <p:pic>
        <p:nvPicPr>
          <p:cNvPr id="16387" name="Picture 2" descr="File:Orofacial pain Lateral head sk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211263"/>
            <a:ext cx="3829050" cy="5049837"/>
          </a:xfrm>
          <a:prstGeom prst="rect">
            <a:avLst/>
          </a:prstGeom>
          <a:noFill/>
          <a:ln w="9525">
            <a:solidFill>
              <a:srgbClr val="004A8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/>
          <p:nvPr/>
        </p:nvSpPr>
        <p:spPr>
          <a:xfrm>
            <a:off x="5059363" y="6280150"/>
            <a:ext cx="31432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latin typeface="+mn-lt"/>
                <a:cs typeface="+mn-cs"/>
                <a:hlinkClick r:id="rId4"/>
              </a:rPr>
              <a:t>Orofacial pain Lateral head skull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”, 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από </a:t>
            </a:r>
            <a:r>
              <a:rPr lang="en-US" sz="1200" dirty="0">
                <a:latin typeface="+mn-lt"/>
                <a:cs typeface="+mn-cs"/>
                <a:hlinkClick r:id="rId5" tooltip="User:Lesion"/>
              </a:rPr>
              <a:t>Lesion</a:t>
            </a:r>
            <a:r>
              <a:rPr lang="en-US" sz="1200" dirty="0">
                <a:latin typeface="+mn-lt"/>
                <a:cs typeface="+mn-cs"/>
              </a:rPr>
              <a:t> </a:t>
            </a:r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διαθέσιμο με άδεια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latin typeface="+mn-lt"/>
                <a:cs typeface="+mn-cs"/>
                <a:hlinkClick r:id="rId6"/>
              </a:rPr>
              <a:t>CC BY-SA 3.0</a:t>
            </a:r>
            <a:endParaRPr lang="en-US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43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Παναγιώτα </a:t>
            </a:r>
            <a:r>
              <a:rPr lang="el-GR" sz="2000" dirty="0" err="1" smtClean="0"/>
              <a:t>Τσόλκα</a:t>
            </a:r>
            <a:r>
              <a:rPr lang="el-GR" sz="2000" dirty="0" smtClean="0"/>
              <a:t> 2014. </a:t>
            </a:r>
            <a:r>
              <a:rPr lang="el-GR" sz="2000" dirty="0"/>
              <a:t>Παναγιώτα </a:t>
            </a:r>
            <a:r>
              <a:rPr lang="el-GR" sz="2000" dirty="0" err="1"/>
              <a:t>Τσόλκα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Φυσιολογία Στοματογναθικού Συστήματος </a:t>
            </a:r>
            <a:r>
              <a:rPr lang="en-US" sz="2000" dirty="0"/>
              <a:t>- </a:t>
            </a:r>
            <a:r>
              <a:rPr lang="el-GR" sz="2000" dirty="0" err="1"/>
              <a:t>Συγκλεισιολογία</a:t>
            </a:r>
            <a:r>
              <a:rPr lang="el-GR" sz="2000" dirty="0" smtClean="0"/>
              <a:t>. Ενότητα 1</a:t>
            </a:r>
            <a:r>
              <a:rPr lang="en-US" sz="2000" dirty="0" smtClean="0"/>
              <a:t>:</a:t>
            </a:r>
            <a:r>
              <a:rPr lang="el-GR" sz="2000" dirty="0" smtClean="0"/>
              <a:t> Εισαγωγή».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15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3322912959e71468c0d92f1c1e7932d79dde8"/>
</p:tagLst>
</file>

<file path=ppt/theme/theme1.xml><?xml version="1.0" encoding="utf-8"?>
<a:theme xmlns:a="http://schemas.openxmlformats.org/drawingml/2006/main" name="template">
  <a:themeElements>
    <a:clrScheme name="Προσαρμοσμένο 1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27</TotalTime>
  <Words>801</Words>
  <Application>Microsoft Office PowerPoint</Application>
  <PresentationFormat>On-screen Show (4:3)</PresentationFormat>
  <Paragraphs>96</Paragraphs>
  <Slides>12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template</vt:lpstr>
      <vt:lpstr>OC_template_updated</vt:lpstr>
      <vt:lpstr>Φυσιολογία Στοματογναθικού Συστήματος - Συγκλεισιολογία</vt:lpstr>
      <vt:lpstr>Εισαγωγή</vt:lpstr>
      <vt:lpstr>Στοματογναθικό σύστημα 1/3</vt:lpstr>
      <vt:lpstr>Στοματογναθικό σύστημα 2/3</vt:lpstr>
      <vt:lpstr>Στοματογναθικό σύστημα 3/3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Φυσιολογία Στοματογναθικού Συστήματος - Συγκλεισιολογία</dc:title>
  <dc:creator>opencourses@teiath.gr</dc:creator>
  <cp:lastModifiedBy>alex</cp:lastModifiedBy>
  <cp:revision>6</cp:revision>
  <dcterms:created xsi:type="dcterms:W3CDTF">2014-12-04T09:13:34Z</dcterms:created>
  <dcterms:modified xsi:type="dcterms:W3CDTF">2015-03-17T14:21:36Z</dcterms:modified>
</cp:coreProperties>
</file>