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00" r:id="rId2"/>
  </p:sldMasterIdLst>
  <p:notesMasterIdLst>
    <p:notesMasterId r:id="rId37"/>
  </p:notesMasterIdLst>
  <p:handoutMasterIdLst>
    <p:handoutMasterId r:id="rId38"/>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57" r:id="rId30"/>
    <p:sldId id="262" r:id="rId31"/>
    <p:sldId id="264" r:id="rId32"/>
    <p:sldId id="293" r:id="rId33"/>
    <p:sldId id="294" r:id="rId34"/>
    <p:sldId id="266" r:id="rId35"/>
    <p:sldId id="261"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84"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bwMode="auto">
          <a:noFill/>
          <a:ln>
            <a:solidFill>
              <a:srgbClr val="000000"/>
            </a:solidFill>
            <a:miter lim="800000"/>
            <a:headEnd/>
            <a:tailEnd/>
          </a:ln>
        </p:spPr>
      </p:sp>
      <p:sp>
        <p:nvSpPr>
          <p:cNvPr id="429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29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533D37-DC52-49CB-BBF6-07C285C8C041}" type="slidenum">
              <a:rPr lang="el-GR" smtClean="0"/>
              <a:pPr/>
              <a:t>11</a:t>
            </a:fld>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bwMode="auto">
          <a:noFill/>
          <a:ln>
            <a:solidFill>
              <a:srgbClr val="000000"/>
            </a:solidFill>
            <a:miter lim="800000"/>
            <a:headEnd/>
            <a:tailEnd/>
          </a:ln>
        </p:spPr>
      </p:sp>
      <p:sp>
        <p:nvSpPr>
          <p:cNvPr id="430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30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46AC7-34B0-43AB-9DA7-987784A4168A}" type="slidenum">
              <a:rPr lang="el-GR" smtClean="0"/>
              <a:pPr/>
              <a:t>12</a:t>
            </a:fld>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bwMode="auto">
          <a:noFill/>
          <a:ln>
            <a:solidFill>
              <a:srgbClr val="000000"/>
            </a:solidFill>
            <a:miter lim="800000"/>
            <a:headEnd/>
            <a:tailEnd/>
          </a:ln>
        </p:spPr>
      </p:sp>
      <p:sp>
        <p:nvSpPr>
          <p:cNvPr id="433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33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BF2C0D-9E65-49A5-BEFF-4CC599B42355}" type="slidenum">
              <a:rPr lang="el-GR" smtClean="0"/>
              <a:pPr/>
              <a:t>13</a:t>
            </a:fld>
            <a:endParaRPr 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bwMode="auto">
          <a:noFill/>
          <a:ln>
            <a:solidFill>
              <a:srgbClr val="000000"/>
            </a:solidFill>
            <a:miter lim="800000"/>
            <a:headEnd/>
            <a:tailEnd/>
          </a:ln>
        </p:spPr>
      </p:sp>
      <p:sp>
        <p:nvSpPr>
          <p:cNvPr id="434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34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170438-537D-4C64-A79C-4A8DE9209265}" type="slidenum">
              <a:rPr lang="el-GR" smtClean="0"/>
              <a:pPr/>
              <a:t>14</a:t>
            </a:fld>
            <a:endParaRPr 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bwMode="auto">
          <a:noFill/>
          <a:ln>
            <a:solidFill>
              <a:srgbClr val="000000"/>
            </a:solidFill>
            <a:miter lim="800000"/>
            <a:headEnd/>
            <a:tailEnd/>
          </a:ln>
        </p:spPr>
      </p:sp>
      <p:sp>
        <p:nvSpPr>
          <p:cNvPr id="435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35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D99937-546C-46FA-B0CB-D75297D57D8D}" type="slidenum">
              <a:rPr lang="el-GR" smtClean="0"/>
              <a:pPr/>
              <a:t>15</a:t>
            </a:fld>
            <a:endParaRPr 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bwMode="auto">
          <a:noFill/>
          <a:ln>
            <a:solidFill>
              <a:srgbClr val="000000"/>
            </a:solidFill>
            <a:miter lim="800000"/>
            <a:headEnd/>
            <a:tailEnd/>
          </a:ln>
        </p:spPr>
      </p:sp>
      <p:sp>
        <p:nvSpPr>
          <p:cNvPr id="436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36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9BD310-9305-41A3-A661-1217F7E20A69}" type="slidenum">
              <a:rPr lang="el-GR" smtClean="0"/>
              <a:pPr/>
              <a:t>16</a:t>
            </a:fld>
            <a:endParaRPr 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bwMode="auto">
          <a:noFill/>
          <a:ln>
            <a:solidFill>
              <a:srgbClr val="000000"/>
            </a:solidFill>
            <a:miter lim="800000"/>
            <a:headEnd/>
            <a:tailEnd/>
          </a:ln>
        </p:spPr>
      </p:sp>
      <p:sp>
        <p:nvSpPr>
          <p:cNvPr id="437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37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B4F5C6-45C9-4120-B40F-060F89913064}" type="slidenum">
              <a:rPr lang="el-GR" smtClean="0"/>
              <a:pPr/>
              <a:t>17</a:t>
            </a:fld>
            <a:endParaRPr 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bwMode="auto">
          <a:noFill/>
          <a:ln>
            <a:solidFill>
              <a:srgbClr val="000000"/>
            </a:solidFill>
            <a:miter lim="800000"/>
            <a:headEnd/>
            <a:tailEnd/>
          </a:ln>
        </p:spPr>
      </p:sp>
      <p:sp>
        <p:nvSpPr>
          <p:cNvPr id="438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38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D88583-8251-4D62-B10D-B3F6ABB12352}" type="slidenum">
              <a:rPr lang="el-GR" smtClean="0"/>
              <a:pPr/>
              <a:t>19</a:t>
            </a:fld>
            <a:endParaRPr 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0B42F20-1EEC-4DEE-87E1-B4B87DAC12F2}" type="slidenum">
              <a:rPr lang="el-GR" smtClean="0"/>
              <a:pPr/>
              <a:t>20</a:t>
            </a:fld>
            <a:endParaRPr lang="el-GR"/>
          </a:p>
        </p:txBody>
      </p:sp>
    </p:spTree>
    <p:extLst>
      <p:ext uri="{BB962C8B-B14F-4D97-AF65-F5344CB8AC3E}">
        <p14:creationId xmlns:p14="http://schemas.microsoft.com/office/powerpoint/2010/main" val="3060662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p:cNvSpPr>
            <a:spLocks noGrp="1" noRot="1" noChangeAspect="1" noTextEdit="1"/>
          </p:cNvSpPr>
          <p:nvPr>
            <p:ph type="sldImg"/>
          </p:nvPr>
        </p:nvSpPr>
        <p:spPr bwMode="auto">
          <a:noFill/>
          <a:ln>
            <a:solidFill>
              <a:srgbClr val="000000"/>
            </a:solidFill>
            <a:miter lim="800000"/>
            <a:headEnd/>
            <a:tailEnd/>
          </a:ln>
        </p:spPr>
      </p:sp>
      <p:sp>
        <p:nvSpPr>
          <p:cNvPr id="442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42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323732-F3F5-4920-8BE6-06B78DA18C0B}" type="slidenum">
              <a:rPr lang="el-GR" smtClean="0"/>
              <a:pPr/>
              <a:t>21</a:t>
            </a:fld>
            <a:endParaRPr 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0B42F20-1EEC-4DEE-87E1-B4B87DAC12F2}" type="slidenum">
              <a:rPr lang="el-GR" smtClean="0"/>
              <a:pPr/>
              <a:t>1</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bwMode="auto">
          <a:noFill/>
          <a:ln>
            <a:solidFill>
              <a:srgbClr val="000000"/>
            </a:solidFill>
            <a:miter lim="800000"/>
            <a:headEnd/>
            <a:tailEnd/>
          </a:ln>
        </p:spPr>
      </p:sp>
      <p:sp>
        <p:nvSpPr>
          <p:cNvPr id="447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47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17D440-9F8A-4E9A-BDEF-C32887B7DA3E}" type="slidenum">
              <a:rPr lang="el-GR" smtClean="0"/>
              <a:pPr/>
              <a:t>22</a:t>
            </a:fld>
            <a:endParaRPr 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bwMode="auto">
          <a:noFill/>
          <a:ln>
            <a:solidFill>
              <a:srgbClr val="000000"/>
            </a:solidFill>
            <a:miter lim="800000"/>
            <a:headEnd/>
            <a:tailEnd/>
          </a:ln>
        </p:spPr>
      </p:sp>
      <p:sp>
        <p:nvSpPr>
          <p:cNvPr id="445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45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34F2DC-27CA-4EA2-B311-46354AAE970A}" type="slidenum">
              <a:rPr lang="el-GR" smtClean="0"/>
              <a:pPr/>
              <a:t>25</a:t>
            </a:fld>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ide Image Placeholder 1"/>
          <p:cNvSpPr>
            <a:spLocks noGrp="1" noRot="1" noChangeAspect="1" noTextEdit="1"/>
          </p:cNvSpPr>
          <p:nvPr>
            <p:ph type="sldImg"/>
          </p:nvPr>
        </p:nvSpPr>
        <p:spPr bwMode="auto">
          <a:noFill/>
          <a:ln>
            <a:solidFill>
              <a:srgbClr val="000000"/>
            </a:solidFill>
            <a:miter lim="800000"/>
            <a:headEnd/>
            <a:tailEnd/>
          </a:ln>
        </p:spPr>
      </p:sp>
      <p:sp>
        <p:nvSpPr>
          <p:cNvPr id="446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46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47AC0A-16A3-4B27-B94F-C594A37D97ED}" type="slidenum">
              <a:rPr lang="el-GR" smtClean="0"/>
              <a:pPr/>
              <a:t>26</a:t>
            </a:fld>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0B42F20-1EEC-4DEE-87E1-B4B87DAC12F2}" type="slidenum">
              <a:rPr lang="el-GR" smtClean="0"/>
              <a:pPr/>
              <a:t>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0B42F20-1EEC-4DEE-87E1-B4B87DAC12F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bwMode="auto">
          <a:noFill/>
          <a:ln>
            <a:solidFill>
              <a:srgbClr val="000000"/>
            </a:solidFill>
            <a:miter lim="800000"/>
            <a:headEnd/>
            <a:tailEnd/>
          </a:ln>
        </p:spPr>
      </p:sp>
      <p:sp>
        <p:nvSpPr>
          <p:cNvPr id="424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24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D23707-70F3-4B99-B088-DCB8556784BB}" type="slidenum">
              <a:rPr lang="el-GR" smtClean="0"/>
              <a:pPr/>
              <a:t>5</a:t>
            </a:fld>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0B42F20-1EEC-4DEE-87E1-B4B87DAC12F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0B42F20-1EEC-4DEE-87E1-B4B87DAC12F2}" type="slidenum">
              <a:rPr lang="el-GR" smtClean="0"/>
              <a:pPr/>
              <a:t>7</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0B42F20-1EEC-4DEE-87E1-B4B87DAC12F2}" type="slidenum">
              <a:rPr lang="el-GR" smtClean="0"/>
              <a:pPr/>
              <a:t>8</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0B42F20-1EEC-4DEE-87E1-B4B87DAC12F2}"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B3D0C6-4637-42DC-8D23-71568C010148}" type="slidenum">
              <a:rPr lang="en-US"/>
              <a:pPr>
                <a:defRPr/>
              </a:pPr>
              <a:t>‹#›</a:t>
            </a:fld>
            <a:endParaRPr lang="en-US"/>
          </a:p>
        </p:txBody>
      </p:sp>
    </p:spTree>
    <p:extLst>
      <p:ext uri="{BB962C8B-B14F-4D97-AF65-F5344CB8AC3E}">
        <p14:creationId xmlns:p14="http://schemas.microsoft.com/office/powerpoint/2010/main" val="297471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F65D23-A144-4983-B7EA-94651F803235}" type="slidenum">
              <a:rPr lang="en-US"/>
              <a:pPr>
                <a:defRPr/>
              </a:pPr>
              <a:t>‹#›</a:t>
            </a:fld>
            <a:endParaRPr lang="en-US"/>
          </a:p>
        </p:txBody>
      </p:sp>
    </p:spTree>
    <p:extLst>
      <p:ext uri="{BB962C8B-B14F-4D97-AF65-F5344CB8AC3E}">
        <p14:creationId xmlns:p14="http://schemas.microsoft.com/office/powerpoint/2010/main" val="2185312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AA1DED3-61E5-4564-B448-193A4F6C937C}" type="slidenum">
              <a:rPr lang="en-US"/>
              <a:pPr>
                <a:defRPr/>
              </a:pPr>
              <a:t>‹#›</a:t>
            </a:fld>
            <a:endParaRPr lang="en-US"/>
          </a:p>
        </p:txBody>
      </p:sp>
    </p:spTree>
    <p:extLst>
      <p:ext uri="{BB962C8B-B14F-4D97-AF65-F5344CB8AC3E}">
        <p14:creationId xmlns:p14="http://schemas.microsoft.com/office/powerpoint/2010/main" val="3982459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00F5BC5-4184-4506-96D2-0C9AC34522DB}" type="slidenum">
              <a:rPr lang="el-GR" smtClean="0"/>
              <a:pPr/>
              <a:t>‹#›</a:t>
            </a:fld>
            <a:endParaRPr lang="el-GR"/>
          </a:p>
        </p:txBody>
      </p:sp>
    </p:spTree>
    <p:extLst>
      <p:ext uri="{BB962C8B-B14F-4D97-AF65-F5344CB8AC3E}">
        <p14:creationId xmlns:p14="http://schemas.microsoft.com/office/powerpoint/2010/main" val="54171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06876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01094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89422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14220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947158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268760"/>
            <a:ext cx="8229600" cy="4968552"/>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marL="914400" indent="0">
              <a:buNone/>
              <a:defRPr sz="2200"/>
            </a:lvl3pPr>
            <a:lvl4pPr marL="1257300" indent="-228600">
              <a:defRPr sz="2200"/>
            </a:lvl4pPr>
            <a:lvl5pPr marL="1168400" indent="-271463">
              <a:lnSpc>
                <a:spcPct val="110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792526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96246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97814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99856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7664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Content Placeholder 3"/>
          <p:cNvSpPr>
            <a:spLocks noGrp="1"/>
          </p:cNvSpPr>
          <p:nvPr>
            <p:ph sz="half" idx="2"/>
          </p:nvPr>
        </p:nvSpPr>
        <p:spPr>
          <a:xfrm>
            <a:off x="4648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5841252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Goran_tek-en" TargetMode="External"/><Relationship Id="rId4" Type="http://schemas.openxmlformats.org/officeDocument/2006/relationships/hyperlink" Target="http://commons.wikimedia.org/wiki/File:Periodontium.sv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863_ToothAnatomy_02.p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upload.wikimedia.org/wikipedia/commons/c/c4/Human_dental_arches.svg"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commons.wikimedia.org/wiki/User:Kaligula" TargetMode="External"/><Relationship Id="rId5" Type="http://schemas.openxmlformats.org/officeDocument/2006/relationships/hyperlink" Target="http://commons.wikimedia.org/wiki/File:Human_dental_arches.svg"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5/5d/Denticao.jpg" TargetMode="Externa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Arleyrp&amp;action=edit&amp;redlink=1" TargetMode="External"/><Relationship Id="rId4" Type="http://schemas.openxmlformats.org/officeDocument/2006/relationships/hyperlink" Target="http://commons.wikimedia.org/wiki/File:Denticao.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863_ToothAnatomy_02.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upload.wikimedia.org/wikipedia/commons/1/16/Jointtypodonts.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commons.wikimedia.org/wiki/User:File_Upload_Bot_(Magnus_Manske)" TargetMode="External"/><Relationship Id="rId5" Type="http://schemas.openxmlformats.org/officeDocument/2006/relationships/hyperlink" Target="http://commons.wikimedia.org/wiki/File:Jointtypodonts.jpg" TargetMode="Externa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alldentnotes.blogspot.gr/2014/01/compensatory-curve-of-dental-arches.html"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alldentnotes.blogspot.gr/2014/01/compensatory-curve-of-dental-arche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alldentnotes.blogspot.gr/2014/01/compensatory-curve-of-dental-arche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rown_(tooth)" TargetMode="External"/><Relationship Id="rId13" Type="http://schemas.openxmlformats.org/officeDocument/2006/relationships/hyperlink" Target="http://en.wikipedia.org/wiki/Periodontium" TargetMode="External"/><Relationship Id="rId18" Type="http://schemas.openxmlformats.org/officeDocument/2006/relationships/hyperlink" Target="http://commons.wikimedia.org/wiki/User:ScotXW" TargetMode="External"/><Relationship Id="rId3" Type="http://schemas.openxmlformats.org/officeDocument/2006/relationships/hyperlink" Target="http://en.wikipedia.org/wiki/Tooth" TargetMode="External"/><Relationship Id="rId7" Type="http://schemas.openxmlformats.org/officeDocument/2006/relationships/hyperlink" Target="http://en.wikipedia.org/wiki/Cementum" TargetMode="External"/><Relationship Id="rId12" Type="http://schemas.openxmlformats.org/officeDocument/2006/relationships/hyperlink" Target="http://en.wikipedia.org/wiki/Gingival_sulcus" TargetMode="External"/><Relationship Id="rId17" Type="http://schemas.openxmlformats.org/officeDocument/2006/relationships/hyperlink" Target="http://commons.wikimedia.org/wiki/File:Cross_sections_of_teeth_intl.svg" TargetMode="External"/><Relationship Id="rId2" Type="http://schemas.openxmlformats.org/officeDocument/2006/relationships/image" Target="../media/image6.png"/><Relationship Id="rId16" Type="http://schemas.openxmlformats.org/officeDocument/2006/relationships/hyperlink" Target="http://en.wikipedia.org/wiki/Alveolar_bone" TargetMode="External"/><Relationship Id="rId1" Type="http://schemas.openxmlformats.org/officeDocument/2006/relationships/slideLayout" Target="../slideLayouts/slideLayout2.xml"/><Relationship Id="rId6" Type="http://schemas.openxmlformats.org/officeDocument/2006/relationships/hyperlink" Target="http://en.wikipedia.org/wiki/Pulp_(tooth)" TargetMode="External"/><Relationship Id="rId11" Type="http://schemas.openxmlformats.org/officeDocument/2006/relationships/hyperlink" Target="http://en.wikipedia.org/wiki/Apical_foramen" TargetMode="External"/><Relationship Id="rId5" Type="http://schemas.openxmlformats.org/officeDocument/2006/relationships/hyperlink" Target="http://en.wikipedia.org/wiki/Dentin" TargetMode="External"/><Relationship Id="rId15" Type="http://schemas.openxmlformats.org/officeDocument/2006/relationships/hyperlink" Target="http://en.wikipedia.org/wiki/Periodontal_ligament" TargetMode="External"/><Relationship Id="rId10" Type="http://schemas.openxmlformats.org/officeDocument/2006/relationships/hyperlink" Target="http://en.wikipedia.org/wiki/Cementoenamel_junction" TargetMode="External"/><Relationship Id="rId19" Type="http://schemas.openxmlformats.org/officeDocument/2006/relationships/hyperlink" Target="http://creativecommons.org/licenses/by-sa/3.0/deed.en" TargetMode="External"/><Relationship Id="rId4" Type="http://schemas.openxmlformats.org/officeDocument/2006/relationships/hyperlink" Target="http://en.wikipedia.org/wiki/Tooth_enamel" TargetMode="External"/><Relationship Id="rId9" Type="http://schemas.openxmlformats.org/officeDocument/2006/relationships/hyperlink" Target="http://en.wikipedia.org/wiki/Cusp_(anatomy)" TargetMode="External"/><Relationship Id="rId14" Type="http://schemas.openxmlformats.org/officeDocument/2006/relationships/hyperlink" Target="http://en.wikipedia.org/wiki/Gingiv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ndex.php?title=User:Modteque&amp;action=edit&amp;redlink=1" TargetMode="External"/><Relationship Id="rId4" Type="http://schemas.openxmlformats.org/officeDocument/2006/relationships/hyperlink" Target="http://commons.wikimedia.org/wiki/File:Healthy_gingiva.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Goran_tek-en" TargetMode="External"/><Relationship Id="rId4" Type="http://schemas.openxmlformats.org/officeDocument/2006/relationships/hyperlink" Target="http://commons.wikimedia.org/wiki/File:Periodontium.sv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Φυσιολογία Στοματογναθικού Συστήματος - </a:t>
            </a:r>
            <a:r>
              <a:rPr lang="el-GR" sz="3600" b="1" dirty="0" err="1" smtClean="0">
                <a:solidFill>
                  <a:schemeClr val="tx1"/>
                </a:solidFill>
                <a:latin typeface="+mn-lt"/>
              </a:rPr>
              <a:t>Συγκλεισιολογία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49"/>
          </a:xfrm>
        </p:spPr>
        <p:txBody>
          <a:bodyPr>
            <a:normAutofit lnSpcReduction="10000"/>
          </a:bodyPr>
          <a:lstStyle/>
          <a:p>
            <a:pPr>
              <a:lnSpc>
                <a:spcPct val="130000"/>
              </a:lnSpc>
              <a:spcBef>
                <a:spcPts val="300"/>
              </a:spcBef>
            </a:pPr>
            <a:r>
              <a:rPr lang="el-GR" sz="2600" b="1" dirty="0" smtClean="0"/>
              <a:t>Ενότητα 6</a:t>
            </a:r>
            <a:r>
              <a:rPr lang="el-GR" sz="2600" dirty="0" smtClean="0"/>
              <a:t>:</a:t>
            </a:r>
            <a:r>
              <a:rPr lang="en-US" sz="2600" dirty="0" smtClean="0"/>
              <a:t> </a:t>
            </a:r>
            <a:r>
              <a:rPr lang="el-GR" sz="2600" dirty="0"/>
              <a:t>Κύρια Στοματική </a:t>
            </a:r>
            <a:r>
              <a:rPr lang="el-GR" sz="2600" dirty="0" smtClean="0"/>
              <a:t>κοιλότητα</a:t>
            </a:r>
            <a:endParaRPr lang="en-US" sz="2600" dirty="0"/>
          </a:p>
          <a:p>
            <a:pPr marL="1616075">
              <a:lnSpc>
                <a:spcPct val="130000"/>
              </a:lnSpc>
              <a:spcBef>
                <a:spcPts val="300"/>
              </a:spcBef>
            </a:pPr>
            <a:r>
              <a:rPr lang="el-GR" sz="2600" dirty="0" smtClean="0"/>
              <a:t>(δόντια </a:t>
            </a:r>
            <a:r>
              <a:rPr lang="el-GR" sz="2600" dirty="0"/>
              <a:t>και περιβάλλοντες ιστοί)</a:t>
            </a:r>
            <a:endParaRPr lang="en-US" sz="2600" dirty="0" smtClean="0"/>
          </a:p>
          <a:p>
            <a:pPr>
              <a:lnSpc>
                <a:spcPct val="110000"/>
              </a:lnSpc>
              <a:spcBef>
                <a:spcPts val="1200"/>
              </a:spcBef>
            </a:pPr>
            <a:r>
              <a:rPr lang="el-GR" sz="2200" dirty="0" smtClean="0"/>
              <a:t>Δρ</a:t>
            </a:r>
            <a:r>
              <a:rPr lang="el-GR" sz="2200" dirty="0"/>
              <a:t>. Παναγιώτα </a:t>
            </a:r>
            <a:r>
              <a:rPr lang="el-GR" sz="2200" dirty="0" err="1"/>
              <a:t>Τσόλκα</a:t>
            </a:r>
            <a:r>
              <a:rPr lang="el-GR" sz="2200" dirty="0"/>
              <a:t>, Αναπληρώτρια</a:t>
            </a:r>
            <a:r>
              <a:rPr lang="el-GR" sz="2200" dirty="0" smtClean="0"/>
              <a:t> Καθηγήτρια</a:t>
            </a:r>
            <a:endParaRPr lang="en-US" sz="2200" dirty="0"/>
          </a:p>
          <a:p>
            <a:pPr>
              <a:lnSpc>
                <a:spcPct val="110000"/>
              </a:lnSpc>
              <a:spcBef>
                <a:spcPts val="300"/>
              </a:spcBef>
            </a:pPr>
            <a:r>
              <a:rPr lang="el-GR" sz="2200" dirty="0" smtClean="0"/>
              <a:t>Τμήμα </a:t>
            </a:r>
            <a:r>
              <a:rPr lang="el-GR" sz="2200" dirty="0"/>
              <a:t>Οδοντικής Τεχνολογίας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err="1" smtClean="0">
                <a:solidFill>
                  <a:schemeClr val="tx2"/>
                </a:solidFill>
              </a:rPr>
              <a:t>Κολλαγόνες</a:t>
            </a:r>
            <a:r>
              <a:rPr lang="el-GR" b="1" dirty="0" smtClean="0">
                <a:solidFill>
                  <a:schemeClr val="tx2"/>
                </a:solidFill>
              </a:rPr>
              <a:t> ίνες περιοδοντίου (ούλων)</a:t>
            </a:r>
            <a:endParaRPr lang="el-GR" b="1" dirty="0">
              <a:solidFill>
                <a:schemeClr val="tx2"/>
              </a:solidFill>
            </a:endParaRPr>
          </a:p>
        </p:txBody>
      </p:sp>
      <p:sp>
        <p:nvSpPr>
          <p:cNvPr id="3" name="Content Placeholder 2"/>
          <p:cNvSpPr>
            <a:spLocks noGrp="1"/>
          </p:cNvSpPr>
          <p:nvPr>
            <p:ph idx="1"/>
          </p:nvPr>
        </p:nvSpPr>
        <p:spPr/>
        <p:txBody>
          <a:bodyPr>
            <a:normAutofit/>
          </a:bodyPr>
          <a:lstStyle/>
          <a:p>
            <a:pPr marL="0" indent="0">
              <a:spcBef>
                <a:spcPts val="600"/>
              </a:spcBef>
              <a:spcAft>
                <a:spcPts val="600"/>
              </a:spcAft>
              <a:buNone/>
            </a:pPr>
            <a:r>
              <a:rPr lang="el-GR" b="1" dirty="0" smtClean="0">
                <a:solidFill>
                  <a:schemeClr val="tx2"/>
                </a:solidFill>
              </a:rPr>
              <a:t>Η συνοχή η σταθερότητα και η αντίσταση των ούλων στις μασητικές δυνάμεις διασφαλίζεται από τις κολλαγόνες ίνες που συνάπτονται με την </a:t>
            </a:r>
            <a:r>
              <a:rPr lang="el-GR" b="1" dirty="0" err="1" smtClean="0">
                <a:solidFill>
                  <a:schemeClr val="tx2"/>
                </a:solidFill>
              </a:rPr>
              <a:t>οστε</a:t>
            </a:r>
            <a:r>
              <a:rPr lang="el-GR" b="1" dirty="0" err="1">
                <a:solidFill>
                  <a:schemeClr val="tx2"/>
                </a:solidFill>
              </a:rPr>
              <a:t>ΐ</a:t>
            </a:r>
            <a:r>
              <a:rPr lang="el-GR" b="1" dirty="0" err="1" smtClean="0">
                <a:solidFill>
                  <a:schemeClr val="tx2"/>
                </a:solidFill>
              </a:rPr>
              <a:t>νη</a:t>
            </a:r>
            <a:r>
              <a:rPr lang="el-GR" b="1" dirty="0" smtClean="0">
                <a:solidFill>
                  <a:schemeClr val="tx2"/>
                </a:solidFill>
              </a:rPr>
              <a:t> της ρίζας και το περιόστεο του φατνιακού οστού.</a:t>
            </a:r>
          </a:p>
          <a:p>
            <a:r>
              <a:rPr lang="el-GR" dirty="0" err="1" smtClean="0"/>
              <a:t>Οδοντοουλικές</a:t>
            </a:r>
            <a:r>
              <a:rPr lang="en-GB" dirty="0" smtClean="0"/>
              <a:t> </a:t>
            </a:r>
            <a:r>
              <a:rPr lang="el-GR" dirty="0" smtClean="0"/>
              <a:t>(</a:t>
            </a:r>
            <a:r>
              <a:rPr lang="en-GB" dirty="0" err="1" smtClean="0"/>
              <a:t>dento</a:t>
            </a:r>
            <a:r>
              <a:rPr lang="en-GB" dirty="0" smtClean="0"/>
              <a:t>-gingival)</a:t>
            </a:r>
            <a:r>
              <a:rPr lang="el-GR" dirty="0" smtClean="0"/>
              <a:t>.</a:t>
            </a:r>
          </a:p>
          <a:p>
            <a:r>
              <a:rPr lang="el-GR" dirty="0" err="1" smtClean="0"/>
              <a:t>Ουλοφατνιακές</a:t>
            </a:r>
            <a:r>
              <a:rPr lang="en-GB" dirty="0" smtClean="0"/>
              <a:t> (</a:t>
            </a:r>
            <a:r>
              <a:rPr lang="en-GB" dirty="0" err="1" smtClean="0"/>
              <a:t>alveolo</a:t>
            </a:r>
            <a:r>
              <a:rPr lang="en-GB" dirty="0" smtClean="0"/>
              <a:t>-gingival)</a:t>
            </a:r>
            <a:r>
              <a:rPr lang="el-GR" dirty="0" smtClean="0"/>
              <a:t>.</a:t>
            </a:r>
          </a:p>
          <a:p>
            <a:r>
              <a:rPr lang="el-GR" dirty="0" smtClean="0"/>
              <a:t>Μεσοδόντιες</a:t>
            </a:r>
            <a:r>
              <a:rPr lang="en-GB" dirty="0" smtClean="0"/>
              <a:t> (trans-septal)</a:t>
            </a:r>
            <a:r>
              <a:rPr lang="el-GR" dirty="0" smtClean="0"/>
              <a:t>.</a:t>
            </a:r>
          </a:p>
          <a:p>
            <a:r>
              <a:rPr lang="el-GR" dirty="0" smtClean="0"/>
              <a:t>Κυκλικές</a:t>
            </a:r>
            <a:r>
              <a:rPr lang="en-GB" dirty="0" smtClean="0"/>
              <a:t> (</a:t>
            </a:r>
            <a:r>
              <a:rPr lang="en-GB" dirty="0" err="1" smtClean="0"/>
              <a:t>circumferental</a:t>
            </a:r>
            <a:r>
              <a:rPr lang="en-GB" dirty="0" smtClean="0"/>
              <a:t>)</a:t>
            </a:r>
            <a:r>
              <a:rPr lang="el-GR" dirty="0" smtClean="0"/>
              <a:t>.</a:t>
            </a:r>
          </a:p>
          <a:p>
            <a:r>
              <a:rPr lang="el-GR" dirty="0" err="1" smtClean="0"/>
              <a:t>Οδοντοπεριοστεικές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01502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b="1" dirty="0" err="1" smtClean="0">
                <a:solidFill>
                  <a:schemeClr val="tx2"/>
                </a:solidFill>
              </a:rPr>
              <a:t>Κολλαγόνες</a:t>
            </a:r>
            <a:r>
              <a:rPr lang="el-GR" b="1" dirty="0" smtClean="0">
                <a:solidFill>
                  <a:schemeClr val="tx2"/>
                </a:solidFill>
              </a:rPr>
              <a:t> ίνες περιοδοντίου (</a:t>
            </a:r>
            <a:r>
              <a:rPr lang="el-GR" b="1" dirty="0" err="1" smtClean="0">
                <a:solidFill>
                  <a:schemeClr val="tx2"/>
                </a:solidFill>
              </a:rPr>
              <a:t>περιρριζίου</a:t>
            </a:r>
            <a:r>
              <a:rPr lang="el-GR" b="1" dirty="0" smtClean="0">
                <a:solidFill>
                  <a:schemeClr val="tx2"/>
                </a:solidFill>
              </a:rPr>
              <a:t>) </a:t>
            </a:r>
            <a:endParaRPr lang="el-GR" b="1" dirty="0">
              <a:solidFill>
                <a:schemeClr val="tx2"/>
              </a:solidFill>
            </a:endParaRPr>
          </a:p>
        </p:txBody>
      </p:sp>
      <p:sp>
        <p:nvSpPr>
          <p:cNvPr id="3" name="Content Placeholder 2"/>
          <p:cNvSpPr>
            <a:spLocks noGrp="1"/>
          </p:cNvSpPr>
          <p:nvPr>
            <p:ph idx="1"/>
          </p:nvPr>
        </p:nvSpPr>
        <p:spPr/>
        <p:txBody>
          <a:bodyPr>
            <a:normAutofit/>
          </a:bodyPr>
          <a:lstStyle/>
          <a:p>
            <a:pPr marL="180000" indent="0">
              <a:buNone/>
            </a:pPr>
            <a:r>
              <a:rPr lang="el-GR" b="1" dirty="0" smtClean="0">
                <a:solidFill>
                  <a:srgbClr val="004A82"/>
                </a:solidFill>
              </a:rPr>
              <a:t>Οι </a:t>
            </a:r>
            <a:r>
              <a:rPr lang="el-GR" b="1" dirty="0" err="1" smtClean="0">
                <a:solidFill>
                  <a:srgbClr val="004A82"/>
                </a:solidFill>
              </a:rPr>
              <a:t>κολλαγόνες</a:t>
            </a:r>
            <a:r>
              <a:rPr lang="el-GR" b="1" dirty="0" smtClean="0">
                <a:solidFill>
                  <a:srgbClr val="004A82"/>
                </a:solidFill>
              </a:rPr>
              <a:t> ίνες του </a:t>
            </a:r>
            <a:r>
              <a:rPr lang="el-GR" b="1" dirty="0" err="1" smtClean="0">
                <a:solidFill>
                  <a:srgbClr val="004A82"/>
                </a:solidFill>
              </a:rPr>
              <a:t>περιρριζίου</a:t>
            </a:r>
            <a:r>
              <a:rPr lang="el-GR" b="1" dirty="0" smtClean="0">
                <a:solidFill>
                  <a:srgbClr val="004A82"/>
                </a:solidFill>
              </a:rPr>
              <a:t> εκτείνονται σε δεσμίδες από την </a:t>
            </a:r>
            <a:r>
              <a:rPr lang="el-GR" b="1" dirty="0" err="1" smtClean="0">
                <a:solidFill>
                  <a:srgbClr val="004A82"/>
                </a:solidFill>
              </a:rPr>
              <a:t>οστεΐνη</a:t>
            </a:r>
            <a:r>
              <a:rPr lang="el-GR" b="1" dirty="0" smtClean="0">
                <a:solidFill>
                  <a:srgbClr val="004A82"/>
                </a:solidFill>
              </a:rPr>
              <a:t> της ρίζας προς τα ούλα και το οστό των φατνίων.</a:t>
            </a:r>
          </a:p>
          <a:p>
            <a:r>
              <a:rPr lang="en-GB" dirty="0" smtClean="0"/>
              <a:t> </a:t>
            </a:r>
            <a:r>
              <a:rPr lang="el-GR" dirty="0" err="1" smtClean="0"/>
              <a:t>Ακροφατνιακές</a:t>
            </a:r>
            <a:r>
              <a:rPr lang="el-GR" dirty="0" smtClean="0"/>
              <a:t> (Ι)</a:t>
            </a:r>
            <a:r>
              <a:rPr lang="en-GB" dirty="0" smtClean="0"/>
              <a:t>: alveolar crest </a:t>
            </a:r>
            <a:r>
              <a:rPr lang="en-GB" dirty="0" err="1" smtClean="0"/>
              <a:t>fibers</a:t>
            </a:r>
            <a:r>
              <a:rPr lang="el-GR" dirty="0" smtClean="0"/>
              <a:t>.</a:t>
            </a:r>
          </a:p>
          <a:p>
            <a:r>
              <a:rPr lang="el-GR" dirty="0" smtClean="0"/>
              <a:t>Οριζόντιες (</a:t>
            </a:r>
            <a:r>
              <a:rPr lang="en-GB" dirty="0" smtClean="0"/>
              <a:t>J): horizontal</a:t>
            </a:r>
            <a:r>
              <a:rPr lang="el-GR" dirty="0" smtClean="0"/>
              <a:t>.</a:t>
            </a:r>
          </a:p>
          <a:p>
            <a:r>
              <a:rPr lang="el-GR" dirty="0" smtClean="0"/>
              <a:t>Λοξές (</a:t>
            </a:r>
            <a:r>
              <a:rPr lang="en-GB" dirty="0" smtClean="0"/>
              <a:t>K): oblique</a:t>
            </a:r>
            <a:r>
              <a:rPr lang="el-GR" dirty="0" smtClean="0"/>
              <a:t>.</a:t>
            </a:r>
          </a:p>
          <a:p>
            <a:r>
              <a:rPr lang="el-GR" dirty="0" err="1" smtClean="0"/>
              <a:t>Ακρορριζικές</a:t>
            </a:r>
            <a:r>
              <a:rPr lang="en-GB" dirty="0" smtClean="0"/>
              <a:t>:</a:t>
            </a:r>
            <a:r>
              <a:rPr lang="el-GR" dirty="0" smtClean="0"/>
              <a:t> </a:t>
            </a:r>
            <a:r>
              <a:rPr lang="en-GB" dirty="0" smtClean="0"/>
              <a:t>apical </a:t>
            </a:r>
            <a:r>
              <a:rPr lang="el-GR" dirty="0" smtClean="0"/>
              <a:t>.</a:t>
            </a:r>
          </a:p>
        </p:txBody>
      </p:sp>
      <p:pic>
        <p:nvPicPr>
          <p:cNvPr id="7" name="Picture 3"/>
          <p:cNvPicPr>
            <a:picLocks noGrp="1" noChangeAspect="1" noChangeArrowheads="1"/>
          </p:cNvPicPr>
          <p:nvPr>
            <p:ph sz="half" idx="4294967295"/>
          </p:nvPr>
        </p:nvPicPr>
        <p:blipFill>
          <a:blip r:embed="rId3" cstate="print"/>
          <a:srcRect l="1513" t="35893"/>
          <a:stretch>
            <a:fillRect/>
          </a:stretch>
        </p:blipFill>
        <p:spPr bwMode="auto">
          <a:xfrm>
            <a:off x="5724128" y="2204864"/>
            <a:ext cx="3028950" cy="3708400"/>
          </a:xfrm>
          <a:prstGeom prst="rect">
            <a:avLst/>
          </a:prstGeom>
          <a:noFill/>
          <a:ln w="9525">
            <a:solidFill>
              <a:schemeClr val="tx1"/>
            </a:solidFill>
            <a:miter lim="800000"/>
            <a:headEnd/>
            <a:tailEnd/>
          </a:ln>
          <a:effec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8" name="Ορθογώνιο 7"/>
          <p:cNvSpPr/>
          <p:nvPr/>
        </p:nvSpPr>
        <p:spPr>
          <a:xfrm>
            <a:off x="5724129" y="6021288"/>
            <a:ext cx="3096343" cy="461665"/>
          </a:xfrm>
          <a:prstGeom prst="rect">
            <a:avLst/>
          </a:prstGeom>
        </p:spPr>
        <p:txBody>
          <a:bodyPr wrap="square">
            <a:spAutoFit/>
          </a:bodyPr>
          <a:lstStyle/>
          <a:p>
            <a:pPr algn="ctr">
              <a:defRPr/>
            </a:pPr>
            <a:r>
              <a:rPr lang="en-US" sz="1200" dirty="0" smtClean="0">
                <a:solidFill>
                  <a:schemeClr val="tx1">
                    <a:lumMod val="75000"/>
                    <a:lumOff val="25000"/>
                  </a:schemeClr>
                </a:solidFill>
                <a:latin typeface="+mn-lt"/>
              </a:rPr>
              <a:t>“</a:t>
            </a:r>
            <a:r>
              <a:rPr lang="en-US" sz="1200" dirty="0" smtClean="0">
                <a:latin typeface="+mn-lt"/>
                <a:hlinkClick r:id="rId4"/>
              </a:rPr>
              <a:t>Periodontium</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a:latin typeface="+mn-lt"/>
                <a:hlinkClick r:id="rId5" tooltip="User:Goran tek-en"/>
              </a:rPr>
              <a:t>Goran </a:t>
            </a:r>
            <a:r>
              <a:rPr lang="en-US" sz="1200" dirty="0" err="1">
                <a:latin typeface="+mn-lt"/>
                <a:hlinkClick r:id="rId5" tooltip="User:Goran tek-en"/>
              </a:rPr>
              <a:t>tek-en</a:t>
            </a:r>
            <a:r>
              <a:rPr lang="en-US" sz="1200" dirty="0" smtClean="0">
                <a:solidFill>
                  <a:schemeClr val="tx1">
                    <a:lumMod val="75000"/>
                    <a:lumOff val="25000"/>
                  </a:schemeClr>
                </a:solidFill>
                <a:latin typeface="+mn-lt"/>
              </a:rPr>
              <a:t> </a:t>
            </a:r>
            <a:r>
              <a:rPr lang="el-GR" sz="1200" dirty="0" err="1">
                <a:solidFill>
                  <a:schemeClr val="tx1">
                    <a:lumMod val="75000"/>
                    <a:lumOff val="25000"/>
                  </a:schemeClr>
                </a:solidFill>
                <a:latin typeface="+mn-lt"/>
              </a:rPr>
              <a:t>διαθέσιμ</a:t>
            </a:r>
            <a:r>
              <a:rPr lang="en-US" sz="1200" dirty="0">
                <a:solidFill>
                  <a:schemeClr val="tx1">
                    <a:lumMod val="75000"/>
                    <a:lumOff val="25000"/>
                  </a:schemeClr>
                </a:solidFill>
                <a:latin typeface="+mn-lt"/>
              </a:rPr>
              <a:t>o</a:t>
            </a:r>
            <a:r>
              <a:rPr lang="el-GR" sz="1200" dirty="0">
                <a:solidFill>
                  <a:schemeClr val="tx1">
                    <a:lumMod val="75000"/>
                    <a:lumOff val="25000"/>
                  </a:schemeClr>
                </a:solidFill>
                <a:latin typeface="+mn-lt"/>
              </a:rPr>
              <a:t> με άδεια </a:t>
            </a:r>
            <a:r>
              <a:rPr lang="en-US" sz="1200" dirty="0">
                <a:solidFill>
                  <a:schemeClr val="tx1">
                    <a:lumMod val="75000"/>
                    <a:lumOff val="25000"/>
                  </a:schemeClr>
                </a:solidFill>
                <a:latin typeface="+mn-lt"/>
                <a:hlinkClick r:id="rId6"/>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746519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67544" y="116632"/>
            <a:ext cx="8229600" cy="1008112"/>
          </a:xfrm>
        </p:spPr>
        <p:txBody>
          <a:bodyPr anchor="ctr">
            <a:noAutofit/>
          </a:bodyPr>
          <a:lstStyle/>
          <a:p>
            <a:r>
              <a:rPr lang="el-GR" sz="3600" dirty="0" smtClean="0">
                <a:solidFill>
                  <a:schemeClr val="tx2"/>
                </a:solidFill>
              </a:rPr>
              <a:t>Περιοδόντιο</a:t>
            </a:r>
            <a:r>
              <a:rPr lang="en-GB" sz="3600" dirty="0" smtClean="0">
                <a:solidFill>
                  <a:schemeClr val="tx2"/>
                </a:solidFill>
              </a:rPr>
              <a:t/>
            </a:r>
            <a:br>
              <a:rPr lang="en-GB" sz="3600" dirty="0" smtClean="0">
                <a:solidFill>
                  <a:schemeClr val="tx2"/>
                </a:solidFill>
              </a:rPr>
            </a:br>
            <a:r>
              <a:rPr lang="el-GR" sz="3000" b="0" dirty="0" smtClean="0">
                <a:solidFill>
                  <a:schemeClr val="tx2"/>
                </a:solidFill>
              </a:rPr>
              <a:t>(Οστό των φατνίων)</a:t>
            </a:r>
            <a:endParaRPr lang="en-US" sz="3000" b="0" dirty="0" smtClean="0">
              <a:solidFill>
                <a:schemeClr val="tx2"/>
              </a:solidFill>
            </a:endParaRPr>
          </a:p>
        </p:txBody>
      </p:sp>
      <p:sp>
        <p:nvSpPr>
          <p:cNvPr id="146435" name="Rectangle 3"/>
          <p:cNvSpPr>
            <a:spLocks noGrp="1" noChangeArrowheads="1"/>
          </p:cNvSpPr>
          <p:nvPr>
            <p:ph idx="1"/>
          </p:nvPr>
        </p:nvSpPr>
        <p:spPr/>
        <p:txBody>
          <a:bodyPr anchor="t">
            <a:normAutofit/>
          </a:bodyPr>
          <a:lstStyle/>
          <a:p>
            <a:pPr eaLnBrk="1" hangingPunct="1"/>
            <a:r>
              <a:rPr lang="el-GR" dirty="0" smtClean="0"/>
              <a:t>Το τμήμα των γνάθων που φέρει τα δόντια λέγεται φατνιακό οστό ή απόφυση. Το τμήμα το οστού που περιβάλλει το δόντι λέγεται </a:t>
            </a:r>
            <a:r>
              <a:rPr lang="el-GR" dirty="0" err="1" smtClean="0"/>
              <a:t>ενδοφατνιακό</a:t>
            </a:r>
            <a:r>
              <a:rPr lang="el-GR" dirty="0" smtClean="0"/>
              <a:t> πέταλο. Το οστό ξεκινά 1 -2 χιλ ακρορριζικά του ανατομικού αυχένα του δοντιού.</a:t>
            </a:r>
          </a:p>
          <a:p>
            <a:pPr eaLnBrk="1" hangingPunct="1"/>
            <a:r>
              <a:rPr lang="el-GR" dirty="0" smtClean="0"/>
              <a:t>Η φατνιακή απόφυση αποτελείται από συμπαγές οστού, έξω και έσω φατνιακό πέταλο. </a:t>
            </a:r>
          </a:p>
          <a:p>
            <a:pPr eaLnBrk="1" hangingPunct="1"/>
            <a:r>
              <a:rPr lang="el-GR" dirty="0" smtClean="0"/>
              <a:t>Ανάμεσα στο συμπαγές οστού παρεμβάλλεται σπογγώδες οστό, ενώ εξωτερικά από ένα υμένα το περιόστεο. Υπεύθυνο για θρέψη, πλάση και φθορά του οστού.</a:t>
            </a:r>
          </a:p>
          <a:p>
            <a:pPr eaLnBrk="1" hangingPunct="1"/>
            <a:r>
              <a:rPr lang="el-GR" dirty="0" smtClean="0"/>
              <a:t>Οι οστικές δοκίδες του σπογγώδους οστού διατάσσονται κάθετα  προς τον επιμήκη άξονα του δοντιού.</a:t>
            </a:r>
            <a:endParaRPr lang="en-US"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4172353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35744" y="116632"/>
            <a:ext cx="8229600" cy="1008112"/>
          </a:xfrm>
        </p:spPr>
        <p:txBody>
          <a:bodyPr>
            <a:noAutofit/>
          </a:bodyPr>
          <a:lstStyle/>
          <a:p>
            <a:r>
              <a:rPr lang="el-GR" sz="3600" dirty="0" smtClean="0">
                <a:solidFill>
                  <a:schemeClr val="tx2"/>
                </a:solidFill>
              </a:rPr>
              <a:t>Περιοδόντιο </a:t>
            </a:r>
            <a:br>
              <a:rPr lang="el-GR" sz="3600" dirty="0" smtClean="0">
                <a:solidFill>
                  <a:schemeClr val="tx2"/>
                </a:solidFill>
              </a:rPr>
            </a:br>
            <a:r>
              <a:rPr lang="el-GR" sz="3000" b="0" dirty="0" smtClean="0">
                <a:solidFill>
                  <a:schemeClr val="tx2"/>
                </a:solidFill>
              </a:rPr>
              <a:t>Οστέινη της ρίζας</a:t>
            </a:r>
            <a:endParaRPr lang="en-US" sz="3000" b="0" dirty="0" smtClean="0">
              <a:solidFill>
                <a:schemeClr val="tx2"/>
              </a:solidFill>
            </a:endParaRPr>
          </a:p>
        </p:txBody>
      </p:sp>
      <p:sp>
        <p:nvSpPr>
          <p:cNvPr id="147459" name="Rectangle 3"/>
          <p:cNvSpPr>
            <a:spLocks noGrp="1" noChangeArrowheads="1"/>
          </p:cNvSpPr>
          <p:nvPr>
            <p:ph idx="1"/>
          </p:nvPr>
        </p:nvSpPr>
        <p:spPr>
          <a:xfrm>
            <a:off x="457200" y="1487576"/>
            <a:ext cx="4258816" cy="4749736"/>
          </a:xfrm>
        </p:spPr>
        <p:txBody>
          <a:bodyPr>
            <a:normAutofit/>
          </a:bodyPr>
          <a:lstStyle/>
          <a:p>
            <a:pPr eaLnBrk="1" hangingPunct="1"/>
            <a:r>
              <a:rPr lang="el-GR" sz="2400" dirty="0" smtClean="0"/>
              <a:t>Ενασβεστιωμένος συνδετικός ιστός που καλύπτει τη ρίζα του δοντιού και χρησιμεύει για την πρόσφυση των ινών του </a:t>
            </a:r>
            <a:r>
              <a:rPr lang="el-GR" sz="2400" dirty="0" err="1" smtClean="0"/>
              <a:t>περιρριζίου</a:t>
            </a:r>
            <a:r>
              <a:rPr lang="el-GR" sz="2400" dirty="0" smtClean="0"/>
              <a:t>.</a:t>
            </a:r>
          </a:p>
          <a:p>
            <a:pPr eaLnBrk="1" hangingPunct="1"/>
            <a:r>
              <a:rPr lang="el-GR" sz="2400" dirty="0" smtClean="0"/>
              <a:t>Υπάρχει πλάση και μετά την ανατολή του δοντιού, αργή και περιοδική.</a:t>
            </a:r>
            <a:endParaRPr lang="en-US" sz="2400" dirty="0" smtClean="0"/>
          </a:p>
        </p:txBody>
      </p:sp>
      <p:grpSp>
        <p:nvGrpSpPr>
          <p:cNvPr id="3" name="Ομάδα 2"/>
          <p:cNvGrpSpPr/>
          <p:nvPr/>
        </p:nvGrpSpPr>
        <p:grpSpPr>
          <a:xfrm>
            <a:off x="3995936" y="1487576"/>
            <a:ext cx="4785556" cy="3914800"/>
            <a:chOff x="3845260" y="1911240"/>
            <a:chExt cx="4785556" cy="3914800"/>
          </a:xfrm>
        </p:grpSpPr>
        <p:sp>
          <p:nvSpPr>
            <p:cNvPr id="5" name="TextBox 4"/>
            <p:cNvSpPr txBox="1"/>
            <p:nvPr/>
          </p:nvSpPr>
          <p:spPr>
            <a:xfrm>
              <a:off x="3845260" y="5263037"/>
              <a:ext cx="837089" cy="307777"/>
            </a:xfrm>
            <a:prstGeom prst="rect">
              <a:avLst/>
            </a:prstGeom>
            <a:noFill/>
          </p:spPr>
          <p:txBody>
            <a:bodyPr wrap="none" rtlCol="0">
              <a:spAutoFit/>
            </a:bodyPr>
            <a:lstStyle/>
            <a:p>
              <a:r>
                <a:rPr lang="el-GR" sz="1400" b="1" dirty="0" smtClean="0">
                  <a:solidFill>
                    <a:schemeClr val="tx2"/>
                  </a:solidFill>
                </a:rPr>
                <a:t>οστέινη</a:t>
              </a:r>
              <a:endParaRPr lang="el-GR" sz="1400" b="1" dirty="0">
                <a:solidFill>
                  <a:schemeClr val="tx2"/>
                </a:solidFill>
              </a:endParaRPr>
            </a:p>
          </p:txBody>
        </p:sp>
        <p:pic>
          <p:nvPicPr>
            <p:cNvPr id="223234" name="Picture 2" descr="File:Blausen 0863 ToothAnatomy 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911240"/>
              <a:ext cx="3914800" cy="39148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Ευθύγραμμο βέλος σύνδεσης 8"/>
            <p:cNvCxnSpPr>
              <a:stCxn id="5" idx="3"/>
            </p:cNvCxnSpPr>
            <p:nvPr/>
          </p:nvCxnSpPr>
          <p:spPr>
            <a:xfrm flipV="1">
              <a:off x="4682349" y="4941168"/>
              <a:ext cx="1182718" cy="4757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10" name="Ορθογώνιο 9"/>
          <p:cNvSpPr/>
          <p:nvPr/>
        </p:nvSpPr>
        <p:spPr>
          <a:xfrm>
            <a:off x="5257917" y="5589240"/>
            <a:ext cx="3132349"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Blausen 0863 </a:t>
            </a:r>
            <a:r>
              <a:rPr lang="en-US" sz="1200" dirty="0" err="1">
                <a:latin typeface="+mn-lt"/>
                <a:hlinkClick r:id="rId4"/>
              </a:rPr>
              <a:t>ToothAnatomy</a:t>
            </a:r>
            <a:r>
              <a:rPr lang="en-US" sz="1200" dirty="0">
                <a:latin typeface="+mn-lt"/>
                <a:hlinkClick r:id="rId4"/>
              </a:rPr>
              <a:t> </a:t>
            </a:r>
            <a:r>
              <a:rPr lang="en-US" sz="1200" dirty="0" smtClean="0">
                <a:latin typeface="+mn-lt"/>
                <a:hlinkClick r:id="rId4"/>
              </a:rPr>
              <a:t>02</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err="1">
                <a:latin typeface="+mn-lt"/>
                <a:hlinkClick r:id="rId5" tooltip="User:BruceBlaus"/>
              </a:rPr>
              <a:t>BruceBlaus</a:t>
            </a:r>
            <a:r>
              <a:rPr lang="en-US" sz="1200" dirty="0" smtClean="0">
                <a:solidFill>
                  <a:schemeClr val="tx1">
                    <a:lumMod val="75000"/>
                    <a:lumOff val="25000"/>
                  </a:schemeClr>
                </a:solidFill>
                <a:latin typeface="+mn-lt"/>
              </a:rPr>
              <a:t> </a:t>
            </a:r>
            <a:r>
              <a:rPr lang="el-GR" sz="1200" dirty="0" err="1">
                <a:solidFill>
                  <a:schemeClr val="tx1">
                    <a:lumMod val="75000"/>
                    <a:lumOff val="25000"/>
                  </a:schemeClr>
                </a:solidFill>
                <a:latin typeface="+mn-lt"/>
              </a:rPr>
              <a:t>διαθέσιμ</a:t>
            </a:r>
            <a:r>
              <a:rPr lang="en-US" sz="1200" dirty="0">
                <a:solidFill>
                  <a:schemeClr val="tx1">
                    <a:lumMod val="75000"/>
                    <a:lumOff val="25000"/>
                  </a:schemeClr>
                </a:solidFill>
                <a:latin typeface="+mn-lt"/>
              </a:rPr>
              <a:t>o</a:t>
            </a:r>
            <a:r>
              <a:rPr lang="el-GR" sz="1200" dirty="0">
                <a:solidFill>
                  <a:schemeClr val="tx1">
                    <a:lumMod val="75000"/>
                    <a:lumOff val="25000"/>
                  </a:schemeClr>
                </a:solidFill>
                <a:latin typeface="+mn-lt"/>
              </a:rPr>
              <a:t> με άδεια </a:t>
            </a:r>
            <a:r>
              <a:rPr lang="en-US" sz="1200" dirty="0">
                <a:latin typeface="+mn-lt"/>
                <a:hlinkClick r:id="rId6"/>
              </a:rPr>
              <a:t>CC BY 3.0</a:t>
            </a:r>
            <a:endParaRPr lang="en-US" sz="1200" dirty="0">
              <a:latin typeface="+mn-lt"/>
            </a:endParaRPr>
          </a:p>
        </p:txBody>
      </p:sp>
    </p:spTree>
    <p:extLst>
      <p:ext uri="{BB962C8B-B14F-4D97-AF65-F5344CB8AC3E}">
        <p14:creationId xmlns:p14="http://schemas.microsoft.com/office/powerpoint/2010/main" val="1595436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67544" y="116632"/>
            <a:ext cx="8229600" cy="1080120"/>
          </a:xfrm>
        </p:spPr>
        <p:txBody>
          <a:bodyPr rtlCol="0">
            <a:normAutofit fontScale="90000"/>
          </a:bodyPr>
          <a:lstStyle/>
          <a:p>
            <a:pPr eaLnBrk="1" fontAlgn="auto" hangingPunct="1">
              <a:spcAft>
                <a:spcPts val="0"/>
              </a:spcAft>
              <a:defRPr/>
            </a:pPr>
            <a:r>
              <a:rPr lang="el-GR" sz="4000" b="1" dirty="0" smtClean="0">
                <a:solidFill>
                  <a:schemeClr val="tx2"/>
                </a:solidFill>
              </a:rPr>
              <a:t>Περιβάλλοντες ιστοί δοντιών</a:t>
            </a:r>
            <a:br>
              <a:rPr lang="el-GR" sz="4000" b="1" dirty="0" smtClean="0">
                <a:solidFill>
                  <a:schemeClr val="tx2"/>
                </a:solidFill>
              </a:rPr>
            </a:br>
            <a:r>
              <a:rPr lang="el-GR" sz="4000" b="1" dirty="0" smtClean="0">
                <a:solidFill>
                  <a:schemeClr val="tx2"/>
                </a:solidFill>
              </a:rPr>
              <a:t>  </a:t>
            </a:r>
            <a:r>
              <a:rPr lang="el-GR" sz="4000" dirty="0" smtClean="0">
                <a:solidFill>
                  <a:schemeClr val="tx2"/>
                </a:solidFill>
              </a:rPr>
              <a:t>βλεννογόνος</a:t>
            </a:r>
            <a:endParaRPr lang="en-US" sz="4000" dirty="0" smtClean="0">
              <a:solidFill>
                <a:schemeClr val="tx2"/>
              </a:solidFill>
            </a:endParaRPr>
          </a:p>
        </p:txBody>
      </p:sp>
      <p:sp>
        <p:nvSpPr>
          <p:cNvPr id="150531" name="Rectangle 3"/>
          <p:cNvSpPr>
            <a:spLocks noGrp="1" noChangeArrowheads="1"/>
          </p:cNvSpPr>
          <p:nvPr>
            <p:ph idx="1"/>
          </p:nvPr>
        </p:nvSpPr>
        <p:spPr>
          <a:xfrm>
            <a:off x="457200" y="1484784"/>
            <a:ext cx="8229600" cy="4752528"/>
          </a:xfrm>
        </p:spPr>
        <p:txBody>
          <a:bodyPr anchor="t">
            <a:normAutofit/>
          </a:bodyPr>
          <a:lstStyle/>
          <a:p>
            <a:pPr eaLnBrk="1" hangingPunct="1"/>
            <a:r>
              <a:rPr lang="el-GR" dirty="0" smtClean="0"/>
              <a:t>Είναι ιστός </a:t>
            </a:r>
            <a:r>
              <a:rPr lang="el-GR" dirty="0" err="1" smtClean="0"/>
              <a:t>αγγειοβριθής</a:t>
            </a:r>
            <a:r>
              <a:rPr lang="el-GR" dirty="0" smtClean="0"/>
              <a:t> και νευροβριθής και φέρει πλήθος ιδιοδεκτικών οργάνων</a:t>
            </a:r>
            <a:r>
              <a:rPr lang="en-US" dirty="0" smtClean="0"/>
              <a:t>.</a:t>
            </a:r>
            <a:endParaRPr lang="el-GR" dirty="0" smtClean="0"/>
          </a:p>
          <a:p>
            <a:pPr eaLnBrk="1" hangingPunct="1"/>
            <a:r>
              <a:rPr lang="el-GR" dirty="0" smtClean="0"/>
              <a:t>Πληροφορεί το ΚΝΣ για την κατάσταση που επικρατεί στη στοματική κοιλότητα, θερμότητα, σύσταση τροφής</a:t>
            </a:r>
            <a:r>
              <a:rPr lang="en-US" dirty="0"/>
              <a:t>.</a:t>
            </a:r>
            <a:endParaRPr lang="el-GR" dirty="0" smtClean="0"/>
          </a:p>
          <a:p>
            <a:pPr eaLnBrk="1" hangingPunct="1"/>
            <a:r>
              <a:rPr lang="el-GR" dirty="0" smtClean="0"/>
              <a:t>Φέρει εξειδικευμένα όργανα γεύσης</a:t>
            </a:r>
            <a:r>
              <a:rPr lang="en-US" dirty="0" smtClean="0"/>
              <a:t>.</a:t>
            </a:r>
            <a:endParaRPr lang="el-GR" dirty="0" smtClean="0"/>
          </a:p>
          <a:p>
            <a:pPr eaLnBrk="1" hangingPunct="1"/>
            <a:r>
              <a:rPr lang="el-GR" dirty="0" smtClean="0"/>
              <a:t>Έχει </a:t>
            </a:r>
            <a:r>
              <a:rPr lang="el-GR" dirty="0" err="1" smtClean="0"/>
              <a:t>ιξωδοελαστική</a:t>
            </a:r>
            <a:r>
              <a:rPr lang="el-GR" dirty="0" smtClean="0"/>
              <a:t> συμπεριφορά</a:t>
            </a:r>
            <a:r>
              <a:rPr lang="en-US" dirty="0" smtClean="0"/>
              <a:t>.</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152281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l-GR" b="1" dirty="0" smtClean="0">
                <a:solidFill>
                  <a:schemeClr val="tx2"/>
                </a:solidFill>
              </a:rPr>
              <a:t> </a:t>
            </a:r>
            <a:r>
              <a:rPr lang="el-GR" b="1" dirty="0" smtClean="0">
                <a:solidFill>
                  <a:schemeClr val="tx2"/>
                </a:solidFill>
                <a:cs typeface="Tahoma" pitchFamily="34" charset="0"/>
              </a:rPr>
              <a:t>Δόντια</a:t>
            </a:r>
            <a:endParaRPr lang="en-US" b="1" dirty="0" smtClean="0">
              <a:solidFill>
                <a:schemeClr val="tx2"/>
              </a:solidFill>
              <a:cs typeface="Tahoma" pitchFamily="34" charset="0"/>
            </a:endParaRPr>
          </a:p>
        </p:txBody>
      </p:sp>
      <p:sp>
        <p:nvSpPr>
          <p:cNvPr id="151555" name="Rectangle 3"/>
          <p:cNvSpPr>
            <a:spLocks noGrp="1" noChangeArrowheads="1"/>
          </p:cNvSpPr>
          <p:nvPr>
            <p:ph idx="1"/>
          </p:nvPr>
        </p:nvSpPr>
        <p:spPr/>
        <p:txBody>
          <a:bodyPr>
            <a:normAutofit lnSpcReduction="10000"/>
          </a:bodyPr>
          <a:lstStyle/>
          <a:p>
            <a:pPr eaLnBrk="1" hangingPunct="1"/>
            <a:r>
              <a:rPr lang="el-GR" dirty="0" smtClean="0"/>
              <a:t>Καθορισμένη μορφολογία που ελέγχεται γενετικά</a:t>
            </a:r>
            <a:r>
              <a:rPr lang="en-US" dirty="0" smtClean="0"/>
              <a:t>.</a:t>
            </a:r>
            <a:endParaRPr lang="el-GR" dirty="0" smtClean="0"/>
          </a:p>
          <a:p>
            <a:pPr eaLnBrk="1" hangingPunct="1"/>
            <a:r>
              <a:rPr lang="el-GR" dirty="0" smtClean="0"/>
              <a:t>Η θέση και κλίση τους καθορίζεται γενετικά αλλά επηρεάζεται από το περιβάλλον</a:t>
            </a:r>
            <a:r>
              <a:rPr lang="en-US" dirty="0" smtClean="0"/>
              <a:t>.</a:t>
            </a:r>
            <a:endParaRPr lang="el-GR" dirty="0" smtClean="0"/>
          </a:p>
          <a:p>
            <a:pPr eaLnBrk="1" hangingPunct="1"/>
            <a:r>
              <a:rPr lang="el-GR" dirty="0" smtClean="0"/>
              <a:t>Η μορφολογία, η θέση και κλίση  τους στους φραγμούς καθορίζει ένα πρότυπο καθοδήγησης της κάτω γνάθου κατά την σύγκλειση των δοντιών</a:t>
            </a:r>
            <a:r>
              <a:rPr lang="en-US" dirty="0" smtClean="0"/>
              <a:t>.</a:t>
            </a:r>
            <a:endParaRPr lang="el-GR" dirty="0" smtClean="0"/>
          </a:p>
          <a:p>
            <a:pPr eaLnBrk="1" hangingPunct="1"/>
            <a:r>
              <a:rPr lang="el-GR" dirty="0" smtClean="0"/>
              <a:t>Παρέκκλιση από το φυσιολογικό που οφείλεται σε περιβαλλοντικούς, γενετικούς και ιατρογενείς παράγοντες απορυθμίζει την εύρυθμη λειτουργία του ΣΣ</a:t>
            </a:r>
            <a:r>
              <a:rPr lang="en-US" dirty="0" smtClean="0"/>
              <a:t>.</a:t>
            </a:r>
            <a:endParaRPr lang="el-GR" dirty="0" smtClean="0"/>
          </a:p>
          <a:p>
            <a:pPr eaLnBrk="1" hangingPunct="1">
              <a:buFont typeface="Wingdings" panose="05000000000000000000" pitchFamily="2" charset="2"/>
              <a:buChar char="ü"/>
            </a:pPr>
            <a:r>
              <a:rPr lang="el-GR" b="1" dirty="0" smtClean="0">
                <a:solidFill>
                  <a:srgbClr val="004A82"/>
                </a:solidFill>
              </a:rPr>
              <a:t>Κάθε προσθετική αποκατάσταση πρέπει να διέπεται από κανόνες ασφαλούς λειτουργίας του Στοματογναθικού Συστήματος</a:t>
            </a:r>
            <a:r>
              <a:rPr lang="en-US" b="1" dirty="0" smtClean="0">
                <a:solidFill>
                  <a:srgbClr val="004A82"/>
                </a:solidFill>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74347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67544" y="116632"/>
            <a:ext cx="8229600" cy="1008112"/>
          </a:xfrm>
        </p:spPr>
        <p:txBody>
          <a:bodyPr rtlCol="0" anchor="ctr">
            <a:noAutofit/>
          </a:bodyPr>
          <a:lstStyle/>
          <a:p>
            <a:pPr eaLnBrk="1" fontAlgn="auto" hangingPunct="1">
              <a:spcAft>
                <a:spcPts val="0"/>
              </a:spcAft>
              <a:defRPr/>
            </a:pPr>
            <a:r>
              <a:rPr lang="el-GR" b="1" dirty="0" smtClean="0">
                <a:solidFill>
                  <a:schemeClr val="tx2"/>
                </a:solidFill>
              </a:rPr>
              <a:t>Παράγοντες και Δυνάμεις που καθορίζουν τη θέση των δοντιών </a:t>
            </a:r>
            <a:r>
              <a:rPr lang="el-GR" sz="3000" b="0" dirty="0" smtClean="0">
                <a:solidFill>
                  <a:schemeClr val="tx2"/>
                </a:solidFill>
              </a:rPr>
              <a:t>1/2</a:t>
            </a:r>
            <a:endParaRPr lang="en-US" sz="3000" b="0" dirty="0" smtClean="0">
              <a:solidFill>
                <a:schemeClr val="tx2"/>
              </a:solidFill>
            </a:endParaRPr>
          </a:p>
        </p:txBody>
      </p:sp>
      <p:sp>
        <p:nvSpPr>
          <p:cNvPr id="152581" name="Rectangle 3"/>
          <p:cNvSpPr>
            <a:spLocks noGrp="1" noChangeArrowheads="1"/>
          </p:cNvSpPr>
          <p:nvPr>
            <p:ph idx="1"/>
          </p:nvPr>
        </p:nvSpPr>
        <p:spPr>
          <a:xfrm>
            <a:off x="457200" y="3789040"/>
            <a:ext cx="8229600" cy="2448272"/>
          </a:xfrm>
        </p:spPr>
        <p:txBody>
          <a:bodyPr>
            <a:normAutofit/>
          </a:bodyPr>
          <a:lstStyle/>
          <a:p>
            <a:pPr eaLnBrk="1" hangingPunct="1">
              <a:spcBef>
                <a:spcPts val="600"/>
              </a:spcBef>
              <a:spcAft>
                <a:spcPts val="600"/>
              </a:spcAft>
            </a:pPr>
            <a:r>
              <a:rPr lang="el-GR" dirty="0" smtClean="0"/>
              <a:t>Τα δόντια ευρίσκονται ανάμεσα από δυνατές αντίθετες μυϊκές δυνάμεις των χειλιών, των παρειών και γλώσσας. </a:t>
            </a:r>
          </a:p>
          <a:p>
            <a:pPr eaLnBrk="1" hangingPunct="1">
              <a:spcBef>
                <a:spcPts val="600"/>
              </a:spcBef>
              <a:spcAft>
                <a:spcPts val="600"/>
              </a:spcAft>
            </a:pPr>
            <a:r>
              <a:rPr lang="el-GR" dirty="0" smtClean="0"/>
              <a:t>Ουδέτερη ζώνη</a:t>
            </a:r>
            <a:r>
              <a:rPr lang="en-GB" dirty="0" smtClean="0"/>
              <a:t> </a:t>
            </a:r>
            <a:r>
              <a:rPr lang="en-US" dirty="0" smtClean="0"/>
              <a:t>“neutral space”</a:t>
            </a:r>
            <a:r>
              <a:rPr lang="en-GB" dirty="0" smtClean="0"/>
              <a:t>, </a:t>
            </a:r>
            <a:r>
              <a:rPr lang="el-GR" dirty="0" smtClean="0"/>
              <a:t>είναι θέση ή ο χώρος των δοντιών στη στοματική κοιλότητα όπου οι παρειογλωσσικές και χειλεογλωσσικές δυνάμεις εξισορροπούνται</a:t>
            </a:r>
            <a:r>
              <a:rPr lang="en-US" dirty="0" smtClean="0"/>
              <a:t>.</a:t>
            </a:r>
          </a:p>
        </p:txBody>
      </p:sp>
      <p:grpSp>
        <p:nvGrpSpPr>
          <p:cNvPr id="10" name="Ομάδα 9"/>
          <p:cNvGrpSpPr/>
          <p:nvPr/>
        </p:nvGrpSpPr>
        <p:grpSpPr>
          <a:xfrm>
            <a:off x="2160349" y="1628800"/>
            <a:ext cx="1957498" cy="1975454"/>
            <a:chOff x="6826762" y="1773407"/>
            <a:chExt cx="1957498" cy="1975454"/>
          </a:xfrm>
        </p:grpSpPr>
        <p:sp>
          <p:nvSpPr>
            <p:cNvPr id="2" name="Ελεύθερη σχεδίαση 1"/>
            <p:cNvSpPr/>
            <p:nvPr/>
          </p:nvSpPr>
          <p:spPr>
            <a:xfrm>
              <a:off x="6888731" y="2277820"/>
              <a:ext cx="1836536" cy="1471041"/>
            </a:xfrm>
            <a:custGeom>
              <a:avLst/>
              <a:gdLst>
                <a:gd name="connsiteX0" fmla="*/ 96226 w 1836536"/>
                <a:gd name="connsiteY0" fmla="*/ 1189703 h 1471041"/>
                <a:gd name="connsiteX1" fmla="*/ 115891 w 1836536"/>
                <a:gd name="connsiteY1" fmla="*/ 993058 h 1471041"/>
                <a:gd name="connsiteX2" fmla="*/ 7736 w 1836536"/>
                <a:gd name="connsiteY2" fmla="*/ 560438 h 1471041"/>
                <a:gd name="connsiteX3" fmla="*/ 361697 w 1836536"/>
                <a:gd name="connsiteY3" fmla="*/ 501445 h 1471041"/>
                <a:gd name="connsiteX4" fmla="*/ 519013 w 1836536"/>
                <a:gd name="connsiteY4" fmla="*/ 599767 h 1471041"/>
                <a:gd name="connsiteX5" fmla="*/ 578007 w 1836536"/>
                <a:gd name="connsiteY5" fmla="*/ 1160206 h 1471041"/>
                <a:gd name="connsiteX6" fmla="*/ 666497 w 1836536"/>
                <a:gd name="connsiteY6" fmla="*/ 1278193 h 1471041"/>
                <a:gd name="connsiteX7" fmla="*/ 715659 w 1836536"/>
                <a:gd name="connsiteY7" fmla="*/ 973393 h 1471041"/>
                <a:gd name="connsiteX8" fmla="*/ 1030291 w 1836536"/>
                <a:gd name="connsiteY8" fmla="*/ 1435509 h 1471041"/>
                <a:gd name="connsiteX9" fmla="*/ 1177775 w 1836536"/>
                <a:gd name="connsiteY9" fmla="*/ 1376516 h 1471041"/>
                <a:gd name="connsiteX10" fmla="*/ 1049955 w 1836536"/>
                <a:gd name="connsiteY10" fmla="*/ 875071 h 1471041"/>
                <a:gd name="connsiteX11" fmla="*/ 1158110 w 1836536"/>
                <a:gd name="connsiteY11" fmla="*/ 816077 h 1471041"/>
                <a:gd name="connsiteX12" fmla="*/ 1305594 w 1836536"/>
                <a:gd name="connsiteY12" fmla="*/ 1032387 h 1471041"/>
                <a:gd name="connsiteX13" fmla="*/ 1305594 w 1836536"/>
                <a:gd name="connsiteY13" fmla="*/ 835741 h 1471041"/>
                <a:gd name="connsiteX14" fmla="*/ 1089284 w 1836536"/>
                <a:gd name="connsiteY14" fmla="*/ 698090 h 1471041"/>
                <a:gd name="connsiteX15" fmla="*/ 922136 w 1836536"/>
                <a:gd name="connsiteY15" fmla="*/ 462116 h 1471041"/>
                <a:gd name="connsiteX16" fmla="*/ 1266265 w 1836536"/>
                <a:gd name="connsiteY16" fmla="*/ 235974 h 1471041"/>
                <a:gd name="connsiteX17" fmla="*/ 1836536 w 1836536"/>
                <a:gd name="connsiteY17" fmla="*/ 0 h 147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36536" h="1471041">
                  <a:moveTo>
                    <a:pt x="96226" y="1189703"/>
                  </a:moveTo>
                  <a:cubicBezTo>
                    <a:pt x="113432" y="1143819"/>
                    <a:pt x="130639" y="1097935"/>
                    <a:pt x="115891" y="993058"/>
                  </a:cubicBezTo>
                  <a:cubicBezTo>
                    <a:pt x="101143" y="888181"/>
                    <a:pt x="-33232" y="642373"/>
                    <a:pt x="7736" y="560438"/>
                  </a:cubicBezTo>
                  <a:cubicBezTo>
                    <a:pt x="48704" y="478503"/>
                    <a:pt x="276484" y="494890"/>
                    <a:pt x="361697" y="501445"/>
                  </a:cubicBezTo>
                  <a:cubicBezTo>
                    <a:pt x="446910" y="508000"/>
                    <a:pt x="482961" y="489974"/>
                    <a:pt x="519013" y="599767"/>
                  </a:cubicBezTo>
                  <a:cubicBezTo>
                    <a:pt x="555065" y="709560"/>
                    <a:pt x="553426" y="1047135"/>
                    <a:pt x="578007" y="1160206"/>
                  </a:cubicBezTo>
                  <a:cubicBezTo>
                    <a:pt x="602588" y="1273277"/>
                    <a:pt x="643555" y="1309328"/>
                    <a:pt x="666497" y="1278193"/>
                  </a:cubicBezTo>
                  <a:cubicBezTo>
                    <a:pt x="689439" y="1247058"/>
                    <a:pt x="655027" y="947174"/>
                    <a:pt x="715659" y="973393"/>
                  </a:cubicBezTo>
                  <a:cubicBezTo>
                    <a:pt x="776291" y="999612"/>
                    <a:pt x="953272" y="1368322"/>
                    <a:pt x="1030291" y="1435509"/>
                  </a:cubicBezTo>
                  <a:cubicBezTo>
                    <a:pt x="1107310" y="1502696"/>
                    <a:pt x="1174498" y="1469922"/>
                    <a:pt x="1177775" y="1376516"/>
                  </a:cubicBezTo>
                  <a:cubicBezTo>
                    <a:pt x="1181052" y="1283110"/>
                    <a:pt x="1053232" y="968477"/>
                    <a:pt x="1049955" y="875071"/>
                  </a:cubicBezTo>
                  <a:cubicBezTo>
                    <a:pt x="1046678" y="781665"/>
                    <a:pt x="1115504" y="789858"/>
                    <a:pt x="1158110" y="816077"/>
                  </a:cubicBezTo>
                  <a:cubicBezTo>
                    <a:pt x="1200716" y="842296"/>
                    <a:pt x="1281013" y="1029110"/>
                    <a:pt x="1305594" y="1032387"/>
                  </a:cubicBezTo>
                  <a:cubicBezTo>
                    <a:pt x="1330175" y="1035664"/>
                    <a:pt x="1341646" y="891457"/>
                    <a:pt x="1305594" y="835741"/>
                  </a:cubicBezTo>
                  <a:cubicBezTo>
                    <a:pt x="1269542" y="780025"/>
                    <a:pt x="1153194" y="760361"/>
                    <a:pt x="1089284" y="698090"/>
                  </a:cubicBezTo>
                  <a:cubicBezTo>
                    <a:pt x="1025374" y="635819"/>
                    <a:pt x="892639" y="539135"/>
                    <a:pt x="922136" y="462116"/>
                  </a:cubicBezTo>
                  <a:cubicBezTo>
                    <a:pt x="951633" y="385097"/>
                    <a:pt x="1113865" y="312993"/>
                    <a:pt x="1266265" y="235974"/>
                  </a:cubicBezTo>
                  <a:cubicBezTo>
                    <a:pt x="1418665" y="158955"/>
                    <a:pt x="1627600" y="79477"/>
                    <a:pt x="18365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Ελεύθερη σχεδίαση 2"/>
            <p:cNvSpPr/>
            <p:nvPr/>
          </p:nvSpPr>
          <p:spPr>
            <a:xfrm>
              <a:off x="6826762" y="1773407"/>
              <a:ext cx="1957498" cy="970651"/>
            </a:xfrm>
            <a:custGeom>
              <a:avLst/>
              <a:gdLst>
                <a:gd name="connsiteX0" fmla="*/ 138531 w 1957498"/>
                <a:gd name="connsiteY0" fmla="*/ 179948 h 970651"/>
                <a:gd name="connsiteX1" fmla="*/ 89369 w 1957498"/>
                <a:gd name="connsiteY1" fmla="*/ 474916 h 970651"/>
                <a:gd name="connsiteX2" fmla="*/ 879 w 1957498"/>
                <a:gd name="connsiteY2" fmla="*/ 661729 h 970651"/>
                <a:gd name="connsiteX3" fmla="*/ 148363 w 1957498"/>
                <a:gd name="connsiteY3" fmla="*/ 897703 h 970651"/>
                <a:gd name="connsiteX4" fmla="*/ 433498 w 1957498"/>
                <a:gd name="connsiteY4" fmla="*/ 966529 h 970651"/>
                <a:gd name="connsiteX5" fmla="*/ 571150 w 1957498"/>
                <a:gd name="connsiteY5" fmla="*/ 799380 h 970651"/>
                <a:gd name="connsiteX6" fmla="*/ 571150 w 1957498"/>
                <a:gd name="connsiteY6" fmla="*/ 484748 h 970651"/>
                <a:gd name="connsiteX7" fmla="*/ 639976 w 1957498"/>
                <a:gd name="connsiteY7" fmla="*/ 307767 h 970651"/>
                <a:gd name="connsiteX8" fmla="*/ 728466 w 1957498"/>
                <a:gd name="connsiteY8" fmla="*/ 140619 h 970651"/>
                <a:gd name="connsiteX9" fmla="*/ 718634 w 1957498"/>
                <a:gd name="connsiteY9" fmla="*/ 356929 h 970651"/>
                <a:gd name="connsiteX10" fmla="*/ 748131 w 1957498"/>
                <a:gd name="connsiteY10" fmla="*/ 524077 h 970651"/>
                <a:gd name="connsiteX11" fmla="*/ 875950 w 1957498"/>
                <a:gd name="connsiteY11" fmla="*/ 366761 h 970651"/>
                <a:gd name="connsiteX12" fmla="*/ 1111924 w 1957498"/>
                <a:gd name="connsiteY12" fmla="*/ 101290 h 970651"/>
                <a:gd name="connsiteX13" fmla="*/ 1249576 w 1957498"/>
                <a:gd name="connsiteY13" fmla="*/ 2967 h 970651"/>
                <a:gd name="connsiteX14" fmla="*/ 1190582 w 1957498"/>
                <a:gd name="connsiteY14" fmla="*/ 199613 h 970651"/>
                <a:gd name="connsiteX15" fmla="*/ 1131589 w 1957498"/>
                <a:gd name="connsiteY15" fmla="*/ 465084 h 970651"/>
                <a:gd name="connsiteX16" fmla="*/ 1062763 w 1957498"/>
                <a:gd name="connsiteY16" fmla="*/ 583071 h 970651"/>
                <a:gd name="connsiteX17" fmla="*/ 1043098 w 1957498"/>
                <a:gd name="connsiteY17" fmla="*/ 671561 h 970651"/>
                <a:gd name="connsiteX18" fmla="*/ 1170918 w 1957498"/>
                <a:gd name="connsiteY18" fmla="*/ 701058 h 970651"/>
                <a:gd name="connsiteX19" fmla="*/ 1475718 w 1957498"/>
                <a:gd name="connsiteY19" fmla="*/ 563406 h 970651"/>
                <a:gd name="connsiteX20" fmla="*/ 1701860 w 1957498"/>
                <a:gd name="connsiteY20" fmla="*/ 504413 h 970651"/>
                <a:gd name="connsiteX21" fmla="*/ 1957498 w 1957498"/>
                <a:gd name="connsiteY21" fmla="*/ 396258 h 97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7498" h="970651">
                  <a:moveTo>
                    <a:pt x="138531" y="179948"/>
                  </a:moveTo>
                  <a:cubicBezTo>
                    <a:pt x="125421" y="287283"/>
                    <a:pt x="112311" y="394619"/>
                    <a:pt x="89369" y="474916"/>
                  </a:cubicBezTo>
                  <a:cubicBezTo>
                    <a:pt x="66427" y="555213"/>
                    <a:pt x="-8953" y="591264"/>
                    <a:pt x="879" y="661729"/>
                  </a:cubicBezTo>
                  <a:cubicBezTo>
                    <a:pt x="10711" y="732194"/>
                    <a:pt x="76260" y="846903"/>
                    <a:pt x="148363" y="897703"/>
                  </a:cubicBezTo>
                  <a:cubicBezTo>
                    <a:pt x="220466" y="948503"/>
                    <a:pt x="363034" y="982916"/>
                    <a:pt x="433498" y="966529"/>
                  </a:cubicBezTo>
                  <a:cubicBezTo>
                    <a:pt x="503962" y="950142"/>
                    <a:pt x="548208" y="879677"/>
                    <a:pt x="571150" y="799380"/>
                  </a:cubicBezTo>
                  <a:cubicBezTo>
                    <a:pt x="594092" y="719083"/>
                    <a:pt x="559679" y="566684"/>
                    <a:pt x="571150" y="484748"/>
                  </a:cubicBezTo>
                  <a:cubicBezTo>
                    <a:pt x="582621" y="402813"/>
                    <a:pt x="613757" y="365122"/>
                    <a:pt x="639976" y="307767"/>
                  </a:cubicBezTo>
                  <a:cubicBezTo>
                    <a:pt x="666195" y="250412"/>
                    <a:pt x="715356" y="132425"/>
                    <a:pt x="728466" y="140619"/>
                  </a:cubicBezTo>
                  <a:cubicBezTo>
                    <a:pt x="741576" y="148813"/>
                    <a:pt x="715357" y="293019"/>
                    <a:pt x="718634" y="356929"/>
                  </a:cubicBezTo>
                  <a:cubicBezTo>
                    <a:pt x="721911" y="420839"/>
                    <a:pt x="721912" y="522438"/>
                    <a:pt x="748131" y="524077"/>
                  </a:cubicBezTo>
                  <a:cubicBezTo>
                    <a:pt x="774350" y="525716"/>
                    <a:pt x="815318" y="437226"/>
                    <a:pt x="875950" y="366761"/>
                  </a:cubicBezTo>
                  <a:cubicBezTo>
                    <a:pt x="936582" y="296297"/>
                    <a:pt x="1049653" y="161922"/>
                    <a:pt x="1111924" y="101290"/>
                  </a:cubicBezTo>
                  <a:cubicBezTo>
                    <a:pt x="1174195" y="40658"/>
                    <a:pt x="1236466" y="-13420"/>
                    <a:pt x="1249576" y="2967"/>
                  </a:cubicBezTo>
                  <a:cubicBezTo>
                    <a:pt x="1262686" y="19354"/>
                    <a:pt x="1210246" y="122594"/>
                    <a:pt x="1190582" y="199613"/>
                  </a:cubicBezTo>
                  <a:cubicBezTo>
                    <a:pt x="1170918" y="276632"/>
                    <a:pt x="1152892" y="401174"/>
                    <a:pt x="1131589" y="465084"/>
                  </a:cubicBezTo>
                  <a:cubicBezTo>
                    <a:pt x="1110286" y="528994"/>
                    <a:pt x="1077511" y="548658"/>
                    <a:pt x="1062763" y="583071"/>
                  </a:cubicBezTo>
                  <a:cubicBezTo>
                    <a:pt x="1048015" y="617484"/>
                    <a:pt x="1025072" y="651897"/>
                    <a:pt x="1043098" y="671561"/>
                  </a:cubicBezTo>
                  <a:cubicBezTo>
                    <a:pt x="1061124" y="691226"/>
                    <a:pt x="1098815" y="719084"/>
                    <a:pt x="1170918" y="701058"/>
                  </a:cubicBezTo>
                  <a:cubicBezTo>
                    <a:pt x="1243021" y="683032"/>
                    <a:pt x="1387228" y="596180"/>
                    <a:pt x="1475718" y="563406"/>
                  </a:cubicBezTo>
                  <a:cubicBezTo>
                    <a:pt x="1564208" y="530632"/>
                    <a:pt x="1621563" y="532271"/>
                    <a:pt x="1701860" y="504413"/>
                  </a:cubicBezTo>
                  <a:cubicBezTo>
                    <a:pt x="1782157" y="476555"/>
                    <a:pt x="1869827" y="436406"/>
                    <a:pt x="1957498" y="3962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Ελεύθερη σχεδίαση 3"/>
            <p:cNvSpPr/>
            <p:nvPr/>
          </p:nvSpPr>
          <p:spPr>
            <a:xfrm>
              <a:off x="7469811" y="2317149"/>
              <a:ext cx="409882" cy="544116"/>
            </a:xfrm>
            <a:custGeom>
              <a:avLst/>
              <a:gdLst>
                <a:gd name="connsiteX0" fmla="*/ 134579 w 409882"/>
                <a:gd name="connsiteY0" fmla="*/ 0 h 544116"/>
                <a:gd name="connsiteX1" fmla="*/ 6759 w 409882"/>
                <a:gd name="connsiteY1" fmla="*/ 137651 h 544116"/>
                <a:gd name="connsiteX2" fmla="*/ 16591 w 409882"/>
                <a:gd name="connsiteY2" fmla="*/ 353961 h 544116"/>
                <a:gd name="connsiteX3" fmla="*/ 6759 w 409882"/>
                <a:gd name="connsiteY3" fmla="*/ 540774 h 544116"/>
                <a:gd name="connsiteX4" fmla="*/ 134579 w 409882"/>
                <a:gd name="connsiteY4" fmla="*/ 462116 h 544116"/>
                <a:gd name="connsiteX5" fmla="*/ 232901 w 409882"/>
                <a:gd name="connsiteY5" fmla="*/ 314632 h 544116"/>
                <a:gd name="connsiteX6" fmla="*/ 380385 w 409882"/>
                <a:gd name="connsiteY6" fmla="*/ 235974 h 544116"/>
                <a:gd name="connsiteX7" fmla="*/ 409882 w 409882"/>
                <a:gd name="connsiteY7" fmla="*/ 117987 h 5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882" h="544116">
                  <a:moveTo>
                    <a:pt x="134579" y="0"/>
                  </a:moveTo>
                  <a:cubicBezTo>
                    <a:pt x="80501" y="39328"/>
                    <a:pt x="26424" y="78657"/>
                    <a:pt x="6759" y="137651"/>
                  </a:cubicBezTo>
                  <a:cubicBezTo>
                    <a:pt x="-12906" y="196645"/>
                    <a:pt x="16591" y="286774"/>
                    <a:pt x="16591" y="353961"/>
                  </a:cubicBezTo>
                  <a:cubicBezTo>
                    <a:pt x="16591" y="421148"/>
                    <a:pt x="-12906" y="522748"/>
                    <a:pt x="6759" y="540774"/>
                  </a:cubicBezTo>
                  <a:cubicBezTo>
                    <a:pt x="26424" y="558800"/>
                    <a:pt x="96889" y="499806"/>
                    <a:pt x="134579" y="462116"/>
                  </a:cubicBezTo>
                  <a:cubicBezTo>
                    <a:pt x="172269" y="424426"/>
                    <a:pt x="191933" y="352322"/>
                    <a:pt x="232901" y="314632"/>
                  </a:cubicBezTo>
                  <a:cubicBezTo>
                    <a:pt x="273869" y="276942"/>
                    <a:pt x="350888" y="268748"/>
                    <a:pt x="380385" y="235974"/>
                  </a:cubicBezTo>
                  <a:cubicBezTo>
                    <a:pt x="409882" y="203200"/>
                    <a:pt x="409882" y="160593"/>
                    <a:pt x="409882" y="1179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Ελεύθερη σχεδίαση 4"/>
            <p:cNvSpPr/>
            <p:nvPr/>
          </p:nvSpPr>
          <p:spPr>
            <a:xfrm>
              <a:off x="7584387" y="2730069"/>
              <a:ext cx="345035" cy="491647"/>
            </a:xfrm>
            <a:custGeom>
              <a:avLst/>
              <a:gdLst>
                <a:gd name="connsiteX0" fmla="*/ 49499 w 345035"/>
                <a:gd name="connsiteY0" fmla="*/ 491647 h 491647"/>
                <a:gd name="connsiteX1" fmla="*/ 338 w 345035"/>
                <a:gd name="connsiteY1" fmla="*/ 314667 h 491647"/>
                <a:gd name="connsiteX2" fmla="*/ 29835 w 345035"/>
                <a:gd name="connsiteY2" fmla="*/ 108189 h 491647"/>
                <a:gd name="connsiteX3" fmla="*/ 69164 w 345035"/>
                <a:gd name="connsiteY3" fmla="*/ 34 h 491647"/>
                <a:gd name="connsiteX4" fmla="*/ 147822 w 345035"/>
                <a:gd name="connsiteY4" fmla="*/ 118022 h 491647"/>
                <a:gd name="connsiteX5" fmla="*/ 246144 w 345035"/>
                <a:gd name="connsiteY5" fmla="*/ 245841 h 491647"/>
                <a:gd name="connsiteX6" fmla="*/ 305138 w 345035"/>
                <a:gd name="connsiteY6" fmla="*/ 334331 h 491647"/>
                <a:gd name="connsiteX7" fmla="*/ 344467 w 345035"/>
                <a:gd name="connsiteY7" fmla="*/ 403157 h 491647"/>
                <a:gd name="connsiteX8" fmla="*/ 324803 w 345035"/>
                <a:gd name="connsiteY8" fmla="*/ 403157 h 4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035" h="491647">
                  <a:moveTo>
                    <a:pt x="49499" y="491647"/>
                  </a:moveTo>
                  <a:cubicBezTo>
                    <a:pt x="26557" y="435112"/>
                    <a:pt x="3615" y="378577"/>
                    <a:pt x="338" y="314667"/>
                  </a:cubicBezTo>
                  <a:cubicBezTo>
                    <a:pt x="-2939" y="250757"/>
                    <a:pt x="18364" y="160628"/>
                    <a:pt x="29835" y="108189"/>
                  </a:cubicBezTo>
                  <a:cubicBezTo>
                    <a:pt x="41306" y="55750"/>
                    <a:pt x="49500" y="-1605"/>
                    <a:pt x="69164" y="34"/>
                  </a:cubicBezTo>
                  <a:cubicBezTo>
                    <a:pt x="88828" y="1673"/>
                    <a:pt x="118325" y="77054"/>
                    <a:pt x="147822" y="118022"/>
                  </a:cubicBezTo>
                  <a:cubicBezTo>
                    <a:pt x="177319" y="158990"/>
                    <a:pt x="219925" y="209789"/>
                    <a:pt x="246144" y="245841"/>
                  </a:cubicBezTo>
                  <a:cubicBezTo>
                    <a:pt x="272363" y="281892"/>
                    <a:pt x="288751" y="308112"/>
                    <a:pt x="305138" y="334331"/>
                  </a:cubicBezTo>
                  <a:cubicBezTo>
                    <a:pt x="321525" y="360550"/>
                    <a:pt x="341190" y="391686"/>
                    <a:pt x="344467" y="403157"/>
                  </a:cubicBezTo>
                  <a:cubicBezTo>
                    <a:pt x="347744" y="414628"/>
                    <a:pt x="336273" y="408892"/>
                    <a:pt x="324803" y="403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Ελεύθερη σχεδίαση 5"/>
            <p:cNvSpPr/>
            <p:nvPr/>
          </p:nvSpPr>
          <p:spPr>
            <a:xfrm>
              <a:off x="7643719" y="3133226"/>
              <a:ext cx="304800" cy="98323"/>
            </a:xfrm>
            <a:custGeom>
              <a:avLst/>
              <a:gdLst>
                <a:gd name="connsiteX0" fmla="*/ 0 w 304800"/>
                <a:gd name="connsiteY0" fmla="*/ 98323 h 98323"/>
                <a:gd name="connsiteX1" fmla="*/ 88490 w 304800"/>
                <a:gd name="connsiteY1" fmla="*/ 19665 h 98323"/>
                <a:gd name="connsiteX2" fmla="*/ 235974 w 304800"/>
                <a:gd name="connsiteY2" fmla="*/ 0 h 98323"/>
                <a:gd name="connsiteX3" fmla="*/ 304800 w 304800"/>
                <a:gd name="connsiteY3" fmla="*/ 19665 h 98323"/>
              </a:gdLst>
              <a:ahLst/>
              <a:cxnLst>
                <a:cxn ang="0">
                  <a:pos x="connsiteX0" y="connsiteY0"/>
                </a:cxn>
                <a:cxn ang="0">
                  <a:pos x="connsiteX1" y="connsiteY1"/>
                </a:cxn>
                <a:cxn ang="0">
                  <a:pos x="connsiteX2" y="connsiteY2"/>
                </a:cxn>
                <a:cxn ang="0">
                  <a:pos x="connsiteX3" y="connsiteY3"/>
                </a:cxn>
              </a:cxnLst>
              <a:rect l="l" t="t" r="r" b="b"/>
              <a:pathLst>
                <a:path w="304800" h="98323">
                  <a:moveTo>
                    <a:pt x="0" y="98323"/>
                  </a:moveTo>
                  <a:cubicBezTo>
                    <a:pt x="24580" y="67187"/>
                    <a:pt x="49161" y="36052"/>
                    <a:pt x="88490" y="19665"/>
                  </a:cubicBezTo>
                  <a:cubicBezTo>
                    <a:pt x="127819" y="3278"/>
                    <a:pt x="199922" y="0"/>
                    <a:pt x="235974" y="0"/>
                  </a:cubicBezTo>
                  <a:cubicBezTo>
                    <a:pt x="272026" y="0"/>
                    <a:pt x="288413" y="9832"/>
                    <a:pt x="304800" y="196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Ελεύθερη σχεδίαση 6"/>
            <p:cNvSpPr/>
            <p:nvPr/>
          </p:nvSpPr>
          <p:spPr>
            <a:xfrm>
              <a:off x="7604390" y="2317149"/>
              <a:ext cx="255638" cy="137297"/>
            </a:xfrm>
            <a:custGeom>
              <a:avLst/>
              <a:gdLst>
                <a:gd name="connsiteX0" fmla="*/ 0 w 255638"/>
                <a:gd name="connsiteY0" fmla="*/ 0 h 137297"/>
                <a:gd name="connsiteX1" fmla="*/ 108154 w 255638"/>
                <a:gd name="connsiteY1" fmla="*/ 127819 h 137297"/>
                <a:gd name="connsiteX2" fmla="*/ 255638 w 255638"/>
                <a:gd name="connsiteY2" fmla="*/ 117987 h 137297"/>
              </a:gdLst>
              <a:ahLst/>
              <a:cxnLst>
                <a:cxn ang="0">
                  <a:pos x="connsiteX0" y="connsiteY0"/>
                </a:cxn>
                <a:cxn ang="0">
                  <a:pos x="connsiteX1" y="connsiteY1"/>
                </a:cxn>
                <a:cxn ang="0">
                  <a:pos x="connsiteX2" y="connsiteY2"/>
                </a:cxn>
              </a:cxnLst>
              <a:rect l="l" t="t" r="r" b="b"/>
              <a:pathLst>
                <a:path w="255638" h="137297">
                  <a:moveTo>
                    <a:pt x="0" y="0"/>
                  </a:moveTo>
                  <a:cubicBezTo>
                    <a:pt x="32774" y="54077"/>
                    <a:pt x="65548" y="108155"/>
                    <a:pt x="108154" y="127819"/>
                  </a:cubicBezTo>
                  <a:cubicBezTo>
                    <a:pt x="150760" y="147484"/>
                    <a:pt x="203199" y="132735"/>
                    <a:pt x="255638" y="1179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Ελεύθερη σχεδίαση 7"/>
            <p:cNvSpPr/>
            <p:nvPr/>
          </p:nvSpPr>
          <p:spPr>
            <a:xfrm>
              <a:off x="7299506" y="1916537"/>
              <a:ext cx="324548" cy="1654634"/>
            </a:xfrm>
            <a:custGeom>
              <a:avLst/>
              <a:gdLst>
                <a:gd name="connsiteX0" fmla="*/ 255722 w 324548"/>
                <a:gd name="connsiteY0" fmla="*/ 7321 h 1654634"/>
                <a:gd name="connsiteX1" fmla="*/ 127903 w 324548"/>
                <a:gd name="connsiteY1" fmla="*/ 302289 h 1654634"/>
                <a:gd name="connsiteX2" fmla="*/ 108238 w 324548"/>
                <a:gd name="connsiteY2" fmla="*/ 459605 h 1654634"/>
                <a:gd name="connsiteX3" fmla="*/ 108238 w 324548"/>
                <a:gd name="connsiteY3" fmla="*/ 725076 h 1654634"/>
                <a:gd name="connsiteX4" fmla="*/ 84 w 324548"/>
                <a:gd name="connsiteY4" fmla="*/ 823399 h 1654634"/>
                <a:gd name="connsiteX5" fmla="*/ 127903 w 324548"/>
                <a:gd name="connsiteY5" fmla="*/ 931554 h 1654634"/>
                <a:gd name="connsiteX6" fmla="*/ 157400 w 324548"/>
                <a:gd name="connsiteY6" fmla="*/ 1442831 h 1654634"/>
                <a:gd name="connsiteX7" fmla="*/ 196729 w 324548"/>
                <a:gd name="connsiteY7" fmla="*/ 1600147 h 1654634"/>
                <a:gd name="connsiteX8" fmla="*/ 265554 w 324548"/>
                <a:gd name="connsiteY8" fmla="*/ 1639476 h 1654634"/>
                <a:gd name="connsiteX9" fmla="*/ 275387 w 324548"/>
                <a:gd name="connsiteY9" fmla="*/ 1364173 h 1654634"/>
                <a:gd name="connsiteX10" fmla="*/ 314716 w 324548"/>
                <a:gd name="connsiteY10" fmla="*/ 1305179 h 1654634"/>
                <a:gd name="connsiteX11" fmla="*/ 265554 w 324548"/>
                <a:gd name="connsiteY11" fmla="*/ 1138031 h 1654634"/>
                <a:gd name="connsiteX12" fmla="*/ 324548 w 324548"/>
                <a:gd name="connsiteY12" fmla="*/ 862728 h 1654634"/>
                <a:gd name="connsiteX13" fmla="*/ 265554 w 324548"/>
                <a:gd name="connsiteY13" fmla="*/ 921721 h 1654634"/>
                <a:gd name="connsiteX14" fmla="*/ 177064 w 324548"/>
                <a:gd name="connsiteY14" fmla="*/ 921721 h 1654634"/>
                <a:gd name="connsiteX15" fmla="*/ 167232 w 324548"/>
                <a:gd name="connsiteY15" fmla="*/ 734908 h 1654634"/>
                <a:gd name="connsiteX16" fmla="*/ 157400 w 324548"/>
                <a:gd name="connsiteY16" fmla="*/ 557928 h 1654634"/>
                <a:gd name="connsiteX17" fmla="*/ 245890 w 324548"/>
                <a:gd name="connsiteY17" fmla="*/ 439941 h 1654634"/>
                <a:gd name="connsiteX18" fmla="*/ 295051 w 324548"/>
                <a:gd name="connsiteY18" fmla="*/ 371115 h 1654634"/>
                <a:gd name="connsiteX19" fmla="*/ 255722 w 324548"/>
                <a:gd name="connsiteY19" fmla="*/ 292457 h 1654634"/>
                <a:gd name="connsiteX20" fmla="*/ 226225 w 324548"/>
                <a:gd name="connsiteY20" fmla="*/ 105644 h 1654634"/>
                <a:gd name="connsiteX21" fmla="*/ 255722 w 324548"/>
                <a:gd name="connsiteY21" fmla="*/ 7321 h 1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548" h="1654634">
                  <a:moveTo>
                    <a:pt x="255722" y="7321"/>
                  </a:moveTo>
                  <a:cubicBezTo>
                    <a:pt x="239335" y="40095"/>
                    <a:pt x="152484" y="226908"/>
                    <a:pt x="127903" y="302289"/>
                  </a:cubicBezTo>
                  <a:cubicBezTo>
                    <a:pt x="103322" y="377670"/>
                    <a:pt x="111515" y="389141"/>
                    <a:pt x="108238" y="459605"/>
                  </a:cubicBezTo>
                  <a:cubicBezTo>
                    <a:pt x="104961" y="530069"/>
                    <a:pt x="126264" y="664444"/>
                    <a:pt x="108238" y="725076"/>
                  </a:cubicBezTo>
                  <a:cubicBezTo>
                    <a:pt x="90212" y="785708"/>
                    <a:pt x="-3194" y="788986"/>
                    <a:pt x="84" y="823399"/>
                  </a:cubicBezTo>
                  <a:cubicBezTo>
                    <a:pt x="3362" y="857812"/>
                    <a:pt x="101684" y="828315"/>
                    <a:pt x="127903" y="931554"/>
                  </a:cubicBezTo>
                  <a:cubicBezTo>
                    <a:pt x="154122" y="1034793"/>
                    <a:pt x="145929" y="1331399"/>
                    <a:pt x="157400" y="1442831"/>
                  </a:cubicBezTo>
                  <a:cubicBezTo>
                    <a:pt x="168871" y="1554263"/>
                    <a:pt x="178703" y="1567373"/>
                    <a:pt x="196729" y="1600147"/>
                  </a:cubicBezTo>
                  <a:cubicBezTo>
                    <a:pt x="214755" y="1632921"/>
                    <a:pt x="252444" y="1678805"/>
                    <a:pt x="265554" y="1639476"/>
                  </a:cubicBezTo>
                  <a:cubicBezTo>
                    <a:pt x="278664" y="1600147"/>
                    <a:pt x="267193" y="1419889"/>
                    <a:pt x="275387" y="1364173"/>
                  </a:cubicBezTo>
                  <a:cubicBezTo>
                    <a:pt x="283581" y="1308457"/>
                    <a:pt x="316355" y="1342869"/>
                    <a:pt x="314716" y="1305179"/>
                  </a:cubicBezTo>
                  <a:cubicBezTo>
                    <a:pt x="313077" y="1267489"/>
                    <a:pt x="263915" y="1211773"/>
                    <a:pt x="265554" y="1138031"/>
                  </a:cubicBezTo>
                  <a:cubicBezTo>
                    <a:pt x="267193" y="1064289"/>
                    <a:pt x="324548" y="898780"/>
                    <a:pt x="324548" y="862728"/>
                  </a:cubicBezTo>
                  <a:cubicBezTo>
                    <a:pt x="324548" y="826676"/>
                    <a:pt x="290135" y="911889"/>
                    <a:pt x="265554" y="921721"/>
                  </a:cubicBezTo>
                  <a:cubicBezTo>
                    <a:pt x="240973" y="931553"/>
                    <a:pt x="193451" y="952856"/>
                    <a:pt x="177064" y="921721"/>
                  </a:cubicBezTo>
                  <a:cubicBezTo>
                    <a:pt x="160677" y="890586"/>
                    <a:pt x="170509" y="795540"/>
                    <a:pt x="167232" y="734908"/>
                  </a:cubicBezTo>
                  <a:cubicBezTo>
                    <a:pt x="163955" y="674276"/>
                    <a:pt x="144290" y="607089"/>
                    <a:pt x="157400" y="557928"/>
                  </a:cubicBezTo>
                  <a:cubicBezTo>
                    <a:pt x="170510" y="508767"/>
                    <a:pt x="222948" y="471077"/>
                    <a:pt x="245890" y="439941"/>
                  </a:cubicBezTo>
                  <a:cubicBezTo>
                    <a:pt x="268832" y="408806"/>
                    <a:pt x="293412" y="395696"/>
                    <a:pt x="295051" y="371115"/>
                  </a:cubicBezTo>
                  <a:cubicBezTo>
                    <a:pt x="296690" y="346534"/>
                    <a:pt x="267193" y="336702"/>
                    <a:pt x="255722" y="292457"/>
                  </a:cubicBezTo>
                  <a:cubicBezTo>
                    <a:pt x="244251" y="248212"/>
                    <a:pt x="227864" y="151528"/>
                    <a:pt x="226225" y="105644"/>
                  </a:cubicBezTo>
                  <a:cubicBezTo>
                    <a:pt x="224586" y="59760"/>
                    <a:pt x="272109" y="-25453"/>
                    <a:pt x="255722" y="7321"/>
                  </a:cubicBezTo>
                  <a:close/>
                </a:path>
              </a:pathLst>
            </a:custGeom>
            <a:pattFill prst="dash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Ελεύθερη σχεδίαση 8"/>
            <p:cNvSpPr/>
            <p:nvPr/>
          </p:nvSpPr>
          <p:spPr>
            <a:xfrm>
              <a:off x="7671031" y="2334758"/>
              <a:ext cx="926692" cy="936851"/>
            </a:xfrm>
            <a:custGeom>
              <a:avLst/>
              <a:gdLst>
                <a:gd name="connsiteX0" fmla="*/ 218494 w 926692"/>
                <a:gd name="connsiteY0" fmla="*/ 120042 h 936851"/>
                <a:gd name="connsiteX1" fmla="*/ 188997 w 926692"/>
                <a:gd name="connsiteY1" fmla="*/ 238029 h 936851"/>
                <a:gd name="connsiteX2" fmla="*/ 12017 w 926692"/>
                <a:gd name="connsiteY2" fmla="*/ 336352 h 936851"/>
                <a:gd name="connsiteX3" fmla="*/ 41513 w 926692"/>
                <a:gd name="connsiteY3" fmla="*/ 444507 h 936851"/>
                <a:gd name="connsiteX4" fmla="*/ 247991 w 926692"/>
                <a:gd name="connsiteY4" fmla="*/ 749307 h 936851"/>
                <a:gd name="connsiteX5" fmla="*/ 326649 w 926692"/>
                <a:gd name="connsiteY5" fmla="*/ 749307 h 936851"/>
                <a:gd name="connsiteX6" fmla="*/ 523294 w 926692"/>
                <a:gd name="connsiteY6" fmla="*/ 936120 h 936851"/>
                <a:gd name="connsiteX7" fmla="*/ 552791 w 926692"/>
                <a:gd name="connsiteY7" fmla="*/ 808300 h 936851"/>
                <a:gd name="connsiteX8" fmla="*/ 316817 w 926692"/>
                <a:gd name="connsiteY8" fmla="*/ 660816 h 936851"/>
                <a:gd name="connsiteX9" fmla="*/ 159500 w 926692"/>
                <a:gd name="connsiteY9" fmla="*/ 434674 h 936851"/>
                <a:gd name="connsiteX10" fmla="*/ 218494 w 926692"/>
                <a:gd name="connsiteY10" fmla="*/ 277358 h 936851"/>
                <a:gd name="connsiteX11" fmla="*/ 562623 w 926692"/>
                <a:gd name="connsiteY11" fmla="*/ 120042 h 936851"/>
                <a:gd name="connsiteX12" fmla="*/ 926417 w 926692"/>
                <a:gd name="connsiteY12" fmla="*/ 2055 h 936851"/>
                <a:gd name="connsiteX13" fmla="*/ 503629 w 926692"/>
                <a:gd name="connsiteY13" fmla="*/ 51216 h 936851"/>
                <a:gd name="connsiteX14" fmla="*/ 287320 w 926692"/>
                <a:gd name="connsiteY14" fmla="*/ 129874 h 936851"/>
                <a:gd name="connsiteX15" fmla="*/ 218494 w 926692"/>
                <a:gd name="connsiteY15" fmla="*/ 120042 h 93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692" h="936851">
                  <a:moveTo>
                    <a:pt x="218494" y="120042"/>
                  </a:moveTo>
                  <a:cubicBezTo>
                    <a:pt x="202107" y="138068"/>
                    <a:pt x="223410" y="201977"/>
                    <a:pt x="188997" y="238029"/>
                  </a:cubicBezTo>
                  <a:cubicBezTo>
                    <a:pt x="154584" y="274081"/>
                    <a:pt x="36598" y="301939"/>
                    <a:pt x="12017" y="336352"/>
                  </a:cubicBezTo>
                  <a:cubicBezTo>
                    <a:pt x="-12564" y="370765"/>
                    <a:pt x="2184" y="375681"/>
                    <a:pt x="41513" y="444507"/>
                  </a:cubicBezTo>
                  <a:cubicBezTo>
                    <a:pt x="80842" y="513333"/>
                    <a:pt x="200468" y="698507"/>
                    <a:pt x="247991" y="749307"/>
                  </a:cubicBezTo>
                  <a:cubicBezTo>
                    <a:pt x="295514" y="800107"/>
                    <a:pt x="280765" y="718172"/>
                    <a:pt x="326649" y="749307"/>
                  </a:cubicBezTo>
                  <a:cubicBezTo>
                    <a:pt x="372533" y="780442"/>
                    <a:pt x="485604" y="926288"/>
                    <a:pt x="523294" y="936120"/>
                  </a:cubicBezTo>
                  <a:cubicBezTo>
                    <a:pt x="560984" y="945952"/>
                    <a:pt x="587204" y="854184"/>
                    <a:pt x="552791" y="808300"/>
                  </a:cubicBezTo>
                  <a:cubicBezTo>
                    <a:pt x="518378" y="762416"/>
                    <a:pt x="382365" y="723087"/>
                    <a:pt x="316817" y="660816"/>
                  </a:cubicBezTo>
                  <a:cubicBezTo>
                    <a:pt x="251269" y="598545"/>
                    <a:pt x="175887" y="498584"/>
                    <a:pt x="159500" y="434674"/>
                  </a:cubicBezTo>
                  <a:cubicBezTo>
                    <a:pt x="143113" y="370764"/>
                    <a:pt x="151307" y="329797"/>
                    <a:pt x="218494" y="277358"/>
                  </a:cubicBezTo>
                  <a:cubicBezTo>
                    <a:pt x="285681" y="224919"/>
                    <a:pt x="444636" y="165926"/>
                    <a:pt x="562623" y="120042"/>
                  </a:cubicBezTo>
                  <a:cubicBezTo>
                    <a:pt x="680610" y="74158"/>
                    <a:pt x="936249" y="13526"/>
                    <a:pt x="926417" y="2055"/>
                  </a:cubicBezTo>
                  <a:cubicBezTo>
                    <a:pt x="916585" y="-9416"/>
                    <a:pt x="610145" y="29913"/>
                    <a:pt x="503629" y="51216"/>
                  </a:cubicBezTo>
                  <a:cubicBezTo>
                    <a:pt x="397113" y="72519"/>
                    <a:pt x="329926" y="120042"/>
                    <a:pt x="287320" y="129874"/>
                  </a:cubicBezTo>
                  <a:cubicBezTo>
                    <a:pt x="244714" y="139706"/>
                    <a:pt x="234881" y="102016"/>
                    <a:pt x="218494" y="120042"/>
                  </a:cubicBezTo>
                  <a:close/>
                </a:path>
              </a:pathLst>
            </a:custGeom>
            <a:pattFill prst="dash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5" name="Ομάδα 24"/>
          <p:cNvGrpSpPr/>
          <p:nvPr/>
        </p:nvGrpSpPr>
        <p:grpSpPr>
          <a:xfrm>
            <a:off x="5646795" y="1646799"/>
            <a:ext cx="1312558" cy="2023553"/>
            <a:chOff x="5267175" y="1676016"/>
            <a:chExt cx="1312558" cy="2023553"/>
          </a:xfrm>
        </p:grpSpPr>
        <p:sp>
          <p:nvSpPr>
            <p:cNvPr id="12" name="Ελεύθερη σχεδίαση 11"/>
            <p:cNvSpPr/>
            <p:nvPr/>
          </p:nvSpPr>
          <p:spPr>
            <a:xfrm>
              <a:off x="5267175" y="1899805"/>
              <a:ext cx="1312558" cy="1386716"/>
            </a:xfrm>
            <a:custGeom>
              <a:avLst/>
              <a:gdLst>
                <a:gd name="connsiteX0" fmla="*/ 12748 w 1312558"/>
                <a:gd name="connsiteY0" fmla="*/ 125640 h 1386716"/>
                <a:gd name="connsiteX1" fmla="*/ 150399 w 1312558"/>
                <a:gd name="connsiteY1" fmla="*/ 194466 h 1386716"/>
                <a:gd name="connsiteX2" fmla="*/ 297883 w 1312558"/>
                <a:gd name="connsiteY2" fmla="*/ 282956 h 1386716"/>
                <a:gd name="connsiteX3" fmla="*/ 445367 w 1312558"/>
                <a:gd name="connsiteY3" fmla="*/ 410776 h 1386716"/>
                <a:gd name="connsiteX4" fmla="*/ 533857 w 1312558"/>
                <a:gd name="connsiteY4" fmla="*/ 469769 h 1386716"/>
                <a:gd name="connsiteX5" fmla="*/ 720670 w 1312558"/>
                <a:gd name="connsiteY5" fmla="*/ 469769 h 1386716"/>
                <a:gd name="connsiteX6" fmla="*/ 907483 w 1312558"/>
                <a:gd name="connsiteY6" fmla="*/ 430440 h 1386716"/>
                <a:gd name="connsiteX7" fmla="*/ 1035302 w 1312558"/>
                <a:gd name="connsiteY7" fmla="*/ 391111 h 1386716"/>
                <a:gd name="connsiteX8" fmla="*/ 1084464 w 1312558"/>
                <a:gd name="connsiteY8" fmla="*/ 371447 h 1386716"/>
                <a:gd name="connsiteX9" fmla="*/ 1143457 w 1312558"/>
                <a:gd name="connsiteY9" fmla="*/ 174801 h 1386716"/>
                <a:gd name="connsiteX10" fmla="*/ 1133625 w 1312558"/>
                <a:gd name="connsiteY10" fmla="*/ 76479 h 1386716"/>
                <a:gd name="connsiteX11" fmla="*/ 1192619 w 1312558"/>
                <a:gd name="connsiteY11" fmla="*/ 7653 h 1386716"/>
                <a:gd name="connsiteX12" fmla="*/ 1222115 w 1312558"/>
                <a:gd name="connsiteY12" fmla="*/ 263292 h 1386716"/>
                <a:gd name="connsiteX13" fmla="*/ 1153290 w 1312558"/>
                <a:gd name="connsiteY13" fmla="*/ 617253 h 1386716"/>
                <a:gd name="connsiteX14" fmla="*/ 1113960 w 1312558"/>
                <a:gd name="connsiteY14" fmla="*/ 912221 h 1386716"/>
                <a:gd name="connsiteX15" fmla="*/ 1212283 w 1312558"/>
                <a:gd name="connsiteY15" fmla="*/ 1158027 h 1386716"/>
                <a:gd name="connsiteX16" fmla="*/ 1310606 w 1312558"/>
                <a:gd name="connsiteY16" fmla="*/ 1266182 h 1386716"/>
                <a:gd name="connsiteX17" fmla="*/ 1271277 w 1312558"/>
                <a:gd name="connsiteY17" fmla="*/ 1325176 h 1386716"/>
                <a:gd name="connsiteX18" fmla="*/ 1192619 w 1312558"/>
                <a:gd name="connsiteY18" fmla="*/ 1226853 h 1386716"/>
                <a:gd name="connsiteX19" fmla="*/ 1163122 w 1312558"/>
                <a:gd name="connsiteY19" fmla="*/ 1128530 h 1386716"/>
                <a:gd name="connsiteX20" fmla="*/ 1133625 w 1312558"/>
                <a:gd name="connsiteY20" fmla="*/ 1079369 h 1386716"/>
                <a:gd name="connsiteX21" fmla="*/ 1045135 w 1312558"/>
                <a:gd name="connsiteY21" fmla="*/ 1108866 h 1386716"/>
                <a:gd name="connsiteX22" fmla="*/ 956644 w 1312558"/>
                <a:gd name="connsiteY22" fmla="*/ 1089201 h 1386716"/>
                <a:gd name="connsiteX23" fmla="*/ 818993 w 1312558"/>
                <a:gd name="connsiteY23" fmla="*/ 1118698 h 1386716"/>
                <a:gd name="connsiteX24" fmla="*/ 730502 w 1312558"/>
                <a:gd name="connsiteY24" fmla="*/ 1138363 h 1386716"/>
                <a:gd name="connsiteX25" fmla="*/ 661677 w 1312558"/>
                <a:gd name="connsiteY25" fmla="*/ 1118698 h 1386716"/>
                <a:gd name="connsiteX26" fmla="*/ 573186 w 1312558"/>
                <a:gd name="connsiteY26" fmla="*/ 1167860 h 1386716"/>
                <a:gd name="connsiteX27" fmla="*/ 533857 w 1312558"/>
                <a:gd name="connsiteY27" fmla="*/ 1148195 h 1386716"/>
                <a:gd name="connsiteX28" fmla="*/ 474864 w 1312558"/>
                <a:gd name="connsiteY28" fmla="*/ 1148195 h 1386716"/>
                <a:gd name="connsiteX29" fmla="*/ 425702 w 1312558"/>
                <a:gd name="connsiteY29" fmla="*/ 1266182 h 1386716"/>
                <a:gd name="connsiteX30" fmla="*/ 307715 w 1312558"/>
                <a:gd name="connsiteY30" fmla="*/ 1374337 h 1386716"/>
                <a:gd name="connsiteX31" fmla="*/ 258554 w 1312558"/>
                <a:gd name="connsiteY31" fmla="*/ 1364505 h 1386716"/>
                <a:gd name="connsiteX32" fmla="*/ 356877 w 1312558"/>
                <a:gd name="connsiteY32" fmla="*/ 1197356 h 1386716"/>
                <a:gd name="connsiteX33" fmla="*/ 465031 w 1312558"/>
                <a:gd name="connsiteY33" fmla="*/ 1030208 h 1386716"/>
                <a:gd name="connsiteX34" fmla="*/ 514193 w 1312558"/>
                <a:gd name="connsiteY34" fmla="*/ 813898 h 1386716"/>
                <a:gd name="connsiteX35" fmla="*/ 514193 w 1312558"/>
                <a:gd name="connsiteY35" fmla="*/ 636918 h 1386716"/>
                <a:gd name="connsiteX36" fmla="*/ 465031 w 1312558"/>
                <a:gd name="connsiteY36" fmla="*/ 499266 h 1386716"/>
                <a:gd name="connsiteX37" fmla="*/ 356877 w 1312558"/>
                <a:gd name="connsiteY37" fmla="*/ 400943 h 1386716"/>
                <a:gd name="connsiteX38" fmla="*/ 229057 w 1312558"/>
                <a:gd name="connsiteY38" fmla="*/ 351782 h 1386716"/>
                <a:gd name="connsiteX39" fmla="*/ 71741 w 1312558"/>
                <a:gd name="connsiteY39" fmla="*/ 253460 h 1386716"/>
                <a:gd name="connsiteX40" fmla="*/ 12748 w 1312558"/>
                <a:gd name="connsiteY40" fmla="*/ 194466 h 1386716"/>
                <a:gd name="connsiteX41" fmla="*/ 12748 w 1312558"/>
                <a:gd name="connsiteY41" fmla="*/ 125640 h 138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12558" h="1386716">
                  <a:moveTo>
                    <a:pt x="12748" y="125640"/>
                  </a:moveTo>
                  <a:cubicBezTo>
                    <a:pt x="35690" y="125640"/>
                    <a:pt x="102877" y="168247"/>
                    <a:pt x="150399" y="194466"/>
                  </a:cubicBezTo>
                  <a:cubicBezTo>
                    <a:pt x="197921" y="220685"/>
                    <a:pt x="248722" y="246904"/>
                    <a:pt x="297883" y="282956"/>
                  </a:cubicBezTo>
                  <a:cubicBezTo>
                    <a:pt x="347044" y="319008"/>
                    <a:pt x="406038" y="379641"/>
                    <a:pt x="445367" y="410776"/>
                  </a:cubicBezTo>
                  <a:cubicBezTo>
                    <a:pt x="484696" y="441911"/>
                    <a:pt x="487973" y="459937"/>
                    <a:pt x="533857" y="469769"/>
                  </a:cubicBezTo>
                  <a:cubicBezTo>
                    <a:pt x="579741" y="479601"/>
                    <a:pt x="658399" y="476324"/>
                    <a:pt x="720670" y="469769"/>
                  </a:cubicBezTo>
                  <a:cubicBezTo>
                    <a:pt x="782941" y="463214"/>
                    <a:pt x="855044" y="443550"/>
                    <a:pt x="907483" y="430440"/>
                  </a:cubicBezTo>
                  <a:cubicBezTo>
                    <a:pt x="959922" y="417330"/>
                    <a:pt x="1005805" y="400943"/>
                    <a:pt x="1035302" y="391111"/>
                  </a:cubicBezTo>
                  <a:cubicBezTo>
                    <a:pt x="1064799" y="381279"/>
                    <a:pt x="1066438" y="407498"/>
                    <a:pt x="1084464" y="371447"/>
                  </a:cubicBezTo>
                  <a:cubicBezTo>
                    <a:pt x="1102490" y="335396"/>
                    <a:pt x="1135264" y="223962"/>
                    <a:pt x="1143457" y="174801"/>
                  </a:cubicBezTo>
                  <a:cubicBezTo>
                    <a:pt x="1151651" y="125640"/>
                    <a:pt x="1125431" y="104337"/>
                    <a:pt x="1133625" y="76479"/>
                  </a:cubicBezTo>
                  <a:cubicBezTo>
                    <a:pt x="1141819" y="48621"/>
                    <a:pt x="1177871" y="-23483"/>
                    <a:pt x="1192619" y="7653"/>
                  </a:cubicBezTo>
                  <a:cubicBezTo>
                    <a:pt x="1207367" y="38788"/>
                    <a:pt x="1228670" y="161692"/>
                    <a:pt x="1222115" y="263292"/>
                  </a:cubicBezTo>
                  <a:cubicBezTo>
                    <a:pt x="1215560" y="364892"/>
                    <a:pt x="1171316" y="509098"/>
                    <a:pt x="1153290" y="617253"/>
                  </a:cubicBezTo>
                  <a:cubicBezTo>
                    <a:pt x="1135264" y="725408"/>
                    <a:pt x="1104128" y="822092"/>
                    <a:pt x="1113960" y="912221"/>
                  </a:cubicBezTo>
                  <a:cubicBezTo>
                    <a:pt x="1123792" y="1002350"/>
                    <a:pt x="1179509" y="1099034"/>
                    <a:pt x="1212283" y="1158027"/>
                  </a:cubicBezTo>
                  <a:cubicBezTo>
                    <a:pt x="1245057" y="1217020"/>
                    <a:pt x="1300774" y="1238324"/>
                    <a:pt x="1310606" y="1266182"/>
                  </a:cubicBezTo>
                  <a:cubicBezTo>
                    <a:pt x="1320438" y="1294040"/>
                    <a:pt x="1290942" y="1331731"/>
                    <a:pt x="1271277" y="1325176"/>
                  </a:cubicBezTo>
                  <a:cubicBezTo>
                    <a:pt x="1251612" y="1318621"/>
                    <a:pt x="1210645" y="1259627"/>
                    <a:pt x="1192619" y="1226853"/>
                  </a:cubicBezTo>
                  <a:cubicBezTo>
                    <a:pt x="1174593" y="1194079"/>
                    <a:pt x="1172954" y="1153111"/>
                    <a:pt x="1163122" y="1128530"/>
                  </a:cubicBezTo>
                  <a:cubicBezTo>
                    <a:pt x="1153290" y="1103949"/>
                    <a:pt x="1153290" y="1082646"/>
                    <a:pt x="1133625" y="1079369"/>
                  </a:cubicBezTo>
                  <a:cubicBezTo>
                    <a:pt x="1113961" y="1076092"/>
                    <a:pt x="1074632" y="1107227"/>
                    <a:pt x="1045135" y="1108866"/>
                  </a:cubicBezTo>
                  <a:cubicBezTo>
                    <a:pt x="1015638" y="1110505"/>
                    <a:pt x="994334" y="1087562"/>
                    <a:pt x="956644" y="1089201"/>
                  </a:cubicBezTo>
                  <a:cubicBezTo>
                    <a:pt x="918954" y="1090840"/>
                    <a:pt x="818993" y="1118698"/>
                    <a:pt x="818993" y="1118698"/>
                  </a:cubicBezTo>
                  <a:cubicBezTo>
                    <a:pt x="781303" y="1126892"/>
                    <a:pt x="756721" y="1138363"/>
                    <a:pt x="730502" y="1138363"/>
                  </a:cubicBezTo>
                  <a:cubicBezTo>
                    <a:pt x="704283" y="1138363"/>
                    <a:pt x="687896" y="1113782"/>
                    <a:pt x="661677" y="1118698"/>
                  </a:cubicBezTo>
                  <a:cubicBezTo>
                    <a:pt x="635458" y="1123614"/>
                    <a:pt x="594489" y="1162944"/>
                    <a:pt x="573186" y="1167860"/>
                  </a:cubicBezTo>
                  <a:cubicBezTo>
                    <a:pt x="551883" y="1172776"/>
                    <a:pt x="550244" y="1151473"/>
                    <a:pt x="533857" y="1148195"/>
                  </a:cubicBezTo>
                  <a:cubicBezTo>
                    <a:pt x="517470" y="1144918"/>
                    <a:pt x="492890" y="1128531"/>
                    <a:pt x="474864" y="1148195"/>
                  </a:cubicBezTo>
                  <a:cubicBezTo>
                    <a:pt x="456838" y="1167860"/>
                    <a:pt x="453560" y="1228492"/>
                    <a:pt x="425702" y="1266182"/>
                  </a:cubicBezTo>
                  <a:cubicBezTo>
                    <a:pt x="397844" y="1303872"/>
                    <a:pt x="335573" y="1357950"/>
                    <a:pt x="307715" y="1374337"/>
                  </a:cubicBezTo>
                  <a:cubicBezTo>
                    <a:pt x="279857" y="1390724"/>
                    <a:pt x="250360" y="1394002"/>
                    <a:pt x="258554" y="1364505"/>
                  </a:cubicBezTo>
                  <a:cubicBezTo>
                    <a:pt x="266748" y="1335008"/>
                    <a:pt x="322464" y="1253072"/>
                    <a:pt x="356877" y="1197356"/>
                  </a:cubicBezTo>
                  <a:cubicBezTo>
                    <a:pt x="391290" y="1141640"/>
                    <a:pt x="438812" y="1094118"/>
                    <a:pt x="465031" y="1030208"/>
                  </a:cubicBezTo>
                  <a:cubicBezTo>
                    <a:pt x="491250" y="966298"/>
                    <a:pt x="505999" y="879446"/>
                    <a:pt x="514193" y="813898"/>
                  </a:cubicBezTo>
                  <a:cubicBezTo>
                    <a:pt x="522387" y="748350"/>
                    <a:pt x="522387" y="689356"/>
                    <a:pt x="514193" y="636918"/>
                  </a:cubicBezTo>
                  <a:cubicBezTo>
                    <a:pt x="505999" y="584480"/>
                    <a:pt x="491250" y="538595"/>
                    <a:pt x="465031" y="499266"/>
                  </a:cubicBezTo>
                  <a:cubicBezTo>
                    <a:pt x="438812" y="459937"/>
                    <a:pt x="396206" y="425524"/>
                    <a:pt x="356877" y="400943"/>
                  </a:cubicBezTo>
                  <a:cubicBezTo>
                    <a:pt x="317548" y="376362"/>
                    <a:pt x="276580" y="376363"/>
                    <a:pt x="229057" y="351782"/>
                  </a:cubicBezTo>
                  <a:cubicBezTo>
                    <a:pt x="181534" y="327202"/>
                    <a:pt x="107793" y="279679"/>
                    <a:pt x="71741" y="253460"/>
                  </a:cubicBezTo>
                  <a:cubicBezTo>
                    <a:pt x="35690" y="227241"/>
                    <a:pt x="22580" y="214131"/>
                    <a:pt x="12748" y="194466"/>
                  </a:cubicBezTo>
                  <a:cubicBezTo>
                    <a:pt x="2916" y="174801"/>
                    <a:pt x="-10194" y="125640"/>
                    <a:pt x="12748" y="125640"/>
                  </a:cubicBezTo>
                  <a:close/>
                </a:path>
              </a:pathLst>
            </a:custGeom>
            <a:pattFill prst="dash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Ελεύθερη σχεδίαση 14"/>
            <p:cNvSpPr/>
            <p:nvPr/>
          </p:nvSpPr>
          <p:spPr>
            <a:xfrm>
              <a:off x="5732206" y="1676016"/>
              <a:ext cx="628652" cy="1060888"/>
            </a:xfrm>
            <a:custGeom>
              <a:avLst/>
              <a:gdLst>
                <a:gd name="connsiteX0" fmla="*/ 619433 w 628652"/>
                <a:gd name="connsiteY0" fmla="*/ 968861 h 1060888"/>
                <a:gd name="connsiteX1" fmla="*/ 619433 w 628652"/>
                <a:gd name="connsiteY1" fmla="*/ 752552 h 1060888"/>
                <a:gd name="connsiteX2" fmla="*/ 589936 w 628652"/>
                <a:gd name="connsiteY2" fmla="*/ 595236 h 1060888"/>
                <a:gd name="connsiteX3" fmla="*/ 560439 w 628652"/>
                <a:gd name="connsiteY3" fmla="*/ 369094 h 1060888"/>
                <a:gd name="connsiteX4" fmla="*/ 471949 w 628652"/>
                <a:gd name="connsiteY4" fmla="*/ 123287 h 1060888"/>
                <a:gd name="connsiteX5" fmla="*/ 344129 w 628652"/>
                <a:gd name="connsiteY5" fmla="*/ 5300 h 1060888"/>
                <a:gd name="connsiteX6" fmla="*/ 275304 w 628652"/>
                <a:gd name="connsiteY6" fmla="*/ 34797 h 1060888"/>
                <a:gd name="connsiteX7" fmla="*/ 275304 w 628652"/>
                <a:gd name="connsiteY7" fmla="*/ 162616 h 1060888"/>
                <a:gd name="connsiteX8" fmla="*/ 334297 w 628652"/>
                <a:gd name="connsiteY8" fmla="*/ 260939 h 1060888"/>
                <a:gd name="connsiteX9" fmla="*/ 294968 w 628652"/>
                <a:gd name="connsiteY9" fmla="*/ 398590 h 1060888"/>
                <a:gd name="connsiteX10" fmla="*/ 216310 w 628652"/>
                <a:gd name="connsiteY10" fmla="*/ 329765 h 1060888"/>
                <a:gd name="connsiteX11" fmla="*/ 157317 w 628652"/>
                <a:gd name="connsiteY11" fmla="*/ 201945 h 1060888"/>
                <a:gd name="connsiteX12" fmla="*/ 88491 w 628652"/>
                <a:gd name="connsiteY12" fmla="*/ 83958 h 1060888"/>
                <a:gd name="connsiteX13" fmla="*/ 49162 w 628652"/>
                <a:gd name="connsiteY13" fmla="*/ 74126 h 1060888"/>
                <a:gd name="connsiteX14" fmla="*/ 0 w 628652"/>
                <a:gd name="connsiteY14" fmla="*/ 192113 h 1060888"/>
                <a:gd name="connsiteX15" fmla="*/ 49162 w 628652"/>
                <a:gd name="connsiteY15" fmla="*/ 408423 h 1060888"/>
                <a:gd name="connsiteX16" fmla="*/ 88491 w 628652"/>
                <a:gd name="connsiteY16" fmla="*/ 605068 h 1060888"/>
                <a:gd name="connsiteX17" fmla="*/ 108155 w 628652"/>
                <a:gd name="connsiteY17" fmla="*/ 762384 h 1060888"/>
                <a:gd name="connsiteX18" fmla="*/ 157317 w 628652"/>
                <a:gd name="connsiteY18" fmla="*/ 929532 h 1060888"/>
                <a:gd name="connsiteX19" fmla="*/ 235975 w 628652"/>
                <a:gd name="connsiteY19" fmla="*/ 1057352 h 1060888"/>
                <a:gd name="connsiteX20" fmla="*/ 373626 w 628652"/>
                <a:gd name="connsiteY20" fmla="*/ 1027855 h 1060888"/>
                <a:gd name="connsiteX21" fmla="*/ 511278 w 628652"/>
                <a:gd name="connsiteY21" fmla="*/ 998358 h 1060888"/>
                <a:gd name="connsiteX22" fmla="*/ 619433 w 628652"/>
                <a:gd name="connsiteY22" fmla="*/ 968861 h 106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652" h="1060888">
                  <a:moveTo>
                    <a:pt x="619433" y="968861"/>
                  </a:moveTo>
                  <a:cubicBezTo>
                    <a:pt x="637459" y="927893"/>
                    <a:pt x="624349" y="814823"/>
                    <a:pt x="619433" y="752552"/>
                  </a:cubicBezTo>
                  <a:cubicBezTo>
                    <a:pt x="614517" y="690281"/>
                    <a:pt x="599768" y="659146"/>
                    <a:pt x="589936" y="595236"/>
                  </a:cubicBezTo>
                  <a:cubicBezTo>
                    <a:pt x="580104" y="531326"/>
                    <a:pt x="580103" y="447752"/>
                    <a:pt x="560439" y="369094"/>
                  </a:cubicBezTo>
                  <a:cubicBezTo>
                    <a:pt x="540775" y="290436"/>
                    <a:pt x="508001" y="183919"/>
                    <a:pt x="471949" y="123287"/>
                  </a:cubicBezTo>
                  <a:cubicBezTo>
                    <a:pt x="435897" y="62655"/>
                    <a:pt x="376903" y="20048"/>
                    <a:pt x="344129" y="5300"/>
                  </a:cubicBezTo>
                  <a:cubicBezTo>
                    <a:pt x="311355" y="-9448"/>
                    <a:pt x="286775" y="8578"/>
                    <a:pt x="275304" y="34797"/>
                  </a:cubicBezTo>
                  <a:cubicBezTo>
                    <a:pt x="263833" y="61016"/>
                    <a:pt x="265472" y="124926"/>
                    <a:pt x="275304" y="162616"/>
                  </a:cubicBezTo>
                  <a:cubicBezTo>
                    <a:pt x="285136" y="200306"/>
                    <a:pt x="331020" y="221610"/>
                    <a:pt x="334297" y="260939"/>
                  </a:cubicBezTo>
                  <a:cubicBezTo>
                    <a:pt x="337574" y="300268"/>
                    <a:pt x="314632" y="387119"/>
                    <a:pt x="294968" y="398590"/>
                  </a:cubicBezTo>
                  <a:cubicBezTo>
                    <a:pt x="275304" y="410061"/>
                    <a:pt x="239252" y="362539"/>
                    <a:pt x="216310" y="329765"/>
                  </a:cubicBezTo>
                  <a:cubicBezTo>
                    <a:pt x="193368" y="296991"/>
                    <a:pt x="178620" y="242913"/>
                    <a:pt x="157317" y="201945"/>
                  </a:cubicBezTo>
                  <a:cubicBezTo>
                    <a:pt x="136014" y="160977"/>
                    <a:pt x="106517" y="105261"/>
                    <a:pt x="88491" y="83958"/>
                  </a:cubicBezTo>
                  <a:cubicBezTo>
                    <a:pt x="70465" y="62655"/>
                    <a:pt x="63910" y="56100"/>
                    <a:pt x="49162" y="74126"/>
                  </a:cubicBezTo>
                  <a:cubicBezTo>
                    <a:pt x="34414" y="92152"/>
                    <a:pt x="0" y="136397"/>
                    <a:pt x="0" y="192113"/>
                  </a:cubicBezTo>
                  <a:cubicBezTo>
                    <a:pt x="0" y="247829"/>
                    <a:pt x="34414" y="339597"/>
                    <a:pt x="49162" y="408423"/>
                  </a:cubicBezTo>
                  <a:cubicBezTo>
                    <a:pt x="63910" y="477249"/>
                    <a:pt x="78659" y="546075"/>
                    <a:pt x="88491" y="605068"/>
                  </a:cubicBezTo>
                  <a:cubicBezTo>
                    <a:pt x="98323" y="664061"/>
                    <a:pt x="96684" y="708307"/>
                    <a:pt x="108155" y="762384"/>
                  </a:cubicBezTo>
                  <a:cubicBezTo>
                    <a:pt x="119626" y="816461"/>
                    <a:pt x="136014" y="880371"/>
                    <a:pt x="157317" y="929532"/>
                  </a:cubicBezTo>
                  <a:cubicBezTo>
                    <a:pt x="178620" y="978693"/>
                    <a:pt x="199923" y="1040965"/>
                    <a:pt x="235975" y="1057352"/>
                  </a:cubicBezTo>
                  <a:cubicBezTo>
                    <a:pt x="272026" y="1073739"/>
                    <a:pt x="373626" y="1027855"/>
                    <a:pt x="373626" y="1027855"/>
                  </a:cubicBezTo>
                  <a:cubicBezTo>
                    <a:pt x="419510" y="1018023"/>
                    <a:pt x="473588" y="1003274"/>
                    <a:pt x="511278" y="998358"/>
                  </a:cubicBezTo>
                  <a:cubicBezTo>
                    <a:pt x="548968" y="993442"/>
                    <a:pt x="601407" y="1009829"/>
                    <a:pt x="619433" y="96886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Ελεύθερη σχεδίαση 15"/>
            <p:cNvSpPr/>
            <p:nvPr/>
          </p:nvSpPr>
          <p:spPr>
            <a:xfrm>
              <a:off x="5791076" y="2691962"/>
              <a:ext cx="552049" cy="1007607"/>
            </a:xfrm>
            <a:custGeom>
              <a:avLst/>
              <a:gdLst>
                <a:gd name="connsiteX0" fmla="*/ 344253 w 552049"/>
                <a:gd name="connsiteY0" fmla="*/ 1004967 h 1007607"/>
                <a:gd name="connsiteX1" fmla="*/ 432743 w 552049"/>
                <a:gd name="connsiteY1" fmla="*/ 857483 h 1007607"/>
                <a:gd name="connsiteX2" fmla="*/ 491737 w 552049"/>
                <a:gd name="connsiteY2" fmla="*/ 759161 h 1007607"/>
                <a:gd name="connsiteX3" fmla="*/ 511401 w 552049"/>
                <a:gd name="connsiteY3" fmla="*/ 592012 h 1007607"/>
                <a:gd name="connsiteX4" fmla="*/ 511401 w 552049"/>
                <a:gd name="connsiteY4" fmla="*/ 424864 h 1007607"/>
                <a:gd name="connsiteX5" fmla="*/ 531066 w 552049"/>
                <a:gd name="connsiteY5" fmla="*/ 297044 h 1007607"/>
                <a:gd name="connsiteX6" fmla="*/ 550730 w 552049"/>
                <a:gd name="connsiteY6" fmla="*/ 188890 h 1007607"/>
                <a:gd name="connsiteX7" fmla="*/ 491737 w 552049"/>
                <a:gd name="connsiteY7" fmla="*/ 70903 h 1007607"/>
                <a:gd name="connsiteX8" fmla="*/ 452408 w 552049"/>
                <a:gd name="connsiteY8" fmla="*/ 2077 h 1007607"/>
                <a:gd name="connsiteX9" fmla="*/ 304924 w 552049"/>
                <a:gd name="connsiteY9" fmla="*/ 21741 h 1007607"/>
                <a:gd name="connsiteX10" fmla="*/ 216434 w 552049"/>
                <a:gd name="connsiteY10" fmla="*/ 61070 h 1007607"/>
                <a:gd name="connsiteX11" fmla="*/ 98447 w 552049"/>
                <a:gd name="connsiteY11" fmla="*/ 80735 h 1007607"/>
                <a:gd name="connsiteX12" fmla="*/ 29621 w 552049"/>
                <a:gd name="connsiteY12" fmla="*/ 61070 h 1007607"/>
                <a:gd name="connsiteX13" fmla="*/ 124 w 552049"/>
                <a:gd name="connsiteY13" fmla="*/ 149561 h 1007607"/>
                <a:gd name="connsiteX14" fmla="*/ 39453 w 552049"/>
                <a:gd name="connsiteY14" fmla="*/ 316709 h 1007607"/>
                <a:gd name="connsiteX15" fmla="*/ 88614 w 552049"/>
                <a:gd name="connsiteY15" fmla="*/ 474025 h 1007607"/>
                <a:gd name="connsiteX16" fmla="*/ 137776 w 552049"/>
                <a:gd name="connsiteY16" fmla="*/ 611677 h 1007607"/>
                <a:gd name="connsiteX17" fmla="*/ 196769 w 552049"/>
                <a:gd name="connsiteY17" fmla="*/ 719832 h 1007607"/>
                <a:gd name="connsiteX18" fmla="*/ 226266 w 552049"/>
                <a:gd name="connsiteY18" fmla="*/ 857483 h 1007607"/>
                <a:gd name="connsiteX19" fmla="*/ 295092 w 552049"/>
                <a:gd name="connsiteY19" fmla="*/ 945973 h 1007607"/>
                <a:gd name="connsiteX20" fmla="*/ 344253 w 552049"/>
                <a:gd name="connsiteY20" fmla="*/ 1004967 h 100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49" h="1007607">
                  <a:moveTo>
                    <a:pt x="344253" y="1004967"/>
                  </a:moveTo>
                  <a:cubicBezTo>
                    <a:pt x="367195" y="990219"/>
                    <a:pt x="432743" y="857483"/>
                    <a:pt x="432743" y="857483"/>
                  </a:cubicBezTo>
                  <a:cubicBezTo>
                    <a:pt x="457324" y="816515"/>
                    <a:pt x="478627" y="803406"/>
                    <a:pt x="491737" y="759161"/>
                  </a:cubicBezTo>
                  <a:cubicBezTo>
                    <a:pt x="504847" y="714916"/>
                    <a:pt x="508124" y="647728"/>
                    <a:pt x="511401" y="592012"/>
                  </a:cubicBezTo>
                  <a:cubicBezTo>
                    <a:pt x="514678" y="536296"/>
                    <a:pt x="508124" y="474025"/>
                    <a:pt x="511401" y="424864"/>
                  </a:cubicBezTo>
                  <a:cubicBezTo>
                    <a:pt x="514678" y="375703"/>
                    <a:pt x="524511" y="336373"/>
                    <a:pt x="531066" y="297044"/>
                  </a:cubicBezTo>
                  <a:cubicBezTo>
                    <a:pt x="537621" y="257715"/>
                    <a:pt x="557285" y="226580"/>
                    <a:pt x="550730" y="188890"/>
                  </a:cubicBezTo>
                  <a:cubicBezTo>
                    <a:pt x="544175" y="151200"/>
                    <a:pt x="508124" y="102038"/>
                    <a:pt x="491737" y="70903"/>
                  </a:cubicBezTo>
                  <a:cubicBezTo>
                    <a:pt x="475350" y="39768"/>
                    <a:pt x="483543" y="10271"/>
                    <a:pt x="452408" y="2077"/>
                  </a:cubicBezTo>
                  <a:cubicBezTo>
                    <a:pt x="421273" y="-6117"/>
                    <a:pt x="344253" y="11909"/>
                    <a:pt x="304924" y="21741"/>
                  </a:cubicBezTo>
                  <a:cubicBezTo>
                    <a:pt x="265595" y="31573"/>
                    <a:pt x="250847" y="51238"/>
                    <a:pt x="216434" y="61070"/>
                  </a:cubicBezTo>
                  <a:cubicBezTo>
                    <a:pt x="182021" y="70902"/>
                    <a:pt x="129582" y="80735"/>
                    <a:pt x="98447" y="80735"/>
                  </a:cubicBezTo>
                  <a:cubicBezTo>
                    <a:pt x="67312" y="80735"/>
                    <a:pt x="46008" y="49599"/>
                    <a:pt x="29621" y="61070"/>
                  </a:cubicBezTo>
                  <a:cubicBezTo>
                    <a:pt x="13234" y="72541"/>
                    <a:pt x="-1515" y="106955"/>
                    <a:pt x="124" y="149561"/>
                  </a:cubicBezTo>
                  <a:cubicBezTo>
                    <a:pt x="1763" y="192167"/>
                    <a:pt x="24705" y="262632"/>
                    <a:pt x="39453" y="316709"/>
                  </a:cubicBezTo>
                  <a:cubicBezTo>
                    <a:pt x="54201" y="370786"/>
                    <a:pt x="72227" y="424864"/>
                    <a:pt x="88614" y="474025"/>
                  </a:cubicBezTo>
                  <a:cubicBezTo>
                    <a:pt x="105001" y="523186"/>
                    <a:pt x="119750" y="570709"/>
                    <a:pt x="137776" y="611677"/>
                  </a:cubicBezTo>
                  <a:cubicBezTo>
                    <a:pt x="155802" y="652645"/>
                    <a:pt x="182021" y="678864"/>
                    <a:pt x="196769" y="719832"/>
                  </a:cubicBezTo>
                  <a:cubicBezTo>
                    <a:pt x="211517" y="760800"/>
                    <a:pt x="209879" y="819793"/>
                    <a:pt x="226266" y="857483"/>
                  </a:cubicBezTo>
                  <a:cubicBezTo>
                    <a:pt x="242653" y="895173"/>
                    <a:pt x="273789" y="923031"/>
                    <a:pt x="295092" y="945973"/>
                  </a:cubicBezTo>
                  <a:cubicBezTo>
                    <a:pt x="316395" y="968915"/>
                    <a:pt x="321311" y="1019715"/>
                    <a:pt x="344253" y="1004967"/>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Ελεύθερη σχεδίαση 18"/>
            <p:cNvSpPr/>
            <p:nvPr/>
          </p:nvSpPr>
          <p:spPr>
            <a:xfrm>
              <a:off x="5831125" y="2282519"/>
              <a:ext cx="471949" cy="88491"/>
            </a:xfrm>
            <a:custGeom>
              <a:avLst/>
              <a:gdLst>
                <a:gd name="connsiteX0" fmla="*/ 0 w 471949"/>
                <a:gd name="connsiteY0" fmla="*/ 88491 h 88491"/>
                <a:gd name="connsiteX1" fmla="*/ 68826 w 471949"/>
                <a:gd name="connsiteY1" fmla="*/ 78658 h 88491"/>
                <a:gd name="connsiteX2" fmla="*/ 196645 w 471949"/>
                <a:gd name="connsiteY2" fmla="*/ 88491 h 88491"/>
                <a:gd name="connsiteX3" fmla="*/ 275304 w 471949"/>
                <a:gd name="connsiteY3" fmla="*/ 78658 h 88491"/>
                <a:gd name="connsiteX4" fmla="*/ 353962 w 471949"/>
                <a:gd name="connsiteY4" fmla="*/ 49162 h 88491"/>
                <a:gd name="connsiteX5" fmla="*/ 422787 w 471949"/>
                <a:gd name="connsiteY5" fmla="*/ 19665 h 88491"/>
                <a:gd name="connsiteX6" fmla="*/ 471949 w 471949"/>
                <a:gd name="connsiteY6" fmla="*/ 0 h 8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949" h="88491">
                  <a:moveTo>
                    <a:pt x="0" y="88491"/>
                  </a:moveTo>
                  <a:cubicBezTo>
                    <a:pt x="18026" y="83574"/>
                    <a:pt x="36052" y="78658"/>
                    <a:pt x="68826" y="78658"/>
                  </a:cubicBezTo>
                  <a:cubicBezTo>
                    <a:pt x="101600" y="78658"/>
                    <a:pt x="162232" y="88491"/>
                    <a:pt x="196645" y="88491"/>
                  </a:cubicBezTo>
                  <a:cubicBezTo>
                    <a:pt x="231058" y="88491"/>
                    <a:pt x="249085" y="85213"/>
                    <a:pt x="275304" y="78658"/>
                  </a:cubicBezTo>
                  <a:cubicBezTo>
                    <a:pt x="301523" y="72103"/>
                    <a:pt x="329382" y="58994"/>
                    <a:pt x="353962" y="49162"/>
                  </a:cubicBezTo>
                  <a:cubicBezTo>
                    <a:pt x="378543" y="39330"/>
                    <a:pt x="403123" y="27859"/>
                    <a:pt x="422787" y="19665"/>
                  </a:cubicBezTo>
                  <a:cubicBezTo>
                    <a:pt x="442452" y="11471"/>
                    <a:pt x="457200" y="5735"/>
                    <a:pt x="47194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Ελεύθερη σχεδίαση 19"/>
            <p:cNvSpPr/>
            <p:nvPr/>
          </p:nvSpPr>
          <p:spPr>
            <a:xfrm>
              <a:off x="5850790" y="2998839"/>
              <a:ext cx="452284" cy="58994"/>
            </a:xfrm>
            <a:custGeom>
              <a:avLst/>
              <a:gdLst>
                <a:gd name="connsiteX0" fmla="*/ 0 w 452284"/>
                <a:gd name="connsiteY0" fmla="*/ 58994 h 58994"/>
                <a:gd name="connsiteX1" fmla="*/ 88490 w 452284"/>
                <a:gd name="connsiteY1" fmla="*/ 39329 h 58994"/>
                <a:gd name="connsiteX2" fmla="*/ 157316 w 452284"/>
                <a:gd name="connsiteY2" fmla="*/ 39329 h 58994"/>
                <a:gd name="connsiteX3" fmla="*/ 255639 w 452284"/>
                <a:gd name="connsiteY3" fmla="*/ 19665 h 58994"/>
                <a:gd name="connsiteX4" fmla="*/ 324465 w 452284"/>
                <a:gd name="connsiteY4" fmla="*/ 9832 h 58994"/>
                <a:gd name="connsiteX5" fmla="*/ 393290 w 452284"/>
                <a:gd name="connsiteY5" fmla="*/ 0 h 58994"/>
                <a:gd name="connsiteX6" fmla="*/ 452284 w 452284"/>
                <a:gd name="connsiteY6" fmla="*/ 9832 h 5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284" h="58994">
                  <a:moveTo>
                    <a:pt x="0" y="58994"/>
                  </a:moveTo>
                  <a:cubicBezTo>
                    <a:pt x="31135" y="50800"/>
                    <a:pt x="62271" y="42606"/>
                    <a:pt x="88490" y="39329"/>
                  </a:cubicBezTo>
                  <a:cubicBezTo>
                    <a:pt x="114709" y="36052"/>
                    <a:pt x="129458" y="42606"/>
                    <a:pt x="157316" y="39329"/>
                  </a:cubicBezTo>
                  <a:cubicBezTo>
                    <a:pt x="185174" y="36052"/>
                    <a:pt x="227781" y="24581"/>
                    <a:pt x="255639" y="19665"/>
                  </a:cubicBezTo>
                  <a:cubicBezTo>
                    <a:pt x="283497" y="14749"/>
                    <a:pt x="324465" y="9832"/>
                    <a:pt x="324465" y="9832"/>
                  </a:cubicBezTo>
                  <a:cubicBezTo>
                    <a:pt x="347407" y="6554"/>
                    <a:pt x="371987" y="0"/>
                    <a:pt x="393290" y="0"/>
                  </a:cubicBezTo>
                  <a:cubicBezTo>
                    <a:pt x="414593" y="0"/>
                    <a:pt x="433438" y="4916"/>
                    <a:pt x="452284" y="98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Ελεύθερη σχεδίαση 21"/>
            <p:cNvSpPr/>
            <p:nvPr/>
          </p:nvSpPr>
          <p:spPr>
            <a:xfrm>
              <a:off x="5997677" y="2060848"/>
              <a:ext cx="19665" cy="100998"/>
            </a:xfrm>
            <a:custGeom>
              <a:avLst/>
              <a:gdLst>
                <a:gd name="connsiteX0" fmla="*/ 19665 w 19665"/>
                <a:gd name="connsiteY0" fmla="*/ 0 h 100998"/>
                <a:gd name="connsiteX1" fmla="*/ 9833 w 19665"/>
                <a:gd name="connsiteY1" fmla="*/ 88491 h 100998"/>
                <a:gd name="connsiteX2" fmla="*/ 0 w 19665"/>
                <a:gd name="connsiteY2" fmla="*/ 98323 h 100998"/>
              </a:gdLst>
              <a:ahLst/>
              <a:cxnLst>
                <a:cxn ang="0">
                  <a:pos x="connsiteX0" y="connsiteY0"/>
                </a:cxn>
                <a:cxn ang="0">
                  <a:pos x="connsiteX1" y="connsiteY1"/>
                </a:cxn>
                <a:cxn ang="0">
                  <a:pos x="connsiteX2" y="connsiteY2"/>
                </a:cxn>
              </a:cxnLst>
              <a:rect l="l" t="t" r="r" b="b"/>
              <a:pathLst>
                <a:path w="19665" h="100998">
                  <a:moveTo>
                    <a:pt x="19665" y="0"/>
                  </a:moveTo>
                  <a:cubicBezTo>
                    <a:pt x="16387" y="36052"/>
                    <a:pt x="13110" y="72104"/>
                    <a:pt x="9833" y="88491"/>
                  </a:cubicBezTo>
                  <a:cubicBezTo>
                    <a:pt x="6555" y="104878"/>
                    <a:pt x="3277" y="101600"/>
                    <a:pt x="0" y="983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Ελεύθερη σχεδίαση 22"/>
            <p:cNvSpPr/>
            <p:nvPr/>
          </p:nvSpPr>
          <p:spPr>
            <a:xfrm>
              <a:off x="6005919" y="1887794"/>
              <a:ext cx="40920" cy="176980"/>
            </a:xfrm>
            <a:custGeom>
              <a:avLst/>
              <a:gdLst>
                <a:gd name="connsiteX0" fmla="*/ 40920 w 40920"/>
                <a:gd name="connsiteY0" fmla="*/ 0 h 176980"/>
                <a:gd name="connsiteX1" fmla="*/ 1591 w 40920"/>
                <a:gd name="connsiteY1" fmla="*/ 88490 h 176980"/>
                <a:gd name="connsiteX2" fmla="*/ 11423 w 40920"/>
                <a:gd name="connsiteY2" fmla="*/ 176980 h 176980"/>
              </a:gdLst>
              <a:ahLst/>
              <a:cxnLst>
                <a:cxn ang="0">
                  <a:pos x="connsiteX0" y="connsiteY0"/>
                </a:cxn>
                <a:cxn ang="0">
                  <a:pos x="connsiteX1" y="connsiteY1"/>
                </a:cxn>
                <a:cxn ang="0">
                  <a:pos x="connsiteX2" y="connsiteY2"/>
                </a:cxn>
              </a:cxnLst>
              <a:rect l="l" t="t" r="r" b="b"/>
              <a:pathLst>
                <a:path w="40920" h="176980">
                  <a:moveTo>
                    <a:pt x="40920" y="0"/>
                  </a:moveTo>
                  <a:cubicBezTo>
                    <a:pt x="23713" y="29496"/>
                    <a:pt x="6507" y="58993"/>
                    <a:pt x="1591" y="88490"/>
                  </a:cubicBezTo>
                  <a:cubicBezTo>
                    <a:pt x="-3325" y="117987"/>
                    <a:pt x="4049" y="147483"/>
                    <a:pt x="11423" y="1769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Θέση αριθμού διαφάνειας 10"/>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248716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67544" y="116632"/>
            <a:ext cx="8229600" cy="1008112"/>
          </a:xfrm>
        </p:spPr>
        <p:txBody>
          <a:bodyPr rtlCol="0">
            <a:noAutofit/>
          </a:bodyPr>
          <a:lstStyle/>
          <a:p>
            <a:pPr>
              <a:defRPr/>
            </a:pPr>
            <a:r>
              <a:rPr lang="el-GR" b="1" dirty="0" smtClean="0">
                <a:solidFill>
                  <a:schemeClr val="tx2"/>
                </a:solidFill>
              </a:rPr>
              <a:t>Παράγοντες και Δυνάμεις που καθορίζουν τη θέση των δοντιών </a:t>
            </a:r>
            <a:r>
              <a:rPr lang="el-GR" sz="3000" b="0" dirty="0" smtClean="0">
                <a:solidFill>
                  <a:srgbClr val="1F497D"/>
                </a:solidFill>
              </a:rPr>
              <a:t>2/2</a:t>
            </a:r>
            <a:endParaRPr lang="en-US" b="1" dirty="0" smtClean="0">
              <a:solidFill>
                <a:schemeClr val="tx2"/>
              </a:solidFill>
            </a:endParaRPr>
          </a:p>
        </p:txBody>
      </p:sp>
      <p:sp>
        <p:nvSpPr>
          <p:cNvPr id="2" name="Θέση περιεχομένου 1"/>
          <p:cNvSpPr>
            <a:spLocks noGrp="1"/>
          </p:cNvSpPr>
          <p:nvPr>
            <p:ph idx="1"/>
          </p:nvPr>
        </p:nvSpPr>
        <p:spPr>
          <a:xfrm>
            <a:off x="457200" y="1484784"/>
            <a:ext cx="8229600" cy="4752528"/>
          </a:xfrm>
        </p:spPr>
        <p:txBody>
          <a:bodyPr/>
          <a:lstStyle/>
          <a:p>
            <a:r>
              <a:rPr lang="el-GR" dirty="0"/>
              <a:t>Η Λειτουργική φυσιολογική αντίδραση του οστού και των περιοδοντικών ιστών έχει σαν αποτέλεσμα την προς τη μέση γραμμή μετακίνηση των </a:t>
            </a:r>
            <a:r>
              <a:rPr lang="el-GR" dirty="0" smtClean="0"/>
              <a:t>δοντιών</a:t>
            </a:r>
            <a:r>
              <a:rPr lang="en-US" dirty="0" smtClean="0"/>
              <a:t>.</a:t>
            </a:r>
            <a:endParaRPr lang="el-GR" dirty="0"/>
          </a:p>
          <a:p>
            <a:r>
              <a:rPr lang="el-GR" dirty="0"/>
              <a:t>Οι </a:t>
            </a:r>
            <a:r>
              <a:rPr lang="el-GR" dirty="0" err="1"/>
              <a:t>συγκλεισιακές</a:t>
            </a:r>
            <a:r>
              <a:rPr lang="el-GR" dirty="0"/>
              <a:t> επαφές  σταθεροποιούν την κλίση των δοντιών και εμποδίζουν την </a:t>
            </a:r>
            <a:r>
              <a:rPr lang="el-GR" dirty="0" err="1"/>
              <a:t>εμβύθιση</a:t>
            </a:r>
            <a:r>
              <a:rPr lang="el-GR" dirty="0"/>
              <a:t> ή </a:t>
            </a:r>
            <a:r>
              <a:rPr lang="el-GR" dirty="0" err="1"/>
              <a:t>υπερέκφυση</a:t>
            </a:r>
            <a:r>
              <a:rPr lang="el-GR" dirty="0"/>
              <a:t> του </a:t>
            </a:r>
            <a:r>
              <a:rPr lang="el-GR" dirty="0" smtClean="0"/>
              <a:t>δοντιού</a:t>
            </a:r>
            <a:r>
              <a:rPr lang="en-US" dirty="0" smtClean="0"/>
              <a:t>.</a:t>
            </a:r>
            <a:endParaRPr lang="el-GR" dirty="0"/>
          </a:p>
          <a:p>
            <a:r>
              <a:rPr lang="el-GR" dirty="0"/>
              <a:t>Εξισορρόπηση των δυνάμεων επί των δοντιών κατά την σύγκλειση η κατά τη μάσηση επιτυγχάνεται όταν μεταβιβάζονται παράλληλα και κοντά προς τον επιμήκη άξονα του </a:t>
            </a:r>
            <a:r>
              <a:rPr lang="el-GR" dirty="0" smtClean="0"/>
              <a:t>δοντιού</a:t>
            </a:r>
            <a:r>
              <a:rPr lang="en-US" dirty="0" smtClean="0"/>
              <a:t>.</a:t>
            </a:r>
            <a:endParaRPr lang="el-GR" dirty="0"/>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533312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chor="ctr">
            <a:normAutofit/>
          </a:bodyPr>
          <a:lstStyle/>
          <a:p>
            <a:pPr eaLnBrk="1" hangingPunct="1"/>
            <a:r>
              <a:rPr lang="el-GR" sz="3600" b="1" dirty="0" smtClean="0">
                <a:solidFill>
                  <a:schemeClr val="tx2"/>
                </a:solidFill>
              </a:rPr>
              <a:t>Οδοντικά τόξα </a:t>
            </a:r>
            <a:r>
              <a:rPr lang="el-GR" sz="3000" b="0" dirty="0" smtClean="0">
                <a:solidFill>
                  <a:schemeClr val="tx2"/>
                </a:solidFill>
              </a:rPr>
              <a:t>1/3</a:t>
            </a:r>
            <a:endParaRPr lang="en-US" sz="3000" b="0" dirty="0" smtClean="0">
              <a:solidFill>
                <a:schemeClr val="tx2"/>
              </a:solidFill>
            </a:endParaRPr>
          </a:p>
        </p:txBody>
      </p:sp>
      <p:sp>
        <p:nvSpPr>
          <p:cNvPr id="8" name="Content Placeholder 7"/>
          <p:cNvSpPr>
            <a:spLocks noGrp="1"/>
          </p:cNvSpPr>
          <p:nvPr>
            <p:ph idx="1"/>
          </p:nvPr>
        </p:nvSpPr>
        <p:spPr>
          <a:xfrm>
            <a:off x="4355976" y="2143116"/>
            <a:ext cx="4520666" cy="3079823"/>
          </a:xfrm>
          <a:ln w="19050">
            <a:solidFill>
              <a:srgbClr val="004A82"/>
            </a:solidFill>
          </a:ln>
        </p:spPr>
        <p:txBody>
          <a:bodyPr anchor="ctr">
            <a:normAutofit/>
          </a:bodyPr>
          <a:lstStyle/>
          <a:p>
            <a:pPr marL="627063" indent="-449263">
              <a:buClr>
                <a:srgbClr val="004A82"/>
              </a:buClr>
              <a:buSzPct val="120000"/>
              <a:buFont typeface="Wingdings" panose="05000000000000000000" pitchFamily="2" charset="2"/>
              <a:buChar char="ü"/>
            </a:pPr>
            <a:r>
              <a:rPr lang="el-GR" sz="2400" dirty="0" smtClean="0"/>
              <a:t>Τα δόντια στις δύο γνάθους διατάσσονται σε τόξα και εφάπτονται μεταξύ τους σχηματίζοντας  τον οδοντικό φραγμό</a:t>
            </a:r>
            <a:r>
              <a:rPr lang="en-US" sz="2400" dirty="0" smtClean="0"/>
              <a:t>.</a:t>
            </a:r>
            <a:endParaRPr lang="el-GR" sz="2400" dirty="0" smtClean="0"/>
          </a:p>
          <a:p>
            <a:pPr marL="627063" indent="-449263">
              <a:buClr>
                <a:srgbClr val="004A82"/>
              </a:buClr>
              <a:buSzPct val="120000"/>
              <a:buFont typeface="Wingdings" panose="05000000000000000000" pitchFamily="2" charset="2"/>
              <a:buChar char="ü"/>
            </a:pPr>
            <a:r>
              <a:rPr lang="el-GR" sz="2400" dirty="0" smtClean="0"/>
              <a:t>Τα τόξα είναι αρμονικά</a:t>
            </a:r>
            <a:r>
              <a:rPr lang="en-US" sz="2400" dirty="0" smtClean="0"/>
              <a:t>.</a:t>
            </a:r>
            <a:endParaRPr lang="el-GR" sz="2400" dirty="0" smtClean="0"/>
          </a:p>
        </p:txBody>
      </p:sp>
      <p:grpSp>
        <p:nvGrpSpPr>
          <p:cNvPr id="2" name="Ομάδα 1"/>
          <p:cNvGrpSpPr/>
          <p:nvPr/>
        </p:nvGrpSpPr>
        <p:grpSpPr>
          <a:xfrm>
            <a:off x="423859" y="1009672"/>
            <a:ext cx="3648075" cy="5705476"/>
            <a:chOff x="423859" y="1009672"/>
            <a:chExt cx="3648075" cy="5705476"/>
          </a:xfrm>
        </p:grpSpPr>
        <p:pic>
          <p:nvPicPr>
            <p:cNvPr id="43010" name="Picture 2" descr="File:Human dental arches.svg">
              <a:hlinkClick r:id="rId3"/>
            </p:cNvPr>
            <p:cNvPicPr>
              <a:picLocks noChangeAspect="1" noChangeArrowheads="1"/>
            </p:cNvPicPr>
            <p:nvPr/>
          </p:nvPicPr>
          <p:blipFill>
            <a:blip r:embed="rId4" cstate="print"/>
            <a:srcRect/>
            <a:stretch>
              <a:fillRect/>
            </a:stretch>
          </p:blipFill>
          <p:spPr bwMode="auto">
            <a:xfrm>
              <a:off x="423859" y="1009672"/>
              <a:ext cx="3648075" cy="5705476"/>
            </a:xfrm>
            <a:prstGeom prst="rect">
              <a:avLst/>
            </a:prstGeom>
            <a:noFill/>
          </p:spPr>
        </p:pic>
        <p:sp>
          <p:nvSpPr>
            <p:cNvPr id="9" name="TextBox 8"/>
            <p:cNvSpPr txBox="1"/>
            <p:nvPr/>
          </p:nvSpPr>
          <p:spPr>
            <a:xfrm>
              <a:off x="1643042" y="2786058"/>
              <a:ext cx="1433277" cy="400110"/>
            </a:xfrm>
            <a:prstGeom prst="rect">
              <a:avLst/>
            </a:prstGeom>
            <a:noFill/>
          </p:spPr>
          <p:txBody>
            <a:bodyPr wrap="none" rtlCol="0">
              <a:spAutoFit/>
            </a:bodyPr>
            <a:lstStyle/>
            <a:p>
              <a:r>
                <a:rPr lang="el-GR" sz="2000" dirty="0" smtClean="0">
                  <a:latin typeface="+mn-lt"/>
                </a:rPr>
                <a:t>άνω γνάθος</a:t>
              </a:r>
              <a:endParaRPr lang="el-GR" sz="2000" dirty="0">
                <a:latin typeface="+mn-lt"/>
              </a:endParaRPr>
            </a:p>
          </p:txBody>
        </p:sp>
        <p:sp>
          <p:nvSpPr>
            <p:cNvPr id="10" name="TextBox 9"/>
            <p:cNvSpPr txBox="1"/>
            <p:nvPr/>
          </p:nvSpPr>
          <p:spPr>
            <a:xfrm>
              <a:off x="1643042" y="4631304"/>
              <a:ext cx="1526123" cy="400110"/>
            </a:xfrm>
            <a:prstGeom prst="rect">
              <a:avLst/>
            </a:prstGeom>
            <a:noFill/>
          </p:spPr>
          <p:txBody>
            <a:bodyPr wrap="none" rtlCol="0">
              <a:spAutoFit/>
            </a:bodyPr>
            <a:lstStyle/>
            <a:p>
              <a:r>
                <a:rPr lang="el-GR" sz="2000" dirty="0" smtClean="0">
                  <a:latin typeface="+mn-lt"/>
                </a:rPr>
                <a:t>κάτω γνάθος</a:t>
              </a:r>
              <a:endParaRPr lang="el-GR" sz="2000" dirty="0">
                <a:latin typeface="+mn-lt"/>
              </a:endParaRPr>
            </a:p>
          </p:txBody>
        </p:sp>
        <p:sp>
          <p:nvSpPr>
            <p:cNvPr id="11" name="TextBox 10"/>
            <p:cNvSpPr txBox="1"/>
            <p:nvPr/>
          </p:nvSpPr>
          <p:spPr>
            <a:xfrm>
              <a:off x="571472" y="3500438"/>
              <a:ext cx="393056" cy="338554"/>
            </a:xfrm>
            <a:prstGeom prst="rect">
              <a:avLst/>
            </a:prstGeom>
            <a:noFill/>
          </p:spPr>
          <p:txBody>
            <a:bodyPr wrap="none" rtlCol="0">
              <a:spAutoFit/>
            </a:bodyPr>
            <a:lstStyle/>
            <a:p>
              <a:r>
                <a:rPr lang="el-GR" sz="1600" b="1" dirty="0" smtClean="0"/>
                <a:t>18</a:t>
              </a:r>
              <a:endParaRPr lang="el-GR" sz="1600" b="1" dirty="0"/>
            </a:p>
          </p:txBody>
        </p:sp>
        <p:sp>
          <p:nvSpPr>
            <p:cNvPr id="12" name="TextBox 11"/>
            <p:cNvSpPr txBox="1"/>
            <p:nvPr/>
          </p:nvSpPr>
          <p:spPr>
            <a:xfrm>
              <a:off x="642910" y="3019008"/>
              <a:ext cx="393056" cy="338554"/>
            </a:xfrm>
            <a:prstGeom prst="rect">
              <a:avLst/>
            </a:prstGeom>
            <a:noFill/>
          </p:spPr>
          <p:txBody>
            <a:bodyPr wrap="none" rtlCol="0">
              <a:spAutoFit/>
            </a:bodyPr>
            <a:lstStyle/>
            <a:p>
              <a:r>
                <a:rPr lang="el-GR" sz="1600" b="1" dirty="0" smtClean="0"/>
                <a:t>17</a:t>
              </a:r>
              <a:endParaRPr lang="el-GR" sz="1600" b="1" dirty="0"/>
            </a:p>
          </p:txBody>
        </p:sp>
        <p:sp>
          <p:nvSpPr>
            <p:cNvPr id="13" name="TextBox 12"/>
            <p:cNvSpPr txBox="1"/>
            <p:nvPr/>
          </p:nvSpPr>
          <p:spPr>
            <a:xfrm>
              <a:off x="714348" y="2537578"/>
              <a:ext cx="393056" cy="338554"/>
            </a:xfrm>
            <a:prstGeom prst="rect">
              <a:avLst/>
            </a:prstGeom>
            <a:noFill/>
          </p:spPr>
          <p:txBody>
            <a:bodyPr wrap="none" rtlCol="0">
              <a:spAutoFit/>
            </a:bodyPr>
            <a:lstStyle/>
            <a:p>
              <a:r>
                <a:rPr lang="el-GR" sz="1600" b="1" dirty="0" smtClean="0"/>
                <a:t>16</a:t>
              </a:r>
              <a:endParaRPr lang="el-GR" sz="1600" b="1" dirty="0"/>
            </a:p>
          </p:txBody>
        </p:sp>
        <p:sp>
          <p:nvSpPr>
            <p:cNvPr id="14" name="TextBox 13"/>
            <p:cNvSpPr txBox="1"/>
            <p:nvPr/>
          </p:nvSpPr>
          <p:spPr>
            <a:xfrm>
              <a:off x="866748" y="2143116"/>
              <a:ext cx="393056" cy="338554"/>
            </a:xfrm>
            <a:prstGeom prst="rect">
              <a:avLst/>
            </a:prstGeom>
            <a:noFill/>
          </p:spPr>
          <p:txBody>
            <a:bodyPr wrap="none" rtlCol="0">
              <a:spAutoFit/>
            </a:bodyPr>
            <a:lstStyle/>
            <a:p>
              <a:r>
                <a:rPr lang="el-GR" sz="1600" b="1" dirty="0" smtClean="0"/>
                <a:t>15</a:t>
              </a:r>
              <a:endParaRPr lang="el-GR" sz="1600" b="1" dirty="0"/>
            </a:p>
          </p:txBody>
        </p:sp>
        <p:sp>
          <p:nvSpPr>
            <p:cNvPr id="15" name="TextBox 14"/>
            <p:cNvSpPr txBox="1"/>
            <p:nvPr/>
          </p:nvSpPr>
          <p:spPr>
            <a:xfrm>
              <a:off x="1019148" y="1748654"/>
              <a:ext cx="393056" cy="338554"/>
            </a:xfrm>
            <a:prstGeom prst="rect">
              <a:avLst/>
            </a:prstGeom>
            <a:noFill/>
          </p:spPr>
          <p:txBody>
            <a:bodyPr wrap="none" rtlCol="0">
              <a:spAutoFit/>
            </a:bodyPr>
            <a:lstStyle/>
            <a:p>
              <a:r>
                <a:rPr lang="el-GR" sz="1600" b="1" dirty="0" smtClean="0"/>
                <a:t>14</a:t>
              </a:r>
              <a:endParaRPr lang="el-GR" sz="1600" b="1" dirty="0"/>
            </a:p>
          </p:txBody>
        </p:sp>
        <p:sp>
          <p:nvSpPr>
            <p:cNvPr id="16" name="TextBox 15"/>
            <p:cNvSpPr txBox="1"/>
            <p:nvPr/>
          </p:nvSpPr>
          <p:spPr>
            <a:xfrm>
              <a:off x="1171548" y="1447372"/>
              <a:ext cx="393056" cy="338554"/>
            </a:xfrm>
            <a:prstGeom prst="rect">
              <a:avLst/>
            </a:prstGeom>
            <a:noFill/>
          </p:spPr>
          <p:txBody>
            <a:bodyPr wrap="none" rtlCol="0">
              <a:spAutoFit/>
            </a:bodyPr>
            <a:lstStyle/>
            <a:p>
              <a:r>
                <a:rPr lang="el-GR" sz="1600" b="1" dirty="0" smtClean="0"/>
                <a:t>13</a:t>
              </a:r>
              <a:endParaRPr lang="el-GR" sz="1600" b="1" dirty="0"/>
            </a:p>
          </p:txBody>
        </p:sp>
        <p:sp>
          <p:nvSpPr>
            <p:cNvPr id="17" name="TextBox 16"/>
            <p:cNvSpPr txBox="1"/>
            <p:nvPr/>
          </p:nvSpPr>
          <p:spPr>
            <a:xfrm>
              <a:off x="1464300" y="1233058"/>
              <a:ext cx="393056" cy="338554"/>
            </a:xfrm>
            <a:prstGeom prst="rect">
              <a:avLst/>
            </a:prstGeom>
            <a:noFill/>
          </p:spPr>
          <p:txBody>
            <a:bodyPr wrap="none" rtlCol="0">
              <a:spAutoFit/>
            </a:bodyPr>
            <a:lstStyle/>
            <a:p>
              <a:r>
                <a:rPr lang="el-GR" sz="1600" b="1" dirty="0" smtClean="0"/>
                <a:t>12</a:t>
              </a:r>
              <a:endParaRPr lang="el-GR" sz="1600" b="1" dirty="0"/>
            </a:p>
          </p:txBody>
        </p:sp>
        <p:sp>
          <p:nvSpPr>
            <p:cNvPr id="18" name="TextBox 17"/>
            <p:cNvSpPr txBox="1"/>
            <p:nvPr/>
          </p:nvSpPr>
          <p:spPr>
            <a:xfrm>
              <a:off x="1821490" y="1161620"/>
              <a:ext cx="393056" cy="338554"/>
            </a:xfrm>
            <a:prstGeom prst="rect">
              <a:avLst/>
            </a:prstGeom>
            <a:noFill/>
          </p:spPr>
          <p:txBody>
            <a:bodyPr wrap="none" rtlCol="0">
              <a:spAutoFit/>
            </a:bodyPr>
            <a:lstStyle/>
            <a:p>
              <a:r>
                <a:rPr lang="el-GR" sz="1600" b="1" dirty="0" smtClean="0"/>
                <a:t>11</a:t>
              </a:r>
              <a:endParaRPr lang="el-GR" sz="1600" b="1" dirty="0"/>
            </a:p>
          </p:txBody>
        </p:sp>
        <p:sp>
          <p:nvSpPr>
            <p:cNvPr id="19" name="TextBox 18"/>
            <p:cNvSpPr txBox="1"/>
            <p:nvPr/>
          </p:nvSpPr>
          <p:spPr>
            <a:xfrm>
              <a:off x="2321556" y="1161620"/>
              <a:ext cx="393056" cy="338554"/>
            </a:xfrm>
            <a:prstGeom prst="rect">
              <a:avLst/>
            </a:prstGeom>
            <a:noFill/>
          </p:spPr>
          <p:txBody>
            <a:bodyPr wrap="none" rtlCol="0">
              <a:spAutoFit/>
            </a:bodyPr>
            <a:lstStyle/>
            <a:p>
              <a:r>
                <a:rPr lang="el-GR" sz="1600" b="1" dirty="0" smtClean="0"/>
                <a:t>21</a:t>
              </a:r>
              <a:endParaRPr lang="el-GR" sz="1600" b="1" dirty="0"/>
            </a:p>
          </p:txBody>
        </p:sp>
        <p:sp>
          <p:nvSpPr>
            <p:cNvPr id="20" name="TextBox 19"/>
            <p:cNvSpPr txBox="1"/>
            <p:nvPr/>
          </p:nvSpPr>
          <p:spPr>
            <a:xfrm>
              <a:off x="2643174" y="1304496"/>
              <a:ext cx="393056" cy="338554"/>
            </a:xfrm>
            <a:prstGeom prst="rect">
              <a:avLst/>
            </a:prstGeom>
            <a:noFill/>
          </p:spPr>
          <p:txBody>
            <a:bodyPr wrap="none" rtlCol="0">
              <a:spAutoFit/>
            </a:bodyPr>
            <a:lstStyle/>
            <a:p>
              <a:r>
                <a:rPr lang="el-GR" sz="1600" b="1" dirty="0" smtClean="0"/>
                <a:t>22</a:t>
              </a:r>
              <a:endParaRPr lang="el-GR" sz="1600" b="1" dirty="0"/>
            </a:p>
          </p:txBody>
        </p:sp>
        <p:sp>
          <p:nvSpPr>
            <p:cNvPr id="21" name="TextBox 20"/>
            <p:cNvSpPr txBox="1"/>
            <p:nvPr/>
          </p:nvSpPr>
          <p:spPr>
            <a:xfrm>
              <a:off x="2928926" y="1518810"/>
              <a:ext cx="393056" cy="338554"/>
            </a:xfrm>
            <a:prstGeom prst="rect">
              <a:avLst/>
            </a:prstGeom>
            <a:noFill/>
          </p:spPr>
          <p:txBody>
            <a:bodyPr wrap="none" rtlCol="0">
              <a:spAutoFit/>
            </a:bodyPr>
            <a:lstStyle/>
            <a:p>
              <a:r>
                <a:rPr lang="el-GR" sz="1600" b="1" dirty="0" smtClean="0"/>
                <a:t>23</a:t>
              </a:r>
              <a:endParaRPr lang="el-GR" sz="1600" b="1" dirty="0"/>
            </a:p>
          </p:txBody>
        </p:sp>
        <p:sp>
          <p:nvSpPr>
            <p:cNvPr id="22" name="TextBox 21"/>
            <p:cNvSpPr txBox="1"/>
            <p:nvPr/>
          </p:nvSpPr>
          <p:spPr>
            <a:xfrm>
              <a:off x="3071802" y="1804562"/>
              <a:ext cx="393056" cy="338554"/>
            </a:xfrm>
            <a:prstGeom prst="rect">
              <a:avLst/>
            </a:prstGeom>
            <a:noFill/>
          </p:spPr>
          <p:txBody>
            <a:bodyPr wrap="none" rtlCol="0">
              <a:spAutoFit/>
            </a:bodyPr>
            <a:lstStyle/>
            <a:p>
              <a:r>
                <a:rPr lang="el-GR" sz="1600" b="1" dirty="0" smtClean="0"/>
                <a:t>24</a:t>
              </a:r>
              <a:endParaRPr lang="el-GR" sz="1600" b="1" dirty="0"/>
            </a:p>
          </p:txBody>
        </p:sp>
        <p:sp>
          <p:nvSpPr>
            <p:cNvPr id="23" name="TextBox 22"/>
            <p:cNvSpPr txBox="1"/>
            <p:nvPr/>
          </p:nvSpPr>
          <p:spPr>
            <a:xfrm>
              <a:off x="3214678" y="2090314"/>
              <a:ext cx="393056" cy="338554"/>
            </a:xfrm>
            <a:prstGeom prst="rect">
              <a:avLst/>
            </a:prstGeom>
            <a:noFill/>
          </p:spPr>
          <p:txBody>
            <a:bodyPr wrap="none" rtlCol="0">
              <a:spAutoFit/>
            </a:bodyPr>
            <a:lstStyle/>
            <a:p>
              <a:r>
                <a:rPr lang="el-GR" sz="1600" b="1" dirty="0" smtClean="0"/>
                <a:t>25</a:t>
              </a:r>
              <a:endParaRPr lang="el-GR" sz="1600" b="1" dirty="0"/>
            </a:p>
          </p:txBody>
        </p:sp>
        <p:sp>
          <p:nvSpPr>
            <p:cNvPr id="24" name="TextBox 23"/>
            <p:cNvSpPr txBox="1"/>
            <p:nvPr/>
          </p:nvSpPr>
          <p:spPr>
            <a:xfrm>
              <a:off x="3357554" y="2518942"/>
              <a:ext cx="393056" cy="338554"/>
            </a:xfrm>
            <a:prstGeom prst="rect">
              <a:avLst/>
            </a:prstGeom>
            <a:noFill/>
          </p:spPr>
          <p:txBody>
            <a:bodyPr wrap="none" rtlCol="0">
              <a:spAutoFit/>
            </a:bodyPr>
            <a:lstStyle/>
            <a:p>
              <a:r>
                <a:rPr lang="el-GR" sz="1600" b="1" dirty="0" smtClean="0"/>
                <a:t>26</a:t>
              </a:r>
              <a:endParaRPr lang="el-GR" sz="1600" b="1" dirty="0"/>
            </a:p>
          </p:txBody>
        </p:sp>
        <p:sp>
          <p:nvSpPr>
            <p:cNvPr id="25" name="TextBox 24"/>
            <p:cNvSpPr txBox="1"/>
            <p:nvPr/>
          </p:nvSpPr>
          <p:spPr>
            <a:xfrm>
              <a:off x="3464564" y="3019008"/>
              <a:ext cx="393056" cy="338554"/>
            </a:xfrm>
            <a:prstGeom prst="rect">
              <a:avLst/>
            </a:prstGeom>
            <a:noFill/>
          </p:spPr>
          <p:txBody>
            <a:bodyPr wrap="none" rtlCol="0">
              <a:spAutoFit/>
            </a:bodyPr>
            <a:lstStyle/>
            <a:p>
              <a:r>
                <a:rPr lang="el-GR" sz="1600" b="1" dirty="0" smtClean="0"/>
                <a:t>27</a:t>
              </a:r>
              <a:endParaRPr lang="el-GR" sz="1600" b="1" dirty="0"/>
            </a:p>
          </p:txBody>
        </p:sp>
        <p:sp>
          <p:nvSpPr>
            <p:cNvPr id="26" name="TextBox 25"/>
            <p:cNvSpPr txBox="1"/>
            <p:nvPr/>
          </p:nvSpPr>
          <p:spPr>
            <a:xfrm>
              <a:off x="3500430" y="3429000"/>
              <a:ext cx="393056" cy="338554"/>
            </a:xfrm>
            <a:prstGeom prst="rect">
              <a:avLst/>
            </a:prstGeom>
            <a:noFill/>
          </p:spPr>
          <p:txBody>
            <a:bodyPr wrap="none" rtlCol="0">
              <a:spAutoFit/>
            </a:bodyPr>
            <a:lstStyle/>
            <a:p>
              <a:r>
                <a:rPr lang="el-GR" sz="1600" b="1" dirty="0" smtClean="0"/>
                <a:t>28</a:t>
              </a:r>
              <a:endParaRPr lang="el-GR" sz="1600" b="1" dirty="0"/>
            </a:p>
          </p:txBody>
        </p:sp>
        <p:sp>
          <p:nvSpPr>
            <p:cNvPr id="27" name="TextBox 26"/>
            <p:cNvSpPr txBox="1"/>
            <p:nvPr/>
          </p:nvSpPr>
          <p:spPr>
            <a:xfrm>
              <a:off x="3500430" y="4090578"/>
              <a:ext cx="393056" cy="338554"/>
            </a:xfrm>
            <a:prstGeom prst="rect">
              <a:avLst/>
            </a:prstGeom>
            <a:noFill/>
          </p:spPr>
          <p:txBody>
            <a:bodyPr wrap="none" rtlCol="0">
              <a:spAutoFit/>
            </a:bodyPr>
            <a:lstStyle/>
            <a:p>
              <a:r>
                <a:rPr lang="el-GR" sz="1600" b="1" dirty="0" smtClean="0"/>
                <a:t>38</a:t>
              </a:r>
              <a:endParaRPr lang="el-GR" sz="1600" b="1" dirty="0"/>
            </a:p>
          </p:txBody>
        </p:sp>
        <p:sp>
          <p:nvSpPr>
            <p:cNvPr id="28" name="TextBox 27"/>
            <p:cNvSpPr txBox="1"/>
            <p:nvPr/>
          </p:nvSpPr>
          <p:spPr>
            <a:xfrm>
              <a:off x="3428992" y="4572008"/>
              <a:ext cx="393056" cy="338554"/>
            </a:xfrm>
            <a:prstGeom prst="rect">
              <a:avLst/>
            </a:prstGeom>
            <a:noFill/>
          </p:spPr>
          <p:txBody>
            <a:bodyPr wrap="none" rtlCol="0">
              <a:spAutoFit/>
            </a:bodyPr>
            <a:lstStyle/>
            <a:p>
              <a:r>
                <a:rPr lang="el-GR" sz="1600" b="1" dirty="0" smtClean="0"/>
                <a:t>37</a:t>
              </a:r>
              <a:endParaRPr lang="el-GR" sz="1600" b="1" dirty="0"/>
            </a:p>
          </p:txBody>
        </p:sp>
        <p:sp>
          <p:nvSpPr>
            <p:cNvPr id="29" name="TextBox 28"/>
            <p:cNvSpPr txBox="1"/>
            <p:nvPr/>
          </p:nvSpPr>
          <p:spPr>
            <a:xfrm>
              <a:off x="3321688" y="5090710"/>
              <a:ext cx="393056" cy="338554"/>
            </a:xfrm>
            <a:prstGeom prst="rect">
              <a:avLst/>
            </a:prstGeom>
            <a:noFill/>
          </p:spPr>
          <p:txBody>
            <a:bodyPr wrap="none" rtlCol="0">
              <a:spAutoFit/>
            </a:bodyPr>
            <a:lstStyle/>
            <a:p>
              <a:r>
                <a:rPr lang="el-GR" sz="1600" b="1" dirty="0" smtClean="0"/>
                <a:t>36</a:t>
              </a:r>
              <a:endParaRPr lang="el-GR" sz="1600" b="1" dirty="0"/>
            </a:p>
          </p:txBody>
        </p:sp>
        <p:sp>
          <p:nvSpPr>
            <p:cNvPr id="30" name="TextBox 29"/>
            <p:cNvSpPr txBox="1"/>
            <p:nvPr/>
          </p:nvSpPr>
          <p:spPr>
            <a:xfrm>
              <a:off x="3214384" y="5534868"/>
              <a:ext cx="393056" cy="338554"/>
            </a:xfrm>
            <a:prstGeom prst="rect">
              <a:avLst/>
            </a:prstGeom>
            <a:noFill/>
          </p:spPr>
          <p:txBody>
            <a:bodyPr wrap="none" rtlCol="0">
              <a:spAutoFit/>
            </a:bodyPr>
            <a:lstStyle/>
            <a:p>
              <a:r>
                <a:rPr lang="el-GR" sz="1600" b="1" dirty="0" smtClean="0"/>
                <a:t>35</a:t>
              </a:r>
              <a:endParaRPr lang="el-GR" sz="1600" b="1" dirty="0"/>
            </a:p>
          </p:txBody>
        </p:sp>
        <p:sp>
          <p:nvSpPr>
            <p:cNvPr id="31" name="TextBox 30"/>
            <p:cNvSpPr txBox="1"/>
            <p:nvPr/>
          </p:nvSpPr>
          <p:spPr>
            <a:xfrm>
              <a:off x="3000364" y="5805090"/>
              <a:ext cx="393056" cy="338554"/>
            </a:xfrm>
            <a:prstGeom prst="rect">
              <a:avLst/>
            </a:prstGeom>
            <a:noFill/>
          </p:spPr>
          <p:txBody>
            <a:bodyPr wrap="none" rtlCol="0">
              <a:spAutoFit/>
            </a:bodyPr>
            <a:lstStyle/>
            <a:p>
              <a:r>
                <a:rPr lang="el-GR" sz="1600" b="1" dirty="0" smtClean="0"/>
                <a:t>34</a:t>
              </a:r>
              <a:endParaRPr lang="el-GR" sz="1600" b="1" dirty="0"/>
            </a:p>
          </p:txBody>
        </p:sp>
        <p:sp>
          <p:nvSpPr>
            <p:cNvPr id="32" name="TextBox 31"/>
            <p:cNvSpPr txBox="1"/>
            <p:nvPr/>
          </p:nvSpPr>
          <p:spPr>
            <a:xfrm>
              <a:off x="2714612" y="6075312"/>
              <a:ext cx="393056" cy="338554"/>
            </a:xfrm>
            <a:prstGeom prst="rect">
              <a:avLst/>
            </a:prstGeom>
            <a:noFill/>
          </p:spPr>
          <p:txBody>
            <a:bodyPr wrap="none" rtlCol="0">
              <a:spAutoFit/>
            </a:bodyPr>
            <a:lstStyle/>
            <a:p>
              <a:r>
                <a:rPr lang="el-GR" sz="1600" b="1" dirty="0" smtClean="0"/>
                <a:t>33</a:t>
              </a:r>
              <a:endParaRPr lang="el-GR" sz="1600" b="1" dirty="0"/>
            </a:p>
          </p:txBody>
        </p:sp>
        <p:sp>
          <p:nvSpPr>
            <p:cNvPr id="33" name="TextBox 32"/>
            <p:cNvSpPr txBox="1"/>
            <p:nvPr/>
          </p:nvSpPr>
          <p:spPr>
            <a:xfrm>
              <a:off x="2490080" y="6215082"/>
              <a:ext cx="367408" cy="307777"/>
            </a:xfrm>
            <a:prstGeom prst="rect">
              <a:avLst/>
            </a:prstGeom>
            <a:noFill/>
          </p:spPr>
          <p:txBody>
            <a:bodyPr wrap="none" rtlCol="0">
              <a:spAutoFit/>
            </a:bodyPr>
            <a:lstStyle/>
            <a:p>
              <a:r>
                <a:rPr lang="el-GR" sz="1400" b="1" dirty="0" smtClean="0"/>
                <a:t>32</a:t>
              </a:r>
              <a:endParaRPr lang="el-GR" sz="1400" b="1" dirty="0"/>
            </a:p>
          </p:txBody>
        </p:sp>
        <p:sp>
          <p:nvSpPr>
            <p:cNvPr id="35" name="TextBox 34"/>
            <p:cNvSpPr txBox="1"/>
            <p:nvPr/>
          </p:nvSpPr>
          <p:spPr>
            <a:xfrm>
              <a:off x="2214546" y="6286520"/>
              <a:ext cx="367408" cy="307777"/>
            </a:xfrm>
            <a:prstGeom prst="rect">
              <a:avLst/>
            </a:prstGeom>
            <a:noFill/>
          </p:spPr>
          <p:txBody>
            <a:bodyPr wrap="none" rtlCol="0">
              <a:spAutoFit/>
            </a:bodyPr>
            <a:lstStyle/>
            <a:p>
              <a:r>
                <a:rPr lang="el-GR" sz="1400" b="1" dirty="0" smtClean="0"/>
                <a:t>31</a:t>
              </a:r>
              <a:endParaRPr lang="el-GR" sz="1400" b="1" dirty="0"/>
            </a:p>
          </p:txBody>
        </p:sp>
        <p:sp>
          <p:nvSpPr>
            <p:cNvPr id="36" name="TextBox 35"/>
            <p:cNvSpPr txBox="1"/>
            <p:nvPr/>
          </p:nvSpPr>
          <p:spPr>
            <a:xfrm>
              <a:off x="1918576" y="6286520"/>
              <a:ext cx="367408" cy="307777"/>
            </a:xfrm>
            <a:prstGeom prst="rect">
              <a:avLst/>
            </a:prstGeom>
            <a:noFill/>
          </p:spPr>
          <p:txBody>
            <a:bodyPr wrap="none" rtlCol="0">
              <a:spAutoFit/>
            </a:bodyPr>
            <a:lstStyle/>
            <a:p>
              <a:r>
                <a:rPr lang="el-GR" sz="1400" b="1" dirty="0" smtClean="0"/>
                <a:t>41</a:t>
              </a:r>
              <a:endParaRPr lang="el-GR" sz="1400" b="1" dirty="0"/>
            </a:p>
          </p:txBody>
        </p:sp>
        <p:sp>
          <p:nvSpPr>
            <p:cNvPr id="37" name="TextBox 36"/>
            <p:cNvSpPr txBox="1"/>
            <p:nvPr/>
          </p:nvSpPr>
          <p:spPr>
            <a:xfrm>
              <a:off x="1622606" y="6286520"/>
              <a:ext cx="367408" cy="307777"/>
            </a:xfrm>
            <a:prstGeom prst="rect">
              <a:avLst/>
            </a:prstGeom>
            <a:noFill/>
          </p:spPr>
          <p:txBody>
            <a:bodyPr wrap="none" rtlCol="0">
              <a:spAutoFit/>
            </a:bodyPr>
            <a:lstStyle/>
            <a:p>
              <a:r>
                <a:rPr lang="el-GR" sz="1400" b="1" dirty="0" smtClean="0"/>
                <a:t>42</a:t>
              </a:r>
              <a:endParaRPr lang="el-GR" sz="1400" b="1" dirty="0"/>
            </a:p>
          </p:txBody>
        </p:sp>
        <p:sp>
          <p:nvSpPr>
            <p:cNvPr id="38" name="TextBox 37"/>
            <p:cNvSpPr txBox="1"/>
            <p:nvPr/>
          </p:nvSpPr>
          <p:spPr>
            <a:xfrm>
              <a:off x="1392862" y="6072206"/>
              <a:ext cx="393056" cy="338554"/>
            </a:xfrm>
            <a:prstGeom prst="rect">
              <a:avLst/>
            </a:prstGeom>
            <a:noFill/>
          </p:spPr>
          <p:txBody>
            <a:bodyPr wrap="none" rtlCol="0">
              <a:spAutoFit/>
            </a:bodyPr>
            <a:lstStyle/>
            <a:p>
              <a:r>
                <a:rPr lang="el-GR" sz="1600" b="1" dirty="0" smtClean="0"/>
                <a:t>43</a:t>
              </a:r>
              <a:endParaRPr lang="el-GR" sz="1600" b="1" dirty="0"/>
            </a:p>
          </p:txBody>
        </p:sp>
        <p:sp>
          <p:nvSpPr>
            <p:cNvPr id="39" name="TextBox 38"/>
            <p:cNvSpPr txBox="1"/>
            <p:nvPr/>
          </p:nvSpPr>
          <p:spPr>
            <a:xfrm>
              <a:off x="1178548" y="5805090"/>
              <a:ext cx="393056" cy="338554"/>
            </a:xfrm>
            <a:prstGeom prst="rect">
              <a:avLst/>
            </a:prstGeom>
            <a:noFill/>
          </p:spPr>
          <p:txBody>
            <a:bodyPr wrap="none" rtlCol="0">
              <a:spAutoFit/>
            </a:bodyPr>
            <a:lstStyle/>
            <a:p>
              <a:r>
                <a:rPr lang="el-GR" sz="1600" b="1" dirty="0" smtClean="0"/>
                <a:t>44</a:t>
              </a:r>
              <a:endParaRPr lang="el-GR" sz="1600" b="1" dirty="0"/>
            </a:p>
          </p:txBody>
        </p:sp>
        <p:sp>
          <p:nvSpPr>
            <p:cNvPr id="40" name="TextBox 39"/>
            <p:cNvSpPr txBox="1"/>
            <p:nvPr/>
          </p:nvSpPr>
          <p:spPr>
            <a:xfrm>
              <a:off x="964234" y="5537974"/>
              <a:ext cx="393056" cy="338554"/>
            </a:xfrm>
            <a:prstGeom prst="rect">
              <a:avLst/>
            </a:prstGeom>
            <a:noFill/>
          </p:spPr>
          <p:txBody>
            <a:bodyPr wrap="none" rtlCol="0">
              <a:spAutoFit/>
            </a:bodyPr>
            <a:lstStyle/>
            <a:p>
              <a:r>
                <a:rPr lang="el-GR" sz="1600" b="1" dirty="0" smtClean="0"/>
                <a:t>45</a:t>
              </a:r>
              <a:endParaRPr lang="el-GR" sz="1600" b="1" dirty="0"/>
            </a:p>
          </p:txBody>
        </p:sp>
        <p:sp>
          <p:nvSpPr>
            <p:cNvPr id="41" name="TextBox 40"/>
            <p:cNvSpPr txBox="1"/>
            <p:nvPr/>
          </p:nvSpPr>
          <p:spPr>
            <a:xfrm>
              <a:off x="785786" y="5090710"/>
              <a:ext cx="393056" cy="338554"/>
            </a:xfrm>
            <a:prstGeom prst="rect">
              <a:avLst/>
            </a:prstGeom>
            <a:noFill/>
          </p:spPr>
          <p:txBody>
            <a:bodyPr wrap="none" rtlCol="0">
              <a:spAutoFit/>
            </a:bodyPr>
            <a:lstStyle/>
            <a:p>
              <a:r>
                <a:rPr lang="el-GR" sz="1600" b="1" dirty="0" smtClean="0"/>
                <a:t>46</a:t>
              </a:r>
              <a:endParaRPr lang="el-GR" sz="1600" b="1" dirty="0"/>
            </a:p>
          </p:txBody>
        </p:sp>
        <p:sp>
          <p:nvSpPr>
            <p:cNvPr id="42" name="TextBox 41"/>
            <p:cNvSpPr txBox="1"/>
            <p:nvPr/>
          </p:nvSpPr>
          <p:spPr>
            <a:xfrm>
              <a:off x="607338" y="4572008"/>
              <a:ext cx="393056" cy="338554"/>
            </a:xfrm>
            <a:prstGeom prst="rect">
              <a:avLst/>
            </a:prstGeom>
            <a:noFill/>
          </p:spPr>
          <p:txBody>
            <a:bodyPr wrap="none" rtlCol="0">
              <a:spAutoFit/>
            </a:bodyPr>
            <a:lstStyle/>
            <a:p>
              <a:r>
                <a:rPr lang="el-GR" sz="1600" b="1" dirty="0" smtClean="0"/>
                <a:t>47</a:t>
              </a:r>
              <a:endParaRPr lang="el-GR" sz="1600" b="1" dirty="0"/>
            </a:p>
          </p:txBody>
        </p:sp>
        <p:sp>
          <p:nvSpPr>
            <p:cNvPr id="43" name="TextBox 42"/>
            <p:cNvSpPr txBox="1"/>
            <p:nvPr/>
          </p:nvSpPr>
          <p:spPr>
            <a:xfrm>
              <a:off x="607044" y="4053306"/>
              <a:ext cx="393056" cy="338554"/>
            </a:xfrm>
            <a:prstGeom prst="rect">
              <a:avLst/>
            </a:prstGeom>
            <a:noFill/>
          </p:spPr>
          <p:txBody>
            <a:bodyPr wrap="none" rtlCol="0">
              <a:spAutoFit/>
            </a:bodyPr>
            <a:lstStyle/>
            <a:p>
              <a:r>
                <a:rPr lang="el-GR" sz="1600" b="1" dirty="0" smtClean="0"/>
                <a:t>48</a:t>
              </a:r>
              <a:endParaRPr lang="el-GR" sz="1600" b="1" dirty="0"/>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44" name="Ορθογώνιο 43"/>
          <p:cNvSpPr/>
          <p:nvPr/>
        </p:nvSpPr>
        <p:spPr>
          <a:xfrm>
            <a:off x="3121514" y="6209575"/>
            <a:ext cx="3034661" cy="461665"/>
          </a:xfrm>
          <a:prstGeom prst="rect">
            <a:avLst/>
          </a:prstGeom>
        </p:spPr>
        <p:txBody>
          <a:bodyPr wrap="square">
            <a:spAutoFit/>
          </a:bodyPr>
          <a:lstStyle/>
          <a:p>
            <a:pPr algn="ctr">
              <a:defRPr/>
            </a:pPr>
            <a:r>
              <a:rPr lang="el-GR" sz="1200" dirty="0">
                <a:latin typeface="+mn-lt"/>
              </a:rPr>
              <a:t>Αναδημιουργία </a:t>
            </a:r>
            <a:r>
              <a:rPr lang="el-GR" sz="1200" dirty="0" smtClean="0">
                <a:latin typeface="+mn-lt"/>
              </a:rPr>
              <a:t>από:</a:t>
            </a:r>
            <a:r>
              <a:rPr lang="en-US" sz="1200" dirty="0" smtClean="0">
                <a:solidFill>
                  <a:schemeClr val="tx1">
                    <a:lumMod val="75000"/>
                    <a:lumOff val="25000"/>
                  </a:schemeClr>
                </a:solidFill>
                <a:latin typeface="+mn-lt"/>
              </a:rPr>
              <a:t>“</a:t>
            </a:r>
            <a:r>
              <a:rPr lang="en-US" sz="1200" dirty="0" smtClean="0">
                <a:latin typeface="+mn-lt"/>
                <a:hlinkClick r:id="rId5"/>
              </a:rPr>
              <a:t>Human </a:t>
            </a:r>
            <a:r>
              <a:rPr lang="en-US" sz="1200" dirty="0">
                <a:latin typeface="+mn-lt"/>
                <a:hlinkClick r:id="rId5"/>
              </a:rPr>
              <a:t>dental </a:t>
            </a:r>
            <a:r>
              <a:rPr lang="en-US" sz="1200" dirty="0" smtClean="0">
                <a:latin typeface="+mn-lt"/>
                <a:hlinkClick r:id="rId5"/>
              </a:rPr>
              <a:t>arches</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err="1">
                <a:latin typeface="+mn-lt"/>
                <a:hlinkClick r:id="rId6" tooltip="User:Kaligula"/>
              </a:rPr>
              <a:t>Kaligula</a:t>
            </a:r>
            <a:r>
              <a:rPr lang="en-US" sz="1200" dirty="0">
                <a:latin typeface="+mn-lt"/>
              </a:rPr>
              <a:t> </a:t>
            </a:r>
            <a:r>
              <a:rPr lang="el-GR" sz="1200" dirty="0" err="1" smtClean="0">
                <a:solidFill>
                  <a:schemeClr val="tx1">
                    <a:lumMod val="75000"/>
                    <a:lumOff val="25000"/>
                  </a:schemeClr>
                </a:solidFill>
                <a:latin typeface="+mn-lt"/>
              </a:rPr>
              <a:t>διαθέσιμ</a:t>
            </a:r>
            <a:r>
              <a:rPr lang="en-US" sz="1200" dirty="0">
                <a:solidFill>
                  <a:schemeClr val="tx1">
                    <a:lumMod val="75000"/>
                    <a:lumOff val="25000"/>
                  </a:schemeClr>
                </a:solidFill>
                <a:latin typeface="+mn-lt"/>
              </a:rPr>
              <a:t>o</a:t>
            </a:r>
            <a:r>
              <a:rPr lang="el-GR" sz="1200" dirty="0">
                <a:solidFill>
                  <a:schemeClr val="tx1">
                    <a:lumMod val="75000"/>
                    <a:lumOff val="25000"/>
                  </a:schemeClr>
                </a:solidFill>
                <a:latin typeface="+mn-lt"/>
              </a:rPr>
              <a:t> με άδεια </a:t>
            </a:r>
            <a:r>
              <a:rPr lang="en-US" sz="1200" dirty="0">
                <a:solidFill>
                  <a:schemeClr val="tx1">
                    <a:lumMod val="75000"/>
                    <a:lumOff val="25000"/>
                  </a:schemeClr>
                </a:solidFill>
                <a:latin typeface="+mn-lt"/>
                <a:hlinkClick r:id="rId7"/>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294258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chor="ctr">
            <a:normAutofit/>
          </a:bodyPr>
          <a:lstStyle/>
          <a:p>
            <a:r>
              <a:rPr lang="el-GR" sz="3600" b="1" dirty="0" smtClean="0">
                <a:solidFill>
                  <a:schemeClr val="tx2"/>
                </a:solidFill>
              </a:rPr>
              <a:t>Οδοντικά τόξα </a:t>
            </a:r>
            <a:r>
              <a:rPr lang="el-GR" sz="3000" b="0" dirty="0" smtClean="0">
                <a:solidFill>
                  <a:srgbClr val="1F497D"/>
                </a:solidFill>
              </a:rPr>
              <a:t>2/3</a:t>
            </a:r>
            <a:endParaRPr lang="en-US" sz="3600" b="1" dirty="0" smtClean="0">
              <a:solidFill>
                <a:schemeClr val="tx2"/>
              </a:solidFill>
            </a:endParaRPr>
          </a:p>
        </p:txBody>
      </p:sp>
      <p:sp>
        <p:nvSpPr>
          <p:cNvPr id="4" name="Rectangle 3"/>
          <p:cNvSpPr>
            <a:spLocks noGrp="1" noChangeArrowheads="1"/>
          </p:cNvSpPr>
          <p:nvPr>
            <p:ph idx="1"/>
          </p:nvPr>
        </p:nvSpPr>
        <p:spPr>
          <a:xfrm>
            <a:off x="457199" y="1268760"/>
            <a:ext cx="3672399" cy="4968552"/>
          </a:xfrm>
        </p:spPr>
        <p:txBody>
          <a:bodyPr>
            <a:normAutofit/>
          </a:bodyPr>
          <a:lstStyle/>
          <a:p>
            <a:pPr marL="0" indent="0" eaLnBrk="1" hangingPunct="1">
              <a:buFont typeface="Wingdings" pitchFamily="2" charset="2"/>
              <a:buNone/>
            </a:pPr>
            <a:r>
              <a:rPr lang="el-GR" b="1" dirty="0" smtClean="0">
                <a:solidFill>
                  <a:srgbClr val="004A82"/>
                </a:solidFill>
              </a:rPr>
              <a:t>Μήκος τόξου</a:t>
            </a:r>
            <a:r>
              <a:rPr lang="en-US" b="1" dirty="0" smtClean="0">
                <a:solidFill>
                  <a:srgbClr val="004A82"/>
                </a:solidFill>
              </a:rPr>
              <a:t>:</a:t>
            </a:r>
            <a:endParaRPr lang="el-GR" b="1" dirty="0" smtClean="0">
              <a:solidFill>
                <a:srgbClr val="004A82"/>
              </a:solidFill>
            </a:endParaRPr>
          </a:p>
          <a:p>
            <a:pPr marL="0" indent="0" eaLnBrk="1" hangingPunct="1">
              <a:buFont typeface="Wingdings" pitchFamily="2" charset="2"/>
              <a:buNone/>
            </a:pPr>
            <a:r>
              <a:rPr lang="el-GR" dirty="0" smtClean="0"/>
              <a:t>Η νοητή απόσταση που ξεκινά από τη άπω επιφάνεια του τρίτου γομφίου συνεχίζει εσωτερικά των όμορων επιφανειών των δοντιών του οδοντικού τόξου και καταλήγει στην άπω επιφάνεια του τρίτου γομφίου του άλλης πλευράς.</a:t>
            </a:r>
            <a:endParaRPr lang="en-US" dirty="0" smtClean="0"/>
          </a:p>
        </p:txBody>
      </p:sp>
      <p:pic>
        <p:nvPicPr>
          <p:cNvPr id="291844" name="Picture 4" descr="File:Denticao.jpg">
            <a:hlinkClick r:id="rId2"/>
          </p:cNvPr>
          <p:cNvPicPr>
            <a:picLocks noChangeAspect="1" noChangeArrowheads="1"/>
          </p:cNvPicPr>
          <p:nvPr/>
        </p:nvPicPr>
        <p:blipFill>
          <a:blip r:embed="rId3" cstate="print"/>
          <a:srcRect/>
          <a:stretch>
            <a:fillRect/>
          </a:stretch>
        </p:blipFill>
        <p:spPr bwMode="auto">
          <a:xfrm>
            <a:off x="4129599" y="1556792"/>
            <a:ext cx="4974954" cy="3684582"/>
          </a:xfrm>
          <a:prstGeom prst="rect">
            <a:avLst/>
          </a:prstGeom>
          <a:noFill/>
          <a:ln>
            <a:solidFill>
              <a:schemeClr val="tx1"/>
            </a:solidFill>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8" name="Ορθογώνιο 7"/>
          <p:cNvSpPr/>
          <p:nvPr/>
        </p:nvSpPr>
        <p:spPr>
          <a:xfrm>
            <a:off x="4129599" y="5373216"/>
            <a:ext cx="4974954" cy="276999"/>
          </a:xfrm>
          <a:prstGeom prst="rect">
            <a:avLst/>
          </a:prstGeom>
        </p:spPr>
        <p:txBody>
          <a:bodyPr wrap="square">
            <a:spAutoFit/>
          </a:bodyPr>
          <a:lstStyle/>
          <a:p>
            <a:pPr algn="ctr">
              <a:defRPr/>
            </a:pPr>
            <a:r>
              <a:rPr lang="en-US" sz="1200" dirty="0" smtClean="0">
                <a:solidFill>
                  <a:schemeClr val="tx1">
                    <a:lumMod val="75000"/>
                    <a:lumOff val="25000"/>
                  </a:schemeClr>
                </a:solidFill>
                <a:latin typeface="+mn-lt"/>
              </a:rPr>
              <a:t>“</a:t>
            </a:r>
            <a:r>
              <a:rPr lang="en-US" sz="1200" dirty="0" smtClean="0">
                <a:latin typeface="+mn-lt"/>
                <a:hlinkClick r:id="rId4"/>
              </a:rPr>
              <a:t>Denticao</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err="1">
                <a:latin typeface="+mn-lt"/>
                <a:hlinkClick r:id="rId5" tooltip="User:Arleyrp (page does not exist)"/>
              </a:rPr>
              <a:t>Arleyrp</a:t>
            </a:r>
            <a:r>
              <a:rPr lang="en-US" sz="1200" dirty="0">
                <a:latin typeface="+mn-lt"/>
              </a:rPr>
              <a:t> </a:t>
            </a:r>
            <a:r>
              <a:rPr lang="el-GR" sz="1200" dirty="0" err="1" smtClean="0">
                <a:solidFill>
                  <a:schemeClr val="tx1">
                    <a:lumMod val="75000"/>
                    <a:lumOff val="25000"/>
                  </a:schemeClr>
                </a:solidFill>
                <a:latin typeface="+mn-lt"/>
              </a:rPr>
              <a:t>διαθέσιμ</a:t>
            </a:r>
            <a:r>
              <a:rPr lang="en-US" sz="1200" dirty="0">
                <a:solidFill>
                  <a:schemeClr val="tx1">
                    <a:lumMod val="75000"/>
                    <a:lumOff val="25000"/>
                  </a:schemeClr>
                </a:solidFill>
                <a:latin typeface="+mn-lt"/>
              </a:rPr>
              <a:t>o</a:t>
            </a:r>
            <a:r>
              <a:rPr lang="el-GR" sz="1200" dirty="0">
                <a:solidFill>
                  <a:schemeClr val="tx1">
                    <a:lumMod val="75000"/>
                    <a:lumOff val="25000"/>
                  </a:schemeClr>
                </a:solidFill>
                <a:latin typeface="+mn-lt"/>
              </a:rPr>
              <a:t> με άδεια </a:t>
            </a:r>
            <a:r>
              <a:rPr lang="en-US" sz="1200" dirty="0">
                <a:solidFill>
                  <a:schemeClr val="tx1">
                    <a:lumMod val="75000"/>
                    <a:lumOff val="25000"/>
                  </a:schemeClr>
                </a:solidFill>
                <a:latin typeface="+mn-lt"/>
                <a:hlinkClick r:id="rId6"/>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729962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16632"/>
            <a:ext cx="8229600" cy="1008112"/>
          </a:xfrm>
        </p:spPr>
        <p:txBody>
          <a:bodyPr anchor="ctr">
            <a:normAutofit fontScale="90000"/>
          </a:bodyPr>
          <a:lstStyle/>
          <a:p>
            <a:r>
              <a:rPr lang="el-GR" sz="4000" b="1" dirty="0" smtClean="0">
                <a:solidFill>
                  <a:schemeClr val="tx2"/>
                </a:solidFill>
              </a:rPr>
              <a:t>Κύρια Στοματική κοιλότητα</a:t>
            </a:r>
            <a:br>
              <a:rPr lang="el-GR" sz="4000" b="1" dirty="0" smtClean="0">
                <a:solidFill>
                  <a:schemeClr val="tx2"/>
                </a:solidFill>
              </a:rPr>
            </a:br>
            <a:r>
              <a:rPr lang="el-GR" sz="3300" b="0" dirty="0" smtClean="0">
                <a:solidFill>
                  <a:schemeClr val="tx2"/>
                </a:solidFill>
              </a:rPr>
              <a:t>(δόντια και περιβάλλοντες ιστοί)</a:t>
            </a:r>
          </a:p>
        </p:txBody>
      </p:sp>
      <p:sp>
        <p:nvSpPr>
          <p:cNvPr id="6" name="Content Placeholder 5"/>
          <p:cNvSpPr>
            <a:spLocks noGrp="1"/>
          </p:cNvSpPr>
          <p:nvPr>
            <p:ph idx="1"/>
          </p:nvPr>
        </p:nvSpPr>
        <p:spPr>
          <a:xfrm>
            <a:off x="4788024" y="1759253"/>
            <a:ext cx="4258816" cy="4968552"/>
          </a:xfrm>
        </p:spPr>
        <p:txBody>
          <a:bodyPr>
            <a:normAutofit/>
          </a:bodyPr>
          <a:lstStyle/>
          <a:p>
            <a:pPr>
              <a:buNone/>
            </a:pPr>
            <a:r>
              <a:rPr lang="el-GR" b="1" dirty="0" smtClean="0"/>
              <a:t>Περιβάλλοντες ιστοί</a:t>
            </a:r>
          </a:p>
          <a:p>
            <a:r>
              <a:rPr lang="el-GR" dirty="0" smtClean="0"/>
              <a:t>Περιοδόντιο.</a:t>
            </a:r>
          </a:p>
          <a:p>
            <a:r>
              <a:rPr lang="el-GR" dirty="0" smtClean="0"/>
              <a:t>Βλεννογόνος.</a:t>
            </a:r>
          </a:p>
          <a:p>
            <a:pPr>
              <a:buNone/>
            </a:pPr>
            <a:r>
              <a:rPr lang="el-GR" b="1" dirty="0" smtClean="0"/>
              <a:t>Δόντια</a:t>
            </a:r>
            <a:r>
              <a:rPr lang="en-GB" b="1" i="1" dirty="0" smtClean="0">
                <a:solidFill>
                  <a:schemeClr val="accent1"/>
                </a:solidFill>
              </a:rPr>
              <a:t> </a:t>
            </a:r>
            <a:endParaRPr lang="el-GR" b="1" i="1" dirty="0" smtClean="0">
              <a:solidFill>
                <a:schemeClr val="accent1"/>
              </a:solidFill>
            </a:endParaRPr>
          </a:p>
          <a:p>
            <a:r>
              <a:rPr lang="el-GR" dirty="0" smtClean="0"/>
              <a:t>Μορφολογία  των δοντιών.</a:t>
            </a:r>
          </a:p>
          <a:p>
            <a:r>
              <a:rPr lang="el-GR" dirty="0" smtClean="0"/>
              <a:t>Θέση και κλίσεις των δοντιών στους οδοντικούς φραγμούς.</a:t>
            </a:r>
          </a:p>
          <a:p>
            <a:endParaRPr lang="el-GR" dirty="0" smtClean="0">
              <a:solidFill>
                <a:schemeClr val="accent1"/>
              </a:solidFill>
            </a:endParaRPr>
          </a:p>
          <a:p>
            <a:endParaRPr lang="el-GR" b="1" i="1" dirty="0" smtClean="0">
              <a:solidFill>
                <a:schemeClr val="accent1"/>
              </a:solidFill>
            </a:endParaRPr>
          </a:p>
          <a:p>
            <a:endParaRPr lang="el-GR" b="1" i="1" dirty="0" smtClean="0">
              <a:solidFill>
                <a:schemeClr val="accent1"/>
              </a:solidFill>
            </a:endParaRPr>
          </a:p>
          <a:p>
            <a:endParaRPr lang="el-GR" dirty="0"/>
          </a:p>
        </p:txBody>
      </p:sp>
      <p:pic>
        <p:nvPicPr>
          <p:cNvPr id="219138" name="Picture 2" descr="File:Blausen 0863 ToothAnatomy 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72816"/>
            <a:ext cx="4392488" cy="4392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881589" y="6237312"/>
            <a:ext cx="3132349"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Blausen 0863 </a:t>
            </a:r>
            <a:r>
              <a:rPr lang="en-US" sz="1200" dirty="0" err="1">
                <a:latin typeface="+mn-lt"/>
                <a:hlinkClick r:id="rId4"/>
              </a:rPr>
              <a:t>ToothAnatomy</a:t>
            </a:r>
            <a:r>
              <a:rPr lang="en-US" sz="1200" dirty="0">
                <a:latin typeface="+mn-lt"/>
                <a:hlinkClick r:id="rId4"/>
              </a:rPr>
              <a:t> </a:t>
            </a:r>
            <a:r>
              <a:rPr lang="en-US" sz="1200" dirty="0" smtClean="0">
                <a:latin typeface="+mn-lt"/>
                <a:hlinkClick r:id="rId4"/>
              </a:rPr>
              <a:t>02</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err="1">
                <a:latin typeface="+mn-lt"/>
                <a:hlinkClick r:id="rId5" tooltip="User:BruceBlaus"/>
              </a:rPr>
              <a:t>BruceBlaus</a:t>
            </a:r>
            <a:r>
              <a:rPr lang="en-US" sz="1200" dirty="0" smtClean="0">
                <a:solidFill>
                  <a:schemeClr val="tx1">
                    <a:lumMod val="75000"/>
                    <a:lumOff val="25000"/>
                  </a:schemeClr>
                </a:solidFill>
                <a:latin typeface="+mn-lt"/>
              </a:rPr>
              <a:t> </a:t>
            </a:r>
            <a:r>
              <a:rPr lang="el-GR" sz="1200" dirty="0" err="1">
                <a:solidFill>
                  <a:schemeClr val="tx1">
                    <a:lumMod val="75000"/>
                    <a:lumOff val="25000"/>
                  </a:schemeClr>
                </a:solidFill>
                <a:latin typeface="+mn-lt"/>
              </a:rPr>
              <a:t>διαθέσιμ</a:t>
            </a:r>
            <a:r>
              <a:rPr lang="en-US" sz="1200" dirty="0">
                <a:solidFill>
                  <a:schemeClr val="tx1">
                    <a:lumMod val="75000"/>
                    <a:lumOff val="25000"/>
                  </a:schemeClr>
                </a:solidFill>
                <a:latin typeface="+mn-lt"/>
              </a:rPr>
              <a:t>o</a:t>
            </a:r>
            <a:r>
              <a:rPr lang="el-GR" sz="1200" dirty="0">
                <a:solidFill>
                  <a:schemeClr val="tx1">
                    <a:lumMod val="75000"/>
                    <a:lumOff val="25000"/>
                  </a:schemeClr>
                </a:solidFill>
                <a:latin typeface="+mn-lt"/>
              </a:rPr>
              <a:t> με άδεια </a:t>
            </a:r>
            <a:r>
              <a:rPr lang="en-US" sz="1200" dirty="0">
                <a:latin typeface="+mn-lt"/>
                <a:hlinkClick r:id="rId6"/>
              </a:rPr>
              <a:t>CC BY 3.0</a:t>
            </a:r>
            <a:endParaRPr lang="en-US"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274068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chor="ctr">
            <a:normAutofit/>
          </a:bodyPr>
          <a:lstStyle/>
          <a:p>
            <a:r>
              <a:rPr lang="el-GR" sz="3600" b="1" dirty="0" smtClean="0">
                <a:solidFill>
                  <a:schemeClr val="tx2"/>
                </a:solidFill>
              </a:rPr>
              <a:t>Οδοντικά τόξα </a:t>
            </a:r>
            <a:r>
              <a:rPr lang="el-GR" sz="3000" b="0" dirty="0" smtClean="0">
                <a:solidFill>
                  <a:srgbClr val="1F497D"/>
                </a:solidFill>
              </a:rPr>
              <a:t>3/3</a:t>
            </a:r>
            <a:endParaRPr lang="en-US" sz="3600" b="1" dirty="0" smtClean="0">
              <a:solidFill>
                <a:schemeClr val="tx2"/>
              </a:solidFill>
            </a:endParaRPr>
          </a:p>
        </p:txBody>
      </p:sp>
      <p:sp>
        <p:nvSpPr>
          <p:cNvPr id="155651" name="Rectangle 3"/>
          <p:cNvSpPr>
            <a:spLocks noGrp="1" noChangeArrowheads="1"/>
          </p:cNvSpPr>
          <p:nvPr>
            <p:ph idx="1"/>
          </p:nvPr>
        </p:nvSpPr>
        <p:spPr>
          <a:xfrm>
            <a:off x="457200" y="3573016"/>
            <a:ext cx="8363272" cy="3096344"/>
          </a:xfrm>
        </p:spPr>
        <p:txBody>
          <a:bodyPr>
            <a:normAutofit fontScale="77500" lnSpcReduction="20000"/>
          </a:bodyPr>
          <a:lstStyle/>
          <a:p>
            <a:pPr eaLnBrk="1" hangingPunct="1">
              <a:lnSpc>
                <a:spcPct val="130000"/>
              </a:lnSpc>
              <a:spcBef>
                <a:spcPts val="1200"/>
              </a:spcBef>
              <a:spcAft>
                <a:spcPts val="1200"/>
              </a:spcAft>
            </a:pPr>
            <a:r>
              <a:rPr lang="el-GR" sz="2800" dirty="0" smtClean="0"/>
              <a:t>Το εύρος του οδοντικού τόξου της κάτω γνάθου είναι μικρότερο από του οδοντικού τόξου της άνω γνάθου.</a:t>
            </a:r>
          </a:p>
          <a:p>
            <a:pPr eaLnBrk="1" hangingPunct="1">
              <a:lnSpc>
                <a:spcPct val="130000"/>
              </a:lnSpc>
              <a:spcBef>
                <a:spcPts val="1200"/>
              </a:spcBef>
              <a:spcAft>
                <a:spcPts val="1200"/>
              </a:spcAft>
            </a:pPr>
            <a:r>
              <a:rPr lang="el-GR" sz="2800" dirty="0" smtClean="0"/>
              <a:t>Τα δόντια της άνω γνάθου ευρίσκονται πιο παρειακά τοποθετημένα  για να προστατεύουν τους παρακείμενους ιστούς ώστε να μη παρεμβάλλονται μεταξύ των συγκλεισιακών επιφανειών κατά τη διάρκεια των λειτουργικών κινήσεων του στόματος.</a:t>
            </a:r>
            <a:endParaRPr lang="en-US" sz="2800" dirty="0" smtClean="0"/>
          </a:p>
        </p:txBody>
      </p:sp>
      <p:grpSp>
        <p:nvGrpSpPr>
          <p:cNvPr id="15" name="Group 14"/>
          <p:cNvGrpSpPr/>
          <p:nvPr/>
        </p:nvGrpSpPr>
        <p:grpSpPr>
          <a:xfrm>
            <a:off x="2273105" y="1453662"/>
            <a:ext cx="4597791" cy="1981199"/>
            <a:chOff x="2353994" y="1453662"/>
            <a:chExt cx="4597791" cy="1981199"/>
          </a:xfrm>
        </p:grpSpPr>
        <p:sp>
          <p:nvSpPr>
            <p:cNvPr id="7" name="Freeform 6"/>
            <p:cNvSpPr/>
            <p:nvPr/>
          </p:nvSpPr>
          <p:spPr>
            <a:xfrm>
              <a:off x="2353994" y="1453662"/>
              <a:ext cx="4597791" cy="747932"/>
            </a:xfrm>
            <a:custGeom>
              <a:avLst/>
              <a:gdLst>
                <a:gd name="connsiteX0" fmla="*/ 586154 w 4597791"/>
                <a:gd name="connsiteY0" fmla="*/ 23446 h 747932"/>
                <a:gd name="connsiteX1" fmla="*/ 501748 w 4597791"/>
                <a:gd name="connsiteY1" fmla="*/ 107852 h 747932"/>
                <a:gd name="connsiteX2" fmla="*/ 543951 w 4597791"/>
                <a:gd name="connsiteY2" fmla="*/ 262596 h 747932"/>
                <a:gd name="connsiteX3" fmla="*/ 628357 w 4597791"/>
                <a:gd name="connsiteY3" fmla="*/ 431409 h 747932"/>
                <a:gd name="connsiteX4" fmla="*/ 628357 w 4597791"/>
                <a:gd name="connsiteY4" fmla="*/ 656492 h 747932"/>
                <a:gd name="connsiteX5" fmla="*/ 670560 w 4597791"/>
                <a:gd name="connsiteY5" fmla="*/ 712763 h 747932"/>
                <a:gd name="connsiteX6" fmla="*/ 811237 w 4597791"/>
                <a:gd name="connsiteY6" fmla="*/ 740898 h 747932"/>
                <a:gd name="connsiteX7" fmla="*/ 1022252 w 4597791"/>
                <a:gd name="connsiteY7" fmla="*/ 740898 h 747932"/>
                <a:gd name="connsiteX8" fmla="*/ 1345809 w 4597791"/>
                <a:gd name="connsiteY8" fmla="*/ 698695 h 747932"/>
                <a:gd name="connsiteX9" fmla="*/ 1416148 w 4597791"/>
                <a:gd name="connsiteY9" fmla="*/ 515815 h 747932"/>
                <a:gd name="connsiteX10" fmla="*/ 1711569 w 4597791"/>
                <a:gd name="connsiteY10" fmla="*/ 290732 h 747932"/>
                <a:gd name="connsiteX11" fmla="*/ 2161735 w 4597791"/>
                <a:gd name="connsiteY11" fmla="*/ 304800 h 747932"/>
                <a:gd name="connsiteX12" fmla="*/ 2386818 w 4597791"/>
                <a:gd name="connsiteY12" fmla="*/ 332935 h 747932"/>
                <a:gd name="connsiteX13" fmla="*/ 2668172 w 4597791"/>
                <a:gd name="connsiteY13" fmla="*/ 304800 h 747932"/>
                <a:gd name="connsiteX14" fmla="*/ 2836984 w 4597791"/>
                <a:gd name="connsiteY14" fmla="*/ 304800 h 747932"/>
                <a:gd name="connsiteX15" fmla="*/ 3005797 w 4597791"/>
                <a:gd name="connsiteY15" fmla="*/ 375138 h 747932"/>
                <a:gd name="connsiteX16" fmla="*/ 3090203 w 4597791"/>
                <a:gd name="connsiteY16" fmla="*/ 586153 h 747932"/>
                <a:gd name="connsiteX17" fmla="*/ 3202744 w 4597791"/>
                <a:gd name="connsiteY17" fmla="*/ 698695 h 747932"/>
                <a:gd name="connsiteX18" fmla="*/ 3596640 w 4597791"/>
                <a:gd name="connsiteY18" fmla="*/ 740898 h 747932"/>
                <a:gd name="connsiteX19" fmla="*/ 3849858 w 4597791"/>
                <a:gd name="connsiteY19" fmla="*/ 684627 h 747932"/>
                <a:gd name="connsiteX20" fmla="*/ 3906129 w 4597791"/>
                <a:gd name="connsiteY20" fmla="*/ 501747 h 747932"/>
                <a:gd name="connsiteX21" fmla="*/ 3934264 w 4597791"/>
                <a:gd name="connsiteY21" fmla="*/ 304800 h 747932"/>
                <a:gd name="connsiteX22" fmla="*/ 4046806 w 4597791"/>
                <a:gd name="connsiteY22" fmla="*/ 150055 h 747932"/>
                <a:gd name="connsiteX23" fmla="*/ 4046806 w 4597791"/>
                <a:gd name="connsiteY23" fmla="*/ 79716 h 747932"/>
                <a:gd name="connsiteX24" fmla="*/ 4018671 w 4597791"/>
                <a:gd name="connsiteY24" fmla="*/ 9378 h 747932"/>
                <a:gd name="connsiteX25" fmla="*/ 586154 w 4597791"/>
                <a:gd name="connsiteY25" fmla="*/ 23446 h 74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97791" h="747932">
                  <a:moveTo>
                    <a:pt x="586154" y="23446"/>
                  </a:moveTo>
                  <a:cubicBezTo>
                    <a:pt x="0" y="39858"/>
                    <a:pt x="508782" y="67994"/>
                    <a:pt x="501748" y="107852"/>
                  </a:cubicBezTo>
                  <a:cubicBezTo>
                    <a:pt x="494714" y="147710"/>
                    <a:pt x="522850" y="208670"/>
                    <a:pt x="543951" y="262596"/>
                  </a:cubicBezTo>
                  <a:cubicBezTo>
                    <a:pt x="565053" y="316522"/>
                    <a:pt x="614289" y="365760"/>
                    <a:pt x="628357" y="431409"/>
                  </a:cubicBezTo>
                  <a:cubicBezTo>
                    <a:pt x="642425" y="497058"/>
                    <a:pt x="621323" y="609600"/>
                    <a:pt x="628357" y="656492"/>
                  </a:cubicBezTo>
                  <a:cubicBezTo>
                    <a:pt x="635391" y="703384"/>
                    <a:pt x="640080" y="698695"/>
                    <a:pt x="670560" y="712763"/>
                  </a:cubicBezTo>
                  <a:cubicBezTo>
                    <a:pt x="701040" y="726831"/>
                    <a:pt x="752622" y="736209"/>
                    <a:pt x="811237" y="740898"/>
                  </a:cubicBezTo>
                  <a:cubicBezTo>
                    <a:pt x="869852" y="745587"/>
                    <a:pt x="933157" y="747932"/>
                    <a:pt x="1022252" y="740898"/>
                  </a:cubicBezTo>
                  <a:cubicBezTo>
                    <a:pt x="1111347" y="733864"/>
                    <a:pt x="1280160" y="736209"/>
                    <a:pt x="1345809" y="698695"/>
                  </a:cubicBezTo>
                  <a:cubicBezTo>
                    <a:pt x="1411458" y="661181"/>
                    <a:pt x="1355188" y="583809"/>
                    <a:pt x="1416148" y="515815"/>
                  </a:cubicBezTo>
                  <a:cubicBezTo>
                    <a:pt x="1477108" y="447821"/>
                    <a:pt x="1587304" y="325901"/>
                    <a:pt x="1711569" y="290732"/>
                  </a:cubicBezTo>
                  <a:cubicBezTo>
                    <a:pt x="1835834" y="255563"/>
                    <a:pt x="2049194" y="297766"/>
                    <a:pt x="2161735" y="304800"/>
                  </a:cubicBezTo>
                  <a:cubicBezTo>
                    <a:pt x="2274277" y="311834"/>
                    <a:pt x="2302412" y="332935"/>
                    <a:pt x="2386818" y="332935"/>
                  </a:cubicBezTo>
                  <a:cubicBezTo>
                    <a:pt x="2471224" y="332935"/>
                    <a:pt x="2593144" y="309489"/>
                    <a:pt x="2668172" y="304800"/>
                  </a:cubicBezTo>
                  <a:cubicBezTo>
                    <a:pt x="2743200" y="300111"/>
                    <a:pt x="2780713" y="293077"/>
                    <a:pt x="2836984" y="304800"/>
                  </a:cubicBezTo>
                  <a:cubicBezTo>
                    <a:pt x="2893255" y="316523"/>
                    <a:pt x="2963594" y="328246"/>
                    <a:pt x="3005797" y="375138"/>
                  </a:cubicBezTo>
                  <a:cubicBezTo>
                    <a:pt x="3048000" y="422030"/>
                    <a:pt x="3057379" y="532227"/>
                    <a:pt x="3090203" y="586153"/>
                  </a:cubicBezTo>
                  <a:cubicBezTo>
                    <a:pt x="3123027" y="640079"/>
                    <a:pt x="3118338" y="672904"/>
                    <a:pt x="3202744" y="698695"/>
                  </a:cubicBezTo>
                  <a:cubicBezTo>
                    <a:pt x="3287150" y="724486"/>
                    <a:pt x="3488788" y="743243"/>
                    <a:pt x="3596640" y="740898"/>
                  </a:cubicBezTo>
                  <a:cubicBezTo>
                    <a:pt x="3704492" y="738553"/>
                    <a:pt x="3798277" y="724486"/>
                    <a:pt x="3849858" y="684627"/>
                  </a:cubicBezTo>
                  <a:cubicBezTo>
                    <a:pt x="3901440" y="644769"/>
                    <a:pt x="3892061" y="565052"/>
                    <a:pt x="3906129" y="501747"/>
                  </a:cubicBezTo>
                  <a:cubicBezTo>
                    <a:pt x="3920197" y="438443"/>
                    <a:pt x="3910818" y="363415"/>
                    <a:pt x="3934264" y="304800"/>
                  </a:cubicBezTo>
                  <a:cubicBezTo>
                    <a:pt x="3957710" y="246185"/>
                    <a:pt x="4028049" y="187569"/>
                    <a:pt x="4046806" y="150055"/>
                  </a:cubicBezTo>
                  <a:cubicBezTo>
                    <a:pt x="4065563" y="112541"/>
                    <a:pt x="4051495" y="103162"/>
                    <a:pt x="4046806" y="79716"/>
                  </a:cubicBezTo>
                  <a:cubicBezTo>
                    <a:pt x="4042117" y="56270"/>
                    <a:pt x="4597791" y="18756"/>
                    <a:pt x="4018671" y="9378"/>
                  </a:cubicBezTo>
                  <a:cubicBezTo>
                    <a:pt x="3439551" y="0"/>
                    <a:pt x="1172308" y="7034"/>
                    <a:pt x="586154" y="23446"/>
                  </a:cubicBezTo>
                  <a:close/>
                </a:path>
              </a:pathLst>
            </a:cu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Freeform 7"/>
            <p:cNvSpPr/>
            <p:nvPr/>
          </p:nvSpPr>
          <p:spPr>
            <a:xfrm>
              <a:off x="2640037" y="2532185"/>
              <a:ext cx="3664633" cy="902676"/>
            </a:xfrm>
            <a:custGeom>
              <a:avLst/>
              <a:gdLst>
                <a:gd name="connsiteX0" fmla="*/ 286043 w 3664633"/>
                <a:gd name="connsiteY0" fmla="*/ 858129 h 902676"/>
                <a:gd name="connsiteX1" fmla="*/ 243840 w 3664633"/>
                <a:gd name="connsiteY1" fmla="*/ 703384 h 902676"/>
                <a:gd name="connsiteX2" fmla="*/ 314178 w 3664633"/>
                <a:gd name="connsiteY2" fmla="*/ 604910 h 902676"/>
                <a:gd name="connsiteX3" fmla="*/ 314178 w 3664633"/>
                <a:gd name="connsiteY3" fmla="*/ 478301 h 902676"/>
                <a:gd name="connsiteX4" fmla="*/ 342314 w 3664633"/>
                <a:gd name="connsiteY4" fmla="*/ 379827 h 902676"/>
                <a:gd name="connsiteX5" fmla="*/ 412652 w 3664633"/>
                <a:gd name="connsiteY5" fmla="*/ 351692 h 902676"/>
                <a:gd name="connsiteX6" fmla="*/ 637735 w 3664633"/>
                <a:gd name="connsiteY6" fmla="*/ 450166 h 902676"/>
                <a:gd name="connsiteX7" fmla="*/ 1017563 w 3664633"/>
                <a:gd name="connsiteY7" fmla="*/ 407963 h 902676"/>
                <a:gd name="connsiteX8" fmla="*/ 1073834 w 3664633"/>
                <a:gd name="connsiteY8" fmla="*/ 450166 h 902676"/>
                <a:gd name="connsiteX9" fmla="*/ 1045698 w 3664633"/>
                <a:gd name="connsiteY9" fmla="*/ 590843 h 902676"/>
                <a:gd name="connsiteX10" fmla="*/ 1101969 w 3664633"/>
                <a:gd name="connsiteY10" fmla="*/ 717452 h 902676"/>
                <a:gd name="connsiteX11" fmla="*/ 1158240 w 3664633"/>
                <a:gd name="connsiteY11" fmla="*/ 661181 h 902676"/>
                <a:gd name="connsiteX12" fmla="*/ 1130105 w 3664633"/>
                <a:gd name="connsiteY12" fmla="*/ 436098 h 902676"/>
                <a:gd name="connsiteX13" fmla="*/ 1158240 w 3664633"/>
                <a:gd name="connsiteY13" fmla="*/ 323557 h 902676"/>
                <a:gd name="connsiteX14" fmla="*/ 1256714 w 3664633"/>
                <a:gd name="connsiteY14" fmla="*/ 182880 h 902676"/>
                <a:gd name="connsiteX15" fmla="*/ 1580271 w 3664633"/>
                <a:gd name="connsiteY15" fmla="*/ 70338 h 902676"/>
                <a:gd name="connsiteX16" fmla="*/ 1960098 w 3664633"/>
                <a:gd name="connsiteY16" fmla="*/ 0 h 902676"/>
                <a:gd name="connsiteX17" fmla="*/ 2410265 w 3664633"/>
                <a:gd name="connsiteY17" fmla="*/ 70338 h 902676"/>
                <a:gd name="connsiteX18" fmla="*/ 2776025 w 3664633"/>
                <a:gd name="connsiteY18" fmla="*/ 323557 h 902676"/>
                <a:gd name="connsiteX19" fmla="*/ 2776025 w 3664633"/>
                <a:gd name="connsiteY19" fmla="*/ 337624 h 902676"/>
                <a:gd name="connsiteX20" fmla="*/ 2733821 w 3664633"/>
                <a:gd name="connsiteY20" fmla="*/ 520504 h 902676"/>
                <a:gd name="connsiteX21" fmla="*/ 2719754 w 3664633"/>
                <a:gd name="connsiteY21" fmla="*/ 604910 h 902676"/>
                <a:gd name="connsiteX22" fmla="*/ 2733821 w 3664633"/>
                <a:gd name="connsiteY22" fmla="*/ 675249 h 902676"/>
                <a:gd name="connsiteX23" fmla="*/ 2804160 w 3664633"/>
                <a:gd name="connsiteY23" fmla="*/ 703384 h 902676"/>
                <a:gd name="connsiteX24" fmla="*/ 2832295 w 3664633"/>
                <a:gd name="connsiteY24" fmla="*/ 590843 h 902676"/>
                <a:gd name="connsiteX25" fmla="*/ 2846363 w 3664633"/>
                <a:gd name="connsiteY25" fmla="*/ 450166 h 902676"/>
                <a:gd name="connsiteX26" fmla="*/ 2846363 w 3664633"/>
                <a:gd name="connsiteY26" fmla="*/ 450166 h 902676"/>
                <a:gd name="connsiteX27" fmla="*/ 2874498 w 3664633"/>
                <a:gd name="connsiteY27" fmla="*/ 407963 h 902676"/>
                <a:gd name="connsiteX28" fmla="*/ 3127717 w 3664633"/>
                <a:gd name="connsiteY28" fmla="*/ 464233 h 902676"/>
                <a:gd name="connsiteX29" fmla="*/ 3282461 w 3664633"/>
                <a:gd name="connsiteY29" fmla="*/ 464233 h 902676"/>
                <a:gd name="connsiteX30" fmla="*/ 3465341 w 3664633"/>
                <a:gd name="connsiteY30" fmla="*/ 407963 h 902676"/>
                <a:gd name="connsiteX31" fmla="*/ 3535680 w 3664633"/>
                <a:gd name="connsiteY31" fmla="*/ 407963 h 902676"/>
                <a:gd name="connsiteX32" fmla="*/ 3591951 w 3664633"/>
                <a:gd name="connsiteY32" fmla="*/ 562707 h 902676"/>
                <a:gd name="connsiteX33" fmla="*/ 3662289 w 3664633"/>
                <a:gd name="connsiteY33" fmla="*/ 745587 h 902676"/>
                <a:gd name="connsiteX34" fmla="*/ 3606018 w 3664633"/>
                <a:gd name="connsiteY34" fmla="*/ 886264 h 902676"/>
                <a:gd name="connsiteX35" fmla="*/ 3577883 w 3664633"/>
                <a:gd name="connsiteY35" fmla="*/ 844061 h 902676"/>
                <a:gd name="connsiteX36" fmla="*/ 539261 w 3664633"/>
                <a:gd name="connsiteY36" fmla="*/ 858129 h 902676"/>
                <a:gd name="connsiteX37" fmla="*/ 342314 w 3664633"/>
                <a:gd name="connsiteY37" fmla="*/ 844061 h 902676"/>
                <a:gd name="connsiteX38" fmla="*/ 286043 w 3664633"/>
                <a:gd name="connsiteY38" fmla="*/ 858129 h 9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64633" h="902676">
                  <a:moveTo>
                    <a:pt x="286043" y="858129"/>
                  </a:moveTo>
                  <a:cubicBezTo>
                    <a:pt x="269631" y="834683"/>
                    <a:pt x="239151" y="745587"/>
                    <a:pt x="243840" y="703384"/>
                  </a:cubicBezTo>
                  <a:cubicBezTo>
                    <a:pt x="248529" y="661181"/>
                    <a:pt x="302455" y="642424"/>
                    <a:pt x="314178" y="604910"/>
                  </a:cubicBezTo>
                  <a:cubicBezTo>
                    <a:pt x="325901" y="567396"/>
                    <a:pt x="309489" y="515815"/>
                    <a:pt x="314178" y="478301"/>
                  </a:cubicBezTo>
                  <a:cubicBezTo>
                    <a:pt x="318867" y="440787"/>
                    <a:pt x="325902" y="400928"/>
                    <a:pt x="342314" y="379827"/>
                  </a:cubicBezTo>
                  <a:cubicBezTo>
                    <a:pt x="358726" y="358726"/>
                    <a:pt x="363415" y="339969"/>
                    <a:pt x="412652" y="351692"/>
                  </a:cubicBezTo>
                  <a:cubicBezTo>
                    <a:pt x="461889" y="363415"/>
                    <a:pt x="536917" y="440788"/>
                    <a:pt x="637735" y="450166"/>
                  </a:cubicBezTo>
                  <a:cubicBezTo>
                    <a:pt x="738553" y="459544"/>
                    <a:pt x="944880" y="407963"/>
                    <a:pt x="1017563" y="407963"/>
                  </a:cubicBezTo>
                  <a:cubicBezTo>
                    <a:pt x="1090246" y="407963"/>
                    <a:pt x="1069145" y="419686"/>
                    <a:pt x="1073834" y="450166"/>
                  </a:cubicBezTo>
                  <a:cubicBezTo>
                    <a:pt x="1078523" y="480646"/>
                    <a:pt x="1041009" y="546295"/>
                    <a:pt x="1045698" y="590843"/>
                  </a:cubicBezTo>
                  <a:cubicBezTo>
                    <a:pt x="1050387" y="635391"/>
                    <a:pt x="1083212" y="705729"/>
                    <a:pt x="1101969" y="717452"/>
                  </a:cubicBezTo>
                  <a:cubicBezTo>
                    <a:pt x="1120726" y="729175"/>
                    <a:pt x="1153551" y="708073"/>
                    <a:pt x="1158240" y="661181"/>
                  </a:cubicBezTo>
                  <a:cubicBezTo>
                    <a:pt x="1162929" y="614289"/>
                    <a:pt x="1130105" y="492369"/>
                    <a:pt x="1130105" y="436098"/>
                  </a:cubicBezTo>
                  <a:cubicBezTo>
                    <a:pt x="1130105" y="379827"/>
                    <a:pt x="1137139" y="365760"/>
                    <a:pt x="1158240" y="323557"/>
                  </a:cubicBezTo>
                  <a:cubicBezTo>
                    <a:pt x="1179341" y="281354"/>
                    <a:pt x="1186375" y="225083"/>
                    <a:pt x="1256714" y="182880"/>
                  </a:cubicBezTo>
                  <a:cubicBezTo>
                    <a:pt x="1327053" y="140677"/>
                    <a:pt x="1463040" y="100818"/>
                    <a:pt x="1580271" y="70338"/>
                  </a:cubicBezTo>
                  <a:cubicBezTo>
                    <a:pt x="1697502" y="39858"/>
                    <a:pt x="1821766" y="0"/>
                    <a:pt x="1960098" y="0"/>
                  </a:cubicBezTo>
                  <a:cubicBezTo>
                    <a:pt x="2098430" y="0"/>
                    <a:pt x="2274277" y="16412"/>
                    <a:pt x="2410265" y="70338"/>
                  </a:cubicBezTo>
                  <a:cubicBezTo>
                    <a:pt x="2546253" y="124264"/>
                    <a:pt x="2715065" y="279009"/>
                    <a:pt x="2776025" y="323557"/>
                  </a:cubicBezTo>
                  <a:cubicBezTo>
                    <a:pt x="2836985" y="368105"/>
                    <a:pt x="2783059" y="304800"/>
                    <a:pt x="2776025" y="337624"/>
                  </a:cubicBezTo>
                  <a:cubicBezTo>
                    <a:pt x="2768991" y="370448"/>
                    <a:pt x="2743199" y="475956"/>
                    <a:pt x="2733821" y="520504"/>
                  </a:cubicBezTo>
                  <a:cubicBezTo>
                    <a:pt x="2724443" y="565052"/>
                    <a:pt x="2719754" y="579119"/>
                    <a:pt x="2719754" y="604910"/>
                  </a:cubicBezTo>
                  <a:cubicBezTo>
                    <a:pt x="2719754" y="630701"/>
                    <a:pt x="2719753" y="658837"/>
                    <a:pt x="2733821" y="675249"/>
                  </a:cubicBezTo>
                  <a:cubicBezTo>
                    <a:pt x="2747889" y="691661"/>
                    <a:pt x="2787748" y="717452"/>
                    <a:pt x="2804160" y="703384"/>
                  </a:cubicBezTo>
                  <a:cubicBezTo>
                    <a:pt x="2820572" y="689316"/>
                    <a:pt x="2825261" y="633046"/>
                    <a:pt x="2832295" y="590843"/>
                  </a:cubicBezTo>
                  <a:cubicBezTo>
                    <a:pt x="2839329" y="548640"/>
                    <a:pt x="2846363" y="450166"/>
                    <a:pt x="2846363" y="450166"/>
                  </a:cubicBezTo>
                  <a:lnTo>
                    <a:pt x="2846363" y="450166"/>
                  </a:lnTo>
                  <a:cubicBezTo>
                    <a:pt x="2851052" y="443132"/>
                    <a:pt x="2827606" y="405619"/>
                    <a:pt x="2874498" y="407963"/>
                  </a:cubicBezTo>
                  <a:cubicBezTo>
                    <a:pt x="2921390" y="410307"/>
                    <a:pt x="3059723" y="454855"/>
                    <a:pt x="3127717" y="464233"/>
                  </a:cubicBezTo>
                  <a:cubicBezTo>
                    <a:pt x="3195711" y="473611"/>
                    <a:pt x="3226190" y="473611"/>
                    <a:pt x="3282461" y="464233"/>
                  </a:cubicBezTo>
                  <a:cubicBezTo>
                    <a:pt x="3338732" y="454855"/>
                    <a:pt x="3423138" y="417341"/>
                    <a:pt x="3465341" y="407963"/>
                  </a:cubicBezTo>
                  <a:cubicBezTo>
                    <a:pt x="3507544" y="398585"/>
                    <a:pt x="3514578" y="382172"/>
                    <a:pt x="3535680" y="407963"/>
                  </a:cubicBezTo>
                  <a:cubicBezTo>
                    <a:pt x="3556782" y="433754"/>
                    <a:pt x="3570850" y="506436"/>
                    <a:pt x="3591951" y="562707"/>
                  </a:cubicBezTo>
                  <a:cubicBezTo>
                    <a:pt x="3613052" y="618978"/>
                    <a:pt x="3659945" y="691661"/>
                    <a:pt x="3662289" y="745587"/>
                  </a:cubicBezTo>
                  <a:cubicBezTo>
                    <a:pt x="3664633" y="799513"/>
                    <a:pt x="3620086" y="869852"/>
                    <a:pt x="3606018" y="886264"/>
                  </a:cubicBezTo>
                  <a:cubicBezTo>
                    <a:pt x="3591950" y="902676"/>
                    <a:pt x="3577883" y="844061"/>
                    <a:pt x="3577883" y="844061"/>
                  </a:cubicBezTo>
                  <a:lnTo>
                    <a:pt x="539261" y="858129"/>
                  </a:lnTo>
                  <a:cubicBezTo>
                    <a:pt x="0" y="858129"/>
                    <a:pt x="382172" y="846406"/>
                    <a:pt x="342314" y="844061"/>
                  </a:cubicBezTo>
                  <a:cubicBezTo>
                    <a:pt x="302456" y="841716"/>
                    <a:pt x="302455" y="881575"/>
                    <a:pt x="286043" y="858129"/>
                  </a:cubicBezTo>
                  <a:close/>
                </a:path>
              </a:pathLst>
            </a:cu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Freeform 8"/>
            <p:cNvSpPr/>
            <p:nvPr/>
          </p:nvSpPr>
          <p:spPr>
            <a:xfrm>
              <a:off x="2968283" y="2166425"/>
              <a:ext cx="705730" cy="405618"/>
            </a:xfrm>
            <a:custGeom>
              <a:avLst/>
              <a:gdLst>
                <a:gd name="connsiteX0" fmla="*/ 28135 w 705730"/>
                <a:gd name="connsiteY0" fmla="*/ 14067 h 405618"/>
                <a:gd name="connsiteX1" fmla="*/ 0 w 705730"/>
                <a:gd name="connsiteY1" fmla="*/ 140677 h 405618"/>
                <a:gd name="connsiteX2" fmla="*/ 28135 w 705730"/>
                <a:gd name="connsiteY2" fmla="*/ 281353 h 405618"/>
                <a:gd name="connsiteX3" fmla="*/ 84406 w 705730"/>
                <a:gd name="connsiteY3" fmla="*/ 365760 h 405618"/>
                <a:gd name="connsiteX4" fmla="*/ 239151 w 705730"/>
                <a:gd name="connsiteY4" fmla="*/ 337624 h 405618"/>
                <a:gd name="connsiteX5" fmla="*/ 323557 w 705730"/>
                <a:gd name="connsiteY5" fmla="*/ 309489 h 405618"/>
                <a:gd name="connsiteX6" fmla="*/ 450166 w 705730"/>
                <a:gd name="connsiteY6" fmla="*/ 393895 h 405618"/>
                <a:gd name="connsiteX7" fmla="*/ 562708 w 705730"/>
                <a:gd name="connsiteY7" fmla="*/ 379827 h 405618"/>
                <a:gd name="connsiteX8" fmla="*/ 633046 w 705730"/>
                <a:gd name="connsiteY8" fmla="*/ 281353 h 405618"/>
                <a:gd name="connsiteX9" fmla="*/ 689317 w 705730"/>
                <a:gd name="connsiteY9" fmla="*/ 126609 h 405618"/>
                <a:gd name="connsiteX10" fmla="*/ 703385 w 705730"/>
                <a:gd name="connsiteY10" fmla="*/ 28135 h 405618"/>
                <a:gd name="connsiteX11" fmla="*/ 703385 w 705730"/>
                <a:gd name="connsiteY11" fmla="*/ 0 h 40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5730" h="405618">
                  <a:moveTo>
                    <a:pt x="28135" y="14067"/>
                  </a:moveTo>
                  <a:cubicBezTo>
                    <a:pt x="14067" y="55098"/>
                    <a:pt x="0" y="96129"/>
                    <a:pt x="0" y="140677"/>
                  </a:cubicBezTo>
                  <a:cubicBezTo>
                    <a:pt x="0" y="185225"/>
                    <a:pt x="14067" y="243839"/>
                    <a:pt x="28135" y="281353"/>
                  </a:cubicBezTo>
                  <a:cubicBezTo>
                    <a:pt x="42203" y="318867"/>
                    <a:pt x="49237" y="356382"/>
                    <a:pt x="84406" y="365760"/>
                  </a:cubicBezTo>
                  <a:cubicBezTo>
                    <a:pt x="119575" y="375138"/>
                    <a:pt x="199292" y="347003"/>
                    <a:pt x="239151" y="337624"/>
                  </a:cubicBezTo>
                  <a:cubicBezTo>
                    <a:pt x="279010" y="328245"/>
                    <a:pt x="288388" y="300111"/>
                    <a:pt x="323557" y="309489"/>
                  </a:cubicBezTo>
                  <a:cubicBezTo>
                    <a:pt x="358726" y="318867"/>
                    <a:pt x="410308" y="382172"/>
                    <a:pt x="450166" y="393895"/>
                  </a:cubicBezTo>
                  <a:cubicBezTo>
                    <a:pt x="490025" y="405618"/>
                    <a:pt x="532228" y="398584"/>
                    <a:pt x="562708" y="379827"/>
                  </a:cubicBezTo>
                  <a:cubicBezTo>
                    <a:pt x="593188" y="361070"/>
                    <a:pt x="611945" y="323556"/>
                    <a:pt x="633046" y="281353"/>
                  </a:cubicBezTo>
                  <a:cubicBezTo>
                    <a:pt x="654147" y="239150"/>
                    <a:pt x="677594" y="168812"/>
                    <a:pt x="689317" y="126609"/>
                  </a:cubicBezTo>
                  <a:cubicBezTo>
                    <a:pt x="701040" y="84406"/>
                    <a:pt x="701040" y="49237"/>
                    <a:pt x="703385" y="28135"/>
                  </a:cubicBezTo>
                  <a:cubicBezTo>
                    <a:pt x="705730" y="7033"/>
                    <a:pt x="704557" y="3516"/>
                    <a:pt x="70338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10" name="Freeform 9"/>
            <p:cNvSpPr/>
            <p:nvPr/>
          </p:nvSpPr>
          <p:spPr>
            <a:xfrm>
              <a:off x="5552049" y="2138289"/>
              <a:ext cx="717453" cy="433754"/>
            </a:xfrm>
            <a:custGeom>
              <a:avLst/>
              <a:gdLst>
                <a:gd name="connsiteX0" fmla="*/ 18757 w 717453"/>
                <a:gd name="connsiteY0" fmla="*/ 42203 h 433754"/>
                <a:gd name="connsiteX1" fmla="*/ 4689 w 717453"/>
                <a:gd name="connsiteY1" fmla="*/ 182880 h 433754"/>
                <a:gd name="connsiteX2" fmla="*/ 46893 w 717453"/>
                <a:gd name="connsiteY2" fmla="*/ 267286 h 433754"/>
                <a:gd name="connsiteX3" fmla="*/ 117231 w 717453"/>
                <a:gd name="connsiteY3" fmla="*/ 407963 h 433754"/>
                <a:gd name="connsiteX4" fmla="*/ 173502 w 717453"/>
                <a:gd name="connsiteY4" fmla="*/ 422031 h 433754"/>
                <a:gd name="connsiteX5" fmla="*/ 243840 w 717453"/>
                <a:gd name="connsiteY5" fmla="*/ 393896 h 433754"/>
                <a:gd name="connsiteX6" fmla="*/ 356382 w 717453"/>
                <a:gd name="connsiteY6" fmla="*/ 351693 h 433754"/>
                <a:gd name="connsiteX7" fmla="*/ 384517 w 717453"/>
                <a:gd name="connsiteY7" fmla="*/ 351693 h 433754"/>
                <a:gd name="connsiteX8" fmla="*/ 511126 w 717453"/>
                <a:gd name="connsiteY8" fmla="*/ 422031 h 433754"/>
                <a:gd name="connsiteX9" fmla="*/ 609600 w 717453"/>
                <a:gd name="connsiteY9" fmla="*/ 393896 h 433754"/>
                <a:gd name="connsiteX10" fmla="*/ 665871 w 717453"/>
                <a:gd name="connsiteY10" fmla="*/ 323557 h 433754"/>
                <a:gd name="connsiteX11" fmla="*/ 708074 w 717453"/>
                <a:gd name="connsiteY11" fmla="*/ 267286 h 433754"/>
                <a:gd name="connsiteX12" fmla="*/ 708074 w 717453"/>
                <a:gd name="connsiteY12" fmla="*/ 126609 h 433754"/>
                <a:gd name="connsiteX13" fmla="*/ 651803 w 717453"/>
                <a:gd name="connsiteY13" fmla="*/ 28136 h 433754"/>
                <a:gd name="connsiteX14" fmla="*/ 651803 w 717453"/>
                <a:gd name="connsiteY14" fmla="*/ 0 h 433754"/>
                <a:gd name="connsiteX15" fmla="*/ 651803 w 717453"/>
                <a:gd name="connsiteY15" fmla="*/ 0 h 43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7453" h="433754">
                  <a:moveTo>
                    <a:pt x="18757" y="42203"/>
                  </a:moveTo>
                  <a:cubicBezTo>
                    <a:pt x="9378" y="93784"/>
                    <a:pt x="0" y="145366"/>
                    <a:pt x="4689" y="182880"/>
                  </a:cubicBezTo>
                  <a:cubicBezTo>
                    <a:pt x="9378" y="220394"/>
                    <a:pt x="46893" y="267286"/>
                    <a:pt x="46893" y="267286"/>
                  </a:cubicBezTo>
                  <a:cubicBezTo>
                    <a:pt x="65650" y="304800"/>
                    <a:pt x="96129" y="382172"/>
                    <a:pt x="117231" y="407963"/>
                  </a:cubicBezTo>
                  <a:cubicBezTo>
                    <a:pt x="138333" y="433754"/>
                    <a:pt x="152401" y="424375"/>
                    <a:pt x="173502" y="422031"/>
                  </a:cubicBezTo>
                  <a:cubicBezTo>
                    <a:pt x="194603" y="419687"/>
                    <a:pt x="243840" y="393896"/>
                    <a:pt x="243840" y="393896"/>
                  </a:cubicBezTo>
                  <a:cubicBezTo>
                    <a:pt x="274320" y="382173"/>
                    <a:pt x="332936" y="358727"/>
                    <a:pt x="356382" y="351693"/>
                  </a:cubicBezTo>
                  <a:cubicBezTo>
                    <a:pt x="379828" y="344659"/>
                    <a:pt x="358726" y="339970"/>
                    <a:pt x="384517" y="351693"/>
                  </a:cubicBezTo>
                  <a:cubicBezTo>
                    <a:pt x="410308" y="363416"/>
                    <a:pt x="473612" y="414997"/>
                    <a:pt x="511126" y="422031"/>
                  </a:cubicBezTo>
                  <a:cubicBezTo>
                    <a:pt x="548640" y="429065"/>
                    <a:pt x="583809" y="410308"/>
                    <a:pt x="609600" y="393896"/>
                  </a:cubicBezTo>
                  <a:cubicBezTo>
                    <a:pt x="635391" y="377484"/>
                    <a:pt x="649459" y="344659"/>
                    <a:pt x="665871" y="323557"/>
                  </a:cubicBezTo>
                  <a:cubicBezTo>
                    <a:pt x="682283" y="302455"/>
                    <a:pt x="701040" y="300111"/>
                    <a:pt x="708074" y="267286"/>
                  </a:cubicBezTo>
                  <a:cubicBezTo>
                    <a:pt x="715108" y="234461"/>
                    <a:pt x="717453" y="166467"/>
                    <a:pt x="708074" y="126609"/>
                  </a:cubicBezTo>
                  <a:cubicBezTo>
                    <a:pt x="698695" y="86751"/>
                    <a:pt x="661182" y="49238"/>
                    <a:pt x="651803" y="28136"/>
                  </a:cubicBezTo>
                  <a:cubicBezTo>
                    <a:pt x="642424" y="7034"/>
                    <a:pt x="651803" y="0"/>
                    <a:pt x="651803" y="0"/>
                  </a:cubicBezTo>
                  <a:lnTo>
                    <a:pt x="651803"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11" name="Freeform 10"/>
            <p:cNvSpPr/>
            <p:nvPr/>
          </p:nvSpPr>
          <p:spPr>
            <a:xfrm>
              <a:off x="3038622" y="2447778"/>
              <a:ext cx="694006" cy="492370"/>
            </a:xfrm>
            <a:custGeom>
              <a:avLst/>
              <a:gdLst>
                <a:gd name="connsiteX0" fmla="*/ 0 w 694006"/>
                <a:gd name="connsiteY0" fmla="*/ 379828 h 492370"/>
                <a:gd name="connsiteX1" fmla="*/ 56270 w 694006"/>
                <a:gd name="connsiteY1" fmla="*/ 225084 h 492370"/>
                <a:gd name="connsiteX2" fmla="*/ 154744 w 694006"/>
                <a:gd name="connsiteY2" fmla="*/ 112542 h 492370"/>
                <a:gd name="connsiteX3" fmla="*/ 196947 w 694006"/>
                <a:gd name="connsiteY3" fmla="*/ 42204 h 492370"/>
                <a:gd name="connsiteX4" fmla="*/ 239150 w 694006"/>
                <a:gd name="connsiteY4" fmla="*/ 14068 h 492370"/>
                <a:gd name="connsiteX5" fmla="*/ 422030 w 694006"/>
                <a:gd name="connsiteY5" fmla="*/ 126610 h 492370"/>
                <a:gd name="connsiteX6" fmla="*/ 506436 w 694006"/>
                <a:gd name="connsiteY6" fmla="*/ 84407 h 492370"/>
                <a:gd name="connsiteX7" fmla="*/ 576775 w 694006"/>
                <a:gd name="connsiteY7" fmla="*/ 56271 h 492370"/>
                <a:gd name="connsiteX8" fmla="*/ 675249 w 694006"/>
                <a:gd name="connsiteY8" fmla="*/ 140677 h 492370"/>
                <a:gd name="connsiteX9" fmla="*/ 689316 w 694006"/>
                <a:gd name="connsiteY9" fmla="*/ 267287 h 492370"/>
                <a:gd name="connsiteX10" fmla="*/ 675249 w 694006"/>
                <a:gd name="connsiteY10" fmla="*/ 351693 h 492370"/>
                <a:gd name="connsiteX11" fmla="*/ 604910 w 694006"/>
                <a:gd name="connsiteY11" fmla="*/ 450167 h 492370"/>
                <a:gd name="connsiteX12" fmla="*/ 576775 w 694006"/>
                <a:gd name="connsiteY12" fmla="*/ 478302 h 492370"/>
                <a:gd name="connsiteX13" fmla="*/ 576775 w 694006"/>
                <a:gd name="connsiteY13" fmla="*/ 492370 h 4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4006" h="492370">
                  <a:moveTo>
                    <a:pt x="0" y="379828"/>
                  </a:moveTo>
                  <a:cubicBezTo>
                    <a:pt x="15239" y="324730"/>
                    <a:pt x="30479" y="269632"/>
                    <a:pt x="56270" y="225084"/>
                  </a:cubicBezTo>
                  <a:cubicBezTo>
                    <a:pt x="82061" y="180536"/>
                    <a:pt x="131298" y="143022"/>
                    <a:pt x="154744" y="112542"/>
                  </a:cubicBezTo>
                  <a:cubicBezTo>
                    <a:pt x="178190" y="82062"/>
                    <a:pt x="182879" y="58616"/>
                    <a:pt x="196947" y="42204"/>
                  </a:cubicBezTo>
                  <a:cubicBezTo>
                    <a:pt x="211015" y="25792"/>
                    <a:pt x="201636" y="0"/>
                    <a:pt x="239150" y="14068"/>
                  </a:cubicBezTo>
                  <a:cubicBezTo>
                    <a:pt x="276664" y="28136"/>
                    <a:pt x="377482" y="114887"/>
                    <a:pt x="422030" y="126610"/>
                  </a:cubicBezTo>
                  <a:cubicBezTo>
                    <a:pt x="466578" y="138333"/>
                    <a:pt x="480645" y="96130"/>
                    <a:pt x="506436" y="84407"/>
                  </a:cubicBezTo>
                  <a:cubicBezTo>
                    <a:pt x="532227" y="72684"/>
                    <a:pt x="548640" y="46893"/>
                    <a:pt x="576775" y="56271"/>
                  </a:cubicBezTo>
                  <a:cubicBezTo>
                    <a:pt x="604910" y="65649"/>
                    <a:pt x="656492" y="105508"/>
                    <a:pt x="675249" y="140677"/>
                  </a:cubicBezTo>
                  <a:cubicBezTo>
                    <a:pt x="694006" y="175846"/>
                    <a:pt x="689316" y="232118"/>
                    <a:pt x="689316" y="267287"/>
                  </a:cubicBezTo>
                  <a:cubicBezTo>
                    <a:pt x="689316" y="302456"/>
                    <a:pt x="689317" y="321213"/>
                    <a:pt x="675249" y="351693"/>
                  </a:cubicBezTo>
                  <a:cubicBezTo>
                    <a:pt x="661181" y="382173"/>
                    <a:pt x="621322" y="429066"/>
                    <a:pt x="604910" y="450167"/>
                  </a:cubicBezTo>
                  <a:cubicBezTo>
                    <a:pt x="588498" y="471268"/>
                    <a:pt x="581464" y="471268"/>
                    <a:pt x="576775" y="478302"/>
                  </a:cubicBezTo>
                  <a:cubicBezTo>
                    <a:pt x="572086" y="485336"/>
                    <a:pt x="574430" y="488853"/>
                    <a:pt x="576775" y="4923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12" name="Freeform 11"/>
            <p:cNvSpPr/>
            <p:nvPr/>
          </p:nvSpPr>
          <p:spPr>
            <a:xfrm>
              <a:off x="5462954" y="2501704"/>
              <a:ext cx="684628" cy="438444"/>
            </a:xfrm>
            <a:custGeom>
              <a:avLst/>
              <a:gdLst>
                <a:gd name="connsiteX0" fmla="*/ 65649 w 684628"/>
                <a:gd name="connsiteY0" fmla="*/ 438444 h 438444"/>
                <a:gd name="connsiteX1" fmla="*/ 9378 w 684628"/>
                <a:gd name="connsiteY1" fmla="*/ 311834 h 438444"/>
                <a:gd name="connsiteX2" fmla="*/ 9378 w 684628"/>
                <a:gd name="connsiteY2" fmla="*/ 213361 h 438444"/>
                <a:gd name="connsiteX3" fmla="*/ 37514 w 684628"/>
                <a:gd name="connsiteY3" fmla="*/ 86751 h 438444"/>
                <a:gd name="connsiteX4" fmla="*/ 65649 w 684628"/>
                <a:gd name="connsiteY4" fmla="*/ 16413 h 438444"/>
                <a:gd name="connsiteX5" fmla="*/ 150055 w 684628"/>
                <a:gd name="connsiteY5" fmla="*/ 44548 h 438444"/>
                <a:gd name="connsiteX6" fmla="*/ 304800 w 684628"/>
                <a:gd name="connsiteY6" fmla="*/ 100819 h 438444"/>
                <a:gd name="connsiteX7" fmla="*/ 389206 w 684628"/>
                <a:gd name="connsiteY7" fmla="*/ 44548 h 438444"/>
                <a:gd name="connsiteX8" fmla="*/ 445477 w 684628"/>
                <a:gd name="connsiteY8" fmla="*/ 2345 h 438444"/>
                <a:gd name="connsiteX9" fmla="*/ 543951 w 684628"/>
                <a:gd name="connsiteY9" fmla="*/ 30481 h 438444"/>
                <a:gd name="connsiteX10" fmla="*/ 628357 w 684628"/>
                <a:gd name="connsiteY10" fmla="*/ 157090 h 438444"/>
                <a:gd name="connsiteX11" fmla="*/ 670560 w 684628"/>
                <a:gd name="connsiteY11" fmla="*/ 269631 h 438444"/>
                <a:gd name="connsiteX12" fmla="*/ 684628 w 684628"/>
                <a:gd name="connsiteY12" fmla="*/ 410308 h 438444"/>
                <a:gd name="connsiteX13" fmla="*/ 684628 w 684628"/>
                <a:gd name="connsiteY13" fmla="*/ 410308 h 438444"/>
                <a:gd name="connsiteX14" fmla="*/ 684628 w 684628"/>
                <a:gd name="connsiteY14" fmla="*/ 410308 h 43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4628" h="438444">
                  <a:moveTo>
                    <a:pt x="65649" y="438444"/>
                  </a:moveTo>
                  <a:cubicBezTo>
                    <a:pt x="42203" y="393896"/>
                    <a:pt x="18757" y="349348"/>
                    <a:pt x="9378" y="311834"/>
                  </a:cubicBezTo>
                  <a:cubicBezTo>
                    <a:pt x="0" y="274320"/>
                    <a:pt x="4689" y="250875"/>
                    <a:pt x="9378" y="213361"/>
                  </a:cubicBezTo>
                  <a:cubicBezTo>
                    <a:pt x="14067" y="175847"/>
                    <a:pt x="28136" y="119576"/>
                    <a:pt x="37514" y="86751"/>
                  </a:cubicBezTo>
                  <a:cubicBezTo>
                    <a:pt x="46892" y="53926"/>
                    <a:pt x="46892" y="23447"/>
                    <a:pt x="65649" y="16413"/>
                  </a:cubicBezTo>
                  <a:cubicBezTo>
                    <a:pt x="84406" y="9379"/>
                    <a:pt x="110197" y="30480"/>
                    <a:pt x="150055" y="44548"/>
                  </a:cubicBezTo>
                  <a:cubicBezTo>
                    <a:pt x="189914" y="58616"/>
                    <a:pt x="264942" y="100819"/>
                    <a:pt x="304800" y="100819"/>
                  </a:cubicBezTo>
                  <a:cubicBezTo>
                    <a:pt x="344658" y="100819"/>
                    <a:pt x="365760" y="60960"/>
                    <a:pt x="389206" y="44548"/>
                  </a:cubicBezTo>
                  <a:cubicBezTo>
                    <a:pt x="412652" y="28136"/>
                    <a:pt x="419686" y="4690"/>
                    <a:pt x="445477" y="2345"/>
                  </a:cubicBezTo>
                  <a:cubicBezTo>
                    <a:pt x="471268" y="0"/>
                    <a:pt x="513471" y="4690"/>
                    <a:pt x="543951" y="30481"/>
                  </a:cubicBezTo>
                  <a:cubicBezTo>
                    <a:pt x="574431" y="56272"/>
                    <a:pt x="607256" y="117232"/>
                    <a:pt x="628357" y="157090"/>
                  </a:cubicBezTo>
                  <a:cubicBezTo>
                    <a:pt x="649459" y="196948"/>
                    <a:pt x="661182" y="227428"/>
                    <a:pt x="670560" y="269631"/>
                  </a:cubicBezTo>
                  <a:cubicBezTo>
                    <a:pt x="679938" y="311834"/>
                    <a:pt x="684628" y="410308"/>
                    <a:pt x="684628" y="410308"/>
                  </a:cubicBezTo>
                  <a:lnTo>
                    <a:pt x="684628" y="410308"/>
                  </a:lnTo>
                  <a:lnTo>
                    <a:pt x="684628" y="410308"/>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13" name="Freeform 12"/>
            <p:cNvSpPr/>
            <p:nvPr/>
          </p:nvSpPr>
          <p:spPr>
            <a:xfrm>
              <a:off x="2757268" y="2438100"/>
              <a:ext cx="3645876" cy="133644"/>
            </a:xfrm>
            <a:custGeom>
              <a:avLst/>
              <a:gdLst>
                <a:gd name="connsiteX0" fmla="*/ 0 w 3645876"/>
                <a:gd name="connsiteY0" fmla="*/ 0 h 133644"/>
                <a:gd name="connsiteX1" fmla="*/ 267286 w 3645876"/>
                <a:gd name="connsiteY1" fmla="*/ 98474 h 133644"/>
                <a:gd name="connsiteX2" fmla="*/ 633046 w 3645876"/>
                <a:gd name="connsiteY2" fmla="*/ 98474 h 133644"/>
                <a:gd name="connsiteX3" fmla="*/ 970670 w 3645876"/>
                <a:gd name="connsiteY3" fmla="*/ 98474 h 133644"/>
                <a:gd name="connsiteX4" fmla="*/ 1434904 w 3645876"/>
                <a:gd name="connsiteY4" fmla="*/ 98474 h 133644"/>
                <a:gd name="connsiteX5" fmla="*/ 1899138 w 3645876"/>
                <a:gd name="connsiteY5" fmla="*/ 98474 h 133644"/>
                <a:gd name="connsiteX6" fmla="*/ 2405575 w 3645876"/>
                <a:gd name="connsiteY6" fmla="*/ 112542 h 133644"/>
                <a:gd name="connsiteX7" fmla="*/ 2897944 w 3645876"/>
                <a:gd name="connsiteY7" fmla="*/ 126610 h 133644"/>
                <a:gd name="connsiteX8" fmla="*/ 3221501 w 3645876"/>
                <a:gd name="connsiteY8" fmla="*/ 126610 h 133644"/>
                <a:gd name="connsiteX9" fmla="*/ 3545058 w 3645876"/>
                <a:gd name="connsiteY9" fmla="*/ 126610 h 133644"/>
                <a:gd name="connsiteX10" fmla="*/ 3629464 w 3645876"/>
                <a:gd name="connsiteY10" fmla="*/ 84407 h 133644"/>
                <a:gd name="connsiteX11" fmla="*/ 3643532 w 3645876"/>
                <a:gd name="connsiteY11" fmla="*/ 84407 h 13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5876" h="133644">
                  <a:moveTo>
                    <a:pt x="0" y="0"/>
                  </a:moveTo>
                  <a:cubicBezTo>
                    <a:pt x="80889" y="41031"/>
                    <a:pt x="161778" y="82062"/>
                    <a:pt x="267286" y="98474"/>
                  </a:cubicBezTo>
                  <a:cubicBezTo>
                    <a:pt x="372794" y="114886"/>
                    <a:pt x="633046" y="98474"/>
                    <a:pt x="633046" y="98474"/>
                  </a:cubicBezTo>
                  <a:lnTo>
                    <a:pt x="970670" y="98474"/>
                  </a:lnTo>
                  <a:lnTo>
                    <a:pt x="1434904" y="98474"/>
                  </a:lnTo>
                  <a:lnTo>
                    <a:pt x="1899138" y="98474"/>
                  </a:lnTo>
                  <a:cubicBezTo>
                    <a:pt x="2060916" y="100819"/>
                    <a:pt x="2405575" y="112542"/>
                    <a:pt x="2405575" y="112542"/>
                  </a:cubicBezTo>
                  <a:lnTo>
                    <a:pt x="2897944" y="126610"/>
                  </a:lnTo>
                  <a:cubicBezTo>
                    <a:pt x="3033932" y="128955"/>
                    <a:pt x="3221501" y="126610"/>
                    <a:pt x="3221501" y="126610"/>
                  </a:cubicBezTo>
                  <a:cubicBezTo>
                    <a:pt x="3329353" y="126610"/>
                    <a:pt x="3477064" y="133644"/>
                    <a:pt x="3545058" y="126610"/>
                  </a:cubicBezTo>
                  <a:cubicBezTo>
                    <a:pt x="3613052" y="119576"/>
                    <a:pt x="3613052" y="91441"/>
                    <a:pt x="3629464" y="84407"/>
                  </a:cubicBezTo>
                  <a:cubicBezTo>
                    <a:pt x="3645876" y="77373"/>
                    <a:pt x="3644704" y="80890"/>
                    <a:pt x="3643532" y="84407"/>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l-G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460950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Τίτλος 16"/>
          <p:cNvSpPr>
            <a:spLocks noGrp="1"/>
          </p:cNvSpPr>
          <p:nvPr>
            <p:ph type="title"/>
          </p:nvPr>
        </p:nvSpPr>
        <p:spPr>
          <a:xfrm>
            <a:off x="0" y="116632"/>
            <a:ext cx="9144000" cy="1080120"/>
          </a:xfrm>
        </p:spPr>
        <p:txBody>
          <a:bodyPr>
            <a:noAutofit/>
          </a:bodyPr>
          <a:lstStyle/>
          <a:p>
            <a:r>
              <a:rPr lang="el-GR" b="1" dirty="0">
                <a:solidFill>
                  <a:srgbClr val="1F497D"/>
                </a:solidFill>
              </a:rPr>
              <a:t>Κλίση και διάταξη δοντιών στα οδοντικά τόξα </a:t>
            </a:r>
            <a:r>
              <a:rPr lang="el-GR" sz="3000" b="0" dirty="0" smtClean="0">
                <a:solidFill>
                  <a:srgbClr val="1F497D"/>
                </a:solidFill>
              </a:rPr>
              <a:t>1/3</a:t>
            </a:r>
            <a:endParaRPr lang="el-GR" sz="3000" b="0" dirty="0"/>
          </a:p>
        </p:txBody>
      </p:sp>
      <p:sp>
        <p:nvSpPr>
          <p:cNvPr id="11" name="Content Placeholder 10"/>
          <p:cNvSpPr>
            <a:spLocks noGrp="1"/>
          </p:cNvSpPr>
          <p:nvPr>
            <p:ph idx="1"/>
          </p:nvPr>
        </p:nvSpPr>
        <p:spPr>
          <a:xfrm>
            <a:off x="457200" y="1412776"/>
            <a:ext cx="8229600" cy="4824536"/>
          </a:xfrm>
        </p:spPr>
        <p:txBody>
          <a:bodyPr>
            <a:normAutofit/>
          </a:bodyPr>
          <a:lstStyle/>
          <a:p>
            <a:r>
              <a:rPr lang="el-GR" sz="2400" dirty="0" smtClean="0"/>
              <a:t>Οι κλίσεις των δοντιών στα οδοντικά τόξα διαφέρουν τόσο σε εγγύς-άπω όσο και σε πάρειο – γλωσσική κατεύθυνση.</a:t>
            </a:r>
            <a:endParaRPr lang="el-GR" sz="2400" dirty="0"/>
          </a:p>
        </p:txBody>
      </p:sp>
      <p:grpSp>
        <p:nvGrpSpPr>
          <p:cNvPr id="26" name="Ομάδα 25"/>
          <p:cNvGrpSpPr/>
          <p:nvPr/>
        </p:nvGrpSpPr>
        <p:grpSpPr>
          <a:xfrm>
            <a:off x="428997" y="2420888"/>
            <a:ext cx="8286007" cy="3500462"/>
            <a:chOff x="428997" y="1428736"/>
            <a:chExt cx="8286007" cy="3500462"/>
          </a:xfrm>
        </p:grpSpPr>
        <p:pic>
          <p:nvPicPr>
            <p:cNvPr id="292866" name="Picture 2" descr="File:Jointtypodonts.jpg">
              <a:hlinkClick r:id="rId3"/>
            </p:cNvPr>
            <p:cNvPicPr>
              <a:picLocks noChangeAspect="1" noChangeArrowheads="1"/>
            </p:cNvPicPr>
            <p:nvPr/>
          </p:nvPicPr>
          <p:blipFill>
            <a:blip r:embed="rId4" cstate="print"/>
            <a:srcRect t="16652" b="15351"/>
            <a:stretch>
              <a:fillRect/>
            </a:stretch>
          </p:blipFill>
          <p:spPr bwMode="auto">
            <a:xfrm>
              <a:off x="428997" y="1428736"/>
              <a:ext cx="8286007" cy="3500462"/>
            </a:xfrm>
            <a:prstGeom prst="rect">
              <a:avLst/>
            </a:prstGeom>
            <a:noFill/>
            <a:ln>
              <a:solidFill>
                <a:schemeClr val="tx1"/>
              </a:solidFill>
            </a:ln>
          </p:spPr>
        </p:pic>
        <p:cxnSp>
          <p:nvCxnSpPr>
            <p:cNvPr id="12" name="Ευθύγραμμο βέλος σύνδεσης 11"/>
            <p:cNvCxnSpPr/>
            <p:nvPr/>
          </p:nvCxnSpPr>
          <p:spPr>
            <a:xfrm flipV="1">
              <a:off x="2123728" y="2276872"/>
              <a:ext cx="72008" cy="158417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2627784" y="2348880"/>
              <a:ext cx="79149" cy="1512168"/>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Ελεύθερη σχεδίαση 14"/>
            <p:cNvSpPr/>
            <p:nvPr/>
          </p:nvSpPr>
          <p:spPr>
            <a:xfrm>
              <a:off x="3244645" y="2330245"/>
              <a:ext cx="215204" cy="1455174"/>
            </a:xfrm>
            <a:custGeom>
              <a:avLst/>
              <a:gdLst>
                <a:gd name="connsiteX0" fmla="*/ 157316 w 215204"/>
                <a:gd name="connsiteY0" fmla="*/ 1455174 h 1455174"/>
                <a:gd name="connsiteX1" fmla="*/ 206478 w 215204"/>
                <a:gd name="connsiteY1" fmla="*/ 816078 h 1455174"/>
                <a:gd name="connsiteX2" fmla="*/ 0 w 215204"/>
                <a:gd name="connsiteY2" fmla="*/ 49161 h 1455174"/>
                <a:gd name="connsiteX3" fmla="*/ 0 w 215204"/>
                <a:gd name="connsiteY3" fmla="*/ 49161 h 1455174"/>
                <a:gd name="connsiteX4" fmla="*/ 0 w 215204"/>
                <a:gd name="connsiteY4" fmla="*/ 0 h 1455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04" h="1455174">
                  <a:moveTo>
                    <a:pt x="157316" y="1455174"/>
                  </a:moveTo>
                  <a:cubicBezTo>
                    <a:pt x="195006" y="1252793"/>
                    <a:pt x="232697" y="1050413"/>
                    <a:pt x="206478" y="816078"/>
                  </a:cubicBezTo>
                  <a:cubicBezTo>
                    <a:pt x="180259" y="581742"/>
                    <a:pt x="0" y="49161"/>
                    <a:pt x="0" y="49161"/>
                  </a:cubicBezTo>
                  <a:lnTo>
                    <a:pt x="0" y="49161"/>
                  </a:lnTo>
                  <a:lnTo>
                    <a:pt x="0" y="0"/>
                  </a:lnTo>
                </a:path>
              </a:pathLst>
            </a:custGeom>
            <a:noFill/>
            <a:ln w="2857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Ελεύθερη σχεδίαση 15"/>
            <p:cNvSpPr/>
            <p:nvPr/>
          </p:nvSpPr>
          <p:spPr>
            <a:xfrm>
              <a:off x="3686473" y="2276872"/>
              <a:ext cx="73430" cy="1584176"/>
            </a:xfrm>
            <a:custGeom>
              <a:avLst/>
              <a:gdLst>
                <a:gd name="connsiteX0" fmla="*/ 245806 w 293720"/>
                <a:gd name="connsiteY0" fmla="*/ 1563329 h 1563329"/>
                <a:gd name="connsiteX1" fmla="*/ 275303 w 293720"/>
                <a:gd name="connsiteY1" fmla="*/ 904568 h 1563329"/>
                <a:gd name="connsiteX2" fmla="*/ 0 w 293720"/>
                <a:gd name="connsiteY2" fmla="*/ 0 h 1563329"/>
              </a:gdLst>
              <a:ahLst/>
              <a:cxnLst>
                <a:cxn ang="0">
                  <a:pos x="connsiteX0" y="connsiteY0"/>
                </a:cxn>
                <a:cxn ang="0">
                  <a:pos x="connsiteX1" y="connsiteY1"/>
                </a:cxn>
                <a:cxn ang="0">
                  <a:pos x="connsiteX2" y="connsiteY2"/>
                </a:cxn>
              </a:cxnLst>
              <a:rect l="l" t="t" r="r" b="b"/>
              <a:pathLst>
                <a:path w="293720" h="1563329">
                  <a:moveTo>
                    <a:pt x="245806" y="1563329"/>
                  </a:moveTo>
                  <a:cubicBezTo>
                    <a:pt x="281038" y="1364226"/>
                    <a:pt x="316271" y="1165123"/>
                    <a:pt x="275303" y="904568"/>
                  </a:cubicBezTo>
                  <a:cubicBezTo>
                    <a:pt x="234335" y="644013"/>
                    <a:pt x="117167" y="322006"/>
                    <a:pt x="0" y="0"/>
                  </a:cubicBezTo>
                </a:path>
              </a:pathLst>
            </a:custGeom>
            <a:noFill/>
            <a:ln w="2857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Ελεύθερη σχεδίαση 6"/>
            <p:cNvSpPr/>
            <p:nvPr/>
          </p:nvSpPr>
          <p:spPr>
            <a:xfrm>
              <a:off x="991763" y="2330245"/>
              <a:ext cx="89785" cy="1445342"/>
            </a:xfrm>
            <a:custGeom>
              <a:avLst/>
              <a:gdLst>
                <a:gd name="connsiteX0" fmla="*/ 89785 w 89785"/>
                <a:gd name="connsiteY0" fmla="*/ 1445342 h 1445342"/>
                <a:gd name="connsiteX1" fmla="*/ 40624 w 89785"/>
                <a:gd name="connsiteY1" fmla="*/ 963561 h 1445342"/>
                <a:gd name="connsiteX2" fmla="*/ 1295 w 89785"/>
                <a:gd name="connsiteY2" fmla="*/ 550607 h 1445342"/>
                <a:gd name="connsiteX3" fmla="*/ 89785 w 89785"/>
                <a:gd name="connsiteY3" fmla="*/ 0 h 1445342"/>
              </a:gdLst>
              <a:ahLst/>
              <a:cxnLst>
                <a:cxn ang="0">
                  <a:pos x="connsiteX0" y="connsiteY0"/>
                </a:cxn>
                <a:cxn ang="0">
                  <a:pos x="connsiteX1" y="connsiteY1"/>
                </a:cxn>
                <a:cxn ang="0">
                  <a:pos x="connsiteX2" y="connsiteY2"/>
                </a:cxn>
                <a:cxn ang="0">
                  <a:pos x="connsiteX3" y="connsiteY3"/>
                </a:cxn>
              </a:cxnLst>
              <a:rect l="l" t="t" r="r" b="b"/>
              <a:pathLst>
                <a:path w="89785" h="1445342">
                  <a:moveTo>
                    <a:pt x="89785" y="1445342"/>
                  </a:moveTo>
                  <a:cubicBezTo>
                    <a:pt x="72578" y="1279012"/>
                    <a:pt x="55372" y="1112683"/>
                    <a:pt x="40624" y="963561"/>
                  </a:cubicBezTo>
                  <a:cubicBezTo>
                    <a:pt x="25876" y="814439"/>
                    <a:pt x="-6899" y="711200"/>
                    <a:pt x="1295" y="550607"/>
                  </a:cubicBezTo>
                  <a:cubicBezTo>
                    <a:pt x="9488" y="390013"/>
                    <a:pt x="49636" y="195006"/>
                    <a:pt x="89785" y="0"/>
                  </a:cubicBezTo>
                </a:path>
              </a:pathLst>
            </a:custGeom>
            <a:noFill/>
            <a:ln w="2857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Ελεύθερη σχεδίαση 8"/>
            <p:cNvSpPr/>
            <p:nvPr/>
          </p:nvSpPr>
          <p:spPr>
            <a:xfrm>
              <a:off x="795845" y="2477729"/>
              <a:ext cx="79226" cy="1111045"/>
            </a:xfrm>
            <a:custGeom>
              <a:avLst/>
              <a:gdLst>
                <a:gd name="connsiteX0" fmla="*/ 79226 w 79226"/>
                <a:gd name="connsiteY0" fmla="*/ 1111045 h 1111045"/>
                <a:gd name="connsiteX1" fmla="*/ 39897 w 79226"/>
                <a:gd name="connsiteY1" fmla="*/ 766916 h 1111045"/>
                <a:gd name="connsiteX2" fmla="*/ 568 w 79226"/>
                <a:gd name="connsiteY2" fmla="*/ 314632 h 1111045"/>
                <a:gd name="connsiteX3" fmla="*/ 20232 w 79226"/>
                <a:gd name="connsiteY3" fmla="*/ 0 h 1111045"/>
              </a:gdLst>
              <a:ahLst/>
              <a:cxnLst>
                <a:cxn ang="0">
                  <a:pos x="connsiteX0" y="connsiteY0"/>
                </a:cxn>
                <a:cxn ang="0">
                  <a:pos x="connsiteX1" y="connsiteY1"/>
                </a:cxn>
                <a:cxn ang="0">
                  <a:pos x="connsiteX2" y="connsiteY2"/>
                </a:cxn>
                <a:cxn ang="0">
                  <a:pos x="connsiteX3" y="connsiteY3"/>
                </a:cxn>
              </a:cxnLst>
              <a:rect l="l" t="t" r="r" b="b"/>
              <a:pathLst>
                <a:path w="79226" h="1111045">
                  <a:moveTo>
                    <a:pt x="79226" y="1111045"/>
                  </a:moveTo>
                  <a:cubicBezTo>
                    <a:pt x="66116" y="1005348"/>
                    <a:pt x="53007" y="899651"/>
                    <a:pt x="39897" y="766916"/>
                  </a:cubicBezTo>
                  <a:cubicBezTo>
                    <a:pt x="26787" y="634181"/>
                    <a:pt x="3845" y="442451"/>
                    <a:pt x="568" y="314632"/>
                  </a:cubicBezTo>
                  <a:cubicBezTo>
                    <a:pt x="-2710" y="186813"/>
                    <a:pt x="8761" y="93406"/>
                    <a:pt x="20232" y="0"/>
                  </a:cubicBezTo>
                </a:path>
              </a:pathLst>
            </a:custGeom>
            <a:noFill/>
            <a:ln w="2857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Ελεύθερη σχεδίαση 9"/>
            <p:cNvSpPr/>
            <p:nvPr/>
          </p:nvSpPr>
          <p:spPr>
            <a:xfrm>
              <a:off x="1327355" y="2369574"/>
              <a:ext cx="235974" cy="1504336"/>
            </a:xfrm>
            <a:custGeom>
              <a:avLst/>
              <a:gdLst>
                <a:gd name="connsiteX0" fmla="*/ 0 w 235974"/>
                <a:gd name="connsiteY0" fmla="*/ 1504336 h 1504336"/>
                <a:gd name="connsiteX1" fmla="*/ 49161 w 235974"/>
                <a:gd name="connsiteY1" fmla="*/ 1081549 h 1504336"/>
                <a:gd name="connsiteX2" fmla="*/ 127819 w 235974"/>
                <a:gd name="connsiteY2" fmla="*/ 550607 h 1504336"/>
                <a:gd name="connsiteX3" fmla="*/ 235974 w 235974"/>
                <a:gd name="connsiteY3" fmla="*/ 0 h 1504336"/>
              </a:gdLst>
              <a:ahLst/>
              <a:cxnLst>
                <a:cxn ang="0">
                  <a:pos x="connsiteX0" y="connsiteY0"/>
                </a:cxn>
                <a:cxn ang="0">
                  <a:pos x="connsiteX1" y="connsiteY1"/>
                </a:cxn>
                <a:cxn ang="0">
                  <a:pos x="connsiteX2" y="connsiteY2"/>
                </a:cxn>
                <a:cxn ang="0">
                  <a:pos x="connsiteX3" y="connsiteY3"/>
                </a:cxn>
              </a:cxnLst>
              <a:rect l="l" t="t" r="r" b="b"/>
              <a:pathLst>
                <a:path w="235974" h="1504336">
                  <a:moveTo>
                    <a:pt x="0" y="1504336"/>
                  </a:moveTo>
                  <a:cubicBezTo>
                    <a:pt x="13929" y="1372420"/>
                    <a:pt x="27858" y="1240504"/>
                    <a:pt x="49161" y="1081549"/>
                  </a:cubicBezTo>
                  <a:cubicBezTo>
                    <a:pt x="70464" y="922594"/>
                    <a:pt x="96684" y="730865"/>
                    <a:pt x="127819" y="550607"/>
                  </a:cubicBezTo>
                  <a:cubicBezTo>
                    <a:pt x="158954" y="370349"/>
                    <a:pt x="197464" y="185174"/>
                    <a:pt x="235974" y="0"/>
                  </a:cubicBezTo>
                </a:path>
              </a:pathLst>
            </a:custGeom>
            <a:noFill/>
            <a:ln w="2857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Ελεύθερη σχεδίαση 12"/>
            <p:cNvSpPr/>
            <p:nvPr/>
          </p:nvSpPr>
          <p:spPr>
            <a:xfrm>
              <a:off x="4608313" y="2231923"/>
              <a:ext cx="140668" cy="1288025"/>
            </a:xfrm>
            <a:custGeom>
              <a:avLst/>
              <a:gdLst>
                <a:gd name="connsiteX0" fmla="*/ 140668 w 140668"/>
                <a:gd name="connsiteY0" fmla="*/ 1288025 h 1288025"/>
                <a:gd name="connsiteX1" fmla="*/ 3016 w 140668"/>
                <a:gd name="connsiteY1" fmla="*/ 825909 h 1288025"/>
                <a:gd name="connsiteX2" fmla="*/ 42345 w 140668"/>
                <a:gd name="connsiteY2" fmla="*/ 0 h 1288025"/>
                <a:gd name="connsiteX3" fmla="*/ 42345 w 140668"/>
                <a:gd name="connsiteY3" fmla="*/ 0 h 1288025"/>
              </a:gdLst>
              <a:ahLst/>
              <a:cxnLst>
                <a:cxn ang="0">
                  <a:pos x="connsiteX0" y="connsiteY0"/>
                </a:cxn>
                <a:cxn ang="0">
                  <a:pos x="connsiteX1" y="connsiteY1"/>
                </a:cxn>
                <a:cxn ang="0">
                  <a:pos x="connsiteX2" y="connsiteY2"/>
                </a:cxn>
                <a:cxn ang="0">
                  <a:pos x="connsiteX3" y="connsiteY3"/>
                </a:cxn>
              </a:cxnLst>
              <a:rect l="l" t="t" r="r" b="b"/>
              <a:pathLst>
                <a:path w="140668" h="1288025">
                  <a:moveTo>
                    <a:pt x="140668" y="1288025"/>
                  </a:moveTo>
                  <a:cubicBezTo>
                    <a:pt x="80035" y="1164302"/>
                    <a:pt x="19403" y="1040580"/>
                    <a:pt x="3016" y="825909"/>
                  </a:cubicBezTo>
                  <a:cubicBezTo>
                    <a:pt x="-13371" y="611238"/>
                    <a:pt x="42345" y="0"/>
                    <a:pt x="42345" y="0"/>
                  </a:cubicBezTo>
                  <a:lnTo>
                    <a:pt x="42345" y="0"/>
                  </a:ln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Ελεύθερη σχεδίαση 18"/>
            <p:cNvSpPr/>
            <p:nvPr/>
          </p:nvSpPr>
          <p:spPr>
            <a:xfrm>
              <a:off x="4816648" y="2123768"/>
              <a:ext cx="178139" cy="1396180"/>
            </a:xfrm>
            <a:custGeom>
              <a:avLst/>
              <a:gdLst>
                <a:gd name="connsiteX0" fmla="*/ 60152 w 178139"/>
                <a:gd name="connsiteY0" fmla="*/ 1396180 h 1396180"/>
                <a:gd name="connsiteX1" fmla="*/ 20823 w 178139"/>
                <a:gd name="connsiteY1" fmla="*/ 1120877 h 1396180"/>
                <a:gd name="connsiteX2" fmla="*/ 10991 w 178139"/>
                <a:gd name="connsiteY2" fmla="*/ 707922 h 1396180"/>
                <a:gd name="connsiteX3" fmla="*/ 178139 w 178139"/>
                <a:gd name="connsiteY3" fmla="*/ 0 h 1396180"/>
              </a:gdLst>
              <a:ahLst/>
              <a:cxnLst>
                <a:cxn ang="0">
                  <a:pos x="connsiteX0" y="connsiteY0"/>
                </a:cxn>
                <a:cxn ang="0">
                  <a:pos x="connsiteX1" y="connsiteY1"/>
                </a:cxn>
                <a:cxn ang="0">
                  <a:pos x="connsiteX2" y="connsiteY2"/>
                </a:cxn>
                <a:cxn ang="0">
                  <a:pos x="connsiteX3" y="connsiteY3"/>
                </a:cxn>
              </a:cxnLst>
              <a:rect l="l" t="t" r="r" b="b"/>
              <a:pathLst>
                <a:path w="178139" h="1396180">
                  <a:moveTo>
                    <a:pt x="60152" y="1396180"/>
                  </a:moveTo>
                  <a:cubicBezTo>
                    <a:pt x="44584" y="1315883"/>
                    <a:pt x="29016" y="1235587"/>
                    <a:pt x="20823" y="1120877"/>
                  </a:cubicBezTo>
                  <a:cubicBezTo>
                    <a:pt x="12630" y="1006167"/>
                    <a:pt x="-15228" y="894735"/>
                    <a:pt x="10991" y="707922"/>
                  </a:cubicBezTo>
                  <a:cubicBezTo>
                    <a:pt x="37210" y="521109"/>
                    <a:pt x="107674" y="260554"/>
                    <a:pt x="178139" y="0"/>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Ελεύθερη σχεδίαση 19"/>
            <p:cNvSpPr/>
            <p:nvPr/>
          </p:nvSpPr>
          <p:spPr>
            <a:xfrm>
              <a:off x="5112774" y="2104103"/>
              <a:ext cx="275303" cy="1445342"/>
            </a:xfrm>
            <a:custGeom>
              <a:avLst/>
              <a:gdLst>
                <a:gd name="connsiteX0" fmla="*/ 0 w 275303"/>
                <a:gd name="connsiteY0" fmla="*/ 1445342 h 1445342"/>
                <a:gd name="connsiteX1" fmla="*/ 39329 w 275303"/>
                <a:gd name="connsiteY1" fmla="*/ 855407 h 1445342"/>
                <a:gd name="connsiteX2" fmla="*/ 127820 w 275303"/>
                <a:gd name="connsiteY2" fmla="*/ 412955 h 1445342"/>
                <a:gd name="connsiteX3" fmla="*/ 275303 w 275303"/>
                <a:gd name="connsiteY3" fmla="*/ 0 h 1445342"/>
              </a:gdLst>
              <a:ahLst/>
              <a:cxnLst>
                <a:cxn ang="0">
                  <a:pos x="connsiteX0" y="connsiteY0"/>
                </a:cxn>
                <a:cxn ang="0">
                  <a:pos x="connsiteX1" y="connsiteY1"/>
                </a:cxn>
                <a:cxn ang="0">
                  <a:pos x="connsiteX2" y="connsiteY2"/>
                </a:cxn>
                <a:cxn ang="0">
                  <a:pos x="connsiteX3" y="connsiteY3"/>
                </a:cxn>
              </a:cxnLst>
              <a:rect l="l" t="t" r="r" b="b"/>
              <a:pathLst>
                <a:path w="275303" h="1445342">
                  <a:moveTo>
                    <a:pt x="0" y="1445342"/>
                  </a:moveTo>
                  <a:cubicBezTo>
                    <a:pt x="9013" y="1236406"/>
                    <a:pt x="18026" y="1027471"/>
                    <a:pt x="39329" y="855407"/>
                  </a:cubicBezTo>
                  <a:cubicBezTo>
                    <a:pt x="60632" y="683342"/>
                    <a:pt x="88491" y="555523"/>
                    <a:pt x="127820" y="412955"/>
                  </a:cubicBezTo>
                  <a:cubicBezTo>
                    <a:pt x="167149" y="270387"/>
                    <a:pt x="221226" y="135193"/>
                    <a:pt x="275303" y="0"/>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Ελεύθερη σχεδίαση 23"/>
            <p:cNvSpPr/>
            <p:nvPr/>
          </p:nvSpPr>
          <p:spPr>
            <a:xfrm>
              <a:off x="5672790" y="2241755"/>
              <a:ext cx="206900" cy="1229032"/>
            </a:xfrm>
            <a:custGeom>
              <a:avLst/>
              <a:gdLst>
                <a:gd name="connsiteX0" fmla="*/ 423 w 206900"/>
                <a:gd name="connsiteY0" fmla="*/ 1229032 h 1229032"/>
                <a:gd name="connsiteX1" fmla="*/ 10255 w 206900"/>
                <a:gd name="connsiteY1" fmla="*/ 924232 h 1229032"/>
                <a:gd name="connsiteX2" fmla="*/ 69249 w 206900"/>
                <a:gd name="connsiteY2" fmla="*/ 589935 h 1229032"/>
                <a:gd name="connsiteX3" fmla="*/ 147907 w 206900"/>
                <a:gd name="connsiteY3" fmla="*/ 255639 h 1229032"/>
                <a:gd name="connsiteX4" fmla="*/ 206900 w 206900"/>
                <a:gd name="connsiteY4" fmla="*/ 0 h 1229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00" h="1229032">
                  <a:moveTo>
                    <a:pt x="423" y="1229032"/>
                  </a:moveTo>
                  <a:cubicBezTo>
                    <a:pt x="-397" y="1129890"/>
                    <a:pt x="-1216" y="1030748"/>
                    <a:pt x="10255" y="924232"/>
                  </a:cubicBezTo>
                  <a:cubicBezTo>
                    <a:pt x="21726" y="817716"/>
                    <a:pt x="46307" y="701367"/>
                    <a:pt x="69249" y="589935"/>
                  </a:cubicBezTo>
                  <a:cubicBezTo>
                    <a:pt x="92191" y="478503"/>
                    <a:pt x="124965" y="353961"/>
                    <a:pt x="147907" y="255639"/>
                  </a:cubicBezTo>
                  <a:cubicBezTo>
                    <a:pt x="170849" y="157317"/>
                    <a:pt x="188874" y="78658"/>
                    <a:pt x="206900" y="0"/>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21" name="Rectangle 11"/>
          <p:cNvSpPr/>
          <p:nvPr/>
        </p:nvSpPr>
        <p:spPr>
          <a:xfrm>
            <a:off x="428997" y="6032321"/>
            <a:ext cx="8286007" cy="276999"/>
          </a:xfrm>
          <a:prstGeom prst="rect">
            <a:avLst/>
          </a:prstGeom>
        </p:spPr>
        <p:txBody>
          <a:bodyPr wrap="square">
            <a:spAutoFit/>
          </a:bodyPr>
          <a:lstStyle/>
          <a:p>
            <a:pPr algn="ctr">
              <a:defRPr/>
            </a:pPr>
            <a:r>
              <a:rPr lang="en-US" sz="1200" dirty="0" smtClean="0">
                <a:solidFill>
                  <a:schemeClr val="tx1">
                    <a:lumMod val="75000"/>
                    <a:lumOff val="25000"/>
                  </a:schemeClr>
                </a:solidFill>
                <a:latin typeface="+mn-lt"/>
              </a:rPr>
              <a:t>“</a:t>
            </a:r>
            <a:r>
              <a:rPr lang="en-US" sz="1200" dirty="0" smtClean="0">
                <a:latin typeface="+mn-lt"/>
                <a:hlinkClick r:id="rId5"/>
              </a:rPr>
              <a:t>Jointtypodonts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6" tooltip="User:File Upload Bot (Magnus Manske)"/>
              </a:rPr>
              <a:t>File Upload Bot (Magnus </a:t>
            </a:r>
            <a:r>
              <a:rPr lang="en-US" sz="1200" dirty="0" err="1">
                <a:latin typeface="+mn-lt"/>
                <a:hlinkClick r:id="rId6" tooltip="User:File Upload Bot (Magnus Manske)"/>
              </a:rPr>
              <a:t>Manske</a:t>
            </a:r>
            <a:r>
              <a:rPr lang="en-US" sz="1200" dirty="0">
                <a:latin typeface="+mn-lt"/>
                <a:hlinkClick r:id="rId6" tooltip="User:File Upload Bot (Magnus Manske)"/>
              </a:rPr>
              <a:t>)</a:t>
            </a:r>
            <a:r>
              <a:rPr lang="el-GR" sz="1200" dirty="0" smtClean="0">
                <a:latin typeface="+mn-lt"/>
              </a:rPr>
              <a:t> </a:t>
            </a:r>
            <a:r>
              <a:rPr lang="el-GR" sz="1200" dirty="0" smtClean="0">
                <a:solidFill>
                  <a:schemeClr val="tx1">
                    <a:lumMod val="75000"/>
                    <a:lumOff val="25000"/>
                  </a:schemeClr>
                </a:solidFill>
                <a:latin typeface="+mn-lt"/>
              </a:rPr>
              <a:t>διαθέσιμο </a:t>
            </a:r>
            <a:r>
              <a:rPr lang="el-GR" sz="1200" dirty="0">
                <a:solidFill>
                  <a:schemeClr val="tx1">
                    <a:lumMod val="75000"/>
                    <a:lumOff val="25000"/>
                  </a:schemeClr>
                </a:solidFill>
                <a:latin typeface="+mn-lt"/>
              </a:rPr>
              <a:t>ως κοινό κτήμα</a:t>
            </a:r>
            <a:endParaRPr lang="en-US" sz="1200" dirty="0">
              <a:latin typeface="+mn-lt"/>
            </a:endParaRPr>
          </a:p>
        </p:txBody>
      </p:sp>
    </p:spTree>
    <p:extLst>
      <p:ext uri="{BB962C8B-B14F-4D97-AF65-F5344CB8AC3E}">
        <p14:creationId xmlns:p14="http://schemas.microsoft.com/office/powerpoint/2010/main" val="2070961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116632"/>
            <a:ext cx="9144000" cy="1152128"/>
          </a:xfrm>
        </p:spPr>
        <p:txBody>
          <a:bodyPr anchor="ctr">
            <a:noAutofit/>
          </a:bodyPr>
          <a:lstStyle/>
          <a:p>
            <a:r>
              <a:rPr lang="el-GR" b="1" dirty="0" smtClean="0">
                <a:solidFill>
                  <a:schemeClr val="tx2"/>
                </a:solidFill>
              </a:rPr>
              <a:t>Κλίση και διάταξη δοντιών στα οδοντικά τόξα </a:t>
            </a:r>
            <a:r>
              <a:rPr lang="el-GR" sz="3000" b="0" dirty="0" smtClean="0">
                <a:solidFill>
                  <a:srgbClr val="1F497D"/>
                </a:solidFill>
              </a:rPr>
              <a:t>2/3</a:t>
            </a:r>
            <a:endParaRPr lang="en-US" b="1" dirty="0" smtClean="0">
              <a:solidFill>
                <a:schemeClr val="tx2"/>
              </a:solidFill>
            </a:endParaRPr>
          </a:p>
        </p:txBody>
      </p:sp>
      <p:sp>
        <p:nvSpPr>
          <p:cNvPr id="158725" name="Rectangle 3"/>
          <p:cNvSpPr>
            <a:spLocks noGrp="1" noChangeArrowheads="1"/>
          </p:cNvSpPr>
          <p:nvPr>
            <p:ph idx="1"/>
          </p:nvPr>
        </p:nvSpPr>
        <p:spPr>
          <a:xfrm>
            <a:off x="457200" y="3501008"/>
            <a:ext cx="8507288" cy="3096344"/>
          </a:xfrm>
        </p:spPr>
        <p:txBody>
          <a:bodyPr>
            <a:normAutofit/>
          </a:bodyPr>
          <a:lstStyle/>
          <a:p>
            <a:pPr>
              <a:spcBef>
                <a:spcPts val="600"/>
              </a:spcBef>
              <a:spcAft>
                <a:spcPts val="600"/>
              </a:spcAft>
              <a:defRPr/>
            </a:pPr>
            <a:r>
              <a:rPr lang="el-GR" dirty="0" smtClean="0"/>
              <a:t>Οι  μασητικές δυνάμεις κατά την σύγκλειση των δοντιών μεταβιβάζονται  πιο κάθετα και όσο το δυνατόν πιο παράλληλα προς τον επιμήκη άξονα των πίσω δοντιών (προγομφίων και γομφίων).</a:t>
            </a:r>
          </a:p>
          <a:p>
            <a:pPr>
              <a:spcBef>
                <a:spcPts val="600"/>
              </a:spcBef>
              <a:spcAft>
                <a:spcPts val="600"/>
              </a:spcAft>
              <a:defRPr/>
            </a:pPr>
            <a:r>
              <a:rPr lang="el-GR" dirty="0" smtClean="0"/>
              <a:t>Στα πρόσθια δόντια οι  μασητικές δυνάμεις  δεν είναι ευνοϊκές. Τείνουν να σπρώξουν τα δόντια χειλικά αλλά εξισορροπούνται από τα χείλη. Τα  πρόσθια δόντια χρησιμοποιούνται μόνο για την διάτμηση της τροφής.</a:t>
            </a:r>
            <a:endParaRPr lang="en-US" dirty="0" smtClean="0"/>
          </a:p>
        </p:txBody>
      </p:sp>
      <p:grpSp>
        <p:nvGrpSpPr>
          <p:cNvPr id="3" name="Ομάδα 2"/>
          <p:cNvGrpSpPr/>
          <p:nvPr/>
        </p:nvGrpSpPr>
        <p:grpSpPr>
          <a:xfrm>
            <a:off x="1758243" y="1412776"/>
            <a:ext cx="5838093" cy="1985889"/>
            <a:chOff x="1535723" y="1524000"/>
            <a:chExt cx="5838093" cy="1985889"/>
          </a:xfrm>
        </p:grpSpPr>
        <p:sp>
          <p:nvSpPr>
            <p:cNvPr id="8" name="Freeform 7"/>
            <p:cNvSpPr/>
            <p:nvPr/>
          </p:nvSpPr>
          <p:spPr>
            <a:xfrm>
              <a:off x="1535723" y="1559169"/>
              <a:ext cx="658837" cy="1022253"/>
            </a:xfrm>
            <a:custGeom>
              <a:avLst/>
              <a:gdLst>
                <a:gd name="connsiteX0" fmla="*/ 588499 w 658837"/>
                <a:gd name="connsiteY0" fmla="*/ 44548 h 1022253"/>
                <a:gd name="connsiteX1" fmla="*/ 644769 w 658837"/>
                <a:gd name="connsiteY1" fmla="*/ 72683 h 1022253"/>
                <a:gd name="connsiteX2" fmla="*/ 504092 w 658837"/>
                <a:gd name="connsiteY2" fmla="*/ 480646 h 1022253"/>
                <a:gd name="connsiteX3" fmla="*/ 405619 w 658837"/>
                <a:gd name="connsiteY3" fmla="*/ 663526 h 1022253"/>
                <a:gd name="connsiteX4" fmla="*/ 391551 w 658837"/>
                <a:gd name="connsiteY4" fmla="*/ 705729 h 1022253"/>
                <a:gd name="connsiteX5" fmla="*/ 321212 w 658837"/>
                <a:gd name="connsiteY5" fmla="*/ 790136 h 1022253"/>
                <a:gd name="connsiteX6" fmla="*/ 236806 w 658837"/>
                <a:gd name="connsiteY6" fmla="*/ 818271 h 1022253"/>
                <a:gd name="connsiteX7" fmla="*/ 53926 w 658837"/>
                <a:gd name="connsiteY7" fmla="*/ 1001151 h 1022253"/>
                <a:gd name="connsiteX8" fmla="*/ 11723 w 658837"/>
                <a:gd name="connsiteY8" fmla="*/ 944880 h 1022253"/>
                <a:gd name="connsiteX9" fmla="*/ 11723 w 658837"/>
                <a:gd name="connsiteY9" fmla="*/ 832339 h 1022253"/>
                <a:gd name="connsiteX10" fmla="*/ 82062 w 658837"/>
                <a:gd name="connsiteY10" fmla="*/ 607256 h 1022253"/>
                <a:gd name="connsiteX11" fmla="*/ 138332 w 658837"/>
                <a:gd name="connsiteY11" fmla="*/ 536917 h 1022253"/>
                <a:gd name="connsiteX12" fmla="*/ 293077 w 658837"/>
                <a:gd name="connsiteY12" fmla="*/ 311834 h 1022253"/>
                <a:gd name="connsiteX13" fmla="*/ 447822 w 658837"/>
                <a:gd name="connsiteY13" fmla="*/ 157089 h 1022253"/>
                <a:gd name="connsiteX14" fmla="*/ 588499 w 658837"/>
                <a:gd name="connsiteY14" fmla="*/ 44548 h 102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8837" h="1022253">
                  <a:moveTo>
                    <a:pt x="588499" y="44548"/>
                  </a:moveTo>
                  <a:cubicBezTo>
                    <a:pt x="621324" y="30480"/>
                    <a:pt x="658837" y="0"/>
                    <a:pt x="644769" y="72683"/>
                  </a:cubicBezTo>
                  <a:cubicBezTo>
                    <a:pt x="630701" y="145366"/>
                    <a:pt x="543950" y="382172"/>
                    <a:pt x="504092" y="480646"/>
                  </a:cubicBezTo>
                  <a:cubicBezTo>
                    <a:pt x="464234" y="579120"/>
                    <a:pt x="424376" y="626012"/>
                    <a:pt x="405619" y="663526"/>
                  </a:cubicBezTo>
                  <a:cubicBezTo>
                    <a:pt x="386862" y="701040"/>
                    <a:pt x="405619" y="684627"/>
                    <a:pt x="391551" y="705729"/>
                  </a:cubicBezTo>
                  <a:cubicBezTo>
                    <a:pt x="377483" y="726831"/>
                    <a:pt x="347003" y="771379"/>
                    <a:pt x="321212" y="790136"/>
                  </a:cubicBezTo>
                  <a:cubicBezTo>
                    <a:pt x="295421" y="808893"/>
                    <a:pt x="281354" y="783102"/>
                    <a:pt x="236806" y="818271"/>
                  </a:cubicBezTo>
                  <a:cubicBezTo>
                    <a:pt x="192258" y="853440"/>
                    <a:pt x="91440" y="980050"/>
                    <a:pt x="53926" y="1001151"/>
                  </a:cubicBezTo>
                  <a:cubicBezTo>
                    <a:pt x="16412" y="1022253"/>
                    <a:pt x="18757" y="973015"/>
                    <a:pt x="11723" y="944880"/>
                  </a:cubicBezTo>
                  <a:cubicBezTo>
                    <a:pt x="4689" y="916745"/>
                    <a:pt x="0" y="888610"/>
                    <a:pt x="11723" y="832339"/>
                  </a:cubicBezTo>
                  <a:cubicBezTo>
                    <a:pt x="23446" y="776068"/>
                    <a:pt x="60961" y="656493"/>
                    <a:pt x="82062" y="607256"/>
                  </a:cubicBezTo>
                  <a:cubicBezTo>
                    <a:pt x="103164" y="558019"/>
                    <a:pt x="103163" y="586154"/>
                    <a:pt x="138332" y="536917"/>
                  </a:cubicBezTo>
                  <a:cubicBezTo>
                    <a:pt x="173501" y="487680"/>
                    <a:pt x="241495" y="375139"/>
                    <a:pt x="293077" y="311834"/>
                  </a:cubicBezTo>
                  <a:cubicBezTo>
                    <a:pt x="344659" y="248529"/>
                    <a:pt x="398585" y="201637"/>
                    <a:pt x="447822" y="157089"/>
                  </a:cubicBezTo>
                  <a:cubicBezTo>
                    <a:pt x="497059" y="112541"/>
                    <a:pt x="555675" y="58616"/>
                    <a:pt x="588499" y="44548"/>
                  </a:cubicBez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Freeform 8"/>
            <p:cNvSpPr/>
            <p:nvPr/>
          </p:nvSpPr>
          <p:spPr>
            <a:xfrm>
              <a:off x="1744394" y="2339927"/>
              <a:ext cx="445476" cy="1069144"/>
            </a:xfrm>
            <a:custGeom>
              <a:avLst/>
              <a:gdLst>
                <a:gd name="connsiteX0" fmla="*/ 98474 w 445476"/>
                <a:gd name="connsiteY0" fmla="*/ 9378 h 1069144"/>
                <a:gd name="connsiteX1" fmla="*/ 154744 w 445476"/>
                <a:gd name="connsiteY1" fmla="*/ 150055 h 1069144"/>
                <a:gd name="connsiteX2" fmla="*/ 196948 w 445476"/>
                <a:gd name="connsiteY2" fmla="*/ 220393 h 1069144"/>
                <a:gd name="connsiteX3" fmla="*/ 253218 w 445476"/>
                <a:gd name="connsiteY3" fmla="*/ 276664 h 1069144"/>
                <a:gd name="connsiteX4" fmla="*/ 295421 w 445476"/>
                <a:gd name="connsiteY4" fmla="*/ 347002 h 1069144"/>
                <a:gd name="connsiteX5" fmla="*/ 295421 w 445476"/>
                <a:gd name="connsiteY5" fmla="*/ 431408 h 1069144"/>
                <a:gd name="connsiteX6" fmla="*/ 337624 w 445476"/>
                <a:gd name="connsiteY6" fmla="*/ 501747 h 1069144"/>
                <a:gd name="connsiteX7" fmla="*/ 379828 w 445476"/>
                <a:gd name="connsiteY7" fmla="*/ 670559 h 1069144"/>
                <a:gd name="connsiteX8" fmla="*/ 436098 w 445476"/>
                <a:gd name="connsiteY8" fmla="*/ 951913 h 1069144"/>
                <a:gd name="connsiteX9" fmla="*/ 436098 w 445476"/>
                <a:gd name="connsiteY9" fmla="*/ 980048 h 1069144"/>
                <a:gd name="connsiteX10" fmla="*/ 393895 w 445476"/>
                <a:gd name="connsiteY10" fmla="*/ 1050387 h 1069144"/>
                <a:gd name="connsiteX11" fmla="*/ 196948 w 445476"/>
                <a:gd name="connsiteY11" fmla="*/ 867507 h 1069144"/>
                <a:gd name="connsiteX12" fmla="*/ 112541 w 445476"/>
                <a:gd name="connsiteY12" fmla="*/ 656491 h 1069144"/>
                <a:gd name="connsiteX13" fmla="*/ 84406 w 445476"/>
                <a:gd name="connsiteY13" fmla="*/ 487679 h 1069144"/>
                <a:gd name="connsiteX14" fmla="*/ 14068 w 445476"/>
                <a:gd name="connsiteY14" fmla="*/ 431408 h 1069144"/>
                <a:gd name="connsiteX15" fmla="*/ 0 w 445476"/>
                <a:gd name="connsiteY15" fmla="*/ 234461 h 1069144"/>
                <a:gd name="connsiteX16" fmla="*/ 14068 w 445476"/>
                <a:gd name="connsiteY16" fmla="*/ 93784 h 1069144"/>
                <a:gd name="connsiteX17" fmla="*/ 98474 w 445476"/>
                <a:gd name="connsiteY17" fmla="*/ 9378 h 106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5476" h="1069144">
                  <a:moveTo>
                    <a:pt x="98474" y="9378"/>
                  </a:moveTo>
                  <a:cubicBezTo>
                    <a:pt x="121920" y="18757"/>
                    <a:pt x="138332" y="114886"/>
                    <a:pt x="154744" y="150055"/>
                  </a:cubicBezTo>
                  <a:cubicBezTo>
                    <a:pt x="171156" y="185224"/>
                    <a:pt x="180536" y="199292"/>
                    <a:pt x="196948" y="220393"/>
                  </a:cubicBezTo>
                  <a:cubicBezTo>
                    <a:pt x="213360" y="241494"/>
                    <a:pt x="236806" y="255562"/>
                    <a:pt x="253218" y="276664"/>
                  </a:cubicBezTo>
                  <a:cubicBezTo>
                    <a:pt x="269630" y="297766"/>
                    <a:pt x="288387" y="321212"/>
                    <a:pt x="295421" y="347002"/>
                  </a:cubicBezTo>
                  <a:cubicBezTo>
                    <a:pt x="302455" y="372792"/>
                    <a:pt x="288387" y="405617"/>
                    <a:pt x="295421" y="431408"/>
                  </a:cubicBezTo>
                  <a:cubicBezTo>
                    <a:pt x="302455" y="457199"/>
                    <a:pt x="323556" y="461889"/>
                    <a:pt x="337624" y="501747"/>
                  </a:cubicBezTo>
                  <a:cubicBezTo>
                    <a:pt x="351692" y="541605"/>
                    <a:pt x="363416" y="595531"/>
                    <a:pt x="379828" y="670559"/>
                  </a:cubicBezTo>
                  <a:cubicBezTo>
                    <a:pt x="396240" y="745587"/>
                    <a:pt x="426720" y="900332"/>
                    <a:pt x="436098" y="951913"/>
                  </a:cubicBezTo>
                  <a:cubicBezTo>
                    <a:pt x="445476" y="1003495"/>
                    <a:pt x="443132" y="963636"/>
                    <a:pt x="436098" y="980048"/>
                  </a:cubicBezTo>
                  <a:cubicBezTo>
                    <a:pt x="429064" y="996460"/>
                    <a:pt x="433753" y="1069144"/>
                    <a:pt x="393895" y="1050387"/>
                  </a:cubicBezTo>
                  <a:cubicBezTo>
                    <a:pt x="354037" y="1031630"/>
                    <a:pt x="243840" y="933156"/>
                    <a:pt x="196948" y="867507"/>
                  </a:cubicBezTo>
                  <a:cubicBezTo>
                    <a:pt x="150056" y="801858"/>
                    <a:pt x="131298" y="719796"/>
                    <a:pt x="112541" y="656491"/>
                  </a:cubicBezTo>
                  <a:cubicBezTo>
                    <a:pt x="93784" y="593186"/>
                    <a:pt x="100818" y="525193"/>
                    <a:pt x="84406" y="487679"/>
                  </a:cubicBezTo>
                  <a:cubicBezTo>
                    <a:pt x="67994" y="450165"/>
                    <a:pt x="28136" y="473611"/>
                    <a:pt x="14068" y="431408"/>
                  </a:cubicBezTo>
                  <a:cubicBezTo>
                    <a:pt x="0" y="389205"/>
                    <a:pt x="0" y="290732"/>
                    <a:pt x="0" y="234461"/>
                  </a:cubicBezTo>
                  <a:cubicBezTo>
                    <a:pt x="0" y="178190"/>
                    <a:pt x="2345" y="126609"/>
                    <a:pt x="14068" y="93784"/>
                  </a:cubicBezTo>
                  <a:cubicBezTo>
                    <a:pt x="25791" y="60959"/>
                    <a:pt x="75028" y="0"/>
                    <a:pt x="98474" y="9378"/>
                  </a:cubicBez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Freeform 9"/>
            <p:cNvSpPr/>
            <p:nvPr/>
          </p:nvSpPr>
          <p:spPr>
            <a:xfrm>
              <a:off x="2822917" y="1563859"/>
              <a:ext cx="433754" cy="1001150"/>
            </a:xfrm>
            <a:custGeom>
              <a:avLst/>
              <a:gdLst>
                <a:gd name="connsiteX0" fmla="*/ 32825 w 433754"/>
                <a:gd name="connsiteY0" fmla="*/ 602566 h 1001150"/>
                <a:gd name="connsiteX1" fmla="*/ 4689 w 433754"/>
                <a:gd name="connsiteY1" fmla="*/ 757310 h 1001150"/>
                <a:gd name="connsiteX2" fmla="*/ 4689 w 433754"/>
                <a:gd name="connsiteY2" fmla="*/ 869852 h 1001150"/>
                <a:gd name="connsiteX3" fmla="*/ 18757 w 433754"/>
                <a:gd name="connsiteY3" fmla="*/ 968326 h 1001150"/>
                <a:gd name="connsiteX4" fmla="*/ 89095 w 433754"/>
                <a:gd name="connsiteY4" fmla="*/ 982393 h 1001150"/>
                <a:gd name="connsiteX5" fmla="*/ 201637 w 433754"/>
                <a:gd name="connsiteY5" fmla="*/ 926123 h 1001150"/>
                <a:gd name="connsiteX6" fmla="*/ 271975 w 433754"/>
                <a:gd name="connsiteY6" fmla="*/ 996461 h 1001150"/>
                <a:gd name="connsiteX7" fmla="*/ 356381 w 433754"/>
                <a:gd name="connsiteY7" fmla="*/ 897987 h 1001150"/>
                <a:gd name="connsiteX8" fmla="*/ 384517 w 433754"/>
                <a:gd name="connsiteY8" fmla="*/ 799513 h 1001150"/>
                <a:gd name="connsiteX9" fmla="*/ 384517 w 433754"/>
                <a:gd name="connsiteY9" fmla="*/ 658836 h 1001150"/>
                <a:gd name="connsiteX10" fmla="*/ 426720 w 433754"/>
                <a:gd name="connsiteY10" fmla="*/ 447821 h 1001150"/>
                <a:gd name="connsiteX11" fmla="*/ 426720 w 433754"/>
                <a:gd name="connsiteY11" fmla="*/ 222738 h 1001150"/>
                <a:gd name="connsiteX12" fmla="*/ 384517 w 433754"/>
                <a:gd name="connsiteY12" fmla="*/ 53926 h 1001150"/>
                <a:gd name="connsiteX13" fmla="*/ 328246 w 433754"/>
                <a:gd name="connsiteY13" fmla="*/ 180535 h 1001150"/>
                <a:gd name="connsiteX14" fmla="*/ 243840 w 433754"/>
                <a:gd name="connsiteY14" fmla="*/ 335279 h 1001150"/>
                <a:gd name="connsiteX15" fmla="*/ 201637 w 433754"/>
                <a:gd name="connsiteY15" fmla="*/ 236806 h 1001150"/>
                <a:gd name="connsiteX16" fmla="*/ 229772 w 433754"/>
                <a:gd name="connsiteY16" fmla="*/ 96129 h 1001150"/>
                <a:gd name="connsiteX17" fmla="*/ 243840 w 433754"/>
                <a:gd name="connsiteY17" fmla="*/ 53926 h 1001150"/>
                <a:gd name="connsiteX18" fmla="*/ 187569 w 433754"/>
                <a:gd name="connsiteY18" fmla="*/ 39858 h 1001150"/>
                <a:gd name="connsiteX19" fmla="*/ 89095 w 433754"/>
                <a:gd name="connsiteY19" fmla="*/ 293076 h 1001150"/>
                <a:gd name="connsiteX20" fmla="*/ 89095 w 433754"/>
                <a:gd name="connsiteY20" fmla="*/ 405618 h 1001150"/>
                <a:gd name="connsiteX21" fmla="*/ 32825 w 433754"/>
                <a:gd name="connsiteY21" fmla="*/ 602566 h 100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3754" h="1001150">
                  <a:moveTo>
                    <a:pt x="32825" y="602566"/>
                  </a:moveTo>
                  <a:cubicBezTo>
                    <a:pt x="18757" y="661181"/>
                    <a:pt x="9378" y="712763"/>
                    <a:pt x="4689" y="757310"/>
                  </a:cubicBezTo>
                  <a:cubicBezTo>
                    <a:pt x="0" y="801857"/>
                    <a:pt x="2344" y="834683"/>
                    <a:pt x="4689" y="869852"/>
                  </a:cubicBezTo>
                  <a:cubicBezTo>
                    <a:pt x="7034" y="905021"/>
                    <a:pt x="4689" y="949569"/>
                    <a:pt x="18757" y="968326"/>
                  </a:cubicBezTo>
                  <a:cubicBezTo>
                    <a:pt x="32825" y="987083"/>
                    <a:pt x="58615" y="989427"/>
                    <a:pt x="89095" y="982393"/>
                  </a:cubicBezTo>
                  <a:cubicBezTo>
                    <a:pt x="119575" y="975359"/>
                    <a:pt x="171157" y="923778"/>
                    <a:pt x="201637" y="926123"/>
                  </a:cubicBezTo>
                  <a:cubicBezTo>
                    <a:pt x="232117" y="928468"/>
                    <a:pt x="246184" y="1001150"/>
                    <a:pt x="271975" y="996461"/>
                  </a:cubicBezTo>
                  <a:cubicBezTo>
                    <a:pt x="297766" y="991772"/>
                    <a:pt x="337624" y="930812"/>
                    <a:pt x="356381" y="897987"/>
                  </a:cubicBezTo>
                  <a:cubicBezTo>
                    <a:pt x="375138" y="865162"/>
                    <a:pt x="379828" y="839371"/>
                    <a:pt x="384517" y="799513"/>
                  </a:cubicBezTo>
                  <a:cubicBezTo>
                    <a:pt x="389206" y="759655"/>
                    <a:pt x="377483" y="717451"/>
                    <a:pt x="384517" y="658836"/>
                  </a:cubicBezTo>
                  <a:cubicBezTo>
                    <a:pt x="391551" y="600221"/>
                    <a:pt x="419686" y="520504"/>
                    <a:pt x="426720" y="447821"/>
                  </a:cubicBezTo>
                  <a:cubicBezTo>
                    <a:pt x="433754" y="375138"/>
                    <a:pt x="433754" y="288387"/>
                    <a:pt x="426720" y="222738"/>
                  </a:cubicBezTo>
                  <a:cubicBezTo>
                    <a:pt x="419686" y="157089"/>
                    <a:pt x="400929" y="60960"/>
                    <a:pt x="384517" y="53926"/>
                  </a:cubicBezTo>
                  <a:cubicBezTo>
                    <a:pt x="368105" y="46892"/>
                    <a:pt x="351692" y="133643"/>
                    <a:pt x="328246" y="180535"/>
                  </a:cubicBezTo>
                  <a:cubicBezTo>
                    <a:pt x="304800" y="227427"/>
                    <a:pt x="264942" y="325900"/>
                    <a:pt x="243840" y="335279"/>
                  </a:cubicBezTo>
                  <a:cubicBezTo>
                    <a:pt x="222738" y="344658"/>
                    <a:pt x="203982" y="276664"/>
                    <a:pt x="201637" y="236806"/>
                  </a:cubicBezTo>
                  <a:cubicBezTo>
                    <a:pt x="199292" y="196948"/>
                    <a:pt x="222738" y="126609"/>
                    <a:pt x="229772" y="96129"/>
                  </a:cubicBezTo>
                  <a:cubicBezTo>
                    <a:pt x="236806" y="65649"/>
                    <a:pt x="250874" y="63305"/>
                    <a:pt x="243840" y="53926"/>
                  </a:cubicBezTo>
                  <a:cubicBezTo>
                    <a:pt x="236806" y="44548"/>
                    <a:pt x="213360" y="0"/>
                    <a:pt x="187569" y="39858"/>
                  </a:cubicBezTo>
                  <a:cubicBezTo>
                    <a:pt x="161778" y="79716"/>
                    <a:pt x="105507" y="232116"/>
                    <a:pt x="89095" y="293076"/>
                  </a:cubicBezTo>
                  <a:cubicBezTo>
                    <a:pt x="72683" y="354036"/>
                    <a:pt x="98473" y="354036"/>
                    <a:pt x="89095" y="405618"/>
                  </a:cubicBezTo>
                  <a:cubicBezTo>
                    <a:pt x="79717" y="457200"/>
                    <a:pt x="46893" y="543951"/>
                    <a:pt x="32825" y="602566"/>
                  </a:cubicBez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Freeform 10"/>
            <p:cNvSpPr/>
            <p:nvPr/>
          </p:nvSpPr>
          <p:spPr>
            <a:xfrm>
              <a:off x="2876843" y="2504049"/>
              <a:ext cx="335280" cy="1005840"/>
            </a:xfrm>
            <a:custGeom>
              <a:avLst/>
              <a:gdLst>
                <a:gd name="connsiteX0" fmla="*/ 77372 w 335280"/>
                <a:gd name="connsiteY0" fmla="*/ 0 h 1005840"/>
                <a:gd name="connsiteX1" fmla="*/ 21102 w 335280"/>
                <a:gd name="connsiteY1" fmla="*/ 154745 h 1005840"/>
                <a:gd name="connsiteX2" fmla="*/ 7034 w 335280"/>
                <a:gd name="connsiteY2" fmla="*/ 239151 h 1005840"/>
                <a:gd name="connsiteX3" fmla="*/ 63305 w 335280"/>
                <a:gd name="connsiteY3" fmla="*/ 365760 h 1005840"/>
                <a:gd name="connsiteX4" fmla="*/ 49237 w 335280"/>
                <a:gd name="connsiteY4" fmla="*/ 436099 h 1005840"/>
                <a:gd name="connsiteX5" fmla="*/ 49237 w 335280"/>
                <a:gd name="connsiteY5" fmla="*/ 506437 h 1005840"/>
                <a:gd name="connsiteX6" fmla="*/ 91440 w 335280"/>
                <a:gd name="connsiteY6" fmla="*/ 675249 h 1005840"/>
                <a:gd name="connsiteX7" fmla="*/ 232117 w 335280"/>
                <a:gd name="connsiteY7" fmla="*/ 970671 h 1005840"/>
                <a:gd name="connsiteX8" fmla="*/ 260252 w 335280"/>
                <a:gd name="connsiteY8" fmla="*/ 886265 h 1005840"/>
                <a:gd name="connsiteX9" fmla="*/ 316523 w 335280"/>
                <a:gd name="connsiteY9" fmla="*/ 745588 h 1005840"/>
                <a:gd name="connsiteX10" fmla="*/ 330591 w 335280"/>
                <a:gd name="connsiteY10" fmla="*/ 520505 h 1005840"/>
                <a:gd name="connsiteX11" fmla="*/ 316523 w 335280"/>
                <a:gd name="connsiteY11" fmla="*/ 309489 h 1005840"/>
                <a:gd name="connsiteX12" fmla="*/ 316523 w 335280"/>
                <a:gd name="connsiteY12" fmla="*/ 126609 h 1005840"/>
                <a:gd name="connsiteX13" fmla="*/ 302455 w 335280"/>
                <a:gd name="connsiteY13" fmla="*/ 112542 h 1005840"/>
                <a:gd name="connsiteX14" fmla="*/ 203982 w 335280"/>
                <a:gd name="connsiteY14" fmla="*/ 70339 h 1005840"/>
                <a:gd name="connsiteX15" fmla="*/ 203982 w 335280"/>
                <a:gd name="connsiteY15" fmla="*/ 70339 h 1005840"/>
                <a:gd name="connsiteX16" fmla="*/ 203982 w 335280"/>
                <a:gd name="connsiteY16" fmla="*/ 70339 h 1005840"/>
                <a:gd name="connsiteX17" fmla="*/ 316523 w 335280"/>
                <a:gd name="connsiteY17" fmla="*/ 98474 h 1005840"/>
                <a:gd name="connsiteX18" fmla="*/ 316523 w 335280"/>
                <a:gd name="connsiteY18" fmla="*/ 168813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5280" h="1005840">
                  <a:moveTo>
                    <a:pt x="77372" y="0"/>
                  </a:moveTo>
                  <a:cubicBezTo>
                    <a:pt x="55098" y="57443"/>
                    <a:pt x="32825" y="114887"/>
                    <a:pt x="21102" y="154745"/>
                  </a:cubicBezTo>
                  <a:cubicBezTo>
                    <a:pt x="9379" y="194604"/>
                    <a:pt x="0" y="203982"/>
                    <a:pt x="7034" y="239151"/>
                  </a:cubicBezTo>
                  <a:cubicBezTo>
                    <a:pt x="14068" y="274320"/>
                    <a:pt x="56271" y="332935"/>
                    <a:pt x="63305" y="365760"/>
                  </a:cubicBezTo>
                  <a:cubicBezTo>
                    <a:pt x="70339" y="398585"/>
                    <a:pt x="51582" y="412653"/>
                    <a:pt x="49237" y="436099"/>
                  </a:cubicBezTo>
                  <a:cubicBezTo>
                    <a:pt x="46892" y="459545"/>
                    <a:pt x="42203" y="466579"/>
                    <a:pt x="49237" y="506437"/>
                  </a:cubicBezTo>
                  <a:cubicBezTo>
                    <a:pt x="56271" y="546295"/>
                    <a:pt x="60960" y="597877"/>
                    <a:pt x="91440" y="675249"/>
                  </a:cubicBezTo>
                  <a:cubicBezTo>
                    <a:pt x="121920" y="752621"/>
                    <a:pt x="203982" y="935502"/>
                    <a:pt x="232117" y="970671"/>
                  </a:cubicBezTo>
                  <a:cubicBezTo>
                    <a:pt x="260252" y="1005840"/>
                    <a:pt x="246184" y="923779"/>
                    <a:pt x="260252" y="886265"/>
                  </a:cubicBezTo>
                  <a:cubicBezTo>
                    <a:pt x="274320" y="848751"/>
                    <a:pt x="304800" y="806548"/>
                    <a:pt x="316523" y="745588"/>
                  </a:cubicBezTo>
                  <a:cubicBezTo>
                    <a:pt x="328246" y="684628"/>
                    <a:pt x="330591" y="593188"/>
                    <a:pt x="330591" y="520505"/>
                  </a:cubicBezTo>
                  <a:cubicBezTo>
                    <a:pt x="330591" y="447822"/>
                    <a:pt x="318868" y="375138"/>
                    <a:pt x="316523" y="309489"/>
                  </a:cubicBezTo>
                  <a:cubicBezTo>
                    <a:pt x="314178" y="243840"/>
                    <a:pt x="318868" y="159433"/>
                    <a:pt x="316523" y="126609"/>
                  </a:cubicBezTo>
                  <a:cubicBezTo>
                    <a:pt x="314178" y="93785"/>
                    <a:pt x="321212" y="121920"/>
                    <a:pt x="302455" y="112542"/>
                  </a:cubicBezTo>
                  <a:cubicBezTo>
                    <a:pt x="283698" y="103164"/>
                    <a:pt x="203982" y="70339"/>
                    <a:pt x="203982" y="70339"/>
                  </a:cubicBezTo>
                  <a:lnTo>
                    <a:pt x="203982" y="70339"/>
                  </a:lnTo>
                  <a:lnTo>
                    <a:pt x="203982" y="70339"/>
                  </a:lnTo>
                  <a:cubicBezTo>
                    <a:pt x="222739" y="75028"/>
                    <a:pt x="297766" y="82062"/>
                    <a:pt x="316523" y="98474"/>
                  </a:cubicBezTo>
                  <a:cubicBezTo>
                    <a:pt x="335280" y="114886"/>
                    <a:pt x="325901" y="141849"/>
                    <a:pt x="316523" y="168813"/>
                  </a:cubicBezTo>
                </a:path>
              </a:pathLst>
            </a:cu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2" name="Freeform 11"/>
            <p:cNvSpPr/>
            <p:nvPr/>
          </p:nvSpPr>
          <p:spPr>
            <a:xfrm>
              <a:off x="3791244" y="1524000"/>
              <a:ext cx="403273" cy="1010530"/>
            </a:xfrm>
            <a:custGeom>
              <a:avLst/>
              <a:gdLst>
                <a:gd name="connsiteX0" fmla="*/ 246184 w 403273"/>
                <a:gd name="connsiteY0" fmla="*/ 23446 h 1010530"/>
                <a:gd name="connsiteX1" fmla="*/ 133642 w 403273"/>
                <a:gd name="connsiteY1" fmla="*/ 192258 h 1010530"/>
                <a:gd name="connsiteX2" fmla="*/ 77371 w 403273"/>
                <a:gd name="connsiteY2" fmla="*/ 417342 h 1010530"/>
                <a:gd name="connsiteX3" fmla="*/ 21101 w 403273"/>
                <a:gd name="connsiteY3" fmla="*/ 656492 h 1010530"/>
                <a:gd name="connsiteX4" fmla="*/ 7033 w 403273"/>
                <a:gd name="connsiteY4" fmla="*/ 769034 h 1010530"/>
                <a:gd name="connsiteX5" fmla="*/ 21101 w 403273"/>
                <a:gd name="connsiteY5" fmla="*/ 965982 h 1010530"/>
                <a:gd name="connsiteX6" fmla="*/ 133642 w 403273"/>
                <a:gd name="connsiteY6" fmla="*/ 980049 h 1010530"/>
                <a:gd name="connsiteX7" fmla="*/ 175845 w 403273"/>
                <a:gd name="connsiteY7" fmla="*/ 923778 h 1010530"/>
                <a:gd name="connsiteX8" fmla="*/ 288387 w 403273"/>
                <a:gd name="connsiteY8" fmla="*/ 1008185 h 1010530"/>
                <a:gd name="connsiteX9" fmla="*/ 344658 w 403273"/>
                <a:gd name="connsiteY9" fmla="*/ 937846 h 1010530"/>
                <a:gd name="connsiteX10" fmla="*/ 386861 w 403273"/>
                <a:gd name="connsiteY10" fmla="*/ 783102 h 1010530"/>
                <a:gd name="connsiteX11" fmla="*/ 400928 w 403273"/>
                <a:gd name="connsiteY11" fmla="*/ 656492 h 1010530"/>
                <a:gd name="connsiteX12" fmla="*/ 372793 w 403273"/>
                <a:gd name="connsiteY12" fmla="*/ 347003 h 1010530"/>
                <a:gd name="connsiteX13" fmla="*/ 330590 w 403273"/>
                <a:gd name="connsiteY13" fmla="*/ 192258 h 1010530"/>
                <a:gd name="connsiteX14" fmla="*/ 302454 w 403273"/>
                <a:gd name="connsiteY14" fmla="*/ 51582 h 1010530"/>
                <a:gd name="connsiteX15" fmla="*/ 246184 w 403273"/>
                <a:gd name="connsiteY15" fmla="*/ 23446 h 101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3273" h="1010530">
                  <a:moveTo>
                    <a:pt x="246184" y="23446"/>
                  </a:moveTo>
                  <a:cubicBezTo>
                    <a:pt x="218049" y="46892"/>
                    <a:pt x="161777" y="126609"/>
                    <a:pt x="133642" y="192258"/>
                  </a:cubicBezTo>
                  <a:cubicBezTo>
                    <a:pt x="105507" y="257907"/>
                    <a:pt x="96128" y="339970"/>
                    <a:pt x="77371" y="417342"/>
                  </a:cubicBezTo>
                  <a:cubicBezTo>
                    <a:pt x="58614" y="494714"/>
                    <a:pt x="32824" y="597877"/>
                    <a:pt x="21101" y="656492"/>
                  </a:cubicBezTo>
                  <a:cubicBezTo>
                    <a:pt x="9378" y="715107"/>
                    <a:pt x="7033" y="717452"/>
                    <a:pt x="7033" y="769034"/>
                  </a:cubicBezTo>
                  <a:cubicBezTo>
                    <a:pt x="7033" y="820616"/>
                    <a:pt x="0" y="930813"/>
                    <a:pt x="21101" y="965982"/>
                  </a:cubicBezTo>
                  <a:cubicBezTo>
                    <a:pt x="42203" y="1001151"/>
                    <a:pt x="107851" y="987083"/>
                    <a:pt x="133642" y="980049"/>
                  </a:cubicBezTo>
                  <a:cubicBezTo>
                    <a:pt x="159433" y="973015"/>
                    <a:pt x="150054" y="919089"/>
                    <a:pt x="175845" y="923778"/>
                  </a:cubicBezTo>
                  <a:cubicBezTo>
                    <a:pt x="201636" y="928467"/>
                    <a:pt x="260252" y="1005840"/>
                    <a:pt x="288387" y="1008185"/>
                  </a:cubicBezTo>
                  <a:cubicBezTo>
                    <a:pt x="316523" y="1010530"/>
                    <a:pt x="328246" y="975360"/>
                    <a:pt x="344658" y="937846"/>
                  </a:cubicBezTo>
                  <a:cubicBezTo>
                    <a:pt x="361070" y="900332"/>
                    <a:pt x="377483" y="829994"/>
                    <a:pt x="386861" y="783102"/>
                  </a:cubicBezTo>
                  <a:cubicBezTo>
                    <a:pt x="396239" y="736210"/>
                    <a:pt x="403273" y="729175"/>
                    <a:pt x="400928" y="656492"/>
                  </a:cubicBezTo>
                  <a:cubicBezTo>
                    <a:pt x="398583" y="583809"/>
                    <a:pt x="384516" y="424375"/>
                    <a:pt x="372793" y="347003"/>
                  </a:cubicBezTo>
                  <a:cubicBezTo>
                    <a:pt x="361070" y="269631"/>
                    <a:pt x="342313" y="241495"/>
                    <a:pt x="330590" y="192258"/>
                  </a:cubicBezTo>
                  <a:cubicBezTo>
                    <a:pt x="318867" y="143021"/>
                    <a:pt x="318866" y="75028"/>
                    <a:pt x="302454" y="51582"/>
                  </a:cubicBezTo>
                  <a:cubicBezTo>
                    <a:pt x="286042" y="28136"/>
                    <a:pt x="274319" y="0"/>
                    <a:pt x="246184" y="23446"/>
                  </a:cubicBez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Freeform 12"/>
            <p:cNvSpPr/>
            <p:nvPr/>
          </p:nvSpPr>
          <p:spPr>
            <a:xfrm>
              <a:off x="3838135" y="2508739"/>
              <a:ext cx="356382" cy="323556"/>
            </a:xfrm>
            <a:custGeom>
              <a:avLst/>
              <a:gdLst>
                <a:gd name="connsiteX0" fmla="*/ 58616 w 356382"/>
                <a:gd name="connsiteY0" fmla="*/ 23446 h 323556"/>
                <a:gd name="connsiteX1" fmla="*/ 2345 w 356382"/>
                <a:gd name="connsiteY1" fmla="*/ 135987 h 323556"/>
                <a:gd name="connsiteX2" fmla="*/ 44548 w 356382"/>
                <a:gd name="connsiteY2" fmla="*/ 304799 h 323556"/>
                <a:gd name="connsiteX3" fmla="*/ 171157 w 356382"/>
                <a:gd name="connsiteY3" fmla="*/ 248529 h 323556"/>
                <a:gd name="connsiteX4" fmla="*/ 311834 w 356382"/>
                <a:gd name="connsiteY4" fmla="*/ 304799 h 323556"/>
                <a:gd name="connsiteX5" fmla="*/ 354037 w 356382"/>
                <a:gd name="connsiteY5" fmla="*/ 164123 h 323556"/>
                <a:gd name="connsiteX6" fmla="*/ 325902 w 356382"/>
                <a:gd name="connsiteY6" fmla="*/ 23446 h 323556"/>
                <a:gd name="connsiteX7" fmla="*/ 241496 w 356382"/>
                <a:gd name="connsiteY7" fmla="*/ 23446 h 323556"/>
                <a:gd name="connsiteX8" fmla="*/ 241496 w 356382"/>
                <a:gd name="connsiteY8" fmla="*/ 23446 h 323556"/>
                <a:gd name="connsiteX9" fmla="*/ 241496 w 356382"/>
                <a:gd name="connsiteY9" fmla="*/ 23446 h 323556"/>
                <a:gd name="connsiteX10" fmla="*/ 241496 w 356382"/>
                <a:gd name="connsiteY10" fmla="*/ 9378 h 32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382" h="323556">
                  <a:moveTo>
                    <a:pt x="58616" y="23446"/>
                  </a:moveTo>
                  <a:cubicBezTo>
                    <a:pt x="31653" y="56270"/>
                    <a:pt x="4690" y="89095"/>
                    <a:pt x="2345" y="135987"/>
                  </a:cubicBezTo>
                  <a:cubicBezTo>
                    <a:pt x="0" y="182879"/>
                    <a:pt x="16413" y="286042"/>
                    <a:pt x="44548" y="304799"/>
                  </a:cubicBezTo>
                  <a:cubicBezTo>
                    <a:pt x="72683" y="323556"/>
                    <a:pt x="126609" y="248529"/>
                    <a:pt x="171157" y="248529"/>
                  </a:cubicBezTo>
                  <a:cubicBezTo>
                    <a:pt x="215705" y="248529"/>
                    <a:pt x="281354" y="318867"/>
                    <a:pt x="311834" y="304799"/>
                  </a:cubicBezTo>
                  <a:cubicBezTo>
                    <a:pt x="342314" y="290731"/>
                    <a:pt x="351692" y="211015"/>
                    <a:pt x="354037" y="164123"/>
                  </a:cubicBezTo>
                  <a:cubicBezTo>
                    <a:pt x="356382" y="117231"/>
                    <a:pt x="344659" y="46892"/>
                    <a:pt x="325902" y="23446"/>
                  </a:cubicBezTo>
                  <a:cubicBezTo>
                    <a:pt x="307145" y="0"/>
                    <a:pt x="241496" y="23446"/>
                    <a:pt x="241496" y="23446"/>
                  </a:cubicBezTo>
                  <a:lnTo>
                    <a:pt x="241496" y="23446"/>
                  </a:lnTo>
                  <a:lnTo>
                    <a:pt x="241496" y="23446"/>
                  </a:lnTo>
                  <a:lnTo>
                    <a:pt x="241496" y="9378"/>
                  </a:lnTo>
                </a:path>
              </a:pathLst>
            </a:cu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sp>
          <p:nvSpPr>
            <p:cNvPr id="14" name="Freeform 13"/>
            <p:cNvSpPr/>
            <p:nvPr/>
          </p:nvSpPr>
          <p:spPr>
            <a:xfrm>
              <a:off x="3854548" y="2785403"/>
              <a:ext cx="295421" cy="665871"/>
            </a:xfrm>
            <a:custGeom>
              <a:avLst/>
              <a:gdLst>
                <a:gd name="connsiteX0" fmla="*/ 0 w 295421"/>
                <a:gd name="connsiteY0" fmla="*/ 0 h 665871"/>
                <a:gd name="connsiteX1" fmla="*/ 42203 w 295421"/>
                <a:gd name="connsiteY1" fmla="*/ 351692 h 665871"/>
                <a:gd name="connsiteX2" fmla="*/ 56270 w 295421"/>
                <a:gd name="connsiteY2" fmla="*/ 590843 h 665871"/>
                <a:gd name="connsiteX3" fmla="*/ 98474 w 295421"/>
                <a:gd name="connsiteY3" fmla="*/ 647114 h 665871"/>
                <a:gd name="connsiteX4" fmla="*/ 182880 w 295421"/>
                <a:gd name="connsiteY4" fmla="*/ 478302 h 665871"/>
                <a:gd name="connsiteX5" fmla="*/ 225083 w 295421"/>
                <a:gd name="connsiteY5" fmla="*/ 309489 h 665871"/>
                <a:gd name="connsiteX6" fmla="*/ 295421 w 295421"/>
                <a:gd name="connsiteY6" fmla="*/ 28135 h 665871"/>
                <a:gd name="connsiteX7" fmla="*/ 295421 w 295421"/>
                <a:gd name="connsiteY7" fmla="*/ 28135 h 6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421" h="665871">
                  <a:moveTo>
                    <a:pt x="0" y="0"/>
                  </a:moveTo>
                  <a:cubicBezTo>
                    <a:pt x="16412" y="126609"/>
                    <a:pt x="32825" y="253218"/>
                    <a:pt x="42203" y="351692"/>
                  </a:cubicBezTo>
                  <a:cubicBezTo>
                    <a:pt x="51581" y="450166"/>
                    <a:pt x="46892" y="541606"/>
                    <a:pt x="56270" y="590843"/>
                  </a:cubicBezTo>
                  <a:cubicBezTo>
                    <a:pt x="65648" y="640080"/>
                    <a:pt x="77372" y="665871"/>
                    <a:pt x="98474" y="647114"/>
                  </a:cubicBezTo>
                  <a:cubicBezTo>
                    <a:pt x="119576" y="628357"/>
                    <a:pt x="161779" y="534573"/>
                    <a:pt x="182880" y="478302"/>
                  </a:cubicBezTo>
                  <a:cubicBezTo>
                    <a:pt x="203981" y="422031"/>
                    <a:pt x="225083" y="309489"/>
                    <a:pt x="225083" y="309489"/>
                  </a:cubicBezTo>
                  <a:lnTo>
                    <a:pt x="295421" y="28135"/>
                  </a:lnTo>
                  <a:lnTo>
                    <a:pt x="295421" y="28135"/>
                  </a:lnTo>
                </a:path>
              </a:pathLst>
            </a:cu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9" name="Freeform 18"/>
            <p:cNvSpPr/>
            <p:nvPr/>
          </p:nvSpPr>
          <p:spPr>
            <a:xfrm>
              <a:off x="6775939" y="1758462"/>
              <a:ext cx="597877" cy="855784"/>
            </a:xfrm>
            <a:custGeom>
              <a:avLst/>
              <a:gdLst>
                <a:gd name="connsiteX0" fmla="*/ 454855 w 597877"/>
                <a:gd name="connsiteY0" fmla="*/ 84406 h 855784"/>
                <a:gd name="connsiteX1" fmla="*/ 412652 w 597877"/>
                <a:gd name="connsiteY1" fmla="*/ 0 h 855784"/>
                <a:gd name="connsiteX2" fmla="*/ 257907 w 597877"/>
                <a:gd name="connsiteY2" fmla="*/ 84406 h 855784"/>
                <a:gd name="connsiteX3" fmla="*/ 131298 w 597877"/>
                <a:gd name="connsiteY3" fmla="*/ 337624 h 855784"/>
                <a:gd name="connsiteX4" fmla="*/ 75027 w 597877"/>
                <a:gd name="connsiteY4" fmla="*/ 492369 h 855784"/>
                <a:gd name="connsiteX5" fmla="*/ 4689 w 597877"/>
                <a:gd name="connsiteY5" fmla="*/ 576775 h 855784"/>
                <a:gd name="connsiteX6" fmla="*/ 46892 w 597877"/>
                <a:gd name="connsiteY6" fmla="*/ 759655 h 855784"/>
                <a:gd name="connsiteX7" fmla="*/ 173501 w 597877"/>
                <a:gd name="connsiteY7" fmla="*/ 745587 h 855784"/>
                <a:gd name="connsiteX8" fmla="*/ 271975 w 597877"/>
                <a:gd name="connsiteY8" fmla="*/ 829993 h 855784"/>
                <a:gd name="connsiteX9" fmla="*/ 356381 w 597877"/>
                <a:gd name="connsiteY9" fmla="*/ 829993 h 855784"/>
                <a:gd name="connsiteX10" fmla="*/ 468923 w 597877"/>
                <a:gd name="connsiteY10" fmla="*/ 675249 h 855784"/>
                <a:gd name="connsiteX11" fmla="*/ 468923 w 597877"/>
                <a:gd name="connsiteY11" fmla="*/ 590843 h 855784"/>
                <a:gd name="connsiteX12" fmla="*/ 468923 w 597877"/>
                <a:gd name="connsiteY12" fmla="*/ 548640 h 855784"/>
                <a:gd name="connsiteX13" fmla="*/ 539261 w 597877"/>
                <a:gd name="connsiteY13" fmla="*/ 436098 h 855784"/>
                <a:gd name="connsiteX14" fmla="*/ 581464 w 597877"/>
                <a:gd name="connsiteY14" fmla="*/ 323556 h 855784"/>
                <a:gd name="connsiteX15" fmla="*/ 595532 w 597877"/>
                <a:gd name="connsiteY15" fmla="*/ 182880 h 855784"/>
                <a:gd name="connsiteX16" fmla="*/ 567396 w 597877"/>
                <a:gd name="connsiteY16" fmla="*/ 70338 h 855784"/>
                <a:gd name="connsiteX17" fmla="*/ 454855 w 597877"/>
                <a:gd name="connsiteY17" fmla="*/ 84406 h 8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877" h="855784">
                  <a:moveTo>
                    <a:pt x="454855" y="84406"/>
                  </a:moveTo>
                  <a:cubicBezTo>
                    <a:pt x="429064" y="72683"/>
                    <a:pt x="445477" y="0"/>
                    <a:pt x="412652" y="0"/>
                  </a:cubicBezTo>
                  <a:cubicBezTo>
                    <a:pt x="379827" y="0"/>
                    <a:pt x="304799" y="28135"/>
                    <a:pt x="257907" y="84406"/>
                  </a:cubicBezTo>
                  <a:cubicBezTo>
                    <a:pt x="211015" y="140677"/>
                    <a:pt x="161778" y="269630"/>
                    <a:pt x="131298" y="337624"/>
                  </a:cubicBezTo>
                  <a:cubicBezTo>
                    <a:pt x="100818" y="405618"/>
                    <a:pt x="96129" y="452511"/>
                    <a:pt x="75027" y="492369"/>
                  </a:cubicBezTo>
                  <a:cubicBezTo>
                    <a:pt x="53926" y="532228"/>
                    <a:pt x="9378" y="532227"/>
                    <a:pt x="4689" y="576775"/>
                  </a:cubicBezTo>
                  <a:cubicBezTo>
                    <a:pt x="0" y="621323"/>
                    <a:pt x="18757" y="731520"/>
                    <a:pt x="46892" y="759655"/>
                  </a:cubicBezTo>
                  <a:cubicBezTo>
                    <a:pt x="75027" y="787790"/>
                    <a:pt x="135987" y="733864"/>
                    <a:pt x="173501" y="745587"/>
                  </a:cubicBezTo>
                  <a:cubicBezTo>
                    <a:pt x="211015" y="757310"/>
                    <a:pt x="241495" y="815925"/>
                    <a:pt x="271975" y="829993"/>
                  </a:cubicBezTo>
                  <a:cubicBezTo>
                    <a:pt x="302455" y="844061"/>
                    <a:pt x="323556" y="855784"/>
                    <a:pt x="356381" y="829993"/>
                  </a:cubicBezTo>
                  <a:cubicBezTo>
                    <a:pt x="389206" y="804202"/>
                    <a:pt x="450166" y="715107"/>
                    <a:pt x="468923" y="675249"/>
                  </a:cubicBezTo>
                  <a:cubicBezTo>
                    <a:pt x="487680" y="635391"/>
                    <a:pt x="468923" y="590843"/>
                    <a:pt x="468923" y="590843"/>
                  </a:cubicBezTo>
                  <a:cubicBezTo>
                    <a:pt x="468923" y="569742"/>
                    <a:pt x="457200" y="574431"/>
                    <a:pt x="468923" y="548640"/>
                  </a:cubicBezTo>
                  <a:cubicBezTo>
                    <a:pt x="480646" y="522849"/>
                    <a:pt x="520504" y="473612"/>
                    <a:pt x="539261" y="436098"/>
                  </a:cubicBezTo>
                  <a:cubicBezTo>
                    <a:pt x="558018" y="398584"/>
                    <a:pt x="572086" y="365759"/>
                    <a:pt x="581464" y="323556"/>
                  </a:cubicBezTo>
                  <a:cubicBezTo>
                    <a:pt x="590842" y="281353"/>
                    <a:pt x="597877" y="225083"/>
                    <a:pt x="595532" y="182880"/>
                  </a:cubicBezTo>
                  <a:cubicBezTo>
                    <a:pt x="593187" y="140677"/>
                    <a:pt x="586153" y="82061"/>
                    <a:pt x="567396" y="70338"/>
                  </a:cubicBezTo>
                  <a:cubicBezTo>
                    <a:pt x="548639" y="58615"/>
                    <a:pt x="480646" y="96129"/>
                    <a:pt x="454855" y="84406"/>
                  </a:cubicBez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Freeform 19"/>
            <p:cNvSpPr/>
            <p:nvPr/>
          </p:nvSpPr>
          <p:spPr>
            <a:xfrm>
              <a:off x="6562578" y="2518117"/>
              <a:ext cx="628358" cy="801859"/>
            </a:xfrm>
            <a:custGeom>
              <a:avLst/>
              <a:gdLst>
                <a:gd name="connsiteX0" fmla="*/ 260253 w 628358"/>
                <a:gd name="connsiteY0" fmla="*/ 0 h 801859"/>
                <a:gd name="connsiteX1" fmla="*/ 175847 w 628358"/>
                <a:gd name="connsiteY1" fmla="*/ 98474 h 801859"/>
                <a:gd name="connsiteX2" fmla="*/ 175847 w 628358"/>
                <a:gd name="connsiteY2" fmla="*/ 225083 h 801859"/>
                <a:gd name="connsiteX3" fmla="*/ 119576 w 628358"/>
                <a:gd name="connsiteY3" fmla="*/ 337625 h 801859"/>
                <a:gd name="connsiteX4" fmla="*/ 77373 w 628358"/>
                <a:gd name="connsiteY4" fmla="*/ 379828 h 801859"/>
                <a:gd name="connsiteX5" fmla="*/ 7034 w 628358"/>
                <a:gd name="connsiteY5" fmla="*/ 618978 h 801859"/>
                <a:gd name="connsiteX6" fmla="*/ 35170 w 628358"/>
                <a:gd name="connsiteY6" fmla="*/ 703385 h 801859"/>
                <a:gd name="connsiteX7" fmla="*/ 119576 w 628358"/>
                <a:gd name="connsiteY7" fmla="*/ 787791 h 801859"/>
                <a:gd name="connsiteX8" fmla="*/ 344659 w 628358"/>
                <a:gd name="connsiteY8" fmla="*/ 618978 h 801859"/>
                <a:gd name="connsiteX9" fmla="*/ 541607 w 628358"/>
                <a:gd name="connsiteY9" fmla="*/ 351692 h 801859"/>
                <a:gd name="connsiteX10" fmla="*/ 611945 w 628358"/>
                <a:gd name="connsiteY10" fmla="*/ 211015 h 801859"/>
                <a:gd name="connsiteX11" fmla="*/ 626013 w 628358"/>
                <a:gd name="connsiteY11" fmla="*/ 154745 h 801859"/>
                <a:gd name="connsiteX12" fmla="*/ 597877 w 628358"/>
                <a:gd name="connsiteY12" fmla="*/ 42203 h 801859"/>
                <a:gd name="connsiteX13" fmla="*/ 527539 w 628358"/>
                <a:gd name="connsiteY13" fmla="*/ 84406 h 801859"/>
                <a:gd name="connsiteX14" fmla="*/ 527539 w 628358"/>
                <a:gd name="connsiteY14" fmla="*/ 84406 h 8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8358" h="801859">
                  <a:moveTo>
                    <a:pt x="260253" y="0"/>
                  </a:moveTo>
                  <a:cubicBezTo>
                    <a:pt x="225084" y="30480"/>
                    <a:pt x="189915" y="60960"/>
                    <a:pt x="175847" y="98474"/>
                  </a:cubicBezTo>
                  <a:cubicBezTo>
                    <a:pt x="161779" y="135988"/>
                    <a:pt x="185226" y="185224"/>
                    <a:pt x="175847" y="225083"/>
                  </a:cubicBezTo>
                  <a:cubicBezTo>
                    <a:pt x="166468" y="264942"/>
                    <a:pt x="135988" y="311834"/>
                    <a:pt x="119576" y="337625"/>
                  </a:cubicBezTo>
                  <a:cubicBezTo>
                    <a:pt x="103164" y="363416"/>
                    <a:pt x="96130" y="332936"/>
                    <a:pt x="77373" y="379828"/>
                  </a:cubicBezTo>
                  <a:cubicBezTo>
                    <a:pt x="58616" y="426720"/>
                    <a:pt x="14068" y="565052"/>
                    <a:pt x="7034" y="618978"/>
                  </a:cubicBezTo>
                  <a:cubicBezTo>
                    <a:pt x="0" y="672904"/>
                    <a:pt x="16413" y="675250"/>
                    <a:pt x="35170" y="703385"/>
                  </a:cubicBezTo>
                  <a:cubicBezTo>
                    <a:pt x="53927" y="731521"/>
                    <a:pt x="67995" y="801859"/>
                    <a:pt x="119576" y="787791"/>
                  </a:cubicBezTo>
                  <a:cubicBezTo>
                    <a:pt x="171157" y="773723"/>
                    <a:pt x="274320" y="691661"/>
                    <a:pt x="344659" y="618978"/>
                  </a:cubicBezTo>
                  <a:cubicBezTo>
                    <a:pt x="414998" y="546295"/>
                    <a:pt x="497059" y="419686"/>
                    <a:pt x="541607" y="351692"/>
                  </a:cubicBezTo>
                  <a:cubicBezTo>
                    <a:pt x="586155" y="283698"/>
                    <a:pt x="597877" y="243840"/>
                    <a:pt x="611945" y="211015"/>
                  </a:cubicBezTo>
                  <a:cubicBezTo>
                    <a:pt x="626013" y="178191"/>
                    <a:pt x="628358" y="182880"/>
                    <a:pt x="626013" y="154745"/>
                  </a:cubicBezTo>
                  <a:cubicBezTo>
                    <a:pt x="623668" y="126610"/>
                    <a:pt x="614289" y="53926"/>
                    <a:pt x="597877" y="42203"/>
                  </a:cubicBezTo>
                  <a:cubicBezTo>
                    <a:pt x="581465" y="30480"/>
                    <a:pt x="527539" y="84406"/>
                    <a:pt x="527539" y="84406"/>
                  </a:cubicBezTo>
                  <a:lnTo>
                    <a:pt x="527539" y="84406"/>
                  </a:lnTo>
                </a:path>
              </a:pathLst>
            </a:cu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21" name="Freeform 20"/>
            <p:cNvSpPr/>
            <p:nvPr/>
          </p:nvSpPr>
          <p:spPr>
            <a:xfrm>
              <a:off x="1702191" y="2067951"/>
              <a:ext cx="239151" cy="206326"/>
            </a:xfrm>
            <a:custGeom>
              <a:avLst/>
              <a:gdLst>
                <a:gd name="connsiteX0" fmla="*/ 0 w 239151"/>
                <a:gd name="connsiteY0" fmla="*/ 0 h 206326"/>
                <a:gd name="connsiteX1" fmla="*/ 42203 w 239151"/>
                <a:gd name="connsiteY1" fmla="*/ 56271 h 206326"/>
                <a:gd name="connsiteX2" fmla="*/ 28135 w 239151"/>
                <a:gd name="connsiteY2" fmla="*/ 182880 h 206326"/>
                <a:gd name="connsiteX3" fmla="*/ 98474 w 239151"/>
                <a:gd name="connsiteY3" fmla="*/ 196947 h 206326"/>
                <a:gd name="connsiteX4" fmla="*/ 182880 w 239151"/>
                <a:gd name="connsiteY4" fmla="*/ 140677 h 206326"/>
                <a:gd name="connsiteX5" fmla="*/ 239151 w 239151"/>
                <a:gd name="connsiteY5" fmla="*/ 140677 h 206326"/>
                <a:gd name="connsiteX6" fmla="*/ 239151 w 239151"/>
                <a:gd name="connsiteY6" fmla="*/ 140677 h 2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51" h="206326">
                  <a:moveTo>
                    <a:pt x="0" y="0"/>
                  </a:moveTo>
                  <a:cubicBezTo>
                    <a:pt x="18757" y="12895"/>
                    <a:pt x="37514" y="25791"/>
                    <a:pt x="42203" y="56271"/>
                  </a:cubicBezTo>
                  <a:cubicBezTo>
                    <a:pt x="46892" y="86751"/>
                    <a:pt x="18757" y="159434"/>
                    <a:pt x="28135" y="182880"/>
                  </a:cubicBezTo>
                  <a:cubicBezTo>
                    <a:pt x="37514" y="206326"/>
                    <a:pt x="72683" y="203981"/>
                    <a:pt x="98474" y="196947"/>
                  </a:cubicBezTo>
                  <a:cubicBezTo>
                    <a:pt x="124265" y="189913"/>
                    <a:pt x="159434" y="150055"/>
                    <a:pt x="182880" y="140677"/>
                  </a:cubicBezTo>
                  <a:cubicBezTo>
                    <a:pt x="206326" y="131299"/>
                    <a:pt x="239151" y="140677"/>
                    <a:pt x="239151" y="140677"/>
                  </a:cubicBezTo>
                  <a:lnTo>
                    <a:pt x="239151" y="140677"/>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sp>
          <p:nvSpPr>
            <p:cNvPr id="22" name="Freeform 21"/>
            <p:cNvSpPr/>
            <p:nvPr/>
          </p:nvSpPr>
          <p:spPr>
            <a:xfrm>
              <a:off x="2869809" y="2166425"/>
              <a:ext cx="337625" cy="96129"/>
            </a:xfrm>
            <a:custGeom>
              <a:avLst/>
              <a:gdLst>
                <a:gd name="connsiteX0" fmla="*/ 0 w 337625"/>
                <a:gd name="connsiteY0" fmla="*/ 0 h 96129"/>
                <a:gd name="connsiteX1" fmla="*/ 126609 w 337625"/>
                <a:gd name="connsiteY1" fmla="*/ 84406 h 96129"/>
                <a:gd name="connsiteX2" fmla="*/ 337625 w 337625"/>
                <a:gd name="connsiteY2" fmla="*/ 70338 h 96129"/>
                <a:gd name="connsiteX3" fmla="*/ 337625 w 337625"/>
                <a:gd name="connsiteY3" fmla="*/ 70338 h 96129"/>
              </a:gdLst>
              <a:ahLst/>
              <a:cxnLst>
                <a:cxn ang="0">
                  <a:pos x="connsiteX0" y="connsiteY0"/>
                </a:cxn>
                <a:cxn ang="0">
                  <a:pos x="connsiteX1" y="connsiteY1"/>
                </a:cxn>
                <a:cxn ang="0">
                  <a:pos x="connsiteX2" y="connsiteY2"/>
                </a:cxn>
                <a:cxn ang="0">
                  <a:pos x="connsiteX3" y="connsiteY3"/>
                </a:cxn>
              </a:cxnLst>
              <a:rect l="l" t="t" r="r" b="b"/>
              <a:pathLst>
                <a:path w="337625" h="96129">
                  <a:moveTo>
                    <a:pt x="0" y="0"/>
                  </a:moveTo>
                  <a:cubicBezTo>
                    <a:pt x="35169" y="36341"/>
                    <a:pt x="70338" y="72683"/>
                    <a:pt x="126609" y="84406"/>
                  </a:cubicBezTo>
                  <a:cubicBezTo>
                    <a:pt x="182880" y="96129"/>
                    <a:pt x="337625" y="70338"/>
                    <a:pt x="337625" y="70338"/>
                  </a:cubicBezTo>
                  <a:lnTo>
                    <a:pt x="337625" y="7033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sp>
          <p:nvSpPr>
            <p:cNvPr id="23" name="Freeform 22"/>
            <p:cNvSpPr/>
            <p:nvPr/>
          </p:nvSpPr>
          <p:spPr>
            <a:xfrm>
              <a:off x="1800665" y="2685239"/>
              <a:ext cx="225083" cy="100819"/>
            </a:xfrm>
            <a:custGeom>
              <a:avLst/>
              <a:gdLst>
                <a:gd name="connsiteX0" fmla="*/ 0 w 225083"/>
                <a:gd name="connsiteY0" fmla="*/ 100819 h 100819"/>
                <a:gd name="connsiteX1" fmla="*/ 70338 w 225083"/>
                <a:gd name="connsiteY1" fmla="*/ 2345 h 100819"/>
                <a:gd name="connsiteX2" fmla="*/ 225083 w 225083"/>
                <a:gd name="connsiteY2" fmla="*/ 86751 h 100819"/>
              </a:gdLst>
              <a:ahLst/>
              <a:cxnLst>
                <a:cxn ang="0">
                  <a:pos x="connsiteX0" y="connsiteY0"/>
                </a:cxn>
                <a:cxn ang="0">
                  <a:pos x="connsiteX1" y="connsiteY1"/>
                </a:cxn>
                <a:cxn ang="0">
                  <a:pos x="connsiteX2" y="connsiteY2"/>
                </a:cxn>
              </a:cxnLst>
              <a:rect l="l" t="t" r="r" b="b"/>
              <a:pathLst>
                <a:path w="225083" h="100819">
                  <a:moveTo>
                    <a:pt x="0" y="100819"/>
                  </a:moveTo>
                  <a:cubicBezTo>
                    <a:pt x="16412" y="52754"/>
                    <a:pt x="32824" y="4690"/>
                    <a:pt x="70338" y="2345"/>
                  </a:cubicBezTo>
                  <a:cubicBezTo>
                    <a:pt x="107852" y="0"/>
                    <a:pt x="166467" y="43375"/>
                    <a:pt x="225083" y="8675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sp>
          <p:nvSpPr>
            <p:cNvPr id="24" name="Freeform 23"/>
            <p:cNvSpPr/>
            <p:nvPr/>
          </p:nvSpPr>
          <p:spPr>
            <a:xfrm>
              <a:off x="3840480" y="2152357"/>
              <a:ext cx="337625" cy="60960"/>
            </a:xfrm>
            <a:custGeom>
              <a:avLst/>
              <a:gdLst>
                <a:gd name="connsiteX0" fmla="*/ 0 w 337625"/>
                <a:gd name="connsiteY0" fmla="*/ 0 h 60960"/>
                <a:gd name="connsiteX1" fmla="*/ 182880 w 337625"/>
                <a:gd name="connsiteY1" fmla="*/ 56271 h 60960"/>
                <a:gd name="connsiteX2" fmla="*/ 337625 w 337625"/>
                <a:gd name="connsiteY2" fmla="*/ 28135 h 60960"/>
                <a:gd name="connsiteX3" fmla="*/ 337625 w 337625"/>
                <a:gd name="connsiteY3" fmla="*/ 28135 h 60960"/>
              </a:gdLst>
              <a:ahLst/>
              <a:cxnLst>
                <a:cxn ang="0">
                  <a:pos x="connsiteX0" y="connsiteY0"/>
                </a:cxn>
                <a:cxn ang="0">
                  <a:pos x="connsiteX1" y="connsiteY1"/>
                </a:cxn>
                <a:cxn ang="0">
                  <a:pos x="connsiteX2" y="connsiteY2"/>
                </a:cxn>
                <a:cxn ang="0">
                  <a:pos x="connsiteX3" y="connsiteY3"/>
                </a:cxn>
              </a:cxnLst>
              <a:rect l="l" t="t" r="r" b="b"/>
              <a:pathLst>
                <a:path w="337625" h="60960">
                  <a:moveTo>
                    <a:pt x="0" y="0"/>
                  </a:moveTo>
                  <a:cubicBezTo>
                    <a:pt x="63304" y="25791"/>
                    <a:pt x="126609" y="51582"/>
                    <a:pt x="182880" y="56271"/>
                  </a:cubicBezTo>
                  <a:cubicBezTo>
                    <a:pt x="239151" y="60960"/>
                    <a:pt x="337625" y="28135"/>
                    <a:pt x="337625" y="28135"/>
                  </a:cubicBezTo>
                  <a:lnTo>
                    <a:pt x="337625" y="2813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sp>
          <p:nvSpPr>
            <p:cNvPr id="25" name="Freeform 24"/>
            <p:cNvSpPr/>
            <p:nvPr/>
          </p:nvSpPr>
          <p:spPr>
            <a:xfrm>
              <a:off x="4643438" y="2132493"/>
              <a:ext cx="436098" cy="82061"/>
            </a:xfrm>
            <a:custGeom>
              <a:avLst/>
              <a:gdLst>
                <a:gd name="connsiteX0" fmla="*/ 0 w 436098"/>
                <a:gd name="connsiteY0" fmla="*/ 35169 h 82061"/>
                <a:gd name="connsiteX1" fmla="*/ 70338 w 436098"/>
                <a:gd name="connsiteY1" fmla="*/ 7034 h 82061"/>
                <a:gd name="connsiteX2" fmla="*/ 182880 w 436098"/>
                <a:gd name="connsiteY2" fmla="*/ 77372 h 82061"/>
                <a:gd name="connsiteX3" fmla="*/ 281354 w 436098"/>
                <a:gd name="connsiteY3" fmla="*/ 35169 h 82061"/>
                <a:gd name="connsiteX4" fmla="*/ 436098 w 436098"/>
                <a:gd name="connsiteY4" fmla="*/ 49237 h 8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098" h="82061">
                  <a:moveTo>
                    <a:pt x="0" y="35169"/>
                  </a:moveTo>
                  <a:cubicBezTo>
                    <a:pt x="19929" y="17584"/>
                    <a:pt x="39858" y="0"/>
                    <a:pt x="70338" y="7034"/>
                  </a:cubicBezTo>
                  <a:cubicBezTo>
                    <a:pt x="100818" y="14068"/>
                    <a:pt x="147711" y="72683"/>
                    <a:pt x="182880" y="77372"/>
                  </a:cubicBezTo>
                  <a:cubicBezTo>
                    <a:pt x="218049" y="82061"/>
                    <a:pt x="239151" y="39858"/>
                    <a:pt x="281354" y="35169"/>
                  </a:cubicBezTo>
                  <a:cubicBezTo>
                    <a:pt x="323557" y="30480"/>
                    <a:pt x="379827" y="39858"/>
                    <a:pt x="436098" y="49237"/>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sp>
          <p:nvSpPr>
            <p:cNvPr id="27" name="Freeform 26"/>
            <p:cNvSpPr/>
            <p:nvPr/>
          </p:nvSpPr>
          <p:spPr>
            <a:xfrm>
              <a:off x="5793043" y="2222695"/>
              <a:ext cx="422031" cy="65649"/>
            </a:xfrm>
            <a:custGeom>
              <a:avLst/>
              <a:gdLst>
                <a:gd name="connsiteX0" fmla="*/ 0 w 422031"/>
                <a:gd name="connsiteY0" fmla="*/ 0 h 65649"/>
                <a:gd name="connsiteX1" fmla="*/ 196948 w 422031"/>
                <a:gd name="connsiteY1" fmla="*/ 56271 h 65649"/>
                <a:gd name="connsiteX2" fmla="*/ 337625 w 422031"/>
                <a:gd name="connsiteY2" fmla="*/ 56271 h 65649"/>
                <a:gd name="connsiteX3" fmla="*/ 422031 w 422031"/>
                <a:gd name="connsiteY3" fmla="*/ 14068 h 65649"/>
              </a:gdLst>
              <a:ahLst/>
              <a:cxnLst>
                <a:cxn ang="0">
                  <a:pos x="connsiteX0" y="connsiteY0"/>
                </a:cxn>
                <a:cxn ang="0">
                  <a:pos x="connsiteX1" y="connsiteY1"/>
                </a:cxn>
                <a:cxn ang="0">
                  <a:pos x="connsiteX2" y="connsiteY2"/>
                </a:cxn>
                <a:cxn ang="0">
                  <a:pos x="connsiteX3" y="connsiteY3"/>
                </a:cxn>
              </a:cxnLst>
              <a:rect l="l" t="t" r="r" b="b"/>
              <a:pathLst>
                <a:path w="422031" h="65649">
                  <a:moveTo>
                    <a:pt x="0" y="0"/>
                  </a:moveTo>
                  <a:cubicBezTo>
                    <a:pt x="70338" y="23446"/>
                    <a:pt x="140677" y="46893"/>
                    <a:pt x="196948" y="56271"/>
                  </a:cubicBezTo>
                  <a:cubicBezTo>
                    <a:pt x="253219" y="65649"/>
                    <a:pt x="300111" y="63305"/>
                    <a:pt x="337625" y="56271"/>
                  </a:cubicBezTo>
                  <a:cubicBezTo>
                    <a:pt x="375139" y="49237"/>
                    <a:pt x="398585" y="31652"/>
                    <a:pt x="422031" y="14068"/>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sp>
          <p:nvSpPr>
            <p:cNvPr id="28" name="Freeform 27"/>
            <p:cNvSpPr/>
            <p:nvPr/>
          </p:nvSpPr>
          <p:spPr>
            <a:xfrm>
              <a:off x="5735673" y="2837493"/>
              <a:ext cx="407963" cy="91441"/>
            </a:xfrm>
            <a:custGeom>
              <a:avLst/>
              <a:gdLst>
                <a:gd name="connsiteX0" fmla="*/ 0 w 407963"/>
                <a:gd name="connsiteY0" fmla="*/ 0 h 91441"/>
                <a:gd name="connsiteX1" fmla="*/ 211015 w 407963"/>
                <a:gd name="connsiteY1" fmla="*/ 14068 h 91441"/>
                <a:gd name="connsiteX2" fmla="*/ 211015 w 407963"/>
                <a:gd name="connsiteY2" fmla="*/ 14068 h 91441"/>
                <a:gd name="connsiteX3" fmla="*/ 281354 w 407963"/>
                <a:gd name="connsiteY3" fmla="*/ 42203 h 91441"/>
                <a:gd name="connsiteX4" fmla="*/ 337625 w 407963"/>
                <a:gd name="connsiteY4" fmla="*/ 84407 h 91441"/>
                <a:gd name="connsiteX5" fmla="*/ 407963 w 407963"/>
                <a:gd name="connsiteY5" fmla="*/ 84407 h 91441"/>
                <a:gd name="connsiteX6" fmla="*/ 407963 w 407963"/>
                <a:gd name="connsiteY6" fmla="*/ 84407 h 9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963" h="91441">
                  <a:moveTo>
                    <a:pt x="0" y="0"/>
                  </a:moveTo>
                  <a:lnTo>
                    <a:pt x="211015" y="14068"/>
                  </a:lnTo>
                  <a:lnTo>
                    <a:pt x="211015" y="14068"/>
                  </a:lnTo>
                  <a:cubicBezTo>
                    <a:pt x="222738" y="18757"/>
                    <a:pt x="260252" y="30480"/>
                    <a:pt x="281354" y="42203"/>
                  </a:cubicBezTo>
                  <a:cubicBezTo>
                    <a:pt x="302456" y="53926"/>
                    <a:pt x="316524" y="77373"/>
                    <a:pt x="337625" y="84407"/>
                  </a:cubicBezTo>
                  <a:cubicBezTo>
                    <a:pt x="358727" y="91441"/>
                    <a:pt x="407963" y="84407"/>
                    <a:pt x="407963" y="84407"/>
                  </a:cubicBezTo>
                  <a:lnTo>
                    <a:pt x="407963" y="84407"/>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sp>
          <p:nvSpPr>
            <p:cNvPr id="29" name="Freeform 28"/>
            <p:cNvSpPr/>
            <p:nvPr/>
          </p:nvSpPr>
          <p:spPr>
            <a:xfrm>
              <a:off x="6893169" y="2208628"/>
              <a:ext cx="351693" cy="117231"/>
            </a:xfrm>
            <a:custGeom>
              <a:avLst/>
              <a:gdLst>
                <a:gd name="connsiteX0" fmla="*/ 0 w 351693"/>
                <a:gd name="connsiteY0" fmla="*/ 0 h 117231"/>
                <a:gd name="connsiteX1" fmla="*/ 126609 w 351693"/>
                <a:gd name="connsiteY1" fmla="*/ 98474 h 117231"/>
                <a:gd name="connsiteX2" fmla="*/ 351693 w 351693"/>
                <a:gd name="connsiteY2" fmla="*/ 112541 h 117231"/>
                <a:gd name="connsiteX3" fmla="*/ 351693 w 351693"/>
                <a:gd name="connsiteY3" fmla="*/ 112541 h 117231"/>
              </a:gdLst>
              <a:ahLst/>
              <a:cxnLst>
                <a:cxn ang="0">
                  <a:pos x="connsiteX0" y="connsiteY0"/>
                </a:cxn>
                <a:cxn ang="0">
                  <a:pos x="connsiteX1" y="connsiteY1"/>
                </a:cxn>
                <a:cxn ang="0">
                  <a:pos x="connsiteX2" y="connsiteY2"/>
                </a:cxn>
                <a:cxn ang="0">
                  <a:pos x="connsiteX3" y="connsiteY3"/>
                </a:cxn>
              </a:cxnLst>
              <a:rect l="l" t="t" r="r" b="b"/>
              <a:pathLst>
                <a:path w="351693" h="117231">
                  <a:moveTo>
                    <a:pt x="0" y="0"/>
                  </a:moveTo>
                  <a:cubicBezTo>
                    <a:pt x="33997" y="39858"/>
                    <a:pt x="67994" y="79717"/>
                    <a:pt x="126609" y="98474"/>
                  </a:cubicBezTo>
                  <a:cubicBezTo>
                    <a:pt x="185224" y="117231"/>
                    <a:pt x="351693" y="112541"/>
                    <a:pt x="351693" y="112541"/>
                  </a:cubicBezTo>
                  <a:lnTo>
                    <a:pt x="351693" y="112541"/>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sp>
          <p:nvSpPr>
            <p:cNvPr id="30" name="Freeform 29"/>
            <p:cNvSpPr/>
            <p:nvPr/>
          </p:nvSpPr>
          <p:spPr>
            <a:xfrm>
              <a:off x="6738425" y="2750233"/>
              <a:ext cx="365760" cy="147712"/>
            </a:xfrm>
            <a:custGeom>
              <a:avLst/>
              <a:gdLst>
                <a:gd name="connsiteX0" fmla="*/ 0 w 365760"/>
                <a:gd name="connsiteY0" fmla="*/ 7035 h 147712"/>
                <a:gd name="connsiteX1" fmla="*/ 112541 w 365760"/>
                <a:gd name="connsiteY1" fmla="*/ 21102 h 147712"/>
                <a:gd name="connsiteX2" fmla="*/ 211015 w 365760"/>
                <a:gd name="connsiteY2" fmla="*/ 21102 h 147712"/>
                <a:gd name="connsiteX3" fmla="*/ 365760 w 365760"/>
                <a:gd name="connsiteY3" fmla="*/ 147712 h 147712"/>
              </a:gdLst>
              <a:ahLst/>
              <a:cxnLst>
                <a:cxn ang="0">
                  <a:pos x="connsiteX0" y="connsiteY0"/>
                </a:cxn>
                <a:cxn ang="0">
                  <a:pos x="connsiteX1" y="connsiteY1"/>
                </a:cxn>
                <a:cxn ang="0">
                  <a:pos x="connsiteX2" y="connsiteY2"/>
                </a:cxn>
                <a:cxn ang="0">
                  <a:pos x="connsiteX3" y="connsiteY3"/>
                </a:cxn>
              </a:cxnLst>
              <a:rect l="l" t="t" r="r" b="b"/>
              <a:pathLst>
                <a:path w="365760" h="147712">
                  <a:moveTo>
                    <a:pt x="0" y="7035"/>
                  </a:moveTo>
                  <a:cubicBezTo>
                    <a:pt x="38686" y="11724"/>
                    <a:pt x="77372" y="18758"/>
                    <a:pt x="112541" y="21102"/>
                  </a:cubicBezTo>
                  <a:cubicBezTo>
                    <a:pt x="147710" y="23447"/>
                    <a:pt x="168812" y="0"/>
                    <a:pt x="211015" y="21102"/>
                  </a:cubicBezTo>
                  <a:cubicBezTo>
                    <a:pt x="253218" y="42204"/>
                    <a:pt x="309489" y="94958"/>
                    <a:pt x="365760" y="1477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cxnSp>
          <p:nvCxnSpPr>
            <p:cNvPr id="32" name="Straight Arrow Connector 31"/>
            <p:cNvCxnSpPr/>
            <p:nvPr/>
          </p:nvCxnSpPr>
          <p:spPr>
            <a:xfrm rot="5400000" flipH="1" flipV="1">
              <a:off x="1702799" y="2088554"/>
              <a:ext cx="252000" cy="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sp>
          <p:nvSpPr>
            <p:cNvPr id="43" name="Freeform 42"/>
            <p:cNvSpPr/>
            <p:nvPr/>
          </p:nvSpPr>
          <p:spPr>
            <a:xfrm>
              <a:off x="2940148" y="2785403"/>
              <a:ext cx="253218" cy="84406"/>
            </a:xfrm>
            <a:custGeom>
              <a:avLst/>
              <a:gdLst>
                <a:gd name="connsiteX0" fmla="*/ 0 w 253218"/>
                <a:gd name="connsiteY0" fmla="*/ 84406 h 84406"/>
                <a:gd name="connsiteX1" fmla="*/ 42203 w 253218"/>
                <a:gd name="connsiteY1" fmla="*/ 14068 h 84406"/>
                <a:gd name="connsiteX2" fmla="*/ 112541 w 253218"/>
                <a:gd name="connsiteY2" fmla="*/ 14068 h 84406"/>
                <a:gd name="connsiteX3" fmla="*/ 211015 w 253218"/>
                <a:gd name="connsiteY3" fmla="*/ 28135 h 84406"/>
                <a:gd name="connsiteX4" fmla="*/ 253218 w 253218"/>
                <a:gd name="connsiteY4" fmla="*/ 0 h 8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18" h="84406">
                  <a:moveTo>
                    <a:pt x="0" y="84406"/>
                  </a:moveTo>
                  <a:cubicBezTo>
                    <a:pt x="11723" y="55098"/>
                    <a:pt x="23446" y="25791"/>
                    <a:pt x="42203" y="14068"/>
                  </a:cubicBezTo>
                  <a:cubicBezTo>
                    <a:pt x="60960" y="2345"/>
                    <a:pt x="84406" y="11724"/>
                    <a:pt x="112541" y="14068"/>
                  </a:cubicBezTo>
                  <a:cubicBezTo>
                    <a:pt x="140676" y="16413"/>
                    <a:pt x="187569" y="30480"/>
                    <a:pt x="211015" y="28135"/>
                  </a:cubicBezTo>
                  <a:cubicBezTo>
                    <a:pt x="234461" y="25790"/>
                    <a:pt x="243839" y="12895"/>
                    <a:pt x="253218"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l-GR" dirty="0"/>
            </a:p>
          </p:txBody>
        </p:sp>
        <p:sp>
          <p:nvSpPr>
            <p:cNvPr id="44" name="Freeform 43"/>
            <p:cNvSpPr/>
            <p:nvPr/>
          </p:nvSpPr>
          <p:spPr>
            <a:xfrm>
              <a:off x="4572000" y="1626864"/>
              <a:ext cx="562708" cy="944880"/>
            </a:xfrm>
            <a:custGeom>
              <a:avLst/>
              <a:gdLst>
                <a:gd name="connsiteX0" fmla="*/ 274320 w 562708"/>
                <a:gd name="connsiteY0" fmla="*/ 818271 h 944880"/>
                <a:gd name="connsiteX1" fmla="*/ 133643 w 562708"/>
                <a:gd name="connsiteY1" fmla="*/ 888610 h 944880"/>
                <a:gd name="connsiteX2" fmla="*/ 35169 w 562708"/>
                <a:gd name="connsiteY2" fmla="*/ 888610 h 944880"/>
                <a:gd name="connsiteX3" fmla="*/ 7034 w 562708"/>
                <a:gd name="connsiteY3" fmla="*/ 747933 h 944880"/>
                <a:gd name="connsiteX4" fmla="*/ 7034 w 562708"/>
                <a:gd name="connsiteY4" fmla="*/ 649459 h 944880"/>
                <a:gd name="connsiteX5" fmla="*/ 49237 w 562708"/>
                <a:gd name="connsiteY5" fmla="*/ 550985 h 944880"/>
                <a:gd name="connsiteX6" fmla="*/ 63305 w 562708"/>
                <a:gd name="connsiteY6" fmla="*/ 354037 h 944880"/>
                <a:gd name="connsiteX7" fmla="*/ 77372 w 562708"/>
                <a:gd name="connsiteY7" fmla="*/ 72683 h 944880"/>
                <a:gd name="connsiteX8" fmla="*/ 161778 w 562708"/>
                <a:gd name="connsiteY8" fmla="*/ 16413 h 944880"/>
                <a:gd name="connsiteX9" fmla="*/ 218049 w 562708"/>
                <a:gd name="connsiteY9" fmla="*/ 72683 h 944880"/>
                <a:gd name="connsiteX10" fmla="*/ 246185 w 562708"/>
                <a:gd name="connsiteY10" fmla="*/ 213360 h 944880"/>
                <a:gd name="connsiteX11" fmla="*/ 288388 w 562708"/>
                <a:gd name="connsiteY11" fmla="*/ 368105 h 944880"/>
                <a:gd name="connsiteX12" fmla="*/ 316523 w 562708"/>
                <a:gd name="connsiteY12" fmla="*/ 410308 h 944880"/>
                <a:gd name="connsiteX13" fmla="*/ 400929 w 562708"/>
                <a:gd name="connsiteY13" fmla="*/ 297767 h 944880"/>
                <a:gd name="connsiteX14" fmla="*/ 400929 w 562708"/>
                <a:gd name="connsiteY14" fmla="*/ 72683 h 944880"/>
                <a:gd name="connsiteX15" fmla="*/ 400929 w 562708"/>
                <a:gd name="connsiteY15" fmla="*/ 2345 h 944880"/>
                <a:gd name="connsiteX16" fmla="*/ 513471 w 562708"/>
                <a:gd name="connsiteY16" fmla="*/ 86751 h 944880"/>
                <a:gd name="connsiteX17" fmla="*/ 513471 w 562708"/>
                <a:gd name="connsiteY17" fmla="*/ 297767 h 944880"/>
                <a:gd name="connsiteX18" fmla="*/ 527538 w 562708"/>
                <a:gd name="connsiteY18" fmla="*/ 424376 h 944880"/>
                <a:gd name="connsiteX19" fmla="*/ 541606 w 562708"/>
                <a:gd name="connsiteY19" fmla="*/ 593188 h 944880"/>
                <a:gd name="connsiteX20" fmla="*/ 541606 w 562708"/>
                <a:gd name="connsiteY20" fmla="*/ 691662 h 944880"/>
                <a:gd name="connsiteX21" fmla="*/ 414997 w 562708"/>
                <a:gd name="connsiteY21" fmla="*/ 916745 h 944880"/>
                <a:gd name="connsiteX22" fmla="*/ 316523 w 562708"/>
                <a:gd name="connsiteY22" fmla="*/ 860474 h 944880"/>
                <a:gd name="connsiteX23" fmla="*/ 274320 w 562708"/>
                <a:gd name="connsiteY23" fmla="*/ 818271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708" h="944880">
                  <a:moveTo>
                    <a:pt x="274320" y="818271"/>
                  </a:moveTo>
                  <a:cubicBezTo>
                    <a:pt x="243840" y="822960"/>
                    <a:pt x="173501" y="876887"/>
                    <a:pt x="133643" y="888610"/>
                  </a:cubicBezTo>
                  <a:cubicBezTo>
                    <a:pt x="93785" y="900333"/>
                    <a:pt x="56271" y="912056"/>
                    <a:pt x="35169" y="888610"/>
                  </a:cubicBezTo>
                  <a:cubicBezTo>
                    <a:pt x="14068" y="865164"/>
                    <a:pt x="11723" y="787791"/>
                    <a:pt x="7034" y="747933"/>
                  </a:cubicBezTo>
                  <a:cubicBezTo>
                    <a:pt x="2345" y="708075"/>
                    <a:pt x="0" y="682284"/>
                    <a:pt x="7034" y="649459"/>
                  </a:cubicBezTo>
                  <a:cubicBezTo>
                    <a:pt x="14068" y="616634"/>
                    <a:pt x="39859" y="600222"/>
                    <a:pt x="49237" y="550985"/>
                  </a:cubicBezTo>
                  <a:cubicBezTo>
                    <a:pt x="58615" y="501748"/>
                    <a:pt x="58616" y="433754"/>
                    <a:pt x="63305" y="354037"/>
                  </a:cubicBezTo>
                  <a:cubicBezTo>
                    <a:pt x="67994" y="274320"/>
                    <a:pt x="60960" y="128954"/>
                    <a:pt x="77372" y="72683"/>
                  </a:cubicBezTo>
                  <a:cubicBezTo>
                    <a:pt x="93784" y="16412"/>
                    <a:pt x="138332" y="16413"/>
                    <a:pt x="161778" y="16413"/>
                  </a:cubicBezTo>
                  <a:cubicBezTo>
                    <a:pt x="185224" y="16413"/>
                    <a:pt x="203981" y="39859"/>
                    <a:pt x="218049" y="72683"/>
                  </a:cubicBezTo>
                  <a:cubicBezTo>
                    <a:pt x="232117" y="105507"/>
                    <a:pt x="234462" y="164123"/>
                    <a:pt x="246185" y="213360"/>
                  </a:cubicBezTo>
                  <a:cubicBezTo>
                    <a:pt x="257908" y="262597"/>
                    <a:pt x="276665" y="335280"/>
                    <a:pt x="288388" y="368105"/>
                  </a:cubicBezTo>
                  <a:cubicBezTo>
                    <a:pt x="300111" y="400930"/>
                    <a:pt x="297766" y="422031"/>
                    <a:pt x="316523" y="410308"/>
                  </a:cubicBezTo>
                  <a:cubicBezTo>
                    <a:pt x="335280" y="398585"/>
                    <a:pt x="386861" y="354038"/>
                    <a:pt x="400929" y="297767"/>
                  </a:cubicBezTo>
                  <a:cubicBezTo>
                    <a:pt x="414997" y="241496"/>
                    <a:pt x="400929" y="72683"/>
                    <a:pt x="400929" y="72683"/>
                  </a:cubicBezTo>
                  <a:cubicBezTo>
                    <a:pt x="400929" y="23446"/>
                    <a:pt x="382172" y="0"/>
                    <a:pt x="400929" y="2345"/>
                  </a:cubicBezTo>
                  <a:cubicBezTo>
                    <a:pt x="419686" y="4690"/>
                    <a:pt x="494714" y="37514"/>
                    <a:pt x="513471" y="86751"/>
                  </a:cubicBezTo>
                  <a:cubicBezTo>
                    <a:pt x="532228" y="135988"/>
                    <a:pt x="511127" y="241496"/>
                    <a:pt x="513471" y="297767"/>
                  </a:cubicBezTo>
                  <a:cubicBezTo>
                    <a:pt x="515815" y="354038"/>
                    <a:pt x="522849" y="375139"/>
                    <a:pt x="527538" y="424376"/>
                  </a:cubicBezTo>
                  <a:cubicBezTo>
                    <a:pt x="532227" y="473613"/>
                    <a:pt x="539261" y="548640"/>
                    <a:pt x="541606" y="593188"/>
                  </a:cubicBezTo>
                  <a:cubicBezTo>
                    <a:pt x="543951" y="637736"/>
                    <a:pt x="562708" y="637736"/>
                    <a:pt x="541606" y="691662"/>
                  </a:cubicBezTo>
                  <a:cubicBezTo>
                    <a:pt x="520505" y="745588"/>
                    <a:pt x="452511" y="888610"/>
                    <a:pt x="414997" y="916745"/>
                  </a:cubicBezTo>
                  <a:cubicBezTo>
                    <a:pt x="377483" y="944880"/>
                    <a:pt x="339969" y="874542"/>
                    <a:pt x="316523" y="860474"/>
                  </a:cubicBezTo>
                  <a:cubicBezTo>
                    <a:pt x="293077" y="846406"/>
                    <a:pt x="304800" y="813582"/>
                    <a:pt x="274320" y="818271"/>
                  </a:cubicBezTo>
                  <a:close/>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6" name="Freeform 45"/>
            <p:cNvSpPr/>
            <p:nvPr/>
          </p:nvSpPr>
          <p:spPr>
            <a:xfrm>
              <a:off x="4643438" y="2749643"/>
              <a:ext cx="407963" cy="107853"/>
            </a:xfrm>
            <a:custGeom>
              <a:avLst/>
              <a:gdLst>
                <a:gd name="connsiteX0" fmla="*/ 0 w 407963"/>
                <a:gd name="connsiteY0" fmla="*/ 0 h 107853"/>
                <a:gd name="connsiteX1" fmla="*/ 70339 w 407963"/>
                <a:gd name="connsiteY1" fmla="*/ 28135 h 107853"/>
                <a:gd name="connsiteX2" fmla="*/ 225083 w 407963"/>
                <a:gd name="connsiteY2" fmla="*/ 42203 h 107853"/>
                <a:gd name="connsiteX3" fmla="*/ 337625 w 407963"/>
                <a:gd name="connsiteY3" fmla="*/ 98474 h 107853"/>
                <a:gd name="connsiteX4" fmla="*/ 407963 w 407963"/>
                <a:gd name="connsiteY4" fmla="*/ 98474 h 107853"/>
                <a:gd name="connsiteX5" fmla="*/ 407963 w 407963"/>
                <a:gd name="connsiteY5" fmla="*/ 98474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963" h="107853">
                  <a:moveTo>
                    <a:pt x="0" y="0"/>
                  </a:moveTo>
                  <a:cubicBezTo>
                    <a:pt x="16412" y="10550"/>
                    <a:pt x="32825" y="21101"/>
                    <a:pt x="70339" y="28135"/>
                  </a:cubicBezTo>
                  <a:cubicBezTo>
                    <a:pt x="107853" y="35169"/>
                    <a:pt x="180535" y="30480"/>
                    <a:pt x="225083" y="42203"/>
                  </a:cubicBezTo>
                  <a:cubicBezTo>
                    <a:pt x="269631" y="53926"/>
                    <a:pt x="307145" y="89096"/>
                    <a:pt x="337625" y="98474"/>
                  </a:cubicBezTo>
                  <a:cubicBezTo>
                    <a:pt x="368105" y="107853"/>
                    <a:pt x="407963" y="98474"/>
                    <a:pt x="407963" y="98474"/>
                  </a:cubicBezTo>
                  <a:lnTo>
                    <a:pt x="407963" y="9847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48" name="Freeform 47"/>
            <p:cNvSpPr/>
            <p:nvPr/>
          </p:nvSpPr>
          <p:spPr>
            <a:xfrm>
              <a:off x="5740216" y="1643050"/>
              <a:ext cx="546296" cy="928467"/>
            </a:xfrm>
            <a:custGeom>
              <a:avLst/>
              <a:gdLst>
                <a:gd name="connsiteX0" fmla="*/ 241496 w 546296"/>
                <a:gd name="connsiteY0" fmla="*/ 855785 h 928467"/>
                <a:gd name="connsiteX1" fmla="*/ 339970 w 546296"/>
                <a:gd name="connsiteY1" fmla="*/ 926123 h 928467"/>
                <a:gd name="connsiteX2" fmla="*/ 438444 w 546296"/>
                <a:gd name="connsiteY2" fmla="*/ 869852 h 928467"/>
                <a:gd name="connsiteX3" fmla="*/ 508782 w 546296"/>
                <a:gd name="connsiteY3" fmla="*/ 686972 h 928467"/>
                <a:gd name="connsiteX4" fmla="*/ 508782 w 546296"/>
                <a:gd name="connsiteY4" fmla="*/ 686972 h 928467"/>
                <a:gd name="connsiteX5" fmla="*/ 480647 w 546296"/>
                <a:gd name="connsiteY5" fmla="*/ 574431 h 928467"/>
                <a:gd name="connsiteX6" fmla="*/ 508782 w 546296"/>
                <a:gd name="connsiteY6" fmla="*/ 433754 h 928467"/>
                <a:gd name="connsiteX7" fmla="*/ 536918 w 546296"/>
                <a:gd name="connsiteY7" fmla="*/ 279009 h 928467"/>
                <a:gd name="connsiteX8" fmla="*/ 536918 w 546296"/>
                <a:gd name="connsiteY8" fmla="*/ 208671 h 928467"/>
                <a:gd name="connsiteX9" fmla="*/ 480647 w 546296"/>
                <a:gd name="connsiteY9" fmla="*/ 67994 h 928467"/>
                <a:gd name="connsiteX10" fmla="*/ 368105 w 546296"/>
                <a:gd name="connsiteY10" fmla="*/ 39858 h 928467"/>
                <a:gd name="connsiteX11" fmla="*/ 396241 w 546296"/>
                <a:gd name="connsiteY11" fmla="*/ 307145 h 928467"/>
                <a:gd name="connsiteX12" fmla="*/ 311835 w 546296"/>
                <a:gd name="connsiteY12" fmla="*/ 391551 h 928467"/>
                <a:gd name="connsiteX13" fmla="*/ 227429 w 546296"/>
                <a:gd name="connsiteY13" fmla="*/ 236806 h 928467"/>
                <a:gd name="connsiteX14" fmla="*/ 157090 w 546296"/>
                <a:gd name="connsiteY14" fmla="*/ 53926 h 928467"/>
                <a:gd name="connsiteX15" fmla="*/ 157090 w 546296"/>
                <a:gd name="connsiteY15" fmla="*/ 25791 h 928467"/>
                <a:gd name="connsiteX16" fmla="*/ 72684 w 546296"/>
                <a:gd name="connsiteY16" fmla="*/ 124265 h 928467"/>
                <a:gd name="connsiteX17" fmla="*/ 44549 w 546296"/>
                <a:gd name="connsiteY17" fmla="*/ 194603 h 928467"/>
                <a:gd name="connsiteX18" fmla="*/ 44549 w 546296"/>
                <a:gd name="connsiteY18" fmla="*/ 405618 h 928467"/>
                <a:gd name="connsiteX19" fmla="*/ 44549 w 546296"/>
                <a:gd name="connsiteY19" fmla="*/ 546295 h 928467"/>
                <a:gd name="connsiteX20" fmla="*/ 44549 w 546296"/>
                <a:gd name="connsiteY20" fmla="*/ 602566 h 928467"/>
                <a:gd name="connsiteX21" fmla="*/ 2345 w 546296"/>
                <a:gd name="connsiteY21" fmla="*/ 686972 h 928467"/>
                <a:gd name="connsiteX22" fmla="*/ 30481 w 546296"/>
                <a:gd name="connsiteY22" fmla="*/ 841717 h 928467"/>
                <a:gd name="connsiteX23" fmla="*/ 58616 w 546296"/>
                <a:gd name="connsiteY23" fmla="*/ 897988 h 928467"/>
                <a:gd name="connsiteX24" fmla="*/ 143022 w 546296"/>
                <a:gd name="connsiteY24" fmla="*/ 912055 h 928467"/>
                <a:gd name="connsiteX25" fmla="*/ 241496 w 546296"/>
                <a:gd name="connsiteY25" fmla="*/ 855785 h 92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6296" h="928467">
                  <a:moveTo>
                    <a:pt x="241496" y="855785"/>
                  </a:moveTo>
                  <a:cubicBezTo>
                    <a:pt x="274321" y="858130"/>
                    <a:pt x="307145" y="923779"/>
                    <a:pt x="339970" y="926123"/>
                  </a:cubicBezTo>
                  <a:cubicBezTo>
                    <a:pt x="372795" y="928467"/>
                    <a:pt x="410309" y="909710"/>
                    <a:pt x="438444" y="869852"/>
                  </a:cubicBezTo>
                  <a:cubicBezTo>
                    <a:pt x="466579" y="829994"/>
                    <a:pt x="508782" y="686972"/>
                    <a:pt x="508782" y="686972"/>
                  </a:cubicBezTo>
                  <a:lnTo>
                    <a:pt x="508782" y="686972"/>
                  </a:lnTo>
                  <a:cubicBezTo>
                    <a:pt x="504093" y="668215"/>
                    <a:pt x="480647" y="616634"/>
                    <a:pt x="480647" y="574431"/>
                  </a:cubicBezTo>
                  <a:cubicBezTo>
                    <a:pt x="480647" y="532228"/>
                    <a:pt x="499404" y="482991"/>
                    <a:pt x="508782" y="433754"/>
                  </a:cubicBezTo>
                  <a:cubicBezTo>
                    <a:pt x="518160" y="384517"/>
                    <a:pt x="532229" y="316523"/>
                    <a:pt x="536918" y="279009"/>
                  </a:cubicBezTo>
                  <a:cubicBezTo>
                    <a:pt x="541607" y="241495"/>
                    <a:pt x="546296" y="243840"/>
                    <a:pt x="536918" y="208671"/>
                  </a:cubicBezTo>
                  <a:cubicBezTo>
                    <a:pt x="527540" y="173502"/>
                    <a:pt x="508782" y="96129"/>
                    <a:pt x="480647" y="67994"/>
                  </a:cubicBezTo>
                  <a:cubicBezTo>
                    <a:pt x="452512" y="39859"/>
                    <a:pt x="382173" y="0"/>
                    <a:pt x="368105" y="39858"/>
                  </a:cubicBezTo>
                  <a:cubicBezTo>
                    <a:pt x="354037" y="79717"/>
                    <a:pt x="405619" y="248530"/>
                    <a:pt x="396241" y="307145"/>
                  </a:cubicBezTo>
                  <a:cubicBezTo>
                    <a:pt x="386863" y="365760"/>
                    <a:pt x="339970" y="403274"/>
                    <a:pt x="311835" y="391551"/>
                  </a:cubicBezTo>
                  <a:cubicBezTo>
                    <a:pt x="283700" y="379828"/>
                    <a:pt x="253220" y="293077"/>
                    <a:pt x="227429" y="236806"/>
                  </a:cubicBezTo>
                  <a:cubicBezTo>
                    <a:pt x="201638" y="180535"/>
                    <a:pt x="168813" y="89095"/>
                    <a:pt x="157090" y="53926"/>
                  </a:cubicBezTo>
                  <a:cubicBezTo>
                    <a:pt x="145367" y="18757"/>
                    <a:pt x="171158" y="14068"/>
                    <a:pt x="157090" y="25791"/>
                  </a:cubicBezTo>
                  <a:cubicBezTo>
                    <a:pt x="143022" y="37514"/>
                    <a:pt x="91441" y="96130"/>
                    <a:pt x="72684" y="124265"/>
                  </a:cubicBezTo>
                  <a:cubicBezTo>
                    <a:pt x="53927" y="152400"/>
                    <a:pt x="49238" y="147711"/>
                    <a:pt x="44549" y="194603"/>
                  </a:cubicBezTo>
                  <a:cubicBezTo>
                    <a:pt x="39860" y="241495"/>
                    <a:pt x="44549" y="405618"/>
                    <a:pt x="44549" y="405618"/>
                  </a:cubicBezTo>
                  <a:lnTo>
                    <a:pt x="44549" y="546295"/>
                  </a:lnTo>
                  <a:cubicBezTo>
                    <a:pt x="44549" y="579120"/>
                    <a:pt x="51583" y="579120"/>
                    <a:pt x="44549" y="602566"/>
                  </a:cubicBezTo>
                  <a:cubicBezTo>
                    <a:pt x="37515" y="626012"/>
                    <a:pt x="4690" y="647114"/>
                    <a:pt x="2345" y="686972"/>
                  </a:cubicBezTo>
                  <a:cubicBezTo>
                    <a:pt x="0" y="726831"/>
                    <a:pt x="21103" y="806548"/>
                    <a:pt x="30481" y="841717"/>
                  </a:cubicBezTo>
                  <a:cubicBezTo>
                    <a:pt x="39859" y="876886"/>
                    <a:pt x="39859" y="886265"/>
                    <a:pt x="58616" y="897988"/>
                  </a:cubicBezTo>
                  <a:cubicBezTo>
                    <a:pt x="77373" y="909711"/>
                    <a:pt x="114887" y="919089"/>
                    <a:pt x="143022" y="912055"/>
                  </a:cubicBezTo>
                  <a:cubicBezTo>
                    <a:pt x="171157" y="905021"/>
                    <a:pt x="208671" y="853440"/>
                    <a:pt x="241496" y="855785"/>
                  </a:cubicBez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9" name="Freeform 48"/>
            <p:cNvSpPr/>
            <p:nvPr/>
          </p:nvSpPr>
          <p:spPr>
            <a:xfrm>
              <a:off x="5664089" y="2500306"/>
              <a:ext cx="550985" cy="930812"/>
            </a:xfrm>
            <a:custGeom>
              <a:avLst/>
              <a:gdLst>
                <a:gd name="connsiteX0" fmla="*/ 379828 w 550985"/>
                <a:gd name="connsiteY0" fmla="*/ 79716 h 930812"/>
                <a:gd name="connsiteX1" fmla="*/ 295422 w 550985"/>
                <a:gd name="connsiteY1" fmla="*/ 9378 h 930812"/>
                <a:gd name="connsiteX2" fmla="*/ 84407 w 550985"/>
                <a:gd name="connsiteY2" fmla="*/ 135987 h 930812"/>
                <a:gd name="connsiteX3" fmla="*/ 84407 w 550985"/>
                <a:gd name="connsiteY3" fmla="*/ 135987 h 930812"/>
                <a:gd name="connsiteX4" fmla="*/ 56271 w 550985"/>
                <a:gd name="connsiteY4" fmla="*/ 290732 h 930812"/>
                <a:gd name="connsiteX5" fmla="*/ 28136 w 550985"/>
                <a:gd name="connsiteY5" fmla="*/ 473612 h 930812"/>
                <a:gd name="connsiteX6" fmla="*/ 0 w 550985"/>
                <a:gd name="connsiteY6" fmla="*/ 740898 h 930812"/>
                <a:gd name="connsiteX7" fmla="*/ 28136 w 550985"/>
                <a:gd name="connsiteY7" fmla="*/ 867507 h 930812"/>
                <a:gd name="connsiteX8" fmla="*/ 98474 w 550985"/>
                <a:gd name="connsiteY8" fmla="*/ 923778 h 930812"/>
                <a:gd name="connsiteX9" fmla="*/ 225083 w 550985"/>
                <a:gd name="connsiteY9" fmla="*/ 825304 h 930812"/>
                <a:gd name="connsiteX10" fmla="*/ 337625 w 550985"/>
                <a:gd name="connsiteY10" fmla="*/ 670559 h 930812"/>
                <a:gd name="connsiteX11" fmla="*/ 464234 w 550985"/>
                <a:gd name="connsiteY11" fmla="*/ 403273 h 930812"/>
                <a:gd name="connsiteX12" fmla="*/ 534573 w 550985"/>
                <a:gd name="connsiteY12" fmla="*/ 234461 h 930812"/>
                <a:gd name="connsiteX13" fmla="*/ 548640 w 550985"/>
                <a:gd name="connsiteY13" fmla="*/ 135987 h 930812"/>
                <a:gd name="connsiteX14" fmla="*/ 520505 w 550985"/>
                <a:gd name="connsiteY14" fmla="*/ 107852 h 930812"/>
                <a:gd name="connsiteX15" fmla="*/ 464234 w 550985"/>
                <a:gd name="connsiteY15" fmla="*/ 65649 h 930812"/>
                <a:gd name="connsiteX16" fmla="*/ 379828 w 550985"/>
                <a:gd name="connsiteY16" fmla="*/ 79716 h 93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0985" h="930812">
                  <a:moveTo>
                    <a:pt x="379828" y="79716"/>
                  </a:moveTo>
                  <a:cubicBezTo>
                    <a:pt x="351693" y="70337"/>
                    <a:pt x="344659" y="0"/>
                    <a:pt x="295422" y="9378"/>
                  </a:cubicBezTo>
                  <a:cubicBezTo>
                    <a:pt x="246185" y="18756"/>
                    <a:pt x="84407" y="135987"/>
                    <a:pt x="84407" y="135987"/>
                  </a:cubicBezTo>
                  <a:lnTo>
                    <a:pt x="84407" y="135987"/>
                  </a:lnTo>
                  <a:cubicBezTo>
                    <a:pt x="79718" y="161778"/>
                    <a:pt x="65649" y="234461"/>
                    <a:pt x="56271" y="290732"/>
                  </a:cubicBezTo>
                  <a:cubicBezTo>
                    <a:pt x="46893" y="347003"/>
                    <a:pt x="37514" y="398584"/>
                    <a:pt x="28136" y="473612"/>
                  </a:cubicBezTo>
                  <a:cubicBezTo>
                    <a:pt x="18758" y="548640"/>
                    <a:pt x="0" y="675249"/>
                    <a:pt x="0" y="740898"/>
                  </a:cubicBezTo>
                  <a:cubicBezTo>
                    <a:pt x="0" y="806547"/>
                    <a:pt x="11724" y="837027"/>
                    <a:pt x="28136" y="867507"/>
                  </a:cubicBezTo>
                  <a:cubicBezTo>
                    <a:pt x="44548" y="897987"/>
                    <a:pt x="65650" y="930812"/>
                    <a:pt x="98474" y="923778"/>
                  </a:cubicBezTo>
                  <a:cubicBezTo>
                    <a:pt x="131298" y="916744"/>
                    <a:pt x="185225" y="867507"/>
                    <a:pt x="225083" y="825304"/>
                  </a:cubicBezTo>
                  <a:cubicBezTo>
                    <a:pt x="264942" y="783101"/>
                    <a:pt x="297767" y="740897"/>
                    <a:pt x="337625" y="670559"/>
                  </a:cubicBezTo>
                  <a:cubicBezTo>
                    <a:pt x="377483" y="600221"/>
                    <a:pt x="431409" y="475956"/>
                    <a:pt x="464234" y="403273"/>
                  </a:cubicBezTo>
                  <a:cubicBezTo>
                    <a:pt x="497059" y="330590"/>
                    <a:pt x="520505" y="279009"/>
                    <a:pt x="534573" y="234461"/>
                  </a:cubicBezTo>
                  <a:cubicBezTo>
                    <a:pt x="548641" y="189913"/>
                    <a:pt x="550985" y="157089"/>
                    <a:pt x="548640" y="135987"/>
                  </a:cubicBezTo>
                  <a:cubicBezTo>
                    <a:pt x="546295" y="114885"/>
                    <a:pt x="534573" y="119575"/>
                    <a:pt x="520505" y="107852"/>
                  </a:cubicBezTo>
                  <a:cubicBezTo>
                    <a:pt x="506437" y="96129"/>
                    <a:pt x="485335" y="70338"/>
                    <a:pt x="464234" y="65649"/>
                  </a:cubicBezTo>
                  <a:cubicBezTo>
                    <a:pt x="443133" y="60960"/>
                    <a:pt x="407963" y="89095"/>
                    <a:pt x="379828" y="79716"/>
                  </a:cubicBezTo>
                  <a:close/>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2" name="Freeform 51"/>
            <p:cNvSpPr/>
            <p:nvPr/>
          </p:nvSpPr>
          <p:spPr>
            <a:xfrm>
              <a:off x="4578452" y="2428868"/>
              <a:ext cx="565052" cy="916744"/>
            </a:xfrm>
            <a:custGeom>
              <a:avLst/>
              <a:gdLst>
                <a:gd name="connsiteX0" fmla="*/ 393896 w 565052"/>
                <a:gd name="connsiteY0" fmla="*/ 98474 h 916744"/>
                <a:gd name="connsiteX1" fmla="*/ 492370 w 565052"/>
                <a:gd name="connsiteY1" fmla="*/ 42203 h 916744"/>
                <a:gd name="connsiteX2" fmla="*/ 562708 w 565052"/>
                <a:gd name="connsiteY2" fmla="*/ 126609 h 916744"/>
                <a:gd name="connsiteX3" fmla="*/ 506437 w 565052"/>
                <a:gd name="connsiteY3" fmla="*/ 337624 h 916744"/>
                <a:gd name="connsiteX4" fmla="*/ 436099 w 565052"/>
                <a:gd name="connsiteY4" fmla="*/ 464234 h 916744"/>
                <a:gd name="connsiteX5" fmla="*/ 337625 w 565052"/>
                <a:gd name="connsiteY5" fmla="*/ 633046 h 916744"/>
                <a:gd name="connsiteX6" fmla="*/ 281354 w 565052"/>
                <a:gd name="connsiteY6" fmla="*/ 717452 h 916744"/>
                <a:gd name="connsiteX7" fmla="*/ 196948 w 565052"/>
                <a:gd name="connsiteY7" fmla="*/ 844061 h 916744"/>
                <a:gd name="connsiteX8" fmla="*/ 112542 w 565052"/>
                <a:gd name="connsiteY8" fmla="*/ 914400 h 916744"/>
                <a:gd name="connsiteX9" fmla="*/ 14068 w 565052"/>
                <a:gd name="connsiteY9" fmla="*/ 829994 h 916744"/>
                <a:gd name="connsiteX10" fmla="*/ 28136 w 565052"/>
                <a:gd name="connsiteY10" fmla="*/ 604911 h 916744"/>
                <a:gd name="connsiteX11" fmla="*/ 28136 w 565052"/>
                <a:gd name="connsiteY11" fmla="*/ 393895 h 916744"/>
                <a:gd name="connsiteX12" fmla="*/ 84407 w 565052"/>
                <a:gd name="connsiteY12" fmla="*/ 239151 h 916744"/>
                <a:gd name="connsiteX13" fmla="*/ 84407 w 565052"/>
                <a:gd name="connsiteY13" fmla="*/ 168812 h 916744"/>
                <a:gd name="connsiteX14" fmla="*/ 154745 w 565052"/>
                <a:gd name="connsiteY14" fmla="*/ 70338 h 916744"/>
                <a:gd name="connsiteX15" fmla="*/ 281354 w 565052"/>
                <a:gd name="connsiteY15" fmla="*/ 0 h 916744"/>
                <a:gd name="connsiteX16" fmla="*/ 281354 w 565052"/>
                <a:gd name="connsiteY16" fmla="*/ 0 h 916744"/>
                <a:gd name="connsiteX17" fmla="*/ 393896 w 565052"/>
                <a:gd name="connsiteY17" fmla="*/ 98474 h 91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52" h="916744">
                  <a:moveTo>
                    <a:pt x="393896" y="98474"/>
                  </a:moveTo>
                  <a:cubicBezTo>
                    <a:pt x="429065" y="67994"/>
                    <a:pt x="464235" y="37514"/>
                    <a:pt x="492370" y="42203"/>
                  </a:cubicBezTo>
                  <a:cubicBezTo>
                    <a:pt x="520505" y="46892"/>
                    <a:pt x="560364" y="77372"/>
                    <a:pt x="562708" y="126609"/>
                  </a:cubicBezTo>
                  <a:cubicBezTo>
                    <a:pt x="565052" y="175846"/>
                    <a:pt x="527538" y="281353"/>
                    <a:pt x="506437" y="337624"/>
                  </a:cubicBezTo>
                  <a:cubicBezTo>
                    <a:pt x="485336" y="393895"/>
                    <a:pt x="464234" y="414997"/>
                    <a:pt x="436099" y="464234"/>
                  </a:cubicBezTo>
                  <a:cubicBezTo>
                    <a:pt x="407964" y="513471"/>
                    <a:pt x="363416" y="590843"/>
                    <a:pt x="337625" y="633046"/>
                  </a:cubicBezTo>
                  <a:cubicBezTo>
                    <a:pt x="311834" y="675249"/>
                    <a:pt x="281354" y="717452"/>
                    <a:pt x="281354" y="717452"/>
                  </a:cubicBezTo>
                  <a:cubicBezTo>
                    <a:pt x="257908" y="752621"/>
                    <a:pt x="225083" y="811236"/>
                    <a:pt x="196948" y="844061"/>
                  </a:cubicBezTo>
                  <a:cubicBezTo>
                    <a:pt x="168813" y="876886"/>
                    <a:pt x="143022" y="916744"/>
                    <a:pt x="112542" y="914400"/>
                  </a:cubicBezTo>
                  <a:cubicBezTo>
                    <a:pt x="82062" y="912056"/>
                    <a:pt x="28136" y="881576"/>
                    <a:pt x="14068" y="829994"/>
                  </a:cubicBezTo>
                  <a:cubicBezTo>
                    <a:pt x="0" y="778413"/>
                    <a:pt x="25791" y="677594"/>
                    <a:pt x="28136" y="604911"/>
                  </a:cubicBezTo>
                  <a:cubicBezTo>
                    <a:pt x="30481" y="532228"/>
                    <a:pt x="18758" y="454855"/>
                    <a:pt x="28136" y="393895"/>
                  </a:cubicBezTo>
                  <a:cubicBezTo>
                    <a:pt x="37515" y="332935"/>
                    <a:pt x="75029" y="276665"/>
                    <a:pt x="84407" y="239151"/>
                  </a:cubicBezTo>
                  <a:cubicBezTo>
                    <a:pt x="93786" y="201637"/>
                    <a:pt x="72684" y="196947"/>
                    <a:pt x="84407" y="168812"/>
                  </a:cubicBezTo>
                  <a:cubicBezTo>
                    <a:pt x="96130" y="140677"/>
                    <a:pt x="121921" y="98473"/>
                    <a:pt x="154745" y="70338"/>
                  </a:cubicBezTo>
                  <a:cubicBezTo>
                    <a:pt x="187569" y="42203"/>
                    <a:pt x="281354" y="0"/>
                    <a:pt x="281354" y="0"/>
                  </a:cubicBezTo>
                  <a:lnTo>
                    <a:pt x="281354" y="0"/>
                  </a:lnTo>
                  <a:lnTo>
                    <a:pt x="393896" y="98474"/>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53" name="Straight Arrow Connector 52"/>
            <p:cNvCxnSpPr/>
            <p:nvPr/>
          </p:nvCxnSpPr>
          <p:spPr>
            <a:xfrm rot="5400000" flipH="1" flipV="1">
              <a:off x="1731356" y="2802934"/>
              <a:ext cx="252000" cy="0"/>
            </a:xfrm>
            <a:prstGeom prst="straightConnector1">
              <a:avLst/>
            </a:prstGeom>
            <a:ln w="158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5400000" flipH="1" flipV="1">
              <a:off x="2945802" y="2240954"/>
              <a:ext cx="252000" cy="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rot="5400000" flipH="1" flipV="1">
              <a:off x="3874496" y="2269116"/>
              <a:ext cx="252000" cy="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5400000" flipH="1" flipV="1">
              <a:off x="4731752" y="2269116"/>
              <a:ext cx="252000" cy="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rot="5400000" flipH="1" flipV="1">
              <a:off x="5803322" y="2269116"/>
              <a:ext cx="252000" cy="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rot="5400000" flipH="1" flipV="1">
              <a:off x="6803454" y="2269116"/>
              <a:ext cx="252000" cy="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rot="5400000" flipH="1" flipV="1">
              <a:off x="2945802" y="2769182"/>
              <a:ext cx="252000" cy="0"/>
            </a:xfrm>
            <a:prstGeom prst="straightConnector1">
              <a:avLst/>
            </a:prstGeom>
            <a:ln w="158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rot="5400000" flipH="1" flipV="1">
              <a:off x="3874496" y="2802934"/>
              <a:ext cx="252000" cy="0"/>
            </a:xfrm>
            <a:prstGeom prst="straightConnector1">
              <a:avLst/>
            </a:prstGeom>
            <a:ln w="158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rot="5400000" flipH="1" flipV="1">
              <a:off x="4731752" y="2836686"/>
              <a:ext cx="252000" cy="0"/>
            </a:xfrm>
            <a:prstGeom prst="straightConnector1">
              <a:avLst/>
            </a:prstGeom>
            <a:ln w="158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rot="5400000" flipH="1" flipV="1">
              <a:off x="5803322" y="2840620"/>
              <a:ext cx="252000" cy="0"/>
            </a:xfrm>
            <a:prstGeom prst="straightConnector1">
              <a:avLst/>
            </a:prstGeom>
            <a:ln w="158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rot="5400000" flipH="1" flipV="1">
              <a:off x="6803454" y="2769182"/>
              <a:ext cx="252000" cy="0"/>
            </a:xfrm>
            <a:prstGeom prst="straightConnector1">
              <a:avLst/>
            </a:prstGeom>
            <a:ln w="15875">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535026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0" y="332656"/>
            <a:ext cx="9144000" cy="1080120"/>
          </a:xfrm>
        </p:spPr>
        <p:txBody>
          <a:bodyPr anchor="t">
            <a:noAutofit/>
          </a:bodyPr>
          <a:lstStyle/>
          <a:p>
            <a:r>
              <a:rPr lang="el-GR" b="1" dirty="0" smtClean="0">
                <a:solidFill>
                  <a:schemeClr val="tx2"/>
                </a:solidFill>
              </a:rPr>
              <a:t>Κλίση και διάταξη δοντιών στα οδοντικά τόξα </a:t>
            </a:r>
            <a:r>
              <a:rPr lang="el-GR" sz="3000" b="0" dirty="0" smtClean="0">
                <a:solidFill>
                  <a:srgbClr val="1F497D"/>
                </a:solidFill>
              </a:rPr>
              <a:t>3/3</a:t>
            </a:r>
            <a:endParaRPr lang="en-US" b="1" dirty="0" smtClean="0">
              <a:solidFill>
                <a:schemeClr val="tx2"/>
              </a:solidFill>
            </a:endParaRPr>
          </a:p>
        </p:txBody>
      </p:sp>
      <p:sp>
        <p:nvSpPr>
          <p:cNvPr id="9" name="Rectangle 3"/>
          <p:cNvSpPr>
            <a:spLocks noGrp="1" noChangeArrowheads="1"/>
          </p:cNvSpPr>
          <p:nvPr>
            <p:ph idx="1"/>
          </p:nvPr>
        </p:nvSpPr>
        <p:spPr>
          <a:xfrm>
            <a:off x="467544" y="2348880"/>
            <a:ext cx="8229600" cy="2160240"/>
          </a:xfrm>
          <a:noFill/>
          <a:ln w="19050">
            <a:solidFill>
              <a:srgbClr val="004A82"/>
            </a:solidFill>
          </a:ln>
        </p:spPr>
        <p:txBody>
          <a:bodyPr anchor="ctr">
            <a:normAutofit/>
          </a:bodyPr>
          <a:lstStyle/>
          <a:p>
            <a:pPr eaLnBrk="1" hangingPunct="1">
              <a:lnSpc>
                <a:spcPct val="112000"/>
              </a:lnSpc>
              <a:spcBef>
                <a:spcPts val="1200"/>
              </a:spcBef>
              <a:spcAft>
                <a:spcPts val="1200"/>
              </a:spcAft>
              <a:buFont typeface="Wingdings" panose="05000000000000000000" pitchFamily="2" charset="2"/>
              <a:buChar char="ü"/>
            </a:pPr>
            <a:r>
              <a:rPr lang="el-GR" sz="2400" dirty="0" smtClean="0"/>
              <a:t>Οι κλίσεις των δοντιών είναι τέτοιες ώστε οι μασητικές επιφάνειες είναι διατεταγμένες κατά τέτοιο τρόπο που μοιάζουν να εφάπτονται σε μια σφαίρα.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622222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p:cNvSpPr>
            <a:spLocks noGrp="1"/>
          </p:cNvSpPr>
          <p:nvPr>
            <p:ph type="title"/>
          </p:nvPr>
        </p:nvSpPr>
        <p:spPr/>
        <p:txBody>
          <a:bodyPr>
            <a:normAutofit/>
          </a:bodyPr>
          <a:lstStyle/>
          <a:p>
            <a:pPr algn="ctr"/>
            <a:r>
              <a:rPr lang="el-GR" dirty="0" smtClean="0"/>
              <a:t>Σφαίρα </a:t>
            </a:r>
            <a:r>
              <a:rPr lang="en-GB" dirty="0" smtClean="0"/>
              <a:t>Monson</a:t>
            </a:r>
            <a:endParaRPr lang="el-GR" dirty="0"/>
          </a:p>
        </p:txBody>
      </p:sp>
      <p:sp>
        <p:nvSpPr>
          <p:cNvPr id="4" name="Text Placeholder 3"/>
          <p:cNvSpPr>
            <a:spLocks noGrp="1"/>
          </p:cNvSpPr>
          <p:nvPr>
            <p:ph idx="1"/>
          </p:nvPr>
        </p:nvSpPr>
        <p:spPr>
          <a:xfrm>
            <a:off x="755576" y="1772816"/>
            <a:ext cx="4032448" cy="4752528"/>
          </a:xfrm>
        </p:spPr>
        <p:txBody>
          <a:bodyPr anchor="t">
            <a:normAutofit/>
          </a:bodyPr>
          <a:lstStyle/>
          <a:p>
            <a:pPr>
              <a:spcBef>
                <a:spcPts val="1200"/>
              </a:spcBef>
              <a:spcAft>
                <a:spcPts val="1200"/>
              </a:spcAft>
            </a:pPr>
            <a:r>
              <a:rPr lang="el-GR" sz="2400" dirty="0" smtClean="0"/>
              <a:t>Η σφαίρα αυτή έχει ακτίνα 4 ιντσών διέρχεται από τους κονδύλους της κάτω γνάθου και έχει το κέντρο της πίσω από τη μύτη.</a:t>
            </a:r>
            <a:endParaRPr lang="en-US" sz="2400" dirty="0" smtClean="0"/>
          </a:p>
        </p:txBody>
      </p:sp>
      <p:pic>
        <p:nvPicPr>
          <p:cNvPr id="7" name="Picture 6" descr="http://3.bp.blogspot.com/-X8zXSRVwX8A/UugHP2gs5HI/AAAAAAAAACk/C0JNVYoxz44/s1600/111+(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538" y="1196752"/>
            <a:ext cx="2720459" cy="3580657"/>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5378467" y="4815928"/>
            <a:ext cx="3104994" cy="276999"/>
          </a:xfrm>
          <a:prstGeom prst="rect">
            <a:avLst/>
          </a:prstGeom>
        </p:spPr>
        <p:txBody>
          <a:bodyPr wrap="square">
            <a:spAutoFit/>
          </a:bodyPr>
          <a:lstStyle/>
          <a:p>
            <a:pPr algn="ctr"/>
            <a:r>
              <a:rPr lang="en-US" sz="1200" dirty="0" smtClean="0">
                <a:latin typeface="+mn-lt"/>
                <a:hlinkClick r:id="rId3"/>
              </a:rPr>
              <a:t>alldentnotes.blogspot.gr</a:t>
            </a:r>
            <a:endParaRPr lang="el-GR"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549243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nchor="ctr">
            <a:normAutofit/>
          </a:bodyPr>
          <a:lstStyle/>
          <a:p>
            <a:pPr eaLnBrk="1" hangingPunct="1"/>
            <a:r>
              <a:rPr lang="el-GR" b="1" dirty="0" smtClean="0">
                <a:solidFill>
                  <a:schemeClr val="tx2"/>
                </a:solidFill>
              </a:rPr>
              <a:t>Διάταξη δοντιών στα οδοντικά τόξα</a:t>
            </a:r>
            <a:endParaRPr lang="en-US" b="1" dirty="0" smtClean="0">
              <a:solidFill>
                <a:schemeClr val="tx2"/>
              </a:solidFill>
            </a:endParaRPr>
          </a:p>
        </p:txBody>
      </p:sp>
      <p:sp>
        <p:nvSpPr>
          <p:cNvPr id="8" name="Content Placeholder 7"/>
          <p:cNvSpPr>
            <a:spLocks noGrp="1"/>
          </p:cNvSpPr>
          <p:nvPr>
            <p:ph idx="1"/>
          </p:nvPr>
        </p:nvSpPr>
        <p:spPr/>
        <p:txBody>
          <a:bodyPr anchor="t">
            <a:noAutofit/>
          </a:bodyPr>
          <a:lstStyle/>
          <a:p>
            <a:r>
              <a:rPr lang="el-GR" sz="2400" dirty="0" smtClean="0"/>
              <a:t>Η διάταξη των δοντιών και οι κλίσεις τους μαζί με την μορφολογία των μασητικών και κοπτικών επιφανειών δημιουργούν για το φυσιολογικό οδοντικό </a:t>
            </a:r>
            <a:r>
              <a:rPr lang="el-GR" sz="2400" smtClean="0"/>
              <a:t>φραγμό δύο </a:t>
            </a:r>
            <a:r>
              <a:rPr lang="el-GR" sz="2400" dirty="0" smtClean="0"/>
              <a:t>καμπύλες. </a:t>
            </a:r>
          </a:p>
          <a:p>
            <a:r>
              <a:rPr lang="el-GR" sz="2400" dirty="0" smtClean="0"/>
              <a:t>Την</a:t>
            </a:r>
            <a:r>
              <a:rPr lang="el-GR" sz="2400" dirty="0" smtClean="0">
                <a:solidFill>
                  <a:schemeClr val="tx2"/>
                </a:solidFill>
              </a:rPr>
              <a:t> </a:t>
            </a:r>
            <a:r>
              <a:rPr lang="el-GR" sz="2400" b="1" dirty="0" smtClean="0">
                <a:solidFill>
                  <a:schemeClr val="tx2"/>
                </a:solidFill>
              </a:rPr>
              <a:t>καμπύλη του </a:t>
            </a:r>
            <a:r>
              <a:rPr lang="en-GB" sz="2400" b="1" dirty="0" smtClean="0">
                <a:solidFill>
                  <a:schemeClr val="tx2"/>
                </a:solidFill>
              </a:rPr>
              <a:t>Spee </a:t>
            </a:r>
            <a:r>
              <a:rPr lang="el-GR" sz="2400" dirty="0" smtClean="0"/>
              <a:t>στο οβελιαίο επίπεδο.</a:t>
            </a:r>
          </a:p>
          <a:p>
            <a:r>
              <a:rPr lang="el-GR" sz="2400" dirty="0" smtClean="0"/>
              <a:t>Την </a:t>
            </a:r>
            <a:r>
              <a:rPr lang="el-GR" sz="2400" b="1" dirty="0" smtClean="0">
                <a:solidFill>
                  <a:schemeClr val="tx2"/>
                </a:solidFill>
              </a:rPr>
              <a:t>καμπύλη του</a:t>
            </a:r>
            <a:r>
              <a:rPr lang="en-GB" sz="2400" b="1" dirty="0" smtClean="0">
                <a:solidFill>
                  <a:schemeClr val="tx2"/>
                </a:solidFill>
              </a:rPr>
              <a:t> Wilson</a:t>
            </a:r>
            <a:r>
              <a:rPr lang="el-GR" sz="2400" b="1" dirty="0" smtClean="0">
                <a:solidFill>
                  <a:schemeClr val="tx2"/>
                </a:solidFill>
              </a:rPr>
              <a:t> </a:t>
            </a:r>
            <a:r>
              <a:rPr lang="el-GR" sz="2400" dirty="0" smtClean="0"/>
              <a:t>στο μετωπιαίο επίπεδο.</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555713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67544" y="116632"/>
            <a:ext cx="8229600" cy="1008112"/>
          </a:xfrm>
        </p:spPr>
        <p:txBody>
          <a:bodyPr>
            <a:noAutofit/>
          </a:bodyPr>
          <a:lstStyle/>
          <a:p>
            <a:pPr eaLnBrk="1" hangingPunct="1"/>
            <a:r>
              <a:rPr lang="el-GR" dirty="0" smtClean="0">
                <a:solidFill>
                  <a:schemeClr val="tx2"/>
                </a:solidFill>
              </a:rPr>
              <a:t>Καμπύλη του </a:t>
            </a:r>
            <a:r>
              <a:rPr lang="en-GB" dirty="0" smtClean="0">
                <a:solidFill>
                  <a:schemeClr val="tx2"/>
                </a:solidFill>
              </a:rPr>
              <a:t>Spee</a:t>
            </a:r>
            <a:r>
              <a:rPr lang="el-GR" dirty="0" smtClean="0">
                <a:solidFill>
                  <a:schemeClr val="tx2"/>
                </a:solidFill>
              </a:rPr>
              <a:t/>
            </a:r>
            <a:br>
              <a:rPr lang="el-GR" dirty="0" smtClean="0">
                <a:solidFill>
                  <a:schemeClr val="tx2"/>
                </a:solidFill>
              </a:rPr>
            </a:br>
            <a:r>
              <a:rPr lang="en-GB" sz="3000" b="0" dirty="0" smtClean="0">
                <a:solidFill>
                  <a:schemeClr val="tx2"/>
                </a:solidFill>
              </a:rPr>
              <a:t> (</a:t>
            </a:r>
            <a:r>
              <a:rPr lang="el-GR" sz="3000" b="0" dirty="0" smtClean="0">
                <a:solidFill>
                  <a:schemeClr val="tx2"/>
                </a:solidFill>
              </a:rPr>
              <a:t>οβελιαίο επίπεδο)</a:t>
            </a:r>
            <a:endParaRPr lang="en-US" sz="3000" b="0" dirty="0" smtClean="0">
              <a:solidFill>
                <a:schemeClr val="tx2"/>
              </a:solidFill>
            </a:endParaRPr>
          </a:p>
        </p:txBody>
      </p:sp>
      <p:sp>
        <p:nvSpPr>
          <p:cNvPr id="142339" name="Rectangle 3"/>
          <p:cNvSpPr>
            <a:spLocks noGrp="1" noChangeArrowheads="1"/>
          </p:cNvSpPr>
          <p:nvPr>
            <p:ph idx="1"/>
          </p:nvPr>
        </p:nvSpPr>
        <p:spPr>
          <a:xfrm>
            <a:off x="457200" y="1556792"/>
            <a:ext cx="8229600" cy="4680520"/>
          </a:xfrm>
        </p:spPr>
        <p:txBody>
          <a:bodyPr rtlCol="0">
            <a:normAutofit/>
          </a:bodyPr>
          <a:lstStyle/>
          <a:p>
            <a:pPr eaLnBrk="1" fontAlgn="auto" hangingPunct="1">
              <a:lnSpc>
                <a:spcPct val="112000"/>
              </a:lnSpc>
              <a:spcAft>
                <a:spcPts val="0"/>
              </a:spcAft>
              <a:buFont typeface="Arial" pitchFamily="34" charset="0"/>
              <a:buChar char="•"/>
              <a:defRPr/>
            </a:pPr>
            <a:r>
              <a:rPr lang="el-GR" sz="2400" dirty="0" smtClean="0"/>
              <a:t>Η νοητή γραμμή που περνά από το κοπτικό χείλος του κυνόδοντα και από τις κορυφές των παρειακών φυμάτων των προγομφίων και των γομφίων.</a:t>
            </a:r>
          </a:p>
          <a:p>
            <a:pPr eaLnBrk="1" fontAlgn="auto" hangingPunct="1">
              <a:lnSpc>
                <a:spcPct val="112000"/>
              </a:lnSpc>
              <a:spcAft>
                <a:spcPts val="0"/>
              </a:spcAft>
              <a:buFont typeface="Arial" pitchFamily="34" charset="0"/>
              <a:buChar char="•"/>
              <a:defRPr/>
            </a:pPr>
            <a:endParaRPr lang="en-US" sz="2400" dirty="0" smtClean="0"/>
          </a:p>
          <a:p>
            <a:pPr eaLnBrk="1" fontAlgn="auto" hangingPunct="1">
              <a:lnSpc>
                <a:spcPct val="112000"/>
              </a:lnSpc>
              <a:spcAft>
                <a:spcPts val="0"/>
              </a:spcAft>
              <a:buFont typeface="Arial" pitchFamily="34" charset="0"/>
              <a:buChar char="•"/>
              <a:defRPr/>
            </a:pPr>
            <a:r>
              <a:rPr lang="el-GR" sz="2400" dirty="0" smtClean="0"/>
              <a:t>Κυρτή στην άνω γνάθο.</a:t>
            </a:r>
            <a:endParaRPr lang="en-US" sz="2400" dirty="0" smtClean="0"/>
          </a:p>
          <a:p>
            <a:pPr eaLnBrk="1" fontAlgn="auto" hangingPunct="1">
              <a:lnSpc>
                <a:spcPct val="112000"/>
              </a:lnSpc>
              <a:spcAft>
                <a:spcPts val="0"/>
              </a:spcAft>
              <a:buFont typeface="Arial" pitchFamily="34" charset="0"/>
              <a:buChar char="•"/>
              <a:defRPr/>
            </a:pPr>
            <a:r>
              <a:rPr lang="el-GR" sz="2400" dirty="0" smtClean="0"/>
              <a:t>Κοίλη στην κάτω γνάθο.</a:t>
            </a:r>
            <a:endParaRPr lang="en-US" sz="2400" dirty="0" smtClean="0"/>
          </a:p>
        </p:txBody>
      </p:sp>
      <p:pic>
        <p:nvPicPr>
          <p:cNvPr id="205826" name="Picture 2" descr="http://2.bp.blogspot.com/-gb21rL72RNA/UugHL8eUXYI/AAAAAAAAACU/Z7MEoTkuri0/s1600/11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852936"/>
            <a:ext cx="3962028" cy="3159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4339022" y="6179468"/>
            <a:ext cx="4572000" cy="276999"/>
          </a:xfrm>
          <a:prstGeom prst="rect">
            <a:avLst/>
          </a:prstGeom>
        </p:spPr>
        <p:txBody>
          <a:bodyPr>
            <a:spAutoFit/>
          </a:bodyPr>
          <a:lstStyle/>
          <a:p>
            <a:pPr algn="ctr"/>
            <a:r>
              <a:rPr lang="en-US" sz="1200" dirty="0" smtClean="0">
                <a:latin typeface="+mn-lt"/>
                <a:hlinkClick r:id="rId4"/>
              </a:rPr>
              <a:t>alldentnotes.blogspot.gr</a:t>
            </a:r>
            <a:endParaRPr lang="el-GR"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192176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67544" y="116632"/>
            <a:ext cx="8229600" cy="1008112"/>
          </a:xfrm>
        </p:spPr>
        <p:txBody>
          <a:bodyPr rtlCol="0" anchor="t">
            <a:noAutofit/>
          </a:bodyPr>
          <a:lstStyle/>
          <a:p>
            <a:pPr eaLnBrk="1" fontAlgn="auto" hangingPunct="1">
              <a:spcAft>
                <a:spcPts val="0"/>
              </a:spcAft>
              <a:defRPr/>
            </a:pPr>
            <a:r>
              <a:rPr lang="el-GR" dirty="0" smtClean="0">
                <a:solidFill>
                  <a:schemeClr val="tx2"/>
                </a:solidFill>
              </a:rPr>
              <a:t>Καμπύλη του </a:t>
            </a:r>
            <a:r>
              <a:rPr lang="en-GB" dirty="0" smtClean="0">
                <a:solidFill>
                  <a:schemeClr val="tx2"/>
                </a:solidFill>
              </a:rPr>
              <a:t>Wilson</a:t>
            </a:r>
            <a:r>
              <a:rPr lang="el-GR" dirty="0" smtClean="0">
                <a:solidFill>
                  <a:schemeClr val="tx2"/>
                </a:solidFill>
              </a:rPr>
              <a:t/>
            </a:r>
            <a:br>
              <a:rPr lang="el-GR" dirty="0" smtClean="0">
                <a:solidFill>
                  <a:schemeClr val="tx2"/>
                </a:solidFill>
              </a:rPr>
            </a:br>
            <a:r>
              <a:rPr lang="en-GB" sz="3000" b="0" dirty="0" smtClean="0">
                <a:solidFill>
                  <a:schemeClr val="tx2"/>
                </a:solidFill>
              </a:rPr>
              <a:t>(</a:t>
            </a:r>
            <a:r>
              <a:rPr lang="el-GR" sz="3000" b="0" dirty="0" smtClean="0">
                <a:solidFill>
                  <a:schemeClr val="tx2"/>
                </a:solidFill>
              </a:rPr>
              <a:t>μετωπιαίο επίπεδο)</a:t>
            </a:r>
            <a:endParaRPr lang="en-US" sz="3000" b="0" dirty="0" smtClean="0">
              <a:solidFill>
                <a:schemeClr val="tx2"/>
              </a:solidFill>
            </a:endParaRPr>
          </a:p>
        </p:txBody>
      </p:sp>
      <p:sp>
        <p:nvSpPr>
          <p:cNvPr id="143363" name="Rectangle 3"/>
          <p:cNvSpPr>
            <a:spLocks noGrp="1" noChangeArrowheads="1"/>
          </p:cNvSpPr>
          <p:nvPr>
            <p:ph idx="1"/>
          </p:nvPr>
        </p:nvSpPr>
        <p:spPr>
          <a:xfrm>
            <a:off x="457200" y="1484784"/>
            <a:ext cx="8435280" cy="4752528"/>
          </a:xfrm>
        </p:spPr>
        <p:txBody>
          <a:bodyPr rtlCol="0">
            <a:noAutofit/>
          </a:bodyPr>
          <a:lstStyle/>
          <a:p>
            <a:pPr eaLnBrk="1" fontAlgn="auto" hangingPunct="1">
              <a:lnSpc>
                <a:spcPct val="110000"/>
              </a:lnSpc>
              <a:spcBef>
                <a:spcPts val="600"/>
              </a:spcBef>
              <a:spcAft>
                <a:spcPts val="600"/>
              </a:spcAft>
              <a:buFont typeface="Arial" pitchFamily="34" charset="0"/>
              <a:buChar char="•"/>
              <a:defRPr/>
            </a:pPr>
            <a:r>
              <a:rPr lang="el-GR" dirty="0" smtClean="0"/>
              <a:t>Η νοητή καμπύλη γραμμή που περνά από τις κορυφές των παρειακών και γλωσσικών φυμάτων των πίσω δοντιών.</a:t>
            </a:r>
          </a:p>
          <a:p>
            <a:pPr eaLnBrk="1" fontAlgn="auto" hangingPunct="1">
              <a:lnSpc>
                <a:spcPct val="110000"/>
              </a:lnSpc>
              <a:spcBef>
                <a:spcPts val="600"/>
              </a:spcBef>
              <a:spcAft>
                <a:spcPts val="600"/>
              </a:spcAft>
              <a:buFont typeface="Arial" pitchFamily="34" charset="0"/>
              <a:buChar char="•"/>
              <a:defRPr/>
            </a:pPr>
            <a:r>
              <a:rPr lang="el-GR" dirty="0" smtClean="0"/>
              <a:t>Κυρτή στο άνω οδοντικό τόξο και κοίλη στο κάτω οδοντικό τόξο.</a:t>
            </a:r>
            <a:endParaRPr lang="en-US" dirty="0" smtClean="0"/>
          </a:p>
          <a:p>
            <a:pPr eaLnBrk="1" fontAlgn="auto" hangingPunct="1">
              <a:lnSpc>
                <a:spcPct val="110000"/>
              </a:lnSpc>
              <a:spcBef>
                <a:spcPts val="600"/>
              </a:spcBef>
              <a:spcAft>
                <a:spcPts val="600"/>
              </a:spcAft>
              <a:buFont typeface="Arial" pitchFamily="34" charset="0"/>
              <a:buChar char="•"/>
              <a:defRPr/>
            </a:pPr>
            <a:r>
              <a:rPr lang="el-GR" dirty="0" smtClean="0"/>
              <a:t>Εμφανής και διαφορετική από τον α’ γομφίο και κυρίως στον γ’ γομφίο και αλλάζει με την αποτριβή των μασητικών επιφανειών.</a:t>
            </a:r>
            <a:endParaRPr lang="en-US" dirty="0" smtClean="0"/>
          </a:p>
        </p:txBody>
      </p:sp>
      <p:pic>
        <p:nvPicPr>
          <p:cNvPr id="206850" name="Picture 2" descr="http://2.bp.blogspot.com/-GN-mibvzdx4/UugHO5jLM6I/AAAAAAAAACc/SOd4_iQL7e4/s1600/111+(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399" y="3898735"/>
            <a:ext cx="4423202" cy="2459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6000" y="6442501"/>
            <a:ext cx="4572000" cy="276999"/>
          </a:xfrm>
          <a:prstGeom prst="rect">
            <a:avLst/>
          </a:prstGeom>
        </p:spPr>
        <p:txBody>
          <a:bodyPr>
            <a:spAutoFit/>
          </a:bodyPr>
          <a:lstStyle/>
          <a:p>
            <a:pPr algn="ctr"/>
            <a:r>
              <a:rPr lang="en-US" sz="1200" dirty="0" smtClean="0">
                <a:latin typeface="+mn-lt"/>
                <a:hlinkClick r:id="rId4"/>
              </a:rPr>
              <a:t>alldentnotes.blogspot.gr</a:t>
            </a:r>
            <a:endParaRPr lang="el-GR"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892974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116632"/>
            <a:ext cx="8229600" cy="1008112"/>
          </a:xfrm>
        </p:spPr>
        <p:txBody>
          <a:bodyPr rtlCol="0">
            <a:normAutofit fontScale="90000"/>
          </a:bodyPr>
          <a:lstStyle/>
          <a:p>
            <a:pPr eaLnBrk="1" fontAlgn="auto" hangingPunct="1">
              <a:spcAft>
                <a:spcPts val="0"/>
              </a:spcAft>
              <a:defRPr/>
            </a:pPr>
            <a:r>
              <a:rPr lang="el-GR" sz="4000" b="1" dirty="0" smtClean="0">
                <a:solidFill>
                  <a:schemeClr val="tx2"/>
                </a:solidFill>
              </a:rPr>
              <a:t>Περιβάλλοντες ιστοί των δοντιών</a:t>
            </a:r>
            <a:br>
              <a:rPr lang="el-GR" sz="4000" b="1" dirty="0" smtClean="0">
                <a:solidFill>
                  <a:schemeClr val="tx2"/>
                </a:solidFill>
              </a:rPr>
            </a:br>
            <a:r>
              <a:rPr lang="el-GR" sz="3300" b="0" dirty="0" smtClean="0">
                <a:solidFill>
                  <a:schemeClr val="tx2"/>
                </a:solidFill>
              </a:rPr>
              <a:t> (περιοδόντιο) 1/2</a:t>
            </a:r>
            <a:endParaRPr lang="en-US" sz="3300" b="0" dirty="0" smtClean="0">
              <a:solidFill>
                <a:schemeClr val="tx2"/>
              </a:solidFill>
            </a:endParaRPr>
          </a:p>
        </p:txBody>
      </p:sp>
      <p:sp>
        <p:nvSpPr>
          <p:cNvPr id="2" name="Θέση περιεχομένου 1"/>
          <p:cNvSpPr>
            <a:spLocks noGrp="1"/>
          </p:cNvSpPr>
          <p:nvPr>
            <p:ph idx="1"/>
          </p:nvPr>
        </p:nvSpPr>
        <p:spPr>
          <a:xfrm>
            <a:off x="457200" y="1412776"/>
            <a:ext cx="8229600" cy="4824536"/>
          </a:xfrm>
        </p:spPr>
        <p:txBody>
          <a:bodyPr>
            <a:normAutofit/>
          </a:bodyPr>
          <a:lstStyle/>
          <a:p>
            <a:r>
              <a:rPr lang="el-GR" dirty="0"/>
              <a:t>Η συγκράτηση και η στήριξη των δοντιών μέσα στα φατνία τους γίνεται με τους μαλακούς  και σκληρούς ιστούς που στο σύνολο συνθέτουν το </a:t>
            </a:r>
            <a:r>
              <a:rPr lang="el-GR" dirty="0" smtClean="0"/>
              <a:t>περιοδόντιο.</a:t>
            </a:r>
            <a:endParaRPr lang="el-GR" dirty="0"/>
          </a:p>
          <a:p>
            <a:pPr lvl="1">
              <a:buFont typeface="Courier New" panose="02070309020205020404" pitchFamily="49" charset="0"/>
              <a:buChar char="o"/>
            </a:pPr>
            <a:r>
              <a:rPr lang="el-GR" b="1" dirty="0" smtClean="0">
                <a:solidFill>
                  <a:schemeClr val="tx2"/>
                </a:solidFill>
              </a:rPr>
              <a:t>Ούλα.</a:t>
            </a:r>
            <a:endParaRPr lang="el-GR" dirty="0">
              <a:solidFill>
                <a:schemeClr val="tx2"/>
              </a:solidFill>
            </a:endParaRPr>
          </a:p>
          <a:p>
            <a:pPr lvl="1">
              <a:buFont typeface="Courier New" panose="02070309020205020404" pitchFamily="49" charset="0"/>
              <a:buChar char="o"/>
            </a:pPr>
            <a:r>
              <a:rPr lang="el-GR" b="1" dirty="0" err="1" smtClean="0">
                <a:solidFill>
                  <a:schemeClr val="tx2"/>
                </a:solidFill>
              </a:rPr>
              <a:t>Περιρρίζιο</a:t>
            </a:r>
            <a:r>
              <a:rPr lang="el-GR" b="1" dirty="0" smtClean="0">
                <a:solidFill>
                  <a:schemeClr val="tx2"/>
                </a:solidFill>
              </a:rPr>
              <a:t>.</a:t>
            </a:r>
            <a:endParaRPr lang="el-GR" dirty="0">
              <a:solidFill>
                <a:schemeClr val="tx2"/>
              </a:solidFill>
            </a:endParaRPr>
          </a:p>
          <a:p>
            <a:pPr lvl="1">
              <a:buFont typeface="Courier New" panose="02070309020205020404" pitchFamily="49" charset="0"/>
              <a:buChar char="o"/>
            </a:pPr>
            <a:r>
              <a:rPr lang="el-GR" b="1" dirty="0">
                <a:solidFill>
                  <a:schemeClr val="tx2"/>
                </a:solidFill>
              </a:rPr>
              <a:t>Οστέινη της </a:t>
            </a:r>
            <a:r>
              <a:rPr lang="el-GR" b="1" dirty="0" smtClean="0">
                <a:solidFill>
                  <a:schemeClr val="tx2"/>
                </a:solidFill>
              </a:rPr>
              <a:t>ρίζας.</a:t>
            </a:r>
            <a:endParaRPr lang="el-GR" dirty="0">
              <a:solidFill>
                <a:schemeClr val="tx2"/>
              </a:solidFill>
            </a:endParaRPr>
          </a:p>
          <a:p>
            <a:pPr lvl="1">
              <a:buFont typeface="Courier New" panose="02070309020205020404" pitchFamily="49" charset="0"/>
              <a:buChar char="o"/>
            </a:pPr>
            <a:r>
              <a:rPr lang="el-GR" b="1" dirty="0">
                <a:solidFill>
                  <a:schemeClr val="tx2"/>
                </a:solidFill>
              </a:rPr>
              <a:t>Οστό των </a:t>
            </a:r>
            <a:r>
              <a:rPr lang="el-GR" b="1" dirty="0" smtClean="0">
                <a:solidFill>
                  <a:schemeClr val="tx2"/>
                </a:solidFill>
              </a:rPr>
              <a:t>φατνίων.</a:t>
            </a:r>
            <a:endParaRPr lang="el-GR" dirty="0">
              <a:solidFill>
                <a:schemeClr val="tx2"/>
              </a:solidFill>
            </a:endParaRPr>
          </a:p>
          <a:p>
            <a:pPr lvl="1">
              <a:buFont typeface="Courier New" panose="02070309020205020404" pitchFamily="49" charset="0"/>
              <a:buChar char="o"/>
            </a:pP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957373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Παναγιώτα </a:t>
            </a:r>
            <a:r>
              <a:rPr lang="el-GR" sz="2000" dirty="0" err="1" smtClean="0"/>
              <a:t>Τσόλκα</a:t>
            </a:r>
            <a:r>
              <a:rPr lang="el-GR" sz="2000" dirty="0" smtClean="0"/>
              <a:t> 2014. </a:t>
            </a:r>
            <a:r>
              <a:rPr lang="el-GR" sz="2000" dirty="0"/>
              <a:t>Παναγιώτα </a:t>
            </a:r>
            <a:r>
              <a:rPr lang="el-GR" sz="2000" dirty="0" err="1"/>
              <a:t>Τσόλκα</a:t>
            </a:r>
            <a:r>
              <a:rPr lang="el-GR" sz="2000" dirty="0"/>
              <a:t>. </a:t>
            </a:r>
            <a:r>
              <a:rPr lang="el-GR" sz="2000" dirty="0" smtClean="0"/>
              <a:t>«</a:t>
            </a:r>
            <a:r>
              <a:rPr lang="el-GR" sz="2000" dirty="0"/>
              <a:t>Φυσιολογία Στοματογναθικού Συστήματος </a:t>
            </a:r>
            <a:r>
              <a:rPr lang="en-US" sz="2000" dirty="0"/>
              <a:t>- </a:t>
            </a:r>
            <a:r>
              <a:rPr lang="el-GR" sz="2000" dirty="0" err="1"/>
              <a:t>Συγκλεισιολογία</a:t>
            </a:r>
            <a:r>
              <a:rPr lang="el-GR" sz="2000" dirty="0" smtClean="0"/>
              <a:t>. Ενότητα 6</a:t>
            </a:r>
            <a:r>
              <a:rPr lang="en-US" sz="2000" dirty="0" smtClean="0"/>
              <a:t>:</a:t>
            </a:r>
            <a:r>
              <a:rPr lang="el-GR" sz="2000" dirty="0"/>
              <a:t> Κύρια Στοματική </a:t>
            </a:r>
            <a:r>
              <a:rPr lang="el-GR" sz="2000" dirty="0" smtClean="0"/>
              <a:t>κοιλότητα (δόντια </a:t>
            </a:r>
            <a:r>
              <a:rPr lang="el-GR" sz="2000" dirty="0"/>
              <a:t>και περιβάλλοντες ιστοί</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459151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063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116632"/>
            <a:ext cx="8229600" cy="1008112"/>
          </a:xfrm>
        </p:spPr>
        <p:txBody>
          <a:bodyPr>
            <a:noAutofit/>
          </a:bodyPr>
          <a:lstStyle/>
          <a:p>
            <a:r>
              <a:rPr lang="el-GR" b="1" dirty="0">
                <a:solidFill>
                  <a:srgbClr val="1F497D"/>
                </a:solidFill>
              </a:rPr>
              <a:t>Περιβάλλοντες ιστοί των δοντιών</a:t>
            </a:r>
            <a:br>
              <a:rPr lang="el-GR" b="1" dirty="0">
                <a:solidFill>
                  <a:srgbClr val="1F497D"/>
                </a:solidFill>
              </a:rPr>
            </a:br>
            <a:r>
              <a:rPr lang="el-GR" sz="3000" b="0" dirty="0">
                <a:solidFill>
                  <a:srgbClr val="1F497D"/>
                </a:solidFill>
              </a:rPr>
              <a:t> (περιοδόντιο) </a:t>
            </a:r>
            <a:r>
              <a:rPr lang="el-GR" sz="3000" b="0" dirty="0" smtClean="0">
                <a:solidFill>
                  <a:srgbClr val="1F497D"/>
                </a:solidFill>
              </a:rPr>
              <a:t>2/2</a:t>
            </a:r>
            <a:endParaRPr lang="el-GR" sz="3000" b="0" dirty="0"/>
          </a:p>
        </p:txBody>
      </p:sp>
      <p:pic>
        <p:nvPicPr>
          <p:cNvPr id="220162" name="Picture 2" descr="File:Cross sections of teeth int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68760"/>
            <a:ext cx="5648325" cy="53530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6012160" y="977046"/>
            <a:ext cx="2880320" cy="6080496"/>
          </a:xfrm>
          <a:prstGeom prst="rect">
            <a:avLst/>
          </a:prstGeom>
          <a:noFill/>
          <a:ln>
            <a:noFill/>
          </a:ln>
          <a:effectLst/>
          <a:extLst/>
        </p:spPr>
        <p:txBody>
          <a:bodyPr vert="horz" wrap="square" lIns="253920" tIns="31740" rIns="0" bIns="15870" numCol="1" anchor="ctr" anchorCtr="0" compatLnSpc="1">
            <a:prstTxWarp prst="textNoShape">
              <a:avLst/>
            </a:prstTxWarp>
            <a:spAutoFit/>
          </a:bodyPr>
          <a:lstStyle>
            <a:lvl1pPr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1. </a:t>
            </a:r>
            <a:r>
              <a:rPr kumimoji="0" lang="el-GR" altLang="el-GR" sz="1400" b="0" i="0" u="none" strike="noStrike" cap="none" normalizeH="0" baseline="0" dirty="0" err="1" smtClean="0">
                <a:ln>
                  <a:noFill/>
                </a:ln>
                <a:solidFill>
                  <a:srgbClr val="663366"/>
                </a:solidFill>
                <a:effectLst/>
                <a:latin typeface="+mn-lt"/>
                <a:cs typeface="Arial" charset="0"/>
                <a:hlinkClick r:id="rId3" tooltip="en:Tooth"/>
              </a:rPr>
              <a:t>Tooth</a:t>
            </a:r>
            <a:endParaRPr kumimoji="0" lang="el-GR" altLang="el-GR" sz="1400" b="0" i="0" u="none" strike="noStrike" cap="none" normalizeH="0" baseline="0" dirty="0" smtClean="0">
              <a:ln>
                <a:noFill/>
              </a:ln>
              <a:solidFill>
                <a:schemeClr val="tx1"/>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2. </a:t>
            </a:r>
            <a:r>
              <a:rPr kumimoji="0" lang="el-GR" altLang="el-GR" sz="1400" b="0" i="0" u="none" strike="noStrike" cap="none" normalizeH="0" baseline="0" dirty="0" err="1" smtClean="0">
                <a:ln>
                  <a:noFill/>
                </a:ln>
                <a:solidFill>
                  <a:srgbClr val="663366"/>
                </a:solidFill>
                <a:effectLst/>
                <a:latin typeface="+mn-lt"/>
                <a:cs typeface="Arial" charset="0"/>
                <a:hlinkClick r:id="rId4" tooltip="en:Tooth enamel"/>
              </a:rPr>
              <a:t>Enamel</a:t>
            </a:r>
            <a:endParaRPr kumimoji="0" lang="el-GR" altLang="el-GR" sz="1400" b="0" i="0" u="none" strike="noStrike" cap="none" normalizeH="0" baseline="0" dirty="0" smtClean="0">
              <a:ln>
                <a:noFill/>
              </a:ln>
              <a:solidFill>
                <a:srgbClr val="252525"/>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3. </a:t>
            </a:r>
            <a:r>
              <a:rPr kumimoji="0" lang="el-GR" altLang="el-GR" sz="1400" b="0" i="0" u="none" strike="noStrike" cap="none" normalizeH="0" baseline="0" dirty="0" err="1" smtClean="0">
                <a:ln>
                  <a:noFill/>
                </a:ln>
                <a:solidFill>
                  <a:srgbClr val="663366"/>
                </a:solidFill>
                <a:effectLst/>
                <a:latin typeface="+mn-lt"/>
                <a:cs typeface="Arial" charset="0"/>
                <a:hlinkClick r:id="rId5" tooltip="en:Dentin"/>
              </a:rPr>
              <a:t>Dentin</a:t>
            </a:r>
            <a:endParaRPr kumimoji="0" lang="el-GR" altLang="el-GR" sz="1400" b="0" i="0" u="none" strike="noStrike" cap="none" normalizeH="0" baseline="0" dirty="0" smtClean="0">
              <a:ln>
                <a:noFill/>
              </a:ln>
              <a:solidFill>
                <a:srgbClr val="252525"/>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4. </a:t>
            </a:r>
            <a:r>
              <a:rPr kumimoji="0" lang="el-GR" altLang="el-GR" sz="1400" b="0" i="0" u="none" strike="noStrike" cap="none" normalizeH="0" baseline="0" dirty="0" err="1" smtClean="0">
                <a:ln>
                  <a:noFill/>
                </a:ln>
                <a:solidFill>
                  <a:srgbClr val="663366"/>
                </a:solidFill>
                <a:effectLst/>
                <a:latin typeface="+mn-lt"/>
                <a:cs typeface="Arial" charset="0"/>
                <a:hlinkClick r:id="rId6" tooltip="en:Pulp (tooth)"/>
              </a:rPr>
              <a:t>Dental</a:t>
            </a:r>
            <a:r>
              <a:rPr kumimoji="0" lang="el-GR" altLang="el-GR" sz="1400" b="0" i="0" u="none" strike="noStrike" cap="none" normalizeH="0" baseline="0" dirty="0" smtClean="0">
                <a:ln>
                  <a:noFill/>
                </a:ln>
                <a:solidFill>
                  <a:srgbClr val="663366"/>
                </a:solidFill>
                <a:effectLst/>
                <a:latin typeface="+mn-lt"/>
                <a:cs typeface="Arial" charset="0"/>
                <a:hlinkClick r:id="rId6" tooltip="en:Pulp (tooth)"/>
              </a:rPr>
              <a:t> </a:t>
            </a:r>
            <a:r>
              <a:rPr kumimoji="0" lang="el-GR" altLang="el-GR" sz="1400" b="0" i="0" u="none" strike="noStrike" cap="none" normalizeH="0" baseline="0" dirty="0" err="1" smtClean="0">
                <a:ln>
                  <a:noFill/>
                </a:ln>
                <a:solidFill>
                  <a:srgbClr val="663366"/>
                </a:solidFill>
                <a:effectLst/>
                <a:latin typeface="+mn-lt"/>
                <a:cs typeface="Arial" charset="0"/>
                <a:hlinkClick r:id="rId6" tooltip="en:Pulp (tooth)"/>
              </a:rPr>
              <a:t>pulp</a:t>
            </a:r>
            <a:endParaRPr kumimoji="0" lang="el-GR" altLang="el-GR" sz="1400" b="0" i="0" u="none" strike="noStrike" cap="none" normalizeH="0" baseline="0" dirty="0" smtClean="0">
              <a:ln>
                <a:noFill/>
              </a:ln>
              <a:solidFill>
                <a:srgbClr val="252525"/>
              </a:solidFill>
              <a:effectLst/>
              <a:latin typeface="+mn-lt"/>
              <a:cs typeface="Arial"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5. </a:t>
            </a:r>
            <a:r>
              <a:rPr kumimoji="0" lang="el-GR" altLang="el-GR" sz="1400" b="0" i="0" u="none" strike="noStrike" cap="none" normalizeH="0" baseline="0" dirty="0" err="1" smtClean="0">
                <a:ln>
                  <a:noFill/>
                </a:ln>
                <a:solidFill>
                  <a:srgbClr val="252525"/>
                </a:solidFill>
                <a:effectLst/>
                <a:latin typeface="+mn-lt"/>
                <a:cs typeface="Arial" charset="0"/>
              </a:rPr>
              <a:t>cameral</a:t>
            </a:r>
            <a:r>
              <a:rPr kumimoji="0" lang="el-GR" altLang="el-GR" sz="1400" b="0" i="0" u="none" strike="noStrike" cap="none" normalizeH="0" baseline="0" dirty="0" smtClean="0">
                <a:ln>
                  <a:noFill/>
                </a:ln>
                <a:solidFill>
                  <a:srgbClr val="252525"/>
                </a:solidFill>
                <a:effectLst/>
                <a:latin typeface="+mn-lt"/>
                <a:cs typeface="Arial" charset="0"/>
              </a:rPr>
              <a:t> </a:t>
            </a:r>
            <a:r>
              <a:rPr kumimoji="0" lang="el-GR" altLang="el-GR" sz="1400" b="0" i="0" u="none" strike="noStrike" cap="none" normalizeH="0" baseline="0" dirty="0" err="1" smtClean="0">
                <a:ln>
                  <a:noFill/>
                </a:ln>
                <a:solidFill>
                  <a:srgbClr val="252525"/>
                </a:solidFill>
                <a:effectLst/>
                <a:latin typeface="+mn-lt"/>
                <a:cs typeface="Arial" charset="0"/>
              </a:rPr>
              <a:t>pulp</a:t>
            </a:r>
            <a:endParaRPr kumimoji="0" lang="el-GR" altLang="el-GR" sz="1400" b="0" i="0" u="none" strike="noStrike" cap="none" normalizeH="0" baseline="0" dirty="0" smtClean="0">
              <a:ln>
                <a:noFill/>
              </a:ln>
              <a:solidFill>
                <a:srgbClr val="252525"/>
              </a:solidFill>
              <a:effectLst/>
              <a:latin typeface="+mn-lt"/>
              <a:cs typeface="Arial"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6. </a:t>
            </a:r>
            <a:r>
              <a:rPr kumimoji="0" lang="el-GR" altLang="el-GR" sz="1400" b="0" i="0" u="none" strike="noStrike" cap="none" normalizeH="0" baseline="0" dirty="0" err="1" smtClean="0">
                <a:ln>
                  <a:noFill/>
                </a:ln>
                <a:solidFill>
                  <a:srgbClr val="252525"/>
                </a:solidFill>
                <a:effectLst/>
                <a:latin typeface="+mn-lt"/>
                <a:cs typeface="Arial" charset="0"/>
              </a:rPr>
              <a:t>root</a:t>
            </a:r>
            <a:r>
              <a:rPr kumimoji="0" lang="el-GR" altLang="el-GR" sz="1400" b="0" i="0" u="none" strike="noStrike" cap="none" normalizeH="0" baseline="0" dirty="0" smtClean="0">
                <a:ln>
                  <a:noFill/>
                </a:ln>
                <a:solidFill>
                  <a:srgbClr val="252525"/>
                </a:solidFill>
                <a:effectLst/>
                <a:latin typeface="+mn-lt"/>
                <a:cs typeface="Arial" charset="0"/>
              </a:rPr>
              <a:t> </a:t>
            </a:r>
            <a:r>
              <a:rPr kumimoji="0" lang="el-GR" altLang="el-GR" sz="1400" b="0" i="0" u="none" strike="noStrike" cap="none" normalizeH="0" baseline="0" dirty="0" err="1" smtClean="0">
                <a:ln>
                  <a:noFill/>
                </a:ln>
                <a:solidFill>
                  <a:srgbClr val="252525"/>
                </a:solidFill>
                <a:effectLst/>
                <a:latin typeface="+mn-lt"/>
                <a:cs typeface="Arial" charset="0"/>
              </a:rPr>
              <a:t>pulp</a:t>
            </a:r>
            <a:endParaRPr kumimoji="0" lang="el-GR" altLang="el-GR" sz="1400" b="0" i="0" u="none" strike="noStrike" cap="none" normalizeH="0" baseline="0" dirty="0" smtClean="0">
              <a:ln>
                <a:noFill/>
              </a:ln>
              <a:solidFill>
                <a:srgbClr val="252525"/>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7. </a:t>
            </a:r>
            <a:r>
              <a:rPr kumimoji="0" lang="el-GR" altLang="el-GR" sz="1400" b="0" i="0" u="none" strike="noStrike" cap="none" normalizeH="0" baseline="0" dirty="0" err="1" smtClean="0">
                <a:ln>
                  <a:noFill/>
                </a:ln>
                <a:solidFill>
                  <a:srgbClr val="663366"/>
                </a:solidFill>
                <a:effectLst/>
                <a:latin typeface="+mn-lt"/>
                <a:cs typeface="Arial" charset="0"/>
                <a:hlinkClick r:id="rId7" tooltip="en:Cementum"/>
              </a:rPr>
              <a:t>Cementum</a:t>
            </a:r>
            <a:endParaRPr kumimoji="0" lang="el-GR" altLang="el-GR" sz="1400" b="0" i="0" u="none" strike="noStrike" cap="none" normalizeH="0" baseline="0" dirty="0" smtClean="0">
              <a:ln>
                <a:noFill/>
              </a:ln>
              <a:solidFill>
                <a:srgbClr val="252525"/>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8. </a:t>
            </a:r>
            <a:r>
              <a:rPr kumimoji="0" lang="el-GR" altLang="el-GR" sz="1400" b="0" i="0" u="none" strike="noStrike" cap="none" normalizeH="0" baseline="0" dirty="0" err="1" smtClean="0">
                <a:ln>
                  <a:noFill/>
                </a:ln>
                <a:solidFill>
                  <a:srgbClr val="663366"/>
                </a:solidFill>
                <a:effectLst/>
                <a:latin typeface="+mn-lt"/>
                <a:cs typeface="Arial" charset="0"/>
                <a:hlinkClick r:id="rId8" tooltip="en:Crown (tooth)"/>
              </a:rPr>
              <a:t>Crown</a:t>
            </a:r>
            <a:endParaRPr kumimoji="0" lang="el-GR" altLang="el-GR" sz="1400" b="0" i="0" u="none" strike="noStrike" cap="none" normalizeH="0" baseline="0" dirty="0" smtClean="0">
              <a:ln>
                <a:noFill/>
              </a:ln>
              <a:solidFill>
                <a:srgbClr val="252525"/>
              </a:solidFill>
              <a:effectLst/>
              <a:latin typeface="+mn-lt"/>
              <a:cs typeface="Arial"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9. </a:t>
            </a:r>
            <a:r>
              <a:rPr kumimoji="0" lang="el-GR" altLang="el-GR" sz="1400" b="0" i="0" u="none" strike="noStrike" cap="none" normalizeH="0" baseline="0" dirty="0" err="1" smtClean="0">
                <a:ln>
                  <a:noFill/>
                </a:ln>
                <a:solidFill>
                  <a:srgbClr val="663366"/>
                </a:solidFill>
                <a:effectLst/>
                <a:latin typeface="+mn-lt"/>
                <a:cs typeface="Arial" charset="0"/>
                <a:hlinkClick r:id="rId9" tooltip="en:Cusp (anatomy)"/>
              </a:rPr>
              <a:t>Cusp</a:t>
            </a:r>
            <a:endParaRPr kumimoji="0" lang="el-GR" altLang="el-GR" sz="1400" b="0" i="0" u="none" strike="noStrike" cap="none" normalizeH="0" baseline="0" dirty="0" smtClean="0">
              <a:ln>
                <a:noFill/>
              </a:ln>
              <a:solidFill>
                <a:srgbClr val="252525"/>
              </a:solidFill>
              <a:effectLst/>
              <a:latin typeface="+mn-lt"/>
              <a:cs typeface="Arial"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10. </a:t>
            </a:r>
            <a:r>
              <a:rPr kumimoji="0" lang="el-GR" altLang="el-GR" sz="1400" b="0" i="0" u="none" strike="noStrike" cap="none" normalizeH="0" baseline="0" dirty="0" err="1" smtClean="0">
                <a:ln>
                  <a:noFill/>
                </a:ln>
                <a:solidFill>
                  <a:srgbClr val="252525"/>
                </a:solidFill>
                <a:effectLst/>
                <a:latin typeface="+mn-lt"/>
                <a:cs typeface="Arial" charset="0"/>
              </a:rPr>
              <a:t>Sulcus</a:t>
            </a:r>
            <a:endParaRPr kumimoji="0" lang="el-GR" altLang="el-GR" sz="1400" b="0" i="0" u="none" strike="noStrike" cap="none" normalizeH="0" baseline="0" dirty="0" smtClean="0">
              <a:ln>
                <a:noFill/>
              </a:ln>
              <a:solidFill>
                <a:srgbClr val="252525"/>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11. </a:t>
            </a:r>
            <a:r>
              <a:rPr kumimoji="0" lang="el-GR" altLang="el-GR" sz="1400" b="0" i="0" u="none" strike="noStrike" cap="none" normalizeH="0" baseline="0" dirty="0" err="1" smtClean="0">
                <a:ln>
                  <a:noFill/>
                </a:ln>
                <a:solidFill>
                  <a:srgbClr val="663366"/>
                </a:solidFill>
                <a:effectLst/>
                <a:latin typeface="+mn-lt"/>
                <a:cs typeface="Arial" charset="0"/>
                <a:hlinkClick r:id="rId10" tooltip="en:Cementoenamel junction"/>
              </a:rPr>
              <a:t>Neck</a:t>
            </a:r>
            <a:endParaRPr kumimoji="0" lang="el-GR" altLang="el-GR" sz="1400" b="0" i="0" u="none" strike="noStrike" cap="none" normalizeH="0" baseline="0" dirty="0" smtClean="0">
              <a:ln>
                <a:noFill/>
              </a:ln>
              <a:solidFill>
                <a:srgbClr val="252525"/>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12. </a:t>
            </a:r>
            <a:r>
              <a:rPr kumimoji="0" lang="el-GR" altLang="el-GR" sz="1400" b="0" i="0" u="none" strike="noStrike" cap="none" normalizeH="0" baseline="0" dirty="0" err="1" smtClean="0">
                <a:ln>
                  <a:noFill/>
                </a:ln>
                <a:solidFill>
                  <a:srgbClr val="252525"/>
                </a:solidFill>
                <a:effectLst/>
                <a:latin typeface="+mn-lt"/>
                <a:cs typeface="Arial" charset="0"/>
              </a:rPr>
              <a:t>Root</a:t>
            </a:r>
            <a:endParaRPr kumimoji="0" lang="el-GR" altLang="el-GR" sz="1400" b="0" i="0" u="none" strike="noStrike" cap="none" normalizeH="0" baseline="0" dirty="0" smtClean="0">
              <a:ln>
                <a:noFill/>
              </a:ln>
              <a:solidFill>
                <a:srgbClr val="252525"/>
              </a:solidFill>
              <a:effectLst/>
              <a:latin typeface="+mn-lt"/>
              <a:cs typeface="Arial"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13. </a:t>
            </a:r>
            <a:r>
              <a:rPr kumimoji="0" lang="el-GR" altLang="el-GR" sz="1400" b="0" i="0" u="none" strike="noStrike" cap="none" normalizeH="0" baseline="0" dirty="0" err="1" smtClean="0">
                <a:ln>
                  <a:noFill/>
                </a:ln>
                <a:solidFill>
                  <a:srgbClr val="252525"/>
                </a:solidFill>
                <a:effectLst/>
                <a:latin typeface="+mn-lt"/>
                <a:cs typeface="Arial" charset="0"/>
              </a:rPr>
              <a:t>Furcation</a:t>
            </a:r>
            <a:endParaRPr kumimoji="0" lang="el-GR" altLang="el-GR" sz="1400" b="0" i="0" u="none" strike="noStrike" cap="none" normalizeH="0" baseline="0" dirty="0" smtClean="0">
              <a:ln>
                <a:noFill/>
              </a:ln>
              <a:solidFill>
                <a:srgbClr val="252525"/>
              </a:solidFill>
              <a:effectLst/>
              <a:latin typeface="+mn-lt"/>
              <a:cs typeface="Arial"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14. </a:t>
            </a:r>
            <a:r>
              <a:rPr kumimoji="0" lang="el-GR" altLang="el-GR" sz="1400" b="0" i="0" u="none" strike="noStrike" cap="none" normalizeH="0" baseline="0" dirty="0" err="1" smtClean="0">
                <a:ln>
                  <a:noFill/>
                </a:ln>
                <a:solidFill>
                  <a:srgbClr val="252525"/>
                </a:solidFill>
                <a:effectLst/>
                <a:latin typeface="+mn-lt"/>
                <a:cs typeface="Arial" charset="0"/>
              </a:rPr>
              <a:t>Root</a:t>
            </a:r>
            <a:r>
              <a:rPr kumimoji="0" lang="el-GR" altLang="el-GR" sz="1400" b="0" i="0" u="none" strike="noStrike" cap="none" normalizeH="0" baseline="0" dirty="0" smtClean="0">
                <a:ln>
                  <a:noFill/>
                </a:ln>
                <a:solidFill>
                  <a:srgbClr val="252525"/>
                </a:solidFill>
                <a:effectLst/>
                <a:latin typeface="+mn-lt"/>
                <a:cs typeface="Arial" charset="0"/>
              </a:rPr>
              <a:t> </a:t>
            </a:r>
            <a:r>
              <a:rPr kumimoji="0" lang="el-GR" altLang="el-GR" sz="1400" b="0" i="0" u="none" strike="noStrike" cap="none" normalizeH="0" baseline="0" dirty="0" err="1" smtClean="0">
                <a:ln>
                  <a:noFill/>
                </a:ln>
                <a:solidFill>
                  <a:srgbClr val="252525"/>
                </a:solidFill>
                <a:effectLst/>
                <a:latin typeface="+mn-lt"/>
                <a:cs typeface="Arial" charset="0"/>
              </a:rPr>
              <a:t>apex</a:t>
            </a:r>
            <a:endParaRPr kumimoji="0" lang="el-GR" altLang="el-GR" sz="1400" b="0" i="0" u="none" strike="noStrike" cap="none" normalizeH="0" baseline="0" dirty="0" smtClean="0">
              <a:ln>
                <a:noFill/>
              </a:ln>
              <a:solidFill>
                <a:srgbClr val="252525"/>
              </a:solidFill>
              <a:effectLst/>
              <a:latin typeface="+mn-lt"/>
              <a:cs typeface="Arial" charset="0"/>
            </a:endParaRPr>
          </a:p>
          <a:p>
            <a:pPr marL="1371600" marR="0" lvl="3" indent="-13716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15. </a:t>
            </a:r>
            <a:r>
              <a:rPr kumimoji="0" lang="el-GR" altLang="el-GR" sz="1400" b="0" i="0" u="none" strike="noStrike" cap="none" normalizeH="0" baseline="0" dirty="0" err="1" smtClean="0">
                <a:ln>
                  <a:noFill/>
                </a:ln>
                <a:solidFill>
                  <a:srgbClr val="663366"/>
                </a:solidFill>
                <a:effectLst/>
                <a:latin typeface="+mn-lt"/>
                <a:cs typeface="Arial" charset="0"/>
                <a:hlinkClick r:id="rId11" tooltip="en:Apical foramen"/>
              </a:rPr>
              <a:t>Apical</a:t>
            </a:r>
            <a:r>
              <a:rPr kumimoji="0" lang="el-GR" altLang="el-GR" sz="1400" b="0" i="0" u="none" strike="noStrike" cap="none" normalizeH="0" baseline="0" dirty="0" smtClean="0">
                <a:ln>
                  <a:noFill/>
                </a:ln>
                <a:solidFill>
                  <a:srgbClr val="663366"/>
                </a:solidFill>
                <a:effectLst/>
                <a:latin typeface="+mn-lt"/>
                <a:cs typeface="Arial" charset="0"/>
                <a:hlinkClick r:id="rId11" tooltip="en:Apical foramen"/>
              </a:rPr>
              <a:t> </a:t>
            </a:r>
            <a:r>
              <a:rPr kumimoji="0" lang="el-GR" altLang="el-GR" sz="1400" b="0" i="0" u="none" strike="noStrike" cap="none" normalizeH="0" baseline="0" dirty="0" err="1" smtClean="0">
                <a:ln>
                  <a:noFill/>
                </a:ln>
                <a:solidFill>
                  <a:srgbClr val="663366"/>
                </a:solidFill>
                <a:effectLst/>
                <a:latin typeface="+mn-lt"/>
                <a:cs typeface="Arial" charset="0"/>
                <a:hlinkClick r:id="rId11" tooltip="en:Apical foramen"/>
              </a:rPr>
              <a:t>foramen</a:t>
            </a:r>
            <a:endParaRPr kumimoji="0" lang="el-GR" altLang="el-GR" sz="1400" b="0" i="0" u="none" strike="noStrike" cap="none" normalizeH="0" baseline="0" dirty="0" smtClean="0">
              <a:ln>
                <a:noFill/>
              </a:ln>
              <a:solidFill>
                <a:srgbClr val="252525"/>
              </a:solidFill>
              <a:effectLst/>
              <a:latin typeface="+mn-l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16. </a:t>
            </a:r>
            <a:r>
              <a:rPr kumimoji="0" lang="el-GR" altLang="el-GR" sz="1400" b="0" i="0" u="none" strike="noStrike" cap="none" normalizeH="0" baseline="0" dirty="0" err="1" smtClean="0">
                <a:ln>
                  <a:noFill/>
                </a:ln>
                <a:solidFill>
                  <a:srgbClr val="663366"/>
                </a:solidFill>
                <a:effectLst/>
                <a:latin typeface="+mn-lt"/>
                <a:cs typeface="Arial" charset="0"/>
                <a:hlinkClick r:id="rId12" tooltip="en:Gingival sulcus"/>
              </a:rPr>
              <a:t>Gingival</a:t>
            </a:r>
            <a:r>
              <a:rPr kumimoji="0" lang="el-GR" altLang="el-GR" sz="1400" b="0" i="0" u="none" strike="noStrike" cap="none" normalizeH="0" baseline="0" dirty="0" smtClean="0">
                <a:ln>
                  <a:noFill/>
                </a:ln>
                <a:solidFill>
                  <a:srgbClr val="663366"/>
                </a:solidFill>
                <a:effectLst/>
                <a:latin typeface="+mn-lt"/>
                <a:cs typeface="Arial" charset="0"/>
                <a:hlinkClick r:id="rId12" tooltip="en:Gingival sulcus"/>
              </a:rPr>
              <a:t> </a:t>
            </a:r>
            <a:r>
              <a:rPr kumimoji="0" lang="el-GR" altLang="el-GR" sz="1400" b="0" i="0" u="none" strike="noStrike" cap="none" normalizeH="0" baseline="0" dirty="0" err="1" smtClean="0">
                <a:ln>
                  <a:noFill/>
                </a:ln>
                <a:solidFill>
                  <a:srgbClr val="663366"/>
                </a:solidFill>
                <a:effectLst/>
                <a:latin typeface="+mn-lt"/>
                <a:cs typeface="Arial" charset="0"/>
                <a:hlinkClick r:id="rId12" tooltip="en:Gingival sulcus"/>
              </a:rPr>
              <a:t>sulcus</a:t>
            </a:r>
            <a:r>
              <a:rPr kumimoji="0" lang="el-GR" altLang="el-GR" sz="1400" b="0" i="0" u="none" strike="noStrike" cap="none" normalizeH="0" baseline="0" dirty="0" smtClean="0">
                <a:ln>
                  <a:noFill/>
                </a:ln>
                <a:solidFill>
                  <a:srgbClr val="252525"/>
                </a:solidFill>
                <a:effectLst/>
                <a:latin typeface="+mn-lt"/>
                <a:cs typeface="Arial" charset="0"/>
              </a:rPr>
              <a:t/>
            </a:r>
            <a:br>
              <a:rPr kumimoji="0" lang="el-GR" altLang="el-GR" sz="1400" b="0" i="0" u="none" strike="noStrike" cap="none" normalizeH="0" baseline="0" dirty="0" smtClean="0">
                <a:ln>
                  <a:noFill/>
                </a:ln>
                <a:solidFill>
                  <a:srgbClr val="252525"/>
                </a:solidFill>
                <a:effectLst/>
                <a:latin typeface="+mn-lt"/>
                <a:cs typeface="Arial" charset="0"/>
              </a:rPr>
            </a:br>
            <a:r>
              <a:rPr kumimoji="0" lang="el-GR" altLang="el-GR" sz="1400" b="0" i="0" u="none" strike="noStrike" cap="none" normalizeH="0" baseline="0" dirty="0" smtClean="0">
                <a:ln>
                  <a:noFill/>
                </a:ln>
                <a:solidFill>
                  <a:srgbClr val="252525"/>
                </a:solidFill>
                <a:effectLst/>
                <a:latin typeface="+mn-lt"/>
                <a:cs typeface="Arial" charset="0"/>
              </a:rPr>
              <a:t>17. </a:t>
            </a:r>
            <a:r>
              <a:rPr kumimoji="0" lang="el-GR" altLang="el-GR" sz="1400" b="0" i="0" u="none" strike="noStrike" cap="none" normalizeH="0" baseline="0" dirty="0" err="1" smtClean="0">
                <a:ln>
                  <a:noFill/>
                </a:ln>
                <a:solidFill>
                  <a:srgbClr val="663366"/>
                </a:solidFill>
                <a:effectLst/>
                <a:latin typeface="+mn-lt"/>
                <a:cs typeface="Arial" charset="0"/>
                <a:hlinkClick r:id="rId13" tooltip="en:Periodontium"/>
              </a:rPr>
              <a:t>Periodontium</a:t>
            </a:r>
            <a:endParaRPr kumimoji="0" lang="el-GR" altLang="el-GR" sz="1400" b="0" i="0" u="none" strike="noStrike" cap="none" normalizeH="0" baseline="0" dirty="0" smtClean="0">
              <a:ln>
                <a:noFill/>
              </a:ln>
              <a:solidFill>
                <a:schemeClr val="tx1"/>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18. </a:t>
            </a:r>
            <a:r>
              <a:rPr kumimoji="0" lang="el-GR" altLang="el-GR" sz="1400" b="0" i="0" u="none" strike="noStrike" cap="none" normalizeH="0" baseline="0" dirty="0" err="1" smtClean="0">
                <a:ln>
                  <a:noFill/>
                </a:ln>
                <a:solidFill>
                  <a:srgbClr val="663366"/>
                </a:solidFill>
                <a:effectLst/>
                <a:latin typeface="+mn-lt"/>
                <a:cs typeface="Arial" charset="0"/>
                <a:hlinkClick r:id="rId14" tooltip="en:Gingiva"/>
              </a:rPr>
              <a:t>Gingiva</a:t>
            </a:r>
            <a:r>
              <a:rPr kumimoji="0" lang="el-GR" altLang="el-GR" sz="1400" b="0" i="0" u="none" strike="noStrike" cap="none" normalizeH="0" baseline="0" dirty="0" smtClean="0">
                <a:ln>
                  <a:noFill/>
                </a:ln>
                <a:solidFill>
                  <a:srgbClr val="252525"/>
                </a:solidFill>
                <a:effectLst/>
                <a:latin typeface="+mn-lt"/>
                <a:cs typeface="Arial" charset="0"/>
              </a:rPr>
              <a:t>:</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19. </a:t>
            </a:r>
            <a:r>
              <a:rPr kumimoji="0" lang="el-GR" altLang="el-GR" sz="1400" b="0" i="0" u="none" strike="noStrike" cap="none" normalizeH="0" baseline="0" dirty="0" err="1" smtClean="0">
                <a:ln>
                  <a:noFill/>
                </a:ln>
                <a:solidFill>
                  <a:srgbClr val="252525"/>
                </a:solidFill>
                <a:effectLst/>
                <a:latin typeface="+mn-lt"/>
                <a:cs typeface="Arial" charset="0"/>
              </a:rPr>
              <a:t>free</a:t>
            </a:r>
            <a:r>
              <a:rPr kumimoji="0" lang="el-GR" altLang="el-GR" sz="1400" b="0" i="0" u="none" strike="noStrike" cap="none" normalizeH="0" baseline="0" dirty="0" smtClean="0">
                <a:ln>
                  <a:noFill/>
                </a:ln>
                <a:solidFill>
                  <a:srgbClr val="252525"/>
                </a:solidFill>
                <a:effectLst/>
                <a:latin typeface="+mn-lt"/>
                <a:cs typeface="Arial" charset="0"/>
              </a:rPr>
              <a:t> </a:t>
            </a:r>
            <a:r>
              <a:rPr kumimoji="0" lang="el-GR" altLang="el-GR" sz="1400" b="0" i="0" u="none" strike="noStrike" cap="none" normalizeH="0" baseline="0" dirty="0" err="1" smtClean="0">
                <a:ln>
                  <a:noFill/>
                </a:ln>
                <a:solidFill>
                  <a:srgbClr val="252525"/>
                </a:solidFill>
                <a:effectLst/>
                <a:latin typeface="+mn-lt"/>
                <a:cs typeface="Arial" charset="0"/>
              </a:rPr>
              <a:t>or</a:t>
            </a:r>
            <a:r>
              <a:rPr kumimoji="0" lang="el-GR" altLang="el-GR" sz="1400" b="0" i="0" u="none" strike="noStrike" cap="none" normalizeH="0" baseline="0" dirty="0" smtClean="0">
                <a:ln>
                  <a:noFill/>
                </a:ln>
                <a:solidFill>
                  <a:srgbClr val="252525"/>
                </a:solidFill>
                <a:effectLst/>
                <a:latin typeface="+mn-lt"/>
                <a:cs typeface="Arial" charset="0"/>
              </a:rPr>
              <a:t> </a:t>
            </a:r>
            <a:r>
              <a:rPr kumimoji="0" lang="el-GR" altLang="el-GR" sz="1400" b="0" i="0" u="none" strike="noStrike" cap="none" normalizeH="0" baseline="0" dirty="0" err="1" smtClean="0">
                <a:ln>
                  <a:noFill/>
                </a:ln>
                <a:solidFill>
                  <a:srgbClr val="252525"/>
                </a:solidFill>
                <a:effectLst/>
                <a:latin typeface="+mn-lt"/>
                <a:cs typeface="Arial" charset="0"/>
              </a:rPr>
              <a:t>interdental</a:t>
            </a:r>
            <a:endParaRPr kumimoji="0" lang="el-GR" altLang="el-GR" sz="1400" b="0" i="0" u="none" strike="noStrike" cap="none" normalizeH="0" baseline="0" dirty="0" smtClean="0">
              <a:ln>
                <a:noFill/>
              </a:ln>
              <a:solidFill>
                <a:srgbClr val="252525"/>
              </a:solidFill>
              <a:effectLst/>
              <a:latin typeface="+mn-lt"/>
              <a:cs typeface="Arial"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20. </a:t>
            </a:r>
            <a:r>
              <a:rPr kumimoji="0" lang="el-GR" altLang="el-GR" sz="1400" b="0" i="0" u="none" strike="noStrike" cap="none" normalizeH="0" baseline="0" dirty="0" err="1" smtClean="0">
                <a:ln>
                  <a:noFill/>
                </a:ln>
                <a:solidFill>
                  <a:srgbClr val="252525"/>
                </a:solidFill>
                <a:effectLst/>
                <a:latin typeface="+mn-lt"/>
                <a:cs typeface="Arial" charset="0"/>
              </a:rPr>
              <a:t>marginal</a:t>
            </a:r>
            <a:endParaRPr kumimoji="0" lang="el-GR" altLang="el-GR" sz="1400" b="0" i="0" u="none" strike="noStrike" cap="none" normalizeH="0" baseline="0" dirty="0" smtClean="0">
              <a:ln>
                <a:noFill/>
              </a:ln>
              <a:solidFill>
                <a:srgbClr val="252525"/>
              </a:solidFill>
              <a:effectLst/>
              <a:latin typeface="+mn-lt"/>
              <a:cs typeface="Arial" charset="0"/>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21. </a:t>
            </a:r>
            <a:r>
              <a:rPr kumimoji="0" lang="el-GR" altLang="el-GR" sz="1400" b="0" i="0" u="none" strike="noStrike" cap="none" normalizeH="0" baseline="0" dirty="0" err="1" smtClean="0">
                <a:ln>
                  <a:noFill/>
                </a:ln>
                <a:solidFill>
                  <a:srgbClr val="252525"/>
                </a:solidFill>
                <a:effectLst/>
                <a:latin typeface="+mn-lt"/>
                <a:cs typeface="Arial" charset="0"/>
              </a:rPr>
              <a:t>alveolar</a:t>
            </a:r>
            <a:endParaRPr kumimoji="0" lang="el-GR" altLang="el-GR" sz="1400" b="0" i="0" u="none" strike="noStrike" cap="none" normalizeH="0" baseline="0" dirty="0" smtClean="0">
              <a:ln>
                <a:noFill/>
              </a:ln>
              <a:solidFill>
                <a:srgbClr val="252525"/>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22. </a:t>
            </a:r>
            <a:r>
              <a:rPr kumimoji="0" lang="el-GR" altLang="el-GR" sz="1400" b="0" i="0" u="none" strike="noStrike" cap="none" normalizeH="0" baseline="0" dirty="0" err="1" smtClean="0">
                <a:ln>
                  <a:noFill/>
                </a:ln>
                <a:solidFill>
                  <a:srgbClr val="663366"/>
                </a:solidFill>
                <a:effectLst/>
                <a:latin typeface="+mn-lt"/>
                <a:cs typeface="Arial" charset="0"/>
                <a:hlinkClick r:id="rId15" tooltip="en:Periodontal ligament"/>
              </a:rPr>
              <a:t>Periodontal</a:t>
            </a:r>
            <a:r>
              <a:rPr kumimoji="0" lang="el-GR" altLang="el-GR" sz="1400" b="0" i="0" u="none" strike="noStrike" cap="none" normalizeH="0" baseline="0" dirty="0" smtClean="0">
                <a:ln>
                  <a:noFill/>
                </a:ln>
                <a:solidFill>
                  <a:srgbClr val="663366"/>
                </a:solidFill>
                <a:effectLst/>
                <a:latin typeface="+mn-lt"/>
                <a:cs typeface="Arial" charset="0"/>
                <a:hlinkClick r:id="rId15" tooltip="en:Periodontal ligament"/>
              </a:rPr>
              <a:t> </a:t>
            </a:r>
            <a:r>
              <a:rPr kumimoji="0" lang="el-GR" altLang="el-GR" sz="1400" b="0" i="0" u="none" strike="noStrike" cap="none" normalizeH="0" baseline="0" dirty="0" err="1" smtClean="0">
                <a:ln>
                  <a:noFill/>
                </a:ln>
                <a:solidFill>
                  <a:srgbClr val="663366"/>
                </a:solidFill>
                <a:effectLst/>
                <a:latin typeface="+mn-lt"/>
                <a:cs typeface="Arial" charset="0"/>
                <a:hlinkClick r:id="rId15" tooltip="en:Periodontal ligament"/>
              </a:rPr>
              <a:t>ligament</a:t>
            </a:r>
            <a:endParaRPr kumimoji="0" lang="el-GR" altLang="el-GR" sz="1400" b="0" i="0" u="none" strike="noStrike" cap="none" normalizeH="0" baseline="0" dirty="0" smtClean="0">
              <a:ln>
                <a:noFill/>
              </a:ln>
              <a:solidFill>
                <a:srgbClr val="252525"/>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23. </a:t>
            </a:r>
            <a:r>
              <a:rPr kumimoji="0" lang="el-GR" altLang="el-GR" sz="1400" b="0" i="0" u="none" strike="noStrike" cap="none" normalizeH="0" baseline="0" dirty="0" err="1" smtClean="0">
                <a:ln>
                  <a:noFill/>
                </a:ln>
                <a:solidFill>
                  <a:srgbClr val="663366"/>
                </a:solidFill>
                <a:effectLst/>
                <a:latin typeface="+mn-lt"/>
                <a:cs typeface="Arial" charset="0"/>
                <a:hlinkClick r:id="rId16" tooltip="en:Alveolar bone"/>
              </a:rPr>
              <a:t>Alveolar</a:t>
            </a:r>
            <a:r>
              <a:rPr kumimoji="0" lang="el-GR" altLang="el-GR" sz="1400" b="0" i="0" u="none" strike="noStrike" cap="none" normalizeH="0" baseline="0" dirty="0" smtClean="0">
                <a:ln>
                  <a:noFill/>
                </a:ln>
                <a:solidFill>
                  <a:srgbClr val="663366"/>
                </a:solidFill>
                <a:effectLst/>
                <a:latin typeface="+mn-lt"/>
                <a:cs typeface="Arial" charset="0"/>
                <a:hlinkClick r:id="rId16" tooltip="en:Alveolar bone"/>
              </a:rPr>
              <a:t> </a:t>
            </a:r>
            <a:r>
              <a:rPr kumimoji="0" lang="el-GR" altLang="el-GR" sz="1400" b="0" i="0" u="none" strike="noStrike" cap="none" normalizeH="0" baseline="0" dirty="0" err="1" smtClean="0">
                <a:ln>
                  <a:noFill/>
                </a:ln>
                <a:solidFill>
                  <a:srgbClr val="663366"/>
                </a:solidFill>
                <a:effectLst/>
                <a:latin typeface="+mn-lt"/>
                <a:cs typeface="Arial" charset="0"/>
                <a:hlinkClick r:id="rId16" tooltip="en:Alveolar bone"/>
              </a:rPr>
              <a:t>bone</a:t>
            </a:r>
            <a:endParaRPr kumimoji="0" lang="el-GR" altLang="el-GR" sz="1400" b="0" i="0" u="none" strike="noStrike" cap="none" normalizeH="0" baseline="0" dirty="0" smtClean="0">
              <a:ln>
                <a:noFill/>
              </a:ln>
              <a:solidFill>
                <a:srgbClr val="252525"/>
              </a:solidFill>
              <a:effectLst/>
              <a:latin typeface="+mn-l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24. </a:t>
            </a:r>
            <a:r>
              <a:rPr kumimoji="0" lang="el-GR" altLang="el-GR" sz="1400" b="0" i="0" u="none" strike="noStrike" cap="none" normalizeH="0" baseline="0" dirty="0" err="1" smtClean="0">
                <a:ln>
                  <a:noFill/>
                </a:ln>
                <a:solidFill>
                  <a:srgbClr val="252525"/>
                </a:solidFill>
                <a:effectLst/>
                <a:latin typeface="+mn-lt"/>
                <a:cs typeface="Arial" charset="0"/>
              </a:rPr>
              <a:t>Vessels</a:t>
            </a:r>
            <a:r>
              <a:rPr kumimoji="0" lang="el-GR" altLang="el-GR" sz="1400" b="0" i="0" u="none" strike="noStrike" cap="none" normalizeH="0" baseline="0" dirty="0" smtClean="0">
                <a:ln>
                  <a:noFill/>
                </a:ln>
                <a:solidFill>
                  <a:srgbClr val="252525"/>
                </a:solidFill>
                <a:effectLst/>
                <a:latin typeface="+mn-lt"/>
                <a:cs typeface="Arial" charset="0"/>
              </a:rPr>
              <a:t> </a:t>
            </a:r>
            <a:r>
              <a:rPr kumimoji="0" lang="el-GR" altLang="el-GR" sz="1400" b="0" i="0" u="none" strike="noStrike" cap="none" normalizeH="0" baseline="0" dirty="0" err="1" smtClean="0">
                <a:ln>
                  <a:noFill/>
                </a:ln>
                <a:solidFill>
                  <a:srgbClr val="252525"/>
                </a:solidFill>
                <a:effectLst/>
                <a:latin typeface="+mn-lt"/>
                <a:cs typeface="Arial" charset="0"/>
              </a:rPr>
              <a:t>and</a:t>
            </a:r>
            <a:r>
              <a:rPr kumimoji="0" lang="el-GR" altLang="el-GR" sz="1400" b="0" i="0" u="none" strike="noStrike" cap="none" normalizeH="0" baseline="0" dirty="0" smtClean="0">
                <a:ln>
                  <a:noFill/>
                </a:ln>
                <a:solidFill>
                  <a:srgbClr val="252525"/>
                </a:solidFill>
                <a:effectLst/>
                <a:latin typeface="+mn-lt"/>
                <a:cs typeface="Arial" charset="0"/>
              </a:rPr>
              <a:t> </a:t>
            </a:r>
            <a:r>
              <a:rPr kumimoji="0" lang="el-GR" altLang="el-GR" sz="1400" b="0" i="0" u="none" strike="noStrike" cap="none" normalizeH="0" baseline="0" dirty="0" err="1" smtClean="0">
                <a:ln>
                  <a:noFill/>
                </a:ln>
                <a:solidFill>
                  <a:srgbClr val="252525"/>
                </a:solidFill>
                <a:effectLst/>
                <a:latin typeface="+mn-lt"/>
                <a:cs typeface="Arial" charset="0"/>
              </a:rPr>
              <a:t>nerves</a:t>
            </a:r>
            <a:r>
              <a:rPr kumimoji="0" lang="el-GR" altLang="el-GR" sz="1400" b="0" i="0" u="none" strike="noStrike" cap="none" normalizeH="0" baseline="0" dirty="0" smtClean="0">
                <a:ln>
                  <a:noFill/>
                </a:ln>
                <a:solidFill>
                  <a:srgbClr val="252525"/>
                </a:solidFill>
                <a:effectLst/>
                <a:latin typeface="+mn-lt"/>
                <a:cs typeface="Arial" charset="0"/>
              </a:rPr>
              <a:t>:</a:t>
            </a:r>
            <a:endParaRPr kumimoji="0" lang="el-GR" altLang="el-GR" sz="1400" b="0" i="0" u="none" strike="noStrike" cap="none" normalizeH="0" baseline="0" dirty="0" smtClean="0">
              <a:ln>
                <a:noFill/>
              </a:ln>
              <a:solidFill>
                <a:schemeClr val="tx1"/>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25. </a:t>
            </a:r>
            <a:r>
              <a:rPr kumimoji="0" lang="el-GR" altLang="el-GR" sz="1400" b="0" i="0" u="none" strike="noStrike" cap="none" normalizeH="0" baseline="0" dirty="0" err="1" smtClean="0">
                <a:ln>
                  <a:noFill/>
                </a:ln>
                <a:solidFill>
                  <a:srgbClr val="252525"/>
                </a:solidFill>
                <a:effectLst/>
                <a:latin typeface="+mn-lt"/>
                <a:cs typeface="Arial" charset="0"/>
              </a:rPr>
              <a:t>dental</a:t>
            </a:r>
            <a:endParaRPr kumimoji="0" lang="el-GR" altLang="el-GR" sz="1400" b="0" i="0" u="none" strike="noStrike" cap="none" normalizeH="0" baseline="0" dirty="0" smtClean="0">
              <a:ln>
                <a:noFill/>
              </a:ln>
              <a:solidFill>
                <a:srgbClr val="252525"/>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26. </a:t>
            </a:r>
            <a:r>
              <a:rPr kumimoji="0" lang="el-GR" altLang="el-GR" sz="1400" b="0" i="0" u="none" strike="noStrike" cap="none" normalizeH="0" baseline="0" dirty="0" err="1" smtClean="0">
                <a:ln>
                  <a:noFill/>
                </a:ln>
                <a:solidFill>
                  <a:srgbClr val="252525"/>
                </a:solidFill>
                <a:effectLst/>
                <a:latin typeface="+mn-lt"/>
                <a:cs typeface="Arial" charset="0"/>
              </a:rPr>
              <a:t>periodontal</a:t>
            </a:r>
            <a:endParaRPr kumimoji="0" lang="el-GR" altLang="el-GR" sz="1400" b="0" i="0" u="none" strike="noStrike" cap="none" normalizeH="0" baseline="0" dirty="0" smtClean="0">
              <a:ln>
                <a:noFill/>
              </a:ln>
              <a:solidFill>
                <a:srgbClr val="252525"/>
              </a:solidFill>
              <a:effectLst/>
              <a:latin typeface="+mn-lt"/>
              <a:cs typeface="Arial"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252525"/>
                </a:solidFill>
                <a:effectLst/>
                <a:latin typeface="+mn-lt"/>
                <a:cs typeface="Arial" charset="0"/>
              </a:rPr>
              <a:t>27. </a:t>
            </a:r>
            <a:r>
              <a:rPr kumimoji="0" lang="el-GR" altLang="el-GR" sz="1400" b="0" i="0" u="none" strike="noStrike" cap="none" normalizeH="0" baseline="0" dirty="0" err="1" smtClean="0">
                <a:ln>
                  <a:noFill/>
                </a:ln>
                <a:solidFill>
                  <a:srgbClr val="252525"/>
                </a:solidFill>
                <a:effectLst/>
                <a:latin typeface="+mn-lt"/>
                <a:cs typeface="Arial" charset="0"/>
              </a:rPr>
              <a:t>alveolar</a:t>
            </a:r>
            <a:r>
              <a:rPr kumimoji="0" lang="el-GR" altLang="el-GR" sz="1400" b="0" i="0" u="none" strike="noStrike" cap="none" normalizeH="0" baseline="0" dirty="0" smtClean="0">
                <a:ln>
                  <a:noFill/>
                </a:ln>
                <a:solidFill>
                  <a:srgbClr val="252525"/>
                </a:solidFill>
                <a:effectLst/>
                <a:latin typeface="+mn-lt"/>
                <a:cs typeface="Arial" charset="0"/>
              </a:rPr>
              <a:t> </a:t>
            </a:r>
            <a:r>
              <a:rPr kumimoji="0" lang="el-GR" altLang="el-GR" sz="1400" b="0" i="0" u="none" strike="noStrike" cap="none" normalizeH="0" baseline="0" dirty="0" err="1" smtClean="0">
                <a:ln>
                  <a:noFill/>
                </a:ln>
                <a:solidFill>
                  <a:srgbClr val="252525"/>
                </a:solidFill>
                <a:effectLst/>
                <a:latin typeface="+mn-lt"/>
                <a:cs typeface="Arial" charset="0"/>
              </a:rPr>
              <a:t>through</a:t>
            </a:r>
            <a:r>
              <a:rPr kumimoji="0" lang="el-GR" altLang="el-GR" sz="1400" b="0" i="0" u="none" strike="noStrike" cap="none" normalizeH="0" baseline="0" dirty="0" smtClean="0">
                <a:ln>
                  <a:noFill/>
                </a:ln>
                <a:solidFill>
                  <a:srgbClr val="252525"/>
                </a:solidFill>
                <a:effectLst/>
                <a:latin typeface="+mn-lt"/>
                <a:cs typeface="Arial" charset="0"/>
              </a:rPr>
              <a:t> </a:t>
            </a:r>
            <a:r>
              <a:rPr kumimoji="0" lang="el-GR" altLang="el-GR" sz="1400" b="0" i="0" u="none" strike="noStrike" cap="none" normalizeH="0" baseline="0" dirty="0" err="1" smtClean="0">
                <a:ln>
                  <a:noFill/>
                </a:ln>
                <a:solidFill>
                  <a:srgbClr val="252525"/>
                </a:solidFill>
                <a:effectLst/>
                <a:latin typeface="+mn-lt"/>
                <a:cs typeface="Arial" charset="0"/>
              </a:rPr>
              <a:t>channel</a:t>
            </a:r>
            <a:endParaRPr kumimoji="0" lang="el-GR" altLang="el-GR" sz="1400" b="0" i="0" u="none" strike="noStrike" cap="none" normalizeH="0" baseline="0" dirty="0" smtClean="0">
              <a:ln>
                <a:noFill/>
              </a:ln>
              <a:solidFill>
                <a:srgbClr val="252525"/>
              </a:solidFill>
              <a:effectLst/>
              <a:latin typeface="+mn-l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smtClean="0">
              <a:ln>
                <a:noFill/>
              </a:ln>
              <a:solidFill>
                <a:schemeClr val="tx1"/>
              </a:solidFill>
              <a:effectLst/>
              <a:latin typeface="+mn-lt"/>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7" name="Ορθογώνιο 6"/>
          <p:cNvSpPr/>
          <p:nvPr/>
        </p:nvSpPr>
        <p:spPr>
          <a:xfrm>
            <a:off x="179513" y="6597352"/>
            <a:ext cx="5648324" cy="276999"/>
          </a:xfrm>
          <a:prstGeom prst="rect">
            <a:avLst/>
          </a:prstGeom>
        </p:spPr>
        <p:txBody>
          <a:bodyPr wrap="square">
            <a:spAutoFit/>
          </a:bodyPr>
          <a:lstStyle/>
          <a:p>
            <a:pPr algn="ctr">
              <a:defRPr/>
            </a:pPr>
            <a:r>
              <a:rPr lang="en-US" sz="1200" dirty="0" smtClean="0">
                <a:solidFill>
                  <a:schemeClr val="tx1">
                    <a:lumMod val="75000"/>
                    <a:lumOff val="25000"/>
                  </a:schemeClr>
                </a:solidFill>
                <a:latin typeface="+mn-lt"/>
              </a:rPr>
              <a:t>“</a:t>
            </a:r>
            <a:r>
              <a:rPr lang="en-US" sz="1200" dirty="0">
                <a:latin typeface="+mn-lt"/>
                <a:hlinkClick r:id="rId17"/>
              </a:rPr>
              <a:t>Cross sections of teeth </a:t>
            </a:r>
            <a:r>
              <a:rPr lang="en-US" sz="1200" dirty="0" err="1" smtClean="0">
                <a:latin typeface="+mn-lt"/>
                <a:hlinkClick r:id="rId17"/>
              </a:rPr>
              <a:t>intl</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err="1">
                <a:latin typeface="+mn-lt"/>
                <a:hlinkClick r:id="rId18" tooltip="User:ScotXW"/>
              </a:rPr>
              <a:t>ScotXW</a:t>
            </a:r>
            <a:r>
              <a:rPr lang="en-US" sz="1200" dirty="0" smtClean="0">
                <a:solidFill>
                  <a:schemeClr val="tx1">
                    <a:lumMod val="75000"/>
                    <a:lumOff val="25000"/>
                  </a:schemeClr>
                </a:solidFill>
                <a:latin typeface="+mn-lt"/>
              </a:rPr>
              <a:t> </a:t>
            </a:r>
            <a:r>
              <a:rPr lang="el-GR" sz="1200" dirty="0" err="1">
                <a:solidFill>
                  <a:schemeClr val="tx1">
                    <a:lumMod val="75000"/>
                    <a:lumOff val="25000"/>
                  </a:schemeClr>
                </a:solidFill>
                <a:latin typeface="+mn-lt"/>
              </a:rPr>
              <a:t>διαθέσιμ</a:t>
            </a:r>
            <a:r>
              <a:rPr lang="en-US" sz="1200" dirty="0">
                <a:solidFill>
                  <a:schemeClr val="tx1">
                    <a:lumMod val="75000"/>
                    <a:lumOff val="25000"/>
                  </a:schemeClr>
                </a:solidFill>
                <a:latin typeface="+mn-lt"/>
              </a:rPr>
              <a:t>o</a:t>
            </a:r>
            <a:r>
              <a:rPr lang="el-GR" sz="1200" dirty="0">
                <a:solidFill>
                  <a:schemeClr val="tx1">
                    <a:lumMod val="75000"/>
                    <a:lumOff val="25000"/>
                  </a:schemeClr>
                </a:solidFill>
                <a:latin typeface="+mn-lt"/>
              </a:rPr>
              <a:t> με άδεια </a:t>
            </a:r>
            <a:r>
              <a:rPr lang="en-US" sz="1200" dirty="0">
                <a:solidFill>
                  <a:schemeClr val="tx1">
                    <a:lumMod val="75000"/>
                    <a:lumOff val="25000"/>
                  </a:schemeClr>
                </a:solidFill>
                <a:latin typeface="+mn-lt"/>
                <a:hlinkClick r:id="rId19"/>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650256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l-GR" sz="3600" b="1" dirty="0" smtClean="0">
                <a:solidFill>
                  <a:schemeClr val="tx2"/>
                </a:solidFill>
              </a:rPr>
              <a:t>Περιοδόντιο</a:t>
            </a:r>
            <a:r>
              <a:rPr lang="en-GB" sz="3600" b="1" dirty="0" smtClean="0">
                <a:solidFill>
                  <a:schemeClr val="tx2"/>
                </a:solidFill>
              </a:rPr>
              <a:t> </a:t>
            </a:r>
            <a:r>
              <a:rPr lang="el-GR" sz="3600" dirty="0" smtClean="0">
                <a:solidFill>
                  <a:schemeClr val="tx2"/>
                </a:solidFill>
              </a:rPr>
              <a:t>(ούλα)</a:t>
            </a:r>
            <a:endParaRPr lang="el-GR" sz="3600" dirty="0"/>
          </a:p>
        </p:txBody>
      </p:sp>
      <p:sp>
        <p:nvSpPr>
          <p:cNvPr id="3" name="Content Placeholder 2"/>
          <p:cNvSpPr>
            <a:spLocks noGrp="1"/>
          </p:cNvSpPr>
          <p:nvPr>
            <p:ph idx="1"/>
          </p:nvPr>
        </p:nvSpPr>
        <p:spPr>
          <a:xfrm>
            <a:off x="457200" y="1268760"/>
            <a:ext cx="8435280" cy="2520280"/>
          </a:xfrm>
        </p:spPr>
        <p:txBody>
          <a:bodyPr>
            <a:normAutofit/>
          </a:bodyPr>
          <a:lstStyle/>
          <a:p>
            <a:pPr marL="0" indent="0" defTabSz="266700">
              <a:lnSpc>
                <a:spcPct val="105000"/>
              </a:lnSpc>
              <a:spcBef>
                <a:spcPts val="600"/>
              </a:spcBef>
              <a:spcAft>
                <a:spcPts val="600"/>
              </a:spcAft>
              <a:buNone/>
            </a:pPr>
            <a:r>
              <a:rPr lang="el-GR" b="1" dirty="0" smtClean="0">
                <a:solidFill>
                  <a:srgbClr val="004A82"/>
                </a:solidFill>
              </a:rPr>
              <a:t>Τα ουλα είναι η προέκταση του βλεννογόνου του στόματος προς τις φατνιακές αποφύσεις και μέχρι τον αυχένα του δοντιού.</a:t>
            </a:r>
          </a:p>
          <a:p>
            <a:pPr defTabSz="266700">
              <a:lnSpc>
                <a:spcPct val="105000"/>
              </a:lnSpc>
              <a:spcBef>
                <a:spcPts val="600"/>
              </a:spcBef>
              <a:spcAft>
                <a:spcPts val="600"/>
              </a:spcAft>
            </a:pPr>
            <a:r>
              <a:rPr lang="el-GR" dirty="0" smtClean="0"/>
              <a:t>Διακρίνονται στα ελεύθερα και </a:t>
            </a:r>
            <a:r>
              <a:rPr lang="el-GR" dirty="0" err="1" smtClean="0"/>
              <a:t>προσφεφυκότα</a:t>
            </a:r>
            <a:r>
              <a:rPr lang="el-GR" dirty="0" smtClean="0"/>
              <a:t>.</a:t>
            </a:r>
          </a:p>
          <a:p>
            <a:pPr defTabSz="266700">
              <a:lnSpc>
                <a:spcPct val="105000"/>
              </a:lnSpc>
              <a:spcBef>
                <a:spcPts val="600"/>
              </a:spcBef>
              <a:spcAft>
                <a:spcPts val="600"/>
              </a:spcAft>
            </a:pPr>
            <a:r>
              <a:rPr lang="el-GR" dirty="0" smtClean="0"/>
              <a:t>Τοπογραφικά διακρίνονται στα έξω ούλα (</a:t>
            </a:r>
            <a:r>
              <a:rPr lang="el-GR" dirty="0" err="1" smtClean="0"/>
              <a:t>προστομιακά</a:t>
            </a:r>
            <a:r>
              <a:rPr lang="el-GR" dirty="0" smtClean="0"/>
              <a:t>), στα μέσα ούλα (γλωσσικά-υπερώια) και στα μεσοδόντια</a:t>
            </a:r>
            <a:r>
              <a:rPr lang="el-GR" dirty="0"/>
              <a:t>.</a:t>
            </a:r>
            <a:endParaRPr lang="el-GR" dirty="0" smtClean="0"/>
          </a:p>
          <a:p>
            <a:pPr algn="ctr" defTabSz="266700">
              <a:lnSpc>
                <a:spcPct val="105000"/>
              </a:lnSpc>
              <a:spcBef>
                <a:spcPts val="600"/>
              </a:spcBef>
              <a:spcAft>
                <a:spcPts val="600"/>
              </a:spcAft>
            </a:pPr>
            <a:endParaRPr lang="el-GR" dirty="0"/>
          </a:p>
        </p:txBody>
      </p:sp>
      <p:grpSp>
        <p:nvGrpSpPr>
          <p:cNvPr id="5" name="Ομάδα 4"/>
          <p:cNvGrpSpPr/>
          <p:nvPr/>
        </p:nvGrpSpPr>
        <p:grpSpPr>
          <a:xfrm>
            <a:off x="2621498" y="3526657"/>
            <a:ext cx="5838934" cy="3286148"/>
            <a:chOff x="357158" y="3286124"/>
            <a:chExt cx="5838934" cy="3286148"/>
          </a:xfrm>
        </p:grpSpPr>
        <p:pic>
          <p:nvPicPr>
            <p:cNvPr id="221186" name="Picture 2" descr="File:Healthy gingiv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3286124"/>
              <a:ext cx="5832648" cy="2960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05408" y="6202940"/>
              <a:ext cx="1681038" cy="369332"/>
            </a:xfrm>
            <a:prstGeom prst="rect">
              <a:avLst/>
            </a:prstGeom>
            <a:noFill/>
          </p:spPr>
          <p:txBody>
            <a:bodyPr wrap="none" rtlCol="0">
              <a:spAutoFit/>
            </a:bodyPr>
            <a:lstStyle/>
            <a:p>
              <a:r>
                <a:rPr lang="el-GR" b="1" dirty="0" smtClean="0">
                  <a:latin typeface="+mn-lt"/>
                </a:rPr>
                <a:t>Προσπεφυκότα</a:t>
              </a:r>
              <a:endParaRPr lang="el-GR" dirty="0">
                <a:latin typeface="+mn-lt"/>
              </a:endParaRPr>
            </a:p>
          </p:txBody>
        </p:sp>
        <p:cxnSp>
          <p:nvCxnSpPr>
            <p:cNvPr id="8" name="Straight Arrow Connector 9"/>
            <p:cNvCxnSpPr>
              <a:stCxn id="7" idx="0"/>
            </p:cNvCxnSpPr>
            <p:nvPr/>
          </p:nvCxnSpPr>
          <p:spPr>
            <a:xfrm rot="16200000" flipV="1">
              <a:off x="3836341" y="5093353"/>
              <a:ext cx="1202304" cy="1016869"/>
            </a:xfrm>
            <a:prstGeom prst="straightConnector1">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072066" y="5345684"/>
              <a:ext cx="1124026" cy="369332"/>
            </a:xfrm>
            <a:prstGeom prst="rect">
              <a:avLst/>
            </a:prstGeom>
            <a:noFill/>
          </p:spPr>
          <p:txBody>
            <a:bodyPr wrap="none" rtlCol="0">
              <a:spAutoFit/>
            </a:bodyPr>
            <a:lstStyle/>
            <a:p>
              <a:r>
                <a:rPr lang="el-GR" b="1" dirty="0" smtClean="0">
                  <a:latin typeface="+mn-lt"/>
                </a:rPr>
                <a:t>ελεύθερα</a:t>
              </a:r>
              <a:endParaRPr lang="el-GR" dirty="0">
                <a:latin typeface="+mn-lt"/>
              </a:endParaRPr>
            </a:p>
          </p:txBody>
        </p:sp>
        <p:cxnSp>
          <p:nvCxnSpPr>
            <p:cNvPr id="11" name="Straight Arrow Connector 12"/>
            <p:cNvCxnSpPr>
              <a:stCxn id="10" idx="0"/>
            </p:cNvCxnSpPr>
            <p:nvPr/>
          </p:nvCxnSpPr>
          <p:spPr>
            <a:xfrm rot="16200000" flipV="1">
              <a:off x="4966235" y="4677839"/>
              <a:ext cx="345048" cy="990641"/>
            </a:xfrm>
            <a:prstGeom prst="straightConnector1">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289136" y="6202940"/>
              <a:ext cx="2572243" cy="369332"/>
            </a:xfrm>
            <a:prstGeom prst="rect">
              <a:avLst/>
            </a:prstGeom>
            <a:noFill/>
          </p:spPr>
          <p:txBody>
            <a:bodyPr wrap="none" rtlCol="0">
              <a:spAutoFit/>
            </a:bodyPr>
            <a:lstStyle/>
            <a:p>
              <a:r>
                <a:rPr lang="el-GR" b="1" dirty="0" err="1" smtClean="0">
                  <a:latin typeface="+mn-lt"/>
                </a:rPr>
                <a:t>ουλοβλεννογόνια</a:t>
              </a:r>
              <a:r>
                <a:rPr lang="el-GR" b="1" dirty="0" smtClean="0">
                  <a:latin typeface="+mn-lt"/>
                </a:rPr>
                <a:t> ένωση</a:t>
              </a:r>
              <a:endParaRPr lang="el-GR" b="1" dirty="0">
                <a:latin typeface="+mn-lt"/>
              </a:endParaRPr>
            </a:p>
          </p:txBody>
        </p:sp>
        <p:cxnSp>
          <p:nvCxnSpPr>
            <p:cNvPr id="13" name="Straight Arrow Connector 17"/>
            <p:cNvCxnSpPr>
              <a:stCxn id="12" idx="0"/>
            </p:cNvCxnSpPr>
            <p:nvPr/>
          </p:nvCxnSpPr>
          <p:spPr>
            <a:xfrm flipV="1">
              <a:off x="2575258" y="5643578"/>
              <a:ext cx="1068048" cy="559362"/>
            </a:xfrm>
            <a:prstGeom prst="straightConnector1">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Arrow Connector 19"/>
            <p:cNvCxnSpPr>
              <a:stCxn id="12" idx="0"/>
            </p:cNvCxnSpPr>
            <p:nvPr/>
          </p:nvCxnSpPr>
          <p:spPr>
            <a:xfrm flipV="1">
              <a:off x="2575258" y="5500702"/>
              <a:ext cx="67916" cy="702238"/>
            </a:xfrm>
            <a:prstGeom prst="straightConnector1">
              <a:avLst/>
            </a:prstGeom>
            <a:ln w="19050">
              <a:tailEnd type="triangle" w="med" len="med"/>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683397" y="5131370"/>
              <a:ext cx="1316835" cy="369332"/>
            </a:xfrm>
            <a:prstGeom prst="rect">
              <a:avLst/>
            </a:prstGeom>
            <a:noFill/>
          </p:spPr>
          <p:txBody>
            <a:bodyPr wrap="none" rtlCol="0">
              <a:spAutoFit/>
            </a:bodyPr>
            <a:lstStyle/>
            <a:p>
              <a:r>
                <a:rPr lang="el-GR" b="1" dirty="0" err="1" smtClean="0">
                  <a:latin typeface="+mn-lt"/>
                </a:rPr>
                <a:t>μεσοδόντια</a:t>
              </a:r>
              <a:endParaRPr lang="el-GR" dirty="0">
                <a:latin typeface="+mn-lt"/>
              </a:endParaRPr>
            </a:p>
          </p:txBody>
        </p:sp>
        <p:cxnSp>
          <p:nvCxnSpPr>
            <p:cNvPr id="18" name="Straight Arrow Connector 17"/>
            <p:cNvCxnSpPr>
              <a:stCxn id="15" idx="0"/>
            </p:cNvCxnSpPr>
            <p:nvPr/>
          </p:nvCxnSpPr>
          <p:spPr>
            <a:xfrm rot="5400000" flipH="1" flipV="1">
              <a:off x="1212747" y="4772514"/>
              <a:ext cx="487924" cy="229789"/>
            </a:xfrm>
            <a:prstGeom prst="straightConnector1">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gr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17" name="Rectangle 11"/>
          <p:cNvSpPr/>
          <p:nvPr/>
        </p:nvSpPr>
        <p:spPr>
          <a:xfrm>
            <a:off x="106910" y="6025061"/>
            <a:ext cx="2736898" cy="461665"/>
          </a:xfrm>
          <a:prstGeom prst="rect">
            <a:avLst/>
          </a:prstGeom>
        </p:spPr>
        <p:txBody>
          <a:bodyPr wrap="square">
            <a:spAutoFit/>
          </a:bodyPr>
          <a:lstStyle/>
          <a:p>
            <a:pPr algn="ctr">
              <a:defRPr/>
            </a:pPr>
            <a:r>
              <a:rPr lang="en-US" sz="1200" dirty="0" smtClean="0">
                <a:solidFill>
                  <a:schemeClr val="tx1">
                    <a:lumMod val="75000"/>
                    <a:lumOff val="25000"/>
                  </a:schemeClr>
                </a:solidFill>
                <a:latin typeface="+mn-lt"/>
              </a:rPr>
              <a:t>“</a:t>
            </a:r>
            <a:r>
              <a:rPr lang="en-US" sz="1200" dirty="0">
                <a:latin typeface="+mn-lt"/>
                <a:hlinkClick r:id="rId4"/>
              </a:rPr>
              <a:t>Healthy </a:t>
            </a:r>
            <a:r>
              <a:rPr lang="en-US" sz="1200" dirty="0" smtClean="0">
                <a:latin typeface="+mn-lt"/>
                <a:hlinkClick r:id="rId4"/>
              </a:rPr>
              <a:t>gingiva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latin typeface="+mn-lt"/>
                <a:hlinkClick r:id="rId5" tooltip="User:Modteque (page does not exist)"/>
              </a:rPr>
              <a:t>Modteque</a:t>
            </a:r>
            <a:r>
              <a:rPr lang="el-GR" sz="1200" dirty="0" smtClean="0">
                <a:latin typeface="+mn-lt"/>
              </a:rPr>
              <a:t> </a:t>
            </a:r>
            <a:r>
              <a:rPr lang="el-GR" sz="1200" dirty="0" smtClean="0">
                <a:solidFill>
                  <a:schemeClr val="tx1">
                    <a:lumMod val="75000"/>
                    <a:lumOff val="25000"/>
                  </a:schemeClr>
                </a:solidFill>
                <a:latin typeface="+mn-lt"/>
              </a:rPr>
              <a:t>διαθέσιμο </a:t>
            </a:r>
            <a:r>
              <a:rPr lang="el-GR" sz="1200" dirty="0">
                <a:solidFill>
                  <a:schemeClr val="tx1">
                    <a:lumMod val="75000"/>
                    <a:lumOff val="25000"/>
                  </a:schemeClr>
                </a:solidFill>
                <a:latin typeface="+mn-lt"/>
              </a:rPr>
              <a:t>ως κοινό κτήμα</a:t>
            </a:r>
            <a:endParaRPr lang="en-US" sz="1200" dirty="0">
              <a:latin typeface="+mn-lt"/>
            </a:endParaRPr>
          </a:p>
        </p:txBody>
      </p:sp>
    </p:spTree>
    <p:extLst>
      <p:ext uri="{BB962C8B-B14F-4D97-AF65-F5344CB8AC3E}">
        <p14:creationId xmlns:p14="http://schemas.microsoft.com/office/powerpoint/2010/main" val="1985949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l-GR" b="1" dirty="0" smtClean="0">
                <a:solidFill>
                  <a:schemeClr val="tx2"/>
                </a:solidFill>
              </a:rPr>
              <a:t>Ούλα </a:t>
            </a:r>
            <a:r>
              <a:rPr lang="el-GR" sz="3000" b="0" dirty="0" smtClean="0">
                <a:solidFill>
                  <a:schemeClr val="tx2"/>
                </a:solidFill>
              </a:rPr>
              <a:t>1/2</a:t>
            </a:r>
            <a:endParaRPr lang="en-US" sz="3000" b="0" dirty="0" smtClean="0">
              <a:solidFill>
                <a:schemeClr val="tx2"/>
              </a:solidFill>
            </a:endParaRPr>
          </a:p>
        </p:txBody>
      </p:sp>
      <p:sp>
        <p:nvSpPr>
          <p:cNvPr id="142339" name="Rectangle 3"/>
          <p:cNvSpPr>
            <a:spLocks noGrp="1" noChangeArrowheads="1"/>
          </p:cNvSpPr>
          <p:nvPr>
            <p:ph idx="1"/>
          </p:nvPr>
        </p:nvSpPr>
        <p:spPr/>
        <p:txBody>
          <a:bodyPr>
            <a:normAutofit/>
          </a:bodyPr>
          <a:lstStyle/>
          <a:p>
            <a:pPr eaLnBrk="1" hangingPunct="1"/>
            <a:r>
              <a:rPr lang="el-GR" b="1" dirty="0" err="1" smtClean="0">
                <a:solidFill>
                  <a:schemeClr val="tx2"/>
                </a:solidFill>
              </a:rPr>
              <a:t>Προσπεφυκότα</a:t>
            </a:r>
            <a:r>
              <a:rPr lang="el-GR" dirty="0" smtClean="0"/>
              <a:t>, σταθερά προσκολλημένα στο υποκείμενο οστό. Αφορίζονται από το βλεννογόνο της φατνιακής απόφυσης με μια κυματοειδή γραμμή, την </a:t>
            </a:r>
            <a:r>
              <a:rPr lang="el-GR" dirty="0" err="1" smtClean="0"/>
              <a:t>ουλοβλεννογόνια</a:t>
            </a:r>
            <a:r>
              <a:rPr lang="el-GR" dirty="0" smtClean="0"/>
              <a:t> ένωση. </a:t>
            </a:r>
          </a:p>
          <a:p>
            <a:pPr marL="355600" indent="0" eaLnBrk="1" hangingPunct="1">
              <a:buNone/>
            </a:pPr>
            <a:r>
              <a:rPr lang="el-GR" dirty="0" smtClean="0"/>
              <a:t>Το χρώμα τους είναι ρόδινο και έχουν στικτή όψη</a:t>
            </a:r>
            <a:endParaRPr lang="en-US" dirty="0" smtClean="0"/>
          </a:p>
          <a:p>
            <a:pPr marL="355600" indent="0" eaLnBrk="1" hangingPunct="1">
              <a:spcBef>
                <a:spcPts val="0"/>
              </a:spcBef>
              <a:buNone/>
            </a:pPr>
            <a:r>
              <a:rPr lang="el-GR" dirty="0" smtClean="0"/>
              <a:t>(φλούδα πορτοκαλιού).</a:t>
            </a:r>
          </a:p>
          <a:p>
            <a:pPr eaLnBrk="1" hangingPunct="1"/>
            <a:r>
              <a:rPr lang="el-GR" dirty="0" smtClean="0"/>
              <a:t>Τα </a:t>
            </a:r>
            <a:r>
              <a:rPr lang="el-GR" b="1" dirty="0" smtClean="0">
                <a:solidFill>
                  <a:schemeClr val="tx2"/>
                </a:solidFill>
              </a:rPr>
              <a:t>ελεύθερα</a:t>
            </a:r>
            <a:r>
              <a:rPr lang="el-GR" dirty="0" smtClean="0"/>
              <a:t> αγκαλιάζουν τον αυχένα του δοντιού χωρίς να είναι κολλημένα.</a:t>
            </a:r>
            <a:r>
              <a:rPr lang="en-GB" dirty="0" smtClean="0"/>
              <a:t> </a:t>
            </a:r>
            <a:r>
              <a:rPr lang="el-GR" dirty="0" smtClean="0"/>
              <a:t>Το χρώμα τους είναι ανοικτό ρόδινο και η υφή τους είναι λεία. Το ύψος των ελευθέρων ούλων συμπίπτει με το βάθος της </a:t>
            </a:r>
            <a:r>
              <a:rPr lang="el-GR" dirty="0" err="1" smtClean="0"/>
              <a:t>ουλοδοντικής</a:t>
            </a:r>
            <a:r>
              <a:rPr lang="el-GR" dirty="0" smtClean="0"/>
              <a:t> σχισμής.</a:t>
            </a:r>
          </a:p>
          <a:p>
            <a:pPr eaLnBrk="1" hangingPunct="1"/>
            <a:r>
              <a:rPr lang="el-GR" b="1" dirty="0" smtClean="0">
                <a:solidFill>
                  <a:schemeClr val="tx2"/>
                </a:solidFill>
              </a:rPr>
              <a:t>Ουλοδοντική σχισμή  </a:t>
            </a:r>
            <a:r>
              <a:rPr lang="el-GR" dirty="0" smtClean="0"/>
              <a:t>είναι η αύλακα μεταξύ ελευθέρων ούλων και του αυχένα του δοντιού. Βάθους 0.5-</a:t>
            </a:r>
            <a:r>
              <a:rPr lang="en-GB" dirty="0" smtClean="0"/>
              <a:t>2</a:t>
            </a:r>
            <a:r>
              <a:rPr lang="el-GR" dirty="0" smtClean="0"/>
              <a:t> χιλ.</a:t>
            </a:r>
            <a:endParaRPr lang="en-US"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510240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chor="ctr"/>
          <a:lstStyle/>
          <a:p>
            <a:r>
              <a:rPr lang="el-GR" dirty="0">
                <a:solidFill>
                  <a:srgbClr val="1F497D"/>
                </a:solidFill>
              </a:rPr>
              <a:t>Ούλα </a:t>
            </a:r>
            <a:r>
              <a:rPr lang="el-GR" sz="3000" b="0" dirty="0" smtClean="0">
                <a:solidFill>
                  <a:srgbClr val="1F497D"/>
                </a:solidFill>
              </a:rPr>
              <a:t>2/2</a:t>
            </a:r>
            <a:endParaRPr lang="en-US" b="1" dirty="0" smtClean="0">
              <a:solidFill>
                <a:schemeClr val="tx2"/>
              </a:solidFill>
            </a:endParaRPr>
          </a:p>
        </p:txBody>
      </p:sp>
      <p:sp>
        <p:nvSpPr>
          <p:cNvPr id="6" name="Content Placeholder 2"/>
          <p:cNvSpPr>
            <a:spLocks noGrp="1"/>
          </p:cNvSpPr>
          <p:nvPr>
            <p:ph idx="1"/>
          </p:nvPr>
        </p:nvSpPr>
        <p:spPr>
          <a:xfrm>
            <a:off x="395536" y="3645024"/>
            <a:ext cx="8686800" cy="3024336"/>
          </a:xfrm>
        </p:spPr>
        <p:txBody>
          <a:bodyPr>
            <a:noAutofit/>
          </a:bodyPr>
          <a:lstStyle/>
          <a:p>
            <a:pPr>
              <a:spcBef>
                <a:spcPts val="600"/>
              </a:spcBef>
              <a:spcAft>
                <a:spcPts val="600"/>
              </a:spcAft>
            </a:pPr>
            <a:r>
              <a:rPr lang="el-GR" dirty="0" smtClean="0"/>
              <a:t>Τα </a:t>
            </a:r>
            <a:r>
              <a:rPr lang="el-GR" dirty="0" err="1" smtClean="0"/>
              <a:t>μεσοδόντια</a:t>
            </a:r>
            <a:r>
              <a:rPr lang="el-GR" dirty="0" smtClean="0"/>
              <a:t> ούλα, ενώνουν τα μέσα με τα έξω ούλα και αποτελούν τα ελεύθερα ούλα στα </a:t>
            </a:r>
            <a:r>
              <a:rPr lang="el-GR" dirty="0" err="1" smtClean="0"/>
              <a:t>μεσοδόντια</a:t>
            </a:r>
            <a:r>
              <a:rPr lang="el-GR" dirty="0" smtClean="0"/>
              <a:t> διαστήματα.</a:t>
            </a:r>
          </a:p>
          <a:p>
            <a:pPr>
              <a:spcBef>
                <a:spcPts val="600"/>
              </a:spcBef>
              <a:spcAft>
                <a:spcPts val="600"/>
              </a:spcAft>
            </a:pPr>
            <a:r>
              <a:rPr lang="el-GR" dirty="0" smtClean="0"/>
              <a:t> Κατά παρειογλωσσική φορά εμφανίζουν σχήμα πυραμίδας ενώ κατά την εγγύς- άπω κατεύθυνση εμφανίζουν σχήμα κοίλο. </a:t>
            </a:r>
          </a:p>
          <a:p>
            <a:pPr>
              <a:spcBef>
                <a:spcPts val="600"/>
              </a:spcBef>
              <a:spcAft>
                <a:spcPts val="600"/>
              </a:spcAft>
            </a:pPr>
            <a:r>
              <a:rPr lang="el-GR" dirty="0" smtClean="0"/>
              <a:t>Η </a:t>
            </a:r>
            <a:r>
              <a:rPr lang="el-GR" dirty="0" err="1" smtClean="0"/>
              <a:t>κοίλανση</a:t>
            </a:r>
            <a:r>
              <a:rPr lang="el-GR" dirty="0" smtClean="0"/>
              <a:t> αυτή καλείται </a:t>
            </a:r>
            <a:r>
              <a:rPr lang="el-GR" b="1" dirty="0" err="1" smtClean="0"/>
              <a:t>μεσοδόντια</a:t>
            </a:r>
            <a:r>
              <a:rPr lang="el-GR" b="1" dirty="0" smtClean="0"/>
              <a:t> </a:t>
            </a:r>
            <a:r>
              <a:rPr lang="el-GR" b="1" dirty="0" err="1" smtClean="0"/>
              <a:t>ουλική</a:t>
            </a:r>
            <a:r>
              <a:rPr lang="el-GR" b="1" dirty="0" smtClean="0"/>
              <a:t> καμάρα (</a:t>
            </a:r>
            <a:r>
              <a:rPr lang="en-GB" b="1" dirty="0" smtClean="0"/>
              <a:t>Col)</a:t>
            </a:r>
            <a:r>
              <a:rPr lang="el-GR" b="1" dirty="0" smtClean="0"/>
              <a:t> </a:t>
            </a:r>
            <a:r>
              <a:rPr lang="el-GR" dirty="0" smtClean="0"/>
              <a:t>και εξαρτάται από το μέγεθος της επαφής και το σχήμα των παρακείμενων δοντιών.</a:t>
            </a:r>
          </a:p>
          <a:p>
            <a:pPr>
              <a:spcBef>
                <a:spcPts val="600"/>
              </a:spcBef>
              <a:spcAft>
                <a:spcPts val="600"/>
              </a:spcAft>
            </a:pPr>
            <a:endParaRPr lang="el-GR" dirty="0"/>
          </a:p>
        </p:txBody>
      </p:sp>
      <p:grpSp>
        <p:nvGrpSpPr>
          <p:cNvPr id="3" name="Ομάδα 2"/>
          <p:cNvGrpSpPr/>
          <p:nvPr/>
        </p:nvGrpSpPr>
        <p:grpSpPr>
          <a:xfrm>
            <a:off x="457200" y="1052736"/>
            <a:ext cx="8004012" cy="2503503"/>
            <a:chOff x="457200" y="1052736"/>
            <a:chExt cx="8004012" cy="2503503"/>
          </a:xfrm>
        </p:grpSpPr>
        <p:sp>
          <p:nvSpPr>
            <p:cNvPr id="40" name="Freeform 39"/>
            <p:cNvSpPr/>
            <p:nvPr/>
          </p:nvSpPr>
          <p:spPr>
            <a:xfrm>
              <a:off x="6531049" y="1628380"/>
              <a:ext cx="384978" cy="215394"/>
            </a:xfrm>
            <a:custGeom>
              <a:avLst/>
              <a:gdLst>
                <a:gd name="connsiteX0" fmla="*/ 126609 w 225083"/>
                <a:gd name="connsiteY0" fmla="*/ 0 h 143022"/>
                <a:gd name="connsiteX1" fmla="*/ 28136 w 225083"/>
                <a:gd name="connsiteY1" fmla="*/ 14068 h 143022"/>
                <a:gd name="connsiteX2" fmla="*/ 14068 w 225083"/>
                <a:gd name="connsiteY2" fmla="*/ 84406 h 143022"/>
                <a:gd name="connsiteX3" fmla="*/ 112542 w 225083"/>
                <a:gd name="connsiteY3" fmla="*/ 140677 h 143022"/>
                <a:gd name="connsiteX4" fmla="*/ 196948 w 225083"/>
                <a:gd name="connsiteY4" fmla="*/ 98474 h 143022"/>
                <a:gd name="connsiteX5" fmla="*/ 225083 w 225083"/>
                <a:gd name="connsiteY5" fmla="*/ 56271 h 143022"/>
                <a:gd name="connsiteX6" fmla="*/ 225083 w 225083"/>
                <a:gd name="connsiteY6" fmla="*/ 56271 h 143022"/>
                <a:gd name="connsiteX7" fmla="*/ 126609 w 225083"/>
                <a:gd name="connsiteY7" fmla="*/ 0 h 14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083" h="143022">
                  <a:moveTo>
                    <a:pt x="126609" y="0"/>
                  </a:moveTo>
                  <a:cubicBezTo>
                    <a:pt x="86751" y="0"/>
                    <a:pt x="46893" y="0"/>
                    <a:pt x="28136" y="14068"/>
                  </a:cubicBezTo>
                  <a:cubicBezTo>
                    <a:pt x="9379" y="28136"/>
                    <a:pt x="0" y="63305"/>
                    <a:pt x="14068" y="84406"/>
                  </a:cubicBezTo>
                  <a:cubicBezTo>
                    <a:pt x="28136" y="105508"/>
                    <a:pt x="82062" y="138332"/>
                    <a:pt x="112542" y="140677"/>
                  </a:cubicBezTo>
                  <a:cubicBezTo>
                    <a:pt x="143022" y="143022"/>
                    <a:pt x="178191" y="112542"/>
                    <a:pt x="196948" y="98474"/>
                  </a:cubicBezTo>
                  <a:cubicBezTo>
                    <a:pt x="215705" y="84406"/>
                    <a:pt x="225083" y="56271"/>
                    <a:pt x="225083" y="56271"/>
                  </a:cubicBezTo>
                  <a:lnTo>
                    <a:pt x="225083" y="56271"/>
                  </a:lnTo>
                  <a:lnTo>
                    <a:pt x="1266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Freeform 40"/>
            <p:cNvSpPr/>
            <p:nvPr/>
          </p:nvSpPr>
          <p:spPr>
            <a:xfrm>
              <a:off x="5889419" y="1875466"/>
              <a:ext cx="1904841" cy="1680773"/>
            </a:xfrm>
            <a:custGeom>
              <a:avLst/>
              <a:gdLst>
                <a:gd name="connsiteX0" fmla="*/ 23446 w 1113692"/>
                <a:gd name="connsiteY0" fmla="*/ 902677 h 1116037"/>
                <a:gd name="connsiteX1" fmla="*/ 206326 w 1113692"/>
                <a:gd name="connsiteY1" fmla="*/ 1057422 h 1116037"/>
                <a:gd name="connsiteX2" fmla="*/ 361070 w 1113692"/>
                <a:gd name="connsiteY2" fmla="*/ 1071490 h 1116037"/>
                <a:gd name="connsiteX3" fmla="*/ 783101 w 1113692"/>
                <a:gd name="connsiteY3" fmla="*/ 1085557 h 1116037"/>
                <a:gd name="connsiteX4" fmla="*/ 937846 w 1113692"/>
                <a:gd name="connsiteY4" fmla="*/ 1085557 h 1116037"/>
                <a:gd name="connsiteX5" fmla="*/ 1106658 w 1113692"/>
                <a:gd name="connsiteY5" fmla="*/ 902677 h 1116037"/>
                <a:gd name="connsiteX6" fmla="*/ 980049 w 1113692"/>
                <a:gd name="connsiteY6" fmla="*/ 579120 h 1116037"/>
                <a:gd name="connsiteX7" fmla="*/ 881575 w 1113692"/>
                <a:gd name="connsiteY7" fmla="*/ 438443 h 1116037"/>
                <a:gd name="connsiteX8" fmla="*/ 811237 w 1113692"/>
                <a:gd name="connsiteY8" fmla="*/ 297766 h 1116037"/>
                <a:gd name="connsiteX9" fmla="*/ 656492 w 1113692"/>
                <a:gd name="connsiteY9" fmla="*/ 44548 h 1116037"/>
                <a:gd name="connsiteX10" fmla="*/ 515815 w 1113692"/>
                <a:gd name="connsiteY10" fmla="*/ 58616 h 1116037"/>
                <a:gd name="connsiteX11" fmla="*/ 389206 w 1113692"/>
                <a:gd name="connsiteY11" fmla="*/ 30480 h 1116037"/>
                <a:gd name="connsiteX12" fmla="*/ 332935 w 1113692"/>
                <a:gd name="connsiteY12" fmla="*/ 44548 h 1116037"/>
                <a:gd name="connsiteX13" fmla="*/ 192258 w 1113692"/>
                <a:gd name="connsiteY13" fmla="*/ 297766 h 1116037"/>
                <a:gd name="connsiteX14" fmla="*/ 65649 w 1113692"/>
                <a:gd name="connsiteY14" fmla="*/ 593188 h 1116037"/>
                <a:gd name="connsiteX15" fmla="*/ 23446 w 1113692"/>
                <a:gd name="connsiteY15" fmla="*/ 902677 h 111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3692" h="1116037">
                  <a:moveTo>
                    <a:pt x="23446" y="902677"/>
                  </a:moveTo>
                  <a:cubicBezTo>
                    <a:pt x="46892" y="980049"/>
                    <a:pt x="150055" y="1029287"/>
                    <a:pt x="206326" y="1057422"/>
                  </a:cubicBezTo>
                  <a:cubicBezTo>
                    <a:pt x="262597" y="1085557"/>
                    <a:pt x="264941" y="1066801"/>
                    <a:pt x="361070" y="1071490"/>
                  </a:cubicBezTo>
                  <a:cubicBezTo>
                    <a:pt x="457199" y="1076179"/>
                    <a:pt x="686972" y="1083213"/>
                    <a:pt x="783101" y="1085557"/>
                  </a:cubicBezTo>
                  <a:cubicBezTo>
                    <a:pt x="879230" y="1087901"/>
                    <a:pt x="883920" y="1116037"/>
                    <a:pt x="937846" y="1085557"/>
                  </a:cubicBezTo>
                  <a:cubicBezTo>
                    <a:pt x="991772" y="1055077"/>
                    <a:pt x="1099624" y="987083"/>
                    <a:pt x="1106658" y="902677"/>
                  </a:cubicBezTo>
                  <a:cubicBezTo>
                    <a:pt x="1113692" y="818271"/>
                    <a:pt x="1017563" y="656492"/>
                    <a:pt x="980049" y="579120"/>
                  </a:cubicBezTo>
                  <a:cubicBezTo>
                    <a:pt x="942535" y="501748"/>
                    <a:pt x="909710" y="485335"/>
                    <a:pt x="881575" y="438443"/>
                  </a:cubicBezTo>
                  <a:cubicBezTo>
                    <a:pt x="853440" y="391551"/>
                    <a:pt x="848751" y="363415"/>
                    <a:pt x="811237" y="297766"/>
                  </a:cubicBezTo>
                  <a:cubicBezTo>
                    <a:pt x="773723" y="232117"/>
                    <a:pt x="705729" y="84406"/>
                    <a:pt x="656492" y="44548"/>
                  </a:cubicBezTo>
                  <a:cubicBezTo>
                    <a:pt x="607255" y="4690"/>
                    <a:pt x="560363" y="60961"/>
                    <a:pt x="515815" y="58616"/>
                  </a:cubicBezTo>
                  <a:cubicBezTo>
                    <a:pt x="471267" y="56271"/>
                    <a:pt x="419686" y="32825"/>
                    <a:pt x="389206" y="30480"/>
                  </a:cubicBezTo>
                  <a:cubicBezTo>
                    <a:pt x="358726" y="28135"/>
                    <a:pt x="365760" y="0"/>
                    <a:pt x="332935" y="44548"/>
                  </a:cubicBezTo>
                  <a:cubicBezTo>
                    <a:pt x="300110" y="89096"/>
                    <a:pt x="236806" y="206326"/>
                    <a:pt x="192258" y="297766"/>
                  </a:cubicBezTo>
                  <a:cubicBezTo>
                    <a:pt x="147710" y="389206"/>
                    <a:pt x="91440" y="494714"/>
                    <a:pt x="65649" y="593188"/>
                  </a:cubicBezTo>
                  <a:cubicBezTo>
                    <a:pt x="39858" y="691662"/>
                    <a:pt x="0" y="825305"/>
                    <a:pt x="23446" y="902677"/>
                  </a:cubicBezTo>
                  <a:close/>
                </a:path>
              </a:pathLst>
            </a:custGeom>
            <a:solidFill>
              <a:schemeClr val="accent2">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Freeform 42"/>
            <p:cNvSpPr/>
            <p:nvPr/>
          </p:nvSpPr>
          <p:spPr>
            <a:xfrm>
              <a:off x="6097949" y="1063329"/>
              <a:ext cx="1527883" cy="2404634"/>
            </a:xfrm>
            <a:custGeom>
              <a:avLst/>
              <a:gdLst>
                <a:gd name="connsiteX0" fmla="*/ 112541 w 893298"/>
                <a:gd name="connsiteY0" fmla="*/ 1596683 h 1596683"/>
                <a:gd name="connsiteX1" fmla="*/ 42203 w 893298"/>
                <a:gd name="connsiteY1" fmla="*/ 1427871 h 1596683"/>
                <a:gd name="connsiteX2" fmla="*/ 0 w 893298"/>
                <a:gd name="connsiteY2" fmla="*/ 1048043 h 1596683"/>
                <a:gd name="connsiteX3" fmla="*/ 42203 w 893298"/>
                <a:gd name="connsiteY3" fmla="*/ 738554 h 1596683"/>
                <a:gd name="connsiteX4" fmla="*/ 154744 w 893298"/>
                <a:gd name="connsiteY4" fmla="*/ 386861 h 1596683"/>
                <a:gd name="connsiteX5" fmla="*/ 407963 w 893298"/>
                <a:gd name="connsiteY5" fmla="*/ 49237 h 1596683"/>
                <a:gd name="connsiteX6" fmla="*/ 520504 w 893298"/>
                <a:gd name="connsiteY6" fmla="*/ 91440 h 1596683"/>
                <a:gd name="connsiteX7" fmla="*/ 520504 w 893298"/>
                <a:gd name="connsiteY7" fmla="*/ 372794 h 1596683"/>
                <a:gd name="connsiteX8" fmla="*/ 604910 w 893298"/>
                <a:gd name="connsiteY8" fmla="*/ 583809 h 1596683"/>
                <a:gd name="connsiteX9" fmla="*/ 703384 w 893298"/>
                <a:gd name="connsiteY9" fmla="*/ 808892 h 1596683"/>
                <a:gd name="connsiteX10" fmla="*/ 787790 w 893298"/>
                <a:gd name="connsiteY10" fmla="*/ 921434 h 1596683"/>
                <a:gd name="connsiteX11" fmla="*/ 872197 w 893298"/>
                <a:gd name="connsiteY11" fmla="*/ 1062111 h 1596683"/>
                <a:gd name="connsiteX12" fmla="*/ 886264 w 893298"/>
                <a:gd name="connsiteY12" fmla="*/ 1202787 h 1596683"/>
                <a:gd name="connsiteX13" fmla="*/ 829994 w 893298"/>
                <a:gd name="connsiteY13" fmla="*/ 1385667 h 1596683"/>
                <a:gd name="connsiteX14" fmla="*/ 759655 w 893298"/>
                <a:gd name="connsiteY14" fmla="*/ 1470074 h 1596683"/>
                <a:gd name="connsiteX15" fmla="*/ 759655 w 893298"/>
                <a:gd name="connsiteY15" fmla="*/ 1596683 h 1596683"/>
                <a:gd name="connsiteX16" fmla="*/ 759655 w 893298"/>
                <a:gd name="connsiteY16" fmla="*/ 1596683 h 159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3298" h="1596683">
                  <a:moveTo>
                    <a:pt x="112541" y="1596683"/>
                  </a:moveTo>
                  <a:cubicBezTo>
                    <a:pt x="86750" y="1557997"/>
                    <a:pt x="60960" y="1519311"/>
                    <a:pt x="42203" y="1427871"/>
                  </a:cubicBezTo>
                  <a:cubicBezTo>
                    <a:pt x="23446" y="1336431"/>
                    <a:pt x="0" y="1162929"/>
                    <a:pt x="0" y="1048043"/>
                  </a:cubicBezTo>
                  <a:cubicBezTo>
                    <a:pt x="0" y="933157"/>
                    <a:pt x="16412" y="848751"/>
                    <a:pt x="42203" y="738554"/>
                  </a:cubicBezTo>
                  <a:cubicBezTo>
                    <a:pt x="67994" y="628357"/>
                    <a:pt x="93784" y="501747"/>
                    <a:pt x="154744" y="386861"/>
                  </a:cubicBezTo>
                  <a:cubicBezTo>
                    <a:pt x="215704" y="271975"/>
                    <a:pt x="347003" y="98474"/>
                    <a:pt x="407963" y="49237"/>
                  </a:cubicBezTo>
                  <a:cubicBezTo>
                    <a:pt x="468923" y="0"/>
                    <a:pt x="501747" y="37514"/>
                    <a:pt x="520504" y="91440"/>
                  </a:cubicBezTo>
                  <a:cubicBezTo>
                    <a:pt x="539261" y="145366"/>
                    <a:pt x="506436" y="290733"/>
                    <a:pt x="520504" y="372794"/>
                  </a:cubicBezTo>
                  <a:cubicBezTo>
                    <a:pt x="534572" y="454856"/>
                    <a:pt x="574430" y="511126"/>
                    <a:pt x="604910" y="583809"/>
                  </a:cubicBezTo>
                  <a:cubicBezTo>
                    <a:pt x="635390" y="656492"/>
                    <a:pt x="672904" y="752621"/>
                    <a:pt x="703384" y="808892"/>
                  </a:cubicBezTo>
                  <a:cubicBezTo>
                    <a:pt x="733864" y="865163"/>
                    <a:pt x="759655" y="879231"/>
                    <a:pt x="787790" y="921434"/>
                  </a:cubicBezTo>
                  <a:cubicBezTo>
                    <a:pt x="815925" y="963637"/>
                    <a:pt x="855785" y="1015219"/>
                    <a:pt x="872197" y="1062111"/>
                  </a:cubicBezTo>
                  <a:cubicBezTo>
                    <a:pt x="888609" y="1109003"/>
                    <a:pt x="893298" y="1148861"/>
                    <a:pt x="886264" y="1202787"/>
                  </a:cubicBezTo>
                  <a:cubicBezTo>
                    <a:pt x="879230" y="1256713"/>
                    <a:pt x="851095" y="1341119"/>
                    <a:pt x="829994" y="1385667"/>
                  </a:cubicBezTo>
                  <a:cubicBezTo>
                    <a:pt x="808893" y="1430215"/>
                    <a:pt x="771378" y="1434905"/>
                    <a:pt x="759655" y="1470074"/>
                  </a:cubicBezTo>
                  <a:cubicBezTo>
                    <a:pt x="747932" y="1505243"/>
                    <a:pt x="759655" y="1596683"/>
                    <a:pt x="759655" y="1596683"/>
                  </a:cubicBezTo>
                  <a:lnTo>
                    <a:pt x="759655" y="1596683"/>
                  </a:ln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5" name="Freeform 44"/>
            <p:cNvSpPr/>
            <p:nvPr/>
          </p:nvSpPr>
          <p:spPr>
            <a:xfrm>
              <a:off x="6122009" y="2433371"/>
              <a:ext cx="1443670" cy="504938"/>
            </a:xfrm>
            <a:custGeom>
              <a:avLst/>
              <a:gdLst>
                <a:gd name="connsiteX0" fmla="*/ 0 w 844062"/>
                <a:gd name="connsiteY0" fmla="*/ 307144 h 335280"/>
                <a:gd name="connsiteX1" fmla="*/ 84407 w 844062"/>
                <a:gd name="connsiteY1" fmla="*/ 222738 h 335280"/>
                <a:gd name="connsiteX2" fmla="*/ 168813 w 844062"/>
                <a:gd name="connsiteY2" fmla="*/ 152400 h 335280"/>
                <a:gd name="connsiteX3" fmla="*/ 267287 w 844062"/>
                <a:gd name="connsiteY3" fmla="*/ 53926 h 335280"/>
                <a:gd name="connsiteX4" fmla="*/ 379828 w 844062"/>
                <a:gd name="connsiteY4" fmla="*/ 11723 h 335280"/>
                <a:gd name="connsiteX5" fmla="*/ 506437 w 844062"/>
                <a:gd name="connsiteY5" fmla="*/ 39858 h 335280"/>
                <a:gd name="connsiteX6" fmla="*/ 689317 w 844062"/>
                <a:gd name="connsiteY6" fmla="*/ 250873 h 335280"/>
                <a:gd name="connsiteX7" fmla="*/ 844062 w 844062"/>
                <a:gd name="connsiteY7" fmla="*/ 335280 h 335280"/>
                <a:gd name="connsiteX8" fmla="*/ 844062 w 844062"/>
                <a:gd name="connsiteY8" fmla="*/ 335280 h 33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2" h="335280">
                  <a:moveTo>
                    <a:pt x="0" y="307144"/>
                  </a:moveTo>
                  <a:cubicBezTo>
                    <a:pt x="28135" y="277836"/>
                    <a:pt x="56271" y="248529"/>
                    <a:pt x="84407" y="222738"/>
                  </a:cubicBezTo>
                  <a:cubicBezTo>
                    <a:pt x="112543" y="196947"/>
                    <a:pt x="138333" y="180535"/>
                    <a:pt x="168813" y="152400"/>
                  </a:cubicBezTo>
                  <a:cubicBezTo>
                    <a:pt x="199293" y="124265"/>
                    <a:pt x="232118" y="77372"/>
                    <a:pt x="267287" y="53926"/>
                  </a:cubicBezTo>
                  <a:cubicBezTo>
                    <a:pt x="302456" y="30480"/>
                    <a:pt x="339970" y="14068"/>
                    <a:pt x="379828" y="11723"/>
                  </a:cubicBezTo>
                  <a:cubicBezTo>
                    <a:pt x="419686" y="9378"/>
                    <a:pt x="454856" y="0"/>
                    <a:pt x="506437" y="39858"/>
                  </a:cubicBezTo>
                  <a:cubicBezTo>
                    <a:pt x="558018" y="79716"/>
                    <a:pt x="633046" y="201636"/>
                    <a:pt x="689317" y="250873"/>
                  </a:cubicBezTo>
                  <a:cubicBezTo>
                    <a:pt x="745588" y="300110"/>
                    <a:pt x="844062" y="335280"/>
                    <a:pt x="844062" y="335280"/>
                  </a:cubicBezTo>
                  <a:lnTo>
                    <a:pt x="844062" y="335280"/>
                  </a:ln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6" name="Freeform 45"/>
            <p:cNvSpPr/>
            <p:nvPr/>
          </p:nvSpPr>
          <p:spPr>
            <a:xfrm>
              <a:off x="6555111" y="1977757"/>
              <a:ext cx="409040" cy="67090"/>
            </a:xfrm>
            <a:custGeom>
              <a:avLst/>
              <a:gdLst>
                <a:gd name="connsiteX0" fmla="*/ 0 w 239151"/>
                <a:gd name="connsiteY0" fmla="*/ 0 h 44548"/>
                <a:gd name="connsiteX1" fmla="*/ 112541 w 239151"/>
                <a:gd name="connsiteY1" fmla="*/ 42203 h 44548"/>
                <a:gd name="connsiteX2" fmla="*/ 239151 w 239151"/>
                <a:gd name="connsiteY2" fmla="*/ 14068 h 44548"/>
                <a:gd name="connsiteX3" fmla="*/ 239151 w 239151"/>
                <a:gd name="connsiteY3" fmla="*/ 14068 h 44548"/>
                <a:gd name="connsiteX4" fmla="*/ 239151 w 239151"/>
                <a:gd name="connsiteY4" fmla="*/ 14068 h 4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51" h="44548">
                  <a:moveTo>
                    <a:pt x="0" y="0"/>
                  </a:moveTo>
                  <a:cubicBezTo>
                    <a:pt x="36341" y="19929"/>
                    <a:pt x="72683" y="39858"/>
                    <a:pt x="112541" y="42203"/>
                  </a:cubicBezTo>
                  <a:cubicBezTo>
                    <a:pt x="152400" y="44548"/>
                    <a:pt x="239151" y="14068"/>
                    <a:pt x="239151" y="14068"/>
                  </a:cubicBezTo>
                  <a:lnTo>
                    <a:pt x="239151" y="14068"/>
                  </a:lnTo>
                  <a:lnTo>
                    <a:pt x="239151" y="14068"/>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l-GR"/>
            </a:p>
          </p:txBody>
        </p:sp>
        <p:sp>
          <p:nvSpPr>
            <p:cNvPr id="47" name="Freeform 46"/>
            <p:cNvSpPr/>
            <p:nvPr/>
          </p:nvSpPr>
          <p:spPr>
            <a:xfrm>
              <a:off x="6084168" y="1052736"/>
              <a:ext cx="1539915" cy="1776110"/>
            </a:xfrm>
            <a:custGeom>
              <a:avLst/>
              <a:gdLst>
                <a:gd name="connsiteX0" fmla="*/ 9379 w 900333"/>
                <a:gd name="connsiteY0" fmla="*/ 928468 h 1179341"/>
                <a:gd name="connsiteX1" fmla="*/ 65650 w 900333"/>
                <a:gd name="connsiteY1" fmla="*/ 590843 h 1179341"/>
                <a:gd name="connsiteX2" fmla="*/ 234462 w 900333"/>
                <a:gd name="connsiteY2" fmla="*/ 253218 h 1179341"/>
                <a:gd name="connsiteX3" fmla="*/ 445478 w 900333"/>
                <a:gd name="connsiteY3" fmla="*/ 28135 h 1179341"/>
                <a:gd name="connsiteX4" fmla="*/ 529884 w 900333"/>
                <a:gd name="connsiteY4" fmla="*/ 84406 h 1179341"/>
                <a:gd name="connsiteX5" fmla="*/ 529884 w 900333"/>
                <a:gd name="connsiteY5" fmla="*/ 323557 h 1179341"/>
                <a:gd name="connsiteX6" fmla="*/ 543952 w 900333"/>
                <a:gd name="connsiteY6" fmla="*/ 506437 h 1179341"/>
                <a:gd name="connsiteX7" fmla="*/ 628358 w 900333"/>
                <a:gd name="connsiteY7" fmla="*/ 633046 h 1179341"/>
                <a:gd name="connsiteX8" fmla="*/ 600222 w 900333"/>
                <a:gd name="connsiteY8" fmla="*/ 590843 h 1179341"/>
                <a:gd name="connsiteX9" fmla="*/ 698696 w 900333"/>
                <a:gd name="connsiteY9" fmla="*/ 731520 h 1179341"/>
                <a:gd name="connsiteX10" fmla="*/ 754967 w 900333"/>
                <a:gd name="connsiteY10" fmla="*/ 844061 h 1179341"/>
                <a:gd name="connsiteX11" fmla="*/ 867509 w 900333"/>
                <a:gd name="connsiteY11" fmla="*/ 1083212 h 1179341"/>
                <a:gd name="connsiteX12" fmla="*/ 895644 w 900333"/>
                <a:gd name="connsiteY12" fmla="*/ 1167618 h 1179341"/>
                <a:gd name="connsiteX13" fmla="*/ 881576 w 900333"/>
                <a:gd name="connsiteY13" fmla="*/ 1153551 h 1179341"/>
                <a:gd name="connsiteX14" fmla="*/ 783102 w 900333"/>
                <a:gd name="connsiteY14" fmla="*/ 1069145 h 1179341"/>
                <a:gd name="connsiteX15" fmla="*/ 656493 w 900333"/>
                <a:gd name="connsiteY15" fmla="*/ 801858 h 1179341"/>
                <a:gd name="connsiteX16" fmla="*/ 586155 w 900333"/>
                <a:gd name="connsiteY16" fmla="*/ 675249 h 1179341"/>
                <a:gd name="connsiteX17" fmla="*/ 543952 w 900333"/>
                <a:gd name="connsiteY17" fmla="*/ 576775 h 1179341"/>
                <a:gd name="connsiteX18" fmla="*/ 403275 w 900333"/>
                <a:gd name="connsiteY18" fmla="*/ 633046 h 1179341"/>
                <a:gd name="connsiteX19" fmla="*/ 276666 w 900333"/>
                <a:gd name="connsiteY19" fmla="*/ 562708 h 1179341"/>
                <a:gd name="connsiteX20" fmla="*/ 121921 w 900333"/>
                <a:gd name="connsiteY20" fmla="*/ 717452 h 1179341"/>
                <a:gd name="connsiteX21" fmla="*/ 9379 w 900333"/>
                <a:gd name="connsiteY21" fmla="*/ 928468 h 117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0333" h="1179341">
                  <a:moveTo>
                    <a:pt x="9379" y="928468"/>
                  </a:moveTo>
                  <a:cubicBezTo>
                    <a:pt x="0" y="907366"/>
                    <a:pt x="28136" y="703385"/>
                    <a:pt x="65650" y="590843"/>
                  </a:cubicBezTo>
                  <a:cubicBezTo>
                    <a:pt x="103164" y="478301"/>
                    <a:pt x="171157" y="347003"/>
                    <a:pt x="234462" y="253218"/>
                  </a:cubicBezTo>
                  <a:cubicBezTo>
                    <a:pt x="297767" y="159433"/>
                    <a:pt x="396241" y="56270"/>
                    <a:pt x="445478" y="28135"/>
                  </a:cubicBezTo>
                  <a:cubicBezTo>
                    <a:pt x="494715" y="0"/>
                    <a:pt x="515816" y="35169"/>
                    <a:pt x="529884" y="84406"/>
                  </a:cubicBezTo>
                  <a:cubicBezTo>
                    <a:pt x="543952" y="133643"/>
                    <a:pt x="527539" y="253219"/>
                    <a:pt x="529884" y="323557"/>
                  </a:cubicBezTo>
                  <a:cubicBezTo>
                    <a:pt x="532229" y="393895"/>
                    <a:pt x="527540" y="454856"/>
                    <a:pt x="543952" y="506437"/>
                  </a:cubicBezTo>
                  <a:cubicBezTo>
                    <a:pt x="560364" y="558018"/>
                    <a:pt x="628358" y="633046"/>
                    <a:pt x="628358" y="633046"/>
                  </a:cubicBezTo>
                  <a:cubicBezTo>
                    <a:pt x="637736" y="647114"/>
                    <a:pt x="588499" y="574431"/>
                    <a:pt x="600222" y="590843"/>
                  </a:cubicBezTo>
                  <a:cubicBezTo>
                    <a:pt x="611945" y="607255"/>
                    <a:pt x="672905" y="689317"/>
                    <a:pt x="698696" y="731520"/>
                  </a:cubicBezTo>
                  <a:cubicBezTo>
                    <a:pt x="724487" y="773723"/>
                    <a:pt x="726832" y="785446"/>
                    <a:pt x="754967" y="844061"/>
                  </a:cubicBezTo>
                  <a:cubicBezTo>
                    <a:pt x="783102" y="902676"/>
                    <a:pt x="844063" y="1029286"/>
                    <a:pt x="867509" y="1083212"/>
                  </a:cubicBezTo>
                  <a:cubicBezTo>
                    <a:pt x="890955" y="1137138"/>
                    <a:pt x="893299" y="1155895"/>
                    <a:pt x="895644" y="1167618"/>
                  </a:cubicBezTo>
                  <a:cubicBezTo>
                    <a:pt x="897989" y="1179341"/>
                    <a:pt x="900333" y="1169963"/>
                    <a:pt x="881576" y="1153551"/>
                  </a:cubicBezTo>
                  <a:cubicBezTo>
                    <a:pt x="862819" y="1137139"/>
                    <a:pt x="820616" y="1127760"/>
                    <a:pt x="783102" y="1069145"/>
                  </a:cubicBezTo>
                  <a:cubicBezTo>
                    <a:pt x="745588" y="1010530"/>
                    <a:pt x="689318" y="867507"/>
                    <a:pt x="656493" y="801858"/>
                  </a:cubicBezTo>
                  <a:cubicBezTo>
                    <a:pt x="623668" y="736209"/>
                    <a:pt x="604912" y="712763"/>
                    <a:pt x="586155" y="675249"/>
                  </a:cubicBezTo>
                  <a:cubicBezTo>
                    <a:pt x="567398" y="637735"/>
                    <a:pt x="574432" y="583809"/>
                    <a:pt x="543952" y="576775"/>
                  </a:cubicBezTo>
                  <a:cubicBezTo>
                    <a:pt x="513472" y="569741"/>
                    <a:pt x="447823" y="635390"/>
                    <a:pt x="403275" y="633046"/>
                  </a:cubicBezTo>
                  <a:cubicBezTo>
                    <a:pt x="358727" y="630702"/>
                    <a:pt x="323558" y="548640"/>
                    <a:pt x="276666" y="562708"/>
                  </a:cubicBezTo>
                  <a:cubicBezTo>
                    <a:pt x="229774" y="576776"/>
                    <a:pt x="164124" y="654148"/>
                    <a:pt x="121921" y="717452"/>
                  </a:cubicBezTo>
                  <a:cubicBezTo>
                    <a:pt x="79718" y="780757"/>
                    <a:pt x="18758" y="949570"/>
                    <a:pt x="9379" y="928468"/>
                  </a:cubicBezTo>
                  <a:close/>
                </a:path>
              </a:pathLst>
            </a:cu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8" name="Group 29"/>
            <p:cNvGrpSpPr/>
            <p:nvPr/>
          </p:nvGrpSpPr>
          <p:grpSpPr>
            <a:xfrm>
              <a:off x="1728024" y="1672353"/>
              <a:ext cx="2427911" cy="1771004"/>
              <a:chOff x="5004048" y="2768857"/>
              <a:chExt cx="1419512" cy="1175951"/>
            </a:xfrm>
          </p:grpSpPr>
          <p:sp>
            <p:nvSpPr>
              <p:cNvPr id="63" name="Ελεύθερη σχεδίαση 1"/>
              <p:cNvSpPr/>
              <p:nvPr/>
            </p:nvSpPr>
            <p:spPr>
              <a:xfrm>
                <a:off x="5188578" y="2768857"/>
                <a:ext cx="1032858" cy="641667"/>
              </a:xfrm>
              <a:custGeom>
                <a:avLst/>
                <a:gdLst>
                  <a:gd name="connsiteX0" fmla="*/ 16437 w 1032858"/>
                  <a:gd name="connsiteY0" fmla="*/ 637560 h 641667"/>
                  <a:gd name="connsiteX1" fmla="*/ 6388 w 1032858"/>
                  <a:gd name="connsiteY1" fmla="*/ 426545 h 641667"/>
                  <a:gd name="connsiteX2" fmla="*/ 86775 w 1032858"/>
                  <a:gd name="connsiteY2" fmla="*/ 235626 h 641667"/>
                  <a:gd name="connsiteX3" fmla="*/ 267645 w 1032858"/>
                  <a:gd name="connsiteY3" fmla="*/ 4514 h 641667"/>
                  <a:gd name="connsiteX4" fmla="*/ 478661 w 1032858"/>
                  <a:gd name="connsiteY4" fmla="*/ 84901 h 641667"/>
                  <a:gd name="connsiteX5" fmla="*/ 599241 w 1032858"/>
                  <a:gd name="connsiteY5" fmla="*/ 115046 h 641667"/>
                  <a:gd name="connsiteX6" fmla="*/ 709773 w 1032858"/>
                  <a:gd name="connsiteY6" fmla="*/ 104998 h 641667"/>
                  <a:gd name="connsiteX7" fmla="*/ 860498 w 1032858"/>
                  <a:gd name="connsiteY7" fmla="*/ 74853 h 641667"/>
                  <a:gd name="connsiteX8" fmla="*/ 971030 w 1032858"/>
                  <a:gd name="connsiteY8" fmla="*/ 125094 h 641667"/>
                  <a:gd name="connsiteX9" fmla="*/ 1031320 w 1032858"/>
                  <a:gd name="connsiteY9" fmla="*/ 336110 h 641667"/>
                  <a:gd name="connsiteX10" fmla="*/ 1011223 w 1032858"/>
                  <a:gd name="connsiteY10" fmla="*/ 527028 h 641667"/>
                  <a:gd name="connsiteX11" fmla="*/ 971030 w 1032858"/>
                  <a:gd name="connsiteY11" fmla="*/ 637560 h 641667"/>
                  <a:gd name="connsiteX12" fmla="*/ 910740 w 1032858"/>
                  <a:gd name="connsiteY12" fmla="*/ 516980 h 641667"/>
                  <a:gd name="connsiteX13" fmla="*/ 840401 w 1032858"/>
                  <a:gd name="connsiteY13" fmla="*/ 376303 h 641667"/>
                  <a:gd name="connsiteX14" fmla="*/ 659531 w 1032858"/>
                  <a:gd name="connsiteY14" fmla="*/ 426545 h 641667"/>
                  <a:gd name="connsiteX15" fmla="*/ 528903 w 1032858"/>
                  <a:gd name="connsiteY15" fmla="*/ 476787 h 641667"/>
                  <a:gd name="connsiteX16" fmla="*/ 388226 w 1032858"/>
                  <a:gd name="connsiteY16" fmla="*/ 416497 h 641667"/>
                  <a:gd name="connsiteX17" fmla="*/ 317887 w 1032858"/>
                  <a:gd name="connsiteY17" fmla="*/ 386351 h 641667"/>
                  <a:gd name="connsiteX18" fmla="*/ 227452 w 1032858"/>
                  <a:gd name="connsiteY18" fmla="*/ 426545 h 641667"/>
                  <a:gd name="connsiteX19" fmla="*/ 106872 w 1032858"/>
                  <a:gd name="connsiteY19" fmla="*/ 557173 h 641667"/>
                  <a:gd name="connsiteX20" fmla="*/ 16437 w 1032858"/>
                  <a:gd name="connsiteY20" fmla="*/ 637560 h 64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2858" h="641667">
                    <a:moveTo>
                      <a:pt x="16437" y="637560"/>
                    </a:moveTo>
                    <a:cubicBezTo>
                      <a:pt x="-310" y="615789"/>
                      <a:pt x="-5335" y="493534"/>
                      <a:pt x="6388" y="426545"/>
                    </a:cubicBezTo>
                    <a:cubicBezTo>
                      <a:pt x="18111" y="359556"/>
                      <a:pt x="43232" y="305964"/>
                      <a:pt x="86775" y="235626"/>
                    </a:cubicBezTo>
                    <a:cubicBezTo>
                      <a:pt x="130318" y="165288"/>
                      <a:pt x="202331" y="29635"/>
                      <a:pt x="267645" y="4514"/>
                    </a:cubicBezTo>
                    <a:cubicBezTo>
                      <a:pt x="332959" y="-20607"/>
                      <a:pt x="423395" y="66479"/>
                      <a:pt x="478661" y="84901"/>
                    </a:cubicBezTo>
                    <a:cubicBezTo>
                      <a:pt x="533927" y="103323"/>
                      <a:pt x="560722" y="111697"/>
                      <a:pt x="599241" y="115046"/>
                    </a:cubicBezTo>
                    <a:cubicBezTo>
                      <a:pt x="637760" y="118395"/>
                      <a:pt x="666230" y="111697"/>
                      <a:pt x="709773" y="104998"/>
                    </a:cubicBezTo>
                    <a:cubicBezTo>
                      <a:pt x="753316" y="98299"/>
                      <a:pt x="816955" y="71504"/>
                      <a:pt x="860498" y="74853"/>
                    </a:cubicBezTo>
                    <a:cubicBezTo>
                      <a:pt x="904041" y="78202"/>
                      <a:pt x="942560" y="81551"/>
                      <a:pt x="971030" y="125094"/>
                    </a:cubicBezTo>
                    <a:cubicBezTo>
                      <a:pt x="999500" y="168637"/>
                      <a:pt x="1024621" y="269121"/>
                      <a:pt x="1031320" y="336110"/>
                    </a:cubicBezTo>
                    <a:cubicBezTo>
                      <a:pt x="1038019" y="403099"/>
                      <a:pt x="1021271" y="476786"/>
                      <a:pt x="1011223" y="527028"/>
                    </a:cubicBezTo>
                    <a:cubicBezTo>
                      <a:pt x="1001175" y="577270"/>
                      <a:pt x="987777" y="639235"/>
                      <a:pt x="971030" y="637560"/>
                    </a:cubicBezTo>
                    <a:cubicBezTo>
                      <a:pt x="954283" y="635885"/>
                      <a:pt x="910740" y="516980"/>
                      <a:pt x="910740" y="516980"/>
                    </a:cubicBezTo>
                    <a:cubicBezTo>
                      <a:pt x="888969" y="473437"/>
                      <a:pt x="882269" y="391375"/>
                      <a:pt x="840401" y="376303"/>
                    </a:cubicBezTo>
                    <a:cubicBezTo>
                      <a:pt x="798533" y="361231"/>
                      <a:pt x="711447" y="409798"/>
                      <a:pt x="659531" y="426545"/>
                    </a:cubicBezTo>
                    <a:cubicBezTo>
                      <a:pt x="607615" y="443292"/>
                      <a:pt x="574120" y="478462"/>
                      <a:pt x="528903" y="476787"/>
                    </a:cubicBezTo>
                    <a:cubicBezTo>
                      <a:pt x="483686" y="475112"/>
                      <a:pt x="388226" y="416497"/>
                      <a:pt x="388226" y="416497"/>
                    </a:cubicBezTo>
                    <a:cubicBezTo>
                      <a:pt x="353057" y="401424"/>
                      <a:pt x="344683" y="384676"/>
                      <a:pt x="317887" y="386351"/>
                    </a:cubicBezTo>
                    <a:cubicBezTo>
                      <a:pt x="291091" y="388026"/>
                      <a:pt x="262621" y="398075"/>
                      <a:pt x="227452" y="426545"/>
                    </a:cubicBezTo>
                    <a:cubicBezTo>
                      <a:pt x="192283" y="455015"/>
                      <a:pt x="138692" y="525353"/>
                      <a:pt x="106872" y="557173"/>
                    </a:cubicBezTo>
                    <a:cubicBezTo>
                      <a:pt x="75052" y="588993"/>
                      <a:pt x="33184" y="659331"/>
                      <a:pt x="16437" y="637560"/>
                    </a:cubicBezTo>
                    <a:close/>
                  </a:path>
                </a:pathLst>
              </a:cu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Ελεύθερη σχεδίαση 2"/>
              <p:cNvSpPr/>
              <p:nvPr/>
            </p:nvSpPr>
            <p:spPr>
              <a:xfrm>
                <a:off x="5004048" y="3143248"/>
                <a:ext cx="1419512" cy="801560"/>
              </a:xfrm>
              <a:custGeom>
                <a:avLst/>
                <a:gdLst>
                  <a:gd name="connsiteX0" fmla="*/ 0 w 1419512"/>
                  <a:gd name="connsiteY0" fmla="*/ 647287 h 801560"/>
                  <a:gd name="connsiteX1" fmla="*/ 130628 w 1419512"/>
                  <a:gd name="connsiteY1" fmla="*/ 365933 h 801560"/>
                  <a:gd name="connsiteX2" fmla="*/ 261257 w 1419512"/>
                  <a:gd name="connsiteY2" fmla="*/ 235304 h 801560"/>
                  <a:gd name="connsiteX3" fmla="*/ 351692 w 1419512"/>
                  <a:gd name="connsiteY3" fmla="*/ 84579 h 801560"/>
                  <a:gd name="connsiteX4" fmla="*/ 492369 w 1419512"/>
                  <a:gd name="connsiteY4" fmla="*/ 4192 h 801560"/>
                  <a:gd name="connsiteX5" fmla="*/ 673239 w 1419512"/>
                  <a:gd name="connsiteY5" fmla="*/ 84579 h 801560"/>
                  <a:gd name="connsiteX6" fmla="*/ 813916 w 1419512"/>
                  <a:gd name="connsiteY6" fmla="*/ 94627 h 801560"/>
                  <a:gd name="connsiteX7" fmla="*/ 954593 w 1419512"/>
                  <a:gd name="connsiteY7" fmla="*/ 4192 h 801560"/>
                  <a:gd name="connsiteX8" fmla="*/ 1075173 w 1419512"/>
                  <a:gd name="connsiteY8" fmla="*/ 44386 h 801560"/>
                  <a:gd name="connsiteX9" fmla="*/ 1165608 w 1419512"/>
                  <a:gd name="connsiteY9" fmla="*/ 295594 h 801560"/>
                  <a:gd name="connsiteX10" fmla="*/ 1326382 w 1419512"/>
                  <a:gd name="connsiteY10" fmla="*/ 496561 h 801560"/>
                  <a:gd name="connsiteX11" fmla="*/ 1396720 w 1419512"/>
                  <a:gd name="connsiteY11" fmla="*/ 617142 h 801560"/>
                  <a:gd name="connsiteX12" fmla="*/ 1376624 w 1419512"/>
                  <a:gd name="connsiteY12" fmla="*/ 727673 h 801560"/>
                  <a:gd name="connsiteX13" fmla="*/ 934496 w 1419512"/>
                  <a:gd name="connsiteY13" fmla="*/ 777915 h 801560"/>
                  <a:gd name="connsiteX14" fmla="*/ 462224 w 1419512"/>
                  <a:gd name="connsiteY14" fmla="*/ 798012 h 801560"/>
                  <a:gd name="connsiteX15" fmla="*/ 130628 w 1419512"/>
                  <a:gd name="connsiteY15" fmla="*/ 707577 h 801560"/>
                  <a:gd name="connsiteX16" fmla="*/ 0 w 1419512"/>
                  <a:gd name="connsiteY16" fmla="*/ 647287 h 80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9512" h="801560">
                    <a:moveTo>
                      <a:pt x="0" y="647287"/>
                    </a:moveTo>
                    <a:cubicBezTo>
                      <a:pt x="0" y="590346"/>
                      <a:pt x="87085" y="434597"/>
                      <a:pt x="130628" y="365933"/>
                    </a:cubicBezTo>
                    <a:cubicBezTo>
                      <a:pt x="174171" y="297269"/>
                      <a:pt x="224413" y="282196"/>
                      <a:pt x="261257" y="235304"/>
                    </a:cubicBezTo>
                    <a:cubicBezTo>
                      <a:pt x="298101" y="188412"/>
                      <a:pt x="313173" y="123098"/>
                      <a:pt x="351692" y="84579"/>
                    </a:cubicBezTo>
                    <a:cubicBezTo>
                      <a:pt x="390211" y="46060"/>
                      <a:pt x="438778" y="4192"/>
                      <a:pt x="492369" y="4192"/>
                    </a:cubicBezTo>
                    <a:cubicBezTo>
                      <a:pt x="545960" y="4192"/>
                      <a:pt x="619648" y="69507"/>
                      <a:pt x="673239" y="84579"/>
                    </a:cubicBezTo>
                    <a:cubicBezTo>
                      <a:pt x="726830" y="99651"/>
                      <a:pt x="767024" y="108025"/>
                      <a:pt x="813916" y="94627"/>
                    </a:cubicBezTo>
                    <a:cubicBezTo>
                      <a:pt x="860808" y="81229"/>
                      <a:pt x="911050" y="12565"/>
                      <a:pt x="954593" y="4192"/>
                    </a:cubicBezTo>
                    <a:cubicBezTo>
                      <a:pt x="998136" y="-4181"/>
                      <a:pt x="1040004" y="-4181"/>
                      <a:pt x="1075173" y="44386"/>
                    </a:cubicBezTo>
                    <a:cubicBezTo>
                      <a:pt x="1110342" y="92953"/>
                      <a:pt x="1123740" y="220232"/>
                      <a:pt x="1165608" y="295594"/>
                    </a:cubicBezTo>
                    <a:cubicBezTo>
                      <a:pt x="1207476" y="370956"/>
                      <a:pt x="1287863" y="442970"/>
                      <a:pt x="1326382" y="496561"/>
                    </a:cubicBezTo>
                    <a:cubicBezTo>
                      <a:pt x="1364901" y="550152"/>
                      <a:pt x="1388346" y="578623"/>
                      <a:pt x="1396720" y="617142"/>
                    </a:cubicBezTo>
                    <a:cubicBezTo>
                      <a:pt x="1405094" y="655661"/>
                      <a:pt x="1453661" y="700878"/>
                      <a:pt x="1376624" y="727673"/>
                    </a:cubicBezTo>
                    <a:cubicBezTo>
                      <a:pt x="1299587" y="754468"/>
                      <a:pt x="1086896" y="766192"/>
                      <a:pt x="934496" y="777915"/>
                    </a:cubicBezTo>
                    <a:cubicBezTo>
                      <a:pt x="782096" y="789638"/>
                      <a:pt x="596202" y="809735"/>
                      <a:pt x="462224" y="798012"/>
                    </a:cubicBezTo>
                    <a:cubicBezTo>
                      <a:pt x="328246" y="786289"/>
                      <a:pt x="212690" y="736047"/>
                      <a:pt x="130628" y="707577"/>
                    </a:cubicBezTo>
                    <a:cubicBezTo>
                      <a:pt x="48566" y="679107"/>
                      <a:pt x="0" y="704228"/>
                      <a:pt x="0" y="647287"/>
                    </a:cubicBezTo>
                    <a:close/>
                  </a:path>
                </a:pathLst>
              </a:custGeom>
              <a:solidFill>
                <a:schemeClr val="accent2">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5" name="Ελεύθερη σχεδίαση 6"/>
              <p:cNvSpPr/>
              <p:nvPr/>
            </p:nvSpPr>
            <p:spPr>
              <a:xfrm>
                <a:off x="5226346" y="3408485"/>
                <a:ext cx="50241" cy="442127"/>
              </a:xfrm>
              <a:custGeom>
                <a:avLst/>
                <a:gdLst>
                  <a:gd name="connsiteX0" fmla="*/ 0 w 50241"/>
                  <a:gd name="connsiteY0" fmla="*/ 0 h 442127"/>
                  <a:gd name="connsiteX1" fmla="*/ 50241 w 50241"/>
                  <a:gd name="connsiteY1" fmla="*/ 442127 h 442127"/>
                </a:gdLst>
                <a:ahLst/>
                <a:cxnLst>
                  <a:cxn ang="0">
                    <a:pos x="connsiteX0" y="connsiteY0"/>
                  </a:cxn>
                  <a:cxn ang="0">
                    <a:pos x="connsiteX1" y="connsiteY1"/>
                  </a:cxn>
                </a:cxnLst>
                <a:rect l="l" t="t" r="r" b="b"/>
                <a:pathLst>
                  <a:path w="50241" h="442127">
                    <a:moveTo>
                      <a:pt x="0" y="0"/>
                    </a:moveTo>
                    <a:lnTo>
                      <a:pt x="50241" y="442127"/>
                    </a:ln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Ελεύθερη σχεδίαση 9"/>
              <p:cNvSpPr/>
              <p:nvPr/>
            </p:nvSpPr>
            <p:spPr>
              <a:xfrm>
                <a:off x="6040262" y="3418533"/>
                <a:ext cx="120580" cy="492369"/>
              </a:xfrm>
              <a:custGeom>
                <a:avLst/>
                <a:gdLst>
                  <a:gd name="connsiteX0" fmla="*/ 120580 w 120580"/>
                  <a:gd name="connsiteY0" fmla="*/ 0 h 492369"/>
                  <a:gd name="connsiteX1" fmla="*/ 50242 w 120580"/>
                  <a:gd name="connsiteY1" fmla="*/ 221064 h 492369"/>
                  <a:gd name="connsiteX2" fmla="*/ 0 w 120580"/>
                  <a:gd name="connsiteY2" fmla="*/ 452176 h 492369"/>
                  <a:gd name="connsiteX3" fmla="*/ 0 w 120580"/>
                  <a:gd name="connsiteY3" fmla="*/ 452176 h 492369"/>
                  <a:gd name="connsiteX4" fmla="*/ 0 w 120580"/>
                  <a:gd name="connsiteY4" fmla="*/ 492369 h 492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80" h="492369">
                    <a:moveTo>
                      <a:pt x="120580" y="0"/>
                    </a:moveTo>
                    <a:cubicBezTo>
                      <a:pt x="95459" y="72850"/>
                      <a:pt x="70339" y="145701"/>
                      <a:pt x="50242" y="221064"/>
                    </a:cubicBezTo>
                    <a:cubicBezTo>
                      <a:pt x="30145" y="296427"/>
                      <a:pt x="0" y="452176"/>
                      <a:pt x="0" y="452176"/>
                    </a:cubicBezTo>
                    <a:lnTo>
                      <a:pt x="0" y="452176"/>
                    </a:lnTo>
                    <a:lnTo>
                      <a:pt x="0" y="492369"/>
                    </a:ln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 name="Freeform 8"/>
              <p:cNvSpPr/>
              <p:nvPr/>
            </p:nvSpPr>
            <p:spPr>
              <a:xfrm>
                <a:off x="5584874" y="3198056"/>
                <a:ext cx="356381" cy="86750"/>
              </a:xfrm>
              <a:custGeom>
                <a:avLst/>
                <a:gdLst>
                  <a:gd name="connsiteX0" fmla="*/ 0 w 356381"/>
                  <a:gd name="connsiteY0" fmla="*/ 23446 h 86750"/>
                  <a:gd name="connsiteX1" fmla="*/ 70338 w 356381"/>
                  <a:gd name="connsiteY1" fmla="*/ 51581 h 86750"/>
                  <a:gd name="connsiteX2" fmla="*/ 211015 w 356381"/>
                  <a:gd name="connsiteY2" fmla="*/ 79716 h 86750"/>
                  <a:gd name="connsiteX3" fmla="*/ 337624 w 356381"/>
                  <a:gd name="connsiteY3" fmla="*/ 9378 h 86750"/>
                  <a:gd name="connsiteX4" fmla="*/ 323557 w 356381"/>
                  <a:gd name="connsiteY4" fmla="*/ 23446 h 8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81" h="86750">
                    <a:moveTo>
                      <a:pt x="0" y="23446"/>
                    </a:moveTo>
                    <a:cubicBezTo>
                      <a:pt x="17584" y="32824"/>
                      <a:pt x="35169" y="42203"/>
                      <a:pt x="70338" y="51581"/>
                    </a:cubicBezTo>
                    <a:cubicBezTo>
                      <a:pt x="105507" y="60959"/>
                      <a:pt x="166467" y="86750"/>
                      <a:pt x="211015" y="79716"/>
                    </a:cubicBezTo>
                    <a:cubicBezTo>
                      <a:pt x="255563" y="72682"/>
                      <a:pt x="318867" y="18756"/>
                      <a:pt x="337624" y="9378"/>
                    </a:cubicBezTo>
                    <a:cubicBezTo>
                      <a:pt x="356381" y="0"/>
                      <a:pt x="339969" y="11723"/>
                      <a:pt x="323557" y="23446"/>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l-GR"/>
              </a:p>
            </p:txBody>
          </p:sp>
          <p:sp>
            <p:nvSpPr>
              <p:cNvPr id="68" name="Freeform 67"/>
              <p:cNvSpPr/>
              <p:nvPr/>
            </p:nvSpPr>
            <p:spPr>
              <a:xfrm>
                <a:off x="5289452" y="3465342"/>
                <a:ext cx="787791" cy="107852"/>
              </a:xfrm>
              <a:custGeom>
                <a:avLst/>
                <a:gdLst>
                  <a:gd name="connsiteX0" fmla="*/ 0 w 787791"/>
                  <a:gd name="connsiteY0" fmla="*/ 79716 h 107852"/>
                  <a:gd name="connsiteX1" fmla="*/ 140677 w 787791"/>
                  <a:gd name="connsiteY1" fmla="*/ 65649 h 107852"/>
                  <a:gd name="connsiteX2" fmla="*/ 140677 w 787791"/>
                  <a:gd name="connsiteY2" fmla="*/ 79716 h 107852"/>
                  <a:gd name="connsiteX3" fmla="*/ 309490 w 787791"/>
                  <a:gd name="connsiteY3" fmla="*/ 9378 h 107852"/>
                  <a:gd name="connsiteX4" fmla="*/ 464234 w 787791"/>
                  <a:gd name="connsiteY4" fmla="*/ 23446 h 107852"/>
                  <a:gd name="connsiteX5" fmla="*/ 787791 w 787791"/>
                  <a:gd name="connsiteY5" fmla="*/ 107852 h 107852"/>
                  <a:gd name="connsiteX6" fmla="*/ 787791 w 787791"/>
                  <a:gd name="connsiteY6" fmla="*/ 107852 h 10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791" h="107852">
                    <a:moveTo>
                      <a:pt x="0" y="79716"/>
                    </a:moveTo>
                    <a:cubicBezTo>
                      <a:pt x="46892" y="75027"/>
                      <a:pt x="117231" y="65649"/>
                      <a:pt x="140677" y="65649"/>
                    </a:cubicBezTo>
                    <a:cubicBezTo>
                      <a:pt x="164123" y="65649"/>
                      <a:pt x="112542" y="89094"/>
                      <a:pt x="140677" y="79716"/>
                    </a:cubicBezTo>
                    <a:cubicBezTo>
                      <a:pt x="168812" y="70338"/>
                      <a:pt x="255564" y="18756"/>
                      <a:pt x="309490" y="9378"/>
                    </a:cubicBezTo>
                    <a:cubicBezTo>
                      <a:pt x="363416" y="0"/>
                      <a:pt x="384517" y="7034"/>
                      <a:pt x="464234" y="23446"/>
                    </a:cubicBezTo>
                    <a:cubicBezTo>
                      <a:pt x="543951" y="39858"/>
                      <a:pt x="787791" y="107852"/>
                      <a:pt x="787791" y="107852"/>
                    </a:cubicBezTo>
                    <a:lnTo>
                      <a:pt x="787791" y="107852"/>
                    </a:lnTo>
                  </a:path>
                </a:pathLst>
              </a:custGeom>
              <a:ln>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9" name="Freeform 68"/>
              <p:cNvSpPr/>
              <p:nvPr/>
            </p:nvSpPr>
            <p:spPr>
              <a:xfrm>
                <a:off x="5608320" y="2996418"/>
                <a:ext cx="253218" cy="103163"/>
              </a:xfrm>
              <a:custGeom>
                <a:avLst/>
                <a:gdLst>
                  <a:gd name="connsiteX0" fmla="*/ 103163 w 253218"/>
                  <a:gd name="connsiteY0" fmla="*/ 0 h 103163"/>
                  <a:gd name="connsiteX1" fmla="*/ 18757 w 253218"/>
                  <a:gd name="connsiteY1" fmla="*/ 14068 h 103163"/>
                  <a:gd name="connsiteX2" fmla="*/ 4689 w 253218"/>
                  <a:gd name="connsiteY2" fmla="*/ 70339 h 103163"/>
                  <a:gd name="connsiteX3" fmla="*/ 46892 w 253218"/>
                  <a:gd name="connsiteY3" fmla="*/ 98474 h 103163"/>
                  <a:gd name="connsiteX4" fmla="*/ 131298 w 253218"/>
                  <a:gd name="connsiteY4" fmla="*/ 98474 h 103163"/>
                  <a:gd name="connsiteX5" fmla="*/ 243840 w 253218"/>
                  <a:gd name="connsiteY5" fmla="*/ 70339 h 103163"/>
                  <a:gd name="connsiteX6" fmla="*/ 187569 w 253218"/>
                  <a:gd name="connsiteY6" fmla="*/ 14068 h 103163"/>
                  <a:gd name="connsiteX7" fmla="*/ 103163 w 253218"/>
                  <a:gd name="connsiteY7" fmla="*/ 0 h 10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218" h="103163">
                    <a:moveTo>
                      <a:pt x="103163" y="0"/>
                    </a:moveTo>
                    <a:cubicBezTo>
                      <a:pt x="75028" y="0"/>
                      <a:pt x="35169" y="2345"/>
                      <a:pt x="18757" y="14068"/>
                    </a:cubicBezTo>
                    <a:cubicBezTo>
                      <a:pt x="2345" y="25791"/>
                      <a:pt x="0" y="56271"/>
                      <a:pt x="4689" y="70339"/>
                    </a:cubicBezTo>
                    <a:cubicBezTo>
                      <a:pt x="9378" y="84407"/>
                      <a:pt x="25791" y="93785"/>
                      <a:pt x="46892" y="98474"/>
                    </a:cubicBezTo>
                    <a:cubicBezTo>
                      <a:pt x="67994" y="103163"/>
                      <a:pt x="98473" y="103163"/>
                      <a:pt x="131298" y="98474"/>
                    </a:cubicBezTo>
                    <a:cubicBezTo>
                      <a:pt x="164123" y="93785"/>
                      <a:pt x="234462" y="84406"/>
                      <a:pt x="243840" y="70339"/>
                    </a:cubicBezTo>
                    <a:cubicBezTo>
                      <a:pt x="253218" y="56272"/>
                      <a:pt x="213360" y="23446"/>
                      <a:pt x="187569" y="14068"/>
                    </a:cubicBezTo>
                    <a:cubicBezTo>
                      <a:pt x="161778" y="4690"/>
                      <a:pt x="131298" y="0"/>
                      <a:pt x="103163" y="0"/>
                    </a:cubicBezTo>
                    <a:close/>
                  </a:path>
                </a:pathLst>
              </a:cu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9" name="Freeform 48"/>
            <p:cNvSpPr/>
            <p:nvPr/>
          </p:nvSpPr>
          <p:spPr>
            <a:xfrm>
              <a:off x="6535060" y="1633713"/>
              <a:ext cx="384978" cy="176552"/>
            </a:xfrm>
            <a:custGeom>
              <a:avLst/>
              <a:gdLst>
                <a:gd name="connsiteX0" fmla="*/ 25791 w 225083"/>
                <a:gd name="connsiteY0" fmla="*/ 70338 h 117231"/>
                <a:gd name="connsiteX1" fmla="*/ 110197 w 225083"/>
                <a:gd name="connsiteY1" fmla="*/ 112542 h 117231"/>
                <a:gd name="connsiteX2" fmla="*/ 194603 w 225083"/>
                <a:gd name="connsiteY2" fmla="*/ 98474 h 117231"/>
                <a:gd name="connsiteX3" fmla="*/ 208671 w 225083"/>
                <a:gd name="connsiteY3" fmla="*/ 42203 h 117231"/>
                <a:gd name="connsiteX4" fmla="*/ 96129 w 225083"/>
                <a:gd name="connsiteY4" fmla="*/ 14068 h 117231"/>
                <a:gd name="connsiteX5" fmla="*/ 11723 w 225083"/>
                <a:gd name="connsiteY5" fmla="*/ 14068 h 117231"/>
                <a:gd name="connsiteX6" fmla="*/ 25791 w 225083"/>
                <a:gd name="connsiteY6" fmla="*/ 70338 h 11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83" h="117231">
                  <a:moveTo>
                    <a:pt x="25791" y="70338"/>
                  </a:moveTo>
                  <a:cubicBezTo>
                    <a:pt x="42203" y="86750"/>
                    <a:pt x="82062" y="107853"/>
                    <a:pt x="110197" y="112542"/>
                  </a:cubicBezTo>
                  <a:cubicBezTo>
                    <a:pt x="138332" y="117231"/>
                    <a:pt x="178191" y="110197"/>
                    <a:pt x="194603" y="98474"/>
                  </a:cubicBezTo>
                  <a:cubicBezTo>
                    <a:pt x="211015" y="86751"/>
                    <a:pt x="225083" y="56271"/>
                    <a:pt x="208671" y="42203"/>
                  </a:cubicBezTo>
                  <a:cubicBezTo>
                    <a:pt x="192259" y="28135"/>
                    <a:pt x="128954" y="18757"/>
                    <a:pt x="96129" y="14068"/>
                  </a:cubicBezTo>
                  <a:cubicBezTo>
                    <a:pt x="63304" y="9379"/>
                    <a:pt x="23446" y="0"/>
                    <a:pt x="11723" y="14068"/>
                  </a:cubicBezTo>
                  <a:cubicBezTo>
                    <a:pt x="0" y="28136"/>
                    <a:pt x="9379" y="53926"/>
                    <a:pt x="25791" y="70338"/>
                  </a:cubicBezTo>
                  <a:close/>
                </a:path>
              </a:pathLst>
            </a:custGeom>
            <a:solidFill>
              <a:schemeClr val="accent1">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2" name="Straight Connector 51"/>
            <p:cNvCxnSpPr>
              <a:stCxn id="49" idx="2"/>
            </p:cNvCxnSpPr>
            <p:nvPr/>
          </p:nvCxnSpPr>
          <p:spPr>
            <a:xfrm>
              <a:off x="6867906" y="1782016"/>
              <a:ext cx="813985" cy="23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16749" y="1590671"/>
              <a:ext cx="844463" cy="369331"/>
            </a:xfrm>
            <a:prstGeom prst="rect">
              <a:avLst/>
            </a:prstGeom>
            <a:noFill/>
          </p:spPr>
          <p:txBody>
            <a:bodyPr wrap="none" rtlCol="0">
              <a:spAutoFit/>
            </a:bodyPr>
            <a:lstStyle/>
            <a:p>
              <a:r>
                <a:rPr lang="el-GR" b="1" dirty="0" smtClean="0">
                  <a:latin typeface="+mn-lt"/>
                </a:rPr>
                <a:t>επαφή</a:t>
              </a:r>
              <a:endParaRPr lang="el-GR" b="1" dirty="0">
                <a:latin typeface="+mn-lt"/>
              </a:endParaRPr>
            </a:p>
          </p:txBody>
        </p:sp>
        <p:sp>
          <p:nvSpPr>
            <p:cNvPr id="54" name="TextBox 53"/>
            <p:cNvSpPr txBox="1"/>
            <p:nvPr/>
          </p:nvSpPr>
          <p:spPr>
            <a:xfrm>
              <a:off x="896497" y="1819027"/>
              <a:ext cx="844463" cy="369331"/>
            </a:xfrm>
            <a:prstGeom prst="rect">
              <a:avLst/>
            </a:prstGeom>
            <a:noFill/>
          </p:spPr>
          <p:txBody>
            <a:bodyPr wrap="none" rtlCol="0">
              <a:spAutoFit/>
            </a:bodyPr>
            <a:lstStyle/>
            <a:p>
              <a:r>
                <a:rPr lang="el-GR" b="1" dirty="0" smtClean="0">
                  <a:latin typeface="+mn-lt"/>
                </a:rPr>
                <a:t>επαφή</a:t>
              </a:r>
              <a:endParaRPr lang="el-GR" b="1" dirty="0">
                <a:latin typeface="+mn-lt"/>
              </a:endParaRPr>
            </a:p>
          </p:txBody>
        </p:sp>
        <p:cxnSp>
          <p:nvCxnSpPr>
            <p:cNvPr id="56" name="Straight Connector 55"/>
            <p:cNvCxnSpPr/>
            <p:nvPr/>
          </p:nvCxnSpPr>
          <p:spPr>
            <a:xfrm>
              <a:off x="1885680" y="2021019"/>
              <a:ext cx="813985" cy="23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64" idx="4"/>
            </p:cNvCxnSpPr>
            <p:nvPr/>
          </p:nvCxnSpPr>
          <p:spPr>
            <a:xfrm>
              <a:off x="2088734" y="2236193"/>
              <a:ext cx="481430" cy="6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55293" y="2343780"/>
              <a:ext cx="1099678" cy="215174"/>
            </a:xfrm>
            <a:prstGeom prst="rect">
              <a:avLst/>
            </a:prstGeom>
            <a:noFill/>
          </p:spPr>
          <p:txBody>
            <a:bodyPr wrap="none" rtlCol="0">
              <a:prstTxWarp prst="textArchDown">
                <a:avLst/>
              </a:prstTxWarp>
              <a:spAutoFit/>
            </a:bodyPr>
            <a:lstStyle/>
            <a:p>
              <a:r>
                <a:rPr lang="el-GR" sz="1400" b="1" dirty="0" err="1" smtClean="0">
                  <a:latin typeface="+mn-lt"/>
                </a:rPr>
                <a:t>Ουλική</a:t>
              </a:r>
              <a:r>
                <a:rPr lang="el-GR" sz="1400" b="1" dirty="0" smtClean="0">
                  <a:latin typeface="+mn-lt"/>
                </a:rPr>
                <a:t> καμάρα</a:t>
              </a:r>
              <a:endParaRPr lang="el-GR" sz="1400" b="1" dirty="0">
                <a:latin typeface="+mn-lt"/>
              </a:endParaRPr>
            </a:p>
          </p:txBody>
        </p:sp>
        <p:sp>
          <p:nvSpPr>
            <p:cNvPr id="59" name="TextBox 58"/>
            <p:cNvSpPr txBox="1"/>
            <p:nvPr/>
          </p:nvSpPr>
          <p:spPr>
            <a:xfrm>
              <a:off x="457200" y="2048544"/>
              <a:ext cx="1671548" cy="369331"/>
            </a:xfrm>
            <a:prstGeom prst="rect">
              <a:avLst/>
            </a:prstGeom>
            <a:noFill/>
          </p:spPr>
          <p:txBody>
            <a:bodyPr wrap="none" rtlCol="0">
              <a:spAutoFit/>
            </a:bodyPr>
            <a:lstStyle/>
            <a:p>
              <a:r>
                <a:rPr lang="el-GR" b="1" dirty="0" smtClean="0">
                  <a:latin typeface="+mn-lt"/>
                </a:rPr>
                <a:t>Παρειακή θηλή</a:t>
              </a:r>
              <a:endParaRPr lang="el-GR" b="1" dirty="0">
                <a:latin typeface="+mn-lt"/>
              </a:endParaRPr>
            </a:p>
          </p:txBody>
        </p:sp>
        <p:sp>
          <p:nvSpPr>
            <p:cNvPr id="60" name="TextBox 59"/>
            <p:cNvSpPr txBox="1"/>
            <p:nvPr/>
          </p:nvSpPr>
          <p:spPr>
            <a:xfrm>
              <a:off x="3889386" y="2021019"/>
              <a:ext cx="1652824" cy="369331"/>
            </a:xfrm>
            <a:prstGeom prst="rect">
              <a:avLst/>
            </a:prstGeom>
            <a:noFill/>
          </p:spPr>
          <p:txBody>
            <a:bodyPr wrap="none" rtlCol="0">
              <a:spAutoFit/>
            </a:bodyPr>
            <a:lstStyle/>
            <a:p>
              <a:r>
                <a:rPr lang="el-GR" b="1" dirty="0" smtClean="0">
                  <a:latin typeface="+mn-lt"/>
                </a:rPr>
                <a:t>γλωσσική θηλή</a:t>
              </a:r>
              <a:endParaRPr lang="el-GR" b="1" dirty="0">
                <a:latin typeface="+mn-lt"/>
              </a:endParaRPr>
            </a:p>
          </p:txBody>
        </p:sp>
        <p:cxnSp>
          <p:nvCxnSpPr>
            <p:cNvPr id="61" name="Straight Connector 60"/>
            <p:cNvCxnSpPr/>
            <p:nvPr/>
          </p:nvCxnSpPr>
          <p:spPr>
            <a:xfrm flipV="1">
              <a:off x="3515074" y="2218013"/>
              <a:ext cx="528642" cy="24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365258" y="1699124"/>
              <a:ext cx="738886" cy="433733"/>
            </a:xfrm>
            <a:prstGeom prst="rect">
              <a:avLst/>
            </a:prstGeom>
            <a:noFill/>
          </p:spPr>
          <p:txBody>
            <a:bodyPr wrap="none" rtlCol="0">
              <a:prstTxWarp prst="textArchDown">
                <a:avLst/>
              </a:prstTxWarp>
              <a:spAutoFit/>
            </a:bodyPr>
            <a:lstStyle/>
            <a:p>
              <a:pPr algn="ctr"/>
              <a:r>
                <a:rPr lang="el-GR" sz="1400" b="1" dirty="0" err="1" smtClean="0">
                  <a:latin typeface="+mn-lt"/>
                </a:rPr>
                <a:t>Ουλική</a:t>
              </a:r>
              <a:endParaRPr lang="el-GR" sz="1400" b="1" dirty="0" smtClean="0">
                <a:latin typeface="+mn-lt"/>
              </a:endParaRPr>
            </a:p>
            <a:p>
              <a:pPr algn="ctr"/>
              <a:r>
                <a:rPr lang="el-GR" sz="1400" b="1" dirty="0" smtClean="0">
                  <a:latin typeface="+mn-lt"/>
                </a:rPr>
                <a:t> καμάρα</a:t>
              </a:r>
              <a:endParaRPr lang="el-GR" sz="1400" b="1" dirty="0">
                <a:latin typeface="+mn-lt"/>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019840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nchor="ctr">
            <a:normAutofit fontScale="90000"/>
          </a:bodyPr>
          <a:lstStyle/>
          <a:p>
            <a:r>
              <a:rPr lang="el-GR" sz="4000" dirty="0" smtClean="0">
                <a:solidFill>
                  <a:schemeClr val="tx2"/>
                </a:solidFill>
              </a:rPr>
              <a:t>Περιοδόντιο</a:t>
            </a:r>
            <a:r>
              <a:rPr lang="en-GB" sz="4000" dirty="0" smtClean="0">
                <a:solidFill>
                  <a:schemeClr val="tx2"/>
                </a:solidFill>
              </a:rPr>
              <a:t/>
            </a:r>
            <a:br>
              <a:rPr lang="en-GB" sz="4000" dirty="0" smtClean="0">
                <a:solidFill>
                  <a:schemeClr val="tx2"/>
                </a:solidFill>
              </a:rPr>
            </a:br>
            <a:r>
              <a:rPr lang="el-GR" sz="3300" b="0" dirty="0" smtClean="0">
                <a:solidFill>
                  <a:schemeClr val="tx2"/>
                </a:solidFill>
              </a:rPr>
              <a:t>(περιρρίζιο)</a:t>
            </a:r>
            <a:endParaRPr lang="en-US" sz="3300" b="0" dirty="0" smtClean="0">
              <a:solidFill>
                <a:schemeClr val="tx2"/>
              </a:solidFill>
            </a:endParaRPr>
          </a:p>
        </p:txBody>
      </p:sp>
      <p:sp>
        <p:nvSpPr>
          <p:cNvPr id="7" name="Content Placeholder 6"/>
          <p:cNvSpPr>
            <a:spLocks noGrp="1"/>
          </p:cNvSpPr>
          <p:nvPr>
            <p:ph idx="1"/>
          </p:nvPr>
        </p:nvSpPr>
        <p:spPr>
          <a:xfrm>
            <a:off x="457200" y="1268760"/>
            <a:ext cx="5194920" cy="4968552"/>
          </a:xfrm>
        </p:spPr>
        <p:txBody>
          <a:bodyPr>
            <a:normAutofit/>
          </a:bodyPr>
          <a:lstStyle/>
          <a:p>
            <a:pPr>
              <a:lnSpc>
                <a:spcPct val="112000"/>
              </a:lnSpc>
              <a:spcBef>
                <a:spcPts val="1200"/>
              </a:spcBef>
              <a:spcAft>
                <a:spcPts val="1200"/>
              </a:spcAft>
              <a:defRPr/>
            </a:pPr>
            <a:r>
              <a:rPr lang="el-GR" dirty="0" smtClean="0"/>
              <a:t>Σχισμοειδής χώρος μεταξύ  της οστέινης και </a:t>
            </a:r>
            <a:r>
              <a:rPr lang="el-GR" dirty="0" err="1" smtClean="0"/>
              <a:t>ενδοφατνιακού</a:t>
            </a:r>
            <a:r>
              <a:rPr lang="el-GR" dirty="0" smtClean="0"/>
              <a:t> οστικού πέταλου,  αποτελείται από ίνες κολλαγόνου, κύτταρα, αγγεία, και νεύρα. Εύρος από 0,15- 0,4 χιλ. </a:t>
            </a:r>
          </a:p>
          <a:p>
            <a:pPr>
              <a:lnSpc>
                <a:spcPct val="112000"/>
              </a:lnSpc>
              <a:spcBef>
                <a:spcPts val="1200"/>
              </a:spcBef>
              <a:spcAft>
                <a:spcPts val="1200"/>
              </a:spcAft>
              <a:defRPr/>
            </a:pPr>
            <a:r>
              <a:rPr lang="el-GR" dirty="0" smtClean="0"/>
              <a:t>Συνδέει το δόντι  με το φατνίο και μεταφέρει τις δυνάμεις της σύγκλεισης</a:t>
            </a:r>
            <a:r>
              <a:rPr lang="en-GB" dirty="0" smtClean="0"/>
              <a:t> </a:t>
            </a:r>
            <a:r>
              <a:rPr lang="el-GR" dirty="0" smtClean="0"/>
              <a:t>από το δόντι στους γύρω ιστούς,</a:t>
            </a:r>
            <a:r>
              <a:rPr lang="en-GB" dirty="0" smtClean="0"/>
              <a:t> </a:t>
            </a:r>
            <a:r>
              <a:rPr lang="el-GR" dirty="0" smtClean="0"/>
              <a:t>ονομάζεται  και </a:t>
            </a:r>
            <a:r>
              <a:rPr lang="el-GR" b="1" dirty="0" smtClean="0">
                <a:solidFill>
                  <a:schemeClr val="tx2"/>
                </a:solidFill>
              </a:rPr>
              <a:t>περιοδοντικός σύνδεσμος.</a:t>
            </a:r>
            <a:endParaRPr lang="en-GB" b="1" dirty="0" smtClean="0">
              <a:solidFill>
                <a:schemeClr val="tx2"/>
              </a:solidFill>
            </a:endParaRPr>
          </a:p>
        </p:txBody>
      </p:sp>
      <p:pic>
        <p:nvPicPr>
          <p:cNvPr id="9" name="Picture 3"/>
          <p:cNvPicPr>
            <a:picLocks noGrp="1" noChangeAspect="1" noChangeArrowheads="1"/>
          </p:cNvPicPr>
          <p:nvPr>
            <p:ph sz="half" idx="4294967295"/>
          </p:nvPr>
        </p:nvPicPr>
        <p:blipFill>
          <a:blip r:embed="rId3" cstate="print"/>
          <a:srcRect l="1513" t="8839"/>
          <a:stretch>
            <a:fillRect/>
          </a:stretch>
        </p:blipFill>
        <p:spPr bwMode="auto">
          <a:xfrm>
            <a:off x="5688657" y="1340768"/>
            <a:ext cx="2771775" cy="4824412"/>
          </a:xfrm>
          <a:prstGeom prst="rect">
            <a:avLst/>
          </a:prstGeom>
          <a:noFill/>
          <a:ln w="9525">
            <a:solidFill>
              <a:schemeClr val="tx1"/>
            </a:solidFill>
            <a:miter lim="800000"/>
            <a:headEnd/>
            <a:tailEnd/>
          </a:ln>
          <a:effectLst/>
        </p:spPr>
      </p:pic>
      <p:sp>
        <p:nvSpPr>
          <p:cNvPr id="11" name="Oval 8"/>
          <p:cNvSpPr/>
          <p:nvPr/>
        </p:nvSpPr>
        <p:spPr>
          <a:xfrm rot="21035392">
            <a:off x="6427874" y="3679015"/>
            <a:ext cx="645971" cy="25718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12" name="Ορθογώνιο 11"/>
          <p:cNvSpPr/>
          <p:nvPr/>
        </p:nvSpPr>
        <p:spPr>
          <a:xfrm>
            <a:off x="5508104" y="6286324"/>
            <a:ext cx="3096343" cy="461665"/>
          </a:xfrm>
          <a:prstGeom prst="rect">
            <a:avLst/>
          </a:prstGeom>
        </p:spPr>
        <p:txBody>
          <a:bodyPr wrap="square">
            <a:spAutoFit/>
          </a:bodyPr>
          <a:lstStyle/>
          <a:p>
            <a:pPr algn="ctr">
              <a:defRPr/>
            </a:pPr>
            <a:r>
              <a:rPr lang="en-US" sz="1200" dirty="0" smtClean="0">
                <a:solidFill>
                  <a:schemeClr val="tx1">
                    <a:lumMod val="75000"/>
                    <a:lumOff val="25000"/>
                  </a:schemeClr>
                </a:solidFill>
                <a:latin typeface="+mn-lt"/>
              </a:rPr>
              <a:t>“</a:t>
            </a:r>
            <a:r>
              <a:rPr lang="en-US" sz="1200" dirty="0" smtClean="0">
                <a:latin typeface="+mn-lt"/>
                <a:hlinkClick r:id="rId4"/>
              </a:rPr>
              <a:t>Periodontium</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a:latin typeface="+mn-lt"/>
                <a:hlinkClick r:id="rId5" tooltip="User:Goran tek-en"/>
              </a:rPr>
              <a:t>Goran </a:t>
            </a:r>
            <a:r>
              <a:rPr lang="en-US" sz="1200" dirty="0" err="1">
                <a:latin typeface="+mn-lt"/>
                <a:hlinkClick r:id="rId5" tooltip="User:Goran tek-en"/>
              </a:rPr>
              <a:t>tek-en</a:t>
            </a:r>
            <a:r>
              <a:rPr lang="en-US" sz="1200" dirty="0" smtClean="0">
                <a:solidFill>
                  <a:schemeClr val="tx1">
                    <a:lumMod val="75000"/>
                    <a:lumOff val="25000"/>
                  </a:schemeClr>
                </a:solidFill>
                <a:latin typeface="+mn-lt"/>
              </a:rPr>
              <a:t> </a:t>
            </a:r>
            <a:r>
              <a:rPr lang="el-GR" sz="1200" dirty="0" err="1">
                <a:solidFill>
                  <a:schemeClr val="tx1">
                    <a:lumMod val="75000"/>
                    <a:lumOff val="25000"/>
                  </a:schemeClr>
                </a:solidFill>
                <a:latin typeface="+mn-lt"/>
              </a:rPr>
              <a:t>διαθέσιμ</a:t>
            </a:r>
            <a:r>
              <a:rPr lang="en-US" sz="1200" dirty="0">
                <a:solidFill>
                  <a:schemeClr val="tx1">
                    <a:lumMod val="75000"/>
                    <a:lumOff val="25000"/>
                  </a:schemeClr>
                </a:solidFill>
                <a:latin typeface="+mn-lt"/>
              </a:rPr>
              <a:t>o</a:t>
            </a:r>
            <a:r>
              <a:rPr lang="el-GR" sz="1200" dirty="0">
                <a:solidFill>
                  <a:schemeClr val="tx1">
                    <a:lumMod val="75000"/>
                    <a:lumOff val="25000"/>
                  </a:schemeClr>
                </a:solidFill>
                <a:latin typeface="+mn-lt"/>
              </a:rPr>
              <a:t> με άδεια </a:t>
            </a:r>
            <a:r>
              <a:rPr lang="en-US" sz="1200" dirty="0">
                <a:solidFill>
                  <a:schemeClr val="tx1">
                    <a:lumMod val="75000"/>
                    <a:lumOff val="25000"/>
                  </a:schemeClr>
                </a:solidFill>
                <a:latin typeface="+mn-lt"/>
                <a:hlinkClick r:id="rId6"/>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090826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chor="ctr">
            <a:normAutofit/>
          </a:bodyPr>
          <a:lstStyle/>
          <a:p>
            <a:pPr eaLnBrk="1" hangingPunct="1"/>
            <a:r>
              <a:rPr lang="el-GR" sz="4000" b="1" dirty="0" err="1" smtClean="0">
                <a:solidFill>
                  <a:schemeClr val="tx2"/>
                </a:solidFill>
              </a:rPr>
              <a:t>Περιρρίζιο</a:t>
            </a:r>
            <a:endParaRPr lang="en-US" sz="4000" b="1" dirty="0" smtClean="0">
              <a:solidFill>
                <a:schemeClr val="tx2"/>
              </a:solidFill>
            </a:endParaRPr>
          </a:p>
        </p:txBody>
      </p:sp>
      <p:sp>
        <p:nvSpPr>
          <p:cNvPr id="3" name="Content Placeholder 2"/>
          <p:cNvSpPr>
            <a:spLocks noGrp="1"/>
          </p:cNvSpPr>
          <p:nvPr>
            <p:ph idx="1"/>
          </p:nvPr>
        </p:nvSpPr>
        <p:spPr/>
        <p:txBody>
          <a:bodyPr anchor="t">
            <a:noAutofit/>
          </a:bodyPr>
          <a:lstStyle/>
          <a:p>
            <a:pPr>
              <a:spcBef>
                <a:spcPts val="1200"/>
              </a:spcBef>
              <a:spcAft>
                <a:spcPts val="1200"/>
              </a:spcAft>
              <a:defRPr/>
            </a:pPr>
            <a:r>
              <a:rPr lang="el-GR" dirty="0" smtClean="0"/>
              <a:t>Το περιρρίζιο είναι ιστός με μεγάλη συγκέντρωση ιδιοδεκτικών οργάνων. Από τα Ιδιοδεκτικά όργανα ξεκινούν αισθητικές ίνες που είτε φθάνουν Κεντρικό Νευρικό Σύστημα ή αναστομώνονται με κινητικές και δημιουργούν το αντανακλαστικό κάμψης. </a:t>
            </a:r>
          </a:p>
          <a:p>
            <a:pPr>
              <a:spcBef>
                <a:spcPts val="1200"/>
              </a:spcBef>
              <a:spcAft>
                <a:spcPts val="1200"/>
              </a:spcAft>
              <a:defRPr/>
            </a:pPr>
            <a:r>
              <a:rPr lang="el-GR" dirty="0" smtClean="0"/>
              <a:t>Αντικείμενο πάχους  μέχρι και 10μ γίνεται αντιληπτό όταν παρεμβληθεί μεταξύ των δοντιών</a:t>
            </a:r>
            <a:r>
              <a:rPr lang="en-GB" dirty="0" smtClean="0"/>
              <a:t>, </a:t>
            </a:r>
            <a:r>
              <a:rPr lang="el-GR" dirty="0" smtClean="0"/>
              <a:t>ενώ σε άτομο με  οδοντοστοιχίες  το μέγεθος αυτό είναι 100μ.</a:t>
            </a:r>
          </a:p>
          <a:p>
            <a:pPr>
              <a:spcBef>
                <a:spcPts val="1200"/>
              </a:spcBef>
              <a:spcAft>
                <a:spcPts val="1200"/>
              </a:spcAft>
              <a:defRPr/>
            </a:pPr>
            <a:r>
              <a:rPr lang="el-GR" dirty="0" smtClean="0"/>
              <a:t>Οι ίνες του περριζίου παρουσιάζουν ιξωδοελαστική συμπεριφορά και συμβάλλουν στο σχηματισμό ενός είδους κούνιας μέσα στην οποία τα δόντια κινούνται ελαφρά.</a:t>
            </a:r>
            <a:endParaRPr lang="en-US"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4213236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a97d8bb963f1864f1fae289c2b4c66f4a788748a"/>
</p:tagLst>
</file>

<file path=ppt/theme/theme1.xml><?xml version="1.0" encoding="utf-8"?>
<a:theme xmlns:a="http://schemas.openxmlformats.org/drawingml/2006/main" name="template">
  <a:themeElements>
    <a:clrScheme name="Προσαρμοσμένο 1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102</TotalTime>
  <Words>2135</Words>
  <Application>Microsoft Office PowerPoint</Application>
  <PresentationFormat>On-screen Show (4:3)</PresentationFormat>
  <Paragraphs>308</Paragraphs>
  <Slides>34</Slides>
  <Notes>28</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template</vt:lpstr>
      <vt:lpstr>OC_template_updated</vt:lpstr>
      <vt:lpstr>Φυσιολογία Στοματογναθικού Συστήματος - Συγκλεισιολογία</vt:lpstr>
      <vt:lpstr>Κύρια Στοματική κοιλότητα (δόντια και περιβάλλοντες ιστοί)</vt:lpstr>
      <vt:lpstr>Περιβάλλοντες ιστοί των δοντιών  (περιοδόντιο) 1/2</vt:lpstr>
      <vt:lpstr>Περιβάλλοντες ιστοί των δοντιών  (περιοδόντιο) 2/2</vt:lpstr>
      <vt:lpstr>Περιοδόντιο (ούλα)</vt:lpstr>
      <vt:lpstr>Ούλα 1/2</vt:lpstr>
      <vt:lpstr>Ούλα 2/2</vt:lpstr>
      <vt:lpstr>Περιοδόντιο (περιρρίζιο)</vt:lpstr>
      <vt:lpstr>Περιρρίζιο</vt:lpstr>
      <vt:lpstr>Κολλαγόνες ίνες περιοδοντίου (ούλων)</vt:lpstr>
      <vt:lpstr>Κολλαγόνες ίνες περιοδοντίου (περιρριζίου) </vt:lpstr>
      <vt:lpstr>Περιοδόντιο (Οστό των φατνίων)</vt:lpstr>
      <vt:lpstr>Περιοδόντιο  Οστέινη της ρίζας</vt:lpstr>
      <vt:lpstr>Περιβάλλοντες ιστοί δοντιών   βλεννογόνος</vt:lpstr>
      <vt:lpstr> Δόντια</vt:lpstr>
      <vt:lpstr>Παράγοντες και Δυνάμεις που καθορίζουν τη θέση των δοντιών 1/2</vt:lpstr>
      <vt:lpstr>Παράγοντες και Δυνάμεις που καθορίζουν τη θέση των δοντιών 2/2</vt:lpstr>
      <vt:lpstr>Οδοντικά τόξα 1/3</vt:lpstr>
      <vt:lpstr>Οδοντικά τόξα 2/3</vt:lpstr>
      <vt:lpstr>Οδοντικά τόξα 3/3</vt:lpstr>
      <vt:lpstr>Κλίση και διάταξη δοντιών στα οδοντικά τόξα 1/3</vt:lpstr>
      <vt:lpstr>Κλίση και διάταξη δοντιών στα οδοντικά τόξα 2/3</vt:lpstr>
      <vt:lpstr>Κλίση και διάταξη δοντιών στα οδοντικά τόξα 3/3</vt:lpstr>
      <vt:lpstr>Σφαίρα Monson</vt:lpstr>
      <vt:lpstr>Διάταξη δοντιών στα οδοντικά τόξα</vt:lpstr>
      <vt:lpstr>Καμπύλη του Spee  (οβελιαίο επίπεδο)</vt:lpstr>
      <vt:lpstr>Καμπύλη του Wilson (μετωπιαίο επίπεδο)</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Στοματογναθικού Συστήματος - Συγκλεισιολογία</dc:title>
  <dc:creator>opencourses@teiath.gr</dc:creator>
  <cp:lastModifiedBy>alex</cp:lastModifiedBy>
  <cp:revision>23</cp:revision>
  <dcterms:created xsi:type="dcterms:W3CDTF">2014-12-04T13:52:55Z</dcterms:created>
  <dcterms:modified xsi:type="dcterms:W3CDTF">2015-03-17T14:22:57Z</dcterms:modified>
</cp:coreProperties>
</file>