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1"/>
  </p:notesMasterIdLst>
  <p:handoutMasterIdLst>
    <p:handoutMasterId r:id="rId22"/>
  </p:handoutMasterIdLst>
  <p:sldIdLst>
    <p:sldId id="256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257" r:id="rId14"/>
    <p:sldId id="262" r:id="rId15"/>
    <p:sldId id="264" r:id="rId16"/>
    <p:sldId id="310" r:id="rId17"/>
    <p:sldId id="311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64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90849-DC4F-421D-94F3-03BD89EB2863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D6534E1D-94BF-43A1-880D-2A07ADA02C56}">
      <dgm:prSet/>
      <dgm:spPr/>
      <dgm:t>
        <a:bodyPr/>
        <a:lstStyle/>
        <a:p>
          <a:pPr rtl="0"/>
          <a:r>
            <a:rPr lang="en-US" b="1" dirty="0" smtClean="0"/>
            <a:t>0,1 ml  </a:t>
          </a:r>
          <a:r>
            <a:rPr lang="el-GR" b="1" dirty="0" smtClean="0"/>
            <a:t>αραιωμένο πλάσμα </a:t>
          </a:r>
          <a:endParaRPr lang="el-GR" b="1" dirty="0"/>
        </a:p>
      </dgm:t>
    </dgm:pt>
    <dgm:pt modelId="{F343AFC3-211B-4ABF-A83A-653AD775334F}" type="parTrans" cxnId="{831846E6-DC22-4C50-BA91-81F154F4D9BB}">
      <dgm:prSet/>
      <dgm:spPr/>
      <dgm:t>
        <a:bodyPr/>
        <a:lstStyle/>
        <a:p>
          <a:endParaRPr lang="el-GR" b="1"/>
        </a:p>
      </dgm:t>
    </dgm:pt>
    <dgm:pt modelId="{B717BEB2-12A7-4152-AB2D-FF3024AEB74B}" type="sibTrans" cxnId="{831846E6-DC22-4C50-BA91-81F154F4D9BB}">
      <dgm:prSet/>
      <dgm:spPr/>
      <dgm:t>
        <a:bodyPr/>
        <a:lstStyle/>
        <a:p>
          <a:endParaRPr lang="el-GR" b="1"/>
        </a:p>
      </dgm:t>
    </dgm:pt>
    <dgm:pt modelId="{8D27A94F-2041-4774-A2BE-6BCB96EDF0C1}">
      <dgm:prSet/>
      <dgm:spPr/>
      <dgm:t>
        <a:bodyPr/>
        <a:lstStyle/>
        <a:p>
          <a:pPr rtl="0"/>
          <a:r>
            <a:rPr lang="el-GR" b="1" dirty="0" smtClean="0"/>
            <a:t>0,1</a:t>
          </a:r>
          <a:r>
            <a:rPr lang="en-US" b="1" dirty="0" smtClean="0"/>
            <a:t>ml </a:t>
          </a:r>
          <a:r>
            <a:rPr lang="el-GR" b="1" dirty="0" smtClean="0"/>
            <a:t> </a:t>
          </a:r>
          <a:r>
            <a:rPr lang="en-US" b="1" dirty="0" smtClean="0"/>
            <a:t>deficient  V</a:t>
          </a:r>
          <a:endParaRPr lang="el-GR" b="1" dirty="0"/>
        </a:p>
      </dgm:t>
    </dgm:pt>
    <dgm:pt modelId="{BB90D246-0486-46FF-8FE7-142AF05BC1F7}" type="parTrans" cxnId="{0B1B4B3D-3587-4DEF-8AC4-9C78FED3455A}">
      <dgm:prSet/>
      <dgm:spPr/>
      <dgm:t>
        <a:bodyPr/>
        <a:lstStyle/>
        <a:p>
          <a:endParaRPr lang="el-GR" b="1"/>
        </a:p>
      </dgm:t>
    </dgm:pt>
    <dgm:pt modelId="{8C482770-CA5C-45C6-8E5E-D479231D434B}" type="sibTrans" cxnId="{0B1B4B3D-3587-4DEF-8AC4-9C78FED3455A}">
      <dgm:prSet/>
      <dgm:spPr/>
      <dgm:t>
        <a:bodyPr/>
        <a:lstStyle/>
        <a:p>
          <a:endParaRPr lang="el-GR" b="1"/>
        </a:p>
      </dgm:t>
    </dgm:pt>
    <dgm:pt modelId="{5F1A88FD-BD89-4D79-92B8-648181EE042B}">
      <dgm:prSet/>
      <dgm:spPr/>
      <dgm:t>
        <a:bodyPr/>
        <a:lstStyle/>
        <a:p>
          <a:pPr rtl="0"/>
          <a:r>
            <a:rPr lang="en-US" b="1" dirty="0" smtClean="0"/>
            <a:t>0,</a:t>
          </a:r>
          <a:r>
            <a:rPr lang="el-GR" b="1" dirty="0" smtClean="0"/>
            <a:t>2</a:t>
          </a:r>
          <a:r>
            <a:rPr lang="en-US" b="1" dirty="0" smtClean="0"/>
            <a:t>ml  </a:t>
          </a:r>
          <a:r>
            <a:rPr lang="el-GR" b="1" dirty="0" err="1" smtClean="0"/>
            <a:t>θρομβοπλαστίνη</a:t>
          </a:r>
          <a:r>
            <a:rPr lang="el-GR" b="1" dirty="0" smtClean="0"/>
            <a:t> </a:t>
          </a:r>
          <a:endParaRPr lang="el-GR" b="1" dirty="0"/>
        </a:p>
      </dgm:t>
    </dgm:pt>
    <dgm:pt modelId="{C006FCB7-BE08-49B0-9D04-9DF825D83BB3}" type="parTrans" cxnId="{D0924AC6-E40D-40C2-8EEC-7A93AD6EACB7}">
      <dgm:prSet/>
      <dgm:spPr/>
      <dgm:t>
        <a:bodyPr/>
        <a:lstStyle/>
        <a:p>
          <a:endParaRPr lang="el-GR" b="1"/>
        </a:p>
      </dgm:t>
    </dgm:pt>
    <dgm:pt modelId="{E5DEF697-A0C3-4C9C-9CFE-55BB8A091F8C}" type="sibTrans" cxnId="{D0924AC6-E40D-40C2-8EEC-7A93AD6EACB7}">
      <dgm:prSet/>
      <dgm:spPr/>
      <dgm:t>
        <a:bodyPr/>
        <a:lstStyle/>
        <a:p>
          <a:endParaRPr lang="el-GR" b="1"/>
        </a:p>
      </dgm:t>
    </dgm:pt>
    <dgm:pt modelId="{BD60EB4B-174F-43F6-96A5-7C8C4FC3CFCE}">
      <dgm:prSet/>
      <dgm:spPr/>
      <dgm:t>
        <a:bodyPr/>
        <a:lstStyle/>
        <a:p>
          <a:pPr rtl="0"/>
          <a:r>
            <a:rPr lang="el-GR" b="1" dirty="0" smtClean="0"/>
            <a:t>Με</a:t>
          </a:r>
          <a:r>
            <a:rPr lang="en-US" b="1" dirty="0" smtClean="0"/>
            <a:t> </a:t>
          </a:r>
          <a:r>
            <a:rPr lang="el-GR" b="1" dirty="0" smtClean="0"/>
            <a:t>το χρόνο που βρίσκουμε  σε κάθε αραίωση και με λογαριθμικό χαρτί φτιάχνουμε την καμπύλη που θα μετρήσουμε τα εξεταστέα στην αραίωση  1/10 </a:t>
          </a:r>
          <a:endParaRPr lang="en-US" b="1" dirty="0"/>
        </a:p>
      </dgm:t>
    </dgm:pt>
    <dgm:pt modelId="{594CB21D-FD40-425C-BBDB-F18FE82D4818}" type="parTrans" cxnId="{80995202-3759-4E95-9654-2F27A281F51E}">
      <dgm:prSet/>
      <dgm:spPr/>
      <dgm:t>
        <a:bodyPr/>
        <a:lstStyle/>
        <a:p>
          <a:endParaRPr lang="el-GR" b="1"/>
        </a:p>
      </dgm:t>
    </dgm:pt>
    <dgm:pt modelId="{917DD33F-C9ED-49EF-A63D-08ED0DD66019}" type="sibTrans" cxnId="{80995202-3759-4E95-9654-2F27A281F51E}">
      <dgm:prSet/>
      <dgm:spPr/>
      <dgm:t>
        <a:bodyPr/>
        <a:lstStyle/>
        <a:p>
          <a:endParaRPr lang="el-GR" b="1"/>
        </a:p>
      </dgm:t>
    </dgm:pt>
    <dgm:pt modelId="{F535D56F-52CA-4734-8BFA-6D9E4DF48C07}" type="pres">
      <dgm:prSet presAssocID="{42A90849-DC4F-421D-94F3-03BD89EB28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5B405F6-38AA-430B-BB48-ED7A20F16E8E}" type="pres">
      <dgm:prSet presAssocID="{D6534E1D-94BF-43A1-880D-2A07ADA02C56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5B162BA-A43B-437A-AAA3-B03796A6450C}" type="pres">
      <dgm:prSet presAssocID="{B717BEB2-12A7-4152-AB2D-FF3024AEB74B}" presName="spacer" presStyleCnt="0"/>
      <dgm:spPr/>
    </dgm:pt>
    <dgm:pt modelId="{74847698-6AFF-4C5C-9440-B8BCC54D58FF}" type="pres">
      <dgm:prSet presAssocID="{8D27A94F-2041-4774-A2BE-6BCB96EDF0C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55FC6B0-656A-4827-B1C9-B5B9180C40C0}" type="pres">
      <dgm:prSet presAssocID="{8C482770-CA5C-45C6-8E5E-D479231D434B}" presName="spacer" presStyleCnt="0"/>
      <dgm:spPr/>
    </dgm:pt>
    <dgm:pt modelId="{DD36EF60-18B5-4844-B372-B1CB093F1FB1}" type="pres">
      <dgm:prSet presAssocID="{5F1A88FD-BD89-4D79-92B8-648181EE042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8A00CBD-2D9F-46C6-A706-2DFD40CE90A7}" type="pres">
      <dgm:prSet presAssocID="{E5DEF697-A0C3-4C9C-9CFE-55BB8A091F8C}" presName="spacer" presStyleCnt="0"/>
      <dgm:spPr/>
    </dgm:pt>
    <dgm:pt modelId="{0268FEDF-8208-4D74-B28E-6F3ADB5CB70F}" type="pres">
      <dgm:prSet presAssocID="{BD60EB4B-174F-43F6-96A5-7C8C4FC3CFC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0924AC6-E40D-40C2-8EEC-7A93AD6EACB7}" srcId="{42A90849-DC4F-421D-94F3-03BD89EB2863}" destId="{5F1A88FD-BD89-4D79-92B8-648181EE042B}" srcOrd="2" destOrd="0" parTransId="{C006FCB7-BE08-49B0-9D04-9DF825D83BB3}" sibTransId="{E5DEF697-A0C3-4C9C-9CFE-55BB8A091F8C}"/>
    <dgm:cxn modelId="{0D154C8B-075E-4C8D-93AB-9B593AA776DD}" type="presOf" srcId="{42A90849-DC4F-421D-94F3-03BD89EB2863}" destId="{F535D56F-52CA-4734-8BFA-6D9E4DF48C07}" srcOrd="0" destOrd="0" presId="urn:microsoft.com/office/officeart/2005/8/layout/vList2"/>
    <dgm:cxn modelId="{9E357F9F-D622-4C1B-A87C-1ED7923DDF4B}" type="presOf" srcId="{D6534E1D-94BF-43A1-880D-2A07ADA02C56}" destId="{E5B405F6-38AA-430B-BB48-ED7A20F16E8E}" srcOrd="0" destOrd="0" presId="urn:microsoft.com/office/officeart/2005/8/layout/vList2"/>
    <dgm:cxn modelId="{3CAF0744-F84C-4608-85C6-F17D70D84376}" type="presOf" srcId="{5F1A88FD-BD89-4D79-92B8-648181EE042B}" destId="{DD36EF60-18B5-4844-B372-B1CB093F1FB1}" srcOrd="0" destOrd="0" presId="urn:microsoft.com/office/officeart/2005/8/layout/vList2"/>
    <dgm:cxn modelId="{0B1B4B3D-3587-4DEF-8AC4-9C78FED3455A}" srcId="{42A90849-DC4F-421D-94F3-03BD89EB2863}" destId="{8D27A94F-2041-4774-A2BE-6BCB96EDF0C1}" srcOrd="1" destOrd="0" parTransId="{BB90D246-0486-46FF-8FE7-142AF05BC1F7}" sibTransId="{8C482770-CA5C-45C6-8E5E-D479231D434B}"/>
    <dgm:cxn modelId="{9359A4E1-2690-4365-896A-526AC7914F91}" type="presOf" srcId="{BD60EB4B-174F-43F6-96A5-7C8C4FC3CFCE}" destId="{0268FEDF-8208-4D74-B28E-6F3ADB5CB70F}" srcOrd="0" destOrd="0" presId="urn:microsoft.com/office/officeart/2005/8/layout/vList2"/>
    <dgm:cxn modelId="{80995202-3759-4E95-9654-2F27A281F51E}" srcId="{42A90849-DC4F-421D-94F3-03BD89EB2863}" destId="{BD60EB4B-174F-43F6-96A5-7C8C4FC3CFCE}" srcOrd="3" destOrd="0" parTransId="{594CB21D-FD40-425C-BBDB-F18FE82D4818}" sibTransId="{917DD33F-C9ED-49EF-A63D-08ED0DD66019}"/>
    <dgm:cxn modelId="{FC3ABC56-C29A-4DDC-88DD-5FBAF30E5C78}" type="presOf" srcId="{8D27A94F-2041-4774-A2BE-6BCB96EDF0C1}" destId="{74847698-6AFF-4C5C-9440-B8BCC54D58FF}" srcOrd="0" destOrd="0" presId="urn:microsoft.com/office/officeart/2005/8/layout/vList2"/>
    <dgm:cxn modelId="{831846E6-DC22-4C50-BA91-81F154F4D9BB}" srcId="{42A90849-DC4F-421D-94F3-03BD89EB2863}" destId="{D6534E1D-94BF-43A1-880D-2A07ADA02C56}" srcOrd="0" destOrd="0" parTransId="{F343AFC3-211B-4ABF-A83A-653AD775334F}" sibTransId="{B717BEB2-12A7-4152-AB2D-FF3024AEB74B}"/>
    <dgm:cxn modelId="{DC64BA2C-7C52-4230-A3C8-2B51F3BA7B8C}" type="presParOf" srcId="{F535D56F-52CA-4734-8BFA-6D9E4DF48C07}" destId="{E5B405F6-38AA-430B-BB48-ED7A20F16E8E}" srcOrd="0" destOrd="0" presId="urn:microsoft.com/office/officeart/2005/8/layout/vList2"/>
    <dgm:cxn modelId="{858F73FB-FA35-4010-BBCB-04D78DB090C4}" type="presParOf" srcId="{F535D56F-52CA-4734-8BFA-6D9E4DF48C07}" destId="{A5B162BA-A43B-437A-AAA3-B03796A6450C}" srcOrd="1" destOrd="0" presId="urn:microsoft.com/office/officeart/2005/8/layout/vList2"/>
    <dgm:cxn modelId="{1FDA01D5-75E4-4C57-BFDF-1760E13F6D99}" type="presParOf" srcId="{F535D56F-52CA-4734-8BFA-6D9E4DF48C07}" destId="{74847698-6AFF-4C5C-9440-B8BCC54D58FF}" srcOrd="2" destOrd="0" presId="urn:microsoft.com/office/officeart/2005/8/layout/vList2"/>
    <dgm:cxn modelId="{D8406C29-838F-49CC-82BA-22B86AFAF8B4}" type="presParOf" srcId="{F535D56F-52CA-4734-8BFA-6D9E4DF48C07}" destId="{455FC6B0-656A-4827-B1C9-B5B9180C40C0}" srcOrd="3" destOrd="0" presId="urn:microsoft.com/office/officeart/2005/8/layout/vList2"/>
    <dgm:cxn modelId="{5744788E-436E-4EB2-8BEF-FE4564D8697B}" type="presParOf" srcId="{F535D56F-52CA-4734-8BFA-6D9E4DF48C07}" destId="{DD36EF60-18B5-4844-B372-B1CB093F1FB1}" srcOrd="4" destOrd="0" presId="urn:microsoft.com/office/officeart/2005/8/layout/vList2"/>
    <dgm:cxn modelId="{699AC320-A1D8-440C-969D-ADBFA2798DAF}" type="presParOf" srcId="{F535D56F-52CA-4734-8BFA-6D9E4DF48C07}" destId="{38A00CBD-2D9F-46C6-A706-2DFD40CE90A7}" srcOrd="5" destOrd="0" presId="urn:microsoft.com/office/officeart/2005/8/layout/vList2"/>
    <dgm:cxn modelId="{E246184B-E743-44D4-B910-9AD1B9EFF974}" type="presParOf" srcId="{F535D56F-52CA-4734-8BFA-6D9E4DF48C07}" destId="{0268FEDF-8208-4D74-B28E-6F3ADB5CB70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B405F6-38AA-430B-BB48-ED7A20F16E8E}">
      <dsp:nvSpPr>
        <dsp:cNvPr id="0" name=""/>
        <dsp:cNvSpPr/>
      </dsp:nvSpPr>
      <dsp:spPr>
        <a:xfrm>
          <a:off x="0" y="99893"/>
          <a:ext cx="8229600" cy="11647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0,1 ml  </a:t>
          </a:r>
          <a:r>
            <a:rPr lang="el-GR" sz="2100" b="1" kern="1200" dirty="0" smtClean="0"/>
            <a:t>αραιωμένο πλάσμα </a:t>
          </a:r>
          <a:endParaRPr lang="el-GR" sz="2100" b="1" kern="1200" dirty="0"/>
        </a:p>
      </dsp:txBody>
      <dsp:txXfrm>
        <a:off x="56859" y="156752"/>
        <a:ext cx="8115882" cy="1051053"/>
      </dsp:txXfrm>
    </dsp:sp>
    <dsp:sp modelId="{74847698-6AFF-4C5C-9440-B8BCC54D58FF}">
      <dsp:nvSpPr>
        <dsp:cNvPr id="0" name=""/>
        <dsp:cNvSpPr/>
      </dsp:nvSpPr>
      <dsp:spPr>
        <a:xfrm>
          <a:off x="0" y="1325144"/>
          <a:ext cx="8229600" cy="1164771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/>
            <a:t>0,1</a:t>
          </a:r>
          <a:r>
            <a:rPr lang="en-US" sz="2100" b="1" kern="1200" dirty="0" smtClean="0"/>
            <a:t>ml </a:t>
          </a:r>
          <a:r>
            <a:rPr lang="el-GR" sz="2100" b="1" kern="1200" dirty="0" smtClean="0"/>
            <a:t> </a:t>
          </a:r>
          <a:r>
            <a:rPr lang="en-US" sz="2100" b="1" kern="1200" dirty="0" smtClean="0"/>
            <a:t>deficient  V</a:t>
          </a:r>
          <a:endParaRPr lang="el-GR" sz="2100" b="1" kern="1200" dirty="0"/>
        </a:p>
      </dsp:txBody>
      <dsp:txXfrm>
        <a:off x="56859" y="1382003"/>
        <a:ext cx="8115882" cy="1051053"/>
      </dsp:txXfrm>
    </dsp:sp>
    <dsp:sp modelId="{DD36EF60-18B5-4844-B372-B1CB093F1FB1}">
      <dsp:nvSpPr>
        <dsp:cNvPr id="0" name=""/>
        <dsp:cNvSpPr/>
      </dsp:nvSpPr>
      <dsp:spPr>
        <a:xfrm>
          <a:off x="0" y="2550396"/>
          <a:ext cx="8229600" cy="1164771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0,</a:t>
          </a:r>
          <a:r>
            <a:rPr lang="el-GR" sz="2100" b="1" kern="1200" dirty="0" smtClean="0"/>
            <a:t>2</a:t>
          </a:r>
          <a:r>
            <a:rPr lang="en-US" sz="2100" b="1" kern="1200" dirty="0" smtClean="0"/>
            <a:t>ml  </a:t>
          </a:r>
          <a:r>
            <a:rPr lang="el-GR" sz="2100" b="1" kern="1200" dirty="0" err="1" smtClean="0"/>
            <a:t>θρομβοπλαστίνη</a:t>
          </a:r>
          <a:r>
            <a:rPr lang="el-GR" sz="2100" b="1" kern="1200" dirty="0" smtClean="0"/>
            <a:t> </a:t>
          </a:r>
          <a:endParaRPr lang="el-GR" sz="2100" b="1" kern="1200" dirty="0"/>
        </a:p>
      </dsp:txBody>
      <dsp:txXfrm>
        <a:off x="56859" y="2607255"/>
        <a:ext cx="8115882" cy="1051053"/>
      </dsp:txXfrm>
    </dsp:sp>
    <dsp:sp modelId="{0268FEDF-8208-4D74-B28E-6F3ADB5CB70F}">
      <dsp:nvSpPr>
        <dsp:cNvPr id="0" name=""/>
        <dsp:cNvSpPr/>
      </dsp:nvSpPr>
      <dsp:spPr>
        <a:xfrm>
          <a:off x="0" y="3775648"/>
          <a:ext cx="8229600" cy="1164771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2100" b="1" kern="1200" dirty="0" smtClean="0"/>
            <a:t>Με</a:t>
          </a:r>
          <a:r>
            <a:rPr lang="en-US" sz="2100" b="1" kern="1200" dirty="0" smtClean="0"/>
            <a:t> </a:t>
          </a:r>
          <a:r>
            <a:rPr lang="el-GR" sz="2100" b="1" kern="1200" dirty="0" smtClean="0"/>
            <a:t>το χρόνο που βρίσκουμε  σε κάθε αραίωση και με λογαριθμικό χαρτί φτιάχνουμε την καμπύλη που θα μετρήσουμε τα εξεταστέα στην αραίωση  1/10 </a:t>
          </a:r>
          <a:endParaRPr lang="en-US" sz="2100" b="1" kern="1200" dirty="0"/>
        </a:p>
      </dsp:txBody>
      <dsp:txXfrm>
        <a:off x="56859" y="3832507"/>
        <a:ext cx="8115882" cy="1051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5F7A1-34F1-4B9D-B87F-1B25B9170F6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AFDF-2E27-4A65-8E7E-8BEFE664B30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3309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15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692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9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34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85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6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2000"/>
              </a:lnSpc>
              <a:spcBef>
                <a:spcPts val="1200"/>
              </a:spcBef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8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3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4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(Ε)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98053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l-GR" sz="2600" b="1" dirty="0"/>
              <a:t>9</a:t>
            </a:r>
            <a:r>
              <a:rPr lang="el-GR" sz="2600" dirty="0"/>
              <a:t>: Παράγοντας </a:t>
            </a:r>
            <a:r>
              <a:rPr lang="en-US" sz="2600" dirty="0" smtClean="0"/>
              <a:t>V</a:t>
            </a:r>
            <a:r>
              <a:rPr lang="el-GR" sz="2600" dirty="0" smtClean="0"/>
              <a:t> - Παράγοντας </a:t>
            </a:r>
            <a:r>
              <a:rPr lang="en-US" sz="2600" dirty="0" smtClean="0"/>
              <a:t>IX</a:t>
            </a:r>
            <a:endParaRPr lang="en-US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Ορθογώνιο 12"/>
          <p:cNvSpPr/>
          <p:nvPr/>
        </p:nvSpPr>
        <p:spPr>
          <a:xfrm>
            <a:off x="4427984" y="41490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Αναστάσιος </a:t>
            </a:r>
            <a:r>
              <a:rPr lang="el-GR" sz="2200" dirty="0" err="1">
                <a:solidFill>
                  <a:prstClr val="black"/>
                </a:solidFill>
                <a:latin typeface="Calibri"/>
              </a:rPr>
              <a:t>Κριεμπάρδης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Τμήμα Ιατρικών εργαστηρίων</a:t>
            </a:r>
          </a:p>
        </p:txBody>
      </p:sp>
      <p:sp>
        <p:nvSpPr>
          <p:cNvPr id="14" name="Ορθογώνιο 13"/>
          <p:cNvSpPr/>
          <p:nvPr/>
        </p:nvSpPr>
        <p:spPr>
          <a:xfrm>
            <a:off x="179512" y="4149080"/>
            <a:ext cx="4572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Παύλου Έφη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200" dirty="0">
                <a:solidFill>
                  <a:prstClr val="black"/>
                </a:solidFill>
                <a:latin typeface="Calibri"/>
              </a:rPr>
              <a:t>Εργαστηριακός Συνεργάτης</a:t>
            </a:r>
          </a:p>
        </p:txBody>
      </p:sp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Κατασκευή   Καμπύλης</a:t>
            </a:r>
            <a:r>
              <a:rPr lang="en-US" sz="2400" dirty="0" smtClean="0"/>
              <a:t> (</a:t>
            </a:r>
            <a:r>
              <a:rPr lang="el-GR" sz="2400" dirty="0" smtClean="0"/>
              <a:t>άξονας Χ για χρόνο και ψ για %).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400" dirty="0" smtClean="0"/>
              <a:t>Αραιώσεις  </a:t>
            </a:r>
            <a:r>
              <a:rPr lang="en-US" sz="2400" b="1" dirty="0" smtClean="0">
                <a:solidFill>
                  <a:srgbClr val="004A82"/>
                </a:solidFill>
              </a:rPr>
              <a:t>pool</a:t>
            </a:r>
            <a:r>
              <a:rPr lang="el-GR" sz="2400" b="1" dirty="0" smtClean="0">
                <a:solidFill>
                  <a:srgbClr val="004A82"/>
                </a:solidFill>
              </a:rPr>
              <a:t> </a:t>
            </a:r>
            <a:r>
              <a:rPr lang="el-GR" sz="2400" dirty="0" smtClean="0"/>
              <a:t>+</a:t>
            </a:r>
            <a:r>
              <a:rPr lang="en-US" sz="2400" dirty="0" smtClean="0"/>
              <a:t>buffer </a:t>
            </a:r>
            <a:r>
              <a:rPr lang="en-US" sz="2400" dirty="0" err="1" smtClean="0"/>
              <a:t>Owren-koller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400050" lvl="1" indent="0">
              <a:buNone/>
              <a:defRPr/>
            </a:pPr>
            <a:r>
              <a:rPr lang="en-US" sz="2400" dirty="0" smtClean="0"/>
              <a:t>1/10 (100</a:t>
            </a:r>
            <a:r>
              <a:rPr lang="el-GR" sz="2400" dirty="0" smtClean="0"/>
              <a:t>%</a:t>
            </a:r>
            <a:r>
              <a:rPr lang="en-US" sz="2400" dirty="0" smtClean="0"/>
              <a:t> )  1,8ml buffer+0,2</a:t>
            </a:r>
            <a:r>
              <a:rPr lang="el-GR" sz="2400" dirty="0" smtClean="0"/>
              <a:t> </a:t>
            </a:r>
            <a:r>
              <a:rPr lang="en-US" sz="2400" dirty="0" smtClean="0"/>
              <a:t>ml  pool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 marL="400050" lvl="1" indent="0">
              <a:buNone/>
              <a:defRPr/>
            </a:pPr>
            <a:r>
              <a:rPr lang="en-US" sz="2400" dirty="0" smtClean="0"/>
              <a:t>1/100(10 </a:t>
            </a:r>
            <a:r>
              <a:rPr lang="el-GR" sz="2400" dirty="0" smtClean="0"/>
              <a:t>%</a:t>
            </a:r>
            <a:r>
              <a:rPr lang="en-US" sz="2400" dirty="0" smtClean="0"/>
              <a:t>)   1,8ml buffer+0,2</a:t>
            </a:r>
            <a:r>
              <a:rPr lang="el-GR" sz="2400" dirty="0" smtClean="0"/>
              <a:t> </a:t>
            </a:r>
            <a:r>
              <a:rPr lang="en-US" sz="2400" dirty="0" smtClean="0"/>
              <a:t>ml  pool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004A82"/>
                </a:solidFill>
              </a:rPr>
              <a:t>από την προηγούμενη αραίωση.</a:t>
            </a:r>
            <a:endParaRPr lang="en-US" sz="2400" b="1" dirty="0" smtClean="0">
              <a:solidFill>
                <a:srgbClr val="004A82"/>
              </a:solidFill>
            </a:endParaRPr>
          </a:p>
          <a:p>
            <a:pPr marL="400050" lvl="1" indent="0">
              <a:buNone/>
              <a:defRPr/>
            </a:pPr>
            <a:r>
              <a:rPr lang="en-US" sz="2400" dirty="0" smtClean="0"/>
              <a:t>1/1000( 1</a:t>
            </a:r>
            <a:r>
              <a:rPr lang="el-GR" sz="2400" dirty="0" smtClean="0"/>
              <a:t>%</a:t>
            </a:r>
            <a:r>
              <a:rPr lang="en-US" sz="2400" dirty="0" smtClean="0"/>
              <a:t>) 1,8ml buffer+0,2</a:t>
            </a:r>
            <a:r>
              <a:rPr lang="el-GR" sz="2400" dirty="0" smtClean="0"/>
              <a:t> </a:t>
            </a:r>
            <a:r>
              <a:rPr lang="en-US" sz="2400" dirty="0" smtClean="0"/>
              <a:t>ml  pool</a:t>
            </a:r>
            <a:r>
              <a:rPr lang="el-GR" sz="2400" dirty="0" smtClean="0"/>
              <a:t> </a:t>
            </a:r>
            <a:r>
              <a:rPr lang="el-GR" sz="2400" b="1" dirty="0" smtClean="0">
                <a:solidFill>
                  <a:srgbClr val="004A82"/>
                </a:solidFill>
              </a:rPr>
              <a:t>από την προηγούμενη αραίωση.</a:t>
            </a:r>
            <a:endParaRPr lang="el-GR" sz="2400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l-GR" sz="2400" b="1" dirty="0" smtClean="0">
                <a:solidFill>
                  <a:srgbClr val="004A82"/>
                </a:solidFill>
              </a:rPr>
              <a:t>Μετράμε χρόνο Α</a:t>
            </a:r>
            <a:r>
              <a:rPr lang="en-US" sz="2400" b="1" dirty="0" smtClean="0">
                <a:solidFill>
                  <a:srgbClr val="004A82"/>
                </a:solidFill>
              </a:rPr>
              <a:t>PTT</a:t>
            </a:r>
            <a:r>
              <a:rPr lang="el-GR" sz="2400" b="1" dirty="0" smtClean="0">
                <a:solidFill>
                  <a:srgbClr val="004A82"/>
                </a:solidFill>
              </a:rPr>
              <a:t>  σε όλα  προσθέτοντας  πλάσμα χωρίς παράγοντα  </a:t>
            </a:r>
            <a:r>
              <a:rPr lang="en-US" sz="2400" b="1" dirty="0" smtClean="0">
                <a:solidFill>
                  <a:srgbClr val="004A82"/>
                </a:solidFill>
              </a:rPr>
              <a:t>IX</a:t>
            </a:r>
            <a:r>
              <a:rPr lang="el-GR" sz="2400" b="1" dirty="0" smtClean="0">
                <a:solidFill>
                  <a:srgbClr val="004A82"/>
                </a:solidFill>
              </a:rPr>
              <a:t>.</a:t>
            </a:r>
            <a:endParaRPr lang="el-GR" sz="240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μέτρησης </a:t>
            </a:r>
            <a:r>
              <a:rPr lang="en-US" dirty="0" smtClean="0"/>
              <a:t>IX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2499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l-GR" sz="2400" dirty="0" smtClean="0"/>
              <a:t>0,1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ml</a:t>
            </a:r>
            <a:r>
              <a:rPr lang="el-GR" altLang="el-GR" sz="2400" dirty="0" smtClean="0"/>
              <a:t> αραιωμένο πλάσμα.</a:t>
            </a:r>
          </a:p>
          <a:p>
            <a:pPr eaLnBrk="1" hangingPunct="1"/>
            <a:r>
              <a:rPr lang="el-GR" altLang="el-GR" sz="2400" dirty="0" smtClean="0"/>
              <a:t>0,</a:t>
            </a:r>
            <a:r>
              <a:rPr lang="en-US" altLang="el-GR" sz="2400" dirty="0" smtClean="0"/>
              <a:t>1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ml</a:t>
            </a:r>
            <a:r>
              <a:rPr lang="el-GR" altLang="el-GR" sz="2400" dirty="0" smtClean="0"/>
              <a:t> αντιδραστήριο  </a:t>
            </a:r>
            <a:r>
              <a:rPr lang="en-US" altLang="el-GR" sz="2400" dirty="0" smtClean="0"/>
              <a:t>APTT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 </a:t>
            </a:r>
            <a:r>
              <a:rPr lang="en-US" altLang="el-GR" sz="2400" dirty="0" smtClean="0"/>
              <a:t>0,1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ml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deficient IX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eaLnBrk="1" hangingPunct="1"/>
            <a:r>
              <a:rPr lang="el-GR" altLang="el-GR" sz="2400" dirty="0" smtClean="0"/>
              <a:t>Επώαση 3΄ στους </a:t>
            </a:r>
            <a:r>
              <a:rPr lang="el-GR" altLang="el-GR" sz="2400" b="1" dirty="0" smtClean="0">
                <a:solidFill>
                  <a:srgbClr val="004A82"/>
                </a:solidFill>
                <a:cs typeface="Arial" charset="0"/>
              </a:rPr>
              <a:t>37</a:t>
            </a:r>
            <a:r>
              <a:rPr lang="el-GR" altLang="el-GR" sz="2400" b="1" baseline="30000" dirty="0" smtClean="0">
                <a:solidFill>
                  <a:srgbClr val="004A82"/>
                </a:solidFill>
                <a:cs typeface="Arial" charset="0"/>
              </a:rPr>
              <a:t>ο</a:t>
            </a:r>
            <a:r>
              <a:rPr lang="en-US" altLang="el-GR" sz="2400" b="1" dirty="0" smtClean="0">
                <a:solidFill>
                  <a:srgbClr val="004A82"/>
                </a:solidFill>
                <a:cs typeface="Arial" charset="0"/>
              </a:rPr>
              <a:t>C</a:t>
            </a:r>
            <a:r>
              <a:rPr lang="el-GR" altLang="el-GR" sz="2400" b="1" dirty="0" smtClean="0">
                <a:solidFill>
                  <a:srgbClr val="004A82"/>
                </a:solidFill>
                <a:cs typeface="Arial" charset="0"/>
              </a:rPr>
              <a:t>.</a:t>
            </a:r>
            <a:endParaRPr lang="el-GR" altLang="el-GR" sz="2400" dirty="0" smtClean="0"/>
          </a:p>
          <a:p>
            <a:pPr eaLnBrk="1" hangingPunct="1"/>
            <a:r>
              <a:rPr lang="en-US" altLang="el-GR" sz="2400" dirty="0" smtClean="0"/>
              <a:t>0,1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ml </a:t>
            </a:r>
            <a:r>
              <a:rPr lang="el-GR" altLang="el-GR" sz="2400" dirty="0" smtClean="0">
                <a:cs typeface="Arial" charset="0"/>
              </a:rPr>
              <a:t>προθερμασμένο ασβέστιο </a:t>
            </a:r>
            <a:r>
              <a:rPr lang="el-GR" altLang="el-GR" sz="2400" b="1" dirty="0" smtClean="0">
                <a:solidFill>
                  <a:srgbClr val="004A82"/>
                </a:solidFill>
                <a:cs typeface="Arial" charset="0"/>
              </a:rPr>
              <a:t>0,25Μ.</a:t>
            </a:r>
            <a:endParaRPr lang="el-GR" altLang="el-GR" sz="2400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μέτρησης </a:t>
            </a:r>
            <a:r>
              <a:rPr lang="en-US" dirty="0"/>
              <a:t>IX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4015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</a:t>
            </a:r>
            <a:r>
              <a:rPr lang="el-GR" sz="2000" smtClean="0"/>
              <a:t>ΙΙΙ </a:t>
            </a:r>
            <a:r>
              <a:rPr lang="el-GR" sz="2000"/>
              <a:t>(Ε). </a:t>
            </a:r>
            <a:r>
              <a:rPr lang="el-GR" sz="2000" dirty="0" smtClean="0"/>
              <a:t>Ενότητα 9</a:t>
            </a:r>
            <a:r>
              <a:rPr lang="en-US" sz="2000" dirty="0" smtClean="0"/>
              <a:t>:</a:t>
            </a:r>
            <a:r>
              <a:rPr lang="el-GR" sz="2000" dirty="0"/>
              <a:t> Παράγοντας </a:t>
            </a:r>
            <a:r>
              <a:rPr lang="en-US" sz="2000" dirty="0"/>
              <a:t>V - </a:t>
            </a:r>
            <a:r>
              <a:rPr lang="el-GR" sz="2000" dirty="0"/>
              <a:t>Παράγοντας </a:t>
            </a:r>
            <a:r>
              <a:rPr lang="en-US" sz="2000" dirty="0" smtClean="0"/>
              <a:t>IX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1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3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spcAft>
                <a:spcPts val="1800"/>
              </a:spcAft>
              <a:defRPr/>
            </a:pPr>
            <a:r>
              <a:rPr lang="el-GR" sz="2400" dirty="0" smtClean="0"/>
              <a:t>Ο παράγοντας V παράγεται στο ήπαρ</a:t>
            </a:r>
            <a:r>
              <a:rPr lang="en-US" sz="2400" dirty="0" smtClean="0"/>
              <a:t> </a:t>
            </a:r>
            <a:r>
              <a:rPr lang="el-GR" sz="2400" dirty="0" smtClean="0"/>
              <a:t>ενεργοποιείται από τη Θρομβίνη σε </a:t>
            </a:r>
            <a:r>
              <a:rPr lang="el-GR" sz="2400" dirty="0" err="1" smtClean="0"/>
              <a:t>Va</a:t>
            </a:r>
            <a:r>
              <a:rPr lang="el-GR" sz="2400" dirty="0" smtClean="0"/>
              <a:t>, και μαζί με τον Χ</a:t>
            </a:r>
            <a:r>
              <a:rPr lang="en-US" sz="2400" dirty="0" smtClean="0"/>
              <a:t>a</a:t>
            </a:r>
            <a:r>
              <a:rPr lang="el-GR" sz="2400" dirty="0" smtClean="0"/>
              <a:t> και παρουσία ασβεστίου συμμετέχει στο σχηματισμό της  </a:t>
            </a:r>
            <a:r>
              <a:rPr lang="el-GR" sz="2400" dirty="0" err="1" smtClean="0"/>
              <a:t>προθρομβινάσης</a:t>
            </a:r>
            <a:r>
              <a:rPr lang="el-GR" sz="2400" dirty="0" smtClean="0"/>
              <a:t>.</a:t>
            </a:r>
          </a:p>
          <a:p>
            <a:pPr>
              <a:defRPr/>
            </a:pPr>
            <a:r>
              <a:rPr lang="el-GR" sz="2400" dirty="0" smtClean="0"/>
              <a:t>Ο παράγοντας  V</a:t>
            </a:r>
            <a:r>
              <a:rPr lang="en-US" sz="2400" dirty="0" smtClean="0"/>
              <a:t>a</a:t>
            </a:r>
            <a:r>
              <a:rPr lang="el-GR" sz="2400" dirty="0" smtClean="0"/>
              <a:t> απενεργοποιείται   από την  πρωτεΐνη </a:t>
            </a:r>
            <a:r>
              <a:rPr lang="en-US" sz="2400" dirty="0" smtClean="0"/>
              <a:t>C</a:t>
            </a:r>
            <a:r>
              <a:rPr lang="el-GR" sz="2400" dirty="0" smtClean="0"/>
              <a:t> και την πλασμίνη.</a:t>
            </a:r>
          </a:p>
          <a:p>
            <a:pPr marL="3556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1800" dirty="0" smtClean="0"/>
              <a:t>(</a:t>
            </a:r>
            <a:r>
              <a:rPr lang="el-GR" sz="1800" dirty="0" err="1" smtClean="0"/>
              <a:t>Samama</a:t>
            </a:r>
            <a:r>
              <a:rPr lang="el-GR" sz="1800" dirty="0" smtClean="0"/>
              <a:t> </a:t>
            </a:r>
            <a:r>
              <a:rPr lang="el-GR" sz="1800" dirty="0" err="1" smtClean="0"/>
              <a:t>et</a:t>
            </a:r>
            <a:r>
              <a:rPr lang="el-GR" sz="1800" dirty="0" smtClean="0"/>
              <a:t> </a:t>
            </a:r>
            <a:r>
              <a:rPr lang="el-GR" sz="1800" dirty="0" err="1" smtClean="0"/>
              <a:t>al</a:t>
            </a:r>
            <a:r>
              <a:rPr lang="el-GR" sz="1800" dirty="0" smtClean="0"/>
              <a:t>, 1990)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Προσδιορισμός του παράγοντα  </a:t>
            </a:r>
            <a:r>
              <a:rPr lang="en-US" dirty="0" smtClean="0"/>
              <a:t>V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4036276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Προσδιορισμός του παράγοντα  </a:t>
            </a:r>
            <a:r>
              <a:rPr lang="en-US" dirty="0"/>
              <a:t>V</a:t>
            </a:r>
            <a:r>
              <a:rPr lang="el-GR"/>
              <a:t> </a:t>
            </a:r>
            <a:r>
              <a:rPr lang="el-GR" sz="3000" b="0" smtClean="0"/>
              <a:t>2/2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Γενικά στοιχεία</a:t>
            </a:r>
          </a:p>
          <a:p>
            <a:pPr lvl="1"/>
            <a:r>
              <a:rPr lang="el-GR" sz="2400" dirty="0"/>
              <a:t>Η αύξηση του παράγοντα V συνοδεύεται από </a:t>
            </a:r>
            <a:r>
              <a:rPr lang="el-GR" sz="2400" dirty="0" err="1" smtClean="0"/>
              <a:t>θρομβωτικές</a:t>
            </a:r>
            <a:r>
              <a:rPr lang="el-GR" sz="2400" dirty="0" smtClean="0"/>
              <a:t> </a:t>
            </a:r>
            <a:r>
              <a:rPr lang="el-GR" sz="2400" dirty="0"/>
              <a:t>διαταραχές (&gt;150</a:t>
            </a:r>
            <a:r>
              <a:rPr lang="el-GR" sz="2400" dirty="0" smtClean="0"/>
              <a:t>%)</a:t>
            </a:r>
            <a:r>
              <a:rPr lang="en-US" sz="2400" dirty="0" smtClean="0"/>
              <a:t>.</a:t>
            </a:r>
            <a:endParaRPr lang="el-GR" sz="2400" dirty="0"/>
          </a:p>
          <a:p>
            <a:pPr lvl="1"/>
            <a:r>
              <a:rPr lang="el-GR" sz="2400" dirty="0"/>
              <a:t>Οι φυσιολογικές τιμές του παράγοντα V στο πλάσμα είναι μεταξύ του 70 και 120</a:t>
            </a:r>
            <a:r>
              <a:rPr lang="el-GR" sz="2400" dirty="0" smtClean="0"/>
              <a:t>%.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171427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Έλλειψη </a:t>
            </a:r>
            <a:r>
              <a:rPr lang="el-GR" dirty="0" smtClean="0"/>
              <a:t>του </a:t>
            </a:r>
            <a:r>
              <a:rPr lang="el-GR" dirty="0"/>
              <a:t>παράγοντα  </a:t>
            </a:r>
            <a:r>
              <a:rPr lang="en-US" dirty="0"/>
              <a:t>V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b="1" dirty="0"/>
              <a:t>Συγγενής ανεπάρκεια </a:t>
            </a:r>
            <a:r>
              <a:rPr lang="el-GR" altLang="el-GR" sz="2400" dirty="0"/>
              <a:t>του παράγοντα V παρατηρείται:  </a:t>
            </a:r>
          </a:p>
          <a:p>
            <a:pPr marL="355600" indent="0">
              <a:spcBef>
                <a:spcPts val="300"/>
              </a:spcBef>
              <a:buNone/>
            </a:pPr>
            <a:r>
              <a:rPr lang="el-GR" altLang="el-GR" sz="2400" dirty="0"/>
              <a:t>στη  νόσο του </a:t>
            </a:r>
            <a:r>
              <a:rPr lang="el-GR" altLang="el-GR" sz="2400" b="1" dirty="0" err="1">
                <a:solidFill>
                  <a:srgbClr val="004A82"/>
                </a:solidFill>
              </a:rPr>
              <a:t>Owren</a:t>
            </a:r>
            <a:r>
              <a:rPr lang="el-GR" altLang="el-GR" sz="2400" dirty="0"/>
              <a:t>,</a:t>
            </a:r>
            <a:r>
              <a:rPr lang="en-US" altLang="el-GR" sz="2400" dirty="0"/>
              <a:t> </a:t>
            </a:r>
            <a:r>
              <a:rPr lang="el-GR" altLang="el-GR" sz="2400" dirty="0"/>
              <a:t>και  σε κληρονομική  </a:t>
            </a:r>
            <a:r>
              <a:rPr lang="el-GR" altLang="el-GR" sz="2400" dirty="0" smtClean="0"/>
              <a:t>ανεπάρκεια.</a:t>
            </a:r>
            <a:endParaRPr lang="el-GR" altLang="el-GR" sz="2400" dirty="0"/>
          </a:p>
          <a:p>
            <a:r>
              <a:rPr lang="el-GR" altLang="el-GR" sz="2400" b="1" dirty="0"/>
              <a:t>Επίκτητη ανεπάρκεια </a:t>
            </a:r>
            <a:r>
              <a:rPr lang="el-GR" altLang="el-GR" sz="2400" dirty="0"/>
              <a:t>του παράγοντα V που συνοδεύεται από ανεπάρκειες των παραγόντων VII, Χ και ΙΙ.</a:t>
            </a:r>
          </a:p>
          <a:p>
            <a:pPr marL="355600" indent="0">
              <a:buNone/>
            </a:pPr>
            <a:r>
              <a:rPr lang="el-GR" altLang="el-GR" sz="2400" dirty="0"/>
              <a:t>Στην ηπατική ανεπάρκεια (κίρρωση ή ηπατίτιδα</a:t>
            </a:r>
            <a:r>
              <a:rPr lang="el-GR" altLang="el-GR" sz="2400" dirty="0" smtClean="0"/>
              <a:t>), κατά </a:t>
            </a:r>
            <a:r>
              <a:rPr lang="el-GR" altLang="el-GR" sz="2400" dirty="0"/>
              <a:t>τη </a:t>
            </a:r>
            <a:r>
              <a:rPr lang="el-GR" altLang="el-GR" sz="2400" dirty="0" smtClean="0"/>
              <a:t>διάρκεια </a:t>
            </a:r>
            <a:r>
              <a:rPr lang="el-GR" altLang="el-GR" sz="2400" dirty="0"/>
              <a:t>της </a:t>
            </a:r>
            <a:r>
              <a:rPr lang="el-GR" altLang="el-GR" sz="2400" dirty="0" err="1"/>
              <a:t>ινωδόλυσης</a:t>
            </a:r>
            <a:r>
              <a:rPr lang="el-GR" altLang="el-GR" sz="2400" dirty="0"/>
              <a:t> ή της διάχυτης </a:t>
            </a:r>
            <a:r>
              <a:rPr lang="el-GR" altLang="el-GR" sz="2400" dirty="0" err="1"/>
              <a:t>ενδαγγειακής</a:t>
            </a:r>
            <a:r>
              <a:rPr lang="el-GR" altLang="el-GR" sz="2400" dirty="0"/>
              <a:t> </a:t>
            </a:r>
            <a:r>
              <a:rPr lang="el-GR" altLang="el-GR" sz="2400" dirty="0" smtClean="0"/>
              <a:t>πήξης.</a:t>
            </a:r>
            <a:endParaRPr lang="el-GR" altLang="el-GR" sz="2400" dirty="0"/>
          </a:p>
          <a:p>
            <a:r>
              <a:rPr lang="el-GR" altLang="el-GR" sz="2400" dirty="0" smtClean="0"/>
              <a:t>Σε </a:t>
            </a:r>
            <a:r>
              <a:rPr lang="el-GR" altLang="el-GR" sz="2400" dirty="0"/>
              <a:t>ανασταλτή του </a:t>
            </a:r>
            <a:r>
              <a:rPr lang="el-GR" altLang="el-GR" sz="2400" dirty="0" smtClean="0"/>
              <a:t>παράγοντα.</a:t>
            </a:r>
            <a:endParaRPr lang="el-GR" altLang="el-GR" sz="2400" dirty="0"/>
          </a:p>
        </p:txBody>
      </p:sp>
    </p:spTree>
    <p:extLst>
      <p:ext uri="{BB962C8B-B14F-4D97-AF65-F5344CB8AC3E}">
        <p14:creationId xmlns:p14="http://schemas.microsoft.com/office/powerpoint/2010/main" val="1853499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Κατασκευή Καμπύλης</a:t>
            </a:r>
            <a:r>
              <a:rPr lang="en-US" altLang="el-GR" sz="2400" dirty="0" smtClean="0"/>
              <a:t> (</a:t>
            </a:r>
            <a:r>
              <a:rPr lang="el-GR" altLang="el-GR" sz="2400" dirty="0" smtClean="0"/>
              <a:t>άξονας Χ για χρόνο και ψ για %).</a:t>
            </a:r>
          </a:p>
          <a:p>
            <a:pPr eaLnBrk="1" hangingPunct="1"/>
            <a:r>
              <a:rPr lang="el-GR" altLang="el-GR" sz="2400" dirty="0" smtClean="0"/>
              <a:t>Αραιώσεις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 </a:t>
            </a:r>
            <a:r>
              <a:rPr lang="en-US" altLang="el-GR" sz="2400" b="1" dirty="0" smtClean="0">
                <a:solidFill>
                  <a:srgbClr val="004A82"/>
                </a:solidFill>
              </a:rPr>
              <a:t>pool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 </a:t>
            </a:r>
            <a:r>
              <a:rPr lang="el-GR" altLang="el-GR" sz="2400" dirty="0" smtClean="0"/>
              <a:t>+</a:t>
            </a:r>
            <a:r>
              <a:rPr lang="en-US" altLang="el-GR" sz="2400" dirty="0" smtClean="0"/>
              <a:t>buffer </a:t>
            </a:r>
            <a:r>
              <a:rPr lang="en-US" altLang="el-GR" sz="2400" dirty="0" err="1" smtClean="0"/>
              <a:t>Owren-koller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marL="400050" lvl="1" indent="0">
              <a:buNone/>
            </a:pPr>
            <a:r>
              <a:rPr lang="en-US" altLang="el-GR" sz="2400" dirty="0" smtClean="0"/>
              <a:t>1/10 (100</a:t>
            </a:r>
            <a:r>
              <a:rPr lang="el-GR" altLang="el-GR" sz="2400" dirty="0" smtClean="0"/>
              <a:t>%</a:t>
            </a:r>
            <a:r>
              <a:rPr lang="en-US" altLang="el-GR" sz="2400" dirty="0" smtClean="0"/>
              <a:t> ) 1,8ml buffer+0,2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ml pool</a:t>
            </a:r>
            <a:r>
              <a:rPr lang="el-GR" altLang="el-GR" sz="2400" dirty="0" smtClean="0"/>
              <a:t>.</a:t>
            </a:r>
            <a:endParaRPr lang="en-US" altLang="el-GR" sz="2400" dirty="0" smtClean="0"/>
          </a:p>
          <a:p>
            <a:pPr marL="400050" lvl="1" indent="0">
              <a:buNone/>
            </a:pPr>
            <a:r>
              <a:rPr lang="en-US" altLang="el-GR" sz="2400" dirty="0" smtClean="0"/>
              <a:t>1/100(10 </a:t>
            </a:r>
            <a:r>
              <a:rPr lang="el-GR" altLang="el-GR" sz="2400" dirty="0" smtClean="0"/>
              <a:t>%</a:t>
            </a:r>
            <a:r>
              <a:rPr lang="en-US" altLang="el-GR" sz="2400" dirty="0" smtClean="0"/>
              <a:t>) 1,8ml buffer+0,2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ml pool</a:t>
            </a:r>
            <a:r>
              <a:rPr lang="el-GR" altLang="el-GR" sz="2400" dirty="0" smtClean="0"/>
              <a:t> 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από την προηγούμενη αραίωση.</a:t>
            </a:r>
            <a:endParaRPr lang="en-US" altLang="el-GR" sz="2400" b="1" dirty="0" smtClean="0">
              <a:solidFill>
                <a:srgbClr val="004A82"/>
              </a:solidFill>
            </a:endParaRPr>
          </a:p>
          <a:p>
            <a:pPr marL="400050" lvl="1" indent="0">
              <a:buNone/>
            </a:pPr>
            <a:r>
              <a:rPr lang="en-US" altLang="el-GR" sz="2400" dirty="0" smtClean="0"/>
              <a:t>1/1000( 1</a:t>
            </a:r>
            <a:r>
              <a:rPr lang="el-GR" altLang="el-GR" sz="2400" dirty="0" smtClean="0"/>
              <a:t>%</a:t>
            </a:r>
            <a:r>
              <a:rPr lang="en-US" altLang="el-GR" sz="2400" dirty="0" smtClean="0"/>
              <a:t>) 1,8ml buffer+0,2</a:t>
            </a:r>
            <a:r>
              <a:rPr lang="el-GR" altLang="el-GR" sz="2400" dirty="0" smtClean="0"/>
              <a:t> </a:t>
            </a:r>
            <a:r>
              <a:rPr lang="en-US" altLang="el-GR" sz="2400" dirty="0" smtClean="0"/>
              <a:t>ml pool</a:t>
            </a:r>
            <a:r>
              <a:rPr lang="el-GR" altLang="el-GR" sz="2400" dirty="0" smtClean="0"/>
              <a:t> 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από την προηγούμενη αραίωση.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z="2400" b="1" dirty="0" smtClean="0">
                <a:solidFill>
                  <a:srgbClr val="004A82"/>
                </a:solidFill>
              </a:rPr>
              <a:t>Μετράμε χρόνο προθρομβίνης</a:t>
            </a:r>
            <a:r>
              <a:rPr lang="en-US" altLang="el-GR" sz="2400" b="1" dirty="0" smtClean="0">
                <a:solidFill>
                  <a:srgbClr val="004A82"/>
                </a:solidFill>
              </a:rPr>
              <a:t> 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σε όλα</a:t>
            </a:r>
            <a:r>
              <a:rPr lang="en-US" altLang="el-GR" sz="2400" b="1" dirty="0" smtClean="0">
                <a:solidFill>
                  <a:srgbClr val="004A82"/>
                </a:solidFill>
              </a:rPr>
              <a:t>, 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προσθέτοντας  πλάσμα χωρίς παράγοντα  </a:t>
            </a:r>
            <a:r>
              <a:rPr lang="en-US" altLang="el-GR" sz="2400" b="1" dirty="0" smtClean="0">
                <a:solidFill>
                  <a:srgbClr val="004A82"/>
                </a:solidFill>
              </a:rPr>
              <a:t>V</a:t>
            </a:r>
            <a:r>
              <a:rPr lang="el-GR" altLang="el-GR" sz="2400" b="1" dirty="0" smtClean="0">
                <a:solidFill>
                  <a:srgbClr val="004A82"/>
                </a:solidFill>
              </a:rPr>
              <a:t>.</a:t>
            </a:r>
          </a:p>
          <a:p>
            <a:pPr eaLnBrk="1" hangingPunct="1"/>
            <a:endParaRPr lang="el-GR" altLang="el-GR" sz="2400" dirty="0" smtClean="0">
              <a:solidFill>
                <a:srgbClr val="FFFF00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Μέθοδος μέτρησης </a:t>
            </a:r>
            <a:r>
              <a:rPr lang="en-US" dirty="0" smtClean="0"/>
              <a:t>V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356972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952609"/>
              </p:ext>
            </p:extLst>
          </p:nvPr>
        </p:nvGraphicFramePr>
        <p:xfrm>
          <a:off x="457200" y="1196975"/>
          <a:ext cx="8229600" cy="5040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Μέθοδος </a:t>
            </a:r>
            <a:r>
              <a:rPr lang="el-GR" dirty="0" smtClean="0"/>
              <a:t>μέτρησης </a:t>
            </a:r>
            <a:r>
              <a:rPr lang="en-US" dirty="0"/>
              <a:t>V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5635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el-GR" altLang="el-GR" sz="2400" dirty="0" smtClean="0"/>
              <a:t>Ο παράγοντας ΙΧ ενεργοποιείται από τον </a:t>
            </a:r>
            <a:r>
              <a:rPr lang="el-GR" altLang="el-GR" sz="2400" dirty="0" err="1" smtClean="0"/>
              <a:t>FΧΙa</a:t>
            </a:r>
            <a:r>
              <a:rPr lang="el-GR" altLang="el-GR" sz="2400" dirty="0" smtClean="0"/>
              <a:t>, παρουσία </a:t>
            </a:r>
            <a:r>
              <a:rPr lang="el-GR" altLang="el-GR" sz="2400" dirty="0" err="1" smtClean="0"/>
              <a:t>Ca</a:t>
            </a:r>
            <a:r>
              <a:rPr lang="el-GR" altLang="el-GR" sz="2400" dirty="0" smtClean="0"/>
              <a:t>++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σε </a:t>
            </a:r>
            <a:r>
              <a:rPr lang="el-GR" altLang="el-GR" sz="2400" dirty="0" err="1" smtClean="0"/>
              <a:t>ΙΧa</a:t>
            </a:r>
            <a:r>
              <a:rPr lang="el-GR" altLang="el-GR" sz="2400" dirty="0" smtClean="0"/>
              <a:t> και από τη </a:t>
            </a:r>
            <a:r>
              <a:rPr lang="el-GR" altLang="el-GR" sz="2400" dirty="0" err="1" smtClean="0"/>
              <a:t>δεκάση</a:t>
            </a:r>
            <a:r>
              <a:rPr lang="el-GR" altLang="el-GR" sz="2400" dirty="0" smtClean="0"/>
              <a:t> του </a:t>
            </a:r>
            <a:r>
              <a:rPr lang="el-GR" altLang="el-GR" sz="2400" dirty="0" err="1" smtClean="0"/>
              <a:t>ιστικού</a:t>
            </a:r>
            <a:r>
              <a:rPr lang="el-GR" altLang="el-GR" sz="2400" dirty="0" smtClean="0"/>
              <a:t> παράγοντα.</a:t>
            </a:r>
            <a:endParaRPr lang="en-US" altLang="el-GR" sz="2400" dirty="0" smtClean="0"/>
          </a:p>
          <a:p>
            <a:pPr>
              <a:spcBef>
                <a:spcPts val="3600"/>
              </a:spcBef>
            </a:pPr>
            <a:r>
              <a:rPr lang="el-GR" altLang="el-GR" sz="2400" dirty="0" smtClean="0"/>
              <a:t>Ο παράγοντας</a:t>
            </a:r>
            <a:r>
              <a:rPr lang="en-US" altLang="el-GR" sz="2400" dirty="0" smtClean="0"/>
              <a:t> IX</a:t>
            </a:r>
            <a:r>
              <a:rPr lang="el-GR" altLang="el-GR" sz="2400" dirty="0" smtClean="0"/>
              <a:t>a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μετέχει μαζί με τον </a:t>
            </a:r>
            <a:r>
              <a:rPr lang="el-GR" altLang="el-GR" sz="2400" dirty="0" err="1" smtClean="0"/>
              <a:t>VIIIa</a:t>
            </a:r>
            <a:r>
              <a:rPr lang="el-GR" altLang="el-GR" sz="2400" dirty="0" smtClean="0"/>
              <a:t> στη </a:t>
            </a:r>
            <a:r>
              <a:rPr lang="el-GR" altLang="el-GR" sz="2400" dirty="0" err="1" smtClean="0"/>
              <a:t>δεκάση</a:t>
            </a:r>
            <a:r>
              <a:rPr lang="el-GR" altLang="el-GR" sz="2400" dirty="0" smtClean="0"/>
              <a:t> του VIII 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και του ΙΧ και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ενεργοποιεί τον παράγοντα Χ σε </a:t>
            </a:r>
            <a:r>
              <a:rPr lang="el-GR" altLang="el-GR" sz="2400" dirty="0" err="1" smtClean="0"/>
              <a:t>Χa</a:t>
            </a:r>
            <a:r>
              <a:rPr lang="el-GR" altLang="el-GR" sz="2400" dirty="0" smtClean="0"/>
              <a:t>.</a:t>
            </a:r>
            <a:endParaRPr lang="el-GR" altLang="el-GR" dirty="0" smtClean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Παράγοντας </a:t>
            </a:r>
            <a:r>
              <a:rPr lang="en-US" dirty="0" smtClean="0"/>
              <a:t>IX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</p:spTree>
    <p:extLst>
      <p:ext uri="{BB962C8B-B14F-4D97-AF65-F5344CB8AC3E}">
        <p14:creationId xmlns:p14="http://schemas.microsoft.com/office/powerpoint/2010/main" val="60508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Αιμορροφιλία B χαρακτηρίζεται από χαμηλά επίπεδα παράγοντα IX, (</a:t>
            </a:r>
            <a:r>
              <a:rPr lang="el-GR" altLang="el-GR" b="1" dirty="0" smtClean="0">
                <a:solidFill>
                  <a:srgbClr val="004A82"/>
                </a:solidFill>
              </a:rPr>
              <a:t>σοβαρή</a:t>
            </a:r>
            <a:r>
              <a:rPr lang="el-GR" altLang="el-GR" dirty="0" smtClean="0"/>
              <a:t> διαταραχή όταν τα επίπεδα του παράγοντα IX είναι </a:t>
            </a:r>
            <a:r>
              <a:rPr lang="el-GR" altLang="el-GR" b="1" dirty="0" smtClean="0">
                <a:solidFill>
                  <a:srgbClr val="004A82"/>
                </a:solidFill>
              </a:rPr>
              <a:t>&lt;1%</a:t>
            </a:r>
            <a:r>
              <a:rPr lang="el-GR" altLang="el-GR" dirty="0" smtClean="0"/>
              <a:t>, </a:t>
            </a:r>
            <a:r>
              <a:rPr lang="el-GR" altLang="el-GR" b="1" dirty="0" smtClean="0">
                <a:solidFill>
                  <a:srgbClr val="004A82"/>
                </a:solidFill>
              </a:rPr>
              <a:t>μέτρια</a:t>
            </a:r>
            <a:r>
              <a:rPr lang="el-GR" altLang="el-GR" dirty="0" smtClean="0"/>
              <a:t> όταν </a:t>
            </a:r>
            <a:r>
              <a:rPr lang="el-GR" altLang="el-GR" b="1" dirty="0" smtClean="0">
                <a:solidFill>
                  <a:srgbClr val="004A82"/>
                </a:solidFill>
              </a:rPr>
              <a:t>είναι</a:t>
            </a:r>
            <a:r>
              <a:rPr lang="en-US" altLang="el-GR" b="1" dirty="0" smtClean="0">
                <a:solidFill>
                  <a:srgbClr val="004A82"/>
                </a:solidFill>
              </a:rPr>
              <a:t> </a:t>
            </a:r>
            <a:r>
              <a:rPr lang="el-GR" altLang="el-GR" b="1" dirty="0" smtClean="0">
                <a:solidFill>
                  <a:srgbClr val="004A82"/>
                </a:solidFill>
              </a:rPr>
              <a:t>1-5% </a:t>
            </a:r>
            <a:r>
              <a:rPr lang="el-GR" altLang="el-GR" dirty="0" smtClean="0"/>
              <a:t>και </a:t>
            </a:r>
            <a:r>
              <a:rPr lang="el-GR" altLang="el-GR" b="1" dirty="0" smtClean="0">
                <a:solidFill>
                  <a:srgbClr val="004A82"/>
                </a:solidFill>
              </a:rPr>
              <a:t>ήπια</a:t>
            </a:r>
            <a:r>
              <a:rPr lang="el-GR" altLang="el-GR" dirty="0" smtClean="0"/>
              <a:t> όταν είναι </a:t>
            </a:r>
            <a:r>
              <a:rPr lang="el-GR" altLang="el-GR" b="1" dirty="0" smtClean="0">
                <a:solidFill>
                  <a:srgbClr val="004A82"/>
                </a:solidFill>
              </a:rPr>
              <a:t>5-25%</a:t>
            </a:r>
            <a:r>
              <a:rPr lang="el-GR" altLang="el-GR" dirty="0" smtClean="0"/>
              <a:t>).</a:t>
            </a:r>
          </a:p>
          <a:p>
            <a:pPr eaLnBrk="1" hangingPunct="1"/>
            <a:r>
              <a:rPr lang="el-GR" altLang="el-GR" dirty="0" smtClean="0"/>
              <a:t>Η επίκτητη ανεπάρκεια του παράγοντα IX παρατηρείται  στη διάρκεια θεραπείας με αντιπηκτικά από το στόμα</a:t>
            </a:r>
            <a:r>
              <a:rPr lang="en-US" altLang="el-GR" dirty="0" smtClean="0"/>
              <a:t> </a:t>
            </a:r>
            <a:r>
              <a:rPr lang="el-GR" altLang="el-GR" dirty="0" smtClean="0"/>
              <a:t>(μαζί με τους άλλους </a:t>
            </a:r>
            <a:r>
              <a:rPr lang="el-GR" altLang="el-GR" dirty="0" err="1" smtClean="0"/>
              <a:t>βιταμινο</a:t>
            </a:r>
            <a:r>
              <a:rPr lang="el-GR" altLang="el-GR" dirty="0" smtClean="0"/>
              <a:t>-Κ εξαρτώμενους παράγοντες- II, VII, X, PC και PS). </a:t>
            </a:r>
          </a:p>
          <a:p>
            <a:pPr eaLnBrk="1" hangingPunct="1"/>
            <a:r>
              <a:rPr lang="el-GR" altLang="el-GR" dirty="0" smtClean="0"/>
              <a:t>Στην ανεπάρκεια βιταμίνης Κ  λόγω ανεπαρκούς πρόσληψης ή απορρόφησης, στην ηπατική ανεπάρκεια (κίρρωση ή ηπατίτιδα) </a:t>
            </a:r>
          </a:p>
          <a:p>
            <a:pPr eaLnBrk="1" hangingPunct="1"/>
            <a:r>
              <a:rPr lang="el-GR" altLang="el-GR" dirty="0" smtClean="0"/>
              <a:t>Κατά τη διάρκεια της</a:t>
            </a:r>
            <a:r>
              <a:rPr lang="en-US" altLang="el-GR" dirty="0" smtClean="0"/>
              <a:t> </a:t>
            </a:r>
            <a:r>
              <a:rPr lang="el-GR" altLang="el-GR" dirty="0" err="1" smtClean="0"/>
              <a:t>ινωδόλυσης</a:t>
            </a:r>
            <a:r>
              <a:rPr lang="el-GR" altLang="el-GR" dirty="0" smtClean="0"/>
              <a:t> ή της διάχυτης </a:t>
            </a:r>
            <a:r>
              <a:rPr lang="el-GR" altLang="el-GR" dirty="0" err="1" smtClean="0"/>
              <a:t>ενδαγγειακής</a:t>
            </a:r>
            <a:r>
              <a:rPr lang="el-GR" altLang="el-GR" dirty="0" smtClean="0"/>
              <a:t> πήξης. 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Έλλειψη </a:t>
            </a:r>
            <a:r>
              <a:rPr lang="el-GR" dirty="0" smtClean="0"/>
              <a:t>του </a:t>
            </a:r>
            <a:r>
              <a:rPr lang="el-GR" dirty="0"/>
              <a:t>παράγοντα </a:t>
            </a:r>
            <a:r>
              <a:rPr lang="en-US" dirty="0"/>
              <a:t>IX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2942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4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l-GR" altLang="el-GR" sz="2400" b="1" dirty="0" smtClean="0"/>
              <a:t>Γενικά  στοιχεία </a:t>
            </a:r>
          </a:p>
          <a:p>
            <a:pPr eaLnBrk="1" hangingPunct="1"/>
            <a:r>
              <a:rPr lang="el-GR" altLang="el-GR" sz="2400" dirty="0" smtClean="0"/>
              <a:t>Η αύξηση του παράγοντα IX συνοδεύεται από </a:t>
            </a:r>
            <a:r>
              <a:rPr lang="el-GR" altLang="el-GR" sz="2400" dirty="0" err="1" smtClean="0"/>
              <a:t>θρομβωτικές</a:t>
            </a:r>
            <a:r>
              <a:rPr lang="el-GR" altLang="el-GR" sz="2400" dirty="0" smtClean="0"/>
              <a:t> διαταραχές(&gt;150%).</a:t>
            </a:r>
          </a:p>
          <a:p>
            <a:pPr eaLnBrk="1" hangingPunct="1"/>
            <a:r>
              <a:rPr lang="el-GR" altLang="el-GR" sz="2400" dirty="0" smtClean="0"/>
              <a:t>Οι φυσιολογικές τιμές του στο πλάσμα είναι μεταξύ του 60 και 140%.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Παράγοντας </a:t>
            </a:r>
            <a:r>
              <a:rPr lang="en-US" dirty="0"/>
              <a:t>IX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46748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</Template>
  <TotalTime>62</TotalTime>
  <Words>1136</Words>
  <Application>Microsoft Office PowerPoint</Application>
  <PresentationFormat>Προβολή στην οθόνη (4:3)</PresentationFormat>
  <Paragraphs>118</Paragraphs>
  <Slides>18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18</vt:i4>
      </vt:variant>
    </vt:vector>
  </HeadingPairs>
  <TitlesOfParts>
    <vt:vector size="20" baseType="lpstr">
      <vt:lpstr>OC_template</vt:lpstr>
      <vt:lpstr>OC_template_updated</vt:lpstr>
      <vt:lpstr>Αιματολογία ΙΙΙ (Ε)</vt:lpstr>
      <vt:lpstr>Προσδιορισμός του παράγοντα  V 1/2</vt:lpstr>
      <vt:lpstr>Προσδιορισμός του παράγοντα  V 2/2</vt:lpstr>
      <vt:lpstr>Έλλειψη του παράγοντα  V</vt:lpstr>
      <vt:lpstr>Μέθοδος μέτρησης V 1/2</vt:lpstr>
      <vt:lpstr>Μέθοδος μέτρησης V 2/2</vt:lpstr>
      <vt:lpstr>Παράγοντας IX 1/2</vt:lpstr>
      <vt:lpstr>Έλλειψη του παράγοντα IX</vt:lpstr>
      <vt:lpstr>Παράγοντας IX 2/2</vt:lpstr>
      <vt:lpstr>Μέθοδος μέτρησης IX 1/2</vt:lpstr>
      <vt:lpstr>Μέθοδος μέτρησης IX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- Ε</dc:title>
  <dc:creator>opencourses@teiath.gr</dc:creator>
  <cp:lastModifiedBy>fkaram2</cp:lastModifiedBy>
  <cp:revision>10</cp:revision>
  <dcterms:created xsi:type="dcterms:W3CDTF">2015-01-23T09:40:21Z</dcterms:created>
  <dcterms:modified xsi:type="dcterms:W3CDTF">2015-03-02T08:22:34Z</dcterms:modified>
</cp:coreProperties>
</file>