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33"/>
  </p:notesMasterIdLst>
  <p:handoutMasterIdLst>
    <p:handoutMasterId r:id="rId34"/>
  </p:handoutMasterIdLst>
  <p:sldIdLst>
    <p:sldId id="271" r:id="rId4"/>
    <p:sldId id="300" r:id="rId5"/>
    <p:sldId id="312" r:id="rId6"/>
    <p:sldId id="313" r:id="rId7"/>
    <p:sldId id="301" r:id="rId8"/>
    <p:sldId id="315" r:id="rId9"/>
    <p:sldId id="316" r:id="rId10"/>
    <p:sldId id="317" r:id="rId11"/>
    <p:sldId id="302" r:id="rId12"/>
    <p:sldId id="319" r:id="rId13"/>
    <p:sldId id="320" r:id="rId14"/>
    <p:sldId id="303" r:id="rId15"/>
    <p:sldId id="322" r:id="rId16"/>
    <p:sldId id="323" r:id="rId17"/>
    <p:sldId id="304" r:id="rId18"/>
    <p:sldId id="305" r:id="rId19"/>
    <p:sldId id="306" r:id="rId20"/>
    <p:sldId id="307" r:id="rId21"/>
    <p:sldId id="308" r:id="rId22"/>
    <p:sldId id="324" r:id="rId23"/>
    <p:sldId id="309" r:id="rId24"/>
    <p:sldId id="310" r:id="rId25"/>
    <p:sldId id="257" r:id="rId26"/>
    <p:sldId id="262" r:id="rId27"/>
    <p:sldId id="299" r:id="rId28"/>
    <p:sldId id="269" r:id="rId29"/>
    <p:sldId id="270" r:id="rId30"/>
    <p:sldId id="266" r:id="rId31"/>
    <p:sldId id="261" r:id="rId32"/>
  </p:sldIdLst>
  <p:sldSz cx="9144000" cy="6858000" type="screen4x3"/>
  <p:notesSz cx="7104063" cy="10234613"/>
  <p:custDataLst>
    <p:tags r:id="rId3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Μεσαίο στυλ 1 - Έμφαση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Μεσαίο στυλ 1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100" d="100"/>
          <a:sy n="100" d="100"/>
        </p:scale>
        <p:origin x="-34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235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05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976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51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4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55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65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54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44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47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it.wikipedia.org/wiki/Pala_caricatrice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hyperlink" Target="http://creativecommons.org/licenses/by-sa/3.0/" TargetMode="External"/><Relationship Id="rId5" Type="http://schemas.openxmlformats.org/officeDocument/2006/relationships/image" Target="../media/image21.jpeg"/><Relationship Id="rId10" Type="http://schemas.openxmlformats.org/officeDocument/2006/relationships/hyperlink" Target="https://commons.wikimedia.org/wiki/File:Belly_dump_2005-12-15.km.jpg" TargetMode="External"/><Relationship Id="rId4" Type="http://schemas.openxmlformats.org/officeDocument/2006/relationships/hyperlink" Target="http://creativecommons.org/licenses/by-sa/2.5" TargetMode="External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/deed.en" TargetMode="External"/><Relationship Id="rId5" Type="http://schemas.openxmlformats.org/officeDocument/2006/relationships/hyperlink" Target="https://commons.wikimedia.org/wiki/User:High_Contrast" TargetMode="External"/><Relationship Id="rId4" Type="http://schemas.openxmlformats.org/officeDocument/2006/relationships/hyperlink" Target="https://commons.wikimedia.org/wiki/File:Mercedes-Benz_Arocs_-_dump_truck_version_(1)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ser:Joedamadman" TargetMode="External"/><Relationship Id="rId3" Type="http://schemas.openxmlformats.org/officeDocument/2006/relationships/hyperlink" Target="https://commons.wikimedia.org/wiki/File:Seabees_compactor_roller.jpg" TargetMode="External"/><Relationship Id="rId7" Type="http://schemas.openxmlformats.org/officeDocument/2006/relationships/hyperlink" Target="https://commons.wikimedia.org/wiki/File:Caterpillar_CS-533E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1.jpeg"/><Relationship Id="rId5" Type="http://schemas.openxmlformats.org/officeDocument/2006/relationships/hyperlink" Target="http://www.news.navy.mil/" TargetMode="External"/><Relationship Id="rId10" Type="http://schemas.openxmlformats.org/officeDocument/2006/relationships/image" Target="../media/image30.jpeg"/><Relationship Id="rId4" Type="http://schemas.openxmlformats.org/officeDocument/2006/relationships/hyperlink" Target="http://www.news.navy.mil/view_single.asp?id=48358" TargetMode="External"/><Relationship Id="rId9" Type="http://schemas.openxmlformats.org/officeDocument/2006/relationships/hyperlink" Target="http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3.jpeg"/><Relationship Id="rId7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2.5" TargetMode="External"/><Relationship Id="rId5" Type="http://schemas.openxmlformats.org/officeDocument/2006/relationships/hyperlink" Target="https://commons.wikimedia.org/w/index.php?title=User:Langer.P&amp;action=edit&amp;redlink=1" TargetMode="External"/><Relationship Id="rId4" Type="http://schemas.openxmlformats.org/officeDocument/2006/relationships/hyperlink" Target="https://commons.wikimedia.org/wiki/File:Walk-behind_roller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commons.wikimedia.org/wiki/File:Dragline,_Luminant_Energy_Kosse_lignite_mine_(5556780431).jpg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2.0" TargetMode="External"/><Relationship Id="rId5" Type="http://schemas.openxmlformats.org/officeDocument/2006/relationships/hyperlink" Target="http://www.flickr.com/photos/royluck/5556780431/" TargetMode="External"/><Relationship Id="rId10" Type="http://schemas.openxmlformats.org/officeDocument/2006/relationships/hyperlink" Target="http://www.defenseimagery.mil/" TargetMode="External"/><Relationship Id="rId4" Type="http://schemas.openxmlformats.org/officeDocument/2006/relationships/hyperlink" Target="http://www.flickr.com/people/21550937@N03" TargetMode="External"/><Relationship Id="rId9" Type="http://schemas.openxmlformats.org/officeDocument/2006/relationships/hyperlink" Target="https://commons.wikimedia.org/wiki/File:JCB_3CX_Backhoe_loader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" TargetMode="External"/><Relationship Id="rId3" Type="http://schemas.openxmlformats.org/officeDocument/2006/relationships/hyperlink" Target="https://commons.wikimedia.org/wiki/File:Kettenbagger_CAT_325C_LN.jpeg" TargetMode="External"/><Relationship Id="rId7" Type="http://schemas.openxmlformats.org/officeDocument/2006/relationships/hyperlink" Target="https://en.wikipedia.org/wiki/User:Sansumari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P&amp;H_4100XPB_Shovel-1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creativecommons.org/licenses/by-sa/3.0/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ser:Aconcagua" TargetMode="External"/><Relationship Id="rId3" Type="http://schemas.openxmlformats.org/officeDocument/2006/relationships/hyperlink" Target="https://commons.wikimedia.org/wiki/File:Garzweiler_Tagebau-1230.jpg" TargetMode="External"/><Relationship Id="rId7" Type="http://schemas.openxmlformats.org/officeDocument/2006/relationships/hyperlink" Target="https://commons.wikimedia.org/wiki/File:Bauma_2007_Bulldozer_Caterpillar_2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creativecommons.org/licenses/by-sa/4.0" TargetMode="External"/><Relationship Id="rId9" Type="http://schemas.openxmlformats.org/officeDocument/2006/relationships/hyperlink" Target="http://creativecommons.org/licenses/by-sa/3.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Scraper.jpg" TargetMode="External"/><Relationship Id="rId13" Type="http://schemas.openxmlformats.org/officeDocument/2006/relationships/hyperlink" Target="https://www.flickr.com/people/46185203@N05" TargetMode="External"/><Relationship Id="rId3" Type="http://schemas.openxmlformats.org/officeDocument/2006/relationships/hyperlink" Target="https://commons.wikimedia.org/wiki/File:CatGrader163H.jpg" TargetMode="External"/><Relationship Id="rId7" Type="http://schemas.openxmlformats.org/officeDocument/2006/relationships/image" Target="../media/image15.jpeg"/><Relationship Id="rId12" Type="http://schemas.openxmlformats.org/officeDocument/2006/relationships/hyperlink" Target="https://commons.wikimedia.org/wiki/File:Komatsu_GD650A_grader_(12679464615)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2.0" TargetMode="External"/><Relationship Id="rId11" Type="http://schemas.openxmlformats.org/officeDocument/2006/relationships/image" Target="../media/image16.jpeg"/><Relationship Id="rId5" Type="http://schemas.openxmlformats.org/officeDocument/2006/relationships/hyperlink" Target="http://www.flickr.com/photos/69037716@N00/2710789878/" TargetMode="External"/><Relationship Id="rId10" Type="http://schemas.openxmlformats.org/officeDocument/2006/relationships/hyperlink" Target="http://creativecommons.org/licenses/by/2.0" TargetMode="External"/><Relationship Id="rId4" Type="http://schemas.openxmlformats.org/officeDocument/2006/relationships/hyperlink" Target="http://www.flickr.com/people/69037716@N00" TargetMode="External"/><Relationship Id="rId9" Type="http://schemas.openxmlformats.org/officeDocument/2006/relationships/hyperlink" Target="http://www.flickr.com/people/67513462@N0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.defenseimagery.mil/" TargetMode="External"/><Relationship Id="rId4" Type="http://schemas.openxmlformats.org/officeDocument/2006/relationships/hyperlink" Target="https://commons.wikimedia.org/wiki/File:John_Deere_grader.JPE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Διαχείριση Έργων &amp; Εργοταξίων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9" y="2708920"/>
            <a:ext cx="8292986" cy="214022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l-GR" sz="2800" b="1" dirty="0" smtClean="0"/>
              <a:t>7α:</a:t>
            </a:r>
            <a:r>
              <a:rPr lang="en-US" sz="2800" b="1" dirty="0" smtClean="0"/>
              <a:t> </a:t>
            </a:r>
            <a:r>
              <a:rPr lang="el-GR" sz="2800" b="1" dirty="0" smtClean="0"/>
              <a:t>Μηχανήματα τεχνικών έργων (ΜΤΕ) - Περιγραφή</a:t>
            </a:r>
            <a:endParaRPr lang="el-GR" sz="28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Βασίλειος Μούσας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Κατεύθυνση </a:t>
            </a:r>
            <a:r>
              <a:rPr lang="el-GR" sz="2400" dirty="0" smtClean="0"/>
              <a:t>Πολιτικών Μηχανικών ΤΕ</a:t>
            </a:r>
            <a:endParaRPr lang="en-US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958086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39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solidFill>
                  <a:prstClr val="white"/>
                </a:solidFill>
              </a:rPr>
              <a:t>ΜΤΕ – Κατηγορίες &amp; Είδη Μηχανημάτων – 3 </a:t>
            </a:r>
            <a:r>
              <a:rPr lang="el-GR" sz="2800" b="0" dirty="0" smtClean="0">
                <a:solidFill>
                  <a:prstClr val="white"/>
                </a:solidFill>
              </a:rPr>
              <a:t>2/3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3" y="1340768"/>
            <a:ext cx="2350341" cy="1728192"/>
          </a:xfrm>
        </p:spPr>
      </p:pic>
      <p:sp>
        <p:nvSpPr>
          <p:cNvPr id="7" name="Ορθογώνιο 6"/>
          <p:cNvSpPr/>
          <p:nvPr/>
        </p:nvSpPr>
        <p:spPr>
          <a:xfrm>
            <a:off x="323528" y="3284984"/>
            <a:ext cx="2520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latin typeface="+mn-lt"/>
              </a:rPr>
              <a:t>«</a:t>
            </a:r>
            <a:r>
              <a:rPr lang="it-IT" sz="1400" dirty="0" smtClean="0">
                <a:latin typeface="+mn-lt"/>
                <a:hlinkClick r:id="rId3"/>
              </a:rPr>
              <a:t>Liebherr </a:t>
            </a:r>
            <a:r>
              <a:rPr lang="it-IT" sz="1400" dirty="0">
                <a:latin typeface="+mn-lt"/>
                <a:hlinkClick r:id="rId3"/>
              </a:rPr>
              <a:t>631 Kettenlader </a:t>
            </a:r>
            <a:r>
              <a:rPr lang="it-IT" sz="1400" dirty="0" smtClean="0">
                <a:latin typeface="+mn-lt"/>
                <a:hlinkClick r:id="rId3"/>
              </a:rPr>
              <a:t>1</a:t>
            </a:r>
            <a:r>
              <a:rPr lang="el-GR" sz="1400" dirty="0" smtClean="0">
                <a:latin typeface="+mn-lt"/>
              </a:rPr>
              <a:t>» διαθέσιμο με άδεια </a:t>
            </a:r>
            <a:r>
              <a:rPr lang="en-US" sz="1400" dirty="0">
                <a:latin typeface="+mn-lt"/>
                <a:hlinkClick r:id="rId4"/>
              </a:rPr>
              <a:t>CC BY-SA </a:t>
            </a:r>
            <a:r>
              <a:rPr lang="en-US" sz="1400" dirty="0" smtClean="0">
                <a:latin typeface="+mn-lt"/>
                <a:hlinkClick r:id="rId4"/>
              </a:rPr>
              <a:t>2.5</a:t>
            </a:r>
            <a:endParaRPr lang="en-US" sz="1400" dirty="0">
              <a:latin typeface="+mn-lt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344968"/>
            <a:ext cx="2795358" cy="165618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344968"/>
            <a:ext cx="2491149" cy="1957701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6804248" y="3258580"/>
            <a:ext cx="1534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</a:rPr>
              <a:t>http://</a:t>
            </a:r>
            <a:r>
              <a:rPr lang="en-US" sz="1400" dirty="0" smtClean="0">
                <a:latin typeface="+mn-lt"/>
              </a:rPr>
              <a:t>www.jcb.ee</a:t>
            </a:r>
            <a:endParaRPr lang="el-GR" sz="1400" dirty="0">
              <a:latin typeface="+mn-lt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293096"/>
            <a:ext cx="2610543" cy="1584176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0856" y="4255295"/>
            <a:ext cx="2375483" cy="1518527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8654" y="4414102"/>
            <a:ext cx="3297936" cy="1200912"/>
          </a:xfrm>
          <a:prstGeom prst="rect">
            <a:avLst/>
          </a:prstGeom>
        </p:spPr>
      </p:pic>
      <p:sp>
        <p:nvSpPr>
          <p:cNvPr id="14" name="Ορθογώνιο 13"/>
          <p:cNvSpPr/>
          <p:nvPr/>
        </p:nvSpPr>
        <p:spPr>
          <a:xfrm>
            <a:off x="5862571" y="5773822"/>
            <a:ext cx="2928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latin typeface="+mn-lt"/>
              </a:rPr>
              <a:t>«</a:t>
            </a:r>
            <a:r>
              <a:rPr lang="en-US" sz="1400" dirty="0" smtClean="0">
                <a:latin typeface="+mn-lt"/>
                <a:hlinkClick r:id="rId10"/>
              </a:rPr>
              <a:t>Belly </a:t>
            </a:r>
            <a:r>
              <a:rPr lang="en-US" sz="1400" dirty="0">
                <a:latin typeface="+mn-lt"/>
                <a:hlinkClick r:id="rId10"/>
              </a:rPr>
              <a:t>dump </a:t>
            </a:r>
            <a:r>
              <a:rPr lang="en-US" sz="1400" dirty="0" smtClean="0">
                <a:latin typeface="+mn-lt"/>
                <a:hlinkClick r:id="rId10"/>
              </a:rPr>
              <a:t>2005-12-15.km</a:t>
            </a:r>
            <a:r>
              <a:rPr lang="el-GR" sz="1400" dirty="0" smtClean="0">
                <a:latin typeface="+mn-lt"/>
              </a:rPr>
              <a:t>» διαθέσιμο με άδεια </a:t>
            </a:r>
            <a:r>
              <a:rPr lang="en-US" sz="1400" dirty="0">
                <a:latin typeface="+mn-lt"/>
                <a:hlinkClick r:id="rId11"/>
              </a:rPr>
              <a:t>CC BY-SA </a:t>
            </a:r>
            <a:r>
              <a:rPr lang="en-US" sz="1400" dirty="0" smtClean="0">
                <a:latin typeface="+mn-lt"/>
                <a:hlinkClick r:id="rId11"/>
              </a:rPr>
              <a:t>3.0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7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solidFill>
                  <a:prstClr val="white"/>
                </a:solidFill>
              </a:rPr>
              <a:t>ΜΤΕ – Κατηγορίες &amp; Είδη Μηχανημάτων – 3 </a:t>
            </a:r>
            <a:r>
              <a:rPr lang="el-GR" sz="2800" b="0" dirty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84784"/>
            <a:ext cx="4367169" cy="208823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3" y="1484784"/>
            <a:ext cx="3812699" cy="2664296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4788022" y="4437112"/>
            <a:ext cx="38126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"</a:t>
            </a:r>
            <a:r>
              <a:rPr lang="en-US" sz="1400" dirty="0">
                <a:latin typeface="+mn-lt"/>
                <a:hlinkClick r:id="rId4"/>
              </a:rPr>
              <a:t>Mercedes-Benz Arocs - dump truck version (1)</a:t>
            </a:r>
            <a:r>
              <a:rPr lang="en-US" sz="1400" dirty="0">
                <a:latin typeface="+mn-lt"/>
              </a:rPr>
              <a:t>" </a:t>
            </a:r>
            <a:r>
              <a:rPr lang="el-GR" sz="1400" dirty="0" smtClean="0">
                <a:latin typeface="+mn-lt"/>
              </a:rPr>
              <a:t>από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hlinkClick r:id="rId5" tooltip="User:High Contrast"/>
              </a:rPr>
              <a:t>High </a:t>
            </a:r>
            <a:r>
              <a:rPr lang="en-US" sz="1400" dirty="0" smtClean="0">
                <a:hlinkClick r:id="rId5" tooltip="User:High Contrast"/>
              </a:rPr>
              <a:t>Contrast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- </a:t>
            </a:r>
            <a:r>
              <a:rPr lang="en-US" sz="1400" dirty="0" smtClean="0">
                <a:latin typeface="+mn-lt"/>
              </a:rPr>
              <a:t>Self-photographed</a:t>
            </a:r>
            <a:r>
              <a:rPr lang="el-GR" sz="1400" dirty="0">
                <a:latin typeface="+mn-lt"/>
              </a:rPr>
              <a:t> </a:t>
            </a:r>
            <a:r>
              <a:rPr lang="el-GR" sz="1400" dirty="0" smtClean="0">
                <a:latin typeface="+mn-lt"/>
              </a:rPr>
              <a:t>διαθέσιμο με άδεια </a:t>
            </a:r>
            <a:r>
              <a:rPr lang="en-US" sz="1400" dirty="0">
                <a:hlinkClick r:id="rId6"/>
              </a:rPr>
              <a:t>CC BY 3.0 </a:t>
            </a:r>
            <a:r>
              <a:rPr lang="en-US" sz="1400" dirty="0" smtClean="0">
                <a:hlinkClick r:id="rId6"/>
              </a:rPr>
              <a:t>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3417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solidFill>
                  <a:prstClr val="white"/>
                </a:solidFill>
              </a:rPr>
              <a:t>ΜΤΕ – Κατηγορίες &amp; Είδη Μηχανημάτων – </a:t>
            </a:r>
            <a:r>
              <a:rPr lang="el-GR" sz="3200" dirty="0" smtClean="0">
                <a:solidFill>
                  <a:prstClr val="white"/>
                </a:solidFill>
              </a:rPr>
              <a:t>4 </a:t>
            </a:r>
            <a:r>
              <a:rPr lang="el-GR" sz="2800" b="0" dirty="0" smtClean="0">
                <a:solidFill>
                  <a:prstClr val="white"/>
                </a:solidFill>
              </a:rPr>
              <a:t>1/3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000" b="1" dirty="0"/>
              <a:t>ΣΥΜΠΥΚΝΩΤΕΣ (</a:t>
            </a:r>
            <a:r>
              <a:rPr lang="en-US" sz="2000" b="1" dirty="0"/>
              <a:t>Roller-Compactor</a:t>
            </a:r>
            <a:r>
              <a:rPr lang="el-GR" sz="2000" b="1" dirty="0"/>
              <a:t>):	</a:t>
            </a:r>
            <a:endParaRPr lang="el-GR" sz="2000" dirty="0"/>
          </a:p>
          <a:p>
            <a:r>
              <a:rPr lang="el-GR" sz="2000" dirty="0"/>
              <a:t>Στατικοί (Οδοστρωτήρες)</a:t>
            </a:r>
          </a:p>
          <a:p>
            <a:pPr lvl="1"/>
            <a:r>
              <a:rPr lang="el-GR" sz="1700" dirty="0"/>
              <a:t>Με χαλύβδινους κυλίνδρους</a:t>
            </a:r>
          </a:p>
          <a:p>
            <a:pPr lvl="1"/>
            <a:r>
              <a:rPr lang="el-GR" sz="1700" dirty="0"/>
              <a:t>Με ελαστικούς τροχούς</a:t>
            </a:r>
          </a:p>
          <a:p>
            <a:r>
              <a:rPr lang="el-GR" sz="2000" dirty="0"/>
              <a:t>Δονητικοί</a:t>
            </a:r>
          </a:p>
          <a:p>
            <a:pPr lvl="1"/>
            <a:r>
              <a:rPr lang="el-GR" sz="1700" dirty="0"/>
              <a:t>Με κυλίνδρους</a:t>
            </a:r>
          </a:p>
          <a:p>
            <a:pPr lvl="1"/>
            <a:r>
              <a:rPr lang="el-GR" sz="1700" dirty="0"/>
              <a:t>Με πλάκες (επίπεδοι)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3440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solidFill>
                  <a:prstClr val="white"/>
                </a:solidFill>
              </a:rPr>
              <a:t>ΜΤΕ – Κατηγορίες &amp; Είδη Μηχανημάτων – 4 </a:t>
            </a:r>
            <a:r>
              <a:rPr lang="el-GR" sz="2800" b="0" dirty="0" smtClean="0">
                <a:solidFill>
                  <a:prstClr val="white"/>
                </a:solidFill>
              </a:rPr>
              <a:t>2/3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2162858" cy="2016224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488418" y="3717032"/>
            <a:ext cx="28594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"</a:t>
            </a:r>
            <a:r>
              <a:rPr lang="en-US" sz="1400" dirty="0">
                <a:latin typeface="+mn-lt"/>
                <a:hlinkClick r:id="rId3"/>
              </a:rPr>
              <a:t>Seabees compactor roller</a:t>
            </a:r>
            <a:r>
              <a:rPr lang="en-US" sz="1400" dirty="0">
                <a:latin typeface="+mn-lt"/>
              </a:rPr>
              <a:t>" </a:t>
            </a:r>
            <a:r>
              <a:rPr lang="el-GR" sz="1400" dirty="0" smtClean="0">
                <a:latin typeface="+mn-lt"/>
              </a:rPr>
              <a:t>από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United States Air Force, MSgt. Rickie D. Bickle - </a:t>
            </a:r>
            <a:r>
              <a:rPr lang="en-US" sz="1400" dirty="0">
                <a:latin typeface="+mn-lt"/>
                <a:hlinkClick r:id="rId4"/>
              </a:rPr>
              <a:t>Navy NewsStand Photo ID: 070606-F-8678B-011</a:t>
            </a:r>
            <a:r>
              <a:rPr lang="en-US" sz="1400" dirty="0">
                <a:latin typeface="+mn-lt"/>
              </a:rPr>
              <a:t> </a:t>
            </a:r>
            <a:r>
              <a:rPr lang="en-US" sz="1400" dirty="0">
                <a:latin typeface="+mn-lt"/>
                <a:hlinkClick r:id="rId5"/>
              </a:rPr>
              <a:t>Navy NewsStand </a:t>
            </a:r>
            <a:r>
              <a:rPr lang="en-US" sz="1400" dirty="0" smtClean="0">
                <a:latin typeface="+mn-lt"/>
                <a:hlinkClick r:id="rId5"/>
              </a:rPr>
              <a:t>Home</a:t>
            </a:r>
            <a:r>
              <a:rPr lang="el-GR" sz="1400" dirty="0" smtClean="0">
                <a:latin typeface="+mn-lt"/>
              </a:rPr>
              <a:t> διαθέσιμο ως κοινό κτήμα</a:t>
            </a:r>
            <a:endParaRPr lang="el-GR" sz="1400" dirty="0">
              <a:latin typeface="+mn-lt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7244" y="1522512"/>
            <a:ext cx="2610036" cy="1957527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3610744" y="3605373"/>
            <a:ext cx="2576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"</a:t>
            </a:r>
            <a:r>
              <a:rPr lang="en-US" sz="1400" dirty="0">
                <a:latin typeface="+mn-lt"/>
                <a:hlinkClick r:id="rId7"/>
              </a:rPr>
              <a:t>Caterpillar CS-533E</a:t>
            </a:r>
            <a:r>
              <a:rPr lang="en-US" sz="1400" dirty="0">
                <a:latin typeface="+mn-lt"/>
              </a:rPr>
              <a:t>" by Joseph Madden 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dirty="0">
                <a:latin typeface="+mn-lt"/>
                <a:hlinkClick r:id="rId8" tooltip="User:Joedamadman"/>
              </a:rPr>
              <a:t>Joedamadman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- Own </a:t>
            </a:r>
            <a:r>
              <a:rPr lang="en-US" sz="1400" dirty="0" smtClean="0">
                <a:latin typeface="+mn-lt"/>
              </a:rPr>
              <a:t>work</a:t>
            </a:r>
            <a:r>
              <a:rPr lang="el-GR" sz="1400" dirty="0">
                <a:latin typeface="+mn-lt"/>
              </a:rPr>
              <a:t> </a:t>
            </a:r>
            <a:r>
              <a:rPr lang="el-GR" sz="1400" dirty="0" smtClean="0">
                <a:latin typeface="+mn-lt"/>
              </a:rPr>
              <a:t>διαθέσιμο με άδεια </a:t>
            </a:r>
            <a:r>
              <a:rPr lang="en-US" sz="1400" dirty="0">
                <a:latin typeface="+mn-lt"/>
                <a:hlinkClick r:id="rId9"/>
              </a:rPr>
              <a:t>CC BY-SA 3.0</a:t>
            </a:r>
            <a:endParaRPr lang="el-GR" sz="1400" dirty="0">
              <a:latin typeface="+mn-lt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522511"/>
            <a:ext cx="2673510" cy="1957527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4940" y="3861048"/>
            <a:ext cx="232401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495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solidFill>
                  <a:prstClr val="white"/>
                </a:solidFill>
              </a:rPr>
              <a:t>ΜΤΕ – Κατηγορίες &amp; Είδη Μηχανημάτων – 4 </a:t>
            </a:r>
            <a:r>
              <a:rPr lang="el-GR" sz="2800" b="0" dirty="0" smtClean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84784"/>
            <a:ext cx="2279728" cy="237626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520370"/>
            <a:ext cx="3469904" cy="2346576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3063280" y="4100354"/>
            <a:ext cx="2567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"</a:t>
            </a:r>
            <a:r>
              <a:rPr lang="en-US" sz="1400" dirty="0">
                <a:latin typeface="+mn-lt"/>
                <a:hlinkClick r:id="rId4"/>
              </a:rPr>
              <a:t>Walk-behind roller</a:t>
            </a:r>
            <a:r>
              <a:rPr lang="en-US" sz="1400" dirty="0">
                <a:latin typeface="+mn-lt"/>
              </a:rPr>
              <a:t>" </a:t>
            </a:r>
            <a:r>
              <a:rPr lang="el-GR" sz="1400" dirty="0" smtClean="0">
                <a:latin typeface="+mn-lt"/>
              </a:rPr>
              <a:t>από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  <a:hlinkClick r:id="rId5" tooltip="User:Langer.P (page does not exist)"/>
              </a:rPr>
              <a:t>Langer.P</a:t>
            </a:r>
            <a:r>
              <a:rPr lang="en-US" sz="1400" dirty="0">
                <a:latin typeface="+mn-lt"/>
              </a:rPr>
              <a:t> - Own </a:t>
            </a:r>
            <a:r>
              <a:rPr lang="en-US" sz="1400" dirty="0" smtClean="0">
                <a:latin typeface="+mn-lt"/>
              </a:rPr>
              <a:t>work</a:t>
            </a:r>
            <a:r>
              <a:rPr lang="el-GR" sz="1400" dirty="0" smtClean="0">
                <a:latin typeface="+mn-lt"/>
              </a:rPr>
              <a:t> διαθέσιμο με άδεια </a:t>
            </a:r>
            <a:r>
              <a:rPr lang="en-US" sz="1400" dirty="0">
                <a:latin typeface="+mn-lt"/>
                <a:hlinkClick r:id="rId6"/>
              </a:rPr>
              <a:t>CC BY </a:t>
            </a:r>
            <a:r>
              <a:rPr lang="en-US" sz="1400" dirty="0" smtClean="0">
                <a:latin typeface="+mn-lt"/>
                <a:hlinkClick r:id="rId6"/>
              </a:rPr>
              <a:t>2.5</a:t>
            </a:r>
            <a:endParaRPr lang="en-US" sz="1400" dirty="0">
              <a:latin typeface="+mn-lt"/>
            </a:endParaRP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1697736"/>
            <a:ext cx="1664208" cy="1731264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2008" y="4272508"/>
            <a:ext cx="1444752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65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ΜΤΕ – Λεπτομέρειες Βασικών ΜΤΕ – 1</a:t>
            </a:r>
            <a:endParaRPr lang="el-GR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3959352" cy="532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 smtClean="0"/>
              <a:t>ΕΚΣΚΑΦΕΑΣ – </a:t>
            </a:r>
            <a:r>
              <a:rPr lang="en-US" sz="2000" b="1" dirty="0" smtClean="0"/>
              <a:t>Backhoe</a:t>
            </a:r>
            <a:r>
              <a:rPr lang="el-GR" sz="2000" b="1" dirty="0" smtClean="0"/>
              <a:t> (Τσάπα):</a:t>
            </a:r>
            <a:endParaRPr lang="el-GR" sz="2000" dirty="0" smtClean="0"/>
          </a:p>
        </p:txBody>
      </p:sp>
      <p:pic>
        <p:nvPicPr>
          <p:cNvPr id="39938" name="Picture 2" descr="http://www.madehow.com/images/hpm_0000_0006_0_img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843419"/>
            <a:ext cx="3469407" cy="2825941"/>
          </a:xfrm>
          <a:prstGeom prst="rect">
            <a:avLst/>
          </a:prstGeom>
          <a:noFill/>
        </p:spPr>
      </p:pic>
      <p:pic>
        <p:nvPicPr>
          <p:cNvPr id="39940" name="Picture 4" descr="http://www.waycoolkits.com/images/plan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3"/>
            <a:ext cx="3816424" cy="2144830"/>
          </a:xfrm>
          <a:prstGeom prst="rect">
            <a:avLst/>
          </a:prstGeom>
          <a:noFill/>
        </p:spPr>
      </p:pic>
      <p:pic>
        <p:nvPicPr>
          <p:cNvPr id="39942" name="Picture 6" descr="http://www.equipmentcentral.com/north_america/data/new_equipment/ACF8DE.gif"/>
          <p:cNvPicPr>
            <a:picLocks noChangeAspect="1" noChangeArrowheads="1"/>
          </p:cNvPicPr>
          <p:nvPr/>
        </p:nvPicPr>
        <p:blipFill>
          <a:blip r:embed="rId4" cstate="print"/>
          <a:srcRect r="54061"/>
          <a:stretch>
            <a:fillRect/>
          </a:stretch>
        </p:blipFill>
        <p:spPr bwMode="auto">
          <a:xfrm>
            <a:off x="467544" y="2276872"/>
            <a:ext cx="396044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32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ΜΤΕ – Λεπτομέρειες Βασικών ΜΤΕ – 2</a:t>
            </a:r>
            <a:endParaRPr lang="el-GR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3599312" cy="532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 smtClean="0"/>
              <a:t>ΠΡΟΩΘΗΤΗΣ – </a:t>
            </a:r>
            <a:r>
              <a:rPr lang="en-US" sz="2000" b="1" dirty="0" smtClean="0"/>
              <a:t>Bulldozer</a:t>
            </a:r>
            <a:r>
              <a:rPr lang="el-GR" sz="2000" b="1" dirty="0" smtClean="0"/>
              <a:t> (Π/Θ): </a:t>
            </a:r>
            <a:endParaRPr lang="el-GR" sz="2000" dirty="0" smtClean="0"/>
          </a:p>
        </p:txBody>
      </p:sp>
      <p:pic>
        <p:nvPicPr>
          <p:cNvPr id="38914" name="Picture 2" descr="http://visual.merriam-webster.com/images/transport-machinery/heavy-machinery/bulldozer.jpg"/>
          <p:cNvPicPr>
            <a:picLocks noChangeAspect="1" noChangeArrowheads="1"/>
          </p:cNvPicPr>
          <p:nvPr/>
        </p:nvPicPr>
        <p:blipFill>
          <a:blip r:embed="rId2" cstate="print"/>
          <a:srcRect l="5498" t="13781" r="9281"/>
          <a:stretch>
            <a:fillRect/>
          </a:stretch>
        </p:blipFill>
        <p:spPr bwMode="auto">
          <a:xfrm>
            <a:off x="3851920" y="2132856"/>
            <a:ext cx="5199056" cy="3672408"/>
          </a:xfrm>
          <a:prstGeom prst="rect">
            <a:avLst/>
          </a:prstGeom>
          <a:noFill/>
        </p:spPr>
      </p:pic>
      <p:pic>
        <p:nvPicPr>
          <p:cNvPr id="38917" name="Picture 5" descr="http://www.xggm-machine.com/8-bulldozer/1-7.jpg"/>
          <p:cNvPicPr>
            <a:picLocks noChangeAspect="1" noChangeArrowheads="1"/>
          </p:cNvPicPr>
          <p:nvPr/>
        </p:nvPicPr>
        <p:blipFill>
          <a:blip r:embed="rId3" cstate="print"/>
          <a:srcRect l="2025" r="49273"/>
          <a:stretch>
            <a:fillRect/>
          </a:stretch>
        </p:blipFill>
        <p:spPr bwMode="auto">
          <a:xfrm>
            <a:off x="179512" y="2708920"/>
            <a:ext cx="3780420" cy="2520280"/>
          </a:xfrm>
          <a:prstGeom prst="rect">
            <a:avLst/>
          </a:prstGeom>
          <a:noFill/>
        </p:spPr>
      </p:pic>
      <p:sp>
        <p:nvSpPr>
          <p:cNvPr id="3" name="Ορθογώνιο 2"/>
          <p:cNvSpPr/>
          <p:nvPr/>
        </p:nvSpPr>
        <p:spPr>
          <a:xfrm>
            <a:off x="5004048" y="6237312"/>
            <a:ext cx="3007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©</a:t>
            </a:r>
            <a:r>
              <a:rPr lang="el-GR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http</a:t>
            </a:r>
            <a:r>
              <a:rPr lang="en-US" sz="1400" dirty="0">
                <a:latin typeface="+mn-lt"/>
              </a:rPr>
              <a:t>://visual.merriam-webster.com/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5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ΜΤΕ – Λεπτομέρειες Βασικών ΜΤΕ – 3</a:t>
            </a:r>
            <a:endParaRPr lang="el-GR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2735216" cy="460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 smtClean="0"/>
              <a:t>ΦΟΤΡΩΤΗΣ – </a:t>
            </a:r>
            <a:r>
              <a:rPr lang="en-US" sz="2000" b="1" dirty="0" smtClean="0"/>
              <a:t>Loader</a:t>
            </a:r>
            <a:r>
              <a:rPr lang="el-GR" sz="2000" b="1" dirty="0" smtClean="0"/>
              <a:t>:</a:t>
            </a:r>
            <a:endParaRPr lang="el-GR" sz="2000" dirty="0" smtClean="0"/>
          </a:p>
        </p:txBody>
      </p:sp>
      <p:pic>
        <p:nvPicPr>
          <p:cNvPr id="37892" name="Picture 4" descr="http://www.carblueprints.info/blueprints/john_deere/john-deere-824j-4wd-load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090" y="2708920"/>
            <a:ext cx="4552950" cy="2857500"/>
          </a:xfrm>
          <a:prstGeom prst="rect">
            <a:avLst/>
          </a:prstGeom>
          <a:noFill/>
        </p:spPr>
      </p:pic>
      <p:pic>
        <p:nvPicPr>
          <p:cNvPr id="37894" name="Picture 6" descr="https://www.the-blueprints.com/blueprints-depot/construction-equipment/johndeere/john-deere-310g-backhoe-loader.gif"/>
          <p:cNvPicPr>
            <a:picLocks noChangeAspect="1" noChangeArrowheads="1"/>
          </p:cNvPicPr>
          <p:nvPr/>
        </p:nvPicPr>
        <p:blipFill>
          <a:blip r:embed="rId3" cstate="print"/>
          <a:srcRect r="36713"/>
          <a:stretch>
            <a:fillRect/>
          </a:stretch>
        </p:blipFill>
        <p:spPr bwMode="auto">
          <a:xfrm>
            <a:off x="5076056" y="4437112"/>
            <a:ext cx="3960440" cy="1838325"/>
          </a:xfrm>
          <a:prstGeom prst="rect">
            <a:avLst/>
          </a:prstGeom>
          <a:noFill/>
        </p:spPr>
      </p:pic>
      <p:pic>
        <p:nvPicPr>
          <p:cNvPr id="37896" name="Picture 8" descr="http://www.marubeni-komatsu.co.uk/images/image/product/product-images/wa430-6-photo-4-13817660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1" y="1808820"/>
            <a:ext cx="3312368" cy="1800200"/>
          </a:xfrm>
          <a:prstGeom prst="rect">
            <a:avLst/>
          </a:prstGeom>
          <a:noFill/>
        </p:spPr>
      </p:pic>
      <p:sp>
        <p:nvSpPr>
          <p:cNvPr id="3" name="Ορθογώνιο 2"/>
          <p:cNvSpPr/>
          <p:nvPr/>
        </p:nvSpPr>
        <p:spPr>
          <a:xfrm>
            <a:off x="1638010" y="5877272"/>
            <a:ext cx="2035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</a:rPr>
              <a:t>http://carblueprints.info/</a:t>
            </a:r>
            <a:endParaRPr lang="el-GR" sz="1400" dirty="0">
              <a:latin typeface="+mn-lt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5858701" y="6341459"/>
            <a:ext cx="2035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</a:rPr>
              <a:t>http://carblueprints.info/</a:t>
            </a:r>
            <a:endParaRPr lang="el-GR" sz="1400" dirty="0">
              <a:latin typeface="+mn-lt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383410" y="3768337"/>
            <a:ext cx="29856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</a:rPr>
              <a:t>http://www.marubeni-komatsu.co.uk/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4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ΜΤΕ – Λεπτομέρειες Βασικών ΜΤΕ – 4</a:t>
            </a:r>
            <a:endParaRPr lang="el-GR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255496" cy="6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 smtClean="0"/>
              <a:t>ΜΕΤΑΦΟΡΙΚΟ ΟΧΗΜΑ</a:t>
            </a:r>
            <a:r>
              <a:rPr lang="en-US" sz="2000" b="1" dirty="0" smtClean="0"/>
              <a:t> </a:t>
            </a:r>
            <a:r>
              <a:rPr lang="el-GR" sz="2000" b="1" dirty="0" smtClean="0"/>
              <a:t>– </a:t>
            </a:r>
            <a:r>
              <a:rPr lang="en-US" sz="2000" b="1" dirty="0" smtClean="0"/>
              <a:t>Dump</a:t>
            </a:r>
            <a:r>
              <a:rPr lang="el-GR" sz="2000" b="1" dirty="0" smtClean="0"/>
              <a:t> </a:t>
            </a:r>
            <a:r>
              <a:rPr lang="en-US" sz="2000" b="1" dirty="0" smtClean="0"/>
              <a:t>truck</a:t>
            </a:r>
            <a:r>
              <a:rPr lang="el-GR" sz="2000" b="1" dirty="0" smtClean="0"/>
              <a:t> (Μ/Ο):</a:t>
            </a:r>
            <a:endParaRPr lang="el-GR" sz="2000" dirty="0" smtClean="0"/>
          </a:p>
        </p:txBody>
      </p:sp>
      <p:pic>
        <p:nvPicPr>
          <p:cNvPr id="36868" name="Picture 4" descr="http://www.hiwtc.com/photo/products/39/01/69/16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221089"/>
            <a:ext cx="4751041" cy="2304256"/>
          </a:xfrm>
          <a:prstGeom prst="rect">
            <a:avLst/>
          </a:prstGeom>
          <a:noFill/>
        </p:spPr>
      </p:pic>
      <p:pic>
        <p:nvPicPr>
          <p:cNvPr id="36870" name="Picture 6" descr="http://www.werktuigen.com/afbeeldingen/models/4730/2/bell-b40d.jpg"/>
          <p:cNvPicPr>
            <a:picLocks noChangeAspect="1" noChangeArrowheads="1"/>
          </p:cNvPicPr>
          <p:nvPr/>
        </p:nvPicPr>
        <p:blipFill>
          <a:blip r:embed="rId3" cstate="print"/>
          <a:srcRect l="47249" t="15034"/>
          <a:stretch>
            <a:fillRect/>
          </a:stretch>
        </p:blipFill>
        <p:spPr bwMode="auto">
          <a:xfrm>
            <a:off x="1691680" y="2276872"/>
            <a:ext cx="2304256" cy="2041322"/>
          </a:xfrm>
          <a:prstGeom prst="rect">
            <a:avLst/>
          </a:prstGeom>
          <a:noFill/>
        </p:spPr>
      </p:pic>
      <p:pic>
        <p:nvPicPr>
          <p:cNvPr id="36874" name="Picture 10" descr="http://2.bp.blogspot.com/-AAklpsJXYMY/Taxc21nIryI/AAAAAAAAFvw/NRAgDPcTiXE/s1600/dimens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6065" y="2636912"/>
            <a:ext cx="3799481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31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ΜΤΕ – Βασικά Χαρακτηριστικά – 1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b="1" dirty="0"/>
              <a:t>ΧΑΡΑΚΤΗΡΙΣΤΙΚΑ ΚΙΝΗΤΗΡΑ:	</a:t>
            </a:r>
          </a:p>
          <a:p>
            <a:r>
              <a:rPr lang="el-GR" dirty="0"/>
              <a:t>Ισχύς (σε HP) &amp; Μετάδοση (πλήθος βαθμίδων, μηχανικό/αυτόματο)</a:t>
            </a:r>
          </a:p>
          <a:p>
            <a:pPr lvl="1"/>
            <a:r>
              <a:rPr lang="el-GR" dirty="0"/>
              <a:t>ΗΜΙΑΥΤΟΜΑΤΟ: Αυτόματη προσαρμογή ταχύτητας στις αντιστάσεις που συναντά, καλύτερη ρύθμιση στροφών και σταθερότερο φορτίο, πιο άνετη εργασία – μεγάλο κόστος αγοράς, χαμηλότερη απόδοση.</a:t>
            </a:r>
          </a:p>
          <a:p>
            <a:pPr marL="0" indent="0">
              <a:buNone/>
            </a:pPr>
            <a:r>
              <a:rPr lang="el-GR" b="1" dirty="0"/>
              <a:t>ΒΑΡΟΣ ΜΗΧΑΝΗΜΑΤΟΣ:</a:t>
            </a:r>
          </a:p>
          <a:p>
            <a:r>
              <a:rPr lang="el-GR" dirty="0"/>
              <a:t>Βάρος Συνολικό/ανά Κινητήριο τροχό (σε t), Κενό και Πλήρες φορτίου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838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ΜΤΕ – Κατηγορίες &amp; Είδη Μηχανημάτων – 1 </a:t>
            </a:r>
            <a:r>
              <a:rPr lang="el-GR" sz="2800" b="0" dirty="0" smtClean="0"/>
              <a:t>1/3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71520" cy="4781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 smtClean="0"/>
              <a:t>ΕΚΣΚΑΦΕΙΣ (Διακεκομμένης λειτουργίας):</a:t>
            </a:r>
            <a:r>
              <a:rPr lang="el-GR" sz="2000" dirty="0" smtClean="0"/>
              <a:t> </a:t>
            </a:r>
          </a:p>
          <a:p>
            <a:r>
              <a:rPr lang="en-US" sz="2000" dirty="0" smtClean="0"/>
              <a:t>Shovel</a:t>
            </a:r>
            <a:r>
              <a:rPr lang="el-GR" sz="2000" dirty="0" smtClean="0"/>
              <a:t> (με μετωπικό φτυάρι)</a:t>
            </a:r>
            <a:r>
              <a:rPr lang="en-US" sz="2000" dirty="0" smtClean="0"/>
              <a:t>, </a:t>
            </a:r>
            <a:endParaRPr lang="el-GR" sz="2000" dirty="0" smtClean="0"/>
          </a:p>
          <a:p>
            <a:r>
              <a:rPr lang="en-US" sz="2000" dirty="0" smtClean="0"/>
              <a:t>Backhoe </a:t>
            </a:r>
            <a:r>
              <a:rPr lang="el-GR" sz="2000" dirty="0" smtClean="0"/>
              <a:t>ή Τσάπα (με ανεστραμμένο φτυάρι), </a:t>
            </a:r>
          </a:p>
          <a:p>
            <a:r>
              <a:rPr lang="en-US" sz="2000" dirty="0" smtClean="0"/>
              <a:t>Drag-Line (</a:t>
            </a:r>
            <a:r>
              <a:rPr lang="el-GR" sz="2000" dirty="0" smtClean="0"/>
              <a:t>με συρόμενο κάδο), </a:t>
            </a:r>
          </a:p>
          <a:p>
            <a:r>
              <a:rPr lang="en-US" sz="2000" dirty="0" smtClean="0"/>
              <a:t>Clamshell (</a:t>
            </a:r>
            <a:r>
              <a:rPr lang="el-GR" sz="2000" dirty="0" smtClean="0"/>
              <a:t>με αρπάγη)</a:t>
            </a:r>
          </a:p>
          <a:p>
            <a:pPr>
              <a:buNone/>
            </a:pPr>
            <a:r>
              <a:rPr lang="el-GR" sz="2000" dirty="0" smtClean="0"/>
              <a:t>Σύστημα Κίνησης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r>
              <a:rPr lang="el-GR" sz="2000" dirty="0" smtClean="0"/>
              <a:t>Αυτοπροωθούμενοι</a:t>
            </a:r>
          </a:p>
          <a:p>
            <a:pPr lvl="1"/>
            <a:r>
              <a:rPr lang="el-GR" sz="1700" dirty="0" smtClean="0"/>
              <a:t>Με ερπύστριες</a:t>
            </a:r>
          </a:p>
          <a:p>
            <a:pPr lvl="1"/>
            <a:r>
              <a:rPr lang="el-GR" sz="1700" dirty="0" smtClean="0"/>
              <a:t>Με ελαστικούς τροχούς</a:t>
            </a:r>
          </a:p>
          <a:p>
            <a:r>
              <a:rPr lang="el-GR" sz="2000" dirty="0" smtClean="0"/>
              <a:t>Επί αυτοκινήτου, εξέδρας</a:t>
            </a:r>
          </a:p>
          <a:p>
            <a:pPr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3540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ΜΤΕ – Βασικά Χαρακτηριστικά – 1 </a:t>
            </a:r>
            <a:r>
              <a:rPr lang="el-GR" sz="3200" b="0" dirty="0">
                <a:solidFill>
                  <a:prstClr val="white"/>
                </a:solidFill>
              </a:rPr>
              <a:t>2</a:t>
            </a:r>
            <a:r>
              <a:rPr lang="el-GR" sz="3200" b="0" dirty="0" smtClean="0">
                <a:solidFill>
                  <a:prstClr val="white"/>
                </a:solidFill>
              </a:rPr>
              <a:t>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ΚΑΔΟΣ/ΚΟΠΤΗΡΑΣ/ΠΗΓΜΑ:</a:t>
            </a:r>
          </a:p>
          <a:p>
            <a:r>
              <a:rPr lang="el-GR" dirty="0"/>
              <a:t>Τύπος &amp; Χωρητικότητα που διαθέτουν (σε m3):</a:t>
            </a:r>
          </a:p>
          <a:p>
            <a:pPr lvl="1"/>
            <a:r>
              <a:rPr lang="el-GR" dirty="0"/>
              <a:t>Ο Κάδος του Εκσκαφέα ή Φορτωτή</a:t>
            </a:r>
          </a:p>
          <a:p>
            <a:pPr lvl="1"/>
            <a:r>
              <a:rPr lang="el-GR" dirty="0"/>
              <a:t>Ο Κοπτήρας του Προωθητή (Π/Θ)</a:t>
            </a:r>
          </a:p>
          <a:p>
            <a:pPr lvl="1"/>
            <a:r>
              <a:rPr lang="el-GR" dirty="0"/>
              <a:t>Το Πήγμα ή Κιβώτιο του Μεταφορικού Οχήματος (Μ/Ο)</a:t>
            </a:r>
          </a:p>
          <a:p>
            <a:pPr marL="0" indent="0">
              <a:buNone/>
            </a:pPr>
            <a:r>
              <a:rPr lang="el-GR" b="1" dirty="0"/>
              <a:t>ΤΥΠΟΣ ΣΥΣΤΗΜΑΤΟΣ ΚΙΝΗΣΗΣ:</a:t>
            </a:r>
          </a:p>
          <a:p>
            <a:r>
              <a:rPr lang="el-GR" dirty="0"/>
              <a:t>Ερπυστριοφόρο ή Ελαστιχοφόρο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050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ΜΤΕ – Βασικά Χαρακτηριστικά – 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b="1" dirty="0"/>
              <a:t>ΣΥΓΚΡΙΣΗ  ΣΥΣΤΗΜΑΤΩΝ ΚΙΝΗΣΗΣ:</a:t>
            </a:r>
          </a:p>
          <a:p>
            <a:pPr marL="0" indent="0">
              <a:buNone/>
            </a:pPr>
            <a:r>
              <a:rPr lang="el-GR" b="1" dirty="0"/>
              <a:t>Ερπυστριοφόρα</a:t>
            </a:r>
          </a:p>
          <a:p>
            <a:r>
              <a:rPr lang="el-GR" dirty="0"/>
              <a:t>Μεγάλη επιφάνεια έδρασης, μικρή πίεση στο έδαφος, εργασία σε αιχμηρές πέτρες &amp; σε μαλακά/υγρά εδάφη χωρίς βοηθητικά στηρίγματα, στροφή σε μικρό χώρο, αναρρίχηση έως και 40%.</a:t>
            </a:r>
          </a:p>
          <a:p>
            <a:r>
              <a:rPr lang="el-GR" dirty="0"/>
              <a:t>Μικρές ταχύτητες (4km/h), απαιτούν όχημα μεταφοράς</a:t>
            </a:r>
          </a:p>
          <a:p>
            <a:pPr marL="0" indent="0">
              <a:buNone/>
            </a:pPr>
            <a:r>
              <a:rPr lang="el-GR" b="1" dirty="0"/>
              <a:t>Ελαστιχοφόρα</a:t>
            </a:r>
          </a:p>
          <a:p>
            <a:r>
              <a:rPr lang="el-GR" dirty="0"/>
              <a:t>Κινούνται μόνα τους μεταξύ θέσεων εργασίας, μεγαλύτερες ταχύτητες (32km/h), απλούστερα μηχανικά μέρη.</a:t>
            </a:r>
          </a:p>
          <a:p>
            <a:r>
              <a:rPr lang="el-GR" dirty="0"/>
              <a:t>Μικρή επιφάνεια έδρασης, μεγάλες πιέσεις στο έδαφος, δεν έχουν ευστάθεια σε κεκλιμένα εδάφη, σταθεροποιούνται με ειδικά πέδιλα, απαιτούν μεγαλύτερο χώρο κίνησης.</a:t>
            </a:r>
          </a:p>
          <a:p>
            <a:r>
              <a:rPr lang="el-GR" dirty="0"/>
              <a:t>Πρόσφυση ανάλογη με το πλήθος Κινητηρίων τροχών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384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ΜΤΕ – Αγορά ή Ενοικίαση;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b="1" dirty="0"/>
              <a:t>ΕΠΙΛΟΓΗ ΒΑΣΕΙ ΤΟΥ ΩΡΙΑΙΟΥ ΚΟΣΤΟΥΣ:</a:t>
            </a:r>
          </a:p>
          <a:p>
            <a:pPr marL="0" indent="0">
              <a:buNone/>
            </a:pPr>
            <a:r>
              <a:rPr lang="el-GR" b="1" dirty="0"/>
              <a:t>Κόστος Ιδιοκτησίας: ΚΙ = (Α + Ε) / Ω </a:t>
            </a:r>
          </a:p>
          <a:p>
            <a:r>
              <a:rPr lang="el-GR" dirty="0"/>
              <a:t>Α = Απόσβεση (ετήσιο κόστος)</a:t>
            </a:r>
          </a:p>
          <a:p>
            <a:r>
              <a:rPr lang="el-GR" dirty="0"/>
              <a:t>Ε = Ετήσια Έξοδα (φόροι, ασφάλεια, κόστος επένδυσης,…)</a:t>
            </a:r>
          </a:p>
          <a:p>
            <a:r>
              <a:rPr lang="el-GR" dirty="0"/>
              <a:t>Ω = Συνολικές Ώρες/Έτος που χρησιμοποιείται</a:t>
            </a:r>
          </a:p>
          <a:p>
            <a:pPr marL="0" indent="0">
              <a:buNone/>
            </a:pPr>
            <a:r>
              <a:rPr lang="el-GR" b="1" dirty="0"/>
              <a:t>Κόστος Ενοικίασης: ΚΕ = Μ / ω  </a:t>
            </a:r>
          </a:p>
          <a:p>
            <a:r>
              <a:rPr lang="el-GR" dirty="0"/>
              <a:t>Μ = Μηνιαίο Ενοίκιο (μίσθωμα)</a:t>
            </a:r>
          </a:p>
          <a:p>
            <a:r>
              <a:rPr lang="el-GR" dirty="0"/>
              <a:t> ω = ώρες/μήνα που προβλέπεται να απασχοληθεί</a:t>
            </a:r>
          </a:p>
          <a:p>
            <a:pPr marL="0" indent="0">
              <a:buNone/>
            </a:pPr>
            <a:r>
              <a:rPr lang="el-GR" b="1" dirty="0"/>
              <a:t>Κόστος Λειτουργίας: ΚΛ = κοινό</a:t>
            </a:r>
          </a:p>
          <a:p>
            <a:pPr marL="0" indent="0">
              <a:buNone/>
            </a:pPr>
            <a:r>
              <a:rPr lang="el-GR" b="1" dirty="0"/>
              <a:t>Η ΑΠΟΦΑΣΗ ΒΑΣΙΖΕΤΑΙ ΣΤΗ ΣΧΕΣΗ ΤΩΝ ΚΙ &amp; ΚΕ :</a:t>
            </a:r>
          </a:p>
          <a:p>
            <a:r>
              <a:rPr lang="el-GR" dirty="0"/>
              <a:t>ΚΙ &gt; ΚΕ </a:t>
            </a:r>
            <a:r>
              <a:rPr lang="el-GR" dirty="0">
                <a:sym typeface="Wingdings" pitchFamily="2" charset="2"/>
              </a:rPr>
              <a:t></a:t>
            </a:r>
            <a:r>
              <a:rPr lang="el-GR" dirty="0" smtClean="0"/>
              <a:t>  </a:t>
            </a:r>
            <a:r>
              <a:rPr lang="el-GR" dirty="0"/>
              <a:t>Ενοικίαση</a:t>
            </a:r>
          </a:p>
          <a:p>
            <a:r>
              <a:rPr lang="el-GR" dirty="0"/>
              <a:t>ΚΙ &lt; ΚΕ </a:t>
            </a:r>
            <a:r>
              <a:rPr lang="el-GR" dirty="0">
                <a:sym typeface="Wingdings" pitchFamily="2" charset="2"/>
              </a:rPr>
              <a:t> </a:t>
            </a:r>
            <a:r>
              <a:rPr lang="el-GR" dirty="0" smtClean="0"/>
              <a:t>Αγορά</a:t>
            </a:r>
            <a:endParaRPr lang="el-GR" dirty="0"/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772816"/>
            <a:ext cx="211085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128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Βασίλειος Μούσας 2014. Βασίλειος Μούσας. «Διαχείριση έργων και εργοταξίων . Ενότητα </a:t>
            </a:r>
            <a:r>
              <a:rPr lang="el-GR" sz="2000" dirty="0" smtClean="0"/>
              <a:t>7α: </a:t>
            </a:r>
            <a:r>
              <a:rPr lang="el-GR" sz="2000" dirty="0"/>
              <a:t>Μηχανήματα τεχνικών έργων (ΜΤΕ) - </a:t>
            </a:r>
            <a:r>
              <a:rPr lang="el-GR" sz="2000" dirty="0" smtClean="0"/>
              <a:t>Περιγραφή».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0672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solidFill>
                  <a:prstClr val="white"/>
                </a:solidFill>
              </a:rPr>
              <a:t>ΜΤΕ – Κατηγορίες &amp; Είδη Μηχανημάτων – 1 </a:t>
            </a:r>
            <a:r>
              <a:rPr lang="el-GR" sz="2800" b="0" dirty="0" smtClean="0">
                <a:solidFill>
                  <a:prstClr val="white"/>
                </a:solidFill>
              </a:rPr>
              <a:t>2/3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12776"/>
            <a:ext cx="3456384" cy="2303356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79512" y="3861048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"</a:t>
            </a:r>
            <a:r>
              <a:rPr lang="en-US" sz="1400" dirty="0">
                <a:latin typeface="+mn-lt"/>
                <a:hlinkClick r:id="rId3"/>
              </a:rPr>
              <a:t>Dragline, Luminant Energy Kosse lignite mine (5556780431</a:t>
            </a:r>
            <a:r>
              <a:rPr lang="en-US" sz="1400" dirty="0">
                <a:latin typeface="+mn-lt"/>
              </a:rPr>
              <a:t>)" </a:t>
            </a:r>
            <a:r>
              <a:rPr lang="el-GR" sz="1400" dirty="0" smtClean="0">
                <a:latin typeface="+mn-lt"/>
              </a:rPr>
              <a:t>από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  <a:hlinkClick r:id="rId4"/>
              </a:rPr>
              <a:t>Roy Luck</a:t>
            </a:r>
            <a:r>
              <a:rPr lang="en-US" sz="1400" dirty="0">
                <a:latin typeface="+mn-lt"/>
              </a:rPr>
              <a:t> - </a:t>
            </a:r>
            <a:r>
              <a:rPr lang="en-US" sz="1400" dirty="0">
                <a:latin typeface="+mn-lt"/>
                <a:hlinkClick r:id="rId5"/>
              </a:rPr>
              <a:t>Dragline, Luminant Energy Kosse lignite </a:t>
            </a:r>
            <a:r>
              <a:rPr lang="en-US" sz="1400" dirty="0" smtClean="0">
                <a:latin typeface="+mn-lt"/>
                <a:hlinkClick r:id="rId5"/>
              </a:rPr>
              <a:t>mine</a:t>
            </a:r>
            <a:r>
              <a:rPr lang="el-GR" sz="1400" dirty="0" smtClean="0">
                <a:latin typeface="+mn-lt"/>
              </a:rPr>
              <a:t>  διαθέσιμο με άδεια </a:t>
            </a:r>
            <a:r>
              <a:rPr lang="en-US" sz="1400" dirty="0">
                <a:latin typeface="+mn-lt"/>
                <a:hlinkClick r:id="rId6"/>
              </a:rPr>
              <a:t>CC BY </a:t>
            </a:r>
            <a:r>
              <a:rPr lang="en-US" sz="1400" dirty="0" smtClean="0">
                <a:latin typeface="+mn-lt"/>
                <a:hlinkClick r:id="rId6"/>
              </a:rPr>
              <a:t>2.0</a:t>
            </a:r>
            <a:endParaRPr lang="el-GR" sz="1400" dirty="0">
              <a:latin typeface="+mn-lt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456768"/>
            <a:ext cx="3432974" cy="1742106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4427984" y="3346800"/>
            <a:ext cx="25980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http://www.eikengineering.com/</a:t>
            </a:r>
            <a:endParaRPr lang="el-GR" sz="1400" dirty="0">
              <a:latin typeface="+mj-lt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805703"/>
            <a:ext cx="3648998" cy="2424303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3851920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+mn-lt"/>
              </a:rPr>
              <a:t>"</a:t>
            </a:r>
            <a:r>
              <a:rPr lang="en-US" sz="1400" dirty="0">
                <a:latin typeface="+mn-lt"/>
                <a:hlinkClick r:id="rId9"/>
              </a:rPr>
              <a:t>JCB 3CX Backhoe loader</a:t>
            </a:r>
            <a:r>
              <a:rPr lang="en-US" sz="1400" dirty="0">
                <a:latin typeface="+mn-lt"/>
              </a:rPr>
              <a:t>" </a:t>
            </a:r>
            <a:r>
              <a:rPr lang="el-GR" sz="1400" dirty="0" smtClean="0">
                <a:latin typeface="+mn-lt"/>
              </a:rPr>
              <a:t>από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S. Lampkin, U.S. Air Force -  </a:t>
            </a:r>
            <a:r>
              <a:rPr lang="en-US" sz="1400" dirty="0">
                <a:latin typeface="+mn-lt"/>
                <a:hlinkClick r:id="rId10"/>
              </a:rPr>
              <a:t>http://</a:t>
            </a:r>
            <a:r>
              <a:rPr lang="en-US" sz="1400" dirty="0" smtClean="0">
                <a:latin typeface="+mn-lt"/>
                <a:hlinkClick r:id="rId10"/>
              </a:rPr>
              <a:t>www.defenseimagery.mil</a:t>
            </a:r>
            <a:r>
              <a:rPr lang="el-GR" sz="1400" dirty="0">
                <a:latin typeface="+mn-lt"/>
              </a:rPr>
              <a:t> </a:t>
            </a:r>
            <a:r>
              <a:rPr lang="el-GR" sz="1400" dirty="0" smtClean="0">
                <a:latin typeface="+mn-lt"/>
              </a:rPr>
              <a:t>διαθέσιμο ως κοινό κτήμα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3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solidFill>
                  <a:prstClr val="white"/>
                </a:solidFill>
              </a:rPr>
              <a:t>ΜΤΕ – Κατηγορίες &amp; Είδη Μηχανημάτων – 1 </a:t>
            </a:r>
            <a:r>
              <a:rPr lang="el-GR" sz="2800" b="0" dirty="0" smtClean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100" y="1219439"/>
            <a:ext cx="3748579" cy="2736304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38100" y="3964961"/>
            <a:ext cx="3756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latin typeface="+mj-lt"/>
              </a:rPr>
              <a:t>«</a:t>
            </a:r>
            <a:r>
              <a:rPr lang="en-US" sz="1400" dirty="0" smtClean="0">
                <a:latin typeface="+mj-lt"/>
                <a:hlinkClick r:id="rId3"/>
              </a:rPr>
              <a:t>Kettenbagger </a:t>
            </a:r>
            <a:r>
              <a:rPr lang="en-US" sz="1400" dirty="0">
                <a:latin typeface="+mj-lt"/>
                <a:hlinkClick r:id="rId3"/>
              </a:rPr>
              <a:t>CAT 325C </a:t>
            </a:r>
            <a:r>
              <a:rPr lang="en-US" sz="1400" dirty="0" smtClean="0">
                <a:latin typeface="+mj-lt"/>
                <a:hlinkClick r:id="rId3"/>
              </a:rPr>
              <a:t>LN</a:t>
            </a:r>
            <a:r>
              <a:rPr lang="el-GR" sz="1400" dirty="0" smtClean="0">
                <a:latin typeface="+mj-lt"/>
              </a:rPr>
              <a:t>» διαθέσιμο με άδεια </a:t>
            </a:r>
            <a:r>
              <a:rPr lang="en-US" sz="1400" dirty="0">
                <a:latin typeface="+mj-lt"/>
                <a:hlinkClick r:id="rId4"/>
              </a:rPr>
              <a:t>CC BY-SA </a:t>
            </a:r>
            <a:r>
              <a:rPr lang="en-US" sz="1400" dirty="0" smtClean="0">
                <a:latin typeface="+mj-lt"/>
                <a:hlinkClick r:id="rId4"/>
              </a:rPr>
              <a:t>3.0</a:t>
            </a:r>
            <a:endParaRPr lang="en-US" sz="1400" dirty="0">
              <a:latin typeface="+mj-lt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219439"/>
            <a:ext cx="3729990" cy="2493645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4716016" y="3734025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"</a:t>
            </a:r>
            <a:r>
              <a:rPr lang="en-US" sz="1400" dirty="0">
                <a:latin typeface="+mn-lt"/>
                <a:hlinkClick r:id="rId6"/>
              </a:rPr>
              <a:t>P&amp;H 4100XPB Shovel-1</a:t>
            </a:r>
            <a:r>
              <a:rPr lang="en-US" sz="1400" dirty="0">
                <a:latin typeface="+mn-lt"/>
              </a:rPr>
              <a:t>" </a:t>
            </a:r>
            <a:r>
              <a:rPr lang="el-GR" sz="1400" dirty="0" smtClean="0">
                <a:latin typeface="+mn-lt"/>
              </a:rPr>
              <a:t>από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  <a:hlinkClick r:id="rId7" tooltip="wikipedia:User:Sansumaria"/>
              </a:rPr>
              <a:t>Sansumaria</a:t>
            </a:r>
            <a:r>
              <a:rPr lang="el-GR" sz="1400" dirty="0" smtClean="0">
                <a:latin typeface="+mn-lt"/>
              </a:rPr>
              <a:t> διαθέσιμο με άδεια </a:t>
            </a:r>
            <a:r>
              <a:rPr lang="en-US" sz="1400" dirty="0">
                <a:latin typeface="+mn-lt"/>
                <a:hlinkClick r:id="rId8"/>
              </a:rPr>
              <a:t>CC BY-SA </a:t>
            </a:r>
            <a:r>
              <a:rPr lang="en-US" sz="1400" dirty="0" smtClean="0">
                <a:latin typeface="+mn-lt"/>
                <a:hlinkClick r:id="rId8"/>
              </a:rPr>
              <a:t>3.0</a:t>
            </a:r>
            <a:endParaRPr lang="en-US" sz="1400" dirty="0">
              <a:latin typeface="+mn-lt"/>
            </a:endParaRP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100" y="4507290"/>
            <a:ext cx="3353780" cy="2334493"/>
          </a:xfrm>
          <a:prstGeom prst="rect">
            <a:avLst/>
          </a:prstGeom>
        </p:spPr>
      </p:pic>
      <p:sp>
        <p:nvSpPr>
          <p:cNvPr id="14" name="Ορθογώνιο 13"/>
          <p:cNvSpPr/>
          <p:nvPr/>
        </p:nvSpPr>
        <p:spPr>
          <a:xfrm>
            <a:off x="3584905" y="6309320"/>
            <a:ext cx="17725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</a:rPr>
              <a:t>http://water.epa.gov/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0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solidFill>
                  <a:prstClr val="white"/>
                </a:solidFill>
              </a:rPr>
              <a:t>ΜΤΕ – Κατηγορίες &amp; Είδη Μηχανημάτων – </a:t>
            </a:r>
            <a:r>
              <a:rPr lang="el-GR" sz="3200" dirty="0" smtClean="0">
                <a:solidFill>
                  <a:prstClr val="white"/>
                </a:solidFill>
              </a:rPr>
              <a:t>2 </a:t>
            </a:r>
            <a:r>
              <a:rPr lang="el-GR" sz="2800" b="0" dirty="0" smtClean="0">
                <a:solidFill>
                  <a:prstClr val="white"/>
                </a:solidFill>
              </a:rPr>
              <a:t>1/4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/>
              <a:t>ΕΚΣΚΑΦΕΙΣ (συνεχούς λειτουργίας):</a:t>
            </a:r>
            <a:r>
              <a:rPr lang="el-GR" dirty="0"/>
              <a:t> </a:t>
            </a:r>
          </a:p>
          <a:p>
            <a:r>
              <a:rPr lang="en-US" dirty="0"/>
              <a:t>Bucket</a:t>
            </a:r>
            <a:r>
              <a:rPr lang="el-GR" dirty="0"/>
              <a:t> </a:t>
            </a:r>
            <a:r>
              <a:rPr lang="en-US" dirty="0"/>
              <a:t>wheel</a:t>
            </a:r>
            <a:r>
              <a:rPr lang="el-GR" dirty="0"/>
              <a:t> (με καδοτροχό)</a:t>
            </a:r>
            <a:r>
              <a:rPr lang="en-US" dirty="0"/>
              <a:t>, </a:t>
            </a:r>
            <a:endParaRPr lang="el-GR" dirty="0"/>
          </a:p>
          <a:p>
            <a:r>
              <a:rPr lang="en-US" dirty="0"/>
              <a:t>Bucket chain</a:t>
            </a:r>
            <a:r>
              <a:rPr lang="el-GR" dirty="0"/>
              <a:t> (με καδοφόρο αλυσίδα), </a:t>
            </a:r>
          </a:p>
          <a:p>
            <a:endParaRPr lang="el-GR" dirty="0"/>
          </a:p>
          <a:p>
            <a:pPr>
              <a:buNone/>
            </a:pPr>
            <a:r>
              <a:rPr lang="el-GR" b="1" dirty="0"/>
              <a:t>ΕΠΙΠΕΔΟΙ ΕΚΣΚΑΦΕΙΣ:</a:t>
            </a:r>
          </a:p>
          <a:p>
            <a:r>
              <a:rPr lang="el-GR" dirty="0"/>
              <a:t>Προωθητές (</a:t>
            </a:r>
            <a:r>
              <a:rPr lang="en-US" dirty="0"/>
              <a:t>Bulldozer)</a:t>
            </a:r>
            <a:endParaRPr lang="el-GR" dirty="0"/>
          </a:p>
          <a:p>
            <a:r>
              <a:rPr lang="el-GR" dirty="0"/>
              <a:t>Διαμορφωτές Γαιών (</a:t>
            </a:r>
            <a:r>
              <a:rPr lang="en-US" dirty="0"/>
              <a:t>Grader)</a:t>
            </a:r>
            <a:endParaRPr lang="el-GR" sz="2000" dirty="0"/>
          </a:p>
          <a:p>
            <a:r>
              <a:rPr lang="el-GR" dirty="0"/>
              <a:t>Αποξέστες</a:t>
            </a:r>
            <a:r>
              <a:rPr lang="en-US" dirty="0"/>
              <a:t> (Scraper)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7740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solidFill>
                  <a:prstClr val="white"/>
                </a:solidFill>
              </a:rPr>
              <a:t>ΜΤΕ – Κατηγορίες &amp; Είδη Μηχανημάτων – 2 </a:t>
            </a:r>
            <a:r>
              <a:rPr lang="el-GR" sz="2800" b="0" dirty="0" smtClean="0">
                <a:solidFill>
                  <a:prstClr val="white"/>
                </a:solidFill>
              </a:rPr>
              <a:t>2/4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12776"/>
            <a:ext cx="3121152" cy="2081784"/>
          </a:xfrm>
        </p:spPr>
      </p:pic>
      <p:sp>
        <p:nvSpPr>
          <p:cNvPr id="6" name="Ορθογώνιο 5"/>
          <p:cNvSpPr/>
          <p:nvPr/>
        </p:nvSpPr>
        <p:spPr>
          <a:xfrm>
            <a:off x="395536" y="3645024"/>
            <a:ext cx="30963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"</a:t>
            </a:r>
            <a:r>
              <a:rPr lang="en-US" sz="1400" dirty="0">
                <a:latin typeface="+mn-lt"/>
                <a:hlinkClick r:id="rId3"/>
              </a:rPr>
              <a:t>Garzweiler Tagebau-1230</a:t>
            </a:r>
            <a:r>
              <a:rPr lang="en-US" sz="1400" dirty="0">
                <a:latin typeface="+mn-lt"/>
              </a:rPr>
              <a:t>" </a:t>
            </a:r>
            <a:r>
              <a:rPr lang="el-GR" sz="1400" dirty="0" smtClean="0">
                <a:latin typeface="+mn-lt"/>
              </a:rPr>
              <a:t>από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© Raimond Spekking </a:t>
            </a:r>
            <a:r>
              <a:rPr lang="el-GR" sz="1400" dirty="0">
                <a:latin typeface="+mn-lt"/>
              </a:rPr>
              <a:t> </a:t>
            </a:r>
            <a:r>
              <a:rPr lang="el-GR" sz="1400" dirty="0" smtClean="0">
                <a:latin typeface="+mn-lt"/>
              </a:rPr>
              <a:t>διαθέσιμο  με άδεια </a:t>
            </a:r>
            <a:r>
              <a:rPr lang="en-US" sz="1400" dirty="0">
                <a:latin typeface="+mn-lt"/>
                <a:hlinkClick r:id="rId4"/>
              </a:rPr>
              <a:t>CC BY-SA </a:t>
            </a:r>
            <a:r>
              <a:rPr lang="en-US" sz="1400" dirty="0" smtClean="0">
                <a:latin typeface="+mn-lt"/>
                <a:hlinkClick r:id="rId4"/>
              </a:rPr>
              <a:t>4.0</a:t>
            </a:r>
            <a:endParaRPr lang="en-US" sz="1400" dirty="0">
              <a:latin typeface="+mn-lt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553744"/>
            <a:ext cx="3742725" cy="230425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484784"/>
            <a:ext cx="3246929" cy="2435197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4499992" y="41490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+mn-lt"/>
              </a:rPr>
              <a:t>"</a:t>
            </a:r>
            <a:r>
              <a:rPr lang="en-US" sz="1400" dirty="0">
                <a:latin typeface="+mn-lt"/>
                <a:hlinkClick r:id="rId7"/>
              </a:rPr>
              <a:t>Bauma 2007 Bulldozer Caterpillar 2</a:t>
            </a:r>
            <a:r>
              <a:rPr lang="en-US" sz="1400" dirty="0">
                <a:latin typeface="+mn-lt"/>
              </a:rPr>
              <a:t>" </a:t>
            </a:r>
            <a:r>
              <a:rPr lang="el-GR" sz="1400" dirty="0" smtClean="0">
                <a:latin typeface="+mn-lt"/>
              </a:rPr>
              <a:t>από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  <a:hlinkClick r:id="rId8" tooltip="User:Aconcagua"/>
              </a:rPr>
              <a:t>Aconcagua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- Own </a:t>
            </a:r>
            <a:r>
              <a:rPr lang="en-US" sz="1400" dirty="0" smtClean="0">
                <a:latin typeface="+mn-lt"/>
              </a:rPr>
              <a:t>work</a:t>
            </a:r>
            <a:r>
              <a:rPr lang="el-GR" sz="1400" dirty="0">
                <a:latin typeface="+mn-lt"/>
              </a:rPr>
              <a:t> </a:t>
            </a:r>
            <a:r>
              <a:rPr lang="el-GR" sz="1400" dirty="0" smtClean="0">
                <a:latin typeface="+mn-lt"/>
              </a:rPr>
              <a:t>διαθέσιμο με άδεια </a:t>
            </a:r>
            <a:r>
              <a:rPr lang="en-US" sz="1400" dirty="0">
                <a:latin typeface="+mn-lt"/>
                <a:hlinkClick r:id="rId9"/>
              </a:rPr>
              <a:t>CC BY-SA 3.0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3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solidFill>
                  <a:prstClr val="white"/>
                </a:solidFill>
              </a:rPr>
              <a:t>ΜΤΕ – Κατηγορίες &amp; Είδη Μηχανημάτων – 2 </a:t>
            </a:r>
            <a:r>
              <a:rPr lang="el-GR" sz="2800" b="0" dirty="0" smtClean="0">
                <a:solidFill>
                  <a:prstClr val="white"/>
                </a:solidFill>
              </a:rPr>
              <a:t>3/4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84784"/>
            <a:ext cx="3048000" cy="2026920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561619" y="3632448"/>
            <a:ext cx="3025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latin typeface="+mn-lt"/>
                <a:hlinkClick r:id="rId3"/>
              </a:rPr>
              <a:t>«</a:t>
            </a:r>
            <a:r>
              <a:rPr lang="en-US" sz="1400" dirty="0" smtClean="0">
                <a:latin typeface="+mn-lt"/>
                <a:hlinkClick r:id="rId3"/>
              </a:rPr>
              <a:t>CatGrader163H</a:t>
            </a:r>
            <a:r>
              <a:rPr lang="el-GR" sz="1400" dirty="0" smtClean="0">
                <a:latin typeface="+mn-lt"/>
              </a:rPr>
              <a:t>» από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  <a:hlinkClick r:id="rId4"/>
              </a:rPr>
              <a:t>Shaun Greiner</a:t>
            </a:r>
            <a:r>
              <a:rPr lang="en-US" sz="1400" dirty="0">
                <a:latin typeface="+mn-lt"/>
              </a:rPr>
              <a:t> - </a:t>
            </a:r>
            <a:r>
              <a:rPr lang="en-US" sz="1400" dirty="0">
                <a:latin typeface="+mn-lt"/>
                <a:hlinkClick r:id="rId5"/>
              </a:rPr>
              <a:t>CAT </a:t>
            </a:r>
            <a:r>
              <a:rPr lang="en-US" sz="1400" dirty="0" smtClean="0">
                <a:latin typeface="+mn-lt"/>
                <a:hlinkClick r:id="rId5"/>
              </a:rPr>
              <a:t>014</a:t>
            </a:r>
            <a:r>
              <a:rPr lang="el-GR" sz="1400" dirty="0" smtClean="0">
                <a:latin typeface="+mn-lt"/>
              </a:rPr>
              <a:t> διαθέσιμο με άδεια </a:t>
            </a:r>
            <a:r>
              <a:rPr lang="en-US" sz="1400" dirty="0">
                <a:latin typeface="+mn-lt"/>
                <a:hlinkClick r:id="rId6"/>
              </a:rPr>
              <a:t>CC BY-SA </a:t>
            </a:r>
            <a:r>
              <a:rPr lang="en-US" sz="1400" dirty="0" smtClean="0">
                <a:latin typeface="+mn-lt"/>
                <a:hlinkClick r:id="rId6"/>
              </a:rPr>
              <a:t>2.0</a:t>
            </a:r>
            <a:endParaRPr lang="en-US" sz="1400" dirty="0">
              <a:latin typeface="+mn-lt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245918"/>
            <a:ext cx="3960440" cy="2293497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4644008" y="3632448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"</a:t>
            </a:r>
            <a:r>
              <a:rPr lang="en-US" sz="1400" dirty="0">
                <a:latin typeface="+mn-lt"/>
                <a:hlinkClick r:id="rId8"/>
              </a:rPr>
              <a:t>Scraper</a:t>
            </a:r>
            <a:r>
              <a:rPr lang="en-US" sz="1400" dirty="0">
                <a:latin typeface="+mn-lt"/>
              </a:rPr>
              <a:t>" </a:t>
            </a:r>
            <a:r>
              <a:rPr lang="el-GR" sz="1400" dirty="0" smtClean="0">
                <a:latin typeface="+mn-lt"/>
              </a:rPr>
              <a:t>από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  <a:hlinkClick r:id="rId9"/>
              </a:rPr>
              <a:t>Bill </a:t>
            </a:r>
            <a:r>
              <a:rPr lang="en-US" sz="1400" dirty="0" smtClean="0">
                <a:latin typeface="+mn-lt"/>
                <a:hlinkClick r:id="rId9"/>
              </a:rPr>
              <a:t>Jacobus</a:t>
            </a:r>
            <a:r>
              <a:rPr lang="el-GR" sz="1400" dirty="0" smtClean="0">
                <a:latin typeface="+mn-lt"/>
              </a:rPr>
              <a:t> διαθέσιμο με άδεια </a:t>
            </a:r>
            <a:r>
              <a:rPr lang="en-US" sz="1400" dirty="0">
                <a:latin typeface="+mn-lt"/>
                <a:hlinkClick r:id="rId10"/>
              </a:rPr>
              <a:t>CC BY </a:t>
            </a:r>
            <a:r>
              <a:rPr lang="en-US" sz="1400" dirty="0" smtClean="0">
                <a:latin typeface="+mn-lt"/>
                <a:hlinkClick r:id="rId10"/>
              </a:rPr>
              <a:t>2.0</a:t>
            </a:r>
            <a:endParaRPr lang="en-US" sz="1400" dirty="0">
              <a:latin typeface="+mn-lt"/>
            </a:endParaRP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657" y="4437404"/>
            <a:ext cx="3275856" cy="2035126"/>
          </a:xfrm>
          <a:prstGeom prst="rect">
            <a:avLst/>
          </a:prstGeom>
        </p:spPr>
      </p:pic>
      <p:sp>
        <p:nvSpPr>
          <p:cNvPr id="14" name="Ορθογώνιο 13"/>
          <p:cNvSpPr/>
          <p:nvPr/>
        </p:nvSpPr>
        <p:spPr>
          <a:xfrm>
            <a:off x="3805028" y="5698123"/>
            <a:ext cx="40793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"</a:t>
            </a:r>
            <a:r>
              <a:rPr lang="en-US" sz="1400" dirty="0">
                <a:latin typeface="+mn-lt"/>
                <a:hlinkClick r:id="rId12"/>
              </a:rPr>
              <a:t>Komatsu GD650A grader (12679464615)</a:t>
            </a:r>
            <a:r>
              <a:rPr lang="en-US" sz="1400" dirty="0">
                <a:latin typeface="+mn-lt"/>
              </a:rPr>
              <a:t>" </a:t>
            </a:r>
            <a:r>
              <a:rPr lang="el-GR" sz="1400" dirty="0" smtClean="0">
                <a:latin typeface="+mn-lt"/>
              </a:rPr>
              <a:t>από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  <a:hlinkClick r:id="rId13"/>
              </a:rPr>
              <a:t>Bob Adams</a:t>
            </a:r>
            <a:r>
              <a:rPr lang="en-US" sz="1400" dirty="0">
                <a:latin typeface="+mn-lt"/>
              </a:rPr>
              <a:t> </a:t>
            </a:r>
            <a:r>
              <a:rPr lang="en-US" sz="1400" dirty="0" smtClean="0">
                <a:latin typeface="+mn-lt"/>
              </a:rPr>
              <a:t>from </a:t>
            </a:r>
            <a:r>
              <a:rPr lang="en-US" sz="1400" dirty="0">
                <a:latin typeface="+mn-lt"/>
              </a:rPr>
              <a:t>George, South Africa - Komatsu GD650A grader. </a:t>
            </a:r>
            <a:r>
              <a:rPr lang="el-GR" sz="1400" dirty="0" smtClean="0">
                <a:latin typeface="+mn-lt"/>
              </a:rPr>
              <a:t>Διαθέσιμο με άδεια </a:t>
            </a:r>
            <a:r>
              <a:rPr lang="en-US" sz="1400" dirty="0">
                <a:latin typeface="+mn-lt"/>
                <a:hlinkClick r:id="rId6"/>
              </a:rPr>
              <a:t>CC BY-SA </a:t>
            </a:r>
            <a:r>
              <a:rPr lang="en-US" sz="1400" dirty="0" smtClean="0">
                <a:latin typeface="+mn-lt"/>
                <a:hlinkClick r:id="rId6"/>
              </a:rPr>
              <a:t>2.0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1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solidFill>
                  <a:prstClr val="white"/>
                </a:solidFill>
              </a:rPr>
              <a:t>ΜΤΕ – Κατηγορίες &amp; Είδη Μηχανημάτων – 2 </a:t>
            </a:r>
            <a:r>
              <a:rPr lang="el-GR" sz="2800" b="0" dirty="0" smtClean="0">
                <a:solidFill>
                  <a:prstClr val="white"/>
                </a:solidFill>
              </a:rPr>
              <a:t>4/4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556792"/>
            <a:ext cx="4436421" cy="235622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412776"/>
            <a:ext cx="3285423" cy="2178518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5436096" y="3717032"/>
            <a:ext cx="3491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"</a:t>
            </a:r>
            <a:r>
              <a:rPr lang="en-US" sz="1400" dirty="0">
                <a:latin typeface="+mn-lt"/>
                <a:hlinkClick r:id="rId4"/>
              </a:rPr>
              <a:t>John Deere grader</a:t>
            </a:r>
            <a:r>
              <a:rPr lang="en-US" sz="1400" dirty="0">
                <a:latin typeface="+mn-lt"/>
              </a:rPr>
              <a:t>" by PH2 Frazier -  </a:t>
            </a:r>
            <a:r>
              <a:rPr lang="en-US" sz="1400" dirty="0">
                <a:latin typeface="+mn-lt"/>
                <a:hlinkClick r:id="rId5"/>
              </a:rPr>
              <a:t>http://</a:t>
            </a:r>
            <a:r>
              <a:rPr lang="en-US" sz="1400" dirty="0" smtClean="0">
                <a:latin typeface="+mn-lt"/>
                <a:hlinkClick r:id="rId5"/>
              </a:rPr>
              <a:t>www.defenseimagery.mil</a:t>
            </a:r>
            <a:r>
              <a:rPr lang="el-GR" sz="1400" dirty="0" smtClean="0">
                <a:latin typeface="+mn-lt"/>
              </a:rPr>
              <a:t> διαθέσιμο ως κοινό κτήμα</a:t>
            </a:r>
            <a:endParaRPr lang="el-GR" sz="1400" dirty="0">
              <a:latin typeface="+mn-lt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229" y="3887122"/>
            <a:ext cx="3845049" cy="2311066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1547664" y="6268723"/>
            <a:ext cx="1384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</a:rPr>
              <a:t>www.deere.com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9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solidFill>
                  <a:prstClr val="white"/>
                </a:solidFill>
              </a:rPr>
              <a:t>ΜΤΕ – Κατηγορίες &amp; Είδη Μηχανημάτων – </a:t>
            </a:r>
            <a:r>
              <a:rPr lang="el-GR" sz="3200" dirty="0" smtClean="0">
                <a:solidFill>
                  <a:prstClr val="white"/>
                </a:solidFill>
              </a:rPr>
              <a:t>3 </a:t>
            </a:r>
            <a:r>
              <a:rPr lang="el-GR" sz="2800" b="0" dirty="0" smtClean="0">
                <a:solidFill>
                  <a:prstClr val="white"/>
                </a:solidFill>
              </a:rPr>
              <a:t>1/3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dirty="0"/>
              <a:t>ΦΟΤΡΩΤΕΣ (</a:t>
            </a:r>
            <a:r>
              <a:rPr lang="en-US" b="1" dirty="0"/>
              <a:t>Loader</a:t>
            </a:r>
            <a:r>
              <a:rPr lang="el-GR" b="1" dirty="0"/>
              <a:t>):	</a:t>
            </a:r>
            <a:endParaRPr lang="el-GR" dirty="0"/>
          </a:p>
          <a:p>
            <a:r>
              <a:rPr lang="el-GR" dirty="0"/>
              <a:t>Μετωπικοί</a:t>
            </a:r>
          </a:p>
          <a:p>
            <a:r>
              <a:rPr lang="el-GR" dirty="0"/>
              <a:t>Ανάστροφοι</a:t>
            </a:r>
          </a:p>
          <a:p>
            <a:r>
              <a:rPr lang="el-GR" dirty="0"/>
              <a:t>Περιστροφικοί</a:t>
            </a:r>
          </a:p>
          <a:p>
            <a:pPr>
              <a:buNone/>
            </a:pPr>
            <a:r>
              <a:rPr lang="el-GR" b="1" dirty="0"/>
              <a:t>ΜΕΤΑΦΟΡΙΚΑ ΟΧΗΜΑΤΑ</a:t>
            </a:r>
            <a:r>
              <a:rPr lang="en-US" b="1" dirty="0"/>
              <a:t> (Dump truck)</a:t>
            </a:r>
            <a:r>
              <a:rPr lang="el-GR" b="1" dirty="0"/>
              <a:t>:	</a:t>
            </a:r>
            <a:endParaRPr lang="el-GR" dirty="0"/>
          </a:p>
          <a:p>
            <a:r>
              <a:rPr lang="el-GR" dirty="0"/>
              <a:t>Οπίσθια Ανατροπή</a:t>
            </a:r>
          </a:p>
          <a:p>
            <a:r>
              <a:rPr lang="el-GR" dirty="0"/>
              <a:t>Εμπρόσθια Ανατροπή</a:t>
            </a:r>
          </a:p>
          <a:p>
            <a:r>
              <a:rPr lang="el-GR" dirty="0"/>
              <a:t>Παράπλευρη Ανατροπή</a:t>
            </a:r>
          </a:p>
          <a:p>
            <a:r>
              <a:rPr lang="el-GR" dirty="0"/>
              <a:t>Εκκένωση από το Πυθμένα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5968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582</TotalTime>
  <Words>1371</Words>
  <Application>Microsoft Office PowerPoint</Application>
  <PresentationFormat>On-screen Show (4:3)</PresentationFormat>
  <Paragraphs>181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template</vt:lpstr>
      <vt:lpstr>OC_template_updated</vt:lpstr>
      <vt:lpstr>1_OC_template_updated</vt:lpstr>
      <vt:lpstr>Διαχείριση Έργων &amp; Εργοταξίων</vt:lpstr>
      <vt:lpstr>ΜΤΕ – Κατηγορίες &amp; Είδη Μηχανημάτων – 1 1/3</vt:lpstr>
      <vt:lpstr>ΜΤΕ – Κατηγορίες &amp; Είδη Μηχανημάτων – 1 2/3</vt:lpstr>
      <vt:lpstr>ΜΤΕ – Κατηγορίες &amp; Είδη Μηχανημάτων – 1 3/3</vt:lpstr>
      <vt:lpstr>ΜΤΕ – Κατηγορίες &amp; Είδη Μηχανημάτων – 2 1/4</vt:lpstr>
      <vt:lpstr>ΜΤΕ – Κατηγορίες &amp; Είδη Μηχανημάτων – 2 2/4</vt:lpstr>
      <vt:lpstr>ΜΤΕ – Κατηγορίες &amp; Είδη Μηχανημάτων – 2 3/4</vt:lpstr>
      <vt:lpstr>ΜΤΕ – Κατηγορίες &amp; Είδη Μηχανημάτων – 2 4/4</vt:lpstr>
      <vt:lpstr>ΜΤΕ – Κατηγορίες &amp; Είδη Μηχανημάτων – 3 1/3</vt:lpstr>
      <vt:lpstr>ΜΤΕ – Κατηγορίες &amp; Είδη Μηχανημάτων – 3 2/3</vt:lpstr>
      <vt:lpstr>ΜΤΕ – Κατηγορίες &amp; Είδη Μηχανημάτων – 3 3/3</vt:lpstr>
      <vt:lpstr>ΜΤΕ – Κατηγορίες &amp; Είδη Μηχανημάτων – 4 1/3</vt:lpstr>
      <vt:lpstr>ΜΤΕ – Κατηγορίες &amp; Είδη Μηχανημάτων – 4 2/3</vt:lpstr>
      <vt:lpstr>ΜΤΕ – Κατηγορίες &amp; Είδη Μηχανημάτων – 4 3/3</vt:lpstr>
      <vt:lpstr>ΜΤΕ – Λεπτομέρειες Βασικών ΜΤΕ – 1</vt:lpstr>
      <vt:lpstr>ΜΤΕ – Λεπτομέρειες Βασικών ΜΤΕ – 2</vt:lpstr>
      <vt:lpstr>ΜΤΕ – Λεπτομέρειες Βασικών ΜΤΕ – 3</vt:lpstr>
      <vt:lpstr>ΜΤΕ – Λεπτομέρειες Βασικών ΜΤΕ – 4</vt:lpstr>
      <vt:lpstr>ΜΤΕ – Βασικά Χαρακτηριστικά – 1 1/2</vt:lpstr>
      <vt:lpstr>ΜΤΕ – Βασικά Χαρακτηριστικά – 1 2/2</vt:lpstr>
      <vt:lpstr>ΜΤΕ – Βασικά Χαρακτηριστικά – 2</vt:lpstr>
      <vt:lpstr>ΜΤΕ – Αγορά ή Ενοικίαση;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Author</cp:lastModifiedBy>
  <cp:revision>75</cp:revision>
  <dcterms:created xsi:type="dcterms:W3CDTF">2015-07-23T11:35:20Z</dcterms:created>
  <dcterms:modified xsi:type="dcterms:W3CDTF">2015-09-02T08:49:16Z</dcterms:modified>
</cp:coreProperties>
</file>