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64"/>
  </p:notesMasterIdLst>
  <p:handoutMasterIdLst>
    <p:handoutMasterId r:id="rId65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257" r:id="rId56"/>
    <p:sldId id="262" r:id="rId57"/>
    <p:sldId id="264" r:id="rId58"/>
    <p:sldId id="323" r:id="rId59"/>
    <p:sldId id="324" r:id="rId60"/>
    <p:sldId id="266" r:id="rId61"/>
    <p:sldId id="267" r:id="rId62"/>
    <p:sldId id="261" r:id="rId63"/>
  </p:sldIdLst>
  <p:sldSz cx="9144000" cy="6858000" type="screen4x3"/>
  <p:notesSz cx="7104063" cy="10234613"/>
  <p:custDataLst>
    <p:tags r:id="rId6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Ογκολογία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Παθήσεις Γεννητικού Συστήματος Γυναίκας</a:t>
            </a:r>
            <a:endParaRPr lang="en-US" sz="2800" dirty="0" smtClean="0"/>
          </a:p>
          <a:p>
            <a:r>
              <a:rPr lang="el-GR" sz="2400" dirty="0" smtClean="0"/>
              <a:t>Φραγκίσκη 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Δημόσιας Υγείας και Κοινοτικής Υγείας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l-GR" sz="2400" dirty="0"/>
              <a:t>Κατεύθυνση Κοινοτικής Υγείας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Επιδερμοειδής</a:t>
            </a:r>
            <a:r>
              <a:rPr lang="en-GB" altLang="el-GR" sz="3600" dirty="0" smtClean="0"/>
              <a:t> </a:t>
            </a:r>
            <a:r>
              <a:rPr lang="el-GR" altLang="el-GR" sz="3600" dirty="0" smtClean="0"/>
              <a:t>καρκίνος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Μακροσκοπική</a:t>
            </a:r>
            <a:r>
              <a:rPr lang="en-GB" altLang="el-GR" sz="2000" dirty="0" smtClean="0"/>
              <a:t> </a:t>
            </a:r>
            <a:r>
              <a:rPr lang="el-GR" altLang="el-GR" sz="2000" dirty="0"/>
              <a:t>εικόνα</a:t>
            </a:r>
            <a:r>
              <a:rPr lang="en-GB" altLang="el-GR" sz="2000" dirty="0"/>
              <a:t> </a:t>
            </a:r>
            <a:r>
              <a:rPr lang="el-GR" altLang="el-GR" sz="2000" dirty="0"/>
              <a:t>επιδερμοειδούς</a:t>
            </a:r>
            <a:r>
              <a:rPr lang="en-GB" altLang="el-GR" sz="2000" dirty="0"/>
              <a:t> </a:t>
            </a:r>
            <a:r>
              <a:rPr lang="el-GR" altLang="el-GR" sz="2000" dirty="0"/>
              <a:t>καρκίνου</a:t>
            </a:r>
            <a:r>
              <a:rPr lang="en-GB" altLang="el-GR" sz="2000" dirty="0"/>
              <a:t> (</a:t>
            </a:r>
            <a:r>
              <a:rPr lang="el-GR" altLang="el-GR" sz="2000" dirty="0"/>
              <a:t>ακανθοκυτταρικός</a:t>
            </a:r>
            <a:r>
              <a:rPr lang="en-GB" altLang="el-GR" sz="2000" dirty="0"/>
              <a:t> </a:t>
            </a:r>
            <a:r>
              <a:rPr lang="el-GR" altLang="el-GR" sz="2000" dirty="0"/>
              <a:t>καρκίνος</a:t>
            </a:r>
            <a:r>
              <a:rPr lang="en-GB" altLang="el-GR" sz="2000" dirty="0"/>
              <a:t>). </a:t>
            </a:r>
            <a:r>
              <a:rPr lang="el-GR" altLang="el-GR" sz="2000" dirty="0"/>
              <a:t>Παρουσία</a:t>
            </a:r>
            <a:r>
              <a:rPr lang="en-GB" altLang="el-GR" sz="2000" dirty="0"/>
              <a:t> </a:t>
            </a:r>
            <a:r>
              <a:rPr lang="el-GR" altLang="el-GR" sz="2000" dirty="0"/>
              <a:t>ενδομητρικού</a:t>
            </a:r>
            <a:r>
              <a:rPr lang="en-GB" altLang="el-GR" sz="2000" dirty="0"/>
              <a:t> </a:t>
            </a:r>
            <a:r>
              <a:rPr lang="el-GR" altLang="el-GR" sz="2000" dirty="0"/>
              <a:t>μηχανισμού</a:t>
            </a:r>
            <a:r>
              <a:rPr lang="en-GB" altLang="el-GR" sz="2000" dirty="0"/>
              <a:t> </a:t>
            </a:r>
            <a:r>
              <a:rPr lang="el-GR" altLang="el-GR" sz="2000" dirty="0"/>
              <a:t>προεξέχοντος</a:t>
            </a:r>
            <a:r>
              <a:rPr lang="en-GB" altLang="el-GR" sz="2000" dirty="0"/>
              <a:t> </a:t>
            </a:r>
            <a:r>
              <a:rPr lang="el-GR" altLang="el-GR" sz="2000" dirty="0"/>
              <a:t>του</a:t>
            </a:r>
            <a:r>
              <a:rPr lang="en-GB" altLang="el-GR" sz="2000" dirty="0"/>
              <a:t> </a:t>
            </a:r>
            <a:r>
              <a:rPr lang="el-GR" altLang="el-GR" sz="2000" dirty="0"/>
              <a:t>τραχήλου</a:t>
            </a:r>
            <a:r>
              <a:rPr lang="en-GB" altLang="el-GR" sz="2000" dirty="0"/>
              <a:t> (IUD=intrauterine device). </a:t>
            </a:r>
            <a:r>
              <a:rPr lang="el-GR" altLang="el-GR" sz="2000" dirty="0"/>
              <a:t>Αυτό υποδηλώνει τη σημασία της λήψης </a:t>
            </a:r>
            <a:r>
              <a:rPr lang="en-GB" altLang="el-GR" sz="2000" dirty="0"/>
              <a:t>Pap test</a:t>
            </a:r>
            <a:r>
              <a:rPr lang="el-GR" altLang="el-GR" sz="2000" dirty="0"/>
              <a:t>, πριν την είσοδο </a:t>
            </a:r>
            <a:r>
              <a:rPr lang="en-GB" altLang="el-GR" sz="2000" dirty="0"/>
              <a:t>IUD</a:t>
            </a:r>
            <a:r>
              <a:rPr lang="el-GR" altLang="el-GR" sz="2000" dirty="0"/>
              <a:t> στη μήτρα με σκοπό την αντισύλληψη. </a:t>
            </a:r>
          </a:p>
        </p:txBody>
      </p:sp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7" y="2636912"/>
            <a:ext cx="4896544" cy="277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90553" y="2552168"/>
            <a:ext cx="35815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 smtClean="0">
                <a:latin typeface="+mn-lt"/>
              </a:rPr>
              <a:t>Οι </a:t>
            </a:r>
            <a:r>
              <a:rPr lang="el-GR" altLang="el-GR" sz="2000" dirty="0">
                <a:latin typeface="+mn-lt"/>
              </a:rPr>
              <a:t>τραχηλικές δυσπλασίες (προκαρκινωματώδεις αλλοιώσεις), δεν πρέπει να παραμένουν χωρίς θεραπεία γιατί εξελίσσονται σε σύντομο χρονικό διάστημα σε τραχηλικό καρκίνο.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424" y="5400245"/>
            <a:ext cx="50321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63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Ακανθοκυτταρικός καρκίνος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ακανθοκυτταρικού καρκίνου (επιδερμοειδές) τραχήλου περιοριζόμενου στον τράχηλο (μικροδιηθητικός καρκίνος, </a:t>
            </a:r>
            <a:r>
              <a:rPr lang="en-GB" altLang="el-GR" sz="2000" dirty="0"/>
              <a:t>stage I</a:t>
            </a:r>
            <a:r>
              <a:rPr lang="el-GR" altLang="el-GR" sz="2000" dirty="0"/>
              <a:t>). Ο όγκος είναι εκβλαστητικός κιτρινόφαιας χροιάς.</a:t>
            </a: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76872"/>
            <a:ext cx="62414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5869973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57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Διηθητικός καρκίνος </a:t>
            </a:r>
            <a:r>
              <a:rPr lang="el-GR" altLang="el-GR" sz="3600" dirty="0" smtClean="0"/>
              <a:t>τραχήλου </a:t>
            </a:r>
            <a:r>
              <a:rPr lang="el-GR" altLang="el-GR" sz="3200" b="0" dirty="0" smtClean="0"/>
              <a:t>1/2</a:t>
            </a:r>
            <a:endParaRPr lang="el-GR" altLang="el-GR" sz="3200" b="0" dirty="0">
              <a:solidFill>
                <a:srgbClr val="FF9900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5733256"/>
            <a:ext cx="8229600" cy="10081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διηθητικού καρκίνου τραχήλου. Παρατηρούνται νησίδες ακανθοκυτταρικού καρκίνου διηθούντος το υποκείμενο στρώμα στο κέντρο και στο αριστερό της εικόνας.</a:t>
            </a: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2" y="1268760"/>
            <a:ext cx="7360675" cy="388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424" y="5161011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3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Διηθητικός καρκίνος </a:t>
            </a:r>
            <a:r>
              <a:rPr lang="el-GR" altLang="el-GR" sz="3600" dirty="0" smtClean="0">
                <a:solidFill>
                  <a:prstClr val="black"/>
                </a:solidFill>
              </a:rPr>
              <a:t>τραχήλου </a:t>
            </a:r>
            <a:r>
              <a:rPr lang="el-GR" altLang="el-GR" sz="2800" b="0" dirty="0" smtClean="0"/>
              <a:t>2</a:t>
            </a:r>
            <a:r>
              <a:rPr lang="el-GR" altLang="el-GR" sz="2800" b="0" dirty="0" smtClean="0"/>
              <a:t>/2</a:t>
            </a:r>
            <a:endParaRPr lang="el-GR" altLang="el-GR" sz="2800" dirty="0">
              <a:solidFill>
                <a:srgbClr val="FF9900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45861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ακανθοκυτταρικού (επιδερμοειδές) καρκίνου τραχήλου μήτρας σε μεγάλη μεγέθυνση (χ 200). Νησίδες από νεοπλασματικά ακανθοκύτταρα διηθούν το τραχηλικό στρώμα που εμφανίζει χρόνια φλεγμονή. </a:t>
            </a:r>
          </a:p>
        </p:txBody>
      </p:sp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34320"/>
            <a:ext cx="5932237" cy="355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342175"/>
            <a:ext cx="8524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Ο καρκίνος είναι καλά διαφοροποιημένος (Grade I), όπως φαίνεται από την παρουσία σχηματισμών κερατίνης (</a:t>
            </a:r>
            <a:r>
              <a:rPr lang="en-GB" altLang="el-GR" sz="2000" dirty="0">
                <a:latin typeface="+mn-lt"/>
              </a:rPr>
              <a:t>keratin pearls</a:t>
            </a:r>
            <a:r>
              <a:rPr lang="el-GR" altLang="el-GR" sz="2000" dirty="0">
                <a:latin typeface="+mn-lt"/>
              </a:rPr>
              <a:t>=μαργαριταροειδείς σχηματισμοί), αν και τα περισσότερα ακανθοκυτταρικά καρκινώματα του τραχήλου είναι μη κερατινοποιημένα.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816" y="489391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68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Αρχόμενο εκκριτικό ενδομήτριο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αρχόμενου εκκριτικού ενδομήτριου. Η παρουσία εμφανών υποπυρηνικών κενοτοπίων είναι συμβατή με την δεύτερη ημέρα μετά την ωοθυλακιορηξία (δηλαδή ενδομήτριο 16ης ημέρας του εμμηνορρυσιακού κύκλου). </a:t>
            </a:r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0" y="2510424"/>
            <a:ext cx="6501640" cy="371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424" y="6214036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58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Φυσιολογικό παραγωγικό ενδομήτριο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φυσιολογικού παραγωγικού ενδομήτριου του εμμηνορρυσιακού κύκλου. </a:t>
            </a:r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5707559" cy="34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7111" y="1891304"/>
            <a:ext cx="264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Παρουσία σωληνωδών αδενίων με κυλινδρικά κύτταρα περιβαλλομένων από πυκνό ενδομητρικό στρώμα που πολλαπλασιάζεται για να ξανασχηματίσει τον αποπίπτοντα με την εμμηνορρυσία ενδομητρικό ιστό.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3592" y="5444084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97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 smtClean="0"/>
              <a:t>Φυσιολογική εκκριτική φάση </a:t>
            </a:r>
            <a:r>
              <a:rPr lang="el-GR" altLang="el-GR" sz="3600" dirty="0"/>
              <a:t>του ενδομητρίου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809232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φυσιολογικής εκκριτικής φάσης του ενδομητρίου. Παρουσία ευμεγέθων ελικοειδών αδενίων με ενδοαυλικές εκκρίσεις. </a:t>
            </a:r>
          </a:p>
        </p:txBody>
      </p:sp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4" y="2005984"/>
            <a:ext cx="6149098" cy="365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23594" y="1916033"/>
            <a:ext cx="2232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Η εκκριτική φάση ακολουθεί κύκλο 14 ημερών και οδηγεί, είτε στην εμφύτευση του γονιμοποιημένου ωαρίου, είτε στην εμμηνορρυσία.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424" y="5681748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Ενδομητρική κυστική υπερπλασία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ενδομητρικής κυστικής υπερπλασίας. Το πάχος του ενδομητρίου έχει ανώμαλα αυξηθεί και δεν ακολουθεί τον </a:t>
            </a:r>
            <a:r>
              <a:rPr lang="el-GR" altLang="el-GR" sz="2000" dirty="0" smtClean="0"/>
              <a:t>συνηθισμένο </a:t>
            </a:r>
            <a:r>
              <a:rPr lang="el-GR" altLang="el-GR" sz="2000" dirty="0"/>
              <a:t>κυκλικό τύπο.  Οι αδένες είναι επιμηκυσμένοι και ανώμαλοι αποτελούμενοι από κυλινδρικά κύτταρα που εμφανίζουν κάποια </a:t>
            </a:r>
            <a:r>
              <a:rPr lang="el-GR" altLang="el-GR" sz="2000" dirty="0" smtClean="0"/>
              <a:t>ατυπία</a:t>
            </a:r>
            <a:endParaRPr lang="el-GR" altLang="el-GR" sz="2000" dirty="0"/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6022816" cy="31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2600" y="2468704"/>
            <a:ext cx="25552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l-GR" sz="2000" dirty="0" smtClean="0">
                <a:latin typeface="+mn-lt"/>
              </a:rPr>
              <a:t>O</a:t>
            </a:r>
            <a:r>
              <a:rPr lang="el-GR" altLang="el-GR" sz="2000" dirty="0">
                <a:latin typeface="+mn-lt"/>
              </a:rPr>
              <a:t>ι απλές υπερπλασίες του ενδομητρίου συνήθως προκαλούν αιμόρροια, δεν είναι όμως προκαρκινικές αλλοιώσεις. </a:t>
            </a:r>
            <a:endParaRPr lang="el-GR" altLang="el-GR" sz="2000" dirty="0" smtClean="0">
              <a:latin typeface="+mn-lt"/>
            </a:endParaRPr>
          </a:p>
          <a:p>
            <a:pPr marL="0" indent="0">
              <a:buNone/>
            </a:pPr>
            <a:r>
              <a:rPr lang="el-GR" altLang="el-GR" sz="2000" dirty="0" smtClean="0">
                <a:latin typeface="+mn-lt"/>
              </a:rPr>
              <a:t>Αντίθετα</a:t>
            </a:r>
            <a:r>
              <a:rPr lang="el-GR" altLang="el-GR" sz="2000" dirty="0">
                <a:latin typeface="+mn-lt"/>
              </a:rPr>
              <a:t>, η αδενωματώδης υπερπλασία αποτελεί προκαρκινωματώδη κατάσταση για τον καρκίνο του ενδομητρίου.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3344" y="5690571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40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Υπερπλαστικό ενδομήτριο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1705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υπερπλαστικού ενδομητρίου. </a:t>
            </a:r>
            <a:endParaRPr lang="el-GR" altLang="el-GR" sz="2000" dirty="0" smtClean="0"/>
          </a:p>
          <a:p>
            <a:pPr marL="0" indent="0">
              <a:buNone/>
            </a:pPr>
            <a:endParaRPr lang="el-GR" altLang="el-GR" sz="2000" dirty="0"/>
          </a:p>
          <a:p>
            <a:pPr marL="0" indent="0">
              <a:buNone/>
            </a:pPr>
            <a:r>
              <a:rPr lang="el-GR" altLang="el-GR" sz="2000" dirty="0" smtClean="0"/>
              <a:t>Παρατηρούνται </a:t>
            </a:r>
            <a:r>
              <a:rPr lang="el-GR" altLang="el-GR" sz="2000" dirty="0"/>
              <a:t>οιδηματώδεις θηλές που προεξέχουν στην ενδομητρική κοιλότητα. </a:t>
            </a: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83608"/>
            <a:ext cx="5774936" cy="358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8488" y="537321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Η υπερπλασία του ενδομητρίου συνήθως είναι αποτέλεσμα μακροχρόνιας οιστρογονικής υπερέκκρισης που οδηγεί σε μητρορραγία (αιμόρροια σε διαστήματα εκτός εμμηνορρησίας), ή μηνορραγία (άφθονη αιμόρροια μεγάλης διάρκειας κατά την εμμηνορρυσία), ή μηνομητρορραγία.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4869160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6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Αδενοκαρκίνωμα </a:t>
            </a:r>
            <a:r>
              <a:rPr lang="el-GR" altLang="el-GR" sz="3600" dirty="0"/>
              <a:t>ενδομητρίου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αδενοκαρκινώματος ενδομητρίου ανεπτυχθέντος σε έδαφος ενδομητρικού πολύποδα.  Το </a:t>
            </a:r>
            <a:r>
              <a:rPr lang="el-GR" altLang="el-GR" sz="2000" dirty="0" smtClean="0"/>
              <a:t>αδενοκαρκίνωμα </a:t>
            </a:r>
            <a:r>
              <a:rPr lang="el-GR" altLang="el-GR" sz="2000" dirty="0"/>
              <a:t>(αριστερά) είναι μέτριας κυτταρικής διαφοροποίησης (</a:t>
            </a:r>
            <a:r>
              <a:rPr lang="en-GB" altLang="el-GR" sz="2000" dirty="0"/>
              <a:t>Grade II</a:t>
            </a:r>
            <a:r>
              <a:rPr lang="el-GR" altLang="el-GR" sz="2000" dirty="0"/>
              <a:t>), εφόσον διακρίνεται ο αδενικός χαρακτήρας.  </a:t>
            </a:r>
          </a:p>
        </p:txBody>
      </p:sp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0" y="2708920"/>
            <a:ext cx="5543773" cy="32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564904"/>
            <a:ext cx="2376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Παρατηρείται υπερχρωμασία και πλειομορφία των αδενικών κυττάρων σε σύγκριση με το υπερκείμενο ενδομήτριο με κυστική ατροφία (δεξιά).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7767" y="593473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94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Φυσιολογική </a:t>
            </a:r>
            <a:r>
              <a:rPr lang="el-GR" altLang="el-GR" sz="3600" dirty="0"/>
              <a:t>μήτρα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6247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φυσιολογικής μήτρας γυναίκας 40 ετών. Παρατηρούνται το σώμα της μήτρας ο τράχηλος, ο κόλπος, οι σάλπιγγες και οι ωοθήκες. </a:t>
            </a:r>
          </a:p>
        </p:txBody>
      </p:sp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1" y="2204864"/>
            <a:ext cx="657666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23731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98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Μικρός</a:t>
            </a:r>
            <a:r>
              <a:rPr lang="en-GB" altLang="el-GR" sz="3600" dirty="0" smtClean="0"/>
              <a:t> </a:t>
            </a:r>
            <a:r>
              <a:rPr lang="el-GR" altLang="el-GR" sz="3600" dirty="0" smtClean="0"/>
              <a:t>ενδομητρικός</a:t>
            </a:r>
            <a:r>
              <a:rPr lang="en-GB" altLang="el-GR" sz="3600" dirty="0" smtClean="0"/>
              <a:t> </a:t>
            </a:r>
            <a:r>
              <a:rPr lang="el-GR" altLang="el-GR" sz="3600" dirty="0" smtClean="0"/>
              <a:t>πολύποδας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Μακροσκοπική</a:t>
            </a:r>
            <a:r>
              <a:rPr lang="en-GB" altLang="el-GR" sz="2000" dirty="0" smtClean="0"/>
              <a:t> </a:t>
            </a:r>
            <a:r>
              <a:rPr lang="el-GR" altLang="el-GR" sz="2000" dirty="0"/>
              <a:t>εικόνα</a:t>
            </a:r>
            <a:r>
              <a:rPr lang="en-GB" altLang="el-GR" sz="2000" dirty="0"/>
              <a:t> </a:t>
            </a:r>
            <a:r>
              <a:rPr lang="el-GR" altLang="el-GR" sz="2000" dirty="0"/>
              <a:t>μικρού</a:t>
            </a:r>
            <a:r>
              <a:rPr lang="en-GB" altLang="el-GR" sz="2000" dirty="0"/>
              <a:t> </a:t>
            </a:r>
            <a:r>
              <a:rPr lang="el-GR" altLang="el-GR" sz="2000" dirty="0"/>
              <a:t>ενδομητρικού</a:t>
            </a:r>
            <a:r>
              <a:rPr lang="en-GB" altLang="el-GR" sz="2000" dirty="0"/>
              <a:t> </a:t>
            </a:r>
            <a:r>
              <a:rPr lang="el-GR" altLang="el-GR" sz="2000" dirty="0"/>
              <a:t>πολύποδα</a:t>
            </a:r>
            <a:r>
              <a:rPr lang="en-GB" altLang="el-GR" sz="2000" dirty="0"/>
              <a:t> </a:t>
            </a:r>
            <a:r>
              <a:rPr lang="el-GR" altLang="el-GR" sz="2000" dirty="0"/>
              <a:t>στον</a:t>
            </a:r>
            <a:r>
              <a:rPr lang="en-GB" altLang="el-GR" sz="2000" dirty="0"/>
              <a:t> </a:t>
            </a:r>
            <a:r>
              <a:rPr lang="el-GR" altLang="el-GR" sz="2000" dirty="0"/>
              <a:t>πυθμένα</a:t>
            </a:r>
            <a:r>
              <a:rPr lang="en-GB" altLang="el-GR" sz="2000" dirty="0"/>
              <a:t> </a:t>
            </a:r>
            <a:r>
              <a:rPr lang="el-GR" altLang="el-GR" sz="2000" dirty="0"/>
              <a:t>της</a:t>
            </a:r>
            <a:r>
              <a:rPr lang="en-GB" altLang="el-GR" sz="2000" dirty="0"/>
              <a:t> </a:t>
            </a:r>
            <a:r>
              <a:rPr lang="el-GR" altLang="el-GR" sz="2000" dirty="0"/>
              <a:t>μήτρας</a:t>
            </a:r>
            <a:r>
              <a:rPr lang="en-GB" altLang="el-GR" sz="2000" dirty="0"/>
              <a:t> </a:t>
            </a:r>
            <a:r>
              <a:rPr lang="el-GR" altLang="el-GR" sz="2000" dirty="0"/>
              <a:t>προβάλλοντα</a:t>
            </a:r>
            <a:r>
              <a:rPr lang="en-GB" altLang="el-GR" sz="2000" dirty="0"/>
              <a:t> </a:t>
            </a:r>
            <a:r>
              <a:rPr lang="el-GR" altLang="el-GR" sz="2000" dirty="0"/>
              <a:t>στην</a:t>
            </a:r>
            <a:r>
              <a:rPr lang="en-GB" altLang="el-GR" sz="2000" dirty="0"/>
              <a:t> </a:t>
            </a:r>
            <a:r>
              <a:rPr lang="el-GR" altLang="el-GR" sz="2000" dirty="0"/>
              <a:t>ενδομητρική</a:t>
            </a:r>
            <a:r>
              <a:rPr lang="en-GB" altLang="el-GR" sz="2000" dirty="0"/>
              <a:t> </a:t>
            </a:r>
            <a:r>
              <a:rPr lang="el-GR" altLang="el-GR" sz="2000" dirty="0"/>
              <a:t>κοιλότητα</a:t>
            </a:r>
            <a:r>
              <a:rPr lang="en-GB" altLang="el-GR" sz="2000" dirty="0"/>
              <a:t>. </a:t>
            </a:r>
            <a:r>
              <a:rPr lang="el-GR" altLang="el-GR" sz="2000" dirty="0"/>
              <a:t>Οι ενδομητρικοί πολύποδες συνήθως προκαλούν αιμορραγία (μηνο-μητρορραγία).</a:t>
            </a:r>
          </a:p>
        </p:txBody>
      </p:sp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4" y="2266576"/>
            <a:ext cx="6100348" cy="400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7976" y="6214036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96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Πολλαπλά ινομυώματα </a:t>
            </a:r>
            <a:r>
              <a:rPr lang="el-GR" altLang="el-GR" sz="3600" dirty="0"/>
              <a:t>μήτρας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l-GR" sz="2000" dirty="0" smtClean="0"/>
              <a:t>M</a:t>
            </a:r>
            <a:r>
              <a:rPr lang="el-GR" altLang="el-GR" sz="2000" dirty="0"/>
              <a:t>ακροσκοπική εικόνα πολλαπλών ινομυωμάτων μήτρας. Παρατηρούνται υποβλεννογόνια, ενδοτοιχωματικά, και υπορρογόνια ινομυώματα (λειομυώματα) της μήτρας.</a:t>
            </a:r>
          </a:p>
        </p:txBody>
      </p:sp>
      <p:pic>
        <p:nvPicPr>
          <p:cNvPr id="1464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6" y="2276872"/>
            <a:ext cx="6652520" cy="382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5976" y="6105391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57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Καλόηθες λεομύωμα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καλοήθους λεομυώματος. Φυσιολογικό μυομήτριο παρατηρείται αριστερά, ενώ στα δεξιά  το νεόπλασμα είναι πολύ καλά διαφοροποιημένο και δύσκολα διακρίνεται από το φυσιολογικό. Δεσμίδες λείου μυϊκού ιστού διασχίζουν τον όγκο.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611362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6805" y="6129047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85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Υποβλεννογόνιο λειομύωμα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682752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υποβλεννογόνιου λειομυώματος πυθμένα μήτρας προβάλλοντος στην ενδομητρική κοιλότητα. Τα λειομυώματα (ινομυώματα), είναι συχνότατοι (συχνότητα:1/5) καλοήθεις όγκοι του λείου μυϊκού ιστού του μυομητρίου. 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Συνήθως </a:t>
            </a:r>
            <a:r>
              <a:rPr lang="el-GR" altLang="el-GR" sz="2000" dirty="0"/>
              <a:t>προκαλούν ανώμαλη αιμορραγία όταν </a:t>
            </a:r>
            <a:r>
              <a:rPr lang="el-GR" altLang="el-GR" sz="2000" dirty="0" smtClean="0"/>
              <a:t>είνα</a:t>
            </a:r>
            <a:r>
              <a:rPr lang="el-GR" altLang="el-GR" sz="2000" dirty="0"/>
              <a:t>ι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υποβλεννογόνια, ή όταν είναι ευμεγέθη (μηνο-μητρορραγία).</a:t>
            </a:r>
          </a:p>
          <a:p>
            <a:endParaRPr lang="el-GR" altLang="el-GR" sz="2000" dirty="0"/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3195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9976" y="5948710"/>
            <a:ext cx="43435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48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 smtClean="0"/>
              <a:t>Λίαν ευμεγέθες λειομύωμα </a:t>
            </a:r>
            <a:r>
              <a:rPr lang="el-GR" altLang="el-GR" sz="3600" dirty="0"/>
              <a:t>μήτρας με εκφυλιστικές αλλοιώσεις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211960" y="1196752"/>
            <a:ext cx="4603948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l-GR" sz="2000" dirty="0" smtClean="0"/>
              <a:t>M</a:t>
            </a:r>
            <a:r>
              <a:rPr lang="el-GR" altLang="el-GR" sz="2000" dirty="0"/>
              <a:t>ακροσκοπική εικόνα λίαν ευμεγέθους λειομυώματος μήτρας με εκφυλιστικές αλλοιώσεις ερυθράς χροιάς </a:t>
            </a:r>
            <a:r>
              <a:rPr lang="el-GR" altLang="el-GR" sz="2000" dirty="0" smtClean="0"/>
              <a:t>(</a:t>
            </a:r>
            <a:r>
              <a:rPr lang="el-GR" altLang="el-GR" sz="2000" dirty="0" smtClean="0"/>
              <a:t>«</a:t>
            </a:r>
            <a:r>
              <a:rPr lang="el-GR" altLang="el-GR" sz="2000" dirty="0" smtClean="0"/>
              <a:t>ερυθρά εκφύλιση</a:t>
            </a:r>
            <a:r>
              <a:rPr lang="el-GR" altLang="el-GR" sz="2000" dirty="0" smtClean="0"/>
              <a:t>»</a:t>
            </a:r>
            <a:r>
              <a:rPr lang="el-GR" altLang="el-GR" sz="2000" dirty="0" smtClean="0"/>
              <a:t>). </a:t>
            </a:r>
            <a:endParaRPr lang="el-GR" altLang="el-GR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ινομύωμα αυτό δίνει την εντύπωση κακοήθειας, δεν είναι όμως γιατί οι περισσότεροι κακοήθεις όγκοι δεν προέρχονται συνήθως από εξαλλαγή καλοήθων. </a:t>
            </a:r>
            <a:endParaRPr lang="el-GR" altLang="el-GR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 smtClean="0"/>
              <a:t>Τα </a:t>
            </a:r>
            <a:r>
              <a:rPr lang="el-GR" altLang="el-GR" sz="2000" dirty="0"/>
              <a:t>ινομυώματα είναι καλοήθεις, πολύ συχνοί όγκοι (20% των γυναικών παρουσιάζουν τουλάχιστον ένα). Μετά την εμμηνόπαυση, τα ινομυώματα συνήθως υποστρέφουν.</a:t>
            </a:r>
          </a:p>
        </p:txBody>
      </p:sp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6" y="1335111"/>
            <a:ext cx="35433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424" y="5903164"/>
            <a:ext cx="3753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3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 smtClean="0"/>
              <a:t>Μήτρα </a:t>
            </a:r>
            <a:r>
              <a:rPr lang="el-GR" altLang="el-GR" sz="3600" dirty="0"/>
              <a:t>φυσιολογικού μεγέθους με παρουσία ανώμαλης μάζας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530624" cy="5040560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μήτρας φυσιολογικού μεγέθους με παρουσία ανώμαλης μάζας στο πάνω τμήμα του πυθμένα της μητρικής κοιλότητας. </a:t>
            </a:r>
            <a:endParaRPr lang="el-GR" altLang="el-GR" sz="2000" dirty="0" smtClean="0"/>
          </a:p>
          <a:p>
            <a:pPr marL="0" indent="0">
              <a:buNone/>
            </a:pPr>
            <a:endParaRPr lang="el-GR" altLang="el-GR" sz="2000" dirty="0"/>
          </a:p>
          <a:p>
            <a:pPr marL="0" indent="0">
              <a:buNone/>
            </a:pPr>
            <a:r>
              <a:rPr lang="el-GR" altLang="el-GR" sz="2000" dirty="0" smtClean="0"/>
              <a:t>Η</a:t>
            </a:r>
            <a:r>
              <a:rPr lang="en-GB" altLang="el-GR" sz="2000" dirty="0" smtClean="0"/>
              <a:t> </a:t>
            </a:r>
            <a:r>
              <a:rPr lang="el-GR" altLang="el-GR" sz="2000" dirty="0"/>
              <a:t>βιοψία</a:t>
            </a:r>
            <a:r>
              <a:rPr lang="en-GB" altLang="el-GR" sz="2000" dirty="0"/>
              <a:t> </a:t>
            </a:r>
            <a:r>
              <a:rPr lang="el-GR" altLang="el-GR" sz="2000" dirty="0"/>
              <a:t>έδειξε</a:t>
            </a:r>
            <a:r>
              <a:rPr lang="en-GB" altLang="el-GR" sz="2000" dirty="0"/>
              <a:t> </a:t>
            </a:r>
            <a:r>
              <a:rPr lang="el-GR" altLang="el-GR" sz="2000" dirty="0"/>
              <a:t>την</a:t>
            </a:r>
            <a:r>
              <a:rPr lang="en-GB" altLang="el-GR" sz="2000" dirty="0"/>
              <a:t> </a:t>
            </a:r>
            <a:r>
              <a:rPr lang="el-GR" altLang="el-GR" sz="2000" dirty="0"/>
              <a:t>ύπαρξη</a:t>
            </a:r>
            <a:r>
              <a:rPr lang="en-GB" altLang="el-GR" sz="2000" dirty="0"/>
              <a:t> </a:t>
            </a:r>
            <a:r>
              <a:rPr lang="el-GR" altLang="el-GR" sz="2000" dirty="0"/>
              <a:t>ενδομητρικού</a:t>
            </a:r>
            <a:r>
              <a:rPr lang="en-GB" altLang="el-GR" sz="2000" dirty="0"/>
              <a:t> </a:t>
            </a:r>
            <a:r>
              <a:rPr lang="el-GR" altLang="el-GR" sz="2000" dirty="0"/>
              <a:t>καρκίνου</a:t>
            </a:r>
            <a:r>
              <a:rPr lang="en-GB" altLang="el-GR" sz="2000" dirty="0"/>
              <a:t>. </a:t>
            </a:r>
            <a:endParaRPr lang="el-GR" altLang="el-GR" sz="2000" dirty="0"/>
          </a:p>
        </p:txBody>
      </p:sp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5472063" cy="37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3157" y="5479855"/>
            <a:ext cx="8280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Τα ενδομητρικά καρκινώματα είναι περισσότερο συχνά στις μεταεμμηνοπαυσιακές γυναίκες με μοναδικό κλινικό σύμπτωμα, τη μητρορραγία.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6504" y="5051368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87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 smtClean="0"/>
              <a:t>Ευμεγέθες αδενοκαρκίνωμα </a:t>
            </a:r>
            <a:r>
              <a:rPr lang="el-GR" altLang="el-GR" sz="3600" dirty="0"/>
              <a:t>του ενδομητρίου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ευμεγέθους αδενοκαρκινώματος του ενδομητρίου. Παρατηρούνται ανώμαλες προσεκβολές λευκόφαιας χροιάς στην διανοιχθείσα πρόσθια επιφάνεια του σώματος της </a:t>
            </a:r>
            <a:r>
              <a:rPr lang="el-GR" altLang="el-GR" sz="2000" dirty="0" smtClean="0"/>
              <a:t>μήτρας.  </a:t>
            </a:r>
            <a:endParaRPr lang="el-GR" altLang="el-GR" sz="2000" dirty="0"/>
          </a:p>
        </p:txBody>
      </p:sp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5740640" cy="38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0192" y="2132856"/>
            <a:ext cx="2503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Ο τράχηλος </a:t>
            </a:r>
            <a:r>
              <a:rPr lang="el-GR" altLang="el-GR" sz="2000" dirty="0" smtClean="0">
                <a:latin typeface="+mn-lt"/>
              </a:rPr>
              <a:t>παρατηρείται </a:t>
            </a:r>
            <a:r>
              <a:rPr lang="el-GR" altLang="el-GR" sz="2000" dirty="0">
                <a:latin typeface="+mn-lt"/>
              </a:rPr>
              <a:t>στο κάτω μέρος της εικόνας.  </a:t>
            </a:r>
            <a:endParaRPr lang="el-GR" altLang="el-GR" sz="2000" dirty="0" smtClean="0">
              <a:latin typeface="+mn-lt"/>
            </a:endParaRPr>
          </a:p>
          <a:p>
            <a:pPr marL="0" indent="0">
              <a:buNone/>
            </a:pPr>
            <a:endParaRPr lang="el-GR" altLang="el-GR" sz="2000" dirty="0">
              <a:latin typeface="+mn-lt"/>
            </a:endParaRPr>
          </a:p>
          <a:p>
            <a:pPr marL="0" indent="0">
              <a:buNone/>
            </a:pP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ευμεγέθης μήτρα της εικόνας ήταν ψηλαφητή στην κλινική εξέταση και προκάλεσε ανώμαλη αιμόρροια.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632" y="6172596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52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Αδενοκαρκίνωμα </a:t>
            </a:r>
            <a:r>
              <a:rPr lang="el-GR" altLang="el-GR" sz="3600" dirty="0"/>
              <a:t>του ενδομητρίου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αδενοκαρκινώματος ενδομητρίου που διηθεί τις λείες μυϊκές δεσμίδες του μυϊκού τοιχώματος της μήτρας (μυομήτριο).  Το νεόπλασμα αυτό είναι μεγαλύτερου σταδίου (</a:t>
            </a:r>
            <a:r>
              <a:rPr lang="en-GB" altLang="el-GR" sz="2000" dirty="0"/>
              <a:t>Stage II</a:t>
            </a:r>
            <a:r>
              <a:rPr lang="el-GR" altLang="el-GR" sz="2000" dirty="0"/>
              <a:t>) από νεόπλασμα που εντοπίζεται στο ενδομήτριο (</a:t>
            </a:r>
            <a:r>
              <a:rPr lang="en-US" altLang="el-GR" sz="2000" dirty="0"/>
              <a:t>In </a:t>
            </a:r>
            <a:r>
              <a:rPr lang="en-GB" altLang="el-GR" sz="2000" dirty="0"/>
              <a:t>Situ</a:t>
            </a:r>
            <a:r>
              <a:rPr lang="el-GR" altLang="el-GR" sz="2000" dirty="0"/>
              <a:t>) ή είναι μικροδιηθητικό (</a:t>
            </a:r>
            <a:r>
              <a:rPr lang="en-US" altLang="el-GR" sz="2000" dirty="0"/>
              <a:t>Stage I</a:t>
            </a:r>
            <a:r>
              <a:rPr lang="el-GR" altLang="el-GR" sz="2000" dirty="0"/>
              <a:t>). </a:t>
            </a:r>
          </a:p>
        </p:txBody>
      </p:sp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36913"/>
            <a:ext cx="5705814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328" y="6093296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34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Αδενομύωση </a:t>
            </a:r>
            <a:r>
              <a:rPr lang="el-GR" altLang="el-GR" sz="3600" dirty="0"/>
              <a:t>μυομητρίου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57192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αδενομυώσεως μυομητρίου. Το τοίχωμα του μυομητρίου παρουσιάζεται πεπαχυσμένο και  σπογγώδους μορφολογίας. Παρουσία μικρού λευκωπού λειομυώματος στο αριστερό της εικόνας.</a:t>
            </a:r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6599"/>
            <a:ext cx="5591364" cy="370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5096" y="4725144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83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Αδενομύωση μήτρας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Μικροσκοπική </a:t>
            </a:r>
            <a:r>
              <a:rPr lang="el-GR" altLang="el-GR" sz="2000" dirty="0"/>
              <a:t>εικόνα αδενομύωσης μήτρας. Η αδενομύωση δημιουργείται όταν ενδομητρικά αδένια και στρώμα παρατηρούνται στο μυομήτριο, και όχι στο ενδομήτριο όπου ανήκουν. Η κατάσταση αυτή ευθύνεται για τη διόγκωση της μήτρας και για την ανώμαλη αιμόρροια από τον κόλπο</a:t>
            </a:r>
            <a:r>
              <a:rPr lang="el-GR" altLang="el-GR" sz="2000" dirty="0" smtClean="0"/>
              <a:t>.</a:t>
            </a:r>
            <a:endParaRPr lang="el-GR" altLang="el-GR" sz="2000" dirty="0"/>
          </a:p>
        </p:txBody>
      </p:sp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54009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492896"/>
            <a:ext cx="2736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000" dirty="0">
                <a:latin typeface="+mn-lt"/>
              </a:rPr>
              <a:t>Η ενδομητρίωση απαντάται στο 10% των γυναικών, δύναται δε να  προκαλέσει, είτε έντονο πόνο κατά την εμμηνορρυσία (δυσμηνόρροια), είτε λειτουργική ανωμαλία (στείρωση), ακόμη και επί παρουσίας μικρών εστιών.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0943" y="5805264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03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/>
              <a:t>Φυσιολογικό μη κερατινοποιημένο ακανθοκυτταρικό επιθήλιο εξωτραχήλου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Φυσιολογικό </a:t>
            </a:r>
            <a:r>
              <a:rPr lang="el-GR" altLang="el-GR" sz="2000" dirty="0"/>
              <a:t>μη κερατινοποιημένο ακανθοκυτταρικό επιθήλιο εξωτραχήλου. </a:t>
            </a:r>
            <a:r>
              <a:rPr lang="en-US" altLang="el-GR" sz="2000" dirty="0"/>
              <a:t>T</a:t>
            </a:r>
            <a:r>
              <a:rPr lang="el-GR" altLang="el-GR" sz="2000" dirty="0"/>
              <a:t>α ακανθοκύτταρα παρουσιάζουν ωρίμανση από τη βασική στιβάδα προς την επιφάνεια.</a:t>
            </a:r>
          </a:p>
        </p:txBody>
      </p:sp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8" y="2204865"/>
            <a:ext cx="667733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23731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0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Αδενομύωση σάλπιγγας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αδενομύωσης σάλπιγγας. Παρουσία μικρής ομάδας ενδομητρικών αδενίων και στρώματος  με αιμορραγία, στο αριστερό της εικόνας, κοντά στην επιφάνεια του σαλπιγγικού σωλήνα (δεξιά).</a:t>
            </a: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76872"/>
            <a:ext cx="6480720" cy="399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424" y="624547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8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Ενδομητρίωση </a:t>
            </a:r>
            <a:r>
              <a:rPr lang="el-GR" altLang="el-GR" sz="3600" dirty="0"/>
              <a:t>παχέος εντέρου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ενδομητρίωσης παχέος εντέρου. Παρουσία ενδομητρικών αδενίων και στρώματος σε μεγάλη μεγέθυνση (χ200), στο εντερικό τοίχωμα. </a:t>
            </a:r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9" y="2053849"/>
            <a:ext cx="5579625" cy="33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88960" y="1916832"/>
            <a:ext cx="2502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Η ενδομητρίωση είναι συμπτωματική στην αναπαραγωγική ηλικία, οι δε ασθενείς δύναται να εμφανίζουν δυσμηνόρροια, πυελικό πόνο, και στειρότητα.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424" y="5408995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05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 smtClean="0"/>
              <a:t>Έμβρυο </a:t>
            </a:r>
            <a:r>
              <a:rPr lang="el-GR" altLang="el-GR" sz="3600" dirty="0"/>
              <a:t>και </a:t>
            </a:r>
            <a:r>
              <a:rPr lang="el-GR" altLang="el-GR" sz="3600" dirty="0" smtClean="0"/>
              <a:t>μήτρα </a:t>
            </a:r>
            <a:r>
              <a:rPr lang="el-GR" altLang="el-GR" sz="3600" dirty="0"/>
              <a:t>δευτέρου τριμήνου κυήσεως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εμβρύου και μήτρας δευτέρου τριμήνου κυήσεως.</a:t>
            </a:r>
            <a:endParaRPr lang="el-GR" altLang="el-GR" sz="2000" b="1" dirty="0"/>
          </a:p>
          <a:p>
            <a:pPr>
              <a:lnSpc>
                <a:spcPct val="80000"/>
              </a:lnSpc>
            </a:pPr>
            <a:endParaRPr lang="el-GR" altLang="el-GR" sz="1100" b="1" dirty="0"/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7560840" cy="44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688" y="6079928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65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Τροφοβλαστική </a:t>
            </a:r>
            <a:r>
              <a:rPr lang="el-GR" altLang="el-GR" sz="3600" dirty="0" smtClean="0"/>
              <a:t>νόσος </a:t>
            </a:r>
            <a:r>
              <a:rPr lang="el-GR" altLang="el-GR" sz="3200" b="0" dirty="0" smtClean="0"/>
              <a:t>1/2</a:t>
            </a:r>
            <a:endParaRPr lang="el-GR" altLang="el-GR" sz="3200" b="0" dirty="0">
              <a:solidFill>
                <a:srgbClr val="FF9900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Τροφοβλαστική </a:t>
            </a:r>
            <a:r>
              <a:rPr lang="el-GR" altLang="el-GR" sz="2000" dirty="0"/>
              <a:t>νόσος. Υδατιδώδης μύλη χοριακών λαχνών. Η υδατιδώδης μύλη αποτελείται από μεγάλες λάχνες χωρίς αγγεία και περιοχές με τροφοβλαστική δραστηριότητα.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6" y="2276872"/>
            <a:ext cx="6471176" cy="385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424" y="6095034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2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Τροφοβλαστική </a:t>
            </a:r>
            <a:r>
              <a:rPr lang="el-GR" altLang="el-GR" sz="3600" dirty="0" smtClean="0"/>
              <a:t>νόσος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/2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Τροφοβλαστική </a:t>
            </a:r>
            <a:r>
              <a:rPr lang="el-GR" altLang="el-GR" sz="2000" dirty="0"/>
              <a:t>νόσος. Παρουσία ευμεγέθους υδατιδώδους μύλης χοριακής λάχνης με άτυπη τροφοβλαστική δραστηριότητα.  Απαιτούνται διαδοχικές μετρήσεις </a:t>
            </a:r>
            <a:r>
              <a:rPr lang="en-US" altLang="el-GR" sz="2000" dirty="0"/>
              <a:t>HCG</a:t>
            </a:r>
            <a:r>
              <a:rPr lang="el-GR" altLang="el-GR" sz="2000" dirty="0"/>
              <a:t> ορού προς  αποκλεισμό του χοριοκαρκινώματος. </a:t>
            </a:r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555569" y="2263527"/>
            <a:ext cx="6456262" cy="375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424" y="6021289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10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Διηθητικός πλακούντας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διηθητικού πλακούντα (</a:t>
            </a:r>
            <a:r>
              <a:rPr lang="en-US" altLang="el-GR" sz="2000" dirty="0"/>
              <a:t>placenta accreta</a:t>
            </a:r>
            <a:r>
              <a:rPr lang="el-GR" altLang="el-GR" sz="2000" dirty="0"/>
              <a:t>). Παρουσία πολυαρίθμων χοριακών λαχνών διηθούντων το μυομήτριο. Μερικές φορές, απαιτείται υστερεκτομή για τον έλεγχο της ακατάσχετης αιμόρροιας. 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320926"/>
            <a:ext cx="6336705" cy="36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424" y="5994708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5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Τροφοβλαστική νόσος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Τροφοβλαστική </a:t>
            </a:r>
            <a:r>
              <a:rPr lang="el-GR" altLang="el-GR" sz="2000" dirty="0"/>
              <a:t>νόσος. Μακροσκοπική εικόνα υδατιδώδους μύλης κύησης. Παρατηρούνται ευμεγέθεις χοριακές λάχνες προσομοιάζουσες με ρόγες σταφυλιού (</a:t>
            </a:r>
            <a:r>
              <a:rPr lang="en-US" altLang="el-GR" sz="2000" dirty="0"/>
              <a:t>grape</a:t>
            </a:r>
            <a:r>
              <a:rPr lang="el-GR" altLang="el-GR" sz="2000" dirty="0"/>
              <a:t>-</a:t>
            </a:r>
            <a:r>
              <a:rPr lang="en-US" altLang="el-GR" sz="2000" dirty="0"/>
              <a:t>like villi</a:t>
            </a:r>
            <a:r>
              <a:rPr lang="el-GR" altLang="el-GR" sz="2000" dirty="0"/>
              <a:t>). 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7" y="2274600"/>
            <a:ext cx="5931689" cy="35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66816" y="2132856"/>
            <a:ext cx="2502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Η μήτρα είναι μεγαλύτερη σε μέγεθος από το αντιστοιχούν στην ηλικία της κύησης και η τιμή της </a:t>
            </a:r>
            <a:r>
              <a:rPr lang="en-US" altLang="el-GR" sz="2000" dirty="0">
                <a:latin typeface="+mn-lt"/>
              </a:rPr>
              <a:t>HCG </a:t>
            </a:r>
            <a:r>
              <a:rPr lang="el-GR" altLang="el-GR" sz="2000" dirty="0">
                <a:latin typeface="+mn-lt"/>
              </a:rPr>
              <a:t>του ορού είναι εμφανώς αυξημένη.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424" y="5783149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97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Χοριοκαρκίνωμα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χοριοκαρκινώματος. Είναι λιγότερο συχνό από την υδατιδώδη μύλη κύησης. Οι χοριακές λάχνες απουσιάζουν από την εικόνα. Αντίθετα, υπάρχει πολλαπλασιασμός </a:t>
            </a:r>
            <a:r>
              <a:rPr lang="el-GR" altLang="el-GR" sz="2000" dirty="0" smtClean="0"/>
              <a:t>ιδιόμορφων </a:t>
            </a:r>
            <a:r>
              <a:rPr lang="el-GR" altLang="el-GR" sz="2000" dirty="0"/>
              <a:t>τροφοβλαστικών κυττάρων. </a:t>
            </a: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00" y="2388112"/>
            <a:ext cx="512688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0664" y="2497863"/>
            <a:ext cx="2880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Τα χοριοκαρκινώματα (ή χοριοεπιθηλιώματα), είναι πολύ επιθετικοί κακοήθεις όγκοι και συνδυάζονται με πολύ υψηλές τιμές της HCG (χοριακή γοναδοτροπίνη) του ορού. </a:t>
            </a:r>
            <a:endParaRPr lang="el-GR" altLang="el-GR" sz="2000" dirty="0" smtClean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304" y="5445224"/>
            <a:ext cx="8253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Το 50% των χοριοκαρκινωμάτων προέρχονται από προϋπάρχουσα υδατιδώδη μύλη.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25600" y="5014337"/>
            <a:ext cx="51268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00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Έκτοπη εγκυμοσύνη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Έκτοπη </a:t>
            </a:r>
            <a:r>
              <a:rPr lang="el-GR" altLang="el-GR" sz="2000" dirty="0"/>
              <a:t>εγκυμοσύνη (σαλπιγγική). Παρατηρείται ρήξη του  σαλπιγγικού επιθηλίου (δεξιά) και χοριακές λάχνες στο αριστερό άκρο της εικόνας.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4" y="1988840"/>
            <a:ext cx="6476932" cy="381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424" y="5783149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35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Ωάριο </a:t>
            </a:r>
            <a:r>
              <a:rPr lang="el-GR" altLang="el-GR" sz="3600" dirty="0"/>
              <a:t>γυναίκας με δύο ωχρά σωμάτια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0547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4056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ωαρίου γυναίκας με δύο ωχρά σωμάτια. Το μεγαλύτερο είναι αιμορραγικό ωχρό σωμάτιο της εμμηνορρυσίας, και το μικρότερο προέρχεται από προηγούμενη εμμηνορρυσία. </a:t>
            </a: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89256"/>
            <a:ext cx="460833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76872"/>
            <a:ext cx="33227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Εφόσον γίνει γονιμοποίηση, τότε το ωχρό σωμάτιο θα διατηρηθεί (ωχρό σωμάτιο κύησης), επειδή εκκρίνεται χοριακή γοναδοτροπίνη (</a:t>
            </a:r>
            <a:r>
              <a:rPr lang="en-GB" altLang="el-GR" sz="2000" dirty="0">
                <a:latin typeface="+mn-lt"/>
              </a:rPr>
              <a:t>HCG</a:t>
            </a:r>
            <a:r>
              <a:rPr lang="el-GR" altLang="el-GR" sz="2000" dirty="0">
                <a:latin typeface="+mn-lt"/>
              </a:rPr>
              <a:t>) από τον πλακούντα. Από το σύνολο των 400.000 ωοθυλακίων της γέννησης, περίπου μόνο 400 θα ωριμάσουν κατά την ωορρηξία σε ολόκληρη την αναπαραγωγική περίοδο της γυναίκας.</a:t>
            </a:r>
          </a:p>
          <a:p>
            <a:pPr>
              <a:lnSpc>
                <a:spcPct val="80000"/>
              </a:lnSpc>
            </a:pPr>
            <a:endParaRPr lang="el-GR" altLang="el-GR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5409708"/>
            <a:ext cx="4680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43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Φυσιολογικός τράχηλος </a:t>
            </a:r>
            <a:r>
              <a:rPr lang="el-GR" altLang="el-GR" sz="3600" dirty="0"/>
              <a:t>μήτρας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530624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φυσιολογικού τραχήλου μήτρας, επικαλυπτόμενου εσωτερικά από λείο και γυαλιστερό βλεννογόνο. </a:t>
            </a:r>
            <a:endParaRPr lang="en-US" altLang="el-GR" sz="2000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l-GR" altLang="el-GR" sz="2000" dirty="0" smtClean="0"/>
              <a:t>Παρατηρείται </a:t>
            </a:r>
            <a:r>
              <a:rPr lang="el-GR" altLang="el-GR" sz="2000" dirty="0"/>
              <a:t>μικρό τμήμα κόλπου περιφερικά. 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05353"/>
            <a:ext cx="539591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5013176"/>
            <a:ext cx="82762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Το τραχηλικό στόμιο είναι μικρό και στρογγυλό, τυπικό άτεκνης γυναίκας. Μετά από μία ή περισσότερες εγκυμοσύνες, το στόμιο αποκτά ανώμαλο σχήμα (like a  </a:t>
            </a:r>
            <a:r>
              <a:rPr lang="en-GB" altLang="el-GR" sz="2000" dirty="0">
                <a:latin typeface="+mn-lt"/>
              </a:rPr>
              <a:t>fish</a:t>
            </a:r>
            <a:r>
              <a:rPr lang="el-GR" altLang="el-GR" sz="2000" dirty="0">
                <a:latin typeface="+mn-lt"/>
              </a:rPr>
              <a:t>-</a:t>
            </a:r>
            <a:r>
              <a:rPr lang="en-GB" altLang="el-GR" sz="2000" dirty="0">
                <a:latin typeface="+mn-lt"/>
              </a:rPr>
              <a:t>mouth</a:t>
            </a:r>
            <a:r>
              <a:rPr lang="el-GR" altLang="el-GR" sz="2000" dirty="0">
                <a:latin typeface="+mn-lt"/>
              </a:rPr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0436" y="4473705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80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Αιμορραγικό ωχρό σωμάτιο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Μικροσκοπική </a:t>
            </a:r>
            <a:r>
              <a:rPr lang="el-GR" altLang="el-GR" sz="2000" dirty="0"/>
              <a:t>εικόνα αιμορραγικού ωχρού σωματίου επικαλυπτόμενου από ωχρινοποιημένα κύτταρα της κοκκιώδους στιβάδας του ωοθυλακίου δίπλα στην αιμορραγική περιοχή στο δεξί της εικόνας.</a:t>
            </a:r>
          </a:p>
          <a:p>
            <a:endParaRPr lang="el-GR" altLang="el-GR" sz="2000" dirty="0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9" y="2276872"/>
            <a:ext cx="5932767" cy="3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5948884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29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Καλοήθης κύστη </a:t>
            </a:r>
            <a:r>
              <a:rPr lang="el-GR" altLang="el-GR" sz="3600" dirty="0"/>
              <a:t>ωοθήκης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589240"/>
            <a:ext cx="8229600" cy="1152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καλοήθους κύστης ωοθήκης καλυπτόμενης από ωχρινοποιημένα κύτταρα στο εσωτερικό της (αριστερά), και δίπλα από κύτταρα της θήκης του ωοθυλακίου (</a:t>
            </a:r>
            <a:r>
              <a:rPr lang="en-GB" altLang="el-GR" sz="2000" dirty="0"/>
              <a:t>theca lutein ovarian cyst</a:t>
            </a:r>
            <a:r>
              <a:rPr lang="el-GR" altLang="el-GR" sz="2000" dirty="0"/>
              <a:t>). Οι κύστεις αυτές σπάνια είναι μεγαλύτερες από λίγα εκατοστά σε διάμετρο.</a:t>
            </a:r>
          </a:p>
          <a:p>
            <a:endParaRPr lang="el-GR" altLang="el-GR" sz="2000" dirty="0"/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0840"/>
            <a:ext cx="6336704" cy="39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944" y="5112886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02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Ορώδες κυσταδένωμα </a:t>
            </a:r>
            <a:r>
              <a:rPr lang="el-GR" altLang="el-GR" sz="3600" dirty="0"/>
              <a:t>ωοθήκης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761412" cy="32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ορώδους κυσταδενώματος ωοθήκης, όγκου προερχομένου από το καλυπτικό επιθήλιο της ωοθήκης. 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Πληρούται </a:t>
            </a:r>
            <a:r>
              <a:rPr lang="el-GR" altLang="el-GR" sz="2000" dirty="0"/>
              <a:t>από ορώδες ωχροκίτρινο υγρό και είναι μονόχωρο.  </a:t>
            </a: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13" y="1268761"/>
            <a:ext cx="5152076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2" y="4919008"/>
            <a:ext cx="8280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Οι καλοήθεις επιθηλιακοί όγκοι της ωοθήκης είναι συνήθως αμφοτερόπλευροι (20%). </a:t>
            </a:r>
            <a:endParaRPr lang="el-GR" altLang="el-GR" sz="2000" dirty="0" smtClean="0">
              <a:latin typeface="+mn-lt"/>
            </a:endParaRPr>
          </a:p>
          <a:p>
            <a:pPr marL="0" indent="0">
              <a:buNone/>
            </a:pPr>
            <a:r>
              <a:rPr lang="el-GR" altLang="el-GR" sz="2000" dirty="0" smtClean="0">
                <a:latin typeface="+mn-lt"/>
              </a:rPr>
              <a:t>Τα </a:t>
            </a:r>
            <a:r>
              <a:rPr lang="el-GR" altLang="el-GR" sz="2000" dirty="0">
                <a:latin typeface="+mn-lt"/>
              </a:rPr>
              <a:t>κυσταδενώματα είναι οι πλέον συχνοί ωοθηκικοί όγκοι και καλύπτονται, ή από ορώδες, ή από βλεννώδες επιθήλιο. Οι βλεννώδεις όγκοι πληρούνται  από κολλώδους υφής βλεννώδες υγρό και συνήθως είναι πολύχωροι. </a:t>
            </a:r>
          </a:p>
          <a:p>
            <a:endParaRPr lang="el-GR" altLang="el-GR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3367" y="4221088"/>
            <a:ext cx="52673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7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 smtClean="0"/>
              <a:t>Καλόηθες ορώδες πολύχωρο κυσταδένωμα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l-GR" sz="2000" dirty="0" smtClean="0"/>
              <a:t>M</a:t>
            </a:r>
            <a:r>
              <a:rPr lang="el-GR" altLang="el-GR" sz="2000" dirty="0"/>
              <a:t>ακροσκοπική εικόνα καλοήθους ορώδους </a:t>
            </a:r>
            <a:r>
              <a:rPr lang="el-GR" altLang="el-GR" sz="2000" dirty="0" smtClean="0"/>
              <a:t>πολύχωρου </a:t>
            </a:r>
            <a:r>
              <a:rPr lang="el-GR" altLang="el-GR" sz="2000" dirty="0"/>
              <a:t>κυσταδενώματος ωοθήκης. Η εσωτερική επιφάνεια των επιμέρους κύστεων είναι λεία με μία θηλώδη προσεκβολή πάνω δεξιά.</a:t>
            </a: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3" y="2288728"/>
            <a:ext cx="5371639" cy="361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424" y="5915943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00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 smtClean="0"/>
              <a:t>Θηλώδες ορώδες κυσταδένωμα </a:t>
            </a:r>
            <a:r>
              <a:rPr lang="el-GR" altLang="el-GR" sz="3600" dirty="0"/>
              <a:t>ωοθήκης οριακής κακοήθειας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Μικροσκοπική </a:t>
            </a:r>
            <a:r>
              <a:rPr lang="el-GR" altLang="el-GR" sz="2000" dirty="0"/>
              <a:t>εικόνα θηλώδους ορώδους κυσταδενώματος ωοθήκης οριακής κακοήθειας (</a:t>
            </a:r>
            <a:r>
              <a:rPr lang="en-GB" altLang="el-GR" sz="2000" dirty="0"/>
              <a:t>borderline</a:t>
            </a:r>
            <a:r>
              <a:rPr lang="el-GR" altLang="el-GR" sz="2000" dirty="0"/>
              <a:t>).  Παρουσία θηλωδών προσεκβολών του επιφανειακού επιθηλίου της ωοθήκης μέσα στην κοιλότητα του όγκου. Δεν παρατηρείται διήθηση του ωοθηκικού στρώματος ή της κάψας.</a:t>
            </a:r>
          </a:p>
          <a:p>
            <a:endParaRPr lang="el-GR" altLang="el-GR" sz="2000" dirty="0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5"/>
            <a:ext cx="617438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424" y="6077221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24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/>
              <a:t>Θηλώδες ορώδες κυσταδενοκαρκίνωμα ωοθήκης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Θηλώδες </a:t>
            </a:r>
            <a:r>
              <a:rPr lang="el-GR" altLang="el-GR" sz="2000" dirty="0"/>
              <a:t>ορώδες κυσταδενοκαρκίνωμα ωοθήκης με παρουσία μικρών </a:t>
            </a:r>
            <a:r>
              <a:rPr lang="el-GR" altLang="el-GR" sz="2000" dirty="0" smtClean="0"/>
              <a:t>στρογγυλών </a:t>
            </a:r>
            <a:r>
              <a:rPr lang="el-GR" altLang="el-GR" sz="2000" dirty="0"/>
              <a:t>εναποθέσεων ασβεστίου (αποτιτανώσεις), που ονομάζονται ψαμμοσωμάτια (</a:t>
            </a:r>
            <a:r>
              <a:rPr lang="en-GB" altLang="el-GR" sz="2000" dirty="0"/>
              <a:t>psammomma bodies</a:t>
            </a:r>
            <a:r>
              <a:rPr lang="el-GR" altLang="el-GR" sz="2000" dirty="0"/>
              <a:t>). 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0" y="2314209"/>
            <a:ext cx="6105765" cy="377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0440" y="6093297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1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Θηλώδες ορώδες κυσταδένωμα ωοθήκης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509872" y="1268760"/>
            <a:ext cx="8075240" cy="1008112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θηλώδους ορώδους κυσταδενοκαρκινώματος ωοθήκης. </a:t>
            </a:r>
            <a:r>
              <a:rPr lang="el-GR" altLang="el-GR" sz="2000" dirty="0" smtClean="0"/>
              <a:t> Παρουσία </a:t>
            </a:r>
            <a:r>
              <a:rPr lang="el-GR" altLang="el-GR" sz="2000" dirty="0"/>
              <a:t>πολλών θηλών στην εσωτερική της επιφάνεια. </a:t>
            </a: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558236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21914" y="1863677"/>
            <a:ext cx="30220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Μεταξύ των καλοήθων κυσταδενωμάτων και των κακοήθων κυσταδενοκαρκινωμάτων, υπάρχει η ζώνη των οριακών αλλοιώσεων "</a:t>
            </a:r>
            <a:r>
              <a:rPr lang="en-GB" altLang="el-GR" sz="2000" dirty="0">
                <a:latin typeface="+mn-lt"/>
              </a:rPr>
              <a:t>borderline</a:t>
            </a:r>
            <a:r>
              <a:rPr lang="el-GR" altLang="el-GR" sz="2000" dirty="0">
                <a:latin typeface="+mn-lt"/>
              </a:rPr>
              <a:t>", οι οποίες δεν είναι εμφανώς κακοήθεις, αλλά αντιμετωπίζονται σαν να ήταν.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016" y="587727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4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Κυσταδενοκαρκίνωμα </a:t>
            </a:r>
            <a:r>
              <a:rPr lang="el-GR" altLang="el-GR" sz="3600" dirty="0"/>
              <a:t>ωοθήκης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ορώδους κυσταδενοκαρκινώματος ωοθήκης. Παρουσία εμφανούς θηλώδους ανάπτυξης με υπερχρωματικά κύτταρα του επιφανειακού επιθηλίου της ωοθήκης.</a:t>
            </a: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76873"/>
            <a:ext cx="6192687" cy="372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424" y="6004117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50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Σοκολατοειδής</a:t>
            </a:r>
            <a:r>
              <a:rPr lang="en-GB" altLang="el-GR" sz="3600" dirty="0"/>
              <a:t> </a:t>
            </a:r>
            <a:r>
              <a:rPr lang="el-GR" altLang="el-GR" sz="3600" dirty="0" smtClean="0"/>
              <a:t>κύστη</a:t>
            </a:r>
            <a:r>
              <a:rPr lang="en-GB" altLang="el-GR" sz="3600" dirty="0" smtClean="0"/>
              <a:t> </a:t>
            </a:r>
            <a:r>
              <a:rPr lang="el-GR" altLang="el-GR" sz="3600" dirty="0"/>
              <a:t>ωοθήκης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altLang="el-GR" sz="2000" dirty="0" smtClean="0"/>
              <a:t>Σοκολατοειδής</a:t>
            </a:r>
            <a:r>
              <a:rPr lang="en-GB" altLang="el-GR" sz="2000" dirty="0" smtClean="0"/>
              <a:t> </a:t>
            </a:r>
            <a:r>
              <a:rPr lang="en-GB" altLang="el-GR" sz="2000" dirty="0"/>
              <a:t>(</a:t>
            </a:r>
            <a:r>
              <a:rPr lang="el-GR" altLang="el-GR" sz="2000" dirty="0"/>
              <a:t>ενδομητριοειδής</a:t>
            </a:r>
            <a:r>
              <a:rPr lang="en-GB" altLang="el-GR" sz="2000" dirty="0"/>
              <a:t>) </a:t>
            </a:r>
            <a:r>
              <a:rPr lang="el-GR" altLang="el-GR" sz="2000" dirty="0"/>
              <a:t>κύστη</a:t>
            </a:r>
            <a:r>
              <a:rPr lang="en-GB" altLang="el-GR" sz="2000" dirty="0"/>
              <a:t> </a:t>
            </a:r>
            <a:r>
              <a:rPr lang="el-GR" altLang="el-GR" sz="2000" dirty="0"/>
              <a:t>ωοθήκης</a:t>
            </a:r>
            <a:r>
              <a:rPr lang="en-GB" altLang="el-GR" sz="2000" dirty="0"/>
              <a:t>. </a:t>
            </a:r>
            <a:r>
              <a:rPr lang="el-GR" altLang="el-GR" sz="2000" dirty="0"/>
              <a:t>Παρουσία</a:t>
            </a:r>
            <a:r>
              <a:rPr lang="en-GB" altLang="el-GR" sz="2000" dirty="0"/>
              <a:t> </a:t>
            </a:r>
            <a:r>
              <a:rPr lang="el-GR" altLang="el-GR" sz="2000" dirty="0"/>
              <a:t>κύστης</a:t>
            </a:r>
            <a:r>
              <a:rPr lang="en-GB" altLang="el-GR" sz="2000" dirty="0"/>
              <a:t> </a:t>
            </a:r>
            <a:r>
              <a:rPr lang="el-GR" altLang="el-GR" sz="2000" dirty="0"/>
              <a:t>διαμέτρου</a:t>
            </a:r>
            <a:r>
              <a:rPr lang="en-GB" altLang="el-GR" sz="2000" dirty="0"/>
              <a:t> 12 </a:t>
            </a:r>
            <a:r>
              <a:rPr lang="el-GR" altLang="el-GR" sz="2000" dirty="0"/>
              <a:t>εκατοστών</a:t>
            </a:r>
            <a:r>
              <a:rPr lang="en-GB" altLang="el-GR" sz="2000" dirty="0"/>
              <a:t> </a:t>
            </a:r>
            <a:r>
              <a:rPr lang="el-GR" altLang="el-GR" sz="2000" dirty="0"/>
              <a:t>πληρούμενης</a:t>
            </a:r>
            <a:r>
              <a:rPr lang="en-GB" altLang="el-GR" sz="2000" dirty="0"/>
              <a:t> </a:t>
            </a:r>
            <a:r>
              <a:rPr lang="el-GR" altLang="el-GR" sz="2000" dirty="0"/>
              <a:t>με</a:t>
            </a:r>
            <a:r>
              <a:rPr lang="en-GB" altLang="el-GR" sz="2000" dirty="0"/>
              <a:t> </a:t>
            </a:r>
            <a:r>
              <a:rPr lang="el-GR" altLang="el-GR" sz="2000" dirty="0"/>
              <a:t>παλαιό</a:t>
            </a:r>
            <a:r>
              <a:rPr lang="en-GB" altLang="el-GR" sz="2000" dirty="0"/>
              <a:t> </a:t>
            </a:r>
            <a:r>
              <a:rPr lang="el-GR" altLang="el-GR" sz="2000" dirty="0"/>
              <a:t>αίμα</a:t>
            </a:r>
            <a:r>
              <a:rPr lang="en-GB" altLang="el-GR" sz="2000" dirty="0"/>
              <a:t>. </a:t>
            </a:r>
            <a:r>
              <a:rPr lang="el-GR" altLang="el-GR" sz="2000" dirty="0"/>
              <a:t>Η αιμορραγία από την ενδομητρίωση στην ωοθήκη πιθανώς να οδηγήσει στο σχηματισμό ευμεγέθους σοκολατοειδούς κύστης ("</a:t>
            </a:r>
            <a:r>
              <a:rPr lang="en-GB" altLang="el-GR" sz="2000" dirty="0"/>
              <a:t>chocolate cyst</a:t>
            </a:r>
            <a:r>
              <a:rPr lang="el-GR" altLang="el-GR" sz="2000" dirty="0"/>
              <a:t>"). 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28" y="2654855"/>
            <a:ext cx="5400749" cy="3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567505"/>
            <a:ext cx="28083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Το παλαιό αίμα της κυστικής κοιλότητας που σχηματίζεται από την αιμορραγία, αποσυντίθεται και σχηματίζει μεγάλη ποσότητα αιμοσιδηρίνης η οποία δίνει χρώμα καφέ σκούρο σαν της σοκολάτας.</a:t>
            </a:r>
          </a:p>
          <a:p>
            <a:endParaRPr lang="el-GR" altLang="el-GR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7319" y="6065880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98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600" dirty="0" smtClean="0"/>
              <a:t>Αμφοτερόπλευρα ώριμα κυστικά τερατώματα ωοθήκης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242592" cy="5040560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αμφοτερόπλευρων ώριμων κυστικών τερατωμάτων ωοθήκης. </a:t>
            </a:r>
            <a:endParaRPr lang="el-GR" altLang="el-GR" sz="20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l-GR" altLang="el-GR" sz="2000" dirty="0" smtClean="0"/>
              <a:t>Αυτοί </a:t>
            </a:r>
            <a:r>
              <a:rPr lang="el-GR" altLang="el-GR" sz="2000" dirty="0"/>
              <a:t>αποτελούν τύπο των εμβυϊκών όγκων της ωοθήκης (</a:t>
            </a:r>
            <a:r>
              <a:rPr lang="en-GB" altLang="el-GR" sz="2000" dirty="0"/>
              <a:t>ovarian germ cell tumor</a:t>
            </a:r>
            <a:r>
              <a:rPr lang="el-GR" altLang="el-GR" sz="2000" dirty="0"/>
              <a:t>). </a:t>
            </a: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01136"/>
            <a:ext cx="6048671" cy="35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85670"/>
            <a:ext cx="8190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Ιστολογικά, δύναται να παρατηρηθεί ποικιλία ώριμων ιστών. Οι όγκοι αυτοί συνήθως ονομάζονται δερμοειδείς κύστεις "</a:t>
            </a:r>
            <a:r>
              <a:rPr lang="en-GB" altLang="el-GR" sz="2000" dirty="0">
                <a:latin typeface="+mn-lt"/>
              </a:rPr>
              <a:t>dermoid cysts</a:t>
            </a:r>
            <a:r>
              <a:rPr lang="el-GR" altLang="el-GR" sz="2000" dirty="0">
                <a:latin typeface="+mn-lt"/>
              </a:rPr>
              <a:t>" γιατί είναι κυρίως κυστικοί.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0200" y="4868107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33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79" y="116632"/>
            <a:ext cx="8518442" cy="908720"/>
          </a:xfrm>
        </p:spPr>
        <p:txBody>
          <a:bodyPr>
            <a:normAutofit fontScale="90000"/>
          </a:bodyPr>
          <a:lstStyle/>
          <a:p>
            <a:r>
              <a:rPr lang="el-GR" altLang="el-GR" sz="3600" dirty="0" smtClean="0"/>
              <a:t>Φυσιολογικός κολπικός </a:t>
            </a:r>
            <a:r>
              <a:rPr lang="el-GR" altLang="el-GR" sz="3600" dirty="0"/>
              <a:t>και </a:t>
            </a:r>
            <a:r>
              <a:rPr lang="el-GR" altLang="el-GR" sz="3600" dirty="0" smtClean="0"/>
              <a:t>ενδοτραχηλικό</a:t>
            </a:r>
            <a:r>
              <a:rPr lang="el-GR" altLang="el-GR" sz="3600" dirty="0"/>
              <a:t>ς</a:t>
            </a:r>
            <a:r>
              <a:rPr lang="el-GR" altLang="el-GR" sz="3600" dirty="0" smtClean="0"/>
              <a:t> βλεννογόνος </a:t>
            </a:r>
            <a:r>
              <a:rPr lang="el-GR" altLang="el-GR" sz="3600" dirty="0"/>
              <a:t>γυναίκας αναπαραγωγικής ηλικίας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φυσιολογικού κολπικού και ενδοτραχηλικού βλεννογόνου γυναίκας αναπαραγωγικής ηλικίας. Ο κολπικός βλεννογόνος εμφανίζει πτυχωτή μορφολογία στο αριστερό της εικόνας. </a:t>
            </a: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55426"/>
            <a:ext cx="5677410" cy="35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16962" y="2132856"/>
            <a:ext cx="2769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Ο ενδοτραχηλικός βλεννογόνος στα δεξιά, είναι ερυθηματώδης εξαιτίας χρόνιας φλεγμονής επεκτεινόμενης στο έξω τραχηλικό στόμιο (χρόνια τραχηλίτις).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424" y="5783149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31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Κυστικό τεράτωμα </a:t>
            </a:r>
            <a:r>
              <a:rPr lang="el-GR" altLang="el-GR" sz="3600" dirty="0"/>
              <a:t>ωοθήκης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444208" y="1196752"/>
            <a:ext cx="2323733" cy="5040560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Μακροσκοπική </a:t>
            </a:r>
            <a:r>
              <a:rPr lang="el-GR" altLang="el-GR" sz="2000" dirty="0"/>
              <a:t>εικόνα κυστικού τερατώματος ωοθήκης.  </a:t>
            </a:r>
            <a:endParaRPr lang="el-GR" altLang="el-GR" sz="20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altLang="el-GR" sz="2000" dirty="0" smtClean="0"/>
              <a:t>Ο </a:t>
            </a:r>
            <a:r>
              <a:rPr lang="el-GR" altLang="el-GR" sz="2000" dirty="0"/>
              <a:t>συχνότερος ιστός των κυστικών τερατωμάτων είναι το δέρμα, με παρουσία μεγάλης ποσότητας τριχών και σμήγματος κατά τη διάνοιξη. 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582351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128" y="5534561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Όταν οι όγκοι αυτοί είναι συμπαγείς, είναι κυρίως ανώριμοι ("</a:t>
            </a:r>
            <a:r>
              <a:rPr lang="en-GB" altLang="el-GR" sz="2000" dirty="0">
                <a:latin typeface="+mn-lt"/>
              </a:rPr>
              <a:t>immature</a:t>
            </a:r>
            <a:r>
              <a:rPr lang="el-GR" altLang="el-GR" sz="2000" dirty="0">
                <a:latin typeface="+mn-lt"/>
              </a:rPr>
              <a:t>" </a:t>
            </a:r>
            <a:r>
              <a:rPr lang="en-GB" altLang="el-GR" sz="2000" dirty="0">
                <a:latin typeface="+mn-lt"/>
              </a:rPr>
              <a:t>teratomas</a:t>
            </a:r>
            <a:r>
              <a:rPr lang="el-GR" altLang="el-GR" sz="2000" dirty="0">
                <a:latin typeface="+mn-lt"/>
              </a:rPr>
              <a:t>), με λιγότερο διαφοροποιημένους ιστούς και περισσότερο επιθετικοί. Σπάνια, υπάρχουν περιοχές καρκινωματώδεις</a:t>
            </a:r>
            <a:r>
              <a:rPr lang="en-GB" altLang="el-GR" sz="2000" dirty="0">
                <a:latin typeface="+mn-lt"/>
              </a:rPr>
              <a:t>.</a:t>
            </a:r>
            <a:endParaRPr lang="el-GR" altLang="el-GR" sz="2000" dirty="0">
              <a:latin typeface="+mn-lt"/>
            </a:endParaRPr>
          </a:p>
          <a:p>
            <a:endParaRPr lang="el-GR" altLang="el-GR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352" y="513220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83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Ώριμο τεράτωμα </a:t>
            </a:r>
            <a:r>
              <a:rPr lang="el-GR" altLang="el-GR" sz="3600" dirty="0"/>
              <a:t>ωοθήκης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ώριμου τερατώματος ωοθήκης. Παρατηρείται χονδρικός ιστός, λιπώδης ιστός, και εντερικοί αδένες στο δεξί της εικόνας, ενώ στο αριστερό άφθονος θυρεοειδικός ιστός. </a:t>
            </a: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36351"/>
            <a:ext cx="5472137" cy="339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280391"/>
            <a:ext cx="23762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Η παρουσία θυρεοειδικού ιστού στο τεράτωμα ονομάζεται </a:t>
            </a:r>
            <a:r>
              <a:rPr lang="en-GB" altLang="el-GR" sz="2000" dirty="0">
                <a:latin typeface="+mn-lt"/>
              </a:rPr>
              <a:t>struma ovarii</a:t>
            </a:r>
            <a:r>
              <a:rPr lang="el-GR" altLang="el-GR" sz="2000" dirty="0">
                <a:latin typeface="+mn-lt"/>
              </a:rPr>
              <a:t>. </a:t>
            </a:r>
            <a:endParaRPr lang="el-GR" altLang="el-GR" sz="2000" dirty="0" smtClean="0">
              <a:latin typeface="+mn-lt"/>
            </a:endParaRPr>
          </a:p>
          <a:p>
            <a:pPr marL="0" indent="0">
              <a:buNone/>
            </a:pPr>
            <a:endParaRPr lang="el-GR" altLang="el-GR" sz="2000" dirty="0">
              <a:latin typeface="+mn-lt"/>
            </a:endParaRPr>
          </a:p>
          <a:p>
            <a:pPr marL="0" indent="0">
              <a:buNone/>
            </a:pPr>
            <a:r>
              <a:rPr lang="el-GR" altLang="el-GR" sz="2000" dirty="0" smtClean="0">
                <a:latin typeface="+mn-lt"/>
              </a:rPr>
              <a:t>Σπάνια</a:t>
            </a:r>
            <a:r>
              <a:rPr lang="el-GR" altLang="el-GR" sz="2000" dirty="0">
                <a:latin typeface="+mn-lt"/>
              </a:rPr>
              <a:t>, το </a:t>
            </a:r>
            <a:r>
              <a:rPr lang="en-GB" altLang="el-GR" sz="2000" dirty="0">
                <a:latin typeface="+mn-lt"/>
              </a:rPr>
              <a:t>struma ovarii </a:t>
            </a:r>
            <a:r>
              <a:rPr lang="el-GR" altLang="el-GR" sz="2000" dirty="0">
                <a:latin typeface="+mn-lt"/>
              </a:rPr>
              <a:t>μπορεί μέχρι και να προκαλέσει υπερθυρεοειδισμό.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8509" y="5742689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63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Κοκκιοκυτταρικός</a:t>
            </a:r>
            <a:r>
              <a:rPr lang="en-GB" altLang="el-GR" sz="3600" dirty="0" smtClean="0"/>
              <a:t> </a:t>
            </a:r>
            <a:r>
              <a:rPr lang="el-GR" altLang="el-GR" sz="3600" dirty="0" smtClean="0"/>
              <a:t>όγκος</a:t>
            </a:r>
            <a:r>
              <a:rPr lang="en-GB" altLang="el-GR" sz="3600" dirty="0" smtClean="0"/>
              <a:t> </a:t>
            </a:r>
            <a:r>
              <a:rPr lang="el-GR" altLang="el-GR" sz="3600" dirty="0"/>
              <a:t>ωοθήκης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052736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Μικροσκοπική</a:t>
            </a:r>
            <a:r>
              <a:rPr lang="en-GB" altLang="el-GR" sz="2000" dirty="0" smtClean="0"/>
              <a:t> </a:t>
            </a:r>
            <a:r>
              <a:rPr lang="el-GR" altLang="el-GR" sz="2000" dirty="0"/>
              <a:t>εικόνα</a:t>
            </a:r>
            <a:r>
              <a:rPr lang="en-GB" altLang="el-GR" sz="2000" dirty="0"/>
              <a:t> </a:t>
            </a:r>
            <a:r>
              <a:rPr lang="el-GR" altLang="el-GR" sz="2000" dirty="0"/>
              <a:t>κοκκιοκυτταρικού</a:t>
            </a:r>
            <a:r>
              <a:rPr lang="en-GB" altLang="el-GR" sz="2000" dirty="0"/>
              <a:t> </a:t>
            </a:r>
            <a:r>
              <a:rPr lang="el-GR" altLang="el-GR" sz="2000" dirty="0"/>
              <a:t>όγκου</a:t>
            </a:r>
            <a:r>
              <a:rPr lang="en-GB" altLang="el-GR" sz="2000" dirty="0"/>
              <a:t> </a:t>
            </a:r>
            <a:r>
              <a:rPr lang="el-GR" altLang="el-GR" sz="2000" dirty="0"/>
              <a:t>ωοθήκης</a:t>
            </a:r>
            <a:r>
              <a:rPr lang="en-US" altLang="el-GR" sz="2000" dirty="0"/>
              <a:t> (</a:t>
            </a:r>
            <a:r>
              <a:rPr lang="en-GB" altLang="el-GR" sz="2000" dirty="0"/>
              <a:t>granulosa cell tumor). </a:t>
            </a:r>
            <a:r>
              <a:rPr lang="el-GR" altLang="el-GR" sz="2000" dirty="0"/>
              <a:t>Παρουσία σχηματισμών οι οποίοι μοιάζουν με αρχέγονα (πρωτογενή) ωοθυλάκια στο αριστερό της εικόνας. </a:t>
            </a: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49488"/>
            <a:ext cx="5760640" cy="323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00193" y="2132856"/>
            <a:ext cx="2448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Οι περισσότεροι κοκκιοκυτταρικοί όγκοι είναι ιστολογικά καλοήθεις, μερικοί όμως είναι κακοήθεις.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424" y="5492445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05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Λειομυοσάρκωμα</a:t>
            </a:r>
            <a:r>
              <a:rPr lang="en-GB" altLang="el-GR" sz="3600" dirty="0" smtClean="0"/>
              <a:t> </a:t>
            </a:r>
            <a:r>
              <a:rPr lang="el-GR" altLang="el-GR" sz="3600" dirty="0"/>
              <a:t>μήτρας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Μικροσκοπική</a:t>
            </a:r>
            <a:r>
              <a:rPr lang="en-GB" altLang="el-GR" sz="2000" dirty="0" smtClean="0"/>
              <a:t> </a:t>
            </a:r>
            <a:r>
              <a:rPr lang="el-GR" altLang="el-GR" sz="2000" dirty="0"/>
              <a:t>εικόνα</a:t>
            </a:r>
            <a:r>
              <a:rPr lang="en-GB" altLang="el-GR" sz="2000" dirty="0"/>
              <a:t> </a:t>
            </a:r>
            <a:r>
              <a:rPr lang="el-GR" altLang="el-GR" sz="2000" dirty="0"/>
              <a:t>λειομυοσαρκώματος</a:t>
            </a:r>
            <a:r>
              <a:rPr lang="en-GB" altLang="el-GR" sz="2000" dirty="0"/>
              <a:t> </a:t>
            </a:r>
            <a:r>
              <a:rPr lang="el-GR" altLang="el-GR" sz="2000" dirty="0"/>
              <a:t>μήτρας</a:t>
            </a:r>
            <a:r>
              <a:rPr lang="en-GB" altLang="el-GR" sz="2000" dirty="0"/>
              <a:t>. </a:t>
            </a:r>
            <a:r>
              <a:rPr lang="el-GR" altLang="el-GR" sz="2000" dirty="0"/>
              <a:t>Το λειομυοσάρκωμα είναι ιδιαίτερα κυτταροβριθές και τα κύτταρά του είναι περισσότερο υπερχρωματικά και εμφανίζουν πολύ μεγαλύτερη πλειομορφία από το καλόηθες λειομύωμα.  Παρατηρείται ανώμαλη μιτωτική διαίρεση στο κέντρο της εικόνας.</a:t>
            </a:r>
          </a:p>
          <a:p>
            <a:endParaRPr lang="el-GR" altLang="el-GR" sz="2000" dirty="0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539750" y="4797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552727" y="2852937"/>
            <a:ext cx="5315417" cy="3168351"/>
            <a:chOff x="552727" y="2852937"/>
            <a:chExt cx="5963490" cy="3733172"/>
          </a:xfrm>
        </p:grpSpPr>
        <p:pic>
          <p:nvPicPr>
            <p:cNvPr id="9114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27" y="2852937"/>
              <a:ext cx="5963490" cy="373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6" name="AutoShape 10"/>
            <p:cNvSpPr>
              <a:spLocks noChangeArrowheads="1"/>
            </p:cNvSpPr>
            <p:nvPr/>
          </p:nvSpPr>
          <p:spPr bwMode="auto">
            <a:xfrm rot="-4633086">
              <a:off x="3595640" y="5104087"/>
              <a:ext cx="503237" cy="269875"/>
            </a:xfrm>
            <a:prstGeom prst="rightArrow">
              <a:avLst>
                <a:gd name="adj1" fmla="val 50000"/>
                <a:gd name="adj2" fmla="val 46618"/>
              </a:avLst>
            </a:prstGeom>
            <a:solidFill>
              <a:schemeClr val="bg1"/>
            </a:solidFill>
            <a:ln w="28575">
              <a:solidFill>
                <a:srgbClr val="820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l-GR" altLang="el-GR" dirty="0">
                <a:solidFill>
                  <a:srgbClr val="00FFCC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05052" y="6029596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22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Λειομυοσάρκωμα</a:t>
            </a:r>
            <a:r>
              <a:rPr lang="en-GB" altLang="el-GR" sz="3600" dirty="0"/>
              <a:t> </a:t>
            </a:r>
            <a:r>
              <a:rPr lang="el-GR" altLang="el-GR" sz="3600" dirty="0"/>
              <a:t>μήτρας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589240"/>
            <a:ext cx="8229600" cy="1152128"/>
          </a:xfrm>
        </p:spPr>
        <p:txBody>
          <a:bodyPr/>
          <a:lstStyle/>
          <a:p>
            <a:pPr marL="0" indent="0" algn="just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λειομυοσαρκώματος μήτρας σε μεγάλη μεγέθυνση (χ200). Παρατηρούνται</a:t>
            </a:r>
            <a:r>
              <a:rPr lang="en-GB" altLang="el-GR" sz="2000" dirty="0"/>
              <a:t> </a:t>
            </a:r>
            <a:r>
              <a:rPr lang="el-GR" altLang="el-GR" sz="2000" dirty="0"/>
              <a:t>ατρακτοειδή</a:t>
            </a:r>
            <a:r>
              <a:rPr lang="en-GB" altLang="el-GR" sz="2000" dirty="0"/>
              <a:t> </a:t>
            </a:r>
            <a:r>
              <a:rPr lang="el-GR" altLang="el-GR" sz="2000" dirty="0"/>
              <a:t>κύτταρα</a:t>
            </a:r>
            <a:r>
              <a:rPr lang="en-GB" altLang="el-GR" sz="2000" dirty="0"/>
              <a:t>, </a:t>
            </a:r>
            <a:r>
              <a:rPr lang="el-GR" altLang="el-GR" sz="2000" dirty="0"/>
              <a:t>όπως</a:t>
            </a:r>
            <a:r>
              <a:rPr lang="en-GB" altLang="el-GR" sz="2000" dirty="0"/>
              <a:t> </a:t>
            </a:r>
            <a:r>
              <a:rPr lang="el-GR" altLang="el-GR" sz="2000" dirty="0"/>
              <a:t>σε</a:t>
            </a:r>
            <a:r>
              <a:rPr lang="en-GB" altLang="el-GR" sz="2000" dirty="0"/>
              <a:t> </a:t>
            </a:r>
            <a:r>
              <a:rPr lang="el-GR" altLang="el-GR" sz="2000" dirty="0"/>
              <a:t>όλα</a:t>
            </a:r>
            <a:r>
              <a:rPr lang="en-GB" altLang="el-GR" sz="2000" dirty="0"/>
              <a:t> </a:t>
            </a:r>
            <a:r>
              <a:rPr lang="el-GR" altLang="el-GR" sz="2000" dirty="0"/>
              <a:t>τα</a:t>
            </a:r>
            <a:r>
              <a:rPr lang="en-GB" altLang="el-GR" sz="2000" dirty="0"/>
              <a:t> </a:t>
            </a:r>
            <a:r>
              <a:rPr lang="el-GR" altLang="el-GR" sz="2000" dirty="0"/>
              <a:t>σαρκώματα</a:t>
            </a:r>
            <a:r>
              <a:rPr lang="en-GB" altLang="el-GR" sz="2000" dirty="0"/>
              <a:t>, </a:t>
            </a:r>
            <a:r>
              <a:rPr lang="el-GR" altLang="el-GR" sz="2000" dirty="0"/>
              <a:t>γενικά</a:t>
            </a:r>
            <a:r>
              <a:rPr lang="en-GB" altLang="el-GR" sz="2000" dirty="0"/>
              <a:t>. </a:t>
            </a:r>
            <a:r>
              <a:rPr lang="el-GR" altLang="el-GR" sz="2000" dirty="0"/>
              <a:t>Παρουσία αρκετών μιτωτικών διαιρέσεων στο παραπάνω πεδίο.</a:t>
            </a:r>
          </a:p>
          <a:p>
            <a:endParaRPr lang="el-GR" altLang="el-GR" sz="2000" dirty="0"/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2" y="1290461"/>
            <a:ext cx="6385832" cy="37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0056" y="5019787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23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 Αναγνωστοπούλου Ανθούλη. «Ογκολογία. </a:t>
            </a:r>
            <a:r>
              <a:rPr lang="el-GR" sz="2000" dirty="0"/>
              <a:t>Ενότητα </a:t>
            </a:r>
            <a:r>
              <a:rPr lang="el-GR" sz="2000" dirty="0" smtClean="0"/>
              <a:t>8: </a:t>
            </a:r>
            <a:r>
              <a:rPr lang="el-GR" sz="2000" dirty="0"/>
              <a:t>Παθήσεις Γεννητικού Συστήματος </a:t>
            </a:r>
            <a:r>
              <a:rPr lang="el-GR" sz="2000" dirty="0" smtClean="0"/>
              <a:t>Γυναίκας».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83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1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Δυσπλασία τραχηλικού επιθηλίου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Δυσπλασία </a:t>
            </a:r>
            <a:r>
              <a:rPr lang="el-GR" altLang="el-GR" sz="2000" dirty="0"/>
              <a:t>τραχηλικού επιθηλίου επεκτεινόμενη από τα δεξιά. Το επιθήλιο είναι φυσιολογικό στο αριστερό τμήμα της εικόνας. Τα δυσπλαστικά κύτταρα έχουν μεγάλους και βαθυχρωματικούς πυρήνες και διατάσσονται ακανόνιστα. </a:t>
            </a:r>
          </a:p>
        </p:txBody>
      </p:sp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5944500" cy="36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6136" y="6161991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20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WebPath educational resource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Edward C. Klatt MD, Savannah, Georgia, USA. 1994-2015. 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rights reserved worldwide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Δυσπλασίες </a:t>
            </a:r>
            <a:r>
              <a:rPr lang="el-GR" altLang="el-GR" sz="3600" dirty="0"/>
              <a:t>στο κολπικό </a:t>
            </a:r>
            <a:r>
              <a:rPr lang="el-GR" altLang="el-GR" sz="3600" dirty="0" smtClean="0"/>
              <a:t>επιθήλιο </a:t>
            </a:r>
            <a:r>
              <a:rPr lang="el-GR" altLang="el-GR" sz="3200" b="0" dirty="0" smtClean="0"/>
              <a:t>1/2</a:t>
            </a:r>
            <a:endParaRPr lang="el-GR" altLang="el-GR" sz="3200" b="0" dirty="0">
              <a:solidFill>
                <a:srgbClr val="FF9900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Δυσπλασίες </a:t>
            </a:r>
            <a:r>
              <a:rPr lang="el-GR" altLang="el-GR" sz="2000" dirty="0"/>
              <a:t>μπορεί να παρατηρηθούν και στο κολπικό επιθήλιο, όπως φαίνεται στο δεξί της εικόνας, με τη μορφή υπερκεράτωσης (εμφανίζεται κλινικά ως λευκοπλακία), και φυσιολογικό αλλά ατροφικό κερατινοποιημένο πολύστιβο πλακώδες επιθήλιο αριστερά. </a:t>
            </a: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89" y="2598808"/>
            <a:ext cx="5481529" cy="34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492896"/>
            <a:ext cx="27059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Οι περισσότερες περιπτώσεις ενδοεπιθηλιακής κολπικής νεοπλασίας (</a:t>
            </a:r>
            <a:r>
              <a:rPr lang="en-GB" altLang="el-GR" sz="2000" dirty="0">
                <a:latin typeface="+mn-lt"/>
              </a:rPr>
              <a:t>VIN</a:t>
            </a:r>
            <a:r>
              <a:rPr lang="el-GR" altLang="el-GR" sz="2000" dirty="0">
                <a:latin typeface="+mn-lt"/>
              </a:rPr>
              <a:t>) δεν εξελίσσονται σε διηθητικό καρκίνο. Πολλές όμως, είναι πολυεστιακές, και μπορούν να συνυπάρχουν με καρκίνωμα του κόλπου, ή του τραχήλου.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8870" y="6063104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96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Δυσπλασίες στο κολπικό </a:t>
            </a:r>
            <a:r>
              <a:rPr lang="el-GR" altLang="el-GR" sz="3600" dirty="0" smtClean="0"/>
              <a:t>επιθήλιο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/2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φυσιολογικό πολύστιβο πλακώδες επιθήλιο του εξωτραχήλου στο αριστερό τμήμα της εικόνας μετατρέπεται σε δυσπλαστικό στο δεξί. </a:t>
            </a:r>
            <a:endParaRPr lang="el-GR" altLang="el-GR" sz="1600" dirty="0"/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28" y="2104959"/>
            <a:ext cx="540119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950198"/>
            <a:ext cx="2736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Παρατηρείται επίσης κάτω από το δυσπλαστικό επιθήλιο χρόνια φλεγμονή  εφόσον οι δυσπλαστικές επιθηλιακές επιφάνειες δεν παρέχουν τον ίδιο προφυλακτικό φραγμό όπως το αντίστοιχο φυσιολογικό επιθήλιο.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1344" y="5273311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14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64" y="116632"/>
            <a:ext cx="8810472" cy="908720"/>
          </a:xfrm>
        </p:spPr>
        <p:txBody>
          <a:bodyPr>
            <a:normAutofit fontScale="90000"/>
          </a:bodyPr>
          <a:lstStyle/>
          <a:p>
            <a:r>
              <a:rPr lang="el-GR" altLang="el-GR" sz="3600" dirty="0" smtClean="0"/>
              <a:t>Τραχηλίτιδα </a:t>
            </a:r>
            <a:r>
              <a:rPr lang="el-GR" altLang="el-GR" sz="3600" dirty="0"/>
              <a:t>στην μεταβατική ζώνη του τραχήλου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Ιστολογική </a:t>
            </a:r>
            <a:r>
              <a:rPr lang="el-GR" altLang="el-GR" sz="2000" dirty="0"/>
              <a:t>εικόνα χρόνιας τραχηλίτιδας στην μεταβατική ζώνη του τραχήλου (ένωση ακανθοκυτταρικού επιθηλίου εξωτραχήλου με το κυλινδρικό του ενδοτραχήλου, ακανθοκυλινδρική συμβολή). </a:t>
            </a:r>
            <a:endParaRPr lang="el-GR" altLang="el-GR" sz="2800" dirty="0"/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8" y="2276872"/>
            <a:ext cx="5378504" cy="31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5648" y="2169152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Παρουσία λεμφοκυττάρων στον υποβλεννογόνιο χιτώνα, όπως και αιμορραγικής διήθησης. </a:t>
            </a:r>
            <a:endParaRPr lang="el-GR" altLang="el-GR" sz="2000" dirty="0" smtClean="0">
              <a:latin typeface="+mn-lt"/>
            </a:endParaRPr>
          </a:p>
          <a:p>
            <a:pPr marL="0" indent="0">
              <a:buNone/>
            </a:pP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χρόνια τραχηλίτις είναι αρκετά</a:t>
            </a:r>
            <a:endParaRPr lang="el-GR" altLang="el-GR" sz="28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424" y="5455503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41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5141248dcc94636b3db2cf489bd3cb214929d4d"/>
</p:tagLst>
</file>

<file path=ppt/theme/theme1.xml><?xml version="1.0" encoding="utf-8"?>
<a:theme xmlns:a="http://schemas.openxmlformats.org/drawingml/2006/main" name="OC_template_updated">
  <a:themeElements>
    <a:clrScheme name="Custom 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4184</Words>
  <Application>Microsoft Office PowerPoint</Application>
  <PresentationFormat>Προβολή στην οθόνη (4:3)</PresentationFormat>
  <Paragraphs>333</Paragraphs>
  <Slides>62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62</vt:i4>
      </vt:variant>
    </vt:vector>
  </HeadingPairs>
  <TitlesOfParts>
    <vt:vector size="63" baseType="lpstr">
      <vt:lpstr>OC_template_updated</vt:lpstr>
      <vt:lpstr>Ογκολογία</vt:lpstr>
      <vt:lpstr>Φυσιολογική μήτρα</vt:lpstr>
      <vt:lpstr>Φυσιολογικό μη κερατινοποιημένο ακανθοκυτταρικό επιθήλιο εξωτραχήλου</vt:lpstr>
      <vt:lpstr>Φυσιολογικός τράχηλος μήτρας</vt:lpstr>
      <vt:lpstr>Φυσιολογικός κολπικός και ενδοτραχηλικός βλεννογόνος γυναίκας αναπαραγωγικής ηλικίας</vt:lpstr>
      <vt:lpstr>Δυσπλασία τραχηλικού επιθηλίου</vt:lpstr>
      <vt:lpstr>Δυσπλασίες στο κολπικό επιθήλιο 1/2</vt:lpstr>
      <vt:lpstr>Δυσπλασίες στο κολπικό επιθήλιο 2/2</vt:lpstr>
      <vt:lpstr>Τραχηλίτιδα στην μεταβατική ζώνη του τραχήλου</vt:lpstr>
      <vt:lpstr>Επιδερμοειδής καρκίνος</vt:lpstr>
      <vt:lpstr>Ακανθοκυτταρικός καρκίνος</vt:lpstr>
      <vt:lpstr>Διηθητικός καρκίνος τραχήλου 1/2</vt:lpstr>
      <vt:lpstr>Διηθητικός καρκίνος τραχήλου 2/2</vt:lpstr>
      <vt:lpstr>Αρχόμενο εκκριτικό ενδομήτριο</vt:lpstr>
      <vt:lpstr>Φυσιολογικό παραγωγικό ενδομήτριο</vt:lpstr>
      <vt:lpstr>Φυσιολογική εκκριτική φάση του ενδομητρίου</vt:lpstr>
      <vt:lpstr>Ενδομητρική κυστική υπερπλασία</vt:lpstr>
      <vt:lpstr>Υπερπλαστικό ενδομήτριο</vt:lpstr>
      <vt:lpstr>Αδενοκαρκίνωμα ενδομητρίου</vt:lpstr>
      <vt:lpstr>Μικρός ενδομητρικός πολύποδας</vt:lpstr>
      <vt:lpstr>Πολλαπλά ινομυώματα μήτρας</vt:lpstr>
      <vt:lpstr>Καλόηθες λεομύωμα</vt:lpstr>
      <vt:lpstr>Υποβλεννογόνιο λειομύωμα</vt:lpstr>
      <vt:lpstr>Λίαν ευμεγέθες λειομύωμα μήτρας με εκφυλιστικές αλλοιώσεις</vt:lpstr>
      <vt:lpstr>Μήτρα φυσιολογικού μεγέθους με παρουσία ανώμαλης μάζας</vt:lpstr>
      <vt:lpstr>Ευμεγέθες αδενοκαρκίνωμα του ενδομητρίου</vt:lpstr>
      <vt:lpstr>Αδενοκαρκίνωμα του ενδομητρίου</vt:lpstr>
      <vt:lpstr>Αδενομύωση μυομητρίου</vt:lpstr>
      <vt:lpstr>Αδενομύωση μήτρας</vt:lpstr>
      <vt:lpstr>Αδενομύωση σάλπιγγας</vt:lpstr>
      <vt:lpstr>Ενδομητρίωση παχέος εντέρου</vt:lpstr>
      <vt:lpstr>Έμβρυο και μήτρα δευτέρου τριμήνου κυήσεως</vt:lpstr>
      <vt:lpstr>Τροφοβλαστική νόσος 1/2</vt:lpstr>
      <vt:lpstr>Τροφοβλαστική νόσος 2/2</vt:lpstr>
      <vt:lpstr>Διηθητικός πλακούντας</vt:lpstr>
      <vt:lpstr>Τροφοβλαστική νόσος</vt:lpstr>
      <vt:lpstr>Χοριοκαρκίνωμα</vt:lpstr>
      <vt:lpstr>Έκτοπη εγκυμοσύνη</vt:lpstr>
      <vt:lpstr>Ωάριο γυναίκας με δύο ωχρά σωμάτια</vt:lpstr>
      <vt:lpstr>Αιμορραγικό ωχρό σωμάτιο</vt:lpstr>
      <vt:lpstr>Καλοήθης κύστη ωοθήκης</vt:lpstr>
      <vt:lpstr>Ορώδες κυσταδένωμα ωοθήκης</vt:lpstr>
      <vt:lpstr>Καλόηθες ορώδες πολύχωρο κυσταδένωμα</vt:lpstr>
      <vt:lpstr>Θηλώδες ορώδες κυσταδένωμα ωοθήκης οριακής κακοήθειας</vt:lpstr>
      <vt:lpstr>Θηλώδες ορώδες κυσταδενοκαρκίνωμα ωοθήκης</vt:lpstr>
      <vt:lpstr>Θηλώδες ορώδες κυσταδένωμα ωοθήκης</vt:lpstr>
      <vt:lpstr>Κυσταδενοκαρκίνωμα ωοθήκης</vt:lpstr>
      <vt:lpstr>Σοκολατοειδής κύστη ωοθήκης</vt:lpstr>
      <vt:lpstr>Αμφοτερόπλευρα ώριμα κυστικά τερατώματα ωοθήκης</vt:lpstr>
      <vt:lpstr>Κυστικό τεράτωμα ωοθήκης</vt:lpstr>
      <vt:lpstr>Ώριμο τεράτωμα ωοθήκης</vt:lpstr>
      <vt:lpstr>Κοκκιοκυτταρικός όγκος ωοθήκης</vt:lpstr>
      <vt:lpstr>Λειομυοσάρκωμα μήτρας</vt:lpstr>
      <vt:lpstr>Λειομυοσάρκωμα μήτρας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98</cp:revision>
  <dcterms:created xsi:type="dcterms:W3CDTF">2013-03-04T13:35:19Z</dcterms:created>
  <dcterms:modified xsi:type="dcterms:W3CDTF">2015-05-21T07:40:26Z</dcterms:modified>
</cp:coreProperties>
</file>