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62"/>
  </p:notesMasterIdLst>
  <p:handoutMasterIdLst>
    <p:handoutMasterId r:id="rId63"/>
  </p:handoutMasterIdLst>
  <p:sldIdLst>
    <p:sldId id="256" r:id="rId2"/>
    <p:sldId id="32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320" r:id="rId16"/>
    <p:sldId id="322" r:id="rId17"/>
    <p:sldId id="323" r:id="rId18"/>
    <p:sldId id="316" r:id="rId19"/>
    <p:sldId id="317" r:id="rId20"/>
    <p:sldId id="318" r:id="rId21"/>
    <p:sldId id="327" r:id="rId22"/>
    <p:sldId id="319" r:id="rId23"/>
    <p:sldId id="328" r:id="rId24"/>
    <p:sldId id="315" r:id="rId25"/>
    <p:sldId id="324" r:id="rId26"/>
    <p:sldId id="276" r:id="rId27"/>
    <p:sldId id="277" r:id="rId28"/>
    <p:sldId id="278" r:id="rId29"/>
    <p:sldId id="281" r:id="rId30"/>
    <p:sldId id="282" r:id="rId31"/>
    <p:sldId id="283" r:id="rId32"/>
    <p:sldId id="325" r:id="rId33"/>
    <p:sldId id="326" r:id="rId34"/>
    <p:sldId id="284" r:id="rId35"/>
    <p:sldId id="285" r:id="rId36"/>
    <p:sldId id="286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10" r:id="rId53"/>
    <p:sldId id="311" r:id="rId54"/>
    <p:sldId id="336" r:id="rId55"/>
    <p:sldId id="330" r:id="rId56"/>
    <p:sldId id="331" r:id="rId57"/>
    <p:sldId id="332" r:id="rId58"/>
    <p:sldId id="333" r:id="rId59"/>
    <p:sldId id="334" r:id="rId60"/>
    <p:sldId id="335" r:id="rId61"/>
  </p:sldIdLst>
  <p:sldSz cx="9144000" cy="6858000" type="screen4x3"/>
  <p:notesSz cx="7104063" cy="10234613"/>
  <p:custDataLst>
    <p:tags r:id="rId6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820000"/>
    <a:srgbClr val="FFCC00"/>
    <a:srgbClr val="274E1E"/>
    <a:srgbClr val="83134E"/>
    <a:srgbClr val="0C0680"/>
    <a:srgbClr val="4A9339"/>
    <a:srgbClr val="CE5308"/>
    <a:srgbClr val="FFFFCC"/>
    <a:srgbClr val="F8A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2222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332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1858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1430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>
              <a:spcBef>
                <a:spcPts val="600"/>
              </a:spcBef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essrules.com/jess/index.shtml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://jade.tilab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.fu-berlin.de/lehre/WS99/VS/Misc/Voyager/API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aglets.sourceforge.net/" TargetMode="Externa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ita.com/HSL/Projects/Concordia" TargetMode="External"/><Relationship Id="rId3" Type="http://schemas.openxmlformats.org/officeDocument/2006/relationships/hyperlink" Target="http://www.agentbuilder.com/Documentation/product.html" TargetMode="External"/><Relationship Id="rId7" Type="http://schemas.openxmlformats.org/officeDocument/2006/relationships/hyperlink" Target="http://www.microsoft.com/intdev/ag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esnotunderstand.org/" TargetMode="External"/><Relationship Id="rId11" Type="http://schemas.openxmlformats.org/officeDocument/2006/relationships/hyperlink" Target="http://www.genmagic.com/?f" TargetMode="External"/><Relationship Id="rId5" Type="http://schemas.openxmlformats.org/officeDocument/2006/relationships/hyperlink" Target="http://www.microfocus.com/products/terminal-emulator/index.aspx?ftpcom" TargetMode="External"/><Relationship Id="rId10" Type="http://schemas.openxmlformats.org/officeDocument/2006/relationships/hyperlink" Target="http://www.trl.ibm.co.jp/aglets" TargetMode="External"/><Relationship Id="rId4" Type="http://schemas.openxmlformats.org/officeDocument/2006/relationships/hyperlink" Target="http://agentsoft.com/?reqp=1&amp;reqr=" TargetMode="External"/><Relationship Id="rId9" Type="http://schemas.openxmlformats.org/officeDocument/2006/relationships/hyperlink" Target="http://www.crystaliz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sarsim.sourceforge.net/wiki/index.php/12._Robot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hyperlink" Target="http://commons.wikimedia.org/wiki/File:Murray_Baker_Bridge_from_riverside_in_East_Peoria.jpg" TargetMode="External"/><Relationship Id="rId3" Type="http://schemas.openxmlformats.org/officeDocument/2006/relationships/hyperlink" Target="http://commons.wikimedia.org/w/index.php?title=User:Pavel_Kolotilov&amp;action=edit&amp;redlink=1" TargetMode="External"/><Relationship Id="rId7" Type="http://schemas.openxmlformats.org/officeDocument/2006/relationships/image" Target="../media/image19.jpeg"/><Relationship Id="rId12" Type="http://schemas.openxmlformats.org/officeDocument/2006/relationships/image" Target="../media/image21.png"/><Relationship Id="rId17" Type="http://schemas.openxmlformats.org/officeDocument/2006/relationships/image" Target="../media/image22.jpeg"/><Relationship Id="rId2" Type="http://schemas.openxmlformats.org/officeDocument/2006/relationships/hyperlink" Target="http://commons.wikimedia.org/wiki/File:AMOS-5_Satellite_--_with_star_background.jpg" TargetMode="External"/><Relationship Id="rId16" Type="http://schemas.openxmlformats.org/officeDocument/2006/relationships/hyperlink" Target="http://commons.wikimedia.org/wiki/User:TheZachMorrisExperi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hyperlink" Target="http://creativecommons.org/licenses/by-sa/3.0/deed.en" TargetMode="External"/><Relationship Id="rId5" Type="http://schemas.openxmlformats.org/officeDocument/2006/relationships/image" Target="../media/image17.png"/><Relationship Id="rId15" Type="http://schemas.openxmlformats.org/officeDocument/2006/relationships/hyperlink" Target="http://en.wikipedia.org/wiki/File:ConventionCenterfromNorthside.jpg" TargetMode="External"/><Relationship Id="rId10" Type="http://schemas.openxmlformats.org/officeDocument/2006/relationships/hyperlink" Target="http://commons.wikimedia.org/wiki/User:Jiuguang_Wang" TargetMode="External"/><Relationship Id="rId4" Type="http://schemas.openxmlformats.org/officeDocument/2006/relationships/hyperlink" Target="http://creativecommons.org/licenses/by-sa/2.0/deed.en" TargetMode="External"/><Relationship Id="rId9" Type="http://schemas.openxmlformats.org/officeDocument/2006/relationships/hyperlink" Target="http://en.wikipedia.org/wiki/File:ActivMedia_Pioneer_3-AT_robot.jpg" TargetMode="External"/><Relationship Id="rId14" Type="http://schemas.openxmlformats.org/officeDocument/2006/relationships/hyperlink" Target="http://commons.wikimedia.org/w/index.php?title=User:Carsenegame&amp;action=edit&amp;redlink=1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ipa.org/" TargetMode="External"/><Relationship Id="rId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simon.com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Τεχνητή Νοημοσύνη (Θ)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50131" y="2852936"/>
            <a:ext cx="7086600" cy="2088232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Ευφυείς Πράκτορες </a:t>
            </a:r>
            <a:endParaRPr lang="en-US" sz="2800" dirty="0" smtClean="0"/>
          </a:p>
          <a:p>
            <a:r>
              <a:rPr lang="en-US" sz="2800" dirty="0" smtClean="0"/>
              <a:t>(Intelligent Agents)</a:t>
            </a:r>
            <a:endParaRPr lang="el-GR" sz="2800" dirty="0" smtClean="0"/>
          </a:p>
          <a:p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Κατερίνα Γεωργούλη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7586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Κατηγοριοποίηση </a:t>
            </a:r>
            <a:r>
              <a:rPr lang="el-GR" dirty="0" smtClean="0"/>
              <a:t>πρακτόρων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6" name="Rectangle 1029"/>
          <p:cNvSpPr>
            <a:spLocks noChangeArrowheads="1"/>
          </p:cNvSpPr>
          <p:nvPr/>
        </p:nvSpPr>
        <p:spPr bwMode="auto">
          <a:xfrm>
            <a:off x="2873340" y="1484784"/>
            <a:ext cx="2725016" cy="46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fi-FI" sz="2400" dirty="0">
                <a:latin typeface="+mn-lt"/>
              </a:rPr>
              <a:t>Autonomous Agents</a:t>
            </a:r>
          </a:p>
        </p:txBody>
      </p:sp>
      <p:sp>
        <p:nvSpPr>
          <p:cNvPr id="7" name="Rectangle 1030"/>
          <p:cNvSpPr>
            <a:spLocks noChangeArrowheads="1"/>
          </p:cNvSpPr>
          <p:nvPr/>
        </p:nvSpPr>
        <p:spPr bwMode="auto">
          <a:xfrm>
            <a:off x="468824" y="2726334"/>
            <a:ext cx="2301772" cy="46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fi-FI" sz="2400" dirty="0">
                <a:latin typeface="+mn-lt"/>
              </a:rPr>
              <a:t>Biological Agents</a:t>
            </a:r>
          </a:p>
        </p:txBody>
      </p:sp>
      <p:sp>
        <p:nvSpPr>
          <p:cNvPr id="8" name="Rectangle 1031"/>
          <p:cNvSpPr>
            <a:spLocks noChangeArrowheads="1"/>
          </p:cNvSpPr>
          <p:nvPr/>
        </p:nvSpPr>
        <p:spPr bwMode="auto">
          <a:xfrm>
            <a:off x="3203041" y="2726334"/>
            <a:ext cx="2059481" cy="46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fi-FI" sz="2400" dirty="0">
                <a:latin typeface="+mn-lt"/>
              </a:rPr>
              <a:t>Robotic Agents</a:t>
            </a:r>
          </a:p>
        </p:txBody>
      </p:sp>
      <p:sp>
        <p:nvSpPr>
          <p:cNvPr id="9" name="Rectangle 1032"/>
          <p:cNvSpPr>
            <a:spLocks noChangeArrowheads="1"/>
          </p:cNvSpPr>
          <p:nvPr/>
        </p:nvSpPr>
        <p:spPr bwMode="auto">
          <a:xfrm>
            <a:off x="5460342" y="2726334"/>
            <a:ext cx="2962708" cy="46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fi-FI" sz="2400" dirty="0">
                <a:latin typeface="+mn-lt"/>
              </a:rPr>
              <a:t>Computational Agents</a:t>
            </a:r>
          </a:p>
        </p:txBody>
      </p:sp>
      <p:sp>
        <p:nvSpPr>
          <p:cNvPr id="10" name="Rectangle 1033"/>
          <p:cNvSpPr>
            <a:spLocks noChangeArrowheads="1"/>
          </p:cNvSpPr>
          <p:nvPr/>
        </p:nvSpPr>
        <p:spPr bwMode="auto">
          <a:xfrm>
            <a:off x="3641620" y="3953503"/>
            <a:ext cx="2231232" cy="46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fi-FI" sz="2400" dirty="0">
                <a:latin typeface="+mn-lt"/>
              </a:rPr>
              <a:t>Software Agents</a:t>
            </a:r>
          </a:p>
        </p:txBody>
      </p:sp>
      <p:sp>
        <p:nvSpPr>
          <p:cNvPr id="11" name="Rectangle 1034"/>
          <p:cNvSpPr>
            <a:spLocks noChangeArrowheads="1"/>
          </p:cNvSpPr>
          <p:nvPr/>
        </p:nvSpPr>
        <p:spPr bwMode="auto">
          <a:xfrm>
            <a:off x="976410" y="5242989"/>
            <a:ext cx="2691279" cy="46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fi-FI" sz="2400" dirty="0">
                <a:latin typeface="+mn-lt"/>
              </a:rPr>
              <a:t>Task-Specific Agents</a:t>
            </a:r>
          </a:p>
        </p:txBody>
      </p:sp>
      <p:sp>
        <p:nvSpPr>
          <p:cNvPr id="12" name="Rectangle 1035"/>
          <p:cNvSpPr>
            <a:spLocks noChangeArrowheads="1"/>
          </p:cNvSpPr>
          <p:nvPr/>
        </p:nvSpPr>
        <p:spPr bwMode="auto">
          <a:xfrm>
            <a:off x="4092467" y="5242989"/>
            <a:ext cx="2919770" cy="46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fi-FI" sz="2400" dirty="0">
                <a:latin typeface="+mn-lt"/>
              </a:rPr>
              <a:t>Entertainment Agents</a:t>
            </a:r>
          </a:p>
        </p:txBody>
      </p:sp>
      <p:sp>
        <p:nvSpPr>
          <p:cNvPr id="13" name="Rectangle 1036"/>
          <p:cNvSpPr>
            <a:spLocks noChangeArrowheads="1"/>
          </p:cNvSpPr>
          <p:nvPr/>
        </p:nvSpPr>
        <p:spPr bwMode="auto">
          <a:xfrm>
            <a:off x="7274464" y="5242989"/>
            <a:ext cx="1094914" cy="46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fi-FI" sz="2400" dirty="0">
                <a:latin typeface="+mn-lt"/>
              </a:rPr>
              <a:t>Viruses</a:t>
            </a:r>
          </a:p>
        </p:txBody>
      </p:sp>
      <p:sp>
        <p:nvSpPr>
          <p:cNvPr id="14" name="Line 1037"/>
          <p:cNvSpPr>
            <a:spLocks noChangeShapeType="1"/>
          </p:cNvSpPr>
          <p:nvPr/>
        </p:nvSpPr>
        <p:spPr bwMode="auto">
          <a:xfrm flipH="1">
            <a:off x="2235407" y="2095972"/>
            <a:ext cx="2100885" cy="678298"/>
          </a:xfrm>
          <a:prstGeom prst="line">
            <a:avLst/>
          </a:prstGeom>
          <a:noFill/>
          <a:ln w="25400">
            <a:solidFill>
              <a:srgbClr val="004A8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l-GR" sz="2400" dirty="0"/>
          </a:p>
        </p:txBody>
      </p:sp>
      <p:sp>
        <p:nvSpPr>
          <p:cNvPr id="15" name="Line 1038"/>
          <p:cNvSpPr>
            <a:spLocks noChangeShapeType="1"/>
          </p:cNvSpPr>
          <p:nvPr/>
        </p:nvSpPr>
        <p:spPr bwMode="auto">
          <a:xfrm>
            <a:off x="4345493" y="2110353"/>
            <a:ext cx="0" cy="575235"/>
          </a:xfrm>
          <a:prstGeom prst="line">
            <a:avLst/>
          </a:prstGeom>
          <a:noFill/>
          <a:ln w="25400">
            <a:solidFill>
              <a:srgbClr val="004A8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l-GR" sz="2400" dirty="0"/>
          </a:p>
        </p:txBody>
      </p:sp>
      <p:sp>
        <p:nvSpPr>
          <p:cNvPr id="16" name="Line 1039"/>
          <p:cNvSpPr>
            <a:spLocks noChangeShapeType="1"/>
          </p:cNvSpPr>
          <p:nvPr/>
        </p:nvSpPr>
        <p:spPr bwMode="auto">
          <a:xfrm>
            <a:off x="4336292" y="2095972"/>
            <a:ext cx="2715815" cy="690283"/>
          </a:xfrm>
          <a:prstGeom prst="line">
            <a:avLst/>
          </a:prstGeom>
          <a:noFill/>
          <a:ln w="25400">
            <a:solidFill>
              <a:srgbClr val="004A8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l-GR" sz="2400" dirty="0"/>
          </a:p>
        </p:txBody>
      </p:sp>
      <p:sp>
        <p:nvSpPr>
          <p:cNvPr id="17" name="Line 1040"/>
          <p:cNvSpPr>
            <a:spLocks noChangeShapeType="1"/>
          </p:cNvSpPr>
          <p:nvPr/>
        </p:nvSpPr>
        <p:spPr bwMode="auto">
          <a:xfrm flipH="1">
            <a:off x="5228785" y="3323141"/>
            <a:ext cx="1783452" cy="678298"/>
          </a:xfrm>
          <a:prstGeom prst="line">
            <a:avLst/>
          </a:prstGeom>
          <a:noFill/>
          <a:ln w="25400">
            <a:solidFill>
              <a:srgbClr val="004A8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l-GR" sz="2400" dirty="0"/>
          </a:p>
        </p:txBody>
      </p:sp>
      <p:sp>
        <p:nvSpPr>
          <p:cNvPr id="18" name="Line 1041"/>
          <p:cNvSpPr>
            <a:spLocks noChangeShapeType="1"/>
          </p:cNvSpPr>
          <p:nvPr/>
        </p:nvSpPr>
        <p:spPr bwMode="auto">
          <a:xfrm>
            <a:off x="6986167" y="3323141"/>
            <a:ext cx="483050" cy="627965"/>
          </a:xfrm>
          <a:prstGeom prst="line">
            <a:avLst/>
          </a:prstGeom>
          <a:noFill/>
          <a:ln w="25400">
            <a:solidFill>
              <a:srgbClr val="004A8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l-GR" sz="2400" dirty="0"/>
          </a:p>
        </p:txBody>
      </p:sp>
      <p:sp>
        <p:nvSpPr>
          <p:cNvPr id="19" name="Line 1042"/>
          <p:cNvSpPr>
            <a:spLocks noChangeShapeType="1"/>
          </p:cNvSpPr>
          <p:nvPr/>
        </p:nvSpPr>
        <p:spPr bwMode="auto">
          <a:xfrm flipH="1">
            <a:off x="2873340" y="4538325"/>
            <a:ext cx="1864727" cy="716647"/>
          </a:xfrm>
          <a:prstGeom prst="line">
            <a:avLst/>
          </a:prstGeom>
          <a:noFill/>
          <a:ln w="25400">
            <a:solidFill>
              <a:srgbClr val="004A8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l-GR" sz="2400" dirty="0"/>
          </a:p>
        </p:txBody>
      </p:sp>
      <p:sp>
        <p:nvSpPr>
          <p:cNvPr id="20" name="Line 1043"/>
          <p:cNvSpPr>
            <a:spLocks noChangeShapeType="1"/>
          </p:cNvSpPr>
          <p:nvPr/>
        </p:nvSpPr>
        <p:spPr bwMode="auto">
          <a:xfrm>
            <a:off x="4728866" y="4550310"/>
            <a:ext cx="973768" cy="690283"/>
          </a:xfrm>
          <a:prstGeom prst="line">
            <a:avLst/>
          </a:prstGeom>
          <a:noFill/>
          <a:ln w="25400">
            <a:solidFill>
              <a:srgbClr val="004A8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l-GR" sz="2400" dirty="0"/>
          </a:p>
        </p:txBody>
      </p:sp>
      <p:sp>
        <p:nvSpPr>
          <p:cNvPr id="21" name="Line 1044"/>
          <p:cNvSpPr>
            <a:spLocks noChangeShapeType="1"/>
          </p:cNvSpPr>
          <p:nvPr/>
        </p:nvSpPr>
        <p:spPr bwMode="auto">
          <a:xfrm>
            <a:off x="4728866" y="4550310"/>
            <a:ext cx="2912102" cy="728632"/>
          </a:xfrm>
          <a:prstGeom prst="line">
            <a:avLst/>
          </a:prstGeom>
          <a:noFill/>
          <a:ln w="25400">
            <a:solidFill>
              <a:srgbClr val="004A8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l-GR" sz="2400" dirty="0"/>
          </a:p>
        </p:txBody>
      </p:sp>
      <p:sp>
        <p:nvSpPr>
          <p:cNvPr id="22" name="Rectangle 1027"/>
          <p:cNvSpPr>
            <a:spLocks noChangeArrowheads="1"/>
          </p:cNvSpPr>
          <p:nvPr/>
        </p:nvSpPr>
        <p:spPr bwMode="auto">
          <a:xfrm>
            <a:off x="6116533" y="4001439"/>
            <a:ext cx="272041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fi-FI" sz="2400" dirty="0">
                <a:latin typeface="+mn-lt"/>
              </a:rPr>
              <a:t>Artificial </a:t>
            </a:r>
            <a:r>
              <a:rPr lang="fi-FI" sz="2400" dirty="0" smtClean="0">
                <a:latin typeface="+mn-lt"/>
              </a:rPr>
              <a:t>Life</a:t>
            </a:r>
            <a:r>
              <a:rPr lang="el-GR" sz="2400" dirty="0" smtClean="0">
                <a:latin typeface="+mn-lt"/>
              </a:rPr>
              <a:t> </a:t>
            </a:r>
            <a:r>
              <a:rPr lang="fi-FI" sz="2400" dirty="0" smtClean="0">
                <a:latin typeface="+mn-lt"/>
              </a:rPr>
              <a:t>Agents</a:t>
            </a:r>
            <a:endParaRPr lang="fi-F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49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Σύγχρονες </a:t>
            </a:r>
            <a:r>
              <a:rPr lang="el-GR" dirty="0" smtClean="0"/>
              <a:t>θεωρήσεις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Μπορούν να εξεταστούν από διαφορετικές σκοπιές:</a:t>
            </a:r>
          </a:p>
          <a:p>
            <a:r>
              <a:rPr lang="el-GR" dirty="0"/>
              <a:t>Στην ΤΝ - </a:t>
            </a:r>
            <a:r>
              <a:rPr lang="el-GR" b="1" dirty="0">
                <a:solidFill>
                  <a:srgbClr val="820000"/>
                </a:solidFill>
              </a:rPr>
              <a:t>ευφυείς οντότητες, </a:t>
            </a:r>
          </a:p>
          <a:p>
            <a:r>
              <a:rPr lang="el-GR" dirty="0"/>
              <a:t>Στον αντικειμενοστραφή προγραμματισμό - </a:t>
            </a:r>
            <a:r>
              <a:rPr lang="el-GR" b="1" dirty="0">
                <a:solidFill>
                  <a:srgbClr val="820000"/>
                </a:solidFill>
              </a:rPr>
              <a:t>οντότητες.</a:t>
            </a:r>
          </a:p>
          <a:p>
            <a:r>
              <a:rPr lang="el-GR" dirty="0"/>
              <a:t>Στον παράλληλο προγραμματισμό - </a:t>
            </a:r>
            <a:r>
              <a:rPr lang="el-GR" b="1" dirty="0">
                <a:solidFill>
                  <a:srgbClr val="820000"/>
                </a:solidFill>
              </a:rPr>
              <a:t>οντότητες που εκτελούνται παράλληλα </a:t>
            </a:r>
            <a:r>
              <a:rPr lang="el-GR" dirty="0"/>
              <a:t>και </a:t>
            </a:r>
          </a:p>
          <a:p>
            <a:r>
              <a:rPr lang="el-GR" dirty="0"/>
              <a:t>Στο πεδίο διασύνδεσης ανθρώπου-μηχανής - </a:t>
            </a:r>
            <a:r>
              <a:rPr lang="el-GR" b="1" dirty="0">
                <a:solidFill>
                  <a:srgbClr val="820000"/>
                </a:solidFill>
              </a:rPr>
              <a:t>οντότητες που παίρνουν πρωτοβουλία.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04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Σύγχρονες θεωρήσεις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Τεχνολογία Λογισμικού: </a:t>
            </a:r>
            <a:r>
              <a:rPr lang="el-GR" b="1" dirty="0">
                <a:solidFill>
                  <a:srgbClr val="820000"/>
                </a:solidFill>
              </a:rPr>
              <a:t>Χαλαρή θεώρηση</a:t>
            </a:r>
          </a:p>
          <a:p>
            <a:pPr>
              <a:spcBef>
                <a:spcPts val="3000"/>
              </a:spcBef>
            </a:pPr>
            <a:r>
              <a:rPr lang="el-GR" b="1" dirty="0"/>
              <a:t>Τεχνητή Νοημοσύνη: </a:t>
            </a:r>
            <a:r>
              <a:rPr lang="el-GR" b="1" dirty="0">
                <a:solidFill>
                  <a:srgbClr val="820000"/>
                </a:solidFill>
              </a:rPr>
              <a:t>Ισχυρή θεώρηση </a:t>
            </a:r>
          </a:p>
          <a:p>
            <a:pPr lvl="1"/>
            <a:r>
              <a:rPr lang="el-GR" b="1" dirty="0">
                <a:solidFill>
                  <a:srgbClr val="004A82"/>
                </a:solidFill>
              </a:rPr>
              <a:t>γνώσεις,</a:t>
            </a:r>
          </a:p>
          <a:p>
            <a:pPr lvl="1"/>
            <a:r>
              <a:rPr lang="el-GR" b="1" dirty="0">
                <a:solidFill>
                  <a:srgbClr val="004A82"/>
                </a:solidFill>
              </a:rPr>
              <a:t>πεποιθήσεις,                  </a:t>
            </a:r>
          </a:p>
          <a:p>
            <a:pPr lvl="1"/>
            <a:r>
              <a:rPr lang="el-GR" b="1" dirty="0">
                <a:solidFill>
                  <a:srgbClr val="004A82"/>
                </a:solidFill>
              </a:rPr>
              <a:t>επιθυμίες,</a:t>
            </a:r>
          </a:p>
          <a:p>
            <a:pPr lvl="1"/>
            <a:r>
              <a:rPr lang="el-GR" b="1" dirty="0">
                <a:solidFill>
                  <a:srgbClr val="004A82"/>
                </a:solidFill>
              </a:rPr>
              <a:t>προθέσεις και</a:t>
            </a:r>
          </a:p>
          <a:p>
            <a:pPr lvl="1"/>
            <a:r>
              <a:rPr lang="el-GR" b="1" dirty="0">
                <a:solidFill>
                  <a:srgbClr val="004A82"/>
                </a:solidFill>
              </a:rPr>
              <a:t>υποχρεώσεις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71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Ανοιχτά περιβάλλοντα ανάπτυξης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  <a:ln>
            <a:solidFill>
              <a:srgbClr val="004A8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Java Agent Development Framework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87996"/>
            <a:ext cx="1562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57200" y="2487650"/>
            <a:ext cx="8229600" cy="792088"/>
          </a:xfrm>
          <a:prstGeom prst="rect">
            <a:avLst/>
          </a:prstGeom>
          <a:ln>
            <a:solidFill>
              <a:srgbClr val="004A8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dirty="0" smtClean="0">
                <a:hlinkClick r:id="rId4"/>
              </a:rPr>
              <a:t>Aglets</a:t>
            </a:r>
            <a:endParaRPr lang="el-G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509397"/>
            <a:ext cx="1840930" cy="7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457200" y="3705919"/>
            <a:ext cx="8229600" cy="1218269"/>
          </a:xfrm>
          <a:prstGeom prst="rect">
            <a:avLst/>
          </a:prstGeom>
          <a:ln>
            <a:solidFill>
              <a:srgbClr val="004A8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dirty="0" smtClean="0">
                <a:hlinkClick r:id="rId6"/>
              </a:rPr>
              <a:t>Voyager</a:t>
            </a:r>
            <a:endParaRPr lang="el-G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75239" y="3754895"/>
            <a:ext cx="179387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457200" y="5157192"/>
            <a:ext cx="8229600" cy="864096"/>
          </a:xfrm>
          <a:prstGeom prst="rect">
            <a:avLst/>
          </a:prstGeom>
          <a:ln>
            <a:solidFill>
              <a:srgbClr val="004A8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dirty="0" smtClean="0">
                <a:hlinkClick r:id="rId8"/>
              </a:rPr>
              <a:t>Jess</a:t>
            </a:r>
            <a:endParaRPr lang="el-GR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5235744"/>
            <a:ext cx="8001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46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Εμπορικά </a:t>
            </a:r>
            <a:r>
              <a:rPr lang="el-GR" dirty="0" smtClean="0"/>
              <a:t>περιβάλλοντα </a:t>
            </a:r>
            <a:r>
              <a:rPr lang="el-GR" dirty="0"/>
              <a:t>ανάπτυξης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ABE</a:t>
            </a:r>
            <a:r>
              <a:rPr lang="el-GR" dirty="0" smtClean="0"/>
              <a:t>,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AgentSoft</a:t>
            </a:r>
            <a:r>
              <a:rPr lang="el-GR" dirty="0" smtClean="0"/>
              <a:t>,</a:t>
            </a:r>
            <a:endParaRPr lang="en-US" dirty="0" smtClean="0"/>
          </a:p>
          <a:p>
            <a:r>
              <a:rPr lang="en-US" dirty="0">
                <a:hlinkClick r:id="rId5"/>
              </a:rPr>
              <a:t>FTP </a:t>
            </a:r>
            <a:r>
              <a:rPr lang="en-US" dirty="0" smtClean="0">
                <a:hlinkClick r:id="rId5"/>
              </a:rPr>
              <a:t>Software</a:t>
            </a:r>
            <a:r>
              <a:rPr lang="el-GR" dirty="0" smtClean="0"/>
              <a:t>,</a:t>
            </a:r>
            <a:endParaRPr lang="en-US" dirty="0" smtClean="0"/>
          </a:p>
          <a:p>
            <a:r>
              <a:rPr lang="en-US" dirty="0">
                <a:hlinkClick r:id="rId6"/>
              </a:rPr>
              <a:t>Kyma </a:t>
            </a:r>
            <a:r>
              <a:rPr lang="en-US" dirty="0" smtClean="0">
                <a:hlinkClick r:id="rId6"/>
              </a:rPr>
              <a:t>Software</a:t>
            </a:r>
            <a:r>
              <a:rPr lang="el-GR" dirty="0" smtClean="0"/>
              <a:t>,</a:t>
            </a:r>
            <a:endParaRPr lang="en-US" dirty="0" smtClean="0"/>
          </a:p>
          <a:p>
            <a:r>
              <a:rPr lang="en-US" dirty="0" smtClean="0"/>
              <a:t>Microsoft</a:t>
            </a:r>
            <a:r>
              <a:rPr lang="el-GR" dirty="0" smtClean="0"/>
              <a:t>, (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www.microsoft.com/intdev/agent</a:t>
            </a:r>
            <a:r>
              <a:rPr lang="el-GR" dirty="0" smtClean="0"/>
              <a:t>)</a:t>
            </a:r>
          </a:p>
          <a:p>
            <a:r>
              <a:rPr lang="en-US" dirty="0" smtClean="0">
                <a:hlinkClick r:id="rId8"/>
              </a:rPr>
              <a:t>Mitsubishi</a:t>
            </a:r>
            <a:r>
              <a:rPr lang="el-GR" dirty="0" smtClean="0"/>
              <a:t>,</a:t>
            </a:r>
          </a:p>
          <a:p>
            <a:r>
              <a:rPr lang="en-US" dirty="0" smtClean="0">
                <a:hlinkClick r:id="rId9"/>
              </a:rPr>
              <a:t>Crystaliz</a:t>
            </a:r>
            <a:r>
              <a:rPr lang="el-GR" dirty="0" smtClean="0"/>
              <a:t>,</a:t>
            </a:r>
          </a:p>
          <a:p>
            <a:r>
              <a:rPr lang="en-US" dirty="0"/>
              <a:t>IBM's </a:t>
            </a:r>
            <a:r>
              <a:rPr lang="en-US" dirty="0" smtClean="0"/>
              <a:t>Aglets</a:t>
            </a:r>
            <a:r>
              <a:rPr lang="el-GR" dirty="0" smtClean="0"/>
              <a:t>, (</a:t>
            </a:r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www.trl.ibm.co.jp/aglets</a:t>
            </a:r>
            <a:r>
              <a:rPr lang="el-GR" dirty="0" smtClean="0"/>
              <a:t>)</a:t>
            </a:r>
          </a:p>
          <a:p>
            <a:r>
              <a:rPr lang="en-US" dirty="0">
                <a:hlinkClick r:id="rId11"/>
              </a:rPr>
              <a:t>General Magic's </a:t>
            </a:r>
            <a:r>
              <a:rPr lang="en-US" dirty="0" smtClean="0">
                <a:hlinkClick r:id="rId11"/>
              </a:rPr>
              <a:t>Odyssey</a:t>
            </a:r>
            <a:r>
              <a:rPr lang="el-GR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14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Λογικοί </a:t>
            </a:r>
            <a:r>
              <a:rPr lang="el-GR" dirty="0" smtClean="0"/>
              <a:t>(ευφυείς</a:t>
            </a:r>
            <a:r>
              <a:rPr lang="el-GR" dirty="0"/>
              <a:t>) </a:t>
            </a:r>
            <a:r>
              <a:rPr lang="el-GR" dirty="0" smtClean="0"/>
              <a:t>πράκτορες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5011" y="1032302"/>
            <a:ext cx="8229600" cy="40324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l-GR" dirty="0" smtClean="0"/>
              <a:t>Οι </a:t>
            </a:r>
            <a:r>
              <a:rPr lang="el-GR" dirty="0"/>
              <a:t>λογικοί </a:t>
            </a:r>
            <a:r>
              <a:rPr lang="el-GR" dirty="0" smtClean="0"/>
              <a:t>πράκτορες</a:t>
            </a:r>
            <a:r>
              <a:rPr lang="en-US" dirty="0" smtClean="0"/>
              <a:t>”</a:t>
            </a:r>
            <a:r>
              <a:rPr lang="el-GR" dirty="0" smtClean="0"/>
              <a:t> </a:t>
            </a:r>
            <a:r>
              <a:rPr lang="el-GR" dirty="0"/>
              <a:t>κάνουν συνεχώς τις εξής τρεις λειτουργίες: </a:t>
            </a:r>
          </a:p>
          <a:p>
            <a:pPr marL="457200" indent="-457200">
              <a:buFont typeface="+mj-lt"/>
              <a:buAutoNum type="alphaLcPeriod"/>
            </a:pPr>
            <a:r>
              <a:rPr lang="el-GR" dirty="0" smtClean="0"/>
              <a:t>αντιλαμβάνονται </a:t>
            </a:r>
            <a:r>
              <a:rPr lang="el-GR" dirty="0"/>
              <a:t>τις </a:t>
            </a:r>
            <a:r>
              <a:rPr lang="el-GR" b="1" dirty="0">
                <a:solidFill>
                  <a:srgbClr val="820000"/>
                </a:solidFill>
              </a:rPr>
              <a:t>δυναμικές συνθήκες </a:t>
            </a:r>
            <a:r>
              <a:rPr lang="el-GR" dirty="0"/>
              <a:t>του περιβάλλοντος, </a:t>
            </a:r>
          </a:p>
          <a:p>
            <a:pPr marL="457200" indent="-457200">
              <a:buFont typeface="+mj-lt"/>
              <a:buAutoNum type="alphaLcPeriod"/>
            </a:pPr>
            <a:r>
              <a:rPr lang="el-GR" dirty="0" smtClean="0"/>
              <a:t>δρουν </a:t>
            </a:r>
            <a:r>
              <a:rPr lang="el-GR" dirty="0"/>
              <a:t>πάνω στο περιβάλλον ώστε να </a:t>
            </a:r>
            <a:r>
              <a:rPr lang="el-GR" b="1" dirty="0">
                <a:solidFill>
                  <a:srgbClr val="820000"/>
                </a:solidFill>
              </a:rPr>
              <a:t>το αλλάξουν </a:t>
            </a:r>
            <a:r>
              <a:rPr lang="el-GR" dirty="0"/>
              <a:t>και </a:t>
            </a:r>
          </a:p>
          <a:p>
            <a:pPr marL="457200" indent="-457200">
              <a:buFont typeface="+mj-lt"/>
              <a:buAutoNum type="alphaLcPeriod"/>
            </a:pPr>
            <a:r>
              <a:rPr lang="el-GR" dirty="0" smtClean="0"/>
              <a:t>συλλογίζονται </a:t>
            </a:r>
            <a:r>
              <a:rPr lang="el-GR" dirty="0"/>
              <a:t>ώστε </a:t>
            </a:r>
            <a:r>
              <a:rPr lang="el-GR" b="1" dirty="0">
                <a:solidFill>
                  <a:srgbClr val="820000"/>
                </a:solidFill>
              </a:rPr>
              <a:t>να ερμηνεύσουν </a:t>
            </a:r>
            <a:r>
              <a:rPr lang="el-GR" dirty="0"/>
              <a:t>αυτά που αντιλαμβάνονται, να </a:t>
            </a:r>
            <a:r>
              <a:rPr lang="el-GR" b="1" dirty="0">
                <a:solidFill>
                  <a:srgbClr val="820000"/>
                </a:solidFill>
              </a:rPr>
              <a:t>λύσουν</a:t>
            </a:r>
            <a:r>
              <a:rPr lang="el-GR" dirty="0"/>
              <a:t> προβλήματα, να </a:t>
            </a:r>
            <a:r>
              <a:rPr lang="el-GR" b="1" dirty="0">
                <a:solidFill>
                  <a:srgbClr val="820000"/>
                </a:solidFill>
              </a:rPr>
              <a:t>συμπεράνουν</a:t>
            </a:r>
            <a:r>
              <a:rPr lang="el-GR" dirty="0"/>
              <a:t> και </a:t>
            </a:r>
            <a:r>
              <a:rPr lang="el-GR" b="1" dirty="0">
                <a:solidFill>
                  <a:srgbClr val="820000"/>
                </a:solidFill>
              </a:rPr>
              <a:t>να καθορίσουν </a:t>
            </a:r>
            <a:r>
              <a:rPr lang="el-GR" dirty="0"/>
              <a:t>τη δράση τους".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477225" y="5460962"/>
            <a:ext cx="279992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αισθητήρες</a:t>
            </a:r>
            <a:endParaRPr lang="el-GR" sz="2400" dirty="0"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4314" y="4842507"/>
            <a:ext cx="2376263" cy="1080120"/>
          </a:xfrm>
          <a:prstGeom prst="ellipse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Περιβάλλον</a:t>
            </a:r>
            <a:endParaRPr lang="el-GR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24554" y="5696117"/>
            <a:ext cx="952671" cy="0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7225" y="4894249"/>
            <a:ext cx="279992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μηχανισμοί δράσης</a:t>
            </a:r>
            <a:endParaRPr lang="el-GR" sz="2400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89050" y="4293096"/>
            <a:ext cx="1975438" cy="2088232"/>
          </a:xfrm>
          <a:prstGeom prst="roundRect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2000" b="1" dirty="0" smtClean="0"/>
              <a:t>Πράκτορας</a:t>
            </a:r>
            <a:endParaRPr lang="el-GR" sz="2000" b="1" dirty="0"/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>
          <a:xfrm flipV="1">
            <a:off x="6277153" y="5691119"/>
            <a:ext cx="711897" cy="676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251482" y="5125081"/>
            <a:ext cx="719410" cy="0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668570" y="5125081"/>
            <a:ext cx="791417" cy="0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92280" y="5445224"/>
            <a:ext cx="183260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82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Συλλογιστική</a:t>
            </a:r>
            <a:endParaRPr lang="el-GR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2280" y="5877272"/>
            <a:ext cx="183260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82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Γνώση</a:t>
            </a:r>
            <a:endParaRPr lang="el-GR" sz="2000" dirty="0">
              <a:latin typeface="+mn-lt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7092280" y="5445224"/>
            <a:ext cx="1800200" cy="864096"/>
          </a:xfrm>
          <a:prstGeom prst="rect">
            <a:avLst/>
          </a:prstGeom>
          <a:solidFill>
            <a:srgbClr val="8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Κανόνες</a:t>
            </a:r>
            <a:endParaRPr lang="el-GR" sz="2000" dirty="0"/>
          </a:p>
        </p:txBody>
      </p:sp>
      <p:sp>
        <p:nvSpPr>
          <p:cNvPr id="19" name="TextBox 14"/>
          <p:cNvSpPr txBox="1"/>
          <p:nvPr/>
        </p:nvSpPr>
        <p:spPr>
          <a:xfrm>
            <a:off x="7092280" y="4941168"/>
            <a:ext cx="183260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82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Κόσμος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92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Πράκτορες με εσωτερική κατάσταση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1763688" y="4437112"/>
            <a:ext cx="279992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αισθητήρες</a:t>
            </a:r>
            <a:endParaRPr lang="el-GR" sz="2400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71600" y="4653136"/>
            <a:ext cx="808655" cy="0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35696" y="5157192"/>
            <a:ext cx="279992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μηχανισμοί δράσης</a:t>
            </a:r>
            <a:endParaRPr lang="el-GR" sz="2400" dirty="0">
              <a:latin typeface="+mn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92080" y="2996952"/>
            <a:ext cx="3531039" cy="3344786"/>
          </a:xfrm>
          <a:prstGeom prst="roundRect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2400" b="1" dirty="0" smtClean="0"/>
              <a:t>Πράκτορας</a:t>
            </a:r>
            <a:endParaRPr lang="el-GR" sz="2400" b="1" dirty="0"/>
          </a:p>
        </p:txBody>
      </p:sp>
      <p:cxnSp>
        <p:nvCxnSpPr>
          <p:cNvPr id="17" name="Straight Arrow Connector 16"/>
          <p:cNvCxnSpPr>
            <a:stCxn id="12" idx="3"/>
          </p:cNvCxnSpPr>
          <p:nvPr/>
        </p:nvCxnSpPr>
        <p:spPr>
          <a:xfrm flipV="1">
            <a:off x="4563616" y="4667269"/>
            <a:ext cx="711897" cy="676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5" idx="3"/>
          </p:cNvCxnSpPr>
          <p:nvPr/>
        </p:nvCxnSpPr>
        <p:spPr>
          <a:xfrm flipH="1">
            <a:off x="4635624" y="5388024"/>
            <a:ext cx="693739" cy="1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027041" y="5388024"/>
            <a:ext cx="791417" cy="0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3645024"/>
            <a:ext cx="3087806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Πώς εξελίσσεται το περιβάλλον</a:t>
            </a:r>
            <a:r>
              <a:rPr lang="en-US" sz="2000" dirty="0">
                <a:latin typeface="+mn-lt"/>
              </a:rPr>
              <a:t>;</a:t>
            </a:r>
            <a:endParaRPr lang="el-GR" sz="2000" dirty="0">
              <a:latin typeface="+mn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4248" y="4725144"/>
            <a:ext cx="720079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717235" y="5664443"/>
            <a:ext cx="720079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717236" y="5164939"/>
            <a:ext cx="720078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52320" y="4414117"/>
            <a:ext cx="1368152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82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l-GR" sz="2000" dirty="0" smtClean="0">
              <a:latin typeface="+mn-lt"/>
            </a:endParaRPr>
          </a:p>
          <a:p>
            <a:pPr algn="ctr"/>
            <a:r>
              <a:rPr lang="el-GR" sz="2000" dirty="0" smtClean="0">
                <a:latin typeface="+mn-lt"/>
              </a:rPr>
              <a:t>κατάσταση</a:t>
            </a:r>
          </a:p>
          <a:p>
            <a:pPr algn="ctr"/>
            <a:endParaRPr lang="el-GR" sz="20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4327" y="5528649"/>
            <a:ext cx="1054589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Κανόνες</a:t>
            </a:r>
            <a:endParaRPr lang="el-GR" sz="20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4088" y="4509120"/>
            <a:ext cx="162839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82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παρατήρηση</a:t>
            </a:r>
            <a:endParaRPr lang="el-GR" sz="20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4088" y="4941168"/>
            <a:ext cx="135314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82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Τι ενέργεια πρέπει να κάνω</a:t>
            </a:r>
            <a:r>
              <a:rPr lang="en-US" dirty="0" smtClean="0">
                <a:latin typeface="+mn-lt"/>
              </a:rPr>
              <a:t>;</a:t>
            </a:r>
            <a:endParaRPr lang="el-GR" dirty="0">
              <a:latin typeface="+mn-lt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32240" y="5949280"/>
            <a:ext cx="1066800" cy="3667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dirty="0" smtClean="0">
                <a:solidFill>
                  <a:schemeClr val="bg1"/>
                </a:solidFill>
                <a:latin typeface="+mn-lt"/>
              </a:rPr>
              <a:t>ΣΤΟΧΟΣ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1080120"/>
          </a:xfrm>
        </p:spPr>
        <p:txBody>
          <a:bodyPr>
            <a:normAutofit/>
          </a:bodyPr>
          <a:lstStyle/>
          <a:p>
            <a:r>
              <a:rPr lang="el-GR" dirty="0"/>
              <a:t>Οι Λογικοί Πράκτορες που έχουν επιπλέον σκοπιμότητες λέγονται πράκτορες με </a:t>
            </a:r>
            <a:r>
              <a:rPr lang="el-GR" b="1" dirty="0">
                <a:solidFill>
                  <a:srgbClr val="820000"/>
                </a:solidFill>
              </a:rPr>
              <a:t>εσωτερική κατάσταση : </a:t>
            </a:r>
          </a:p>
          <a:p>
            <a:pPr lvl="1">
              <a:buNone/>
            </a:pPr>
            <a:endParaRPr lang="el-GR" sz="2000" dirty="0"/>
          </a:p>
          <a:p>
            <a:pPr lvl="1"/>
            <a:endParaRPr lang="el-GR" dirty="0"/>
          </a:p>
        </p:txBody>
      </p:sp>
      <p:sp>
        <p:nvSpPr>
          <p:cNvPr id="30" name="Θέση περιεχομένου 2"/>
          <p:cNvSpPr txBox="1">
            <a:spLocks/>
          </p:cNvSpPr>
          <p:nvPr/>
        </p:nvSpPr>
        <p:spPr>
          <a:xfrm>
            <a:off x="323528" y="1988840"/>
            <a:ext cx="540060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Έχουν μια συμβολική αναπαράσταση του κόσμου μέσα στον οποίο βρίσκονται που τους επιτρέπει να βλέπουν πώς αυτός εξελίσσεται.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Έχουν στόχο και σκοπιμότητες.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4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Αρχιτεκτονικές </a:t>
            </a:r>
            <a:r>
              <a:rPr lang="el-GR" dirty="0"/>
              <a:t>ε</a:t>
            </a:r>
            <a:r>
              <a:rPr lang="el-GR" dirty="0" smtClean="0"/>
              <a:t>υφυών </a:t>
            </a:r>
            <a:r>
              <a:rPr lang="el-GR" dirty="0"/>
              <a:t>π</a:t>
            </a:r>
            <a:r>
              <a:rPr lang="el-GR" dirty="0" smtClean="0"/>
              <a:t>ρακτόρων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16024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004A82"/>
                </a:solidFill>
              </a:rPr>
              <a:t>Αντιδραστικοί Πράκτορες,</a:t>
            </a:r>
          </a:p>
          <a:p>
            <a:r>
              <a:rPr lang="el-GR" sz="2800" dirty="0" smtClean="0">
                <a:solidFill>
                  <a:srgbClr val="004A82"/>
                </a:solidFill>
              </a:rPr>
              <a:t>Πράκτορες </a:t>
            </a:r>
            <a:r>
              <a:rPr lang="el-GR" sz="2800" dirty="0">
                <a:solidFill>
                  <a:srgbClr val="004A82"/>
                </a:solidFill>
              </a:rPr>
              <a:t>με πεποιθήσεις , επιθυμίες, προθέσεις (BDI</a:t>
            </a:r>
            <a:r>
              <a:rPr lang="el-GR" sz="2800" dirty="0" smtClean="0">
                <a:solidFill>
                  <a:srgbClr val="004A82"/>
                </a:solidFill>
              </a:rPr>
              <a:t>),</a:t>
            </a:r>
            <a:endParaRPr lang="el-GR" sz="2800" dirty="0">
              <a:solidFill>
                <a:srgbClr val="004A82"/>
              </a:solidFill>
            </a:endParaRPr>
          </a:p>
          <a:p>
            <a:r>
              <a:rPr lang="el-GR" sz="2800" dirty="0">
                <a:solidFill>
                  <a:srgbClr val="004A82"/>
                </a:solidFill>
              </a:rPr>
              <a:t>Διαστρωμένες </a:t>
            </a:r>
            <a:r>
              <a:rPr lang="el-GR" sz="2800" dirty="0" smtClean="0">
                <a:solidFill>
                  <a:srgbClr val="004A82"/>
                </a:solidFill>
              </a:rPr>
              <a:t>αρχιτεκτονικές.</a:t>
            </a:r>
            <a:endParaRPr lang="el-GR" sz="2800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29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Αντιδραστικοί </a:t>
            </a:r>
            <a:r>
              <a:rPr lang="el-GR" dirty="0" smtClean="0"/>
              <a:t>πράκτορες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09987"/>
            <a:ext cx="8229600" cy="2016224"/>
          </a:xfrm>
        </p:spPr>
        <p:txBody>
          <a:bodyPr/>
          <a:lstStyle/>
          <a:p>
            <a:r>
              <a:rPr lang="el-GR" b="1" dirty="0">
                <a:solidFill>
                  <a:srgbClr val="820000"/>
                </a:solidFill>
              </a:rPr>
              <a:t>Αντιδραστικοί πράκτορες </a:t>
            </a:r>
            <a:r>
              <a:rPr lang="el-GR" dirty="0"/>
              <a:t>(reactive agents): δεν έχουν εσωτερική αναπαράσταση του κόσμου αλλά η συμπεριφορά τους βασίζεται στη λογική του ερεθίσματος/αντίδρασης στην τρέχουσα κατάσταση του κόσμου που βρίσκονται. Δεν έχουν μνήμη.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3059832" y="4157464"/>
            <a:ext cx="825500" cy="1143000"/>
          </a:xfrm>
          <a:prstGeom prst="smileyFace">
            <a:avLst>
              <a:gd name="adj" fmla="val -4653"/>
            </a:avLst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3825007" y="4454326"/>
            <a:ext cx="579438" cy="709613"/>
          </a:xfrm>
          <a:custGeom>
            <a:avLst/>
            <a:gdLst>
              <a:gd name="T0" fmla="*/ 2147483647 w 337"/>
              <a:gd name="T1" fmla="*/ 2147483647 h 447"/>
              <a:gd name="T2" fmla="*/ 2147483647 w 337"/>
              <a:gd name="T3" fmla="*/ 0 h 447"/>
              <a:gd name="T4" fmla="*/ 2147483647 w 337"/>
              <a:gd name="T5" fmla="*/ 2147483647 h 447"/>
              <a:gd name="T6" fmla="*/ 2147483647 w 337"/>
              <a:gd name="T7" fmla="*/ 2147483647 h 447"/>
              <a:gd name="T8" fmla="*/ 2147483647 w 337"/>
              <a:gd name="T9" fmla="*/ 2147483647 h 447"/>
              <a:gd name="T10" fmla="*/ 2147483647 w 337"/>
              <a:gd name="T11" fmla="*/ 2147483647 h 447"/>
              <a:gd name="T12" fmla="*/ 2147483647 w 337"/>
              <a:gd name="T13" fmla="*/ 2147483647 h 447"/>
              <a:gd name="T14" fmla="*/ 2147483647 w 337"/>
              <a:gd name="T15" fmla="*/ 2147483647 h 447"/>
              <a:gd name="T16" fmla="*/ 2147483647 w 337"/>
              <a:gd name="T17" fmla="*/ 2147483647 h 447"/>
              <a:gd name="T18" fmla="*/ 2147483647 w 337"/>
              <a:gd name="T19" fmla="*/ 2147483647 h 4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7"/>
              <a:gd name="T31" fmla="*/ 0 h 447"/>
              <a:gd name="T32" fmla="*/ 337 w 337"/>
              <a:gd name="T33" fmla="*/ 447 h 44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7" h="447">
                <a:moveTo>
                  <a:pt x="287" y="29"/>
                </a:moveTo>
                <a:cubicBezTo>
                  <a:pt x="237" y="13"/>
                  <a:pt x="196" y="6"/>
                  <a:pt x="143" y="0"/>
                </a:cubicBezTo>
                <a:cubicBezTo>
                  <a:pt x="95" y="6"/>
                  <a:pt x="79" y="5"/>
                  <a:pt x="42" y="29"/>
                </a:cubicBezTo>
                <a:cubicBezTo>
                  <a:pt x="0" y="159"/>
                  <a:pt x="23" y="72"/>
                  <a:pt x="35" y="353"/>
                </a:cubicBezTo>
                <a:cubicBezTo>
                  <a:pt x="38" y="416"/>
                  <a:pt x="98" y="435"/>
                  <a:pt x="150" y="447"/>
                </a:cubicBezTo>
                <a:cubicBezTo>
                  <a:pt x="179" y="444"/>
                  <a:pt x="208" y="444"/>
                  <a:pt x="237" y="439"/>
                </a:cubicBezTo>
                <a:cubicBezTo>
                  <a:pt x="252" y="436"/>
                  <a:pt x="280" y="425"/>
                  <a:pt x="280" y="425"/>
                </a:cubicBezTo>
                <a:cubicBezTo>
                  <a:pt x="300" y="394"/>
                  <a:pt x="311" y="376"/>
                  <a:pt x="323" y="339"/>
                </a:cubicBezTo>
                <a:cubicBezTo>
                  <a:pt x="328" y="324"/>
                  <a:pt x="337" y="295"/>
                  <a:pt x="337" y="295"/>
                </a:cubicBezTo>
                <a:cubicBezTo>
                  <a:pt x="331" y="208"/>
                  <a:pt x="327" y="110"/>
                  <a:pt x="287" y="29"/>
                </a:cubicBezTo>
                <a:close/>
              </a:path>
            </a:pathLst>
          </a:custGeom>
          <a:solidFill>
            <a:srgbClr val="000000"/>
          </a:solidFill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4318720" y="4511476"/>
            <a:ext cx="373062" cy="609600"/>
          </a:xfrm>
          <a:custGeom>
            <a:avLst/>
            <a:gdLst>
              <a:gd name="T0" fmla="*/ 0 w 217"/>
              <a:gd name="T1" fmla="*/ 0 h 384"/>
              <a:gd name="T2" fmla="*/ 2147483647 w 217"/>
              <a:gd name="T3" fmla="*/ 2147483647 h 384"/>
              <a:gd name="T4" fmla="*/ 2147483647 w 217"/>
              <a:gd name="T5" fmla="*/ 2147483647 h 384"/>
              <a:gd name="T6" fmla="*/ 2147483647 w 217"/>
              <a:gd name="T7" fmla="*/ 2147483647 h 384"/>
              <a:gd name="T8" fmla="*/ 2147483647 w 217"/>
              <a:gd name="T9" fmla="*/ 2147483647 h 384"/>
              <a:gd name="T10" fmla="*/ 2147483647 w 217"/>
              <a:gd name="T11" fmla="*/ 2147483647 h 384"/>
              <a:gd name="T12" fmla="*/ 2147483647 w 217"/>
              <a:gd name="T13" fmla="*/ 2147483647 h 384"/>
              <a:gd name="T14" fmla="*/ 2147483647 w 217"/>
              <a:gd name="T15" fmla="*/ 2147483647 h 384"/>
              <a:gd name="T16" fmla="*/ 2147483647 w 217"/>
              <a:gd name="T17" fmla="*/ 2147483647 h 384"/>
              <a:gd name="T18" fmla="*/ 2147483647 w 217"/>
              <a:gd name="T19" fmla="*/ 2147483647 h 384"/>
              <a:gd name="T20" fmla="*/ 2147483647 w 217"/>
              <a:gd name="T21" fmla="*/ 2147483647 h 384"/>
              <a:gd name="T22" fmla="*/ 2147483647 w 217"/>
              <a:gd name="T23" fmla="*/ 2147483647 h 384"/>
              <a:gd name="T24" fmla="*/ 2147483647 w 217"/>
              <a:gd name="T25" fmla="*/ 2147483647 h 384"/>
              <a:gd name="T26" fmla="*/ 0 w 217"/>
              <a:gd name="T27" fmla="*/ 0 h 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7"/>
              <a:gd name="T43" fmla="*/ 0 h 384"/>
              <a:gd name="T44" fmla="*/ 217 w 217"/>
              <a:gd name="T45" fmla="*/ 384 h 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7" h="384">
                <a:moveTo>
                  <a:pt x="0" y="0"/>
                </a:moveTo>
                <a:cubicBezTo>
                  <a:pt x="40" y="10"/>
                  <a:pt x="18" y="1"/>
                  <a:pt x="50" y="22"/>
                </a:cubicBezTo>
                <a:cubicBezTo>
                  <a:pt x="65" y="32"/>
                  <a:pt x="94" y="51"/>
                  <a:pt x="94" y="51"/>
                </a:cubicBezTo>
                <a:cubicBezTo>
                  <a:pt x="102" y="64"/>
                  <a:pt x="114" y="74"/>
                  <a:pt x="122" y="87"/>
                </a:cubicBezTo>
                <a:cubicBezTo>
                  <a:pt x="131" y="102"/>
                  <a:pt x="130" y="115"/>
                  <a:pt x="137" y="130"/>
                </a:cubicBezTo>
                <a:cubicBezTo>
                  <a:pt x="152" y="162"/>
                  <a:pt x="177" y="183"/>
                  <a:pt x="209" y="195"/>
                </a:cubicBezTo>
                <a:cubicBezTo>
                  <a:pt x="202" y="230"/>
                  <a:pt x="217" y="320"/>
                  <a:pt x="202" y="339"/>
                </a:cubicBezTo>
                <a:cubicBezTo>
                  <a:pt x="192" y="351"/>
                  <a:pt x="173" y="348"/>
                  <a:pt x="158" y="353"/>
                </a:cubicBezTo>
                <a:cubicBezTo>
                  <a:pt x="124" y="364"/>
                  <a:pt x="93" y="375"/>
                  <a:pt x="58" y="382"/>
                </a:cubicBezTo>
                <a:cubicBezTo>
                  <a:pt x="41" y="380"/>
                  <a:pt x="22" y="384"/>
                  <a:pt x="7" y="375"/>
                </a:cubicBezTo>
                <a:cubicBezTo>
                  <a:pt x="1" y="371"/>
                  <a:pt x="19" y="366"/>
                  <a:pt x="22" y="360"/>
                </a:cubicBezTo>
                <a:cubicBezTo>
                  <a:pt x="29" y="347"/>
                  <a:pt x="36" y="317"/>
                  <a:pt x="36" y="317"/>
                </a:cubicBezTo>
                <a:cubicBezTo>
                  <a:pt x="34" y="250"/>
                  <a:pt x="35" y="182"/>
                  <a:pt x="29" y="115"/>
                </a:cubicBezTo>
                <a:cubicBezTo>
                  <a:pt x="26" y="82"/>
                  <a:pt x="5" y="34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Freeform 7"/>
          <p:cNvSpPr>
            <a:spLocks/>
          </p:cNvSpPr>
          <p:nvPr/>
        </p:nvSpPr>
        <p:spPr bwMode="auto">
          <a:xfrm>
            <a:off x="4591770" y="4740076"/>
            <a:ext cx="119062" cy="407988"/>
          </a:xfrm>
          <a:custGeom>
            <a:avLst/>
            <a:gdLst>
              <a:gd name="T0" fmla="*/ 2147483647 w 80"/>
              <a:gd name="T1" fmla="*/ 2147483647 h 301"/>
              <a:gd name="T2" fmla="*/ 2147483647 w 80"/>
              <a:gd name="T3" fmla="*/ 0 h 301"/>
              <a:gd name="T4" fmla="*/ 2147483647 w 80"/>
              <a:gd name="T5" fmla="*/ 2147483647 h 301"/>
              <a:gd name="T6" fmla="*/ 2147483647 w 80"/>
              <a:gd name="T7" fmla="*/ 2147483647 h 301"/>
              <a:gd name="T8" fmla="*/ 2147483647 w 80"/>
              <a:gd name="T9" fmla="*/ 2147483647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301"/>
              <a:gd name="T17" fmla="*/ 80 w 80"/>
              <a:gd name="T18" fmla="*/ 301 h 3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301">
                <a:moveTo>
                  <a:pt x="43" y="223"/>
                </a:moveTo>
                <a:cubicBezTo>
                  <a:pt x="24" y="158"/>
                  <a:pt x="0" y="50"/>
                  <a:pt x="50" y="0"/>
                </a:cubicBezTo>
                <a:cubicBezTo>
                  <a:pt x="65" y="16"/>
                  <a:pt x="79" y="58"/>
                  <a:pt x="79" y="58"/>
                </a:cubicBezTo>
                <a:cubicBezTo>
                  <a:pt x="76" y="120"/>
                  <a:pt x="80" y="183"/>
                  <a:pt x="71" y="245"/>
                </a:cubicBezTo>
                <a:cubicBezTo>
                  <a:pt x="63" y="301"/>
                  <a:pt x="43" y="229"/>
                  <a:pt x="43" y="223"/>
                </a:cubicBezTo>
                <a:close/>
              </a:path>
            </a:pathLst>
          </a:custGeom>
          <a:solidFill>
            <a:srgbClr val="FF3300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Freeform 8"/>
          <p:cNvSpPr>
            <a:spLocks/>
          </p:cNvSpPr>
          <p:nvPr/>
        </p:nvSpPr>
        <p:spPr bwMode="auto">
          <a:xfrm>
            <a:off x="4710832" y="4919464"/>
            <a:ext cx="577850" cy="1587"/>
          </a:xfrm>
          <a:custGeom>
            <a:avLst/>
            <a:gdLst>
              <a:gd name="T0" fmla="*/ 0 w 336"/>
              <a:gd name="T1" fmla="*/ 0 h 1"/>
              <a:gd name="T2" fmla="*/ 2147483647 w 336"/>
              <a:gd name="T3" fmla="*/ 0 h 1"/>
              <a:gd name="T4" fmla="*/ 2147483647 w 336"/>
              <a:gd name="T5" fmla="*/ 0 h 1"/>
              <a:gd name="T6" fmla="*/ 0 60000 65536"/>
              <a:gd name="T7" fmla="*/ 0 60000 65536"/>
              <a:gd name="T8" fmla="*/ 0 60000 65536"/>
              <a:gd name="T9" fmla="*/ 0 w 336"/>
              <a:gd name="T10" fmla="*/ 0 h 1"/>
              <a:gd name="T11" fmla="*/ 336 w 33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">
                <a:moveTo>
                  <a:pt x="0" y="0"/>
                </a:moveTo>
                <a:cubicBezTo>
                  <a:pt x="92" y="0"/>
                  <a:pt x="184" y="0"/>
                  <a:pt x="240" y="0"/>
                </a:cubicBezTo>
                <a:cubicBezTo>
                  <a:pt x="296" y="0"/>
                  <a:pt x="316" y="0"/>
                  <a:pt x="336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V="1">
            <a:off x="3885332" y="4005064"/>
            <a:ext cx="24765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V="1">
            <a:off x="3967882" y="4157464"/>
            <a:ext cx="41275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3885332" y="5224264"/>
            <a:ext cx="49530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3802782" y="5300464"/>
            <a:ext cx="1651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V="1">
            <a:off x="3985345" y="4309864"/>
            <a:ext cx="642937" cy="1222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>
            <a:off x="3909145" y="5163939"/>
            <a:ext cx="669925" cy="147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auto">
          <a:xfrm>
            <a:off x="3224932" y="4300339"/>
            <a:ext cx="495300" cy="55245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FFCC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>
            <a:off x="3224932" y="4538464"/>
            <a:ext cx="1651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3224932" y="4614664"/>
            <a:ext cx="16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 flipV="1">
            <a:off x="3555132" y="4538464"/>
            <a:ext cx="1651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3555132" y="4614664"/>
            <a:ext cx="16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AutoShape 20"/>
          <p:cNvSpPr>
            <a:spLocks noChangeArrowheads="1"/>
          </p:cNvSpPr>
          <p:nvPr/>
        </p:nvSpPr>
        <p:spPr bwMode="auto">
          <a:xfrm>
            <a:off x="5206132" y="4157464"/>
            <a:ext cx="1238250" cy="1143000"/>
          </a:xfrm>
          <a:prstGeom prst="smileyFace">
            <a:avLst>
              <a:gd name="adj" fmla="val 764"/>
            </a:avLst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Freeform 21"/>
          <p:cNvSpPr>
            <a:spLocks/>
          </p:cNvSpPr>
          <p:nvPr/>
        </p:nvSpPr>
        <p:spPr bwMode="auto">
          <a:xfrm flipH="1">
            <a:off x="3307482" y="4995664"/>
            <a:ext cx="271463" cy="228600"/>
          </a:xfrm>
          <a:custGeom>
            <a:avLst/>
            <a:gdLst>
              <a:gd name="T0" fmla="*/ 2147483647 w 254"/>
              <a:gd name="T1" fmla="*/ 2147483647 h 274"/>
              <a:gd name="T2" fmla="*/ 2147483647 w 254"/>
              <a:gd name="T3" fmla="*/ 2147483647 h 274"/>
              <a:gd name="T4" fmla="*/ 2147483647 w 254"/>
              <a:gd name="T5" fmla="*/ 2147483647 h 274"/>
              <a:gd name="T6" fmla="*/ 0 w 254"/>
              <a:gd name="T7" fmla="*/ 2147483647 h 274"/>
              <a:gd name="T8" fmla="*/ 2147483647 w 254"/>
              <a:gd name="T9" fmla="*/ 2147483647 h 274"/>
              <a:gd name="T10" fmla="*/ 2147483647 w 254"/>
              <a:gd name="T11" fmla="*/ 2147483647 h 274"/>
              <a:gd name="T12" fmla="*/ 2147483647 w 254"/>
              <a:gd name="T13" fmla="*/ 2147483647 h 274"/>
              <a:gd name="T14" fmla="*/ 2147483647 w 254"/>
              <a:gd name="T15" fmla="*/ 2147483647 h 274"/>
              <a:gd name="T16" fmla="*/ 2147483647 w 254"/>
              <a:gd name="T17" fmla="*/ 2147483647 h 274"/>
              <a:gd name="T18" fmla="*/ 2147483647 w 254"/>
              <a:gd name="T19" fmla="*/ 2147483647 h 274"/>
              <a:gd name="T20" fmla="*/ 2147483647 w 254"/>
              <a:gd name="T21" fmla="*/ 0 h 274"/>
              <a:gd name="T22" fmla="*/ 2147483647 w 254"/>
              <a:gd name="T23" fmla="*/ 2147483647 h 27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4"/>
              <a:gd name="T37" fmla="*/ 0 h 274"/>
              <a:gd name="T38" fmla="*/ 254 w 254"/>
              <a:gd name="T39" fmla="*/ 274 h 27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4" h="274">
                <a:moveTo>
                  <a:pt x="51" y="15"/>
                </a:moveTo>
                <a:cubicBezTo>
                  <a:pt x="48" y="22"/>
                  <a:pt x="47" y="30"/>
                  <a:pt x="43" y="36"/>
                </a:cubicBezTo>
                <a:cubicBezTo>
                  <a:pt x="39" y="42"/>
                  <a:pt x="32" y="45"/>
                  <a:pt x="29" y="51"/>
                </a:cubicBezTo>
                <a:cubicBezTo>
                  <a:pt x="13" y="85"/>
                  <a:pt x="6" y="130"/>
                  <a:pt x="0" y="166"/>
                </a:cubicBezTo>
                <a:cubicBezTo>
                  <a:pt x="7" y="240"/>
                  <a:pt x="0" y="260"/>
                  <a:pt x="72" y="274"/>
                </a:cubicBezTo>
                <a:cubicBezTo>
                  <a:pt x="106" y="272"/>
                  <a:pt x="140" y="273"/>
                  <a:pt x="173" y="267"/>
                </a:cubicBezTo>
                <a:cubicBezTo>
                  <a:pt x="182" y="265"/>
                  <a:pt x="194" y="261"/>
                  <a:pt x="195" y="252"/>
                </a:cubicBezTo>
                <a:cubicBezTo>
                  <a:pt x="204" y="195"/>
                  <a:pt x="196" y="137"/>
                  <a:pt x="202" y="80"/>
                </a:cubicBezTo>
                <a:cubicBezTo>
                  <a:pt x="207" y="28"/>
                  <a:pt x="254" y="9"/>
                  <a:pt x="187" y="22"/>
                </a:cubicBezTo>
                <a:cubicBezTo>
                  <a:pt x="142" y="20"/>
                  <a:pt x="96" y="22"/>
                  <a:pt x="51" y="15"/>
                </a:cubicBezTo>
                <a:cubicBezTo>
                  <a:pt x="44" y="14"/>
                  <a:pt x="36" y="0"/>
                  <a:pt x="36" y="0"/>
                </a:cubicBezTo>
                <a:cubicBezTo>
                  <a:pt x="36" y="0"/>
                  <a:pt x="46" y="10"/>
                  <a:pt x="51" y="15"/>
                </a:cubicBezTo>
                <a:close/>
              </a:path>
            </a:pathLst>
          </a:custGeom>
          <a:solidFill>
            <a:srgbClr val="FFCCCC"/>
          </a:solidFill>
          <a:ln w="9525" cap="flat" cmpd="sng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32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Απλοί αντιδραστικοί πράκτορες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3" name="Rounded Rectangle 2"/>
          <p:cNvSpPr/>
          <p:nvPr/>
        </p:nvSpPr>
        <p:spPr>
          <a:xfrm>
            <a:off x="539552" y="1124744"/>
            <a:ext cx="6408712" cy="525658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7308304" y="1124744"/>
            <a:ext cx="1088504" cy="5256584"/>
          </a:xfrm>
          <a:prstGeom prst="roundRect">
            <a:avLst>
              <a:gd name="adj" fmla="val 2669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Περιβάλλον</a:t>
            </a:r>
            <a:endParaRPr lang="el-GR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916832"/>
            <a:ext cx="2108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latin typeface="+mn-lt"/>
              </a:rPr>
              <a:t>Πράκτορας</a:t>
            </a:r>
            <a:endParaRPr lang="el-GR" sz="32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5299" y="1916832"/>
            <a:ext cx="228265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What is the world like now</a:t>
            </a:r>
            <a:endParaRPr lang="el-GR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4699351"/>
            <a:ext cx="22139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What action should I do now</a:t>
            </a:r>
            <a:endParaRPr lang="el-GR" sz="2400" dirty="0"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979713" y="3429000"/>
            <a:ext cx="720080" cy="34563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Κανόνες                         Συνθήκη-Ενέργεια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9" idx="1"/>
          </p:cNvCxnSpPr>
          <p:nvPr/>
        </p:nvCxnSpPr>
        <p:spPr>
          <a:xfrm flipV="1">
            <a:off x="4067945" y="5114850"/>
            <a:ext cx="576063" cy="423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>
            <a:off x="5716628" y="2747829"/>
            <a:ext cx="34355" cy="195152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11961" y="587727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Ενεργοποιητής</a:t>
            </a:r>
            <a:endParaRPr lang="el-GR" sz="2400" b="1" dirty="0"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372200" y="6093296"/>
            <a:ext cx="115119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4009" y="1200567"/>
            <a:ext cx="172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Αισθητήρες</a:t>
            </a:r>
            <a:endParaRPr lang="el-GR" sz="2400" b="1" dirty="0"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11960" y="1412776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09654" y="1916831"/>
            <a:ext cx="228265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Με τι μοιάζει ο κόσμος τώρα</a:t>
            </a:r>
            <a:endParaRPr lang="el-GR" sz="24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4581128"/>
            <a:ext cx="230425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Ποια ενέργεια θα πρέπει να κάνω;</a:t>
            </a:r>
            <a:endParaRPr lang="el-GR" sz="2400" dirty="0">
              <a:latin typeface="+mn-l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750983" y="2747828"/>
            <a:ext cx="1" cy="195152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335150" y="1431400"/>
            <a:ext cx="126118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58"/>
          <p:cNvSpPr/>
          <p:nvPr/>
        </p:nvSpPr>
        <p:spPr>
          <a:xfrm rot="16200000">
            <a:off x="3108248" y="644279"/>
            <a:ext cx="551239" cy="1800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Κατάσταση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64"/>
          <p:cNvCxnSpPr/>
          <p:nvPr/>
        </p:nvCxnSpPr>
        <p:spPr>
          <a:xfrm>
            <a:off x="3923928" y="1844824"/>
            <a:ext cx="651371" cy="48750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Επισκόπηση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Εισαγωγή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endParaRPr lang="el-G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Επίλυση </a:t>
            </a:r>
            <a:r>
              <a:rPr lang="el-G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προβλημάτων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endParaRPr lang="el-G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Αλγόριθμοι </a:t>
            </a:r>
            <a:r>
              <a:rPr lang="el-G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Αναζήτησης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endParaRPr lang="el-G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Αναπαράσταση </a:t>
            </a:r>
            <a:r>
              <a:rPr lang="el-G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Γνώσης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endParaRPr lang="el-G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Συστήματα βασισμένα στη </a:t>
            </a:r>
            <a:r>
              <a:rPr lang="el-G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γνώση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Μηχανική </a:t>
            </a:r>
            <a:r>
              <a:rPr lang="el-G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Μάθηση</a:t>
            </a: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b="1" dirty="0" smtClean="0">
                <a:solidFill>
                  <a:srgbClr val="004A82"/>
                </a:solidFill>
              </a:rPr>
              <a:t>Νοήμονες πράκτορες</a:t>
            </a:r>
            <a:r>
              <a:rPr lang="en-US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6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αντιδραστικού </a:t>
            </a:r>
            <a:r>
              <a:rPr lang="el-GR" dirty="0"/>
              <a:t>π</a:t>
            </a:r>
            <a:r>
              <a:rPr lang="el-GR" dirty="0" smtClean="0"/>
              <a:t>ράκτορα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99820" y="1772816"/>
            <a:ext cx="3264668" cy="3471664"/>
          </a:xfrm>
        </p:spPr>
        <p:txBody>
          <a:bodyPr/>
          <a:lstStyle/>
          <a:p>
            <a:r>
              <a:rPr lang="en-US" b="1" dirty="0">
                <a:solidFill>
                  <a:srgbClr val="004A82"/>
                </a:solidFill>
              </a:rPr>
              <a:t>ActionGoTo (x,y): </a:t>
            </a:r>
            <a:r>
              <a:rPr lang="en-US" dirty="0"/>
              <a:t>moves to position (x,y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>
                <a:solidFill>
                  <a:srgbClr val="004A82"/>
                </a:solidFill>
              </a:rPr>
              <a:t>ActionAvoidFront(z): </a:t>
            </a:r>
            <a:r>
              <a:rPr lang="en-US" dirty="0"/>
              <a:t>turn left or right if there is an obstacle in a distance less than z units.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grpSp>
        <p:nvGrpSpPr>
          <p:cNvPr id="6" name="Ομάδα 20"/>
          <p:cNvGrpSpPr/>
          <p:nvPr/>
        </p:nvGrpSpPr>
        <p:grpSpPr>
          <a:xfrm>
            <a:off x="179512" y="1916832"/>
            <a:ext cx="5365750" cy="2895600"/>
            <a:chOff x="265113" y="1866900"/>
            <a:chExt cx="5365750" cy="2895600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265113" y="1866900"/>
              <a:ext cx="5365750" cy="28956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" name="Picture 5" descr="p2AT"/>
            <p:cNvPicPr>
              <a:picLocks noChangeAspect="1" noChangeArrowheads="1"/>
            </p:cNvPicPr>
            <p:nvPr/>
          </p:nvPicPr>
          <p:blipFill>
            <a:blip r:embed="rId2" cstate="print"/>
            <a:srcRect t="13326"/>
            <a:stretch>
              <a:fillRect/>
            </a:stretch>
          </p:blipFill>
          <p:spPr bwMode="auto">
            <a:xfrm>
              <a:off x="512763" y="2247900"/>
              <a:ext cx="1816100" cy="1398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2906713" y="3162300"/>
              <a:ext cx="412750" cy="762000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>
                <a:rot lat="21299988" lon="600000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BBE0E3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722813" y="4000500"/>
              <a:ext cx="660400" cy="76200"/>
              <a:chOff x="3648" y="3312"/>
              <a:chExt cx="384" cy="48"/>
            </a:xfrm>
          </p:grpSpPr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3648" y="3312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scene3d>
                <a:camera prst="legacyObliqueTopRight">
                  <a:rot lat="20999988" lon="0" rev="0"/>
                </a:camera>
                <a:lightRig rig="legacyFlat3" dir="b"/>
              </a:scene3d>
              <a:sp3d extrusionH="1243000" prstMaterial="legacyMatte">
                <a:bevelT w="13500" h="13500" prst="angle"/>
                <a:bevelB w="13500" h="13500" prst="angle"/>
                <a:extrusionClr>
                  <a:srgbClr val="FF3300"/>
                </a:extrusionClr>
              </a:sp3d>
            </p:spPr>
            <p:txBody>
              <a:bodyPr>
                <a:spAutoFit/>
                <a:flatTx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 flipV="1">
                <a:off x="3936" y="3312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scene3d>
                <a:camera prst="legacyObliqueTopLeft">
                  <a:rot lat="20999988" lon="0" rev="0"/>
                </a:camera>
                <a:lightRig rig="legacyFlat3" dir="b"/>
              </a:scene3d>
              <a:sp3d extrusionH="1243000" prstMaterial="legacyMatte">
                <a:bevelT w="13500" h="13500" prst="angle"/>
                <a:bevelB w="13500" h="13500" prst="angle"/>
                <a:extrusionClr>
                  <a:srgbClr val="FF3300"/>
                </a:extrusionClr>
              </a:sp3d>
            </p:spPr>
            <p:txBody>
              <a:bodyPr>
                <a:spAutoFit/>
                <a:flatTx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979613" y="3276600"/>
              <a:ext cx="2406650" cy="1103313"/>
            </a:xfrm>
            <a:custGeom>
              <a:avLst/>
              <a:gdLst>
                <a:gd name="T0" fmla="*/ 0 w 1399"/>
                <a:gd name="T1" fmla="*/ 0 h 695"/>
                <a:gd name="T2" fmla="*/ 2147483647 w 1399"/>
                <a:gd name="T3" fmla="*/ 2147483647 h 695"/>
                <a:gd name="T4" fmla="*/ 2147483647 w 1399"/>
                <a:gd name="T5" fmla="*/ 2147483647 h 695"/>
                <a:gd name="T6" fmla="*/ 2147483647 w 1399"/>
                <a:gd name="T7" fmla="*/ 2147483647 h 695"/>
                <a:gd name="T8" fmla="*/ 2147483647 w 1399"/>
                <a:gd name="T9" fmla="*/ 2147483647 h 695"/>
                <a:gd name="T10" fmla="*/ 2147483647 w 1399"/>
                <a:gd name="T11" fmla="*/ 2147483647 h 695"/>
                <a:gd name="T12" fmla="*/ 2147483647 w 1399"/>
                <a:gd name="T13" fmla="*/ 2147483647 h 695"/>
                <a:gd name="T14" fmla="*/ 2147483647 w 1399"/>
                <a:gd name="T15" fmla="*/ 2147483647 h 695"/>
                <a:gd name="T16" fmla="*/ 2147483647 w 1399"/>
                <a:gd name="T17" fmla="*/ 2147483647 h 695"/>
                <a:gd name="T18" fmla="*/ 2147483647 w 1399"/>
                <a:gd name="T19" fmla="*/ 2147483647 h 695"/>
                <a:gd name="T20" fmla="*/ 2147483647 w 1399"/>
                <a:gd name="T21" fmla="*/ 2147483647 h 695"/>
                <a:gd name="T22" fmla="*/ 2147483647 w 1399"/>
                <a:gd name="T23" fmla="*/ 2147483647 h 695"/>
                <a:gd name="T24" fmla="*/ 2147483647 w 1399"/>
                <a:gd name="T25" fmla="*/ 2147483647 h 6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99"/>
                <a:gd name="T40" fmla="*/ 0 h 695"/>
                <a:gd name="T41" fmla="*/ 1399 w 1399"/>
                <a:gd name="T42" fmla="*/ 695 h 6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99" h="695">
                  <a:moveTo>
                    <a:pt x="0" y="0"/>
                  </a:moveTo>
                  <a:cubicBezTo>
                    <a:pt x="79" y="12"/>
                    <a:pt x="119" y="39"/>
                    <a:pt x="164" y="105"/>
                  </a:cubicBezTo>
                  <a:cubicBezTo>
                    <a:pt x="189" y="142"/>
                    <a:pt x="175" y="116"/>
                    <a:pt x="194" y="172"/>
                  </a:cubicBezTo>
                  <a:cubicBezTo>
                    <a:pt x="197" y="180"/>
                    <a:pt x="202" y="195"/>
                    <a:pt x="202" y="195"/>
                  </a:cubicBezTo>
                  <a:cubicBezTo>
                    <a:pt x="193" y="272"/>
                    <a:pt x="169" y="343"/>
                    <a:pt x="157" y="419"/>
                  </a:cubicBezTo>
                  <a:cubicBezTo>
                    <a:pt x="159" y="442"/>
                    <a:pt x="163" y="515"/>
                    <a:pt x="179" y="539"/>
                  </a:cubicBezTo>
                  <a:cubicBezTo>
                    <a:pt x="247" y="638"/>
                    <a:pt x="379" y="670"/>
                    <a:pt x="493" y="681"/>
                  </a:cubicBezTo>
                  <a:cubicBezTo>
                    <a:pt x="653" y="675"/>
                    <a:pt x="640" y="687"/>
                    <a:pt x="733" y="659"/>
                  </a:cubicBezTo>
                  <a:cubicBezTo>
                    <a:pt x="825" y="597"/>
                    <a:pt x="686" y="695"/>
                    <a:pt x="770" y="621"/>
                  </a:cubicBezTo>
                  <a:cubicBezTo>
                    <a:pt x="825" y="573"/>
                    <a:pt x="879" y="547"/>
                    <a:pt x="950" y="539"/>
                  </a:cubicBezTo>
                  <a:cubicBezTo>
                    <a:pt x="1041" y="506"/>
                    <a:pt x="1138" y="481"/>
                    <a:pt x="1234" y="472"/>
                  </a:cubicBezTo>
                  <a:cubicBezTo>
                    <a:pt x="1269" y="469"/>
                    <a:pt x="1304" y="467"/>
                    <a:pt x="1339" y="464"/>
                  </a:cubicBezTo>
                  <a:cubicBezTo>
                    <a:pt x="1359" y="462"/>
                    <a:pt x="1399" y="457"/>
                    <a:pt x="1399" y="457"/>
                  </a:cubicBezTo>
                </a:path>
              </a:pathLst>
            </a:custGeom>
            <a:noFill/>
            <a:ln w="76200" cap="flat" cmpd="sng">
              <a:solidFill>
                <a:srgbClr val="000000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2892" y="4799962"/>
            <a:ext cx="3400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usarsim.sourceforge.net/wiki/index.php/12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._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Robots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050" name="Picture 2" descr="Plain, Dull, Blank, Smiley, Yellow, Face,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59" y="1951891"/>
            <a:ext cx="671341" cy="69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Σχεδιασμός </a:t>
            </a:r>
            <a:r>
              <a:rPr lang="el-GR" dirty="0"/>
              <a:t>α</a:t>
            </a:r>
            <a:r>
              <a:rPr lang="el-GR" dirty="0" smtClean="0"/>
              <a:t>ντιδραστικού </a:t>
            </a:r>
            <a:r>
              <a:rPr lang="el-GR" dirty="0"/>
              <a:t>π</a:t>
            </a:r>
            <a:r>
              <a:rPr lang="el-GR" dirty="0" smtClean="0"/>
              <a:t>ράκτορα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Ένας αντιδραστικός πράκτορας  προσδιορίζεται πλήρως από:</a:t>
            </a:r>
          </a:p>
          <a:p>
            <a:r>
              <a:rPr lang="el-GR" dirty="0"/>
              <a:t>Ένα μηχανισμό (συνάρτηση –</a:t>
            </a:r>
            <a:r>
              <a:rPr lang="el-GR" b="1" dirty="0">
                <a:solidFill>
                  <a:srgbClr val="820000"/>
                </a:solidFill>
              </a:rPr>
              <a:t>συμπερασματική μηχανή σε έμπειρο σύστημα</a:t>
            </a:r>
            <a:r>
              <a:rPr lang="el-GR" dirty="0"/>
              <a:t>)  επιλογής κατάλληλης ενέργειας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Εάν ο πράκτορας έχει εσωτερική κατάσταση τότε προσδιορίζεται επιπλέον από:</a:t>
            </a:r>
          </a:p>
          <a:p>
            <a:r>
              <a:rPr lang="el-GR" dirty="0"/>
              <a:t>Ένα σύνολο </a:t>
            </a:r>
            <a:r>
              <a:rPr lang="el-GR" b="1" dirty="0">
                <a:solidFill>
                  <a:srgbClr val="820000"/>
                </a:solidFill>
              </a:rPr>
              <a:t>πεποιθήσεων,</a:t>
            </a:r>
            <a:r>
              <a:rPr lang="el-GR" dirty="0"/>
              <a:t> ένα </a:t>
            </a:r>
            <a:r>
              <a:rPr lang="el-GR" b="1" dirty="0">
                <a:solidFill>
                  <a:srgbClr val="820000"/>
                </a:solidFill>
              </a:rPr>
              <a:t>επιθυμιών</a:t>
            </a:r>
            <a:r>
              <a:rPr lang="el-GR" dirty="0"/>
              <a:t> και ένα </a:t>
            </a:r>
            <a:r>
              <a:rPr lang="el-GR" b="1" dirty="0">
                <a:solidFill>
                  <a:srgbClr val="820000"/>
                </a:solidFill>
              </a:rPr>
              <a:t>προθέσεων.</a:t>
            </a:r>
          </a:p>
          <a:p>
            <a:r>
              <a:rPr lang="el-GR" dirty="0"/>
              <a:t>Ένα μηχανισμό παραγωγής διαθέσιμων επιλογών.</a:t>
            </a:r>
          </a:p>
          <a:p>
            <a:r>
              <a:rPr lang="el-GR" dirty="0"/>
              <a:t>Ένα μηχανισμό αναθεώρησης πεποιθήσεων.</a:t>
            </a:r>
          </a:p>
          <a:p>
            <a:r>
              <a:rPr lang="el-GR" dirty="0"/>
              <a:t>Ένα μηχανισμό φιλτραρίσματος.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04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Αντιδραστικοί πράκτορες βασισμένοι σε </a:t>
            </a:r>
            <a:r>
              <a:rPr lang="el-GR" dirty="0" smtClean="0"/>
              <a:t>μοντέλα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39" name="Rounded Rectangle 38"/>
          <p:cNvSpPr/>
          <p:nvPr/>
        </p:nvSpPr>
        <p:spPr>
          <a:xfrm>
            <a:off x="467544" y="1268760"/>
            <a:ext cx="6408712" cy="525658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0" name="Rounded Rectangle 39"/>
          <p:cNvSpPr/>
          <p:nvPr/>
        </p:nvSpPr>
        <p:spPr>
          <a:xfrm>
            <a:off x="7308304" y="1124744"/>
            <a:ext cx="1088504" cy="5256584"/>
          </a:xfrm>
          <a:prstGeom prst="roundRect">
            <a:avLst>
              <a:gd name="adj" fmla="val 2669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Περιβάλλον</a:t>
            </a:r>
            <a:endParaRPr lang="el-GR" sz="28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5299" y="1916832"/>
            <a:ext cx="228265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What is the world like now</a:t>
            </a:r>
            <a:endParaRPr lang="el-GR" sz="24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4008" y="4699351"/>
            <a:ext cx="22139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What action should I do now</a:t>
            </a:r>
            <a:endParaRPr lang="el-GR" sz="2400" dirty="0">
              <a:latin typeface="+mn-lt"/>
            </a:endParaRPr>
          </a:p>
        </p:txBody>
      </p:sp>
      <p:sp>
        <p:nvSpPr>
          <p:cNvPr id="44" name="Rounded Rectangle 43"/>
          <p:cNvSpPr/>
          <p:nvPr/>
        </p:nvSpPr>
        <p:spPr>
          <a:xfrm rot="16200000">
            <a:off x="1993911" y="3323928"/>
            <a:ext cx="809340" cy="33237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Κανόνες                         Συνθήκη-Ενέργεια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44" idx="2"/>
            <a:endCxn id="43" idx="1"/>
          </p:cNvCxnSpPr>
          <p:nvPr/>
        </p:nvCxnSpPr>
        <p:spPr>
          <a:xfrm>
            <a:off x="4060451" y="4985798"/>
            <a:ext cx="583557" cy="12905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2"/>
            <a:endCxn id="43" idx="0"/>
          </p:cNvCxnSpPr>
          <p:nvPr/>
        </p:nvCxnSpPr>
        <p:spPr>
          <a:xfrm>
            <a:off x="5716628" y="2747829"/>
            <a:ext cx="34355" cy="195152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516216" y="6165304"/>
            <a:ext cx="115119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716016" y="1340768"/>
            <a:ext cx="1674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j-lt"/>
              </a:rPr>
              <a:t>Αισθητήρες</a:t>
            </a:r>
            <a:endParaRPr lang="el-GR" sz="2400" b="1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09654" y="1916831"/>
            <a:ext cx="219459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Πώς είναι ο κόσμος τώρα;</a:t>
            </a:r>
            <a:endParaRPr lang="el-GR" sz="24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44009" y="4699350"/>
            <a:ext cx="221394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Ποια ενέργεια θα πρέπει να κάνω;</a:t>
            </a:r>
            <a:endParaRPr lang="el-GR" sz="24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750983" y="2747828"/>
            <a:ext cx="1" cy="195152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372200" y="1628800"/>
            <a:ext cx="126118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 rot="16200000">
            <a:off x="2072477" y="720945"/>
            <a:ext cx="652208" cy="332374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Πώς εξελίσσεται ο κόσμος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 rot="16200000">
            <a:off x="2057842" y="1570407"/>
            <a:ext cx="681477" cy="332374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Τι συνέπειες έχουν οι ενέργειές μου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/>
          <p:cNvCxnSpPr>
            <a:stCxn id="57" idx="2"/>
            <a:endCxn id="42" idx="1"/>
          </p:cNvCxnSpPr>
          <p:nvPr/>
        </p:nvCxnSpPr>
        <p:spPr>
          <a:xfrm flipV="1">
            <a:off x="4060451" y="2332331"/>
            <a:ext cx="514848" cy="89994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6" idx="2"/>
            <a:endCxn id="42" idx="1"/>
          </p:cNvCxnSpPr>
          <p:nvPr/>
        </p:nvCxnSpPr>
        <p:spPr>
          <a:xfrm flipV="1">
            <a:off x="4060451" y="2332331"/>
            <a:ext cx="514848" cy="504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4"/>
          <p:cNvSpPr txBox="1"/>
          <p:nvPr/>
        </p:nvSpPr>
        <p:spPr>
          <a:xfrm>
            <a:off x="611560" y="1556792"/>
            <a:ext cx="1864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+mn-lt"/>
              </a:rPr>
              <a:t>Πράκτορας</a:t>
            </a:r>
            <a:endParaRPr lang="el-GR" sz="2800" b="1" dirty="0">
              <a:latin typeface="+mn-lt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4211961" y="587727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Ενεργοποιητής</a:t>
            </a:r>
            <a:endParaRPr lang="el-GR" sz="2400" b="1" dirty="0">
              <a:latin typeface="+mn-lt"/>
            </a:endParaRPr>
          </a:p>
        </p:txBody>
      </p:sp>
      <p:cxnSp>
        <p:nvCxnSpPr>
          <p:cNvPr id="34" name="Straight Arrow Connector 21"/>
          <p:cNvCxnSpPr/>
          <p:nvPr/>
        </p:nvCxnSpPr>
        <p:spPr>
          <a:xfrm flipH="1">
            <a:off x="4283968" y="1556792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58"/>
          <p:cNvSpPr/>
          <p:nvPr/>
        </p:nvSpPr>
        <p:spPr>
          <a:xfrm rot="16200000">
            <a:off x="3108248" y="644279"/>
            <a:ext cx="551239" cy="1800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Κατάσταση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64"/>
          <p:cNvCxnSpPr>
            <a:endCxn id="51" idx="1"/>
          </p:cNvCxnSpPr>
          <p:nvPr/>
        </p:nvCxnSpPr>
        <p:spPr>
          <a:xfrm>
            <a:off x="3851920" y="1844824"/>
            <a:ext cx="757734" cy="48750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26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 smtClean="0"/>
              <a:t>Μάθηση </a:t>
            </a:r>
            <a:r>
              <a:rPr lang="el-GR" sz="3600" dirty="0" smtClean="0"/>
              <a:t>αντιδραστικών </a:t>
            </a:r>
            <a:r>
              <a:rPr lang="el-GR" sz="3600" dirty="0"/>
              <a:t>π</a:t>
            </a:r>
            <a:r>
              <a:rPr lang="el-GR" sz="3600" dirty="0" smtClean="0"/>
              <a:t>ρακτόρων </a:t>
            </a:r>
            <a:r>
              <a:rPr lang="el-GR" sz="3600" dirty="0" smtClean="0"/>
              <a:t>βασισμένων σε μοντέλα</a:t>
            </a:r>
            <a:endParaRPr lang="el-GR" sz="3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39" name="Rounded Rectangle 38"/>
          <p:cNvSpPr/>
          <p:nvPr/>
        </p:nvSpPr>
        <p:spPr>
          <a:xfrm>
            <a:off x="1691680" y="1340768"/>
            <a:ext cx="7128792" cy="525658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788024" y="3789040"/>
            <a:ext cx="151216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300192" y="3573016"/>
            <a:ext cx="158417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Στοιχείο Απόδοσης</a:t>
            </a:r>
            <a:endParaRPr lang="el-GR" sz="2400" dirty="0">
              <a:latin typeface="+mn-lt"/>
            </a:endParaRPr>
          </a:p>
        </p:txBody>
      </p:sp>
      <p:cxnSp>
        <p:nvCxnSpPr>
          <p:cNvPr id="58" name="Straight Arrow Connector 57"/>
          <p:cNvCxnSpPr>
            <a:stCxn id="85" idx="3"/>
          </p:cNvCxnSpPr>
          <p:nvPr/>
        </p:nvCxnSpPr>
        <p:spPr>
          <a:xfrm flipV="1">
            <a:off x="5004048" y="4509120"/>
            <a:ext cx="2232248" cy="135160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80" idx="2"/>
            <a:endCxn id="85" idx="0"/>
          </p:cNvCxnSpPr>
          <p:nvPr/>
        </p:nvCxnSpPr>
        <p:spPr>
          <a:xfrm>
            <a:off x="4012372" y="4246101"/>
            <a:ext cx="19568" cy="11991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79" idx="2"/>
            <a:endCxn id="80" idx="0"/>
          </p:cNvCxnSpPr>
          <p:nvPr/>
        </p:nvCxnSpPr>
        <p:spPr>
          <a:xfrm>
            <a:off x="4012372" y="2018457"/>
            <a:ext cx="0" cy="139664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273768" y="1556792"/>
            <a:ext cx="147720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Κριτική</a:t>
            </a:r>
            <a:endParaRPr lang="el-GR" sz="2400" dirty="0"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73768" y="3415104"/>
            <a:ext cx="147720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Στοιχείο μάθησης</a:t>
            </a:r>
            <a:endParaRPr lang="el-GR" sz="2400" dirty="0"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059832" y="5445224"/>
            <a:ext cx="194421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Γεννήτρια  προβλήματος</a:t>
            </a:r>
            <a:endParaRPr lang="el-GR" sz="2400" dirty="0">
              <a:latin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932040" y="3284984"/>
            <a:ext cx="1254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αλλαγές</a:t>
            </a:r>
            <a:endParaRPr lang="el-GR" sz="2400" b="1" dirty="0">
              <a:latin typeface="+mn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932040" y="4149080"/>
            <a:ext cx="1029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γνώση</a:t>
            </a:r>
            <a:endParaRPr lang="el-GR" sz="2400" b="1" dirty="0">
              <a:latin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267744" y="4365104"/>
            <a:ext cx="1590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Στόχοι Μάθησης</a:t>
            </a:r>
            <a:endParaRPr lang="el-GR" sz="2400" b="1" dirty="0">
              <a:latin typeface="+mn-lt"/>
            </a:endParaRPr>
          </a:p>
        </p:txBody>
      </p:sp>
      <p:cxnSp>
        <p:nvCxnSpPr>
          <p:cNvPr id="104" name="Straight Arrow Connector 103"/>
          <p:cNvCxnSpPr>
            <a:endCxn id="79" idx="1"/>
          </p:cNvCxnSpPr>
          <p:nvPr/>
        </p:nvCxnSpPr>
        <p:spPr>
          <a:xfrm>
            <a:off x="2699792" y="1772816"/>
            <a:ext cx="573976" cy="1480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827584" y="1412776"/>
            <a:ext cx="219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Πρότυπο συμπεριφοράς</a:t>
            </a:r>
            <a:endParaRPr lang="el-GR" sz="2400" b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83768" y="2420888"/>
            <a:ext cx="1533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Ανάδραση</a:t>
            </a:r>
            <a:endParaRPr lang="el-GR" sz="2400" b="1" dirty="0">
              <a:latin typeface="+mn-lt"/>
            </a:endParaRPr>
          </a:p>
        </p:txBody>
      </p:sp>
      <p:cxnSp>
        <p:nvCxnSpPr>
          <p:cNvPr id="64" name="Straight Arrow Connector 44"/>
          <p:cNvCxnSpPr/>
          <p:nvPr/>
        </p:nvCxnSpPr>
        <p:spPr>
          <a:xfrm>
            <a:off x="4788024" y="4221088"/>
            <a:ext cx="151216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5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Πράκτορες με </a:t>
            </a:r>
            <a:r>
              <a:rPr lang="el-GR" dirty="0" smtClean="0"/>
              <a:t>σκοπιμότητες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3" name="Rounded Rectangle 2"/>
          <p:cNvSpPr/>
          <p:nvPr/>
        </p:nvSpPr>
        <p:spPr>
          <a:xfrm>
            <a:off x="755576" y="1124744"/>
            <a:ext cx="6408712" cy="525658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7624847" y="1124744"/>
            <a:ext cx="1088504" cy="5256584"/>
          </a:xfrm>
          <a:prstGeom prst="roundRect">
            <a:avLst>
              <a:gd name="adj" fmla="val 2669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Environment</a:t>
            </a:r>
            <a:endParaRPr lang="el-GR" sz="28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3072245" y="3920643"/>
            <a:ext cx="551239" cy="172819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Στόχοι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4211961" y="4784739"/>
            <a:ext cx="118063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57290" y="2747828"/>
            <a:ext cx="6824" cy="51752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60702" y="1662232"/>
            <a:ext cx="0" cy="254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19373" y="3265355"/>
            <a:ext cx="2282658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latin typeface="+mn-lt"/>
              </a:rPr>
              <a:t>Πώς θα είναι αν ενεργήσω …</a:t>
            </a:r>
            <a:endParaRPr lang="el-GR" sz="2200" dirty="0">
              <a:latin typeface="+mn-lt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053878" y="4034796"/>
            <a:ext cx="13649" cy="6645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419884" y="2711043"/>
            <a:ext cx="1447800" cy="537204"/>
          </a:xfrm>
          <a:prstGeom prst="wedgeRectCallout">
            <a:avLst>
              <a:gd name="adj1" fmla="val -70801"/>
              <a:gd name="adj2" fmla="val -45088"/>
            </a:avLst>
          </a:prstGeom>
          <a:solidFill>
            <a:srgbClr val="004A8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+mn-lt"/>
              </a:rPr>
              <a:t>Πεποιθήσεις</a:t>
            </a: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6372200" y="4052993"/>
            <a:ext cx="1556235" cy="537204"/>
          </a:xfrm>
          <a:prstGeom prst="wedgeRectCallout">
            <a:avLst>
              <a:gd name="adj1" fmla="val -61126"/>
              <a:gd name="adj2" fmla="val -35012"/>
            </a:avLst>
          </a:prstGeom>
          <a:solidFill>
            <a:srgbClr val="004A8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+mn-lt"/>
              </a:rPr>
              <a:t>Σκοπιμότητες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7" name="Curved Connector 36"/>
          <p:cNvCxnSpPr/>
          <p:nvPr/>
        </p:nvCxnSpPr>
        <p:spPr>
          <a:xfrm rot="10800000">
            <a:off x="4716016" y="1484784"/>
            <a:ext cx="1996268" cy="402919"/>
          </a:xfrm>
          <a:prstGeom prst="curvedConnector4">
            <a:avLst>
              <a:gd name="adj1" fmla="val 17814"/>
              <a:gd name="adj2" fmla="val 156736"/>
            </a:avLst>
          </a:prstGeom>
          <a:ln w="28575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41"/>
          <p:cNvSpPr txBox="1"/>
          <p:nvPr/>
        </p:nvSpPr>
        <p:spPr>
          <a:xfrm>
            <a:off x="5026213" y="1878229"/>
            <a:ext cx="228265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What is the world like now</a:t>
            </a:r>
            <a:endParaRPr lang="el-GR" sz="2400" dirty="0">
              <a:latin typeface="+mn-lt"/>
            </a:endParaRPr>
          </a:p>
        </p:txBody>
      </p:sp>
      <p:sp>
        <p:nvSpPr>
          <p:cNvPr id="39" name="TextBox 48"/>
          <p:cNvSpPr txBox="1"/>
          <p:nvPr/>
        </p:nvSpPr>
        <p:spPr>
          <a:xfrm>
            <a:off x="5166930" y="1302165"/>
            <a:ext cx="1674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j-lt"/>
              </a:rPr>
              <a:t>Αισθητήρες</a:t>
            </a:r>
            <a:endParaRPr lang="el-GR" sz="2400" b="1" dirty="0">
              <a:latin typeface="+mj-lt"/>
            </a:endParaRPr>
          </a:p>
        </p:txBody>
      </p:sp>
      <p:sp>
        <p:nvSpPr>
          <p:cNvPr id="41" name="TextBox 50"/>
          <p:cNvSpPr txBox="1"/>
          <p:nvPr/>
        </p:nvSpPr>
        <p:spPr>
          <a:xfrm>
            <a:off x="5060568" y="1878228"/>
            <a:ext cx="219459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Πώς είναι ο κόσμος τώρα;</a:t>
            </a:r>
            <a:endParaRPr lang="el-GR" sz="2400" dirty="0">
              <a:latin typeface="+mn-lt"/>
            </a:endParaRPr>
          </a:p>
        </p:txBody>
      </p:sp>
      <p:cxnSp>
        <p:nvCxnSpPr>
          <p:cNvPr id="42" name="Straight Arrow Connector 53"/>
          <p:cNvCxnSpPr/>
          <p:nvPr/>
        </p:nvCxnSpPr>
        <p:spPr>
          <a:xfrm flipH="1">
            <a:off x="6823114" y="1590197"/>
            <a:ext cx="126118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55"/>
          <p:cNvSpPr/>
          <p:nvPr/>
        </p:nvSpPr>
        <p:spPr>
          <a:xfrm rot="16200000">
            <a:off x="2523391" y="682342"/>
            <a:ext cx="652208" cy="33237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Πώς εξελίσσεται ο κόσμος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le 56"/>
          <p:cNvSpPr/>
          <p:nvPr/>
        </p:nvSpPr>
        <p:spPr>
          <a:xfrm rot="16200000">
            <a:off x="2508756" y="1531804"/>
            <a:ext cx="681477" cy="33237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Τι συνέπειες έχουν οι ενέργειές μου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57"/>
          <p:cNvCxnSpPr>
            <a:stCxn id="46" idx="2"/>
            <a:endCxn id="38" idx="1"/>
          </p:cNvCxnSpPr>
          <p:nvPr/>
        </p:nvCxnSpPr>
        <p:spPr>
          <a:xfrm flipV="1">
            <a:off x="4511365" y="2293728"/>
            <a:ext cx="514848" cy="89994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61"/>
          <p:cNvCxnSpPr>
            <a:stCxn id="44" idx="2"/>
            <a:endCxn id="38" idx="1"/>
          </p:cNvCxnSpPr>
          <p:nvPr/>
        </p:nvCxnSpPr>
        <p:spPr>
          <a:xfrm flipV="1">
            <a:off x="4511365" y="2293728"/>
            <a:ext cx="514848" cy="504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"/>
          <p:cNvSpPr txBox="1"/>
          <p:nvPr/>
        </p:nvSpPr>
        <p:spPr>
          <a:xfrm>
            <a:off x="1062474" y="1518189"/>
            <a:ext cx="1864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+mn-lt"/>
              </a:rPr>
              <a:t>Πράκτορας</a:t>
            </a:r>
            <a:endParaRPr lang="el-GR" sz="2800" b="1" dirty="0">
              <a:latin typeface="+mn-lt"/>
            </a:endParaRPr>
          </a:p>
        </p:txBody>
      </p:sp>
      <p:cxnSp>
        <p:nvCxnSpPr>
          <p:cNvPr id="52" name="Straight Arrow Connector 21"/>
          <p:cNvCxnSpPr/>
          <p:nvPr/>
        </p:nvCxnSpPr>
        <p:spPr>
          <a:xfrm flipH="1">
            <a:off x="4734882" y="1518189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8"/>
          <p:cNvSpPr/>
          <p:nvPr/>
        </p:nvSpPr>
        <p:spPr>
          <a:xfrm rot="16200000">
            <a:off x="3559162" y="605676"/>
            <a:ext cx="551239" cy="1800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Κατάσταση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64"/>
          <p:cNvCxnSpPr/>
          <p:nvPr/>
        </p:nvCxnSpPr>
        <p:spPr>
          <a:xfrm>
            <a:off x="4716016" y="1556792"/>
            <a:ext cx="648072" cy="3600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- Ευθύγραμμο βέλος σύνδεσης"/>
          <p:cNvCxnSpPr>
            <a:stCxn id="44" idx="2"/>
          </p:cNvCxnSpPr>
          <p:nvPr/>
        </p:nvCxnSpPr>
        <p:spPr>
          <a:xfrm>
            <a:off x="4511365" y="2344212"/>
            <a:ext cx="996739" cy="8687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- Ευθύγραμμο βέλος σύνδεσης"/>
          <p:cNvCxnSpPr/>
          <p:nvPr/>
        </p:nvCxnSpPr>
        <p:spPr>
          <a:xfrm>
            <a:off x="4499992" y="3212976"/>
            <a:ext cx="432048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42"/>
          <p:cNvSpPr txBox="1"/>
          <p:nvPr/>
        </p:nvSpPr>
        <p:spPr>
          <a:xfrm>
            <a:off x="5364087" y="4627343"/>
            <a:ext cx="22139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What action should I do now</a:t>
            </a:r>
            <a:endParaRPr lang="el-GR" sz="2400" dirty="0">
              <a:latin typeface="+mn-lt"/>
            </a:endParaRPr>
          </a:p>
        </p:txBody>
      </p:sp>
      <p:cxnSp>
        <p:nvCxnSpPr>
          <p:cNvPr id="66" name="Straight Arrow Connector 47"/>
          <p:cNvCxnSpPr/>
          <p:nvPr/>
        </p:nvCxnSpPr>
        <p:spPr>
          <a:xfrm>
            <a:off x="7236295" y="6093296"/>
            <a:ext cx="115119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51"/>
          <p:cNvSpPr txBox="1"/>
          <p:nvPr/>
        </p:nvSpPr>
        <p:spPr>
          <a:xfrm>
            <a:off x="5364088" y="4627342"/>
            <a:ext cx="221394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Ποια ενέργεια θα πρέπει να κάνω;</a:t>
            </a:r>
            <a:endParaRPr lang="el-GR" sz="2400" dirty="0"/>
          </a:p>
        </p:txBody>
      </p:sp>
      <p:sp>
        <p:nvSpPr>
          <p:cNvPr id="68" name="TextBox 17"/>
          <p:cNvSpPr txBox="1"/>
          <p:nvPr/>
        </p:nvSpPr>
        <p:spPr>
          <a:xfrm>
            <a:off x="4932040" y="580526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Ενεργοποιητής</a:t>
            </a:r>
            <a:endParaRPr lang="el-GR" sz="2400" b="1" dirty="0">
              <a:latin typeface="+mn-lt"/>
            </a:endParaRPr>
          </a:p>
        </p:txBody>
      </p:sp>
      <p:sp>
        <p:nvSpPr>
          <p:cNvPr id="69" name="Rounded Rectangle 43"/>
          <p:cNvSpPr/>
          <p:nvPr/>
        </p:nvSpPr>
        <p:spPr>
          <a:xfrm rot="16200000">
            <a:off x="2732856" y="3899992"/>
            <a:ext cx="809340" cy="33237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Κανόνες                         Συνθήκη-Ενέργεια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44"/>
          <p:cNvCxnSpPr>
            <a:stCxn id="69" idx="2"/>
          </p:cNvCxnSpPr>
          <p:nvPr/>
        </p:nvCxnSpPr>
        <p:spPr>
          <a:xfrm>
            <a:off x="4799396" y="5561862"/>
            <a:ext cx="583557" cy="12905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99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  <p:bldP spid="20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Πράκτορες με </a:t>
            </a:r>
            <a:r>
              <a:rPr lang="el-GR" dirty="0" smtClean="0"/>
              <a:t>προθέσεις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3" name="Rounded Rectangle 2"/>
          <p:cNvSpPr/>
          <p:nvPr/>
        </p:nvSpPr>
        <p:spPr>
          <a:xfrm>
            <a:off x="683568" y="1124744"/>
            <a:ext cx="6408712" cy="57332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7624847" y="1124744"/>
            <a:ext cx="1088504" cy="5256584"/>
          </a:xfrm>
          <a:prstGeom prst="roundRect">
            <a:avLst>
              <a:gd name="adj" fmla="val 2669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Environment</a:t>
            </a:r>
            <a:endParaRPr lang="el-GR" sz="28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2784213" y="4280683"/>
            <a:ext cx="551239" cy="17281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Στόχοι</a:t>
            </a:r>
            <a:endParaRPr lang="el-GR" sz="16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67" idx="1"/>
          </p:cNvCxnSpPr>
          <p:nvPr/>
        </p:nvCxnSpPr>
        <p:spPr>
          <a:xfrm>
            <a:off x="3923929" y="5144779"/>
            <a:ext cx="1224135" cy="59283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12160" y="2492896"/>
            <a:ext cx="6824" cy="51752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60702" y="1662232"/>
            <a:ext cx="0" cy="254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32040" y="2996952"/>
            <a:ext cx="22826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+mn-lt"/>
              </a:rPr>
              <a:t>Πώς θα είναι αν ενεργήσω …</a:t>
            </a:r>
            <a:endParaRPr lang="el-GR" sz="1600" dirty="0">
              <a:latin typeface="+mn-lt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012160" y="3573016"/>
            <a:ext cx="13649" cy="6645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10800000">
            <a:off x="4716016" y="1484784"/>
            <a:ext cx="1996268" cy="402919"/>
          </a:xfrm>
          <a:prstGeom prst="curvedConnector4">
            <a:avLst>
              <a:gd name="adj1" fmla="val 17814"/>
              <a:gd name="adj2" fmla="val 156736"/>
            </a:avLst>
          </a:prstGeom>
          <a:ln w="28575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41"/>
          <p:cNvSpPr txBox="1"/>
          <p:nvPr/>
        </p:nvSpPr>
        <p:spPr>
          <a:xfrm>
            <a:off x="5026213" y="1878229"/>
            <a:ext cx="22826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What is the world like now</a:t>
            </a:r>
            <a:endParaRPr lang="el-GR" sz="1600" dirty="0">
              <a:latin typeface="+mn-lt"/>
            </a:endParaRPr>
          </a:p>
        </p:txBody>
      </p:sp>
      <p:sp>
        <p:nvSpPr>
          <p:cNvPr id="39" name="TextBox 48"/>
          <p:cNvSpPr txBox="1"/>
          <p:nvPr/>
        </p:nvSpPr>
        <p:spPr>
          <a:xfrm>
            <a:off x="5166930" y="1302165"/>
            <a:ext cx="1182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+mj-lt"/>
              </a:rPr>
              <a:t>Αισθητήρες</a:t>
            </a:r>
            <a:endParaRPr lang="el-GR" sz="1600" b="1" dirty="0">
              <a:latin typeface="+mj-lt"/>
            </a:endParaRPr>
          </a:p>
        </p:txBody>
      </p:sp>
      <p:sp>
        <p:nvSpPr>
          <p:cNvPr id="41" name="TextBox 50"/>
          <p:cNvSpPr txBox="1"/>
          <p:nvPr/>
        </p:nvSpPr>
        <p:spPr>
          <a:xfrm>
            <a:off x="5060568" y="1878228"/>
            <a:ext cx="21945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+mn-lt"/>
              </a:rPr>
              <a:t>Πώς είναι ο κόσμος τώρα;</a:t>
            </a:r>
            <a:endParaRPr lang="el-GR" sz="1600" dirty="0">
              <a:latin typeface="+mn-lt"/>
            </a:endParaRPr>
          </a:p>
        </p:txBody>
      </p:sp>
      <p:cxnSp>
        <p:nvCxnSpPr>
          <p:cNvPr id="42" name="Straight Arrow Connector 53"/>
          <p:cNvCxnSpPr/>
          <p:nvPr/>
        </p:nvCxnSpPr>
        <p:spPr>
          <a:xfrm flipH="1">
            <a:off x="6823114" y="1590197"/>
            <a:ext cx="126118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55"/>
          <p:cNvSpPr/>
          <p:nvPr/>
        </p:nvSpPr>
        <p:spPr>
          <a:xfrm rot="16200000">
            <a:off x="2523391" y="682342"/>
            <a:ext cx="652208" cy="33237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Πώς εξελίσσεται ο κόσμος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46" name="Rounded Rectangle 56"/>
          <p:cNvSpPr/>
          <p:nvPr/>
        </p:nvSpPr>
        <p:spPr>
          <a:xfrm rot="16200000">
            <a:off x="2508756" y="1531804"/>
            <a:ext cx="681477" cy="33237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Τι συνέπειες έχουν οι ενέργειές μου</a:t>
            </a:r>
            <a:endParaRPr lang="el-GR" sz="16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57"/>
          <p:cNvCxnSpPr>
            <a:stCxn id="46" idx="2"/>
            <a:endCxn id="38" idx="1"/>
          </p:cNvCxnSpPr>
          <p:nvPr/>
        </p:nvCxnSpPr>
        <p:spPr>
          <a:xfrm flipV="1">
            <a:off x="4511365" y="2170617"/>
            <a:ext cx="514848" cy="102305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61"/>
          <p:cNvCxnSpPr>
            <a:stCxn id="44" idx="2"/>
            <a:endCxn id="38" idx="1"/>
          </p:cNvCxnSpPr>
          <p:nvPr/>
        </p:nvCxnSpPr>
        <p:spPr>
          <a:xfrm flipV="1">
            <a:off x="4511365" y="2170617"/>
            <a:ext cx="514848" cy="17359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"/>
          <p:cNvSpPr txBox="1"/>
          <p:nvPr/>
        </p:nvSpPr>
        <p:spPr>
          <a:xfrm>
            <a:off x="1115616" y="1412776"/>
            <a:ext cx="162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Πράκτορας</a:t>
            </a:r>
            <a:endParaRPr lang="el-GR" sz="2400" b="1" dirty="0">
              <a:latin typeface="+mn-lt"/>
            </a:endParaRPr>
          </a:p>
        </p:txBody>
      </p:sp>
      <p:cxnSp>
        <p:nvCxnSpPr>
          <p:cNvPr id="52" name="Straight Arrow Connector 21"/>
          <p:cNvCxnSpPr/>
          <p:nvPr/>
        </p:nvCxnSpPr>
        <p:spPr>
          <a:xfrm flipH="1">
            <a:off x="4734882" y="1518189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8"/>
          <p:cNvSpPr/>
          <p:nvPr/>
        </p:nvSpPr>
        <p:spPr>
          <a:xfrm rot="16200000">
            <a:off x="3559162" y="605676"/>
            <a:ext cx="551239" cy="1800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Κατάσταση</a:t>
            </a:r>
            <a:endParaRPr lang="el-GR" sz="16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64"/>
          <p:cNvCxnSpPr/>
          <p:nvPr/>
        </p:nvCxnSpPr>
        <p:spPr>
          <a:xfrm>
            <a:off x="4716016" y="1556792"/>
            <a:ext cx="648072" cy="3600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- Ευθύγραμμο βέλος σύνδεσης"/>
          <p:cNvCxnSpPr>
            <a:stCxn id="44" idx="2"/>
          </p:cNvCxnSpPr>
          <p:nvPr/>
        </p:nvCxnSpPr>
        <p:spPr>
          <a:xfrm>
            <a:off x="4511365" y="2344212"/>
            <a:ext cx="1140755" cy="6527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- Ευθύγραμμο βέλος σύνδεσης"/>
          <p:cNvCxnSpPr/>
          <p:nvPr/>
        </p:nvCxnSpPr>
        <p:spPr>
          <a:xfrm>
            <a:off x="4499992" y="3212976"/>
            <a:ext cx="432048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47"/>
          <p:cNvCxnSpPr/>
          <p:nvPr/>
        </p:nvCxnSpPr>
        <p:spPr>
          <a:xfrm flipV="1">
            <a:off x="6660232" y="5805264"/>
            <a:ext cx="1655249" cy="5760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51"/>
          <p:cNvSpPr txBox="1"/>
          <p:nvPr/>
        </p:nvSpPr>
        <p:spPr>
          <a:xfrm>
            <a:off x="5148064" y="5445224"/>
            <a:ext cx="18722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+mn-lt"/>
              </a:rPr>
              <a:t>Ποια ενέργεια θα πρέπει να κάνω;</a:t>
            </a:r>
            <a:endParaRPr lang="el-GR" sz="1600" dirty="0">
              <a:latin typeface="+mn-lt"/>
            </a:endParaRPr>
          </a:p>
        </p:txBody>
      </p:sp>
      <p:sp>
        <p:nvSpPr>
          <p:cNvPr id="68" name="TextBox 17"/>
          <p:cNvSpPr txBox="1"/>
          <p:nvPr/>
        </p:nvSpPr>
        <p:spPr>
          <a:xfrm>
            <a:off x="4788024" y="623731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+mn-lt"/>
              </a:rPr>
              <a:t>Ενεργοποιητής</a:t>
            </a:r>
            <a:endParaRPr lang="el-GR" sz="2000" b="1" dirty="0">
              <a:latin typeface="+mn-lt"/>
            </a:endParaRPr>
          </a:p>
        </p:txBody>
      </p:sp>
      <p:sp>
        <p:nvSpPr>
          <p:cNvPr id="69" name="Rounded Rectangle 43"/>
          <p:cNvSpPr/>
          <p:nvPr/>
        </p:nvSpPr>
        <p:spPr>
          <a:xfrm rot="16200000">
            <a:off x="2552836" y="4512060"/>
            <a:ext cx="809340" cy="28196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Κανόνες                         Συνθήκη-Ενέργεια</a:t>
            </a:r>
            <a:endParaRPr lang="el-GR" sz="16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44"/>
          <p:cNvCxnSpPr>
            <a:stCxn id="69" idx="2"/>
            <a:endCxn id="67" idx="1"/>
          </p:cNvCxnSpPr>
          <p:nvPr/>
        </p:nvCxnSpPr>
        <p:spPr>
          <a:xfrm flipV="1">
            <a:off x="4367348" y="5737612"/>
            <a:ext cx="780716" cy="1842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9"/>
          <p:cNvSpPr/>
          <p:nvPr/>
        </p:nvSpPr>
        <p:spPr>
          <a:xfrm rot="16200000">
            <a:off x="2712205" y="3488595"/>
            <a:ext cx="551239" cy="1872209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Χρησιμότητα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11"/>
          <p:cNvCxnSpPr/>
          <p:nvPr/>
        </p:nvCxnSpPr>
        <p:spPr>
          <a:xfrm>
            <a:off x="3923928" y="4437112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3"/>
          <p:cNvSpPr txBox="1"/>
          <p:nvPr/>
        </p:nvSpPr>
        <p:spPr>
          <a:xfrm>
            <a:off x="4644008" y="4149080"/>
            <a:ext cx="2282658" cy="9048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l-GR" sz="2200" dirty="0" smtClean="0">
                <a:latin typeface="+mn-lt"/>
              </a:rPr>
              <a:t>Πόσο ικανοποιημένος θα είμαι τότε;</a:t>
            </a:r>
            <a:endParaRPr lang="el-GR" sz="2200" dirty="0">
              <a:latin typeface="+mn-lt"/>
            </a:endParaRPr>
          </a:p>
        </p:txBody>
      </p:sp>
      <p:sp>
        <p:nvSpPr>
          <p:cNvPr id="63" name="AutoShape 6"/>
          <p:cNvSpPr>
            <a:spLocks noChangeArrowheads="1"/>
          </p:cNvSpPr>
          <p:nvPr/>
        </p:nvSpPr>
        <p:spPr bwMode="auto">
          <a:xfrm>
            <a:off x="395536" y="4437112"/>
            <a:ext cx="1447800" cy="474324"/>
          </a:xfrm>
          <a:prstGeom prst="wedgeRectCallout">
            <a:avLst>
              <a:gd name="adj1" fmla="val 68602"/>
              <a:gd name="adj2" fmla="val -81723"/>
            </a:avLst>
          </a:prstGeom>
          <a:solidFill>
            <a:srgbClr val="004A8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+mn-lt"/>
              </a:rPr>
              <a:t>Προθέσεις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2" name="Straight Arrow Connector 34"/>
          <p:cNvCxnSpPr/>
          <p:nvPr/>
        </p:nvCxnSpPr>
        <p:spPr>
          <a:xfrm>
            <a:off x="6012160" y="5085184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99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6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Αρχιτεκτονικές με </a:t>
            </a:r>
            <a:r>
              <a:rPr lang="el-GR" dirty="0" smtClean="0"/>
              <a:t>προθέσεις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268760"/>
            <a:ext cx="4834880" cy="2160240"/>
          </a:xfrm>
        </p:spPr>
        <p:txBody>
          <a:bodyPr/>
          <a:lstStyle/>
          <a:p>
            <a:r>
              <a:rPr lang="el-GR" dirty="0"/>
              <a:t>1ο: προσπάθησε να καταλάβεις ποιες </a:t>
            </a:r>
            <a:r>
              <a:rPr lang="el-GR" b="1" dirty="0">
                <a:solidFill>
                  <a:srgbClr val="820000"/>
                </a:solidFill>
              </a:rPr>
              <a:t>επιλογές (options) </a:t>
            </a:r>
            <a:r>
              <a:rPr lang="el-GR" dirty="0"/>
              <a:t>είναι διαθέσιμες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2ο: </a:t>
            </a:r>
            <a:r>
              <a:rPr lang="el-GR" b="1" dirty="0">
                <a:solidFill>
                  <a:srgbClr val="820000"/>
                </a:solidFill>
              </a:rPr>
              <a:t>διάλεξε</a:t>
            </a:r>
            <a:r>
              <a:rPr lang="el-GR" dirty="0"/>
              <a:t> μεταξύ τους και </a:t>
            </a:r>
            <a:r>
              <a:rPr lang="el-GR" b="1" dirty="0">
                <a:solidFill>
                  <a:srgbClr val="820000"/>
                </a:solidFill>
              </a:rPr>
              <a:t>αφοσιώσου (commit ) </a:t>
            </a:r>
            <a:r>
              <a:rPr lang="el-GR" dirty="0"/>
              <a:t>σε κάποιες.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55576" y="4203341"/>
            <a:ext cx="8283575" cy="831850"/>
          </a:xfrm>
          <a:prstGeom prst="homePlate">
            <a:avLst>
              <a:gd name="adj" fmla="val 114840"/>
            </a:avLst>
          </a:prstGeom>
          <a:noFill/>
          <a:ln w="28575">
            <a:solidFill>
              <a:srgbClr val="004A8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SzPct val="80000"/>
            </a:pPr>
            <a:r>
              <a:rPr lang="el-GR" sz="2400" dirty="0">
                <a:latin typeface="+mn-lt"/>
              </a:rPr>
              <a:t>Οι επιλογές αυτές γίνονται προθέσεις που στη συνέχεια προσδιορίζουν</a:t>
            </a:r>
            <a:r>
              <a:rPr lang="en-US" sz="2400" dirty="0">
                <a:latin typeface="+mn-lt"/>
              </a:rPr>
              <a:t>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τις ενέργειες του πράκτορα</a:t>
            </a:r>
            <a:r>
              <a:rPr lang="en-US" sz="2400" dirty="0">
                <a:solidFill>
                  <a:srgbClr val="820000"/>
                </a:solidFill>
                <a:latin typeface="+mn-lt"/>
              </a:rPr>
              <a:t>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749735" y="5373214"/>
            <a:ext cx="7933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Οι προθέσεις επηρεάζουν τις πεποιθήσεις πάνω στις οποίες θα βασιστεί η μελλοντική </a:t>
            </a:r>
            <a:r>
              <a:rPr lang="el-GR" sz="2400" dirty="0" smtClean="0">
                <a:latin typeface="+mn-lt"/>
              </a:rPr>
              <a:t>συλλογιστική.</a:t>
            </a:r>
            <a:endParaRPr lang="el-GR" sz="2400" dirty="0">
              <a:latin typeface="+mn-lt"/>
            </a:endParaRPr>
          </a:p>
        </p:txBody>
      </p:sp>
      <p:pic>
        <p:nvPicPr>
          <p:cNvPr id="6146" name="Picture 2" descr="http://www.clker.com/cliparts/F/R/r/z/K/S/crossroad-sign-blank-hi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749603" y="980728"/>
            <a:ext cx="28575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προθέσεων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/>
          <a:lstStyle/>
          <a:p>
            <a:r>
              <a:rPr lang="el-GR" dirty="0"/>
              <a:t>Παράδειγμα (από: Cisneros et al.)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grpSp>
        <p:nvGrpSpPr>
          <p:cNvPr id="53" name="Ομάδα 52"/>
          <p:cNvGrpSpPr/>
          <p:nvPr/>
        </p:nvGrpSpPr>
        <p:grpSpPr>
          <a:xfrm>
            <a:off x="609600" y="2294074"/>
            <a:ext cx="7696200" cy="2000250"/>
            <a:chOff x="609600" y="2294074"/>
            <a:chExt cx="7696200" cy="200025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609600" y="2598874"/>
              <a:ext cx="1447800" cy="1693863"/>
              <a:chOff x="493" y="1577"/>
              <a:chExt cx="2051" cy="2446"/>
            </a:xfrm>
          </p:grpSpPr>
          <p:sp>
            <p:nvSpPr>
              <p:cNvPr id="6" name="Line 5"/>
              <p:cNvSpPr>
                <a:spLocks noChangeShapeType="1"/>
              </p:cNvSpPr>
              <p:nvPr/>
            </p:nvSpPr>
            <p:spPr bwMode="auto">
              <a:xfrm flipV="1">
                <a:off x="1200" y="3072"/>
                <a:ext cx="33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>
                <a:off x="720" y="2097"/>
                <a:ext cx="720" cy="750"/>
              </a:xfrm>
              <a:prstGeom prst="smileyFace">
                <a:avLst>
                  <a:gd name="adj" fmla="val 4653"/>
                </a:avLst>
              </a:prstGeom>
              <a:solidFill>
                <a:srgbClr val="FFFF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8" name="AutoShape 7"/>
              <p:cNvSpPr>
                <a:spLocks noChangeArrowheads="1"/>
              </p:cNvSpPr>
              <p:nvPr/>
            </p:nvSpPr>
            <p:spPr bwMode="auto">
              <a:xfrm>
                <a:off x="1632" y="2985"/>
                <a:ext cx="912" cy="7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74 w 21600"/>
                  <a:gd name="T25" fmla="*/ 3168 h 21600"/>
                  <a:gd name="T26" fmla="*/ 18426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50" y="10800"/>
                    </a:moveTo>
                    <a:cubicBezTo>
                      <a:pt x="2550" y="15356"/>
                      <a:pt x="6244" y="19050"/>
                      <a:pt x="10800" y="19050"/>
                    </a:cubicBezTo>
                    <a:cubicBezTo>
                      <a:pt x="15356" y="19050"/>
                      <a:pt x="19050" y="15356"/>
                      <a:pt x="19050" y="10800"/>
                    </a:cubicBezTo>
                    <a:cubicBezTo>
                      <a:pt x="19050" y="6244"/>
                      <a:pt x="15356" y="2550"/>
                      <a:pt x="10800" y="2550"/>
                    </a:cubicBezTo>
                    <a:cubicBezTo>
                      <a:pt x="6244" y="2550"/>
                      <a:pt x="2550" y="6244"/>
                      <a:pt x="2550" y="108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9" name="AutoShape 8"/>
              <p:cNvSpPr>
                <a:spLocks noChangeArrowheads="1"/>
              </p:cNvSpPr>
              <p:nvPr/>
            </p:nvSpPr>
            <p:spPr bwMode="auto">
              <a:xfrm>
                <a:off x="768" y="3273"/>
                <a:ext cx="432" cy="7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39 h 21600"/>
                  <a:gd name="T26" fmla="*/ 18450 w 21600"/>
                  <a:gd name="T27" fmla="*/ 1846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50" y="10800"/>
                    </a:moveTo>
                    <a:cubicBezTo>
                      <a:pt x="2550" y="15356"/>
                      <a:pt x="6244" y="19050"/>
                      <a:pt x="10800" y="19050"/>
                    </a:cubicBezTo>
                    <a:cubicBezTo>
                      <a:pt x="15356" y="19050"/>
                      <a:pt x="19050" y="15356"/>
                      <a:pt x="19050" y="10800"/>
                    </a:cubicBezTo>
                    <a:cubicBezTo>
                      <a:pt x="19050" y="6244"/>
                      <a:pt x="15356" y="2550"/>
                      <a:pt x="10800" y="2550"/>
                    </a:cubicBezTo>
                    <a:cubicBezTo>
                      <a:pt x="6244" y="2550"/>
                      <a:pt x="2550" y="6244"/>
                      <a:pt x="2550" y="108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10" name="Arc 9"/>
              <p:cNvSpPr>
                <a:spLocks/>
              </p:cNvSpPr>
              <p:nvPr/>
            </p:nvSpPr>
            <p:spPr bwMode="auto">
              <a:xfrm rot="-5999085">
                <a:off x="1146" y="2980"/>
                <a:ext cx="567" cy="523"/>
              </a:xfrm>
              <a:custGeom>
                <a:avLst/>
                <a:gdLst>
                  <a:gd name="T0" fmla="*/ 0 w 21600"/>
                  <a:gd name="T1" fmla="*/ 0 h 21846"/>
                  <a:gd name="T2" fmla="*/ 0 w 21600"/>
                  <a:gd name="T3" fmla="*/ 0 h 21846"/>
                  <a:gd name="T4" fmla="*/ 0 w 21600"/>
                  <a:gd name="T5" fmla="*/ 0 h 2184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846"/>
                  <a:gd name="T11" fmla="*/ 21600 w 21600"/>
                  <a:gd name="T12" fmla="*/ 21846 h 218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84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82"/>
                      <a:pt x="21599" y="21764"/>
                      <a:pt x="21598" y="21845"/>
                    </a:cubicBezTo>
                  </a:path>
                  <a:path w="21600" h="2184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82"/>
                      <a:pt x="21599" y="21764"/>
                      <a:pt x="21598" y="2184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 flipH="1" flipV="1">
                <a:off x="1632" y="2592"/>
                <a:ext cx="432" cy="768"/>
              </a:xfrm>
              <a:prstGeom prst="line">
                <a:avLst/>
              </a:prstGeom>
              <a:noFill/>
              <a:ln w="5715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1056" y="2832"/>
                <a:ext cx="144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1536" y="3072"/>
                <a:ext cx="48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1200" y="3168"/>
                <a:ext cx="86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2064" y="3360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2064" y="3504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V="1">
                <a:off x="1104" y="2640"/>
                <a:ext cx="52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 flipH="1">
                <a:off x="1440" y="2640"/>
                <a:ext cx="192" cy="96"/>
              </a:xfrm>
              <a:prstGeom prst="line">
                <a:avLst/>
              </a:pr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1104" y="2949"/>
                <a:ext cx="144" cy="533"/>
              </a:xfrm>
              <a:prstGeom prst="rect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 flipV="1">
                <a:off x="1104" y="2640"/>
                <a:ext cx="336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 flipV="1">
                <a:off x="1440" y="2208"/>
                <a:ext cx="192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 flipH="1" flipV="1">
                <a:off x="1104" y="1824"/>
                <a:ext cx="768" cy="52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23" name="AutoShape 22"/>
              <p:cNvSpPr>
                <a:spLocks noChangeArrowheads="1"/>
              </p:cNvSpPr>
              <p:nvPr/>
            </p:nvSpPr>
            <p:spPr bwMode="auto">
              <a:xfrm rot="1615361">
                <a:off x="493" y="1577"/>
                <a:ext cx="864" cy="288"/>
              </a:xfrm>
              <a:prstGeom prst="parallelogram">
                <a:avLst>
                  <a:gd name="adj" fmla="val 139903"/>
                </a:avLst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43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720" y="1632"/>
                <a:ext cx="43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864" y="1584"/>
                <a:ext cx="38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 flipV="1">
                <a:off x="576" y="1632"/>
                <a:ext cx="48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 flipV="1">
                <a:off x="672" y="1680"/>
                <a:ext cx="48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 flipV="1">
                <a:off x="816" y="1728"/>
                <a:ext cx="432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</p:grp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2590800" y="2294074"/>
              <a:ext cx="1295400" cy="609600"/>
            </a:xfrm>
            <a:prstGeom prst="line">
              <a:avLst/>
            </a:prstGeom>
            <a:noFill/>
            <a:ln w="28575">
              <a:solidFill>
                <a:srgbClr val="004A82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l-GR" dirty="0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3886200" y="2294074"/>
              <a:ext cx="762000" cy="457200"/>
            </a:xfrm>
            <a:prstGeom prst="line">
              <a:avLst/>
            </a:prstGeom>
            <a:noFill/>
            <a:ln w="28575">
              <a:solidFill>
                <a:srgbClr val="004A82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l-GR" dirty="0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V="1">
              <a:off x="4114800" y="2370274"/>
              <a:ext cx="1295400" cy="762000"/>
            </a:xfrm>
            <a:prstGeom prst="line">
              <a:avLst/>
            </a:prstGeom>
            <a:noFill/>
            <a:ln w="28575">
              <a:solidFill>
                <a:srgbClr val="004A82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l-GR" dirty="0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5410200" y="2370274"/>
              <a:ext cx="2286000" cy="838200"/>
            </a:xfrm>
            <a:prstGeom prst="line">
              <a:avLst/>
            </a:prstGeom>
            <a:noFill/>
            <a:ln w="28575">
              <a:solidFill>
                <a:srgbClr val="004A82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l-GR" dirty="0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V="1">
              <a:off x="6553200" y="2370274"/>
              <a:ext cx="457200" cy="381000"/>
            </a:xfrm>
            <a:prstGeom prst="line">
              <a:avLst/>
            </a:prstGeom>
            <a:noFill/>
            <a:ln w="28575">
              <a:solidFill>
                <a:srgbClr val="004A8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l-GR" dirty="0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7010400" y="2370274"/>
              <a:ext cx="1295400" cy="381000"/>
            </a:xfrm>
            <a:prstGeom prst="line">
              <a:avLst/>
            </a:prstGeom>
            <a:noFill/>
            <a:ln w="28575">
              <a:solidFill>
                <a:srgbClr val="004A82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l-GR" dirty="0"/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4660900" y="3894274"/>
              <a:ext cx="357188" cy="4000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80000"/>
              </a:pPr>
              <a:r>
                <a:rPr lang="en-US" sz="2000" dirty="0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H="1">
              <a:off x="4648200" y="3741874"/>
              <a:ext cx="457200" cy="2286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l-GR" dirty="0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4724400" y="3741874"/>
              <a:ext cx="304800" cy="3048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l-GR" dirty="0"/>
            </a:p>
          </p:txBody>
        </p:sp>
        <p:grpSp>
          <p:nvGrpSpPr>
            <p:cNvPr id="39" name="Group 39"/>
            <p:cNvGrpSpPr>
              <a:grpSpLocks/>
            </p:cNvGrpSpPr>
            <p:nvPr/>
          </p:nvGrpSpPr>
          <p:grpSpPr bwMode="auto">
            <a:xfrm>
              <a:off x="4419600" y="3132274"/>
              <a:ext cx="812800" cy="935038"/>
              <a:chOff x="1371" y="1814"/>
              <a:chExt cx="2312" cy="2158"/>
            </a:xfrm>
          </p:grpSpPr>
          <p:sp>
            <p:nvSpPr>
              <p:cNvPr id="40" name="Freeform 40"/>
              <p:cNvSpPr>
                <a:spLocks/>
              </p:cNvSpPr>
              <p:nvPr/>
            </p:nvSpPr>
            <p:spPr bwMode="auto">
              <a:xfrm>
                <a:off x="1774" y="2691"/>
                <a:ext cx="525" cy="852"/>
              </a:xfrm>
              <a:custGeom>
                <a:avLst/>
                <a:gdLst>
                  <a:gd name="T0" fmla="*/ 2 w 1039"/>
                  <a:gd name="T1" fmla="*/ 842 h 707"/>
                  <a:gd name="T2" fmla="*/ 4 w 1039"/>
                  <a:gd name="T3" fmla="*/ 1107 h 707"/>
                  <a:gd name="T4" fmla="*/ 3 w 1039"/>
                  <a:gd name="T5" fmla="*/ 1723 h 707"/>
                  <a:gd name="T6" fmla="*/ 4 w 1039"/>
                  <a:gd name="T7" fmla="*/ 2017 h 707"/>
                  <a:gd name="T8" fmla="*/ 6 w 1039"/>
                  <a:gd name="T9" fmla="*/ 2167 h 707"/>
                  <a:gd name="T10" fmla="*/ 13 w 1039"/>
                  <a:gd name="T11" fmla="*/ 2080 h 707"/>
                  <a:gd name="T12" fmla="*/ 16 w 1039"/>
                  <a:gd name="T13" fmla="*/ 1757 h 707"/>
                  <a:gd name="T14" fmla="*/ 17 w 1039"/>
                  <a:gd name="T15" fmla="*/ 1402 h 707"/>
                  <a:gd name="T16" fmla="*/ 17 w 1039"/>
                  <a:gd name="T17" fmla="*/ 871 h 707"/>
                  <a:gd name="T18" fmla="*/ 13 w 1039"/>
                  <a:gd name="T19" fmla="*/ 342 h 707"/>
                  <a:gd name="T20" fmla="*/ 12 w 1039"/>
                  <a:gd name="T21" fmla="*/ 255 h 707"/>
                  <a:gd name="T22" fmla="*/ 8 w 1039"/>
                  <a:gd name="T23" fmla="*/ 196 h 707"/>
                  <a:gd name="T24" fmla="*/ 1 w 1039"/>
                  <a:gd name="T25" fmla="*/ 493 h 707"/>
                  <a:gd name="T26" fmla="*/ 2 w 1039"/>
                  <a:gd name="T27" fmla="*/ 758 h 707"/>
                  <a:gd name="T28" fmla="*/ 3 w 1039"/>
                  <a:gd name="T29" fmla="*/ 871 h 707"/>
                  <a:gd name="T30" fmla="*/ 4 w 1039"/>
                  <a:gd name="T31" fmla="*/ 1018 h 707"/>
                  <a:gd name="T32" fmla="*/ 2 w 1039"/>
                  <a:gd name="T33" fmla="*/ 842 h 7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9"/>
                  <a:gd name="T52" fmla="*/ 0 h 707"/>
                  <a:gd name="T53" fmla="*/ 1039 w 1039"/>
                  <a:gd name="T54" fmla="*/ 707 h 7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9" h="707">
                    <a:moveTo>
                      <a:pt x="98" y="275"/>
                    </a:moveTo>
                    <a:cubicBezTo>
                      <a:pt x="187" y="288"/>
                      <a:pt x="188" y="282"/>
                      <a:pt x="213" y="362"/>
                    </a:cubicBezTo>
                    <a:cubicBezTo>
                      <a:pt x="206" y="437"/>
                      <a:pt x="192" y="492"/>
                      <a:pt x="175" y="563"/>
                    </a:cubicBezTo>
                    <a:cubicBezTo>
                      <a:pt x="192" y="614"/>
                      <a:pt x="189" y="642"/>
                      <a:pt x="242" y="659"/>
                    </a:cubicBezTo>
                    <a:cubicBezTo>
                      <a:pt x="271" y="679"/>
                      <a:pt x="299" y="687"/>
                      <a:pt x="328" y="707"/>
                    </a:cubicBezTo>
                    <a:cubicBezTo>
                      <a:pt x="616" y="700"/>
                      <a:pt x="587" y="706"/>
                      <a:pt x="760" y="679"/>
                    </a:cubicBezTo>
                    <a:cubicBezTo>
                      <a:pt x="836" y="653"/>
                      <a:pt x="901" y="608"/>
                      <a:pt x="972" y="573"/>
                    </a:cubicBezTo>
                    <a:cubicBezTo>
                      <a:pt x="1023" y="522"/>
                      <a:pt x="1022" y="524"/>
                      <a:pt x="1039" y="458"/>
                    </a:cubicBezTo>
                    <a:cubicBezTo>
                      <a:pt x="1031" y="405"/>
                      <a:pt x="1025" y="334"/>
                      <a:pt x="1000" y="285"/>
                    </a:cubicBezTo>
                    <a:cubicBezTo>
                      <a:pt x="950" y="185"/>
                      <a:pt x="862" y="158"/>
                      <a:pt x="770" y="112"/>
                    </a:cubicBezTo>
                    <a:cubicBezTo>
                      <a:pt x="719" y="86"/>
                      <a:pt x="765" y="95"/>
                      <a:pt x="703" y="83"/>
                    </a:cubicBezTo>
                    <a:cubicBezTo>
                      <a:pt x="623" y="67"/>
                      <a:pt x="561" y="69"/>
                      <a:pt x="472" y="64"/>
                    </a:cubicBezTo>
                    <a:cubicBezTo>
                      <a:pt x="260" y="70"/>
                      <a:pt x="126" y="0"/>
                      <a:pt x="21" y="160"/>
                    </a:cubicBezTo>
                    <a:cubicBezTo>
                      <a:pt x="0" y="227"/>
                      <a:pt x="29" y="222"/>
                      <a:pt x="79" y="247"/>
                    </a:cubicBezTo>
                    <a:cubicBezTo>
                      <a:pt x="105" y="260"/>
                      <a:pt x="130" y="272"/>
                      <a:pt x="156" y="285"/>
                    </a:cubicBezTo>
                    <a:lnTo>
                      <a:pt x="194" y="333"/>
                    </a:lnTo>
                    <a:lnTo>
                      <a:pt x="98" y="275"/>
                    </a:lnTo>
                    <a:close/>
                  </a:path>
                </a:pathLst>
              </a:custGeom>
              <a:solidFill>
                <a:srgbClr val="000000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3158" y="2784"/>
                <a:ext cx="525" cy="852"/>
              </a:xfrm>
              <a:custGeom>
                <a:avLst/>
                <a:gdLst>
                  <a:gd name="T0" fmla="*/ 200 w 380"/>
                  <a:gd name="T1" fmla="*/ 3213 h 423"/>
                  <a:gd name="T2" fmla="*/ 1402 w 380"/>
                  <a:gd name="T3" fmla="*/ 0 h 423"/>
                  <a:gd name="T4" fmla="*/ 1872 w 380"/>
                  <a:gd name="T5" fmla="*/ 3883 h 423"/>
                  <a:gd name="T6" fmla="*/ 2147 w 380"/>
                  <a:gd name="T7" fmla="*/ 8361 h 423"/>
                  <a:gd name="T8" fmla="*/ 2405 w 380"/>
                  <a:gd name="T9" fmla="*/ 17298 h 423"/>
                  <a:gd name="T10" fmla="*/ 2476 w 380"/>
                  <a:gd name="T11" fmla="*/ 19900 h 423"/>
                  <a:gd name="T12" fmla="*/ 2607 w 380"/>
                  <a:gd name="T13" fmla="*/ 23697 h 423"/>
                  <a:gd name="T14" fmla="*/ 2147 w 380"/>
                  <a:gd name="T15" fmla="*/ 26321 h 423"/>
                  <a:gd name="T16" fmla="*/ 1402 w 380"/>
                  <a:gd name="T17" fmla="*/ 16702 h 423"/>
                  <a:gd name="T18" fmla="*/ 870 w 380"/>
                  <a:gd name="T19" fmla="*/ 11537 h 423"/>
                  <a:gd name="T20" fmla="*/ 0 w 380"/>
                  <a:gd name="T21" fmla="*/ 10272 h 423"/>
                  <a:gd name="T22" fmla="*/ 69 w 380"/>
                  <a:gd name="T23" fmla="*/ 7092 h 423"/>
                  <a:gd name="T24" fmla="*/ 332 w 380"/>
                  <a:gd name="T25" fmla="*/ 3883 h 423"/>
                  <a:gd name="T26" fmla="*/ 200 w 380"/>
                  <a:gd name="T27" fmla="*/ 3213 h 4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0"/>
                  <a:gd name="T43" fmla="*/ 0 h 423"/>
                  <a:gd name="T44" fmla="*/ 380 w 380"/>
                  <a:gd name="T45" fmla="*/ 423 h 4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0" h="423">
                    <a:moveTo>
                      <a:pt x="29" y="48"/>
                    </a:moveTo>
                    <a:cubicBezTo>
                      <a:pt x="88" y="36"/>
                      <a:pt x="145" y="20"/>
                      <a:pt x="202" y="0"/>
                    </a:cubicBezTo>
                    <a:cubicBezTo>
                      <a:pt x="259" y="15"/>
                      <a:pt x="246" y="11"/>
                      <a:pt x="269" y="58"/>
                    </a:cubicBezTo>
                    <a:cubicBezTo>
                      <a:pt x="280" y="81"/>
                      <a:pt x="296" y="102"/>
                      <a:pt x="308" y="125"/>
                    </a:cubicBezTo>
                    <a:cubicBezTo>
                      <a:pt x="332" y="221"/>
                      <a:pt x="319" y="177"/>
                      <a:pt x="346" y="259"/>
                    </a:cubicBezTo>
                    <a:cubicBezTo>
                      <a:pt x="350" y="272"/>
                      <a:pt x="352" y="285"/>
                      <a:pt x="356" y="298"/>
                    </a:cubicBezTo>
                    <a:cubicBezTo>
                      <a:pt x="362" y="317"/>
                      <a:pt x="375" y="355"/>
                      <a:pt x="375" y="355"/>
                    </a:cubicBezTo>
                    <a:cubicBezTo>
                      <a:pt x="353" y="418"/>
                      <a:pt x="380" y="423"/>
                      <a:pt x="308" y="394"/>
                    </a:cubicBezTo>
                    <a:cubicBezTo>
                      <a:pt x="273" y="342"/>
                      <a:pt x="241" y="297"/>
                      <a:pt x="202" y="250"/>
                    </a:cubicBezTo>
                    <a:cubicBezTo>
                      <a:pt x="181" y="225"/>
                      <a:pt x="161" y="182"/>
                      <a:pt x="125" y="173"/>
                    </a:cubicBezTo>
                    <a:cubicBezTo>
                      <a:pt x="84" y="163"/>
                      <a:pt x="41" y="163"/>
                      <a:pt x="0" y="154"/>
                    </a:cubicBezTo>
                    <a:cubicBezTo>
                      <a:pt x="3" y="138"/>
                      <a:pt x="4" y="121"/>
                      <a:pt x="10" y="106"/>
                    </a:cubicBezTo>
                    <a:cubicBezTo>
                      <a:pt x="17" y="89"/>
                      <a:pt x="48" y="79"/>
                      <a:pt x="48" y="58"/>
                    </a:cubicBezTo>
                    <a:cubicBezTo>
                      <a:pt x="48" y="51"/>
                      <a:pt x="35" y="51"/>
                      <a:pt x="29" y="48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42" name="Freeform 42"/>
              <p:cNvSpPr>
                <a:spLocks/>
              </p:cNvSpPr>
              <p:nvPr/>
            </p:nvSpPr>
            <p:spPr bwMode="auto">
              <a:xfrm>
                <a:off x="3054" y="3072"/>
                <a:ext cx="525" cy="852"/>
              </a:xfrm>
              <a:custGeom>
                <a:avLst/>
                <a:gdLst>
                  <a:gd name="T0" fmla="*/ 248 w 383"/>
                  <a:gd name="T1" fmla="*/ 502 h 494"/>
                  <a:gd name="T2" fmla="*/ 1008 w 383"/>
                  <a:gd name="T3" fmla="*/ 502 h 494"/>
                  <a:gd name="T4" fmla="*/ 1394 w 383"/>
                  <a:gd name="T5" fmla="*/ 2027 h 494"/>
                  <a:gd name="T6" fmla="*/ 1590 w 383"/>
                  <a:gd name="T7" fmla="*/ 2796 h 494"/>
                  <a:gd name="T8" fmla="*/ 1967 w 383"/>
                  <a:gd name="T9" fmla="*/ 6059 h 494"/>
                  <a:gd name="T10" fmla="*/ 2348 w 383"/>
                  <a:gd name="T11" fmla="*/ 9112 h 494"/>
                  <a:gd name="T12" fmla="*/ 2543 w 383"/>
                  <a:gd name="T13" fmla="*/ 11624 h 494"/>
                  <a:gd name="T14" fmla="*/ 2097 w 383"/>
                  <a:gd name="T15" fmla="*/ 12637 h 494"/>
                  <a:gd name="T16" fmla="*/ 1460 w 383"/>
                  <a:gd name="T17" fmla="*/ 9839 h 494"/>
                  <a:gd name="T18" fmla="*/ 1008 w 383"/>
                  <a:gd name="T19" fmla="*/ 8070 h 494"/>
                  <a:gd name="T20" fmla="*/ 877 w 383"/>
                  <a:gd name="T21" fmla="*/ 7311 h 494"/>
                  <a:gd name="T22" fmla="*/ 313 w 383"/>
                  <a:gd name="T23" fmla="*/ 6571 h 494"/>
                  <a:gd name="T24" fmla="*/ 182 w 383"/>
                  <a:gd name="T25" fmla="*/ 6059 h 494"/>
                  <a:gd name="T26" fmla="*/ 55 w 383"/>
                  <a:gd name="T27" fmla="*/ 4545 h 494"/>
                  <a:gd name="T28" fmla="*/ 182 w 383"/>
                  <a:gd name="T29" fmla="*/ 1523 h 494"/>
                  <a:gd name="T30" fmla="*/ 374 w 383"/>
                  <a:gd name="T31" fmla="*/ 1268 h 494"/>
                  <a:gd name="T32" fmla="*/ 248 w 383"/>
                  <a:gd name="T33" fmla="*/ 502 h 4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3"/>
                  <a:gd name="T52" fmla="*/ 0 h 494"/>
                  <a:gd name="T53" fmla="*/ 383 w 383"/>
                  <a:gd name="T54" fmla="*/ 494 h 4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3" h="494">
                    <a:moveTo>
                      <a:pt x="37" y="19"/>
                    </a:moveTo>
                    <a:cubicBezTo>
                      <a:pt x="69" y="14"/>
                      <a:pt x="120" y="0"/>
                      <a:pt x="152" y="19"/>
                    </a:cubicBezTo>
                    <a:cubicBezTo>
                      <a:pt x="176" y="33"/>
                      <a:pt x="191" y="58"/>
                      <a:pt x="210" y="77"/>
                    </a:cubicBezTo>
                    <a:cubicBezTo>
                      <a:pt x="220" y="87"/>
                      <a:pt x="239" y="106"/>
                      <a:pt x="239" y="106"/>
                    </a:cubicBezTo>
                    <a:cubicBezTo>
                      <a:pt x="253" y="149"/>
                      <a:pt x="278" y="188"/>
                      <a:pt x="296" y="230"/>
                    </a:cubicBezTo>
                    <a:cubicBezTo>
                      <a:pt x="313" y="270"/>
                      <a:pt x="324" y="314"/>
                      <a:pt x="354" y="346"/>
                    </a:cubicBezTo>
                    <a:cubicBezTo>
                      <a:pt x="365" y="378"/>
                      <a:pt x="375" y="409"/>
                      <a:pt x="383" y="442"/>
                    </a:cubicBezTo>
                    <a:cubicBezTo>
                      <a:pt x="365" y="492"/>
                      <a:pt x="369" y="494"/>
                      <a:pt x="316" y="480"/>
                    </a:cubicBezTo>
                    <a:cubicBezTo>
                      <a:pt x="270" y="450"/>
                      <a:pt x="251" y="422"/>
                      <a:pt x="220" y="374"/>
                    </a:cubicBezTo>
                    <a:cubicBezTo>
                      <a:pt x="215" y="367"/>
                      <a:pt x="168" y="322"/>
                      <a:pt x="152" y="307"/>
                    </a:cubicBezTo>
                    <a:cubicBezTo>
                      <a:pt x="144" y="299"/>
                      <a:pt x="142" y="285"/>
                      <a:pt x="133" y="278"/>
                    </a:cubicBezTo>
                    <a:cubicBezTo>
                      <a:pt x="115" y="264"/>
                      <a:pt x="69" y="257"/>
                      <a:pt x="47" y="250"/>
                    </a:cubicBezTo>
                    <a:cubicBezTo>
                      <a:pt x="41" y="243"/>
                      <a:pt x="32" y="238"/>
                      <a:pt x="28" y="230"/>
                    </a:cubicBezTo>
                    <a:cubicBezTo>
                      <a:pt x="19" y="212"/>
                      <a:pt x="8" y="173"/>
                      <a:pt x="8" y="173"/>
                    </a:cubicBezTo>
                    <a:cubicBezTo>
                      <a:pt x="12" y="134"/>
                      <a:pt x="0" y="86"/>
                      <a:pt x="28" y="58"/>
                    </a:cubicBezTo>
                    <a:cubicBezTo>
                      <a:pt x="35" y="51"/>
                      <a:pt x="54" y="58"/>
                      <a:pt x="56" y="48"/>
                    </a:cubicBezTo>
                    <a:cubicBezTo>
                      <a:pt x="59" y="37"/>
                      <a:pt x="43" y="29"/>
                      <a:pt x="37" y="19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2035" y="1923"/>
                <a:ext cx="525" cy="852"/>
              </a:xfrm>
              <a:custGeom>
                <a:avLst/>
                <a:gdLst>
                  <a:gd name="T0" fmla="*/ 4175 w 317"/>
                  <a:gd name="T1" fmla="*/ 101782 h 318"/>
                  <a:gd name="T2" fmla="*/ 0 w 317"/>
                  <a:gd name="T3" fmla="*/ 12978 h 318"/>
                  <a:gd name="T4" fmla="*/ 4347 w 317"/>
                  <a:gd name="T5" fmla="*/ 55913 h 318"/>
                  <a:gd name="T6" fmla="*/ 4942 w 317"/>
                  <a:gd name="T7" fmla="*/ 62810 h 318"/>
                  <a:gd name="T8" fmla="*/ 6154 w 317"/>
                  <a:gd name="T9" fmla="*/ 83930 h 318"/>
                  <a:gd name="T10" fmla="*/ 6537 w 317"/>
                  <a:gd name="T11" fmla="*/ 91410 h 318"/>
                  <a:gd name="T12" fmla="*/ 6328 w 317"/>
                  <a:gd name="T13" fmla="*/ 105471 h 318"/>
                  <a:gd name="T14" fmla="*/ 4175 w 317"/>
                  <a:gd name="T15" fmla="*/ 101782 h 3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318"/>
                  <a:gd name="T26" fmla="*/ 317 w 317"/>
                  <a:gd name="T27" fmla="*/ 318 h 3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318">
                    <a:moveTo>
                      <a:pt x="202" y="275"/>
                    </a:moveTo>
                    <a:cubicBezTo>
                      <a:pt x="166" y="174"/>
                      <a:pt x="106" y="72"/>
                      <a:pt x="0" y="35"/>
                    </a:cubicBezTo>
                    <a:cubicBezTo>
                      <a:pt x="112" y="0"/>
                      <a:pt x="138" y="103"/>
                      <a:pt x="211" y="151"/>
                    </a:cubicBezTo>
                    <a:cubicBezTo>
                      <a:pt x="221" y="157"/>
                      <a:pt x="231" y="162"/>
                      <a:pt x="240" y="170"/>
                    </a:cubicBezTo>
                    <a:cubicBezTo>
                      <a:pt x="260" y="188"/>
                      <a:pt x="279" y="208"/>
                      <a:pt x="298" y="227"/>
                    </a:cubicBezTo>
                    <a:cubicBezTo>
                      <a:pt x="305" y="234"/>
                      <a:pt x="317" y="247"/>
                      <a:pt x="317" y="247"/>
                    </a:cubicBezTo>
                    <a:cubicBezTo>
                      <a:pt x="314" y="260"/>
                      <a:pt x="315" y="275"/>
                      <a:pt x="307" y="285"/>
                    </a:cubicBezTo>
                    <a:cubicBezTo>
                      <a:pt x="291" y="305"/>
                      <a:pt x="159" y="318"/>
                      <a:pt x="202" y="275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2755" y="1814"/>
                <a:ext cx="525" cy="852"/>
              </a:xfrm>
              <a:custGeom>
                <a:avLst/>
                <a:gdLst>
                  <a:gd name="T0" fmla="*/ 0 w 307"/>
                  <a:gd name="T1" fmla="*/ 32812 h 399"/>
                  <a:gd name="T2" fmla="*/ 4797 w 307"/>
                  <a:gd name="T3" fmla="*/ 0 h 399"/>
                  <a:gd name="T4" fmla="*/ 6261 w 307"/>
                  <a:gd name="T5" fmla="*/ 935 h 399"/>
                  <a:gd name="T6" fmla="*/ 7682 w 307"/>
                  <a:gd name="T7" fmla="*/ 4538 h 399"/>
                  <a:gd name="T8" fmla="*/ 4797 w 307"/>
                  <a:gd name="T9" fmla="*/ 14614 h 399"/>
                  <a:gd name="T10" fmla="*/ 4325 w 307"/>
                  <a:gd name="T11" fmla="*/ 20104 h 399"/>
                  <a:gd name="T12" fmla="*/ 4080 w 307"/>
                  <a:gd name="T13" fmla="*/ 22726 h 399"/>
                  <a:gd name="T14" fmla="*/ 2182 w 307"/>
                  <a:gd name="T15" fmla="*/ 36405 h 399"/>
                  <a:gd name="T16" fmla="*/ 0 w 307"/>
                  <a:gd name="T17" fmla="*/ 32812 h 3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7"/>
                  <a:gd name="T28" fmla="*/ 0 h 399"/>
                  <a:gd name="T29" fmla="*/ 307 w 307"/>
                  <a:gd name="T30" fmla="*/ 399 h 3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7" h="399">
                    <a:moveTo>
                      <a:pt x="0" y="346"/>
                    </a:moveTo>
                    <a:cubicBezTo>
                      <a:pt x="31" y="196"/>
                      <a:pt x="23" y="58"/>
                      <a:pt x="192" y="0"/>
                    </a:cubicBezTo>
                    <a:cubicBezTo>
                      <a:pt x="211" y="3"/>
                      <a:pt x="232" y="2"/>
                      <a:pt x="250" y="10"/>
                    </a:cubicBezTo>
                    <a:cubicBezTo>
                      <a:pt x="271" y="19"/>
                      <a:pt x="307" y="48"/>
                      <a:pt x="307" y="48"/>
                    </a:cubicBezTo>
                    <a:cubicBezTo>
                      <a:pt x="264" y="79"/>
                      <a:pt x="221" y="109"/>
                      <a:pt x="192" y="154"/>
                    </a:cubicBezTo>
                    <a:cubicBezTo>
                      <a:pt x="186" y="173"/>
                      <a:pt x="180" y="193"/>
                      <a:pt x="173" y="212"/>
                    </a:cubicBezTo>
                    <a:cubicBezTo>
                      <a:pt x="170" y="221"/>
                      <a:pt x="163" y="240"/>
                      <a:pt x="163" y="240"/>
                    </a:cubicBezTo>
                    <a:cubicBezTo>
                      <a:pt x="146" y="345"/>
                      <a:pt x="171" y="357"/>
                      <a:pt x="87" y="384"/>
                    </a:cubicBezTo>
                    <a:cubicBezTo>
                      <a:pt x="0" y="374"/>
                      <a:pt x="18" y="399"/>
                      <a:pt x="0" y="346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1371" y="2746"/>
                <a:ext cx="525" cy="852"/>
              </a:xfrm>
              <a:custGeom>
                <a:avLst/>
                <a:gdLst>
                  <a:gd name="T0" fmla="*/ 2784 w 376"/>
                  <a:gd name="T1" fmla="*/ 3465 h 451"/>
                  <a:gd name="T2" fmla="*/ 1649 w 376"/>
                  <a:gd name="T3" fmla="*/ 4768 h 451"/>
                  <a:gd name="T4" fmla="*/ 1220 w 376"/>
                  <a:gd name="T5" fmla="*/ 6089 h 451"/>
                  <a:gd name="T6" fmla="*/ 727 w 376"/>
                  <a:gd name="T7" fmla="*/ 10011 h 451"/>
                  <a:gd name="T8" fmla="*/ 433 w 376"/>
                  <a:gd name="T9" fmla="*/ 16145 h 451"/>
                  <a:gd name="T10" fmla="*/ 296 w 376"/>
                  <a:gd name="T11" fmla="*/ 19639 h 451"/>
                  <a:gd name="T12" fmla="*/ 78 w 376"/>
                  <a:gd name="T13" fmla="*/ 20510 h 451"/>
                  <a:gd name="T14" fmla="*/ 508 w 376"/>
                  <a:gd name="T15" fmla="*/ 6089 h 451"/>
                  <a:gd name="T16" fmla="*/ 1504 w 376"/>
                  <a:gd name="T17" fmla="*/ 1734 h 451"/>
                  <a:gd name="T18" fmla="*/ 2149 w 376"/>
                  <a:gd name="T19" fmla="*/ 0 h 451"/>
                  <a:gd name="T20" fmla="*/ 2361 w 376"/>
                  <a:gd name="T21" fmla="*/ 1273 h 451"/>
                  <a:gd name="T22" fmla="*/ 2784 w 376"/>
                  <a:gd name="T23" fmla="*/ 3465 h 4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6"/>
                  <a:gd name="T37" fmla="*/ 0 h 451"/>
                  <a:gd name="T38" fmla="*/ 376 w 376"/>
                  <a:gd name="T39" fmla="*/ 451 h 4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6" h="451">
                    <a:moveTo>
                      <a:pt x="376" y="76"/>
                    </a:moveTo>
                    <a:cubicBezTo>
                      <a:pt x="319" y="83"/>
                      <a:pt x="276" y="88"/>
                      <a:pt x="223" y="105"/>
                    </a:cubicBezTo>
                    <a:cubicBezTo>
                      <a:pt x="205" y="117"/>
                      <a:pt x="182" y="120"/>
                      <a:pt x="165" y="134"/>
                    </a:cubicBezTo>
                    <a:cubicBezTo>
                      <a:pt x="156" y="141"/>
                      <a:pt x="104" y="208"/>
                      <a:pt x="98" y="220"/>
                    </a:cubicBezTo>
                    <a:cubicBezTo>
                      <a:pt x="78" y="259"/>
                      <a:pt x="69" y="313"/>
                      <a:pt x="59" y="355"/>
                    </a:cubicBezTo>
                    <a:cubicBezTo>
                      <a:pt x="58" y="361"/>
                      <a:pt x="49" y="420"/>
                      <a:pt x="40" y="432"/>
                    </a:cubicBezTo>
                    <a:cubicBezTo>
                      <a:pt x="33" y="441"/>
                      <a:pt x="21" y="445"/>
                      <a:pt x="11" y="451"/>
                    </a:cubicBezTo>
                    <a:cubicBezTo>
                      <a:pt x="21" y="364"/>
                      <a:pt x="0" y="180"/>
                      <a:pt x="69" y="134"/>
                    </a:cubicBezTo>
                    <a:cubicBezTo>
                      <a:pt x="116" y="103"/>
                      <a:pt x="153" y="64"/>
                      <a:pt x="203" y="38"/>
                    </a:cubicBezTo>
                    <a:cubicBezTo>
                      <a:pt x="231" y="24"/>
                      <a:pt x="290" y="0"/>
                      <a:pt x="290" y="0"/>
                    </a:cubicBezTo>
                    <a:cubicBezTo>
                      <a:pt x="300" y="9"/>
                      <a:pt x="312" y="16"/>
                      <a:pt x="319" y="28"/>
                    </a:cubicBezTo>
                    <a:cubicBezTo>
                      <a:pt x="356" y="95"/>
                      <a:pt x="309" y="94"/>
                      <a:pt x="376" y="76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1536" y="3120"/>
                <a:ext cx="525" cy="852"/>
              </a:xfrm>
              <a:custGeom>
                <a:avLst/>
                <a:gdLst>
                  <a:gd name="T0" fmla="*/ 5136 w 323"/>
                  <a:gd name="T1" fmla="*/ 0 h 415"/>
                  <a:gd name="T2" fmla="*/ 3537 w 323"/>
                  <a:gd name="T3" fmla="*/ 3607 h 415"/>
                  <a:gd name="T4" fmla="*/ 1070 w 323"/>
                  <a:gd name="T5" fmla="*/ 17288 h 415"/>
                  <a:gd name="T6" fmla="*/ 714 w 323"/>
                  <a:gd name="T7" fmla="*/ 20126 h 415"/>
                  <a:gd name="T8" fmla="*/ 0 w 323"/>
                  <a:gd name="T9" fmla="*/ 24480 h 415"/>
                  <a:gd name="T10" fmla="*/ 1237 w 323"/>
                  <a:gd name="T11" fmla="*/ 29508 h 415"/>
                  <a:gd name="T12" fmla="*/ 3371 w 323"/>
                  <a:gd name="T13" fmla="*/ 19401 h 415"/>
                  <a:gd name="T14" fmla="*/ 4423 w 323"/>
                  <a:gd name="T15" fmla="*/ 17980 h 415"/>
                  <a:gd name="T16" fmla="*/ 4956 w 323"/>
                  <a:gd name="T17" fmla="*/ 17288 h 415"/>
                  <a:gd name="T18" fmla="*/ 5313 w 323"/>
                  <a:gd name="T19" fmla="*/ 12220 h 415"/>
                  <a:gd name="T20" fmla="*/ 5136 w 323"/>
                  <a:gd name="T21" fmla="*/ 0 h 4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3"/>
                  <a:gd name="T34" fmla="*/ 0 h 415"/>
                  <a:gd name="T35" fmla="*/ 323 w 323"/>
                  <a:gd name="T36" fmla="*/ 415 h 4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3" h="415">
                    <a:moveTo>
                      <a:pt x="279" y="0"/>
                    </a:moveTo>
                    <a:cubicBezTo>
                      <a:pt x="248" y="11"/>
                      <a:pt x="192" y="48"/>
                      <a:pt x="192" y="48"/>
                    </a:cubicBezTo>
                    <a:cubicBezTo>
                      <a:pt x="151" y="111"/>
                      <a:pt x="99" y="168"/>
                      <a:pt x="58" y="231"/>
                    </a:cubicBezTo>
                    <a:cubicBezTo>
                      <a:pt x="50" y="243"/>
                      <a:pt x="46" y="257"/>
                      <a:pt x="39" y="269"/>
                    </a:cubicBezTo>
                    <a:cubicBezTo>
                      <a:pt x="27" y="289"/>
                      <a:pt x="0" y="327"/>
                      <a:pt x="0" y="327"/>
                    </a:cubicBezTo>
                    <a:cubicBezTo>
                      <a:pt x="10" y="382"/>
                      <a:pt x="3" y="415"/>
                      <a:pt x="67" y="394"/>
                    </a:cubicBezTo>
                    <a:cubicBezTo>
                      <a:pt x="86" y="339"/>
                      <a:pt x="129" y="284"/>
                      <a:pt x="183" y="259"/>
                    </a:cubicBezTo>
                    <a:cubicBezTo>
                      <a:pt x="201" y="251"/>
                      <a:pt x="221" y="246"/>
                      <a:pt x="240" y="240"/>
                    </a:cubicBezTo>
                    <a:cubicBezTo>
                      <a:pt x="250" y="237"/>
                      <a:pt x="269" y="231"/>
                      <a:pt x="269" y="231"/>
                    </a:cubicBezTo>
                    <a:cubicBezTo>
                      <a:pt x="305" y="206"/>
                      <a:pt x="323" y="200"/>
                      <a:pt x="288" y="163"/>
                    </a:cubicBezTo>
                    <a:cubicBezTo>
                      <a:pt x="273" y="119"/>
                      <a:pt x="226" y="26"/>
                      <a:pt x="279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1632" y="2160"/>
                <a:ext cx="525" cy="852"/>
              </a:xfrm>
              <a:custGeom>
                <a:avLst/>
                <a:gdLst>
                  <a:gd name="T0" fmla="*/ 1 w 1617"/>
                  <a:gd name="T1" fmla="*/ 4 h 1412"/>
                  <a:gd name="T2" fmla="*/ 0 w 1617"/>
                  <a:gd name="T3" fmla="*/ 5 h 1412"/>
                  <a:gd name="T4" fmla="*/ 0 w 1617"/>
                  <a:gd name="T5" fmla="*/ 8 h 1412"/>
                  <a:gd name="T6" fmla="*/ 0 w 1617"/>
                  <a:gd name="T7" fmla="*/ 12 h 1412"/>
                  <a:gd name="T8" fmla="*/ 0 w 1617"/>
                  <a:gd name="T9" fmla="*/ 19 h 1412"/>
                  <a:gd name="T10" fmla="*/ 0 w 1617"/>
                  <a:gd name="T11" fmla="*/ 26 h 1412"/>
                  <a:gd name="T12" fmla="*/ 0 w 1617"/>
                  <a:gd name="T13" fmla="*/ 28 h 1412"/>
                  <a:gd name="T14" fmla="*/ 0 w 1617"/>
                  <a:gd name="T15" fmla="*/ 33 h 1412"/>
                  <a:gd name="T16" fmla="*/ 0 w 1617"/>
                  <a:gd name="T17" fmla="*/ 34 h 1412"/>
                  <a:gd name="T18" fmla="*/ 0 w 1617"/>
                  <a:gd name="T19" fmla="*/ 39 h 1412"/>
                  <a:gd name="T20" fmla="*/ 0 w 1617"/>
                  <a:gd name="T21" fmla="*/ 40 h 1412"/>
                  <a:gd name="T22" fmla="*/ 0 w 1617"/>
                  <a:gd name="T23" fmla="*/ 37 h 1412"/>
                  <a:gd name="T24" fmla="*/ 0 w 1617"/>
                  <a:gd name="T25" fmla="*/ 34 h 1412"/>
                  <a:gd name="T26" fmla="*/ 1 w 1617"/>
                  <a:gd name="T27" fmla="*/ 39 h 1412"/>
                  <a:gd name="T28" fmla="*/ 1 w 1617"/>
                  <a:gd name="T29" fmla="*/ 42 h 1412"/>
                  <a:gd name="T30" fmla="*/ 1 w 1617"/>
                  <a:gd name="T31" fmla="*/ 40 h 1412"/>
                  <a:gd name="T32" fmla="*/ 1 w 1617"/>
                  <a:gd name="T33" fmla="*/ 33 h 1412"/>
                  <a:gd name="T34" fmla="*/ 1 w 1617"/>
                  <a:gd name="T35" fmla="*/ 36 h 1412"/>
                  <a:gd name="T36" fmla="*/ 1 w 1617"/>
                  <a:gd name="T37" fmla="*/ 37 h 1412"/>
                  <a:gd name="T38" fmla="*/ 1 w 1617"/>
                  <a:gd name="T39" fmla="*/ 43 h 1412"/>
                  <a:gd name="T40" fmla="*/ 1 w 1617"/>
                  <a:gd name="T41" fmla="*/ 51 h 1412"/>
                  <a:gd name="T42" fmla="*/ 1 w 1617"/>
                  <a:gd name="T43" fmla="*/ 50 h 1412"/>
                  <a:gd name="T44" fmla="*/ 1 w 1617"/>
                  <a:gd name="T45" fmla="*/ 48 h 1412"/>
                  <a:gd name="T46" fmla="*/ 1 w 1617"/>
                  <a:gd name="T47" fmla="*/ 45 h 1412"/>
                  <a:gd name="T48" fmla="*/ 1 w 1617"/>
                  <a:gd name="T49" fmla="*/ 46 h 1412"/>
                  <a:gd name="T50" fmla="*/ 1 w 1617"/>
                  <a:gd name="T51" fmla="*/ 48 h 1412"/>
                  <a:gd name="T52" fmla="*/ 1 w 1617"/>
                  <a:gd name="T53" fmla="*/ 56 h 1412"/>
                  <a:gd name="T54" fmla="*/ 0 w 1617"/>
                  <a:gd name="T55" fmla="*/ 52 h 1412"/>
                  <a:gd name="T56" fmla="*/ 0 w 1617"/>
                  <a:gd name="T57" fmla="*/ 50 h 1412"/>
                  <a:gd name="T58" fmla="*/ 0 w 1617"/>
                  <a:gd name="T59" fmla="*/ 46 h 1412"/>
                  <a:gd name="T60" fmla="*/ 0 w 1617"/>
                  <a:gd name="T61" fmla="*/ 46 h 1412"/>
                  <a:gd name="T62" fmla="*/ 0 w 1617"/>
                  <a:gd name="T63" fmla="*/ 49 h 1412"/>
                  <a:gd name="T64" fmla="*/ 0 w 1617"/>
                  <a:gd name="T65" fmla="*/ 50 h 1412"/>
                  <a:gd name="T66" fmla="*/ 0 w 1617"/>
                  <a:gd name="T67" fmla="*/ 52 h 1412"/>
                  <a:gd name="T68" fmla="*/ 0 w 1617"/>
                  <a:gd name="T69" fmla="*/ 62 h 1412"/>
                  <a:gd name="T70" fmla="*/ 0 w 1617"/>
                  <a:gd name="T71" fmla="*/ 65 h 1412"/>
                  <a:gd name="T72" fmla="*/ 1 w 1617"/>
                  <a:gd name="T73" fmla="*/ 68 h 1412"/>
                  <a:gd name="T74" fmla="*/ 1 w 1617"/>
                  <a:gd name="T75" fmla="*/ 66 h 1412"/>
                  <a:gd name="T76" fmla="*/ 2 w 1617"/>
                  <a:gd name="T77" fmla="*/ 61 h 1412"/>
                  <a:gd name="T78" fmla="*/ 2 w 1617"/>
                  <a:gd name="T79" fmla="*/ 59 h 1412"/>
                  <a:gd name="T80" fmla="*/ 2 w 1617"/>
                  <a:gd name="T81" fmla="*/ 57 h 1412"/>
                  <a:gd name="T82" fmla="*/ 2 w 1617"/>
                  <a:gd name="T83" fmla="*/ 52 h 1412"/>
                  <a:gd name="T84" fmla="*/ 2 w 1617"/>
                  <a:gd name="T85" fmla="*/ 45 h 1412"/>
                  <a:gd name="T86" fmla="*/ 2 w 1617"/>
                  <a:gd name="T87" fmla="*/ 31 h 1412"/>
                  <a:gd name="T88" fmla="*/ 2 w 1617"/>
                  <a:gd name="T89" fmla="*/ 13 h 1412"/>
                  <a:gd name="T90" fmla="*/ 1 w 1617"/>
                  <a:gd name="T91" fmla="*/ 2 h 1412"/>
                  <a:gd name="T92" fmla="*/ 1 w 1617"/>
                  <a:gd name="T93" fmla="*/ 4 h 141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17"/>
                  <a:gd name="T142" fmla="*/ 0 h 1412"/>
                  <a:gd name="T143" fmla="*/ 1617 w 1617"/>
                  <a:gd name="T144" fmla="*/ 1412 h 141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17" h="1412">
                    <a:moveTo>
                      <a:pt x="478" y="85"/>
                    </a:moveTo>
                    <a:cubicBezTo>
                      <a:pt x="447" y="96"/>
                      <a:pt x="411" y="99"/>
                      <a:pt x="382" y="114"/>
                    </a:cubicBezTo>
                    <a:cubicBezTo>
                      <a:pt x="343" y="134"/>
                      <a:pt x="328" y="168"/>
                      <a:pt x="286" y="181"/>
                    </a:cubicBezTo>
                    <a:cubicBezTo>
                      <a:pt x="249" y="206"/>
                      <a:pt x="225" y="234"/>
                      <a:pt x="181" y="248"/>
                    </a:cubicBezTo>
                    <a:cubicBezTo>
                      <a:pt x="131" y="298"/>
                      <a:pt x="67" y="333"/>
                      <a:pt x="27" y="392"/>
                    </a:cubicBezTo>
                    <a:cubicBezTo>
                      <a:pt x="3" y="465"/>
                      <a:pt x="0" y="447"/>
                      <a:pt x="18" y="536"/>
                    </a:cubicBezTo>
                    <a:cubicBezTo>
                      <a:pt x="22" y="556"/>
                      <a:pt x="23" y="580"/>
                      <a:pt x="37" y="594"/>
                    </a:cubicBezTo>
                    <a:cubicBezTo>
                      <a:pt x="82" y="639"/>
                      <a:pt x="59" y="612"/>
                      <a:pt x="104" y="680"/>
                    </a:cubicBezTo>
                    <a:cubicBezTo>
                      <a:pt x="110" y="690"/>
                      <a:pt x="123" y="709"/>
                      <a:pt x="123" y="709"/>
                    </a:cubicBezTo>
                    <a:cubicBezTo>
                      <a:pt x="130" y="738"/>
                      <a:pt x="130" y="769"/>
                      <a:pt x="142" y="796"/>
                    </a:cubicBezTo>
                    <a:cubicBezTo>
                      <a:pt x="153" y="822"/>
                      <a:pt x="219" y="834"/>
                      <a:pt x="219" y="834"/>
                    </a:cubicBezTo>
                    <a:cubicBezTo>
                      <a:pt x="289" y="824"/>
                      <a:pt x="291" y="828"/>
                      <a:pt x="325" y="776"/>
                    </a:cubicBezTo>
                    <a:cubicBezTo>
                      <a:pt x="337" y="739"/>
                      <a:pt x="345" y="731"/>
                      <a:pt x="382" y="719"/>
                    </a:cubicBezTo>
                    <a:cubicBezTo>
                      <a:pt x="444" y="738"/>
                      <a:pt x="409" y="759"/>
                      <a:pt x="430" y="815"/>
                    </a:cubicBezTo>
                    <a:cubicBezTo>
                      <a:pt x="437" y="834"/>
                      <a:pt x="517" y="866"/>
                      <a:pt x="536" y="872"/>
                    </a:cubicBezTo>
                    <a:cubicBezTo>
                      <a:pt x="588" y="862"/>
                      <a:pt x="605" y="861"/>
                      <a:pt x="642" y="824"/>
                    </a:cubicBezTo>
                    <a:cubicBezTo>
                      <a:pt x="662" y="761"/>
                      <a:pt x="649" y="705"/>
                      <a:pt x="718" y="680"/>
                    </a:cubicBezTo>
                    <a:cubicBezTo>
                      <a:pt x="759" y="694"/>
                      <a:pt x="768" y="743"/>
                      <a:pt x="814" y="748"/>
                    </a:cubicBezTo>
                    <a:cubicBezTo>
                      <a:pt x="865" y="753"/>
                      <a:pt x="917" y="754"/>
                      <a:pt x="968" y="757"/>
                    </a:cubicBezTo>
                    <a:cubicBezTo>
                      <a:pt x="1035" y="780"/>
                      <a:pt x="1048" y="839"/>
                      <a:pt x="1064" y="901"/>
                    </a:cubicBezTo>
                    <a:cubicBezTo>
                      <a:pt x="1056" y="983"/>
                      <a:pt x="1073" y="1021"/>
                      <a:pt x="997" y="1045"/>
                    </a:cubicBezTo>
                    <a:cubicBezTo>
                      <a:pt x="933" y="1042"/>
                      <a:pt x="868" y="1047"/>
                      <a:pt x="805" y="1036"/>
                    </a:cubicBezTo>
                    <a:cubicBezTo>
                      <a:pt x="794" y="1034"/>
                      <a:pt x="793" y="1016"/>
                      <a:pt x="786" y="1007"/>
                    </a:cubicBezTo>
                    <a:cubicBezTo>
                      <a:pt x="757" y="971"/>
                      <a:pt x="734" y="936"/>
                      <a:pt x="690" y="920"/>
                    </a:cubicBezTo>
                    <a:cubicBezTo>
                      <a:pt x="666" y="925"/>
                      <a:pt x="635" y="923"/>
                      <a:pt x="622" y="949"/>
                    </a:cubicBezTo>
                    <a:cubicBezTo>
                      <a:pt x="613" y="967"/>
                      <a:pt x="603" y="1007"/>
                      <a:pt x="603" y="1007"/>
                    </a:cubicBezTo>
                    <a:cubicBezTo>
                      <a:pt x="595" y="1080"/>
                      <a:pt x="594" y="1136"/>
                      <a:pt x="517" y="1160"/>
                    </a:cubicBezTo>
                    <a:cubicBezTo>
                      <a:pt x="444" y="1151"/>
                      <a:pt x="422" y="1147"/>
                      <a:pt x="373" y="1093"/>
                    </a:cubicBezTo>
                    <a:cubicBezTo>
                      <a:pt x="358" y="1076"/>
                      <a:pt x="334" y="1036"/>
                      <a:pt x="334" y="1036"/>
                    </a:cubicBezTo>
                    <a:cubicBezTo>
                      <a:pt x="322" y="997"/>
                      <a:pt x="287" y="971"/>
                      <a:pt x="248" y="959"/>
                    </a:cubicBezTo>
                    <a:cubicBezTo>
                      <a:pt x="229" y="962"/>
                      <a:pt x="208" y="961"/>
                      <a:pt x="190" y="968"/>
                    </a:cubicBezTo>
                    <a:cubicBezTo>
                      <a:pt x="165" y="977"/>
                      <a:pt x="173" y="998"/>
                      <a:pt x="162" y="1016"/>
                    </a:cubicBezTo>
                    <a:cubicBezTo>
                      <a:pt x="157" y="1024"/>
                      <a:pt x="148" y="1028"/>
                      <a:pt x="142" y="1036"/>
                    </a:cubicBezTo>
                    <a:cubicBezTo>
                      <a:pt x="128" y="1054"/>
                      <a:pt x="104" y="1093"/>
                      <a:pt x="104" y="1093"/>
                    </a:cubicBezTo>
                    <a:cubicBezTo>
                      <a:pt x="111" y="1175"/>
                      <a:pt x="101" y="1263"/>
                      <a:pt x="190" y="1295"/>
                    </a:cubicBezTo>
                    <a:cubicBezTo>
                      <a:pt x="222" y="1325"/>
                      <a:pt x="272" y="1333"/>
                      <a:pt x="315" y="1343"/>
                    </a:cubicBezTo>
                    <a:cubicBezTo>
                      <a:pt x="423" y="1368"/>
                      <a:pt x="534" y="1375"/>
                      <a:pt x="642" y="1400"/>
                    </a:cubicBezTo>
                    <a:cubicBezTo>
                      <a:pt x="796" y="1394"/>
                      <a:pt x="1039" y="1412"/>
                      <a:pt x="1179" y="1372"/>
                    </a:cubicBezTo>
                    <a:cubicBezTo>
                      <a:pt x="1249" y="1352"/>
                      <a:pt x="1289" y="1307"/>
                      <a:pt x="1333" y="1256"/>
                    </a:cubicBezTo>
                    <a:cubicBezTo>
                      <a:pt x="1348" y="1239"/>
                      <a:pt x="1365" y="1224"/>
                      <a:pt x="1381" y="1208"/>
                    </a:cubicBezTo>
                    <a:cubicBezTo>
                      <a:pt x="1391" y="1199"/>
                      <a:pt x="1410" y="1180"/>
                      <a:pt x="1410" y="1180"/>
                    </a:cubicBezTo>
                    <a:cubicBezTo>
                      <a:pt x="1432" y="1112"/>
                      <a:pt x="1423" y="1141"/>
                      <a:pt x="1438" y="1093"/>
                    </a:cubicBezTo>
                    <a:cubicBezTo>
                      <a:pt x="1444" y="1044"/>
                      <a:pt x="1446" y="987"/>
                      <a:pt x="1467" y="940"/>
                    </a:cubicBezTo>
                    <a:cubicBezTo>
                      <a:pt x="1514" y="838"/>
                      <a:pt x="1565" y="738"/>
                      <a:pt x="1602" y="632"/>
                    </a:cubicBezTo>
                    <a:cubicBezTo>
                      <a:pt x="1617" y="469"/>
                      <a:pt x="1617" y="517"/>
                      <a:pt x="1602" y="277"/>
                    </a:cubicBezTo>
                    <a:cubicBezTo>
                      <a:pt x="1585" y="0"/>
                      <a:pt x="1071" y="50"/>
                      <a:pt x="949" y="47"/>
                    </a:cubicBezTo>
                    <a:cubicBezTo>
                      <a:pt x="781" y="53"/>
                      <a:pt x="640" y="66"/>
                      <a:pt x="478" y="85"/>
                    </a:cubicBezTo>
                    <a:close/>
                  </a:path>
                </a:pathLst>
              </a:custGeom>
              <a:solidFill>
                <a:srgbClr val="FF3300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48" name="Freeform 48"/>
              <p:cNvSpPr>
                <a:spLocks/>
              </p:cNvSpPr>
              <p:nvPr/>
            </p:nvSpPr>
            <p:spPr bwMode="auto">
              <a:xfrm>
                <a:off x="2592" y="2352"/>
                <a:ext cx="525" cy="852"/>
              </a:xfrm>
              <a:custGeom>
                <a:avLst/>
                <a:gdLst>
                  <a:gd name="T0" fmla="*/ 1101 w 451"/>
                  <a:gd name="T1" fmla="*/ 14637 h 419"/>
                  <a:gd name="T2" fmla="*/ 1051 w 451"/>
                  <a:gd name="T3" fmla="*/ 7198 h 419"/>
                  <a:gd name="T4" fmla="*/ 526 w 451"/>
                  <a:gd name="T5" fmla="*/ 1076 h 419"/>
                  <a:gd name="T6" fmla="*/ 48 w 451"/>
                  <a:gd name="T7" fmla="*/ 7198 h 419"/>
                  <a:gd name="T8" fmla="*/ 0 w 451"/>
                  <a:gd name="T9" fmla="*/ 11946 h 419"/>
                  <a:gd name="T10" fmla="*/ 455 w 451"/>
                  <a:gd name="T11" fmla="*/ 29613 h 419"/>
                  <a:gd name="T12" fmla="*/ 935 w 451"/>
                  <a:gd name="T13" fmla="*/ 27563 h 419"/>
                  <a:gd name="T14" fmla="*/ 1122 w 451"/>
                  <a:gd name="T15" fmla="*/ 23474 h 419"/>
                  <a:gd name="T16" fmla="*/ 1101 w 451"/>
                  <a:gd name="T17" fmla="*/ 14637 h 4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1"/>
                  <a:gd name="T28" fmla="*/ 0 h 419"/>
                  <a:gd name="T29" fmla="*/ 451 w 451"/>
                  <a:gd name="T30" fmla="*/ 419 h 4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1" h="419">
                    <a:moveTo>
                      <a:pt x="442" y="207"/>
                    </a:moveTo>
                    <a:cubicBezTo>
                      <a:pt x="442" y="205"/>
                      <a:pt x="435" y="122"/>
                      <a:pt x="423" y="102"/>
                    </a:cubicBezTo>
                    <a:cubicBezTo>
                      <a:pt x="383" y="36"/>
                      <a:pt x="278" y="29"/>
                      <a:pt x="211" y="15"/>
                    </a:cubicBezTo>
                    <a:cubicBezTo>
                      <a:pt x="78" y="26"/>
                      <a:pt x="72" y="0"/>
                      <a:pt x="19" y="102"/>
                    </a:cubicBezTo>
                    <a:cubicBezTo>
                      <a:pt x="14" y="125"/>
                      <a:pt x="0" y="146"/>
                      <a:pt x="0" y="169"/>
                    </a:cubicBezTo>
                    <a:cubicBezTo>
                      <a:pt x="0" y="312"/>
                      <a:pt x="48" y="384"/>
                      <a:pt x="183" y="419"/>
                    </a:cubicBezTo>
                    <a:cubicBezTo>
                      <a:pt x="269" y="412"/>
                      <a:pt x="303" y="407"/>
                      <a:pt x="375" y="390"/>
                    </a:cubicBezTo>
                    <a:cubicBezTo>
                      <a:pt x="412" y="365"/>
                      <a:pt x="426" y="371"/>
                      <a:pt x="451" y="332"/>
                    </a:cubicBezTo>
                    <a:cubicBezTo>
                      <a:pt x="441" y="220"/>
                      <a:pt x="442" y="262"/>
                      <a:pt x="442" y="207"/>
                    </a:cubicBezTo>
                    <a:close/>
                  </a:path>
                </a:pathLst>
              </a:custGeom>
              <a:solidFill>
                <a:srgbClr val="66CCFF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49" name="Freeform 49"/>
              <p:cNvSpPr>
                <a:spLocks/>
              </p:cNvSpPr>
              <p:nvPr/>
            </p:nvSpPr>
            <p:spPr bwMode="auto">
              <a:xfrm>
                <a:off x="2688" y="2448"/>
                <a:ext cx="525" cy="852"/>
              </a:xfrm>
              <a:custGeom>
                <a:avLst/>
                <a:gdLst>
                  <a:gd name="T0" fmla="*/ 22347 w 237"/>
                  <a:gd name="T1" fmla="*/ 265443 h 172"/>
                  <a:gd name="T2" fmla="*/ 3086 w 237"/>
                  <a:gd name="T3" fmla="*/ 545483 h 172"/>
                  <a:gd name="T4" fmla="*/ 15575 w 237"/>
                  <a:gd name="T5" fmla="*/ 2540763 h 172"/>
                  <a:gd name="T6" fmla="*/ 28000 w 237"/>
                  <a:gd name="T7" fmla="*/ 1121613 h 172"/>
                  <a:gd name="T8" fmla="*/ 26946 w 237"/>
                  <a:gd name="T9" fmla="*/ 694742 h 172"/>
                  <a:gd name="T10" fmla="*/ 22347 w 237"/>
                  <a:gd name="T11" fmla="*/ 265443 h 1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7"/>
                  <a:gd name="T19" fmla="*/ 0 h 172"/>
                  <a:gd name="T20" fmla="*/ 237 w 237"/>
                  <a:gd name="T21" fmla="*/ 172 h 1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7" h="172">
                    <a:moveTo>
                      <a:pt x="189" y="18"/>
                    </a:moveTo>
                    <a:cubicBezTo>
                      <a:pt x="132" y="0"/>
                      <a:pt x="76" y="4"/>
                      <a:pt x="26" y="37"/>
                    </a:cubicBezTo>
                    <a:cubicBezTo>
                      <a:pt x="0" y="112"/>
                      <a:pt x="69" y="150"/>
                      <a:pt x="132" y="172"/>
                    </a:cubicBezTo>
                    <a:cubicBezTo>
                      <a:pt x="214" y="158"/>
                      <a:pt x="214" y="149"/>
                      <a:pt x="237" y="76"/>
                    </a:cubicBezTo>
                    <a:cubicBezTo>
                      <a:pt x="234" y="66"/>
                      <a:pt x="235" y="54"/>
                      <a:pt x="228" y="47"/>
                    </a:cubicBezTo>
                    <a:cubicBezTo>
                      <a:pt x="223" y="42"/>
                      <a:pt x="131" y="18"/>
                      <a:pt x="189" y="18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50" name="Freeform 50"/>
              <p:cNvSpPr>
                <a:spLocks/>
              </p:cNvSpPr>
              <p:nvPr/>
            </p:nvSpPr>
            <p:spPr bwMode="auto">
              <a:xfrm>
                <a:off x="2016" y="2486"/>
                <a:ext cx="525" cy="852"/>
              </a:xfrm>
              <a:custGeom>
                <a:avLst/>
                <a:gdLst>
                  <a:gd name="T0" fmla="*/ 0 w 179"/>
                  <a:gd name="T1" fmla="*/ 4759054 h 121"/>
                  <a:gd name="T2" fmla="*/ 42763 w 179"/>
                  <a:gd name="T3" fmla="*/ 2440980 h 121"/>
                  <a:gd name="T4" fmla="*/ 79621 w 179"/>
                  <a:gd name="T5" fmla="*/ 0 h 121"/>
                  <a:gd name="T6" fmla="*/ 98116 w 179"/>
                  <a:gd name="T7" fmla="*/ 1211741 h 121"/>
                  <a:gd name="T8" fmla="*/ 110033 w 179"/>
                  <a:gd name="T9" fmla="*/ 8291356 h 121"/>
                  <a:gd name="T10" fmla="*/ 103745 w 179"/>
                  <a:gd name="T11" fmla="*/ 14142116 h 121"/>
                  <a:gd name="T12" fmla="*/ 24121 w 179"/>
                  <a:gd name="T13" fmla="*/ 10609471 h 121"/>
                  <a:gd name="T14" fmla="*/ 0 w 179"/>
                  <a:gd name="T15" fmla="*/ 475905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9"/>
                  <a:gd name="T25" fmla="*/ 0 h 121"/>
                  <a:gd name="T26" fmla="*/ 179 w 179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9" h="121">
                    <a:moveTo>
                      <a:pt x="0" y="39"/>
                    </a:moveTo>
                    <a:cubicBezTo>
                      <a:pt x="30" y="31"/>
                      <a:pt x="39" y="29"/>
                      <a:pt x="67" y="20"/>
                    </a:cubicBezTo>
                    <a:cubicBezTo>
                      <a:pt x="86" y="14"/>
                      <a:pt x="125" y="0"/>
                      <a:pt x="125" y="0"/>
                    </a:cubicBezTo>
                    <a:cubicBezTo>
                      <a:pt x="135" y="3"/>
                      <a:pt x="148" y="2"/>
                      <a:pt x="154" y="10"/>
                    </a:cubicBezTo>
                    <a:cubicBezTo>
                      <a:pt x="166" y="27"/>
                      <a:pt x="173" y="68"/>
                      <a:pt x="173" y="68"/>
                    </a:cubicBezTo>
                    <a:cubicBezTo>
                      <a:pt x="170" y="84"/>
                      <a:pt x="179" y="112"/>
                      <a:pt x="163" y="116"/>
                    </a:cubicBezTo>
                    <a:cubicBezTo>
                      <a:pt x="144" y="121"/>
                      <a:pt x="71" y="97"/>
                      <a:pt x="38" y="87"/>
                    </a:cubicBezTo>
                    <a:cubicBezTo>
                      <a:pt x="2" y="62"/>
                      <a:pt x="14" y="79"/>
                      <a:pt x="0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>
                <a:off x="1700" y="2494"/>
                <a:ext cx="525" cy="852"/>
              </a:xfrm>
              <a:custGeom>
                <a:avLst/>
                <a:gdLst>
                  <a:gd name="T0" fmla="*/ 249687 w 153"/>
                  <a:gd name="T1" fmla="*/ 5073613 h 108"/>
                  <a:gd name="T2" fmla="*/ 45613 w 153"/>
                  <a:gd name="T3" fmla="*/ 2901068 h 108"/>
                  <a:gd name="T4" fmla="*/ 61816 w 153"/>
                  <a:gd name="T5" fmla="*/ 21205619 h 108"/>
                  <a:gd name="T6" fmla="*/ 155139 w 153"/>
                  <a:gd name="T7" fmla="*/ 26031283 h 108"/>
                  <a:gd name="T8" fmla="*/ 249687 w 153"/>
                  <a:gd name="T9" fmla="*/ 5073613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108"/>
                  <a:gd name="T17" fmla="*/ 153 w 15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108">
                    <a:moveTo>
                      <a:pt x="153" y="21"/>
                    </a:moveTo>
                    <a:cubicBezTo>
                      <a:pt x="91" y="7"/>
                      <a:pt x="97" y="0"/>
                      <a:pt x="28" y="12"/>
                    </a:cubicBezTo>
                    <a:cubicBezTo>
                      <a:pt x="10" y="39"/>
                      <a:pt x="0" y="69"/>
                      <a:pt x="38" y="88"/>
                    </a:cubicBezTo>
                    <a:cubicBezTo>
                      <a:pt x="56" y="97"/>
                      <a:pt x="95" y="108"/>
                      <a:pt x="95" y="108"/>
                    </a:cubicBezTo>
                    <a:cubicBezTo>
                      <a:pt x="146" y="90"/>
                      <a:pt x="130" y="65"/>
                      <a:pt x="153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</p:grp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 flipV="1">
              <a:off x="1905000" y="3970474"/>
              <a:ext cx="25908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l-GR" dirty="0"/>
            </a:p>
          </p:txBody>
        </p:sp>
      </p:grpSp>
      <p:sp>
        <p:nvSpPr>
          <p:cNvPr id="54" name="Ορθογώνιο 53"/>
          <p:cNvSpPr/>
          <p:nvPr/>
        </p:nvSpPr>
        <p:spPr>
          <a:xfrm>
            <a:off x="3024007" y="4821976"/>
            <a:ext cx="3391644" cy="1569660"/>
          </a:xfrm>
          <a:prstGeom prst="rect">
            <a:avLst/>
          </a:prstGeom>
          <a:ln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20000"/>
                </a:solidFill>
                <a:latin typeface="+mn-lt"/>
              </a:rPr>
              <a:t>Time t = 0</a:t>
            </a:r>
          </a:p>
          <a:p>
            <a:r>
              <a:rPr lang="en-US" sz="2400" b="1" dirty="0">
                <a:solidFill>
                  <a:srgbClr val="820000"/>
                </a:solidFill>
                <a:latin typeface="+mn-lt"/>
              </a:rPr>
              <a:t>Desire: Kill the alien</a:t>
            </a:r>
          </a:p>
          <a:p>
            <a:r>
              <a:rPr lang="en-US" sz="2400" b="1" dirty="0">
                <a:solidFill>
                  <a:srgbClr val="820000"/>
                </a:solidFill>
                <a:latin typeface="+mn-lt"/>
              </a:rPr>
              <a:t>Intention: Reach point P</a:t>
            </a:r>
          </a:p>
          <a:p>
            <a:r>
              <a:rPr lang="en-US" sz="2400" b="1" dirty="0">
                <a:solidFill>
                  <a:srgbClr val="820000"/>
                </a:solidFill>
                <a:latin typeface="+mn-lt"/>
              </a:rPr>
              <a:t>Belief: The alien is at P</a:t>
            </a:r>
          </a:p>
        </p:txBody>
      </p:sp>
    </p:spTree>
    <p:extLst>
      <p:ext uri="{BB962C8B-B14F-4D97-AF65-F5344CB8AC3E}">
        <p14:creationId xmlns:p14="http://schemas.microsoft.com/office/powerpoint/2010/main" val="40436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προθέσεων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58382" y="4389214"/>
            <a:ext cx="3262313" cy="1991246"/>
          </a:xfrm>
          <a:ln>
            <a:solidFill>
              <a:srgbClr val="004A8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820000"/>
                </a:solidFill>
              </a:rPr>
              <a:t>Time t = 1</a:t>
            </a:r>
          </a:p>
          <a:p>
            <a:pPr marL="0" indent="0">
              <a:buNone/>
            </a:pPr>
            <a:r>
              <a:rPr lang="en-US" b="1" dirty="0">
                <a:solidFill>
                  <a:srgbClr val="820000"/>
                </a:solidFill>
              </a:rPr>
              <a:t>Desire: Kill the alien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820000"/>
                </a:solidFill>
              </a:rPr>
              <a:t>Intention: Kill the alien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820000"/>
                </a:solidFill>
              </a:rPr>
              <a:t>Belief: The alien is at P</a:t>
            </a:r>
          </a:p>
          <a:p>
            <a:pPr marL="0" indent="0">
              <a:buNone/>
            </a:pPr>
            <a:endParaRPr lang="el-GR" b="1" dirty="0">
              <a:solidFill>
                <a:srgbClr val="82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grpSp>
        <p:nvGrpSpPr>
          <p:cNvPr id="53" name="Ομάδα 52"/>
          <p:cNvGrpSpPr/>
          <p:nvPr/>
        </p:nvGrpSpPr>
        <p:grpSpPr>
          <a:xfrm>
            <a:off x="1476375" y="1557251"/>
            <a:ext cx="6191250" cy="2133600"/>
            <a:chOff x="1022350" y="1526134"/>
            <a:chExt cx="6191250" cy="2133600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1022350" y="1526134"/>
              <a:ext cx="1403350" cy="609600"/>
            </a:xfrm>
            <a:prstGeom prst="line">
              <a:avLst/>
            </a:prstGeom>
            <a:noFill/>
            <a:ln w="28575">
              <a:solidFill>
                <a:srgbClr val="004A82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l-GR" dirty="0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425700" y="1526134"/>
              <a:ext cx="825500" cy="457200"/>
            </a:xfrm>
            <a:prstGeom prst="line">
              <a:avLst/>
            </a:prstGeom>
            <a:noFill/>
            <a:ln w="28575">
              <a:solidFill>
                <a:srgbClr val="004A82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l-GR" dirty="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2673350" y="1602334"/>
              <a:ext cx="1403350" cy="762000"/>
            </a:xfrm>
            <a:prstGeom prst="line">
              <a:avLst/>
            </a:prstGeom>
            <a:noFill/>
            <a:ln w="28575">
              <a:solidFill>
                <a:srgbClr val="004A82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l-GR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076700" y="1602334"/>
              <a:ext cx="2476500" cy="838200"/>
            </a:xfrm>
            <a:prstGeom prst="line">
              <a:avLst/>
            </a:prstGeom>
            <a:noFill/>
            <a:ln w="28575">
              <a:solidFill>
                <a:srgbClr val="004A82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l-GR" dirty="0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5314950" y="1602334"/>
              <a:ext cx="495300" cy="381000"/>
            </a:xfrm>
            <a:prstGeom prst="line">
              <a:avLst/>
            </a:prstGeom>
            <a:noFill/>
            <a:ln w="28575">
              <a:solidFill>
                <a:srgbClr val="004A8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l-GR" dirty="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5810250" y="1602334"/>
              <a:ext cx="1403350" cy="381000"/>
            </a:xfrm>
            <a:prstGeom prst="line">
              <a:avLst/>
            </a:prstGeom>
            <a:noFill/>
            <a:ln w="28575">
              <a:solidFill>
                <a:srgbClr val="004A82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l-GR" dirty="0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265488" y="3126334"/>
              <a:ext cx="354012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80000"/>
              </a:pPr>
              <a:r>
                <a:rPr lang="en-US" sz="2000" dirty="0">
                  <a:solidFill>
                    <a:srgbClr val="000000"/>
                  </a:solidFill>
                </a:rPr>
                <a:t>P</a:t>
              </a:r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5892800" y="1526134"/>
              <a:ext cx="495300" cy="457200"/>
              <a:chOff x="1371" y="1814"/>
              <a:chExt cx="2167" cy="1758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1774" y="2691"/>
                <a:ext cx="1039" cy="707"/>
              </a:xfrm>
              <a:custGeom>
                <a:avLst/>
                <a:gdLst>
                  <a:gd name="T0" fmla="*/ 98 w 1039"/>
                  <a:gd name="T1" fmla="*/ 275 h 707"/>
                  <a:gd name="T2" fmla="*/ 213 w 1039"/>
                  <a:gd name="T3" fmla="*/ 362 h 707"/>
                  <a:gd name="T4" fmla="*/ 175 w 1039"/>
                  <a:gd name="T5" fmla="*/ 563 h 707"/>
                  <a:gd name="T6" fmla="*/ 242 w 1039"/>
                  <a:gd name="T7" fmla="*/ 659 h 707"/>
                  <a:gd name="T8" fmla="*/ 328 w 1039"/>
                  <a:gd name="T9" fmla="*/ 707 h 707"/>
                  <a:gd name="T10" fmla="*/ 760 w 1039"/>
                  <a:gd name="T11" fmla="*/ 679 h 707"/>
                  <a:gd name="T12" fmla="*/ 972 w 1039"/>
                  <a:gd name="T13" fmla="*/ 573 h 707"/>
                  <a:gd name="T14" fmla="*/ 1039 w 1039"/>
                  <a:gd name="T15" fmla="*/ 458 h 707"/>
                  <a:gd name="T16" fmla="*/ 1000 w 1039"/>
                  <a:gd name="T17" fmla="*/ 285 h 707"/>
                  <a:gd name="T18" fmla="*/ 770 w 1039"/>
                  <a:gd name="T19" fmla="*/ 112 h 707"/>
                  <a:gd name="T20" fmla="*/ 703 w 1039"/>
                  <a:gd name="T21" fmla="*/ 83 h 707"/>
                  <a:gd name="T22" fmla="*/ 472 w 1039"/>
                  <a:gd name="T23" fmla="*/ 64 h 707"/>
                  <a:gd name="T24" fmla="*/ 21 w 1039"/>
                  <a:gd name="T25" fmla="*/ 160 h 707"/>
                  <a:gd name="T26" fmla="*/ 79 w 1039"/>
                  <a:gd name="T27" fmla="*/ 247 h 707"/>
                  <a:gd name="T28" fmla="*/ 156 w 1039"/>
                  <a:gd name="T29" fmla="*/ 285 h 707"/>
                  <a:gd name="T30" fmla="*/ 194 w 1039"/>
                  <a:gd name="T31" fmla="*/ 333 h 707"/>
                  <a:gd name="T32" fmla="*/ 98 w 1039"/>
                  <a:gd name="T33" fmla="*/ 275 h 7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9"/>
                  <a:gd name="T52" fmla="*/ 0 h 707"/>
                  <a:gd name="T53" fmla="*/ 1039 w 1039"/>
                  <a:gd name="T54" fmla="*/ 707 h 7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9" h="707">
                    <a:moveTo>
                      <a:pt x="98" y="275"/>
                    </a:moveTo>
                    <a:cubicBezTo>
                      <a:pt x="187" y="288"/>
                      <a:pt x="188" y="282"/>
                      <a:pt x="213" y="362"/>
                    </a:cubicBezTo>
                    <a:cubicBezTo>
                      <a:pt x="206" y="437"/>
                      <a:pt x="192" y="492"/>
                      <a:pt x="175" y="563"/>
                    </a:cubicBezTo>
                    <a:cubicBezTo>
                      <a:pt x="192" y="614"/>
                      <a:pt x="189" y="642"/>
                      <a:pt x="242" y="659"/>
                    </a:cubicBezTo>
                    <a:cubicBezTo>
                      <a:pt x="271" y="679"/>
                      <a:pt x="299" y="687"/>
                      <a:pt x="328" y="707"/>
                    </a:cubicBezTo>
                    <a:cubicBezTo>
                      <a:pt x="616" y="700"/>
                      <a:pt x="587" y="706"/>
                      <a:pt x="760" y="679"/>
                    </a:cubicBezTo>
                    <a:cubicBezTo>
                      <a:pt x="836" y="653"/>
                      <a:pt x="901" y="608"/>
                      <a:pt x="972" y="573"/>
                    </a:cubicBezTo>
                    <a:cubicBezTo>
                      <a:pt x="1023" y="522"/>
                      <a:pt x="1022" y="524"/>
                      <a:pt x="1039" y="458"/>
                    </a:cubicBezTo>
                    <a:cubicBezTo>
                      <a:pt x="1031" y="405"/>
                      <a:pt x="1025" y="334"/>
                      <a:pt x="1000" y="285"/>
                    </a:cubicBezTo>
                    <a:cubicBezTo>
                      <a:pt x="950" y="185"/>
                      <a:pt x="862" y="158"/>
                      <a:pt x="770" y="112"/>
                    </a:cubicBezTo>
                    <a:cubicBezTo>
                      <a:pt x="719" y="86"/>
                      <a:pt x="765" y="95"/>
                      <a:pt x="703" y="83"/>
                    </a:cubicBezTo>
                    <a:cubicBezTo>
                      <a:pt x="623" y="67"/>
                      <a:pt x="561" y="69"/>
                      <a:pt x="472" y="64"/>
                    </a:cubicBezTo>
                    <a:cubicBezTo>
                      <a:pt x="260" y="70"/>
                      <a:pt x="126" y="0"/>
                      <a:pt x="21" y="160"/>
                    </a:cubicBezTo>
                    <a:cubicBezTo>
                      <a:pt x="0" y="227"/>
                      <a:pt x="29" y="222"/>
                      <a:pt x="79" y="247"/>
                    </a:cubicBezTo>
                    <a:cubicBezTo>
                      <a:pt x="105" y="260"/>
                      <a:pt x="130" y="272"/>
                      <a:pt x="156" y="285"/>
                    </a:cubicBezTo>
                    <a:lnTo>
                      <a:pt x="194" y="333"/>
                    </a:lnTo>
                    <a:lnTo>
                      <a:pt x="98" y="275"/>
                    </a:lnTo>
                    <a:close/>
                  </a:path>
                </a:pathLst>
              </a:custGeom>
              <a:solidFill>
                <a:srgbClr val="000000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3158" y="2784"/>
                <a:ext cx="380" cy="423"/>
              </a:xfrm>
              <a:custGeom>
                <a:avLst/>
                <a:gdLst>
                  <a:gd name="T0" fmla="*/ 29 w 380"/>
                  <a:gd name="T1" fmla="*/ 48 h 423"/>
                  <a:gd name="T2" fmla="*/ 202 w 380"/>
                  <a:gd name="T3" fmla="*/ 0 h 423"/>
                  <a:gd name="T4" fmla="*/ 269 w 380"/>
                  <a:gd name="T5" fmla="*/ 58 h 423"/>
                  <a:gd name="T6" fmla="*/ 308 w 380"/>
                  <a:gd name="T7" fmla="*/ 125 h 423"/>
                  <a:gd name="T8" fmla="*/ 346 w 380"/>
                  <a:gd name="T9" fmla="*/ 259 h 423"/>
                  <a:gd name="T10" fmla="*/ 356 w 380"/>
                  <a:gd name="T11" fmla="*/ 298 h 423"/>
                  <a:gd name="T12" fmla="*/ 375 w 380"/>
                  <a:gd name="T13" fmla="*/ 355 h 423"/>
                  <a:gd name="T14" fmla="*/ 308 w 380"/>
                  <a:gd name="T15" fmla="*/ 394 h 423"/>
                  <a:gd name="T16" fmla="*/ 202 w 380"/>
                  <a:gd name="T17" fmla="*/ 250 h 423"/>
                  <a:gd name="T18" fmla="*/ 125 w 380"/>
                  <a:gd name="T19" fmla="*/ 173 h 423"/>
                  <a:gd name="T20" fmla="*/ 0 w 380"/>
                  <a:gd name="T21" fmla="*/ 154 h 423"/>
                  <a:gd name="T22" fmla="*/ 10 w 380"/>
                  <a:gd name="T23" fmla="*/ 106 h 423"/>
                  <a:gd name="T24" fmla="*/ 48 w 380"/>
                  <a:gd name="T25" fmla="*/ 58 h 423"/>
                  <a:gd name="T26" fmla="*/ 29 w 380"/>
                  <a:gd name="T27" fmla="*/ 48 h 4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0"/>
                  <a:gd name="T43" fmla="*/ 0 h 423"/>
                  <a:gd name="T44" fmla="*/ 380 w 380"/>
                  <a:gd name="T45" fmla="*/ 423 h 4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0" h="423">
                    <a:moveTo>
                      <a:pt x="29" y="48"/>
                    </a:moveTo>
                    <a:cubicBezTo>
                      <a:pt x="88" y="36"/>
                      <a:pt x="145" y="20"/>
                      <a:pt x="202" y="0"/>
                    </a:cubicBezTo>
                    <a:cubicBezTo>
                      <a:pt x="259" y="15"/>
                      <a:pt x="246" y="11"/>
                      <a:pt x="269" y="58"/>
                    </a:cubicBezTo>
                    <a:cubicBezTo>
                      <a:pt x="280" y="81"/>
                      <a:pt x="296" y="102"/>
                      <a:pt x="308" y="125"/>
                    </a:cubicBezTo>
                    <a:cubicBezTo>
                      <a:pt x="332" y="221"/>
                      <a:pt x="319" y="177"/>
                      <a:pt x="346" y="259"/>
                    </a:cubicBezTo>
                    <a:cubicBezTo>
                      <a:pt x="350" y="272"/>
                      <a:pt x="352" y="285"/>
                      <a:pt x="356" y="298"/>
                    </a:cubicBezTo>
                    <a:cubicBezTo>
                      <a:pt x="362" y="317"/>
                      <a:pt x="375" y="355"/>
                      <a:pt x="375" y="355"/>
                    </a:cubicBezTo>
                    <a:cubicBezTo>
                      <a:pt x="353" y="418"/>
                      <a:pt x="380" y="423"/>
                      <a:pt x="308" y="394"/>
                    </a:cubicBezTo>
                    <a:cubicBezTo>
                      <a:pt x="273" y="342"/>
                      <a:pt x="241" y="297"/>
                      <a:pt x="202" y="250"/>
                    </a:cubicBezTo>
                    <a:cubicBezTo>
                      <a:pt x="181" y="225"/>
                      <a:pt x="161" y="182"/>
                      <a:pt x="125" y="173"/>
                    </a:cubicBezTo>
                    <a:cubicBezTo>
                      <a:pt x="84" y="163"/>
                      <a:pt x="41" y="163"/>
                      <a:pt x="0" y="154"/>
                    </a:cubicBezTo>
                    <a:cubicBezTo>
                      <a:pt x="3" y="138"/>
                      <a:pt x="4" y="121"/>
                      <a:pt x="10" y="106"/>
                    </a:cubicBezTo>
                    <a:cubicBezTo>
                      <a:pt x="17" y="89"/>
                      <a:pt x="48" y="79"/>
                      <a:pt x="48" y="58"/>
                    </a:cubicBezTo>
                    <a:cubicBezTo>
                      <a:pt x="48" y="51"/>
                      <a:pt x="35" y="51"/>
                      <a:pt x="29" y="48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3054" y="3072"/>
                <a:ext cx="383" cy="494"/>
              </a:xfrm>
              <a:custGeom>
                <a:avLst/>
                <a:gdLst>
                  <a:gd name="T0" fmla="*/ 37 w 383"/>
                  <a:gd name="T1" fmla="*/ 19 h 494"/>
                  <a:gd name="T2" fmla="*/ 152 w 383"/>
                  <a:gd name="T3" fmla="*/ 19 h 494"/>
                  <a:gd name="T4" fmla="*/ 210 w 383"/>
                  <a:gd name="T5" fmla="*/ 77 h 494"/>
                  <a:gd name="T6" fmla="*/ 239 w 383"/>
                  <a:gd name="T7" fmla="*/ 106 h 494"/>
                  <a:gd name="T8" fmla="*/ 296 w 383"/>
                  <a:gd name="T9" fmla="*/ 230 h 494"/>
                  <a:gd name="T10" fmla="*/ 354 w 383"/>
                  <a:gd name="T11" fmla="*/ 346 h 494"/>
                  <a:gd name="T12" fmla="*/ 383 w 383"/>
                  <a:gd name="T13" fmla="*/ 442 h 494"/>
                  <a:gd name="T14" fmla="*/ 316 w 383"/>
                  <a:gd name="T15" fmla="*/ 480 h 494"/>
                  <a:gd name="T16" fmla="*/ 220 w 383"/>
                  <a:gd name="T17" fmla="*/ 374 h 494"/>
                  <a:gd name="T18" fmla="*/ 152 w 383"/>
                  <a:gd name="T19" fmla="*/ 307 h 494"/>
                  <a:gd name="T20" fmla="*/ 133 w 383"/>
                  <a:gd name="T21" fmla="*/ 278 h 494"/>
                  <a:gd name="T22" fmla="*/ 47 w 383"/>
                  <a:gd name="T23" fmla="*/ 250 h 494"/>
                  <a:gd name="T24" fmla="*/ 28 w 383"/>
                  <a:gd name="T25" fmla="*/ 230 h 494"/>
                  <a:gd name="T26" fmla="*/ 8 w 383"/>
                  <a:gd name="T27" fmla="*/ 173 h 494"/>
                  <a:gd name="T28" fmla="*/ 28 w 383"/>
                  <a:gd name="T29" fmla="*/ 58 h 494"/>
                  <a:gd name="T30" fmla="*/ 56 w 383"/>
                  <a:gd name="T31" fmla="*/ 48 h 494"/>
                  <a:gd name="T32" fmla="*/ 37 w 383"/>
                  <a:gd name="T33" fmla="*/ 19 h 4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3"/>
                  <a:gd name="T52" fmla="*/ 0 h 494"/>
                  <a:gd name="T53" fmla="*/ 383 w 383"/>
                  <a:gd name="T54" fmla="*/ 494 h 4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3" h="494">
                    <a:moveTo>
                      <a:pt x="37" y="19"/>
                    </a:moveTo>
                    <a:cubicBezTo>
                      <a:pt x="69" y="14"/>
                      <a:pt x="120" y="0"/>
                      <a:pt x="152" y="19"/>
                    </a:cubicBezTo>
                    <a:cubicBezTo>
                      <a:pt x="176" y="33"/>
                      <a:pt x="191" y="58"/>
                      <a:pt x="210" y="77"/>
                    </a:cubicBezTo>
                    <a:cubicBezTo>
                      <a:pt x="220" y="87"/>
                      <a:pt x="239" y="106"/>
                      <a:pt x="239" y="106"/>
                    </a:cubicBezTo>
                    <a:cubicBezTo>
                      <a:pt x="253" y="149"/>
                      <a:pt x="278" y="188"/>
                      <a:pt x="296" y="230"/>
                    </a:cubicBezTo>
                    <a:cubicBezTo>
                      <a:pt x="313" y="270"/>
                      <a:pt x="324" y="314"/>
                      <a:pt x="354" y="346"/>
                    </a:cubicBezTo>
                    <a:cubicBezTo>
                      <a:pt x="365" y="378"/>
                      <a:pt x="375" y="409"/>
                      <a:pt x="383" y="442"/>
                    </a:cubicBezTo>
                    <a:cubicBezTo>
                      <a:pt x="365" y="492"/>
                      <a:pt x="369" y="494"/>
                      <a:pt x="316" y="480"/>
                    </a:cubicBezTo>
                    <a:cubicBezTo>
                      <a:pt x="270" y="450"/>
                      <a:pt x="251" y="422"/>
                      <a:pt x="220" y="374"/>
                    </a:cubicBezTo>
                    <a:cubicBezTo>
                      <a:pt x="215" y="367"/>
                      <a:pt x="168" y="322"/>
                      <a:pt x="152" y="307"/>
                    </a:cubicBezTo>
                    <a:cubicBezTo>
                      <a:pt x="144" y="299"/>
                      <a:pt x="142" y="285"/>
                      <a:pt x="133" y="278"/>
                    </a:cubicBezTo>
                    <a:cubicBezTo>
                      <a:pt x="115" y="264"/>
                      <a:pt x="69" y="257"/>
                      <a:pt x="47" y="250"/>
                    </a:cubicBezTo>
                    <a:cubicBezTo>
                      <a:pt x="41" y="243"/>
                      <a:pt x="32" y="238"/>
                      <a:pt x="28" y="230"/>
                    </a:cubicBezTo>
                    <a:cubicBezTo>
                      <a:pt x="19" y="212"/>
                      <a:pt x="8" y="173"/>
                      <a:pt x="8" y="173"/>
                    </a:cubicBezTo>
                    <a:cubicBezTo>
                      <a:pt x="12" y="134"/>
                      <a:pt x="0" y="86"/>
                      <a:pt x="28" y="58"/>
                    </a:cubicBezTo>
                    <a:cubicBezTo>
                      <a:pt x="35" y="51"/>
                      <a:pt x="54" y="58"/>
                      <a:pt x="56" y="48"/>
                    </a:cubicBezTo>
                    <a:cubicBezTo>
                      <a:pt x="59" y="37"/>
                      <a:pt x="43" y="29"/>
                      <a:pt x="37" y="19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35" y="1923"/>
                <a:ext cx="317" cy="318"/>
              </a:xfrm>
              <a:custGeom>
                <a:avLst/>
                <a:gdLst>
                  <a:gd name="T0" fmla="*/ 202 w 317"/>
                  <a:gd name="T1" fmla="*/ 275 h 318"/>
                  <a:gd name="T2" fmla="*/ 0 w 317"/>
                  <a:gd name="T3" fmla="*/ 35 h 318"/>
                  <a:gd name="T4" fmla="*/ 211 w 317"/>
                  <a:gd name="T5" fmla="*/ 151 h 318"/>
                  <a:gd name="T6" fmla="*/ 240 w 317"/>
                  <a:gd name="T7" fmla="*/ 170 h 318"/>
                  <a:gd name="T8" fmla="*/ 298 w 317"/>
                  <a:gd name="T9" fmla="*/ 227 h 318"/>
                  <a:gd name="T10" fmla="*/ 317 w 317"/>
                  <a:gd name="T11" fmla="*/ 247 h 318"/>
                  <a:gd name="T12" fmla="*/ 307 w 317"/>
                  <a:gd name="T13" fmla="*/ 285 h 318"/>
                  <a:gd name="T14" fmla="*/ 202 w 317"/>
                  <a:gd name="T15" fmla="*/ 275 h 3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318"/>
                  <a:gd name="T26" fmla="*/ 317 w 317"/>
                  <a:gd name="T27" fmla="*/ 318 h 3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318">
                    <a:moveTo>
                      <a:pt x="202" y="275"/>
                    </a:moveTo>
                    <a:cubicBezTo>
                      <a:pt x="166" y="174"/>
                      <a:pt x="106" y="72"/>
                      <a:pt x="0" y="35"/>
                    </a:cubicBezTo>
                    <a:cubicBezTo>
                      <a:pt x="112" y="0"/>
                      <a:pt x="138" y="103"/>
                      <a:pt x="211" y="151"/>
                    </a:cubicBezTo>
                    <a:cubicBezTo>
                      <a:pt x="221" y="157"/>
                      <a:pt x="231" y="162"/>
                      <a:pt x="240" y="170"/>
                    </a:cubicBezTo>
                    <a:cubicBezTo>
                      <a:pt x="260" y="188"/>
                      <a:pt x="279" y="208"/>
                      <a:pt x="298" y="227"/>
                    </a:cubicBezTo>
                    <a:cubicBezTo>
                      <a:pt x="305" y="234"/>
                      <a:pt x="317" y="247"/>
                      <a:pt x="317" y="247"/>
                    </a:cubicBezTo>
                    <a:cubicBezTo>
                      <a:pt x="314" y="260"/>
                      <a:pt x="315" y="275"/>
                      <a:pt x="307" y="285"/>
                    </a:cubicBezTo>
                    <a:cubicBezTo>
                      <a:pt x="291" y="305"/>
                      <a:pt x="159" y="318"/>
                      <a:pt x="202" y="275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755" y="1814"/>
                <a:ext cx="307" cy="399"/>
              </a:xfrm>
              <a:custGeom>
                <a:avLst/>
                <a:gdLst>
                  <a:gd name="T0" fmla="*/ 0 w 307"/>
                  <a:gd name="T1" fmla="*/ 346 h 399"/>
                  <a:gd name="T2" fmla="*/ 192 w 307"/>
                  <a:gd name="T3" fmla="*/ 0 h 399"/>
                  <a:gd name="T4" fmla="*/ 250 w 307"/>
                  <a:gd name="T5" fmla="*/ 10 h 399"/>
                  <a:gd name="T6" fmla="*/ 307 w 307"/>
                  <a:gd name="T7" fmla="*/ 48 h 399"/>
                  <a:gd name="T8" fmla="*/ 192 w 307"/>
                  <a:gd name="T9" fmla="*/ 154 h 399"/>
                  <a:gd name="T10" fmla="*/ 173 w 307"/>
                  <a:gd name="T11" fmla="*/ 212 h 399"/>
                  <a:gd name="T12" fmla="*/ 163 w 307"/>
                  <a:gd name="T13" fmla="*/ 240 h 399"/>
                  <a:gd name="T14" fmla="*/ 87 w 307"/>
                  <a:gd name="T15" fmla="*/ 384 h 399"/>
                  <a:gd name="T16" fmla="*/ 0 w 307"/>
                  <a:gd name="T17" fmla="*/ 346 h 3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7"/>
                  <a:gd name="T28" fmla="*/ 0 h 399"/>
                  <a:gd name="T29" fmla="*/ 307 w 307"/>
                  <a:gd name="T30" fmla="*/ 399 h 3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7" h="399">
                    <a:moveTo>
                      <a:pt x="0" y="346"/>
                    </a:moveTo>
                    <a:cubicBezTo>
                      <a:pt x="31" y="196"/>
                      <a:pt x="23" y="58"/>
                      <a:pt x="192" y="0"/>
                    </a:cubicBezTo>
                    <a:cubicBezTo>
                      <a:pt x="211" y="3"/>
                      <a:pt x="232" y="2"/>
                      <a:pt x="250" y="10"/>
                    </a:cubicBezTo>
                    <a:cubicBezTo>
                      <a:pt x="271" y="19"/>
                      <a:pt x="307" y="48"/>
                      <a:pt x="307" y="48"/>
                    </a:cubicBezTo>
                    <a:cubicBezTo>
                      <a:pt x="264" y="79"/>
                      <a:pt x="221" y="109"/>
                      <a:pt x="192" y="154"/>
                    </a:cubicBezTo>
                    <a:cubicBezTo>
                      <a:pt x="186" y="173"/>
                      <a:pt x="180" y="193"/>
                      <a:pt x="173" y="212"/>
                    </a:cubicBezTo>
                    <a:cubicBezTo>
                      <a:pt x="170" y="221"/>
                      <a:pt x="163" y="240"/>
                      <a:pt x="163" y="240"/>
                    </a:cubicBezTo>
                    <a:cubicBezTo>
                      <a:pt x="146" y="345"/>
                      <a:pt x="171" y="357"/>
                      <a:pt x="87" y="384"/>
                    </a:cubicBezTo>
                    <a:cubicBezTo>
                      <a:pt x="0" y="374"/>
                      <a:pt x="18" y="399"/>
                      <a:pt x="0" y="346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371" y="2746"/>
                <a:ext cx="376" cy="451"/>
              </a:xfrm>
              <a:custGeom>
                <a:avLst/>
                <a:gdLst>
                  <a:gd name="T0" fmla="*/ 376 w 376"/>
                  <a:gd name="T1" fmla="*/ 76 h 451"/>
                  <a:gd name="T2" fmla="*/ 223 w 376"/>
                  <a:gd name="T3" fmla="*/ 105 h 451"/>
                  <a:gd name="T4" fmla="*/ 165 w 376"/>
                  <a:gd name="T5" fmla="*/ 134 h 451"/>
                  <a:gd name="T6" fmla="*/ 98 w 376"/>
                  <a:gd name="T7" fmla="*/ 220 h 451"/>
                  <a:gd name="T8" fmla="*/ 59 w 376"/>
                  <a:gd name="T9" fmla="*/ 355 h 451"/>
                  <a:gd name="T10" fmla="*/ 40 w 376"/>
                  <a:gd name="T11" fmla="*/ 432 h 451"/>
                  <a:gd name="T12" fmla="*/ 11 w 376"/>
                  <a:gd name="T13" fmla="*/ 451 h 451"/>
                  <a:gd name="T14" fmla="*/ 69 w 376"/>
                  <a:gd name="T15" fmla="*/ 134 h 451"/>
                  <a:gd name="T16" fmla="*/ 203 w 376"/>
                  <a:gd name="T17" fmla="*/ 38 h 451"/>
                  <a:gd name="T18" fmla="*/ 290 w 376"/>
                  <a:gd name="T19" fmla="*/ 0 h 451"/>
                  <a:gd name="T20" fmla="*/ 319 w 376"/>
                  <a:gd name="T21" fmla="*/ 28 h 451"/>
                  <a:gd name="T22" fmla="*/ 376 w 376"/>
                  <a:gd name="T23" fmla="*/ 76 h 4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6"/>
                  <a:gd name="T37" fmla="*/ 0 h 451"/>
                  <a:gd name="T38" fmla="*/ 376 w 376"/>
                  <a:gd name="T39" fmla="*/ 451 h 4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6" h="451">
                    <a:moveTo>
                      <a:pt x="376" y="76"/>
                    </a:moveTo>
                    <a:cubicBezTo>
                      <a:pt x="319" y="83"/>
                      <a:pt x="276" y="88"/>
                      <a:pt x="223" y="105"/>
                    </a:cubicBezTo>
                    <a:cubicBezTo>
                      <a:pt x="205" y="117"/>
                      <a:pt x="182" y="120"/>
                      <a:pt x="165" y="134"/>
                    </a:cubicBezTo>
                    <a:cubicBezTo>
                      <a:pt x="156" y="141"/>
                      <a:pt x="104" y="208"/>
                      <a:pt x="98" y="220"/>
                    </a:cubicBezTo>
                    <a:cubicBezTo>
                      <a:pt x="78" y="259"/>
                      <a:pt x="69" y="313"/>
                      <a:pt x="59" y="355"/>
                    </a:cubicBezTo>
                    <a:cubicBezTo>
                      <a:pt x="58" y="361"/>
                      <a:pt x="49" y="420"/>
                      <a:pt x="40" y="432"/>
                    </a:cubicBezTo>
                    <a:cubicBezTo>
                      <a:pt x="33" y="441"/>
                      <a:pt x="21" y="445"/>
                      <a:pt x="11" y="451"/>
                    </a:cubicBezTo>
                    <a:cubicBezTo>
                      <a:pt x="21" y="364"/>
                      <a:pt x="0" y="180"/>
                      <a:pt x="69" y="134"/>
                    </a:cubicBezTo>
                    <a:cubicBezTo>
                      <a:pt x="116" y="103"/>
                      <a:pt x="153" y="64"/>
                      <a:pt x="203" y="38"/>
                    </a:cubicBezTo>
                    <a:cubicBezTo>
                      <a:pt x="231" y="24"/>
                      <a:pt x="290" y="0"/>
                      <a:pt x="290" y="0"/>
                    </a:cubicBezTo>
                    <a:cubicBezTo>
                      <a:pt x="300" y="9"/>
                      <a:pt x="312" y="16"/>
                      <a:pt x="319" y="28"/>
                    </a:cubicBezTo>
                    <a:cubicBezTo>
                      <a:pt x="356" y="95"/>
                      <a:pt x="309" y="94"/>
                      <a:pt x="376" y="76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536" y="3120"/>
                <a:ext cx="323" cy="415"/>
              </a:xfrm>
              <a:custGeom>
                <a:avLst/>
                <a:gdLst>
                  <a:gd name="T0" fmla="*/ 279 w 323"/>
                  <a:gd name="T1" fmla="*/ 0 h 415"/>
                  <a:gd name="T2" fmla="*/ 192 w 323"/>
                  <a:gd name="T3" fmla="*/ 48 h 415"/>
                  <a:gd name="T4" fmla="*/ 58 w 323"/>
                  <a:gd name="T5" fmla="*/ 231 h 415"/>
                  <a:gd name="T6" fmla="*/ 39 w 323"/>
                  <a:gd name="T7" fmla="*/ 269 h 415"/>
                  <a:gd name="T8" fmla="*/ 0 w 323"/>
                  <a:gd name="T9" fmla="*/ 327 h 415"/>
                  <a:gd name="T10" fmla="*/ 67 w 323"/>
                  <a:gd name="T11" fmla="*/ 394 h 415"/>
                  <a:gd name="T12" fmla="*/ 183 w 323"/>
                  <a:gd name="T13" fmla="*/ 259 h 415"/>
                  <a:gd name="T14" fmla="*/ 240 w 323"/>
                  <a:gd name="T15" fmla="*/ 240 h 415"/>
                  <a:gd name="T16" fmla="*/ 269 w 323"/>
                  <a:gd name="T17" fmla="*/ 231 h 415"/>
                  <a:gd name="T18" fmla="*/ 288 w 323"/>
                  <a:gd name="T19" fmla="*/ 163 h 415"/>
                  <a:gd name="T20" fmla="*/ 279 w 323"/>
                  <a:gd name="T21" fmla="*/ 0 h 4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3"/>
                  <a:gd name="T34" fmla="*/ 0 h 415"/>
                  <a:gd name="T35" fmla="*/ 323 w 323"/>
                  <a:gd name="T36" fmla="*/ 415 h 4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3" h="415">
                    <a:moveTo>
                      <a:pt x="279" y="0"/>
                    </a:moveTo>
                    <a:cubicBezTo>
                      <a:pt x="248" y="11"/>
                      <a:pt x="192" y="48"/>
                      <a:pt x="192" y="48"/>
                    </a:cubicBezTo>
                    <a:cubicBezTo>
                      <a:pt x="151" y="111"/>
                      <a:pt x="99" y="168"/>
                      <a:pt x="58" y="231"/>
                    </a:cubicBezTo>
                    <a:cubicBezTo>
                      <a:pt x="50" y="243"/>
                      <a:pt x="46" y="257"/>
                      <a:pt x="39" y="269"/>
                    </a:cubicBezTo>
                    <a:cubicBezTo>
                      <a:pt x="27" y="289"/>
                      <a:pt x="0" y="327"/>
                      <a:pt x="0" y="327"/>
                    </a:cubicBezTo>
                    <a:cubicBezTo>
                      <a:pt x="10" y="382"/>
                      <a:pt x="3" y="415"/>
                      <a:pt x="67" y="394"/>
                    </a:cubicBezTo>
                    <a:cubicBezTo>
                      <a:pt x="86" y="339"/>
                      <a:pt x="129" y="284"/>
                      <a:pt x="183" y="259"/>
                    </a:cubicBezTo>
                    <a:cubicBezTo>
                      <a:pt x="201" y="251"/>
                      <a:pt x="221" y="246"/>
                      <a:pt x="240" y="240"/>
                    </a:cubicBezTo>
                    <a:cubicBezTo>
                      <a:pt x="250" y="237"/>
                      <a:pt x="269" y="231"/>
                      <a:pt x="269" y="231"/>
                    </a:cubicBezTo>
                    <a:cubicBezTo>
                      <a:pt x="305" y="206"/>
                      <a:pt x="323" y="200"/>
                      <a:pt x="288" y="163"/>
                    </a:cubicBezTo>
                    <a:cubicBezTo>
                      <a:pt x="273" y="119"/>
                      <a:pt x="226" y="26"/>
                      <a:pt x="279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632" y="2160"/>
                <a:ext cx="1617" cy="1412"/>
              </a:xfrm>
              <a:custGeom>
                <a:avLst/>
                <a:gdLst>
                  <a:gd name="T0" fmla="*/ 478 w 1617"/>
                  <a:gd name="T1" fmla="*/ 85 h 1412"/>
                  <a:gd name="T2" fmla="*/ 382 w 1617"/>
                  <a:gd name="T3" fmla="*/ 114 h 1412"/>
                  <a:gd name="T4" fmla="*/ 286 w 1617"/>
                  <a:gd name="T5" fmla="*/ 181 h 1412"/>
                  <a:gd name="T6" fmla="*/ 181 w 1617"/>
                  <a:gd name="T7" fmla="*/ 248 h 1412"/>
                  <a:gd name="T8" fmla="*/ 27 w 1617"/>
                  <a:gd name="T9" fmla="*/ 392 h 1412"/>
                  <a:gd name="T10" fmla="*/ 18 w 1617"/>
                  <a:gd name="T11" fmla="*/ 536 h 1412"/>
                  <a:gd name="T12" fmla="*/ 37 w 1617"/>
                  <a:gd name="T13" fmla="*/ 594 h 1412"/>
                  <a:gd name="T14" fmla="*/ 104 w 1617"/>
                  <a:gd name="T15" fmla="*/ 680 h 1412"/>
                  <a:gd name="T16" fmla="*/ 123 w 1617"/>
                  <a:gd name="T17" fmla="*/ 709 h 1412"/>
                  <a:gd name="T18" fmla="*/ 142 w 1617"/>
                  <a:gd name="T19" fmla="*/ 796 h 1412"/>
                  <a:gd name="T20" fmla="*/ 219 w 1617"/>
                  <a:gd name="T21" fmla="*/ 834 h 1412"/>
                  <a:gd name="T22" fmla="*/ 325 w 1617"/>
                  <a:gd name="T23" fmla="*/ 776 h 1412"/>
                  <a:gd name="T24" fmla="*/ 382 w 1617"/>
                  <a:gd name="T25" fmla="*/ 719 h 1412"/>
                  <a:gd name="T26" fmla="*/ 430 w 1617"/>
                  <a:gd name="T27" fmla="*/ 815 h 1412"/>
                  <a:gd name="T28" fmla="*/ 536 w 1617"/>
                  <a:gd name="T29" fmla="*/ 872 h 1412"/>
                  <a:gd name="T30" fmla="*/ 642 w 1617"/>
                  <a:gd name="T31" fmla="*/ 824 h 1412"/>
                  <a:gd name="T32" fmla="*/ 718 w 1617"/>
                  <a:gd name="T33" fmla="*/ 680 h 1412"/>
                  <a:gd name="T34" fmla="*/ 814 w 1617"/>
                  <a:gd name="T35" fmla="*/ 748 h 1412"/>
                  <a:gd name="T36" fmla="*/ 968 w 1617"/>
                  <a:gd name="T37" fmla="*/ 757 h 1412"/>
                  <a:gd name="T38" fmla="*/ 1064 w 1617"/>
                  <a:gd name="T39" fmla="*/ 901 h 1412"/>
                  <a:gd name="T40" fmla="*/ 997 w 1617"/>
                  <a:gd name="T41" fmla="*/ 1045 h 1412"/>
                  <a:gd name="T42" fmla="*/ 805 w 1617"/>
                  <a:gd name="T43" fmla="*/ 1036 h 1412"/>
                  <a:gd name="T44" fmla="*/ 786 w 1617"/>
                  <a:gd name="T45" fmla="*/ 1007 h 1412"/>
                  <a:gd name="T46" fmla="*/ 690 w 1617"/>
                  <a:gd name="T47" fmla="*/ 920 h 1412"/>
                  <a:gd name="T48" fmla="*/ 622 w 1617"/>
                  <a:gd name="T49" fmla="*/ 949 h 1412"/>
                  <a:gd name="T50" fmla="*/ 603 w 1617"/>
                  <a:gd name="T51" fmla="*/ 1007 h 1412"/>
                  <a:gd name="T52" fmla="*/ 517 w 1617"/>
                  <a:gd name="T53" fmla="*/ 1160 h 1412"/>
                  <a:gd name="T54" fmla="*/ 373 w 1617"/>
                  <a:gd name="T55" fmla="*/ 1093 h 1412"/>
                  <a:gd name="T56" fmla="*/ 334 w 1617"/>
                  <a:gd name="T57" fmla="*/ 1036 h 1412"/>
                  <a:gd name="T58" fmla="*/ 248 w 1617"/>
                  <a:gd name="T59" fmla="*/ 959 h 1412"/>
                  <a:gd name="T60" fmla="*/ 190 w 1617"/>
                  <a:gd name="T61" fmla="*/ 968 h 1412"/>
                  <a:gd name="T62" fmla="*/ 162 w 1617"/>
                  <a:gd name="T63" fmla="*/ 1016 h 1412"/>
                  <a:gd name="T64" fmla="*/ 142 w 1617"/>
                  <a:gd name="T65" fmla="*/ 1036 h 1412"/>
                  <a:gd name="T66" fmla="*/ 104 w 1617"/>
                  <a:gd name="T67" fmla="*/ 1093 h 1412"/>
                  <a:gd name="T68" fmla="*/ 190 w 1617"/>
                  <a:gd name="T69" fmla="*/ 1295 h 1412"/>
                  <a:gd name="T70" fmla="*/ 315 w 1617"/>
                  <a:gd name="T71" fmla="*/ 1343 h 1412"/>
                  <a:gd name="T72" fmla="*/ 642 w 1617"/>
                  <a:gd name="T73" fmla="*/ 1400 h 1412"/>
                  <a:gd name="T74" fmla="*/ 1179 w 1617"/>
                  <a:gd name="T75" fmla="*/ 1372 h 1412"/>
                  <a:gd name="T76" fmla="*/ 1333 w 1617"/>
                  <a:gd name="T77" fmla="*/ 1256 h 1412"/>
                  <a:gd name="T78" fmla="*/ 1381 w 1617"/>
                  <a:gd name="T79" fmla="*/ 1208 h 1412"/>
                  <a:gd name="T80" fmla="*/ 1410 w 1617"/>
                  <a:gd name="T81" fmla="*/ 1180 h 1412"/>
                  <a:gd name="T82" fmla="*/ 1438 w 1617"/>
                  <a:gd name="T83" fmla="*/ 1093 h 1412"/>
                  <a:gd name="T84" fmla="*/ 1467 w 1617"/>
                  <a:gd name="T85" fmla="*/ 940 h 1412"/>
                  <a:gd name="T86" fmla="*/ 1602 w 1617"/>
                  <a:gd name="T87" fmla="*/ 632 h 1412"/>
                  <a:gd name="T88" fmla="*/ 1602 w 1617"/>
                  <a:gd name="T89" fmla="*/ 277 h 1412"/>
                  <a:gd name="T90" fmla="*/ 949 w 1617"/>
                  <a:gd name="T91" fmla="*/ 47 h 1412"/>
                  <a:gd name="T92" fmla="*/ 478 w 1617"/>
                  <a:gd name="T93" fmla="*/ 85 h 141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17"/>
                  <a:gd name="T142" fmla="*/ 0 h 1412"/>
                  <a:gd name="T143" fmla="*/ 1617 w 1617"/>
                  <a:gd name="T144" fmla="*/ 1412 h 141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17" h="1412">
                    <a:moveTo>
                      <a:pt x="478" y="85"/>
                    </a:moveTo>
                    <a:cubicBezTo>
                      <a:pt x="447" y="96"/>
                      <a:pt x="411" y="99"/>
                      <a:pt x="382" y="114"/>
                    </a:cubicBezTo>
                    <a:cubicBezTo>
                      <a:pt x="343" y="134"/>
                      <a:pt x="328" y="168"/>
                      <a:pt x="286" y="181"/>
                    </a:cubicBezTo>
                    <a:cubicBezTo>
                      <a:pt x="249" y="206"/>
                      <a:pt x="225" y="234"/>
                      <a:pt x="181" y="248"/>
                    </a:cubicBezTo>
                    <a:cubicBezTo>
                      <a:pt x="131" y="298"/>
                      <a:pt x="67" y="333"/>
                      <a:pt x="27" y="392"/>
                    </a:cubicBezTo>
                    <a:cubicBezTo>
                      <a:pt x="3" y="465"/>
                      <a:pt x="0" y="447"/>
                      <a:pt x="18" y="536"/>
                    </a:cubicBezTo>
                    <a:cubicBezTo>
                      <a:pt x="22" y="556"/>
                      <a:pt x="23" y="580"/>
                      <a:pt x="37" y="594"/>
                    </a:cubicBezTo>
                    <a:cubicBezTo>
                      <a:pt x="82" y="639"/>
                      <a:pt x="59" y="612"/>
                      <a:pt x="104" y="680"/>
                    </a:cubicBezTo>
                    <a:cubicBezTo>
                      <a:pt x="110" y="690"/>
                      <a:pt x="123" y="709"/>
                      <a:pt x="123" y="709"/>
                    </a:cubicBezTo>
                    <a:cubicBezTo>
                      <a:pt x="130" y="738"/>
                      <a:pt x="130" y="769"/>
                      <a:pt x="142" y="796"/>
                    </a:cubicBezTo>
                    <a:cubicBezTo>
                      <a:pt x="153" y="822"/>
                      <a:pt x="219" y="834"/>
                      <a:pt x="219" y="834"/>
                    </a:cubicBezTo>
                    <a:cubicBezTo>
                      <a:pt x="289" y="824"/>
                      <a:pt x="291" y="828"/>
                      <a:pt x="325" y="776"/>
                    </a:cubicBezTo>
                    <a:cubicBezTo>
                      <a:pt x="337" y="739"/>
                      <a:pt x="345" y="731"/>
                      <a:pt x="382" y="719"/>
                    </a:cubicBezTo>
                    <a:cubicBezTo>
                      <a:pt x="444" y="738"/>
                      <a:pt x="409" y="759"/>
                      <a:pt x="430" y="815"/>
                    </a:cubicBezTo>
                    <a:cubicBezTo>
                      <a:pt x="437" y="834"/>
                      <a:pt x="517" y="866"/>
                      <a:pt x="536" y="872"/>
                    </a:cubicBezTo>
                    <a:cubicBezTo>
                      <a:pt x="588" y="862"/>
                      <a:pt x="605" y="861"/>
                      <a:pt x="642" y="824"/>
                    </a:cubicBezTo>
                    <a:cubicBezTo>
                      <a:pt x="662" y="761"/>
                      <a:pt x="649" y="705"/>
                      <a:pt x="718" y="680"/>
                    </a:cubicBezTo>
                    <a:cubicBezTo>
                      <a:pt x="759" y="694"/>
                      <a:pt x="768" y="743"/>
                      <a:pt x="814" y="748"/>
                    </a:cubicBezTo>
                    <a:cubicBezTo>
                      <a:pt x="865" y="753"/>
                      <a:pt x="917" y="754"/>
                      <a:pt x="968" y="757"/>
                    </a:cubicBezTo>
                    <a:cubicBezTo>
                      <a:pt x="1035" y="780"/>
                      <a:pt x="1048" y="839"/>
                      <a:pt x="1064" y="901"/>
                    </a:cubicBezTo>
                    <a:cubicBezTo>
                      <a:pt x="1056" y="983"/>
                      <a:pt x="1073" y="1021"/>
                      <a:pt x="997" y="1045"/>
                    </a:cubicBezTo>
                    <a:cubicBezTo>
                      <a:pt x="933" y="1042"/>
                      <a:pt x="868" y="1047"/>
                      <a:pt x="805" y="1036"/>
                    </a:cubicBezTo>
                    <a:cubicBezTo>
                      <a:pt x="794" y="1034"/>
                      <a:pt x="793" y="1016"/>
                      <a:pt x="786" y="1007"/>
                    </a:cubicBezTo>
                    <a:cubicBezTo>
                      <a:pt x="757" y="971"/>
                      <a:pt x="734" y="936"/>
                      <a:pt x="690" y="920"/>
                    </a:cubicBezTo>
                    <a:cubicBezTo>
                      <a:pt x="666" y="925"/>
                      <a:pt x="635" y="923"/>
                      <a:pt x="622" y="949"/>
                    </a:cubicBezTo>
                    <a:cubicBezTo>
                      <a:pt x="613" y="967"/>
                      <a:pt x="603" y="1007"/>
                      <a:pt x="603" y="1007"/>
                    </a:cubicBezTo>
                    <a:cubicBezTo>
                      <a:pt x="595" y="1080"/>
                      <a:pt x="594" y="1136"/>
                      <a:pt x="517" y="1160"/>
                    </a:cubicBezTo>
                    <a:cubicBezTo>
                      <a:pt x="444" y="1151"/>
                      <a:pt x="422" y="1147"/>
                      <a:pt x="373" y="1093"/>
                    </a:cubicBezTo>
                    <a:cubicBezTo>
                      <a:pt x="358" y="1076"/>
                      <a:pt x="334" y="1036"/>
                      <a:pt x="334" y="1036"/>
                    </a:cubicBezTo>
                    <a:cubicBezTo>
                      <a:pt x="322" y="997"/>
                      <a:pt x="287" y="971"/>
                      <a:pt x="248" y="959"/>
                    </a:cubicBezTo>
                    <a:cubicBezTo>
                      <a:pt x="229" y="962"/>
                      <a:pt x="208" y="961"/>
                      <a:pt x="190" y="968"/>
                    </a:cubicBezTo>
                    <a:cubicBezTo>
                      <a:pt x="165" y="977"/>
                      <a:pt x="173" y="998"/>
                      <a:pt x="162" y="1016"/>
                    </a:cubicBezTo>
                    <a:cubicBezTo>
                      <a:pt x="157" y="1024"/>
                      <a:pt x="148" y="1028"/>
                      <a:pt x="142" y="1036"/>
                    </a:cubicBezTo>
                    <a:cubicBezTo>
                      <a:pt x="128" y="1054"/>
                      <a:pt x="104" y="1093"/>
                      <a:pt x="104" y="1093"/>
                    </a:cubicBezTo>
                    <a:cubicBezTo>
                      <a:pt x="111" y="1175"/>
                      <a:pt x="101" y="1263"/>
                      <a:pt x="190" y="1295"/>
                    </a:cubicBezTo>
                    <a:cubicBezTo>
                      <a:pt x="222" y="1325"/>
                      <a:pt x="272" y="1333"/>
                      <a:pt x="315" y="1343"/>
                    </a:cubicBezTo>
                    <a:cubicBezTo>
                      <a:pt x="423" y="1368"/>
                      <a:pt x="534" y="1375"/>
                      <a:pt x="642" y="1400"/>
                    </a:cubicBezTo>
                    <a:cubicBezTo>
                      <a:pt x="796" y="1394"/>
                      <a:pt x="1039" y="1412"/>
                      <a:pt x="1179" y="1372"/>
                    </a:cubicBezTo>
                    <a:cubicBezTo>
                      <a:pt x="1249" y="1352"/>
                      <a:pt x="1289" y="1307"/>
                      <a:pt x="1333" y="1256"/>
                    </a:cubicBezTo>
                    <a:cubicBezTo>
                      <a:pt x="1348" y="1239"/>
                      <a:pt x="1365" y="1224"/>
                      <a:pt x="1381" y="1208"/>
                    </a:cubicBezTo>
                    <a:cubicBezTo>
                      <a:pt x="1391" y="1199"/>
                      <a:pt x="1410" y="1180"/>
                      <a:pt x="1410" y="1180"/>
                    </a:cubicBezTo>
                    <a:cubicBezTo>
                      <a:pt x="1432" y="1112"/>
                      <a:pt x="1423" y="1141"/>
                      <a:pt x="1438" y="1093"/>
                    </a:cubicBezTo>
                    <a:cubicBezTo>
                      <a:pt x="1444" y="1044"/>
                      <a:pt x="1446" y="987"/>
                      <a:pt x="1467" y="940"/>
                    </a:cubicBezTo>
                    <a:cubicBezTo>
                      <a:pt x="1514" y="838"/>
                      <a:pt x="1565" y="738"/>
                      <a:pt x="1602" y="632"/>
                    </a:cubicBezTo>
                    <a:cubicBezTo>
                      <a:pt x="1617" y="469"/>
                      <a:pt x="1617" y="517"/>
                      <a:pt x="1602" y="277"/>
                    </a:cubicBezTo>
                    <a:cubicBezTo>
                      <a:pt x="1585" y="0"/>
                      <a:pt x="1071" y="50"/>
                      <a:pt x="949" y="47"/>
                    </a:cubicBezTo>
                    <a:cubicBezTo>
                      <a:pt x="781" y="53"/>
                      <a:pt x="640" y="66"/>
                      <a:pt x="478" y="85"/>
                    </a:cubicBezTo>
                    <a:close/>
                  </a:path>
                </a:pathLst>
              </a:custGeom>
              <a:solidFill>
                <a:srgbClr val="FF3300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592" y="2352"/>
                <a:ext cx="451" cy="419"/>
              </a:xfrm>
              <a:custGeom>
                <a:avLst/>
                <a:gdLst>
                  <a:gd name="T0" fmla="*/ 442 w 451"/>
                  <a:gd name="T1" fmla="*/ 207 h 419"/>
                  <a:gd name="T2" fmla="*/ 423 w 451"/>
                  <a:gd name="T3" fmla="*/ 102 h 419"/>
                  <a:gd name="T4" fmla="*/ 211 w 451"/>
                  <a:gd name="T5" fmla="*/ 15 h 419"/>
                  <a:gd name="T6" fmla="*/ 19 w 451"/>
                  <a:gd name="T7" fmla="*/ 102 h 419"/>
                  <a:gd name="T8" fmla="*/ 0 w 451"/>
                  <a:gd name="T9" fmla="*/ 169 h 419"/>
                  <a:gd name="T10" fmla="*/ 183 w 451"/>
                  <a:gd name="T11" fmla="*/ 419 h 419"/>
                  <a:gd name="T12" fmla="*/ 375 w 451"/>
                  <a:gd name="T13" fmla="*/ 390 h 419"/>
                  <a:gd name="T14" fmla="*/ 451 w 451"/>
                  <a:gd name="T15" fmla="*/ 332 h 419"/>
                  <a:gd name="T16" fmla="*/ 442 w 451"/>
                  <a:gd name="T17" fmla="*/ 207 h 4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1"/>
                  <a:gd name="T28" fmla="*/ 0 h 419"/>
                  <a:gd name="T29" fmla="*/ 451 w 451"/>
                  <a:gd name="T30" fmla="*/ 419 h 4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1" h="419">
                    <a:moveTo>
                      <a:pt x="442" y="207"/>
                    </a:moveTo>
                    <a:cubicBezTo>
                      <a:pt x="442" y="205"/>
                      <a:pt x="435" y="122"/>
                      <a:pt x="423" y="102"/>
                    </a:cubicBezTo>
                    <a:cubicBezTo>
                      <a:pt x="383" y="36"/>
                      <a:pt x="278" y="29"/>
                      <a:pt x="211" y="15"/>
                    </a:cubicBezTo>
                    <a:cubicBezTo>
                      <a:pt x="78" y="26"/>
                      <a:pt x="72" y="0"/>
                      <a:pt x="19" y="102"/>
                    </a:cubicBezTo>
                    <a:cubicBezTo>
                      <a:pt x="14" y="125"/>
                      <a:pt x="0" y="146"/>
                      <a:pt x="0" y="169"/>
                    </a:cubicBezTo>
                    <a:cubicBezTo>
                      <a:pt x="0" y="312"/>
                      <a:pt x="48" y="384"/>
                      <a:pt x="183" y="419"/>
                    </a:cubicBezTo>
                    <a:cubicBezTo>
                      <a:pt x="269" y="412"/>
                      <a:pt x="303" y="407"/>
                      <a:pt x="375" y="390"/>
                    </a:cubicBezTo>
                    <a:cubicBezTo>
                      <a:pt x="412" y="365"/>
                      <a:pt x="426" y="371"/>
                      <a:pt x="451" y="332"/>
                    </a:cubicBezTo>
                    <a:cubicBezTo>
                      <a:pt x="441" y="220"/>
                      <a:pt x="442" y="262"/>
                      <a:pt x="442" y="207"/>
                    </a:cubicBezTo>
                    <a:close/>
                  </a:path>
                </a:pathLst>
              </a:custGeom>
              <a:solidFill>
                <a:srgbClr val="66CCFF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688" y="2448"/>
                <a:ext cx="237" cy="172"/>
              </a:xfrm>
              <a:custGeom>
                <a:avLst/>
                <a:gdLst>
                  <a:gd name="T0" fmla="*/ 189 w 237"/>
                  <a:gd name="T1" fmla="*/ 18 h 172"/>
                  <a:gd name="T2" fmla="*/ 26 w 237"/>
                  <a:gd name="T3" fmla="*/ 37 h 172"/>
                  <a:gd name="T4" fmla="*/ 132 w 237"/>
                  <a:gd name="T5" fmla="*/ 172 h 172"/>
                  <a:gd name="T6" fmla="*/ 237 w 237"/>
                  <a:gd name="T7" fmla="*/ 76 h 172"/>
                  <a:gd name="T8" fmla="*/ 228 w 237"/>
                  <a:gd name="T9" fmla="*/ 47 h 172"/>
                  <a:gd name="T10" fmla="*/ 189 w 237"/>
                  <a:gd name="T11" fmla="*/ 18 h 1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7"/>
                  <a:gd name="T19" fmla="*/ 0 h 172"/>
                  <a:gd name="T20" fmla="*/ 237 w 237"/>
                  <a:gd name="T21" fmla="*/ 172 h 1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7" h="172">
                    <a:moveTo>
                      <a:pt x="189" y="18"/>
                    </a:moveTo>
                    <a:cubicBezTo>
                      <a:pt x="132" y="0"/>
                      <a:pt x="76" y="4"/>
                      <a:pt x="26" y="37"/>
                    </a:cubicBezTo>
                    <a:cubicBezTo>
                      <a:pt x="0" y="112"/>
                      <a:pt x="69" y="150"/>
                      <a:pt x="132" y="172"/>
                    </a:cubicBezTo>
                    <a:cubicBezTo>
                      <a:pt x="214" y="158"/>
                      <a:pt x="214" y="149"/>
                      <a:pt x="237" y="76"/>
                    </a:cubicBezTo>
                    <a:cubicBezTo>
                      <a:pt x="234" y="66"/>
                      <a:pt x="235" y="54"/>
                      <a:pt x="228" y="47"/>
                    </a:cubicBezTo>
                    <a:cubicBezTo>
                      <a:pt x="223" y="42"/>
                      <a:pt x="131" y="18"/>
                      <a:pt x="189" y="18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016" y="2486"/>
                <a:ext cx="179" cy="121"/>
              </a:xfrm>
              <a:custGeom>
                <a:avLst/>
                <a:gdLst>
                  <a:gd name="T0" fmla="*/ 0 w 179"/>
                  <a:gd name="T1" fmla="*/ 39 h 121"/>
                  <a:gd name="T2" fmla="*/ 67 w 179"/>
                  <a:gd name="T3" fmla="*/ 20 h 121"/>
                  <a:gd name="T4" fmla="*/ 125 w 179"/>
                  <a:gd name="T5" fmla="*/ 0 h 121"/>
                  <a:gd name="T6" fmla="*/ 154 w 179"/>
                  <a:gd name="T7" fmla="*/ 10 h 121"/>
                  <a:gd name="T8" fmla="*/ 173 w 179"/>
                  <a:gd name="T9" fmla="*/ 68 h 121"/>
                  <a:gd name="T10" fmla="*/ 163 w 179"/>
                  <a:gd name="T11" fmla="*/ 116 h 121"/>
                  <a:gd name="T12" fmla="*/ 38 w 179"/>
                  <a:gd name="T13" fmla="*/ 87 h 121"/>
                  <a:gd name="T14" fmla="*/ 0 w 179"/>
                  <a:gd name="T15" fmla="*/ 39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9"/>
                  <a:gd name="T25" fmla="*/ 0 h 121"/>
                  <a:gd name="T26" fmla="*/ 179 w 179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9" h="121">
                    <a:moveTo>
                      <a:pt x="0" y="39"/>
                    </a:moveTo>
                    <a:cubicBezTo>
                      <a:pt x="30" y="31"/>
                      <a:pt x="39" y="29"/>
                      <a:pt x="67" y="20"/>
                    </a:cubicBezTo>
                    <a:cubicBezTo>
                      <a:pt x="86" y="14"/>
                      <a:pt x="125" y="0"/>
                      <a:pt x="125" y="0"/>
                    </a:cubicBezTo>
                    <a:cubicBezTo>
                      <a:pt x="135" y="3"/>
                      <a:pt x="148" y="2"/>
                      <a:pt x="154" y="10"/>
                    </a:cubicBezTo>
                    <a:cubicBezTo>
                      <a:pt x="166" y="27"/>
                      <a:pt x="173" y="68"/>
                      <a:pt x="173" y="68"/>
                    </a:cubicBezTo>
                    <a:cubicBezTo>
                      <a:pt x="170" y="84"/>
                      <a:pt x="179" y="112"/>
                      <a:pt x="163" y="116"/>
                    </a:cubicBezTo>
                    <a:cubicBezTo>
                      <a:pt x="144" y="121"/>
                      <a:pt x="71" y="97"/>
                      <a:pt x="38" y="87"/>
                    </a:cubicBezTo>
                    <a:cubicBezTo>
                      <a:pt x="2" y="62"/>
                      <a:pt x="14" y="79"/>
                      <a:pt x="0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700" y="2494"/>
                <a:ext cx="153" cy="108"/>
              </a:xfrm>
              <a:custGeom>
                <a:avLst/>
                <a:gdLst>
                  <a:gd name="T0" fmla="*/ 153 w 153"/>
                  <a:gd name="T1" fmla="*/ 21 h 108"/>
                  <a:gd name="T2" fmla="*/ 28 w 153"/>
                  <a:gd name="T3" fmla="*/ 12 h 108"/>
                  <a:gd name="T4" fmla="*/ 38 w 153"/>
                  <a:gd name="T5" fmla="*/ 88 h 108"/>
                  <a:gd name="T6" fmla="*/ 95 w 153"/>
                  <a:gd name="T7" fmla="*/ 108 h 108"/>
                  <a:gd name="T8" fmla="*/ 153 w 153"/>
                  <a:gd name="T9" fmla="*/ 21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108"/>
                  <a:gd name="T17" fmla="*/ 153 w 15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108">
                    <a:moveTo>
                      <a:pt x="153" y="21"/>
                    </a:moveTo>
                    <a:cubicBezTo>
                      <a:pt x="91" y="7"/>
                      <a:pt x="97" y="0"/>
                      <a:pt x="28" y="12"/>
                    </a:cubicBezTo>
                    <a:cubicBezTo>
                      <a:pt x="10" y="39"/>
                      <a:pt x="0" y="69"/>
                      <a:pt x="38" y="88"/>
                    </a:cubicBezTo>
                    <a:cubicBezTo>
                      <a:pt x="56" y="97"/>
                      <a:pt x="95" y="108"/>
                      <a:pt x="95" y="108"/>
                    </a:cubicBezTo>
                    <a:cubicBezTo>
                      <a:pt x="146" y="90"/>
                      <a:pt x="130" y="65"/>
                      <a:pt x="153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</p:grp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6307138" y="1907134"/>
              <a:ext cx="381000" cy="3968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80000"/>
              </a:pPr>
              <a:r>
                <a:rPr lang="en-US" sz="2000" dirty="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3251200" y="2973934"/>
              <a:ext cx="495300" cy="2286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l-GR" dirty="0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3333750" y="2973934"/>
              <a:ext cx="330200" cy="3048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l-GR" dirty="0"/>
            </a:p>
          </p:txBody>
        </p:sp>
        <p:grpSp>
          <p:nvGrpSpPr>
            <p:cNvPr id="28" name="Group 29"/>
            <p:cNvGrpSpPr>
              <a:grpSpLocks/>
            </p:cNvGrpSpPr>
            <p:nvPr/>
          </p:nvGrpSpPr>
          <p:grpSpPr bwMode="auto">
            <a:xfrm>
              <a:off x="1765300" y="2059534"/>
              <a:ext cx="1568450" cy="1600200"/>
              <a:chOff x="2208" y="2064"/>
              <a:chExt cx="912" cy="1008"/>
            </a:xfrm>
          </p:grpSpPr>
          <p:sp>
            <p:nvSpPr>
              <p:cNvPr id="29" name="Line 30"/>
              <p:cNvSpPr>
                <a:spLocks noChangeShapeType="1"/>
              </p:cNvSpPr>
              <p:nvPr/>
            </p:nvSpPr>
            <p:spPr bwMode="auto">
              <a:xfrm flipV="1">
                <a:off x="2522" y="2716"/>
                <a:ext cx="150" cy="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30" name="AutoShape 31"/>
              <p:cNvSpPr>
                <a:spLocks noChangeArrowheads="1"/>
              </p:cNvSpPr>
              <p:nvPr/>
            </p:nvSpPr>
            <p:spPr bwMode="auto">
              <a:xfrm>
                <a:off x="2309" y="2297"/>
                <a:ext cx="320" cy="314"/>
              </a:xfrm>
              <a:prstGeom prst="smileyFace">
                <a:avLst>
                  <a:gd name="adj" fmla="val -4653"/>
                </a:avLst>
              </a:prstGeom>
              <a:solidFill>
                <a:srgbClr val="FFFF66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2714" y="2632"/>
                <a:ext cx="406" cy="4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39 w 21600"/>
                  <a:gd name="T25" fmla="*/ 3145 h 21600"/>
                  <a:gd name="T26" fmla="*/ 18461 w 21600"/>
                  <a:gd name="T27" fmla="*/ 1845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50" y="10800"/>
                    </a:moveTo>
                    <a:cubicBezTo>
                      <a:pt x="2550" y="15356"/>
                      <a:pt x="6244" y="19050"/>
                      <a:pt x="10800" y="19050"/>
                    </a:cubicBezTo>
                    <a:cubicBezTo>
                      <a:pt x="15356" y="19050"/>
                      <a:pt x="19050" y="15356"/>
                      <a:pt x="19050" y="10800"/>
                    </a:cubicBezTo>
                    <a:cubicBezTo>
                      <a:pt x="19050" y="6244"/>
                      <a:pt x="15356" y="2550"/>
                      <a:pt x="10800" y="2550"/>
                    </a:cubicBezTo>
                    <a:cubicBezTo>
                      <a:pt x="6244" y="2550"/>
                      <a:pt x="2550" y="6244"/>
                      <a:pt x="2550" y="108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32" name="AutoShape 33"/>
              <p:cNvSpPr>
                <a:spLocks noChangeArrowheads="1"/>
              </p:cNvSpPr>
              <p:nvPr/>
            </p:nvSpPr>
            <p:spPr bwMode="auto">
              <a:xfrm>
                <a:off x="2330" y="2863"/>
                <a:ext cx="192" cy="2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204 h 21600"/>
                  <a:gd name="T26" fmla="*/ 18450 w 21600"/>
                  <a:gd name="T27" fmla="*/ 1839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50" y="10800"/>
                    </a:moveTo>
                    <a:cubicBezTo>
                      <a:pt x="2550" y="15356"/>
                      <a:pt x="6244" y="19050"/>
                      <a:pt x="10800" y="19050"/>
                    </a:cubicBezTo>
                    <a:cubicBezTo>
                      <a:pt x="15356" y="19050"/>
                      <a:pt x="19050" y="15356"/>
                      <a:pt x="19050" y="10800"/>
                    </a:cubicBezTo>
                    <a:cubicBezTo>
                      <a:pt x="19050" y="6244"/>
                      <a:pt x="15356" y="2550"/>
                      <a:pt x="10800" y="2550"/>
                    </a:cubicBezTo>
                    <a:cubicBezTo>
                      <a:pt x="6244" y="2550"/>
                      <a:pt x="2550" y="6244"/>
                      <a:pt x="2550" y="108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33" name="Arc 34"/>
              <p:cNvSpPr>
                <a:spLocks/>
              </p:cNvSpPr>
              <p:nvPr/>
            </p:nvSpPr>
            <p:spPr bwMode="auto">
              <a:xfrm rot="-5999085">
                <a:off x="2501" y="2580"/>
                <a:ext cx="248" cy="419"/>
              </a:xfrm>
              <a:custGeom>
                <a:avLst/>
                <a:gdLst>
                  <a:gd name="T0" fmla="*/ 0 w 21600"/>
                  <a:gd name="T1" fmla="*/ 0 h 21846"/>
                  <a:gd name="T2" fmla="*/ 0 w 21600"/>
                  <a:gd name="T3" fmla="*/ 0 h 21846"/>
                  <a:gd name="T4" fmla="*/ 0 w 21600"/>
                  <a:gd name="T5" fmla="*/ 0 h 2184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846"/>
                  <a:gd name="T11" fmla="*/ 21600 w 21600"/>
                  <a:gd name="T12" fmla="*/ 21846 h 218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84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82"/>
                      <a:pt x="21599" y="21764"/>
                      <a:pt x="21598" y="21845"/>
                    </a:cubicBezTo>
                  </a:path>
                  <a:path w="21600" h="2184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82"/>
                      <a:pt x="21599" y="21764"/>
                      <a:pt x="21598" y="2184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34" name="Line 35"/>
              <p:cNvSpPr>
                <a:spLocks noChangeShapeType="1"/>
              </p:cNvSpPr>
              <p:nvPr/>
            </p:nvSpPr>
            <p:spPr bwMode="auto">
              <a:xfrm flipH="1" flipV="1">
                <a:off x="2714" y="2507"/>
                <a:ext cx="193" cy="335"/>
              </a:xfrm>
              <a:prstGeom prst="line">
                <a:avLst/>
              </a:prstGeom>
              <a:noFill/>
              <a:ln w="5715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35" name="Line 36"/>
              <p:cNvSpPr>
                <a:spLocks noChangeShapeType="1"/>
              </p:cNvSpPr>
              <p:nvPr/>
            </p:nvSpPr>
            <p:spPr bwMode="auto">
              <a:xfrm>
                <a:off x="2458" y="2611"/>
                <a:ext cx="64" cy="14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36" name="Line 37"/>
              <p:cNvSpPr>
                <a:spLocks noChangeShapeType="1"/>
              </p:cNvSpPr>
              <p:nvPr/>
            </p:nvSpPr>
            <p:spPr bwMode="auto">
              <a:xfrm>
                <a:off x="2672" y="2716"/>
                <a:ext cx="213" cy="1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37" name="Line 38"/>
              <p:cNvSpPr>
                <a:spLocks noChangeShapeType="1"/>
              </p:cNvSpPr>
              <p:nvPr/>
            </p:nvSpPr>
            <p:spPr bwMode="auto">
              <a:xfrm>
                <a:off x="2522" y="2758"/>
                <a:ext cx="385" cy="1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38" name="Line 39"/>
              <p:cNvSpPr>
                <a:spLocks noChangeShapeType="1"/>
              </p:cNvSpPr>
              <p:nvPr/>
            </p:nvSpPr>
            <p:spPr bwMode="auto">
              <a:xfrm>
                <a:off x="2907" y="2842"/>
                <a:ext cx="0" cy="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39" name="Line 40"/>
              <p:cNvSpPr>
                <a:spLocks noChangeShapeType="1"/>
              </p:cNvSpPr>
              <p:nvPr/>
            </p:nvSpPr>
            <p:spPr bwMode="auto">
              <a:xfrm>
                <a:off x="2907" y="2905"/>
                <a:ext cx="42" cy="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40" name="Line 41"/>
              <p:cNvSpPr>
                <a:spLocks noChangeShapeType="1"/>
              </p:cNvSpPr>
              <p:nvPr/>
            </p:nvSpPr>
            <p:spPr bwMode="auto">
              <a:xfrm flipV="1">
                <a:off x="2480" y="2528"/>
                <a:ext cx="234" cy="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41" name="Line 42"/>
              <p:cNvSpPr>
                <a:spLocks noChangeShapeType="1"/>
              </p:cNvSpPr>
              <p:nvPr/>
            </p:nvSpPr>
            <p:spPr bwMode="auto">
              <a:xfrm flipH="1">
                <a:off x="2629" y="2528"/>
                <a:ext cx="85" cy="42"/>
              </a:xfrm>
              <a:prstGeom prst="line">
                <a:avLst/>
              </a:pr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42" name="Rectangle 43"/>
              <p:cNvSpPr>
                <a:spLocks noChangeArrowheads="1"/>
              </p:cNvSpPr>
              <p:nvPr/>
            </p:nvSpPr>
            <p:spPr bwMode="auto">
              <a:xfrm>
                <a:off x="2480" y="2758"/>
                <a:ext cx="64" cy="42"/>
              </a:xfrm>
              <a:prstGeom prst="rect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43" name="Line 44"/>
              <p:cNvSpPr>
                <a:spLocks noChangeShapeType="1"/>
              </p:cNvSpPr>
              <p:nvPr/>
            </p:nvSpPr>
            <p:spPr bwMode="auto">
              <a:xfrm flipV="1">
                <a:off x="2480" y="2528"/>
                <a:ext cx="149" cy="1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44" name="Line 45"/>
              <p:cNvSpPr>
                <a:spLocks noChangeShapeType="1"/>
              </p:cNvSpPr>
              <p:nvPr/>
            </p:nvSpPr>
            <p:spPr bwMode="auto">
              <a:xfrm flipV="1">
                <a:off x="2629" y="2339"/>
                <a:ext cx="85" cy="1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45" name="Line 46"/>
              <p:cNvSpPr>
                <a:spLocks noChangeShapeType="1"/>
              </p:cNvSpPr>
              <p:nvPr/>
            </p:nvSpPr>
            <p:spPr bwMode="auto">
              <a:xfrm flipH="1" flipV="1">
                <a:off x="2480" y="2172"/>
                <a:ext cx="341" cy="23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46" name="AutoShape 47"/>
              <p:cNvSpPr>
                <a:spLocks noChangeArrowheads="1"/>
              </p:cNvSpPr>
              <p:nvPr/>
            </p:nvSpPr>
            <p:spPr bwMode="auto">
              <a:xfrm rot="1615361">
                <a:off x="2208" y="2064"/>
                <a:ext cx="384" cy="126"/>
              </a:xfrm>
              <a:prstGeom prst="parallelogram">
                <a:avLst>
                  <a:gd name="adj" fmla="val 142123"/>
                </a:avLst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47" name="Line 48"/>
              <p:cNvSpPr>
                <a:spLocks noChangeShapeType="1"/>
              </p:cNvSpPr>
              <p:nvPr/>
            </p:nvSpPr>
            <p:spPr bwMode="auto">
              <a:xfrm>
                <a:off x="2245" y="2088"/>
                <a:ext cx="192" cy="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48" name="Line 49"/>
              <p:cNvSpPr>
                <a:spLocks noChangeShapeType="1"/>
              </p:cNvSpPr>
              <p:nvPr/>
            </p:nvSpPr>
            <p:spPr bwMode="auto">
              <a:xfrm>
                <a:off x="2309" y="2088"/>
                <a:ext cx="192" cy="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49" name="Line 50"/>
              <p:cNvSpPr>
                <a:spLocks noChangeShapeType="1"/>
              </p:cNvSpPr>
              <p:nvPr/>
            </p:nvSpPr>
            <p:spPr bwMode="auto">
              <a:xfrm>
                <a:off x="2373" y="2067"/>
                <a:ext cx="171" cy="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50" name="Line 51"/>
              <p:cNvSpPr>
                <a:spLocks noChangeShapeType="1"/>
              </p:cNvSpPr>
              <p:nvPr/>
            </p:nvSpPr>
            <p:spPr bwMode="auto">
              <a:xfrm flipV="1">
                <a:off x="2245" y="2088"/>
                <a:ext cx="213" cy="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51" name="Line 52"/>
              <p:cNvSpPr>
                <a:spLocks noChangeShapeType="1"/>
              </p:cNvSpPr>
              <p:nvPr/>
            </p:nvSpPr>
            <p:spPr bwMode="auto">
              <a:xfrm flipV="1">
                <a:off x="2288" y="2109"/>
                <a:ext cx="213" cy="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  <p:sp>
            <p:nvSpPr>
              <p:cNvPr id="52" name="Line 53"/>
              <p:cNvSpPr>
                <a:spLocks noChangeShapeType="1"/>
              </p:cNvSpPr>
              <p:nvPr/>
            </p:nvSpPr>
            <p:spPr bwMode="auto">
              <a:xfrm flipV="1">
                <a:off x="2352" y="2130"/>
                <a:ext cx="192" cy="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l-GR" dirty="0"/>
              </a:p>
            </p:txBody>
          </p:sp>
        </p:grpSp>
      </p:grp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5192712" y="5661248"/>
            <a:ext cx="1376531" cy="5539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80000"/>
            </a:pPr>
            <a:r>
              <a:rPr lang="en-US" sz="3000" b="1" dirty="0">
                <a:solidFill>
                  <a:srgbClr val="820000"/>
                </a:solidFill>
                <a:latin typeface="+mn-lt"/>
              </a:rPr>
              <a:t>Wrong!</a:t>
            </a:r>
          </a:p>
        </p:txBody>
      </p:sp>
    </p:spTree>
    <p:extLst>
      <p:ext uri="{BB962C8B-B14F-4D97-AF65-F5344CB8AC3E}">
        <p14:creationId xmlns:p14="http://schemas.microsoft.com/office/powerpoint/2010/main" val="25780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/>
              <a:t>λ</a:t>
            </a:r>
            <a:r>
              <a:rPr lang="el-GR" dirty="0" smtClean="0"/>
              <a:t>ογικού </a:t>
            </a:r>
            <a:r>
              <a:rPr lang="el-GR" dirty="0"/>
              <a:t>π</a:t>
            </a:r>
            <a:r>
              <a:rPr lang="el-GR" dirty="0" smtClean="0"/>
              <a:t>ράκτορα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2890664" cy="648072"/>
          </a:xfrm>
        </p:spPr>
        <p:txBody>
          <a:bodyPr/>
          <a:lstStyle/>
          <a:p>
            <a:r>
              <a:rPr lang="en-US" dirty="0"/>
              <a:t>A cleaning robot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grpSp>
        <p:nvGrpSpPr>
          <p:cNvPr id="22" name="Group 20"/>
          <p:cNvGrpSpPr/>
          <p:nvPr/>
        </p:nvGrpSpPr>
        <p:grpSpPr>
          <a:xfrm>
            <a:off x="323528" y="2157886"/>
            <a:ext cx="4099205" cy="3065930"/>
            <a:chOff x="544513" y="2819400"/>
            <a:chExt cx="4870450" cy="3352800"/>
          </a:xfrm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544513" y="2819400"/>
              <a:ext cx="4870450" cy="3352800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 dirty="0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2112963" y="2819400"/>
              <a:ext cx="0" cy="3352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l-GR" dirty="0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H="1">
              <a:off x="3846513" y="2819400"/>
              <a:ext cx="0" cy="3352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l-GR" dirty="0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544513" y="3962400"/>
              <a:ext cx="48704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l-GR" dirty="0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544513" y="5105400"/>
              <a:ext cx="48704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l-GR" dirty="0"/>
            </a:p>
          </p:txBody>
        </p:sp>
        <p:sp>
          <p:nvSpPr>
            <p:cNvPr id="28" name="Cloud"/>
            <p:cNvSpPr>
              <a:spLocks noChangeAspect="1" noEditPoints="1" noChangeArrowheads="1"/>
            </p:cNvSpPr>
            <p:nvPr/>
          </p:nvSpPr>
          <p:spPr bwMode="auto">
            <a:xfrm>
              <a:off x="792163" y="3048000"/>
              <a:ext cx="990600" cy="61277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Cloud"/>
            <p:cNvSpPr>
              <a:spLocks noChangeAspect="1" noEditPoints="1" noChangeArrowheads="1"/>
            </p:cNvSpPr>
            <p:nvPr/>
          </p:nvSpPr>
          <p:spPr bwMode="auto">
            <a:xfrm>
              <a:off x="792163" y="4191000"/>
              <a:ext cx="990600" cy="61277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2443163" y="4267200"/>
              <a:ext cx="577850" cy="381000"/>
            </a:xfrm>
            <a:prstGeom prst="rect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 dirty="0"/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auto">
            <a:xfrm>
              <a:off x="3021013" y="4343400"/>
              <a:ext cx="247650" cy="228600"/>
            </a:xfrm>
            <a:prstGeom prst="rtTriangl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 dirty="0"/>
            </a:p>
          </p:txBody>
        </p:sp>
        <p:sp>
          <p:nvSpPr>
            <p:cNvPr id="32" name="Oval 13"/>
            <p:cNvSpPr>
              <a:spLocks noChangeArrowheads="1"/>
            </p:cNvSpPr>
            <p:nvPr/>
          </p:nvSpPr>
          <p:spPr bwMode="auto">
            <a:xfrm>
              <a:off x="2525713" y="4648200"/>
              <a:ext cx="165100" cy="1524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 dirty="0"/>
            </a:p>
          </p:txBody>
        </p:sp>
        <p:sp>
          <p:nvSpPr>
            <p:cNvPr id="33" name="Oval 14"/>
            <p:cNvSpPr>
              <a:spLocks noChangeArrowheads="1"/>
            </p:cNvSpPr>
            <p:nvPr/>
          </p:nvSpPr>
          <p:spPr bwMode="auto">
            <a:xfrm>
              <a:off x="2855913" y="4648200"/>
              <a:ext cx="165100" cy="1524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 dirty="0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 flipH="1" flipV="1">
              <a:off x="3268663" y="4648200"/>
              <a:ext cx="165100" cy="7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l-GR" dirty="0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 flipV="1">
              <a:off x="3103563" y="45720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l-GR" dirty="0"/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 flipH="1" flipV="1">
              <a:off x="3186113" y="4648200"/>
              <a:ext cx="8255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l-GR" dirty="0"/>
            </a:p>
          </p:txBody>
        </p:sp>
        <p:sp>
          <p:nvSpPr>
            <p:cNvPr id="37" name="AutoShape 18"/>
            <p:cNvSpPr>
              <a:spLocks noChangeArrowheads="1"/>
            </p:cNvSpPr>
            <p:nvPr/>
          </p:nvSpPr>
          <p:spPr bwMode="auto">
            <a:xfrm>
              <a:off x="2600325" y="4283075"/>
              <a:ext cx="247650" cy="228600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 dirty="0"/>
            </a:p>
          </p:txBody>
        </p:sp>
        <p:sp>
          <p:nvSpPr>
            <p:cNvPr id="38" name="Cloud"/>
            <p:cNvSpPr>
              <a:spLocks noChangeAspect="1" noEditPoints="1" noChangeArrowheads="1"/>
            </p:cNvSpPr>
            <p:nvPr/>
          </p:nvSpPr>
          <p:spPr bwMode="auto">
            <a:xfrm>
              <a:off x="4094163" y="5257800"/>
              <a:ext cx="990600" cy="61277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0" name="Ορθογώνιο 39"/>
          <p:cNvSpPr/>
          <p:nvPr/>
        </p:nvSpPr>
        <p:spPr>
          <a:xfrm>
            <a:off x="4731523" y="1933199"/>
            <a:ext cx="4037699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80000"/>
              <a:buFontTx/>
              <a:buChar char="•"/>
            </a:pPr>
            <a:r>
              <a:rPr lang="en-US" sz="2400" b="1" dirty="0">
                <a:solidFill>
                  <a:srgbClr val="820000"/>
                </a:solidFill>
                <a:latin typeface="+mn-lt"/>
              </a:rPr>
              <a:t>In(x,y)</a:t>
            </a:r>
            <a:r>
              <a:rPr lang="en-US" sz="2400" dirty="0">
                <a:latin typeface="+mn-lt"/>
              </a:rPr>
              <a:t> agent is at </a:t>
            </a:r>
            <a:r>
              <a:rPr lang="en-US" sz="2400" b="1" dirty="0">
                <a:solidFill>
                  <a:srgbClr val="820000"/>
                </a:solidFill>
                <a:latin typeface="+mn-lt"/>
              </a:rPr>
              <a:t>(x,y)</a:t>
            </a:r>
          </a:p>
          <a:p>
            <a:pPr>
              <a:spcBef>
                <a:spcPct val="20000"/>
              </a:spcBef>
              <a:buSzPct val="80000"/>
              <a:buFontTx/>
              <a:buChar char="•"/>
            </a:pPr>
            <a:r>
              <a:rPr lang="en-US" sz="2400" b="1" dirty="0">
                <a:solidFill>
                  <a:srgbClr val="820000"/>
                </a:solidFill>
                <a:latin typeface="+mn-lt"/>
              </a:rPr>
              <a:t>Dirt(x,y)</a:t>
            </a:r>
            <a:r>
              <a:rPr lang="en-US" sz="2400" dirty="0">
                <a:latin typeface="+mn-lt"/>
              </a:rPr>
              <a:t> there is a dirt at </a:t>
            </a:r>
            <a:r>
              <a:rPr lang="en-US" sz="2400" b="1" dirty="0">
                <a:solidFill>
                  <a:srgbClr val="820000"/>
                </a:solidFill>
                <a:latin typeface="+mn-lt"/>
              </a:rPr>
              <a:t>(x,y)</a:t>
            </a:r>
          </a:p>
          <a:p>
            <a:pPr>
              <a:spcBef>
                <a:spcPct val="20000"/>
              </a:spcBef>
              <a:buSzPct val="80000"/>
              <a:buFontTx/>
              <a:buChar char="•"/>
            </a:pPr>
            <a:r>
              <a:rPr lang="en-US" sz="2400" b="1" dirty="0">
                <a:solidFill>
                  <a:srgbClr val="820000"/>
                </a:solidFill>
                <a:latin typeface="+mn-lt"/>
              </a:rPr>
              <a:t>Facing(d)</a:t>
            </a:r>
            <a:r>
              <a:rPr lang="en-US" sz="2400" dirty="0">
                <a:latin typeface="+mn-lt"/>
              </a:rPr>
              <a:t> the agent is facing direction </a:t>
            </a:r>
            <a:r>
              <a:rPr lang="en-US" sz="2400" b="1" dirty="0">
                <a:solidFill>
                  <a:srgbClr val="820000"/>
                </a:solidFill>
                <a:latin typeface="+mn-lt"/>
              </a:rPr>
              <a:t>d</a:t>
            </a:r>
          </a:p>
          <a:p>
            <a:pPr>
              <a:spcBef>
                <a:spcPct val="20000"/>
              </a:spcBef>
              <a:buSzPct val="80000"/>
              <a:buFontTx/>
              <a:buChar char="•"/>
            </a:pPr>
            <a:r>
              <a:rPr lang="en-US" sz="2400" b="1" dirty="0">
                <a:solidFill>
                  <a:srgbClr val="820000"/>
                </a:solidFill>
                <a:latin typeface="+mn-lt"/>
                <a:cs typeface="Arial" charset="0"/>
                <a:sym typeface="Symbol" pitchFamily="18" charset="2"/>
              </a:rPr>
              <a:t></a:t>
            </a:r>
            <a:r>
              <a:rPr lang="en-US" sz="2400" b="1" dirty="0">
                <a:solidFill>
                  <a:srgbClr val="820000"/>
                </a:solidFill>
                <a:latin typeface="+mn-lt"/>
              </a:rPr>
              <a:t>x,y (¬ Dirt(x,y)) </a:t>
            </a:r>
            <a:r>
              <a:rPr lang="en-US" sz="2400" b="1" dirty="0">
                <a:latin typeface="+mn-lt"/>
              </a:rPr>
              <a:t>– goal</a:t>
            </a:r>
          </a:p>
          <a:p>
            <a:pPr>
              <a:spcBef>
                <a:spcPct val="20000"/>
              </a:spcBef>
              <a:buSzPct val="80000"/>
              <a:buFontTx/>
              <a:buChar char="•"/>
            </a:pPr>
            <a:r>
              <a:rPr lang="en-US" sz="2400" b="1" dirty="0">
                <a:latin typeface="+mn-lt"/>
              </a:rPr>
              <a:t>Actions:</a:t>
            </a:r>
          </a:p>
          <a:p>
            <a:pPr lvl="1">
              <a:spcBef>
                <a:spcPct val="20000"/>
              </a:spcBef>
              <a:buSzPct val="80000"/>
              <a:buFontTx/>
              <a:buChar char="•"/>
            </a:pPr>
            <a:r>
              <a:rPr lang="en-US" sz="2400" b="1" dirty="0">
                <a:solidFill>
                  <a:srgbClr val="820000"/>
                </a:solidFill>
                <a:latin typeface="+mn-lt"/>
              </a:rPr>
              <a:t>change_direction</a:t>
            </a:r>
          </a:p>
          <a:p>
            <a:pPr lvl="1">
              <a:spcBef>
                <a:spcPct val="20000"/>
              </a:spcBef>
              <a:buSzPct val="80000"/>
              <a:buFontTx/>
              <a:buChar char="•"/>
            </a:pPr>
            <a:r>
              <a:rPr lang="en-US" sz="2400" b="1" dirty="0">
                <a:solidFill>
                  <a:srgbClr val="820000"/>
                </a:solidFill>
                <a:latin typeface="+mn-lt"/>
              </a:rPr>
              <a:t>move_one_step</a:t>
            </a:r>
          </a:p>
          <a:p>
            <a:pPr lvl="1">
              <a:spcBef>
                <a:spcPct val="20000"/>
              </a:spcBef>
              <a:buSzPct val="80000"/>
              <a:buFontTx/>
              <a:buChar char="•"/>
            </a:pPr>
            <a:r>
              <a:rPr lang="en-US" sz="2400" b="1" dirty="0">
                <a:solidFill>
                  <a:srgbClr val="820000"/>
                </a:solidFill>
                <a:latin typeface="+mn-lt"/>
              </a:rPr>
              <a:t>suck</a:t>
            </a:r>
          </a:p>
        </p:txBody>
      </p:sp>
    </p:spTree>
    <p:extLst>
      <p:ext uri="{BB962C8B-B14F-4D97-AF65-F5344CB8AC3E}">
        <p14:creationId xmlns:p14="http://schemas.microsoft.com/office/powerpoint/2010/main" val="26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miley, Yellow, Happy, Smile, Emoticon, Face, Ey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02" y="3024837"/>
            <a:ext cx="1195051" cy="89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Ορισμοί </a:t>
            </a:r>
            <a:r>
              <a:rPr lang="el-GR" dirty="0" smtClean="0"/>
              <a:t>τεχνητών </a:t>
            </a:r>
            <a:r>
              <a:rPr lang="el-GR" dirty="0"/>
              <a:t>π</a:t>
            </a:r>
            <a:r>
              <a:rPr lang="el-GR" dirty="0" smtClean="0"/>
              <a:t>ρακτόρων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Ένας πράκτορας (</a:t>
            </a:r>
            <a:r>
              <a:rPr lang="el-GR" b="1" dirty="0">
                <a:solidFill>
                  <a:srgbClr val="004A82"/>
                </a:solidFill>
              </a:rPr>
              <a:t>agent</a:t>
            </a:r>
            <a:r>
              <a:rPr lang="el-GR" dirty="0"/>
              <a:t>) είναι οποιαδήποτε οντότητα μπορεί να αντιλαμβάνεται το περιβάλλον (</a:t>
            </a:r>
            <a:r>
              <a:rPr lang="el-GR" b="1" dirty="0">
                <a:solidFill>
                  <a:srgbClr val="820000"/>
                </a:solidFill>
              </a:rPr>
              <a:t>environment</a:t>
            </a:r>
            <a:r>
              <a:rPr lang="el-GR" dirty="0"/>
              <a:t>) της με τη βοήθεια αισθητήρων (</a:t>
            </a:r>
            <a:r>
              <a:rPr lang="el-GR" b="1" dirty="0">
                <a:solidFill>
                  <a:srgbClr val="820000"/>
                </a:solidFill>
              </a:rPr>
              <a:t>sensors</a:t>
            </a:r>
            <a:r>
              <a:rPr lang="el-GR" dirty="0"/>
              <a:t>) και να δρα πάνω σε αυτό το περιβάλλον με τη βοήθεια μηχανισμών δράσης (</a:t>
            </a:r>
            <a:r>
              <a:rPr lang="el-GR" b="1" dirty="0">
                <a:solidFill>
                  <a:srgbClr val="820000"/>
                </a:solidFill>
              </a:rPr>
              <a:t>actuators, effectors</a:t>
            </a:r>
            <a:r>
              <a:rPr lang="el-GR" dirty="0"/>
              <a:t>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335366" y="5193840"/>
            <a:ext cx="2422525" cy="137569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SzPct val="80000"/>
              <a:defRPr/>
            </a:pPr>
            <a:endParaRPr lang="en-US" sz="2200" b="1" dirty="0">
              <a:latin typeface="+mn-lt"/>
            </a:endParaRPr>
          </a:p>
          <a:p>
            <a:pPr algn="ctr">
              <a:spcBef>
                <a:spcPct val="20000"/>
              </a:spcBef>
              <a:buSzPct val="80000"/>
              <a:defRPr/>
            </a:pPr>
            <a:r>
              <a:rPr lang="el-GR" sz="2200" b="1" dirty="0">
                <a:latin typeface="+mn-lt"/>
              </a:rPr>
              <a:t>Περιβάλλον</a:t>
            </a:r>
            <a:endParaRPr lang="en-US" sz="2200" b="1" dirty="0">
              <a:latin typeface="+mn-lt"/>
            </a:endParaRPr>
          </a:p>
          <a:p>
            <a:pPr>
              <a:spcBef>
                <a:spcPct val="20000"/>
              </a:spcBef>
              <a:buSzPct val="80000"/>
              <a:defRPr/>
            </a:pPr>
            <a:endParaRPr lang="en-US" sz="2200" b="1" dirty="0">
              <a:latin typeface="+mn-lt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71599" y="4202936"/>
            <a:ext cx="1555747" cy="83715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80000"/>
            </a:pPr>
            <a:r>
              <a:rPr lang="el-GR" sz="2200" dirty="0">
                <a:latin typeface="+mn-lt"/>
              </a:rPr>
              <a:t>Αισθητήρας</a:t>
            </a:r>
          </a:p>
          <a:p>
            <a:pPr>
              <a:spcBef>
                <a:spcPct val="20000"/>
              </a:spcBef>
              <a:buSzPct val="80000"/>
            </a:pPr>
            <a:r>
              <a:rPr lang="el-GR" sz="2200" dirty="0" smtClean="0">
                <a:latin typeface="+mn-lt"/>
              </a:rPr>
              <a:t>εισόδου</a:t>
            </a:r>
            <a:endParaRPr lang="en-US" sz="2200" dirty="0">
              <a:latin typeface="+mn-lt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703720" y="4202936"/>
            <a:ext cx="1525802" cy="83715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80000"/>
            </a:pPr>
            <a:r>
              <a:rPr lang="el-GR" sz="2200" dirty="0">
                <a:latin typeface="+mn-lt"/>
              </a:rPr>
              <a:t>Ενέργεια</a:t>
            </a:r>
          </a:p>
          <a:p>
            <a:pPr>
              <a:spcBef>
                <a:spcPct val="20000"/>
              </a:spcBef>
              <a:buSzPct val="80000"/>
            </a:pPr>
            <a:r>
              <a:rPr lang="el-GR" sz="2200" dirty="0">
                <a:latin typeface="+mn-lt"/>
              </a:rPr>
              <a:t>αντίδρασης</a:t>
            </a:r>
            <a:endParaRPr lang="en-US" sz="2200" dirty="0">
              <a:latin typeface="+mn-lt"/>
            </a:endParaRPr>
          </a:p>
        </p:txBody>
      </p:sp>
      <p:cxnSp>
        <p:nvCxnSpPr>
          <p:cNvPr id="12" name="Curved Connector 11"/>
          <p:cNvCxnSpPr>
            <a:stCxn id="6" idx="1"/>
          </p:cNvCxnSpPr>
          <p:nvPr/>
        </p:nvCxnSpPr>
        <p:spPr>
          <a:xfrm rot="10800000" flipH="1">
            <a:off x="3335365" y="3460482"/>
            <a:ext cx="806231" cy="2421207"/>
          </a:xfrm>
          <a:prstGeom prst="curvedConnector3">
            <a:avLst>
              <a:gd name="adj1" fmla="val -89294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endCxn id="6" idx="3"/>
          </p:cNvCxnSpPr>
          <p:nvPr/>
        </p:nvCxnSpPr>
        <p:spPr>
          <a:xfrm>
            <a:off x="4951659" y="3460481"/>
            <a:ext cx="806232" cy="2421207"/>
          </a:xfrm>
          <a:prstGeom prst="curvedConnector3">
            <a:avLst>
              <a:gd name="adj1" fmla="val 194372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2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λογικού </a:t>
            </a:r>
            <a:r>
              <a:rPr lang="el-GR" dirty="0"/>
              <a:t>π</a:t>
            </a:r>
            <a:r>
              <a:rPr lang="el-GR" dirty="0" smtClean="0"/>
              <a:t>ράκτορα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grpSp>
        <p:nvGrpSpPr>
          <p:cNvPr id="55" name="Group 53"/>
          <p:cNvGrpSpPr/>
          <p:nvPr/>
        </p:nvGrpSpPr>
        <p:grpSpPr>
          <a:xfrm>
            <a:off x="945216" y="1559857"/>
            <a:ext cx="6961655" cy="4213413"/>
            <a:chOff x="66675" y="2132013"/>
            <a:chExt cx="5702300" cy="3529012"/>
          </a:xfrm>
        </p:grpSpPr>
        <p:sp>
          <p:nvSpPr>
            <p:cNvPr id="74" name="Cloud"/>
            <p:cNvSpPr>
              <a:spLocks noChangeAspect="1" noEditPoints="1" noChangeArrowheads="1"/>
            </p:cNvSpPr>
            <p:nvPr/>
          </p:nvSpPr>
          <p:spPr bwMode="auto">
            <a:xfrm>
              <a:off x="2384425" y="3500438"/>
              <a:ext cx="360363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Cloud"/>
            <p:cNvSpPr>
              <a:spLocks noChangeAspect="1" noEditPoints="1" noChangeArrowheads="1"/>
            </p:cNvSpPr>
            <p:nvPr/>
          </p:nvSpPr>
          <p:spPr bwMode="auto">
            <a:xfrm>
              <a:off x="2384425" y="4652963"/>
              <a:ext cx="360363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Line 46"/>
            <p:cNvSpPr>
              <a:spLocks noChangeShapeType="1"/>
            </p:cNvSpPr>
            <p:nvPr/>
          </p:nvSpPr>
          <p:spPr bwMode="auto">
            <a:xfrm flipH="1">
              <a:off x="2567863" y="2420937"/>
              <a:ext cx="10237" cy="3095625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6" name="Group 4"/>
            <p:cNvGrpSpPr>
              <a:grpSpLocks/>
            </p:cNvGrpSpPr>
            <p:nvPr/>
          </p:nvGrpSpPr>
          <p:grpSpPr bwMode="auto">
            <a:xfrm>
              <a:off x="2384425" y="4076700"/>
              <a:ext cx="576263" cy="287338"/>
              <a:chOff x="1539" y="2688"/>
              <a:chExt cx="624" cy="336"/>
            </a:xfrm>
          </p:grpSpPr>
          <p:sp>
            <p:nvSpPr>
              <p:cNvPr id="96" name="AutoShape 6"/>
              <p:cNvSpPr>
                <a:spLocks noChangeArrowheads="1"/>
              </p:cNvSpPr>
              <p:nvPr/>
            </p:nvSpPr>
            <p:spPr bwMode="auto">
              <a:xfrm>
                <a:off x="1903" y="2736"/>
                <a:ext cx="156" cy="144"/>
              </a:xfrm>
              <a:prstGeom prst="rtTriangl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Oval 7"/>
              <p:cNvSpPr>
                <a:spLocks noChangeArrowheads="1"/>
              </p:cNvSpPr>
              <p:nvPr/>
            </p:nvSpPr>
            <p:spPr bwMode="auto">
              <a:xfrm>
                <a:off x="1591" y="2928"/>
                <a:ext cx="104" cy="96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Oval 8"/>
              <p:cNvSpPr>
                <a:spLocks noChangeArrowheads="1"/>
              </p:cNvSpPr>
              <p:nvPr/>
            </p:nvSpPr>
            <p:spPr bwMode="auto">
              <a:xfrm>
                <a:off x="1799" y="2928"/>
                <a:ext cx="104" cy="96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 flipH="1" flipV="1">
                <a:off x="2059" y="2928"/>
                <a:ext cx="104" cy="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Line 10"/>
              <p:cNvSpPr>
                <a:spLocks noChangeShapeType="1"/>
              </p:cNvSpPr>
              <p:nvPr/>
            </p:nvSpPr>
            <p:spPr bwMode="auto">
              <a:xfrm flipV="1">
                <a:off x="1955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Line 11"/>
              <p:cNvSpPr>
                <a:spLocks noChangeShapeType="1"/>
              </p:cNvSpPr>
              <p:nvPr/>
            </p:nvSpPr>
            <p:spPr bwMode="auto">
              <a:xfrm flipH="1" flipV="1">
                <a:off x="2007" y="2928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Rectangle 5"/>
              <p:cNvSpPr>
                <a:spLocks noChangeArrowheads="1"/>
              </p:cNvSpPr>
              <p:nvPr/>
            </p:nvSpPr>
            <p:spPr bwMode="auto">
              <a:xfrm>
                <a:off x="1539" y="2688"/>
                <a:ext cx="364" cy="240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AutoShape 12"/>
              <p:cNvSpPr>
                <a:spLocks noChangeArrowheads="1"/>
              </p:cNvSpPr>
              <p:nvPr/>
            </p:nvSpPr>
            <p:spPr bwMode="auto">
              <a:xfrm>
                <a:off x="1656" y="2736"/>
                <a:ext cx="156" cy="144"/>
              </a:xfrm>
              <a:prstGeom prst="smileyFace">
                <a:avLst>
                  <a:gd name="adj" fmla="val 4653"/>
                </a:avLst>
              </a:prstGeom>
              <a:solidFill>
                <a:srgbClr val="FFFF66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 flipH="1" flipV="1">
              <a:off x="3073400" y="2133600"/>
              <a:ext cx="0" cy="35274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66675" y="2132013"/>
              <a:ext cx="56880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5"/>
            <p:cNvSpPr>
              <a:spLocks noChangeShapeType="1"/>
            </p:cNvSpPr>
            <p:nvPr/>
          </p:nvSpPr>
          <p:spPr bwMode="auto">
            <a:xfrm>
              <a:off x="5726113" y="2132013"/>
              <a:ext cx="41275" cy="35290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>
              <a:off x="79375" y="3860800"/>
              <a:ext cx="56896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Cloud"/>
            <p:cNvSpPr>
              <a:spLocks noChangeAspect="1" noEditPoints="1" noChangeArrowheads="1"/>
            </p:cNvSpPr>
            <p:nvPr/>
          </p:nvSpPr>
          <p:spPr bwMode="auto">
            <a:xfrm>
              <a:off x="4256088" y="4076700"/>
              <a:ext cx="360362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Cloud"/>
            <p:cNvSpPr>
              <a:spLocks noChangeAspect="1" noEditPoints="1" noChangeArrowheads="1"/>
            </p:cNvSpPr>
            <p:nvPr/>
          </p:nvSpPr>
          <p:spPr bwMode="auto">
            <a:xfrm>
              <a:off x="1447800" y="2852738"/>
              <a:ext cx="360363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Cloud"/>
            <p:cNvSpPr>
              <a:spLocks noChangeAspect="1" noEditPoints="1" noChangeArrowheads="1"/>
            </p:cNvSpPr>
            <p:nvPr/>
          </p:nvSpPr>
          <p:spPr bwMode="auto">
            <a:xfrm>
              <a:off x="1520825" y="5300663"/>
              <a:ext cx="360363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 flipH="1" flipV="1">
              <a:off x="80963" y="2132013"/>
              <a:ext cx="0" cy="35290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>
              <a:off x="79375" y="5661025"/>
              <a:ext cx="56880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79375" y="3255963"/>
              <a:ext cx="56896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Line 23"/>
            <p:cNvSpPr>
              <a:spLocks noChangeShapeType="1"/>
            </p:cNvSpPr>
            <p:nvPr/>
          </p:nvSpPr>
          <p:spPr bwMode="auto">
            <a:xfrm>
              <a:off x="79375" y="2708275"/>
              <a:ext cx="56896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>
              <a:off x="79375" y="5013325"/>
              <a:ext cx="56896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Line 25"/>
            <p:cNvSpPr>
              <a:spLocks noChangeShapeType="1"/>
            </p:cNvSpPr>
            <p:nvPr/>
          </p:nvSpPr>
          <p:spPr bwMode="auto">
            <a:xfrm>
              <a:off x="79375" y="4465638"/>
              <a:ext cx="56896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 flipH="1" flipV="1">
              <a:off x="1060450" y="2133600"/>
              <a:ext cx="0" cy="35274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Line 27"/>
            <p:cNvSpPr>
              <a:spLocks noChangeShapeType="1"/>
            </p:cNvSpPr>
            <p:nvPr/>
          </p:nvSpPr>
          <p:spPr bwMode="auto">
            <a:xfrm flipH="1" flipV="1">
              <a:off x="2066925" y="2133600"/>
              <a:ext cx="0" cy="35274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 flipH="1" flipV="1">
              <a:off x="3970338" y="2133600"/>
              <a:ext cx="0" cy="35274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Line 29"/>
            <p:cNvSpPr>
              <a:spLocks noChangeShapeType="1"/>
            </p:cNvSpPr>
            <p:nvPr/>
          </p:nvSpPr>
          <p:spPr bwMode="auto">
            <a:xfrm flipH="1" flipV="1">
              <a:off x="4919663" y="2133600"/>
              <a:ext cx="0" cy="35274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Cloud"/>
            <p:cNvSpPr>
              <a:spLocks noChangeAspect="1" noEditPoints="1" noChangeArrowheads="1"/>
            </p:cNvSpPr>
            <p:nvPr/>
          </p:nvSpPr>
          <p:spPr bwMode="auto">
            <a:xfrm>
              <a:off x="368300" y="4581525"/>
              <a:ext cx="360363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Cloud"/>
            <p:cNvSpPr>
              <a:spLocks noChangeAspect="1" noEditPoints="1" noChangeArrowheads="1"/>
            </p:cNvSpPr>
            <p:nvPr/>
          </p:nvSpPr>
          <p:spPr bwMode="auto">
            <a:xfrm>
              <a:off x="4256088" y="4652963"/>
              <a:ext cx="360362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Cloud"/>
            <p:cNvSpPr>
              <a:spLocks noChangeAspect="1" noEditPoints="1" noChangeArrowheads="1"/>
            </p:cNvSpPr>
            <p:nvPr/>
          </p:nvSpPr>
          <p:spPr bwMode="auto">
            <a:xfrm>
              <a:off x="439738" y="2276475"/>
              <a:ext cx="360362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Cloud"/>
            <p:cNvSpPr>
              <a:spLocks noChangeAspect="1" noEditPoints="1" noChangeArrowheads="1"/>
            </p:cNvSpPr>
            <p:nvPr/>
          </p:nvSpPr>
          <p:spPr bwMode="auto">
            <a:xfrm>
              <a:off x="5048250" y="2924175"/>
              <a:ext cx="360363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Line 36"/>
            <p:cNvSpPr>
              <a:spLocks noChangeShapeType="1"/>
            </p:cNvSpPr>
            <p:nvPr/>
          </p:nvSpPr>
          <p:spPr bwMode="auto">
            <a:xfrm flipV="1">
              <a:off x="5282376" y="2376169"/>
              <a:ext cx="0" cy="3095625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Line 37"/>
            <p:cNvSpPr>
              <a:spLocks noChangeShapeType="1"/>
            </p:cNvSpPr>
            <p:nvPr/>
          </p:nvSpPr>
          <p:spPr bwMode="auto">
            <a:xfrm flipV="1">
              <a:off x="2720578" y="4076700"/>
              <a:ext cx="2930523" cy="8552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Line 38"/>
            <p:cNvSpPr>
              <a:spLocks noChangeShapeType="1"/>
            </p:cNvSpPr>
            <p:nvPr/>
          </p:nvSpPr>
          <p:spPr bwMode="auto">
            <a:xfrm flipH="1">
              <a:off x="5602288" y="4076700"/>
              <a:ext cx="0" cy="1439863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 flipH="1">
              <a:off x="5241925" y="5470840"/>
              <a:ext cx="360363" cy="0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Line 40"/>
            <p:cNvSpPr>
              <a:spLocks noChangeShapeType="1"/>
            </p:cNvSpPr>
            <p:nvPr/>
          </p:nvSpPr>
          <p:spPr bwMode="auto">
            <a:xfrm flipH="1" flipV="1">
              <a:off x="4382324" y="2420937"/>
              <a:ext cx="900051" cy="0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Line 41"/>
            <p:cNvSpPr>
              <a:spLocks noChangeShapeType="1"/>
            </p:cNvSpPr>
            <p:nvPr/>
          </p:nvSpPr>
          <p:spPr bwMode="auto">
            <a:xfrm flipV="1">
              <a:off x="3513137" y="2387598"/>
              <a:ext cx="1588" cy="3083241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H="1" flipV="1">
              <a:off x="1701006" y="2387599"/>
              <a:ext cx="0" cy="3056732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Line 43"/>
            <p:cNvSpPr>
              <a:spLocks noChangeShapeType="1"/>
            </p:cNvSpPr>
            <p:nvPr/>
          </p:nvSpPr>
          <p:spPr bwMode="auto">
            <a:xfrm flipH="1" flipV="1">
              <a:off x="3450251" y="5455044"/>
              <a:ext cx="999512" cy="4362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Line 44"/>
            <p:cNvSpPr>
              <a:spLocks noChangeShapeType="1"/>
            </p:cNvSpPr>
            <p:nvPr/>
          </p:nvSpPr>
          <p:spPr bwMode="auto">
            <a:xfrm flipH="1">
              <a:off x="4449763" y="2420938"/>
              <a:ext cx="0" cy="3097212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Line 45"/>
            <p:cNvSpPr>
              <a:spLocks noChangeShapeType="1"/>
            </p:cNvSpPr>
            <p:nvPr/>
          </p:nvSpPr>
          <p:spPr bwMode="auto">
            <a:xfrm flipH="1">
              <a:off x="2528491" y="2420938"/>
              <a:ext cx="984646" cy="0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 flipH="1" flipV="1">
              <a:off x="1627980" y="5444332"/>
              <a:ext cx="939883" cy="10712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 flipH="1">
              <a:off x="548480" y="2420938"/>
              <a:ext cx="1152526" cy="0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561975" y="2420938"/>
              <a:ext cx="0" cy="3097212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Oval 51"/>
            <p:cNvSpPr>
              <a:spLocks noChangeArrowheads="1"/>
            </p:cNvSpPr>
            <p:nvPr/>
          </p:nvSpPr>
          <p:spPr bwMode="auto">
            <a:xfrm>
              <a:off x="438280" y="5300662"/>
              <a:ext cx="287339" cy="28733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5882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4" name="AutoShape 52"/>
          <p:cNvSpPr>
            <a:spLocks noChangeArrowheads="1"/>
          </p:cNvSpPr>
          <p:nvPr/>
        </p:nvSpPr>
        <p:spPr bwMode="auto">
          <a:xfrm>
            <a:off x="1840618" y="6134524"/>
            <a:ext cx="1452856" cy="431800"/>
          </a:xfrm>
          <a:prstGeom prst="wedgeRoundRectCallout">
            <a:avLst>
              <a:gd name="adj1" fmla="val -57230"/>
              <a:gd name="adj2" fmla="val -19829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Στόχος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?!</a:t>
            </a:r>
          </a:p>
        </p:txBody>
      </p:sp>
    </p:spTree>
    <p:extLst>
      <p:ext uri="{BB962C8B-B14F-4D97-AF65-F5344CB8AC3E}">
        <p14:creationId xmlns:p14="http://schemas.microsoft.com/office/powerpoint/2010/main" val="18903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λογικού </a:t>
            </a:r>
            <a:r>
              <a:rPr lang="el-GR" dirty="0"/>
              <a:t>π</a:t>
            </a:r>
            <a:r>
              <a:rPr lang="el-GR" dirty="0" smtClean="0"/>
              <a:t>ράκτορα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64088" y="1268760"/>
            <a:ext cx="3131840" cy="936104"/>
          </a:xfrm>
        </p:spPr>
        <p:txBody>
          <a:bodyPr/>
          <a:lstStyle/>
          <a:p>
            <a:r>
              <a:rPr lang="el-GR" dirty="0"/>
              <a:t> Και τώρα … ???!!!!!!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grpSp>
        <p:nvGrpSpPr>
          <p:cNvPr id="80" name="Group 80"/>
          <p:cNvGrpSpPr/>
          <p:nvPr/>
        </p:nvGrpSpPr>
        <p:grpSpPr>
          <a:xfrm>
            <a:off x="323528" y="1124744"/>
            <a:ext cx="4896544" cy="5117465"/>
            <a:chOff x="1574800" y="1716088"/>
            <a:chExt cx="3887788" cy="4751387"/>
          </a:xfrm>
        </p:grpSpPr>
        <p:grpSp>
          <p:nvGrpSpPr>
            <p:cNvPr id="81" name="Group 4"/>
            <p:cNvGrpSpPr>
              <a:grpSpLocks/>
            </p:cNvGrpSpPr>
            <p:nvPr/>
          </p:nvGrpSpPr>
          <p:grpSpPr bwMode="auto">
            <a:xfrm>
              <a:off x="3086100" y="5748338"/>
              <a:ext cx="576263" cy="287337"/>
              <a:chOff x="1539" y="2688"/>
              <a:chExt cx="624" cy="336"/>
            </a:xfrm>
          </p:grpSpPr>
          <p:sp>
            <p:nvSpPr>
              <p:cNvPr id="147" name="Rectangle 5"/>
              <p:cNvSpPr>
                <a:spLocks noChangeArrowheads="1"/>
              </p:cNvSpPr>
              <p:nvPr/>
            </p:nvSpPr>
            <p:spPr bwMode="auto">
              <a:xfrm>
                <a:off x="1539" y="2688"/>
                <a:ext cx="364" cy="240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AutoShape 6"/>
              <p:cNvSpPr>
                <a:spLocks noChangeArrowheads="1"/>
              </p:cNvSpPr>
              <p:nvPr/>
            </p:nvSpPr>
            <p:spPr bwMode="auto">
              <a:xfrm>
                <a:off x="1903" y="2736"/>
                <a:ext cx="156" cy="144"/>
              </a:xfrm>
              <a:prstGeom prst="rtTriangl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Oval 7"/>
              <p:cNvSpPr>
                <a:spLocks noChangeArrowheads="1"/>
              </p:cNvSpPr>
              <p:nvPr/>
            </p:nvSpPr>
            <p:spPr bwMode="auto">
              <a:xfrm>
                <a:off x="1591" y="2928"/>
                <a:ext cx="104" cy="96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Oval 8"/>
              <p:cNvSpPr>
                <a:spLocks noChangeArrowheads="1"/>
              </p:cNvSpPr>
              <p:nvPr/>
            </p:nvSpPr>
            <p:spPr bwMode="auto">
              <a:xfrm>
                <a:off x="1799" y="2928"/>
                <a:ext cx="104" cy="96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Line 9"/>
              <p:cNvSpPr>
                <a:spLocks noChangeShapeType="1"/>
              </p:cNvSpPr>
              <p:nvPr/>
            </p:nvSpPr>
            <p:spPr bwMode="auto">
              <a:xfrm flipH="1" flipV="1">
                <a:off x="2059" y="2928"/>
                <a:ext cx="104" cy="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Line 10"/>
              <p:cNvSpPr>
                <a:spLocks noChangeShapeType="1"/>
              </p:cNvSpPr>
              <p:nvPr/>
            </p:nvSpPr>
            <p:spPr bwMode="auto">
              <a:xfrm flipV="1">
                <a:off x="1955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Line 11"/>
              <p:cNvSpPr>
                <a:spLocks noChangeShapeType="1"/>
              </p:cNvSpPr>
              <p:nvPr/>
            </p:nvSpPr>
            <p:spPr bwMode="auto">
              <a:xfrm flipH="1" flipV="1">
                <a:off x="2007" y="2928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AutoShape 12"/>
              <p:cNvSpPr>
                <a:spLocks noChangeArrowheads="1"/>
              </p:cNvSpPr>
              <p:nvPr/>
            </p:nvSpPr>
            <p:spPr bwMode="auto">
              <a:xfrm>
                <a:off x="1638" y="2698"/>
                <a:ext cx="156" cy="144"/>
              </a:xfrm>
              <a:prstGeom prst="smileyFace">
                <a:avLst>
                  <a:gd name="adj" fmla="val 4653"/>
                </a:avLst>
              </a:prstGeom>
              <a:solidFill>
                <a:srgbClr val="FFFF66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2" name="Line 13"/>
            <p:cNvSpPr>
              <a:spLocks noChangeShapeType="1"/>
            </p:cNvSpPr>
            <p:nvPr/>
          </p:nvSpPr>
          <p:spPr bwMode="auto">
            <a:xfrm>
              <a:off x="1862138" y="2651125"/>
              <a:ext cx="0" cy="12239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 flipH="1">
              <a:off x="1862138" y="2651125"/>
              <a:ext cx="180022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 flipH="1">
              <a:off x="1847850" y="3875088"/>
              <a:ext cx="133985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Line 16"/>
            <p:cNvSpPr>
              <a:spLocks noChangeShapeType="1"/>
            </p:cNvSpPr>
            <p:nvPr/>
          </p:nvSpPr>
          <p:spPr bwMode="auto">
            <a:xfrm flipH="1" flipV="1">
              <a:off x="3187700" y="3875088"/>
              <a:ext cx="0" cy="108108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 flipH="1">
              <a:off x="3201988" y="2652713"/>
              <a:ext cx="0" cy="5762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 flipV="1">
              <a:off x="3187700" y="3587750"/>
              <a:ext cx="0" cy="2873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Line 19"/>
            <p:cNvSpPr>
              <a:spLocks noChangeShapeType="1"/>
            </p:cNvSpPr>
            <p:nvPr/>
          </p:nvSpPr>
          <p:spPr bwMode="auto">
            <a:xfrm>
              <a:off x="1574800" y="4956175"/>
              <a:ext cx="19431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Line 20"/>
            <p:cNvSpPr>
              <a:spLocks noChangeShapeType="1"/>
            </p:cNvSpPr>
            <p:nvPr/>
          </p:nvSpPr>
          <p:spPr bwMode="auto">
            <a:xfrm>
              <a:off x="1574800" y="6467475"/>
              <a:ext cx="360045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Line 21"/>
            <p:cNvSpPr>
              <a:spLocks noChangeShapeType="1"/>
            </p:cNvSpPr>
            <p:nvPr/>
          </p:nvSpPr>
          <p:spPr bwMode="auto">
            <a:xfrm>
              <a:off x="5116513" y="4941888"/>
              <a:ext cx="28575" cy="15113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22"/>
            <p:cNvSpPr>
              <a:spLocks noChangeShapeType="1"/>
            </p:cNvSpPr>
            <p:nvPr/>
          </p:nvSpPr>
          <p:spPr bwMode="auto">
            <a:xfrm>
              <a:off x="3949700" y="4956175"/>
              <a:ext cx="115252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23"/>
            <p:cNvSpPr>
              <a:spLocks noChangeShapeType="1"/>
            </p:cNvSpPr>
            <p:nvPr/>
          </p:nvSpPr>
          <p:spPr bwMode="auto">
            <a:xfrm flipH="1" flipV="1">
              <a:off x="4160838" y="2652712"/>
              <a:ext cx="6350" cy="15684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3662363" y="1716088"/>
              <a:ext cx="0" cy="9350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 flipH="1">
              <a:off x="3662363" y="1716088"/>
              <a:ext cx="180022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>
              <a:off x="5462588" y="1716088"/>
              <a:ext cx="0" cy="20875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 flipH="1">
              <a:off x="4174328" y="2636838"/>
              <a:ext cx="70564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Line 28"/>
            <p:cNvSpPr>
              <a:spLocks noChangeShapeType="1"/>
            </p:cNvSpPr>
            <p:nvPr/>
          </p:nvSpPr>
          <p:spPr bwMode="auto">
            <a:xfrm flipH="1">
              <a:off x="5087938" y="2636838"/>
              <a:ext cx="3603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Line 29"/>
            <p:cNvSpPr>
              <a:spLocks noChangeShapeType="1"/>
            </p:cNvSpPr>
            <p:nvPr/>
          </p:nvSpPr>
          <p:spPr bwMode="auto">
            <a:xfrm flipH="1" flipV="1">
              <a:off x="4670425" y="2636838"/>
              <a:ext cx="0" cy="11668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Line 30"/>
            <p:cNvSpPr>
              <a:spLocks noChangeShapeType="1"/>
            </p:cNvSpPr>
            <p:nvPr/>
          </p:nvSpPr>
          <p:spPr bwMode="auto">
            <a:xfrm flipH="1">
              <a:off x="4670425" y="3803650"/>
              <a:ext cx="79216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Cloud"/>
            <p:cNvSpPr>
              <a:spLocks noChangeAspect="1" noEditPoints="1" noChangeArrowheads="1"/>
            </p:cNvSpPr>
            <p:nvPr/>
          </p:nvSpPr>
          <p:spPr bwMode="auto">
            <a:xfrm>
              <a:off x="2006600" y="5243513"/>
              <a:ext cx="360363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Cloud"/>
            <p:cNvSpPr>
              <a:spLocks noChangeAspect="1" noEditPoints="1" noChangeArrowheads="1"/>
            </p:cNvSpPr>
            <p:nvPr/>
          </p:nvSpPr>
          <p:spPr bwMode="auto">
            <a:xfrm>
              <a:off x="2149475" y="6035675"/>
              <a:ext cx="360363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Cloud"/>
            <p:cNvSpPr>
              <a:spLocks noChangeAspect="1" noEditPoints="1" noChangeArrowheads="1"/>
            </p:cNvSpPr>
            <p:nvPr/>
          </p:nvSpPr>
          <p:spPr bwMode="auto">
            <a:xfrm>
              <a:off x="4613275" y="5018088"/>
              <a:ext cx="360363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Cloud"/>
            <p:cNvSpPr>
              <a:spLocks noChangeAspect="1" noEditPoints="1" noChangeArrowheads="1"/>
            </p:cNvSpPr>
            <p:nvPr/>
          </p:nvSpPr>
          <p:spPr bwMode="auto">
            <a:xfrm>
              <a:off x="3732213" y="3963988"/>
              <a:ext cx="360362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Cloud"/>
            <p:cNvSpPr>
              <a:spLocks noChangeAspect="1" noEditPoints="1" noChangeArrowheads="1"/>
            </p:cNvSpPr>
            <p:nvPr/>
          </p:nvSpPr>
          <p:spPr bwMode="auto">
            <a:xfrm>
              <a:off x="2149475" y="2795588"/>
              <a:ext cx="360363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Cloud"/>
            <p:cNvSpPr>
              <a:spLocks noChangeAspect="1" noEditPoints="1" noChangeArrowheads="1"/>
            </p:cNvSpPr>
            <p:nvPr/>
          </p:nvSpPr>
          <p:spPr bwMode="auto">
            <a:xfrm>
              <a:off x="1933575" y="3514725"/>
              <a:ext cx="360363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Cloud"/>
            <p:cNvSpPr>
              <a:spLocks noChangeAspect="1" noEditPoints="1" noChangeArrowheads="1"/>
            </p:cNvSpPr>
            <p:nvPr/>
          </p:nvSpPr>
          <p:spPr bwMode="auto">
            <a:xfrm>
              <a:off x="3757613" y="1773238"/>
              <a:ext cx="582612" cy="35877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08080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f(t)</a:t>
              </a:r>
            </a:p>
          </p:txBody>
        </p:sp>
        <p:sp>
          <p:nvSpPr>
            <p:cNvPr id="107" name="Cloud"/>
            <p:cNvSpPr>
              <a:spLocks noChangeAspect="1" noEditPoints="1" noChangeArrowheads="1"/>
            </p:cNvSpPr>
            <p:nvPr/>
          </p:nvSpPr>
          <p:spPr bwMode="auto">
            <a:xfrm>
              <a:off x="3259138" y="2724150"/>
              <a:ext cx="360362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Cloud"/>
            <p:cNvSpPr>
              <a:spLocks noChangeAspect="1" noEditPoints="1" noChangeArrowheads="1"/>
            </p:cNvSpPr>
            <p:nvPr/>
          </p:nvSpPr>
          <p:spPr bwMode="auto">
            <a:xfrm>
              <a:off x="5030788" y="3443288"/>
              <a:ext cx="360362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Cloud"/>
            <p:cNvSpPr>
              <a:spLocks noChangeAspect="1" noEditPoints="1" noChangeArrowheads="1"/>
            </p:cNvSpPr>
            <p:nvPr/>
          </p:nvSpPr>
          <p:spPr bwMode="auto">
            <a:xfrm>
              <a:off x="4741863" y="2867025"/>
              <a:ext cx="360362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Cloud"/>
            <p:cNvSpPr>
              <a:spLocks noChangeAspect="1" noEditPoints="1" noChangeArrowheads="1"/>
            </p:cNvSpPr>
            <p:nvPr/>
          </p:nvSpPr>
          <p:spPr bwMode="auto">
            <a:xfrm>
              <a:off x="4238625" y="2290763"/>
              <a:ext cx="360363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Line 42"/>
            <p:cNvSpPr>
              <a:spLocks noChangeShapeType="1"/>
            </p:cNvSpPr>
            <p:nvPr/>
          </p:nvSpPr>
          <p:spPr bwMode="auto">
            <a:xfrm flipH="1" flipV="1">
              <a:off x="1574800" y="4941888"/>
              <a:ext cx="0" cy="15113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Line 43"/>
            <p:cNvSpPr>
              <a:spLocks noChangeShapeType="1"/>
            </p:cNvSpPr>
            <p:nvPr/>
          </p:nvSpPr>
          <p:spPr bwMode="auto">
            <a:xfrm flipH="1" flipV="1">
              <a:off x="4167188" y="4595813"/>
              <a:ext cx="0" cy="34448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Oval 44"/>
            <p:cNvSpPr>
              <a:spLocks noChangeArrowheads="1"/>
            </p:cNvSpPr>
            <p:nvPr/>
          </p:nvSpPr>
          <p:spPr bwMode="auto">
            <a:xfrm>
              <a:off x="4138613" y="4522788"/>
              <a:ext cx="71437" cy="7143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Line 45"/>
            <p:cNvSpPr>
              <a:spLocks noChangeShapeType="1"/>
            </p:cNvSpPr>
            <p:nvPr/>
          </p:nvSpPr>
          <p:spPr bwMode="auto">
            <a:xfrm flipV="1">
              <a:off x="4167188" y="4178300"/>
              <a:ext cx="73025" cy="3587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Rectangle 47"/>
            <p:cNvSpPr>
              <a:spLocks noChangeArrowheads="1"/>
            </p:cNvSpPr>
            <p:nvPr/>
          </p:nvSpPr>
          <p:spPr bwMode="auto">
            <a:xfrm>
              <a:off x="2511425" y="5084763"/>
              <a:ext cx="647700" cy="360362"/>
            </a:xfrm>
            <a:prstGeom prst="rect">
              <a:avLst/>
            </a:prstGeom>
            <a:solidFill>
              <a:srgbClr val="004A8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Rectangle 48"/>
            <p:cNvSpPr>
              <a:spLocks noChangeArrowheads="1"/>
            </p:cNvSpPr>
            <p:nvPr/>
          </p:nvSpPr>
          <p:spPr bwMode="auto">
            <a:xfrm>
              <a:off x="4340225" y="5359400"/>
              <a:ext cx="647700" cy="590550"/>
            </a:xfrm>
            <a:prstGeom prst="rect">
              <a:avLst/>
            </a:prstGeom>
            <a:solidFill>
              <a:srgbClr val="004A8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f (t)</a:t>
              </a:r>
            </a:p>
          </p:txBody>
        </p:sp>
        <p:sp>
          <p:nvSpPr>
            <p:cNvPr id="117" name="Cloud"/>
            <p:cNvSpPr>
              <a:spLocks noChangeAspect="1" noEditPoints="1" noChangeArrowheads="1"/>
            </p:cNvSpPr>
            <p:nvPr/>
          </p:nvSpPr>
          <p:spPr bwMode="auto">
            <a:xfrm>
              <a:off x="4651375" y="6137275"/>
              <a:ext cx="360363" cy="2222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82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tangle 50"/>
            <p:cNvSpPr>
              <a:spLocks noChangeArrowheads="1"/>
            </p:cNvSpPr>
            <p:nvPr/>
          </p:nvSpPr>
          <p:spPr bwMode="auto">
            <a:xfrm>
              <a:off x="4816475" y="1916113"/>
              <a:ext cx="431800" cy="360362"/>
            </a:xfrm>
            <a:prstGeom prst="rect">
              <a:avLst/>
            </a:prstGeom>
            <a:solidFill>
              <a:srgbClr val="004A8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Rectangle 51"/>
            <p:cNvSpPr>
              <a:spLocks noChangeArrowheads="1"/>
            </p:cNvSpPr>
            <p:nvPr/>
          </p:nvSpPr>
          <p:spPr bwMode="auto">
            <a:xfrm>
              <a:off x="3201988" y="4149725"/>
              <a:ext cx="431800" cy="576263"/>
            </a:xfrm>
            <a:prstGeom prst="rect">
              <a:avLst/>
            </a:prstGeom>
            <a:solidFill>
              <a:srgbClr val="004A8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ectangle 52"/>
            <p:cNvSpPr>
              <a:spLocks noChangeArrowheads="1"/>
            </p:cNvSpPr>
            <p:nvPr/>
          </p:nvSpPr>
          <p:spPr bwMode="auto">
            <a:xfrm>
              <a:off x="1792288" y="5589588"/>
              <a:ext cx="431800" cy="360362"/>
            </a:xfrm>
            <a:prstGeom prst="rect">
              <a:avLst/>
            </a:prstGeom>
            <a:solidFill>
              <a:srgbClr val="004A8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Rectangle 53"/>
            <p:cNvSpPr>
              <a:spLocks noChangeArrowheads="1"/>
            </p:cNvSpPr>
            <p:nvPr/>
          </p:nvSpPr>
          <p:spPr bwMode="auto">
            <a:xfrm>
              <a:off x="2439988" y="3141663"/>
              <a:ext cx="431800" cy="360362"/>
            </a:xfrm>
            <a:prstGeom prst="rect">
              <a:avLst/>
            </a:prstGeom>
            <a:solidFill>
              <a:srgbClr val="004A8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Rectangle 54"/>
            <p:cNvSpPr>
              <a:spLocks noChangeArrowheads="1"/>
            </p:cNvSpPr>
            <p:nvPr/>
          </p:nvSpPr>
          <p:spPr bwMode="auto">
            <a:xfrm>
              <a:off x="5175250" y="2852738"/>
              <a:ext cx="142875" cy="360362"/>
            </a:xfrm>
            <a:prstGeom prst="rect">
              <a:avLst/>
            </a:prstGeom>
            <a:solidFill>
              <a:srgbClr val="004A8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3" name="Group 55"/>
            <p:cNvGrpSpPr>
              <a:grpSpLocks/>
            </p:cNvGrpSpPr>
            <p:nvPr/>
          </p:nvGrpSpPr>
          <p:grpSpPr bwMode="auto">
            <a:xfrm rot="16049077">
              <a:off x="3232151" y="3644900"/>
              <a:ext cx="576262" cy="287337"/>
              <a:chOff x="1539" y="2688"/>
              <a:chExt cx="624" cy="336"/>
            </a:xfrm>
          </p:grpSpPr>
          <p:sp>
            <p:nvSpPr>
              <p:cNvPr id="139" name="Rectangle 56"/>
              <p:cNvSpPr>
                <a:spLocks noChangeArrowheads="1"/>
              </p:cNvSpPr>
              <p:nvPr/>
            </p:nvSpPr>
            <p:spPr bwMode="auto">
              <a:xfrm>
                <a:off x="1539" y="2688"/>
                <a:ext cx="364" cy="240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AutoShape 57"/>
              <p:cNvSpPr>
                <a:spLocks noChangeArrowheads="1"/>
              </p:cNvSpPr>
              <p:nvPr/>
            </p:nvSpPr>
            <p:spPr bwMode="auto">
              <a:xfrm>
                <a:off x="1903" y="2736"/>
                <a:ext cx="156" cy="144"/>
              </a:xfrm>
              <a:prstGeom prst="rtTriangl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Oval 58"/>
              <p:cNvSpPr>
                <a:spLocks noChangeArrowheads="1"/>
              </p:cNvSpPr>
              <p:nvPr/>
            </p:nvSpPr>
            <p:spPr bwMode="auto">
              <a:xfrm>
                <a:off x="1591" y="2928"/>
                <a:ext cx="104" cy="96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Oval 59"/>
              <p:cNvSpPr>
                <a:spLocks noChangeArrowheads="1"/>
              </p:cNvSpPr>
              <p:nvPr/>
            </p:nvSpPr>
            <p:spPr bwMode="auto">
              <a:xfrm>
                <a:off x="1799" y="2928"/>
                <a:ext cx="104" cy="96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Line 60"/>
              <p:cNvSpPr>
                <a:spLocks noChangeShapeType="1"/>
              </p:cNvSpPr>
              <p:nvPr/>
            </p:nvSpPr>
            <p:spPr bwMode="auto">
              <a:xfrm flipH="1" flipV="1">
                <a:off x="2059" y="2928"/>
                <a:ext cx="104" cy="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Line 61"/>
              <p:cNvSpPr>
                <a:spLocks noChangeShapeType="1"/>
              </p:cNvSpPr>
              <p:nvPr/>
            </p:nvSpPr>
            <p:spPr bwMode="auto">
              <a:xfrm flipV="1">
                <a:off x="1955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Line 62"/>
              <p:cNvSpPr>
                <a:spLocks noChangeShapeType="1"/>
              </p:cNvSpPr>
              <p:nvPr/>
            </p:nvSpPr>
            <p:spPr bwMode="auto">
              <a:xfrm flipH="1" flipV="1">
                <a:off x="2007" y="2928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AutoShape 63"/>
              <p:cNvSpPr>
                <a:spLocks noChangeArrowheads="1"/>
              </p:cNvSpPr>
              <p:nvPr/>
            </p:nvSpPr>
            <p:spPr bwMode="auto">
              <a:xfrm>
                <a:off x="1638" y="2698"/>
                <a:ext cx="156" cy="144"/>
              </a:xfrm>
              <a:prstGeom prst="smileyFace">
                <a:avLst>
                  <a:gd name="adj" fmla="val 4653"/>
                </a:avLst>
              </a:prstGeom>
              <a:solidFill>
                <a:srgbClr val="FFFF66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4" name="Group 64"/>
            <p:cNvGrpSpPr>
              <a:grpSpLocks/>
            </p:cNvGrpSpPr>
            <p:nvPr/>
          </p:nvGrpSpPr>
          <p:grpSpPr bwMode="auto">
            <a:xfrm>
              <a:off x="2582863" y="2708275"/>
              <a:ext cx="576262" cy="287338"/>
              <a:chOff x="1539" y="2688"/>
              <a:chExt cx="624" cy="336"/>
            </a:xfrm>
          </p:grpSpPr>
          <p:sp>
            <p:nvSpPr>
              <p:cNvPr id="131" name="Rectangle 65"/>
              <p:cNvSpPr>
                <a:spLocks noChangeArrowheads="1"/>
              </p:cNvSpPr>
              <p:nvPr/>
            </p:nvSpPr>
            <p:spPr bwMode="auto">
              <a:xfrm>
                <a:off x="1539" y="2688"/>
                <a:ext cx="364" cy="240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AutoShape 66"/>
              <p:cNvSpPr>
                <a:spLocks noChangeArrowheads="1"/>
              </p:cNvSpPr>
              <p:nvPr/>
            </p:nvSpPr>
            <p:spPr bwMode="auto">
              <a:xfrm>
                <a:off x="1903" y="2736"/>
                <a:ext cx="156" cy="144"/>
              </a:xfrm>
              <a:prstGeom prst="rtTriangl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Oval 67"/>
              <p:cNvSpPr>
                <a:spLocks noChangeArrowheads="1"/>
              </p:cNvSpPr>
              <p:nvPr/>
            </p:nvSpPr>
            <p:spPr bwMode="auto">
              <a:xfrm>
                <a:off x="1591" y="2928"/>
                <a:ext cx="104" cy="96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Oval 68"/>
              <p:cNvSpPr>
                <a:spLocks noChangeArrowheads="1"/>
              </p:cNvSpPr>
              <p:nvPr/>
            </p:nvSpPr>
            <p:spPr bwMode="auto">
              <a:xfrm>
                <a:off x="1799" y="2928"/>
                <a:ext cx="104" cy="96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Line 69"/>
              <p:cNvSpPr>
                <a:spLocks noChangeShapeType="1"/>
              </p:cNvSpPr>
              <p:nvPr/>
            </p:nvSpPr>
            <p:spPr bwMode="auto">
              <a:xfrm flipH="1" flipV="1">
                <a:off x="2059" y="2928"/>
                <a:ext cx="104" cy="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Line 70"/>
              <p:cNvSpPr>
                <a:spLocks noChangeShapeType="1"/>
              </p:cNvSpPr>
              <p:nvPr/>
            </p:nvSpPr>
            <p:spPr bwMode="auto">
              <a:xfrm flipV="1">
                <a:off x="1955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Line 71"/>
              <p:cNvSpPr>
                <a:spLocks noChangeShapeType="1"/>
              </p:cNvSpPr>
              <p:nvPr/>
            </p:nvSpPr>
            <p:spPr bwMode="auto">
              <a:xfrm flipH="1" flipV="1">
                <a:off x="2007" y="2928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AutoShape 72"/>
              <p:cNvSpPr>
                <a:spLocks noChangeArrowheads="1"/>
              </p:cNvSpPr>
              <p:nvPr/>
            </p:nvSpPr>
            <p:spPr bwMode="auto">
              <a:xfrm>
                <a:off x="1638" y="2698"/>
                <a:ext cx="156" cy="144"/>
              </a:xfrm>
              <a:prstGeom prst="smileyFace">
                <a:avLst>
                  <a:gd name="adj" fmla="val 4653"/>
                </a:avLst>
              </a:prstGeom>
              <a:solidFill>
                <a:srgbClr val="FFFF66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2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40113" y="5084763"/>
              <a:ext cx="792162" cy="4667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6288" y="2954338"/>
              <a:ext cx="806450" cy="47466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37100" y="5805488"/>
              <a:ext cx="285750" cy="28733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8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05300" y="5805488"/>
              <a:ext cx="285750" cy="28733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14750" y="1989138"/>
              <a:ext cx="285750" cy="28733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30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60838" y="1989138"/>
              <a:ext cx="285750" cy="28733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</p:grpSp>
      <p:sp>
        <p:nvSpPr>
          <p:cNvPr id="155" name="Ορθογώνιο 154"/>
          <p:cNvSpPr/>
          <p:nvPr/>
        </p:nvSpPr>
        <p:spPr>
          <a:xfrm>
            <a:off x="5220072" y="2420888"/>
            <a:ext cx="36150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Όταν μπορέσετε να το σχεδιάσετε σωστά βάσει στόχων και πεποιθήσεων σημαίνει ότι έχετε καταλάβει τι σημαίνει “Design of Agent-Based Systems”</a:t>
            </a:r>
          </a:p>
        </p:txBody>
      </p:sp>
    </p:spTree>
    <p:extLst>
      <p:ext uri="{BB962C8B-B14F-4D97-AF65-F5344CB8AC3E}">
        <p14:creationId xmlns:p14="http://schemas.microsoft.com/office/powerpoint/2010/main" val="112334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Λογικοί πράκτορες με έμφαση στη διαδραστικότητα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224136"/>
          </a:xfrm>
          <a:ln>
            <a:solidFill>
              <a:srgbClr val="004A8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l-GR" dirty="0"/>
              <a:t>"</a:t>
            </a:r>
            <a:r>
              <a:rPr lang="el-GR" dirty="0" smtClean="0"/>
              <a:t>Λογισμικοί πράκτορες" </a:t>
            </a:r>
            <a:r>
              <a:rPr lang="el-GR" dirty="0"/>
              <a:t>είναι προγράμματα που διενεργούν διάλογο, διαπραγματεύονται και συντονίζουν τη ροή πληροφοριών".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363488" y="4872821"/>
            <a:ext cx="279992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αισθητήρες</a:t>
            </a:r>
            <a:endParaRPr lang="el-GR" sz="2400" dirty="0"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0577" y="4254366"/>
            <a:ext cx="2376263" cy="1080120"/>
          </a:xfrm>
          <a:prstGeom prst="ellipse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Περιβάλλον</a:t>
            </a:r>
            <a:endParaRPr lang="el-GR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10817" y="5107976"/>
            <a:ext cx="952671" cy="0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63488" y="4306108"/>
            <a:ext cx="279992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μηχανισμοί δράσης</a:t>
            </a:r>
            <a:endParaRPr lang="el-GR" sz="2400" dirty="0"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92551" y="3074392"/>
            <a:ext cx="1975438" cy="2809974"/>
          </a:xfrm>
          <a:prstGeom prst="roundRect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2000" b="1" dirty="0" smtClean="0"/>
              <a:t>Πράκτορας</a:t>
            </a:r>
            <a:endParaRPr lang="el-GR" sz="2000" b="1" dirty="0"/>
          </a:p>
        </p:txBody>
      </p: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6163416" y="5102978"/>
            <a:ext cx="711897" cy="676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137745" y="4536940"/>
            <a:ext cx="719410" cy="0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554833" y="4536940"/>
            <a:ext cx="791418" cy="0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63969" y="4357218"/>
            <a:ext cx="1832601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Συλλογιστική</a:t>
            </a:r>
            <a:endParaRPr lang="el-GR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3969" y="4872821"/>
            <a:ext cx="1832601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Γνώση</a:t>
            </a:r>
            <a:endParaRPr lang="el-GR" sz="24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73562" y="3686377"/>
            <a:ext cx="279992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82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Άλλοι πράκτορες</a:t>
            </a:r>
            <a:endParaRPr lang="el-GR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3969" y="3654939"/>
            <a:ext cx="1832601" cy="4462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82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300" dirty="0" smtClean="0">
                <a:latin typeface="+mn-lt"/>
              </a:rPr>
              <a:t>ΕΠΙΚΟΙΝΩΝΙΑ</a:t>
            </a:r>
            <a:endParaRPr lang="el-GR" sz="2300" dirty="0">
              <a:latin typeface="+mn-lt"/>
            </a:endParaRPr>
          </a:p>
        </p:txBody>
      </p:sp>
      <p:cxnSp>
        <p:nvCxnSpPr>
          <p:cNvPr id="21" name="Straight Arrow Connector 20"/>
          <p:cNvCxnSpPr>
            <a:endCxn id="19" idx="3"/>
          </p:cNvCxnSpPr>
          <p:nvPr/>
        </p:nvCxnSpPr>
        <p:spPr>
          <a:xfrm flipH="1">
            <a:off x="6173490" y="3917209"/>
            <a:ext cx="719061" cy="1"/>
          </a:xfrm>
          <a:prstGeom prst="straightConnector1">
            <a:avLst/>
          </a:prstGeom>
          <a:ln w="28575">
            <a:solidFill>
              <a:srgbClr val="004A8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6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Οι πράκτορες πρέπει να είναι ορθολογιστικοί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0379" y="1628800"/>
            <a:ext cx="8000053" cy="331236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Ένας </a:t>
            </a:r>
            <a:r>
              <a:rPr lang="el-GR" dirty="0" smtClean="0"/>
              <a:t>ευφυής (λογικός) πράκτορας </a:t>
            </a:r>
            <a:r>
              <a:rPr lang="el-GR" dirty="0"/>
              <a:t>πρέπει να πασχίζει να  “</a:t>
            </a:r>
            <a:r>
              <a:rPr lang="el-GR" b="1" dirty="0">
                <a:solidFill>
                  <a:srgbClr val="820000"/>
                </a:solidFill>
              </a:rPr>
              <a:t>κάνει το σωστό</a:t>
            </a:r>
            <a:r>
              <a:rPr lang="el-GR" dirty="0"/>
              <a:t>”, βασιζόμενος στη γνώση που έχει ενσωματωμένη, στο τι μπορεί να αντιληφθεί και στο πώς μπορεί να δράσει. </a:t>
            </a:r>
          </a:p>
          <a:p>
            <a:r>
              <a:rPr lang="el-GR" dirty="0"/>
              <a:t>Η σωστή ενέργεια είναι αυτή που θα επιτρέψει στον πράκτορα να είναι πιο επιτυχής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Μέτρηση επίδοσης: Ένα αντικειμενικό κριτήριο επιτυχίας της συμπεριφοράς του πράκτορα.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pic>
        <p:nvPicPr>
          <p:cNvPr id="5" name="Picture 4" descr="vacuum2-environ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380200" y="4941168"/>
            <a:ext cx="2457450" cy="125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7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Σχεδιασμός </a:t>
            </a:r>
            <a:r>
              <a:rPr lang="el-GR" sz="4400" dirty="0" smtClean="0"/>
              <a:t>ορθολογιστικού </a:t>
            </a:r>
            <a:r>
              <a:rPr lang="el-GR" sz="4400" dirty="0"/>
              <a:t>π</a:t>
            </a:r>
            <a:r>
              <a:rPr lang="el-GR" sz="4400" dirty="0" smtClean="0"/>
              <a:t>ράκτορα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456384"/>
          </a:xfrm>
        </p:spPr>
        <p:txBody>
          <a:bodyPr/>
          <a:lstStyle/>
          <a:p>
            <a:r>
              <a:rPr lang="el-GR" b="1" dirty="0"/>
              <a:t>Παράδειγμα 1: Πράκτορας- Οδηγός ταξί</a:t>
            </a:r>
          </a:p>
          <a:p>
            <a:pPr lvl="1"/>
            <a:r>
              <a:rPr lang="el-GR" sz="2400" dirty="0" smtClean="0">
                <a:solidFill>
                  <a:srgbClr val="820000"/>
                </a:solidFill>
              </a:rPr>
              <a:t>Μέτρηση </a:t>
            </a:r>
            <a:r>
              <a:rPr lang="el-GR" sz="2400" dirty="0">
                <a:solidFill>
                  <a:srgbClr val="820000"/>
                </a:solidFill>
              </a:rPr>
              <a:t>επίδοσης: </a:t>
            </a:r>
            <a:r>
              <a:rPr lang="el-GR" sz="2400" dirty="0"/>
              <a:t>Ασφάλεια, ταχύτητα, νομιμότητα, άνεση ταξιδιού</a:t>
            </a:r>
          </a:p>
          <a:p>
            <a:pPr lvl="1"/>
            <a:r>
              <a:rPr lang="el-GR" sz="2400" dirty="0">
                <a:solidFill>
                  <a:srgbClr val="820000"/>
                </a:solidFill>
              </a:rPr>
              <a:t>Περιβάλλον: </a:t>
            </a:r>
            <a:r>
              <a:rPr lang="el-GR" sz="2400" dirty="0"/>
              <a:t>Δρόμοι, άλλη κίνηση, πεζοί, πελάτες.</a:t>
            </a:r>
          </a:p>
          <a:p>
            <a:pPr lvl="1"/>
            <a:r>
              <a:rPr lang="el-GR" sz="2400" dirty="0">
                <a:solidFill>
                  <a:srgbClr val="820000"/>
                </a:solidFill>
              </a:rPr>
              <a:t>Μηχανισμοί δράσης: </a:t>
            </a:r>
            <a:r>
              <a:rPr lang="el-GR" sz="2400" dirty="0"/>
              <a:t>τιμόνι, λεβιές ταχυτήτων, φρένα, φλας, κόρνα.</a:t>
            </a:r>
          </a:p>
          <a:p>
            <a:pPr lvl="1"/>
            <a:r>
              <a:rPr lang="el-GR" sz="2400" dirty="0">
                <a:solidFill>
                  <a:srgbClr val="820000"/>
                </a:solidFill>
              </a:rPr>
              <a:t>Αισθητήρες: </a:t>
            </a:r>
            <a:r>
              <a:rPr lang="el-GR" sz="2400" dirty="0"/>
              <a:t>Κάμερες, ηχητικός εντοπιστής, μετρητής ταχύτητας, GPS, χιλιομετρητής, πληκτρολόγιο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02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Σχεδιασμός </a:t>
            </a:r>
            <a:r>
              <a:rPr lang="el-GR" sz="4400" dirty="0"/>
              <a:t>ο</a:t>
            </a:r>
            <a:r>
              <a:rPr lang="el-GR" sz="4400" dirty="0" smtClean="0"/>
              <a:t>ρθολογιστικού </a:t>
            </a:r>
            <a:r>
              <a:rPr lang="el-GR" sz="4400" dirty="0"/>
              <a:t>π</a:t>
            </a:r>
            <a:r>
              <a:rPr lang="el-GR" sz="4400" dirty="0" smtClean="0"/>
              <a:t>ράκτορα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744416"/>
          </a:xfrm>
        </p:spPr>
        <p:txBody>
          <a:bodyPr/>
          <a:lstStyle/>
          <a:p>
            <a:r>
              <a:rPr lang="el-GR" b="1" dirty="0"/>
              <a:t>Παράδειγμα 2: Πράκτορας -  Ιατρικό σύστημα </a:t>
            </a:r>
            <a:r>
              <a:rPr lang="el-GR" b="1" dirty="0" smtClean="0"/>
              <a:t>διάγνωσης</a:t>
            </a:r>
            <a:endParaRPr lang="el-GR" b="1" dirty="0"/>
          </a:p>
          <a:p>
            <a:pPr lvl="1"/>
            <a:r>
              <a:rPr lang="el-GR" sz="2400" dirty="0">
                <a:solidFill>
                  <a:srgbClr val="820000"/>
                </a:solidFill>
              </a:rPr>
              <a:t>Μέτρηση επίδοσης : </a:t>
            </a:r>
            <a:r>
              <a:rPr lang="el-GR" sz="2400" dirty="0"/>
              <a:t>Υγιής ασθενής, ελαχιστοποίηση κόστους, αγωγές</a:t>
            </a:r>
          </a:p>
          <a:p>
            <a:pPr lvl="1"/>
            <a:r>
              <a:rPr lang="el-GR" sz="2400" dirty="0">
                <a:solidFill>
                  <a:srgbClr val="820000"/>
                </a:solidFill>
              </a:rPr>
              <a:t>Περιβάλλον : </a:t>
            </a:r>
            <a:r>
              <a:rPr lang="el-GR" sz="2400" dirty="0"/>
              <a:t>Ασθενής, νοσοκομείο, προσωπικό</a:t>
            </a:r>
          </a:p>
          <a:p>
            <a:pPr lvl="1"/>
            <a:r>
              <a:rPr lang="el-GR" sz="2400" dirty="0">
                <a:solidFill>
                  <a:srgbClr val="820000"/>
                </a:solidFill>
              </a:rPr>
              <a:t>Μηχανισμοί δράσης : </a:t>
            </a:r>
            <a:r>
              <a:rPr lang="el-GR" sz="2400" dirty="0"/>
              <a:t>Οθόνη (ερωτήσεις, τεστ, διαγνώσεις, ιατρική αγωγή, εναλλακτικές λύσεις)</a:t>
            </a:r>
          </a:p>
          <a:p>
            <a:pPr lvl="1"/>
            <a:r>
              <a:rPr lang="el-GR" sz="2400" dirty="0">
                <a:solidFill>
                  <a:srgbClr val="820000"/>
                </a:solidFill>
              </a:rPr>
              <a:t>Αισθητήρες : </a:t>
            </a:r>
            <a:r>
              <a:rPr lang="el-GR" sz="2400" dirty="0"/>
              <a:t>Πληκτρολόγιο (εισαγωγή συμπτωμάτων, αποτελέσματα εξετάσεων, απαντήσεις ασθενούς)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08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Σχεδιασμός </a:t>
            </a:r>
            <a:r>
              <a:rPr lang="el-GR" sz="4400" dirty="0" smtClean="0"/>
              <a:t>ορθολογιστικού </a:t>
            </a:r>
            <a:r>
              <a:rPr lang="el-GR" sz="4400" dirty="0"/>
              <a:t>π</a:t>
            </a:r>
            <a:r>
              <a:rPr lang="el-GR" sz="4400" dirty="0" smtClean="0"/>
              <a:t>ράκτορα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9981" y="2132856"/>
            <a:ext cx="8229600" cy="2880320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Παράδειγμα 3: Πράκτορας -  Ρομπότ συλλογής </a:t>
            </a:r>
            <a:r>
              <a:rPr lang="el-GR" b="1" dirty="0" smtClean="0"/>
              <a:t>κομματιών</a:t>
            </a:r>
            <a:endParaRPr lang="el-GR" b="1" dirty="0"/>
          </a:p>
          <a:p>
            <a:pPr lvl="1"/>
            <a:r>
              <a:rPr lang="el-GR" sz="2400" dirty="0">
                <a:solidFill>
                  <a:srgbClr val="820000"/>
                </a:solidFill>
              </a:rPr>
              <a:t>Μέτρηση επίδοσης : </a:t>
            </a:r>
            <a:r>
              <a:rPr lang="el-GR" sz="2400" dirty="0"/>
              <a:t>Ποσοστό κομματιών στο σωστό δοχείο</a:t>
            </a:r>
          </a:p>
          <a:p>
            <a:pPr lvl="1"/>
            <a:r>
              <a:rPr lang="el-GR" sz="2400" dirty="0">
                <a:solidFill>
                  <a:srgbClr val="820000"/>
                </a:solidFill>
              </a:rPr>
              <a:t>Περιβάλλον : </a:t>
            </a:r>
            <a:r>
              <a:rPr lang="el-GR" sz="2400" dirty="0"/>
              <a:t>κομμάτια, ιμάντας μεταφοράς κομματιών, δοχεία</a:t>
            </a:r>
          </a:p>
          <a:p>
            <a:pPr lvl="1"/>
            <a:r>
              <a:rPr lang="el-GR" sz="2400" dirty="0">
                <a:solidFill>
                  <a:srgbClr val="820000"/>
                </a:solidFill>
              </a:rPr>
              <a:t>Μηχανισμοί δράσης : </a:t>
            </a:r>
            <a:r>
              <a:rPr lang="el-GR" sz="2400" dirty="0"/>
              <a:t>Συνδεδεμένο χέρι με βραχίονα</a:t>
            </a:r>
          </a:p>
          <a:p>
            <a:pPr lvl="1"/>
            <a:r>
              <a:rPr lang="el-GR" sz="2400" dirty="0">
                <a:solidFill>
                  <a:srgbClr val="820000"/>
                </a:solidFill>
              </a:rPr>
              <a:t>Αισθητήρες : </a:t>
            </a:r>
            <a:r>
              <a:rPr lang="el-GR" sz="2400" dirty="0"/>
              <a:t>Κάμερα, αισθητήρες εντοπισμού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15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Άλλες </a:t>
            </a:r>
            <a:r>
              <a:rPr lang="el-GR" dirty="0" smtClean="0"/>
              <a:t>αρχιτεκτονικές </a:t>
            </a:r>
            <a:r>
              <a:rPr lang="el-GR" dirty="0"/>
              <a:t>π</a:t>
            </a:r>
            <a:r>
              <a:rPr lang="el-GR" dirty="0" smtClean="0"/>
              <a:t>ρακτόρων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2088232"/>
          </a:xfrm>
        </p:spPr>
        <p:txBody>
          <a:bodyPr/>
          <a:lstStyle/>
          <a:p>
            <a:r>
              <a:rPr lang="el-GR" b="1" dirty="0">
                <a:solidFill>
                  <a:srgbClr val="820000"/>
                </a:solidFill>
              </a:rPr>
              <a:t>Υβριδικοί πράκτορες</a:t>
            </a:r>
            <a:r>
              <a:rPr lang="el-GR" b="1" dirty="0" smtClean="0">
                <a:solidFill>
                  <a:srgbClr val="820000"/>
                </a:solidFill>
              </a:rPr>
              <a:t>.</a:t>
            </a:r>
            <a:endParaRPr lang="el-GR" b="1" dirty="0">
              <a:solidFill>
                <a:srgbClr val="820000"/>
              </a:solidFill>
            </a:endParaRPr>
          </a:p>
          <a:p>
            <a:r>
              <a:rPr lang="el-GR" b="1" dirty="0">
                <a:solidFill>
                  <a:srgbClr val="820000"/>
                </a:solidFill>
              </a:rPr>
              <a:t>Κινητοί πράκτορες</a:t>
            </a:r>
            <a:r>
              <a:rPr lang="el-GR" b="1" dirty="0" smtClean="0">
                <a:solidFill>
                  <a:srgbClr val="820000"/>
                </a:solidFill>
              </a:rPr>
              <a:t>.</a:t>
            </a:r>
            <a:endParaRPr lang="el-GR" b="1" dirty="0">
              <a:solidFill>
                <a:srgbClr val="820000"/>
              </a:solidFill>
            </a:endParaRPr>
          </a:p>
          <a:p>
            <a:r>
              <a:rPr lang="el-GR" b="1" dirty="0" smtClean="0">
                <a:solidFill>
                  <a:srgbClr val="820000"/>
                </a:solidFill>
              </a:rPr>
              <a:t>Πολυπρακτορικά </a:t>
            </a:r>
            <a:r>
              <a:rPr lang="el-GR" b="1" dirty="0">
                <a:solidFill>
                  <a:srgbClr val="820000"/>
                </a:solidFill>
              </a:rPr>
              <a:t>συστήματα.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46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Πολυπρακτορικά </a:t>
            </a:r>
            <a:r>
              <a:rPr lang="el-GR" dirty="0"/>
              <a:t>σ</a:t>
            </a:r>
            <a:r>
              <a:rPr lang="el-GR" dirty="0" smtClean="0"/>
              <a:t>υστήματα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0962" y="6021288"/>
            <a:ext cx="8201995" cy="701513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Multi-agent Sensor and Actuator Networks for Environmental Surveillance, Monitoring and Ecological </a:t>
            </a:r>
            <a:r>
              <a:rPr lang="en-US" dirty="0" smtClean="0"/>
              <a:t>Protection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843202" y="935413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AMOS-5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Satellite -- with star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background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 tooltip="User:Pavel Kolotilov (page does not exist)"/>
              </a:rPr>
              <a:t>Pavel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 tooltip="User:Pavel Kolotilov (page does not exist)"/>
              </a:rPr>
              <a:t>Kolotilov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9" name="Picture -1021" descr="C:\Users\alex\Desktop\1-4-2014 1-00-09 μ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32" y="1675412"/>
            <a:ext cx="3712542" cy="29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AMOS-5 Satellite -- with star backgrou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20" y="1397078"/>
            <a:ext cx="2123455" cy="9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76582" y="1489410"/>
            <a:ext cx="2744627" cy="1596274"/>
            <a:chOff x="573597" y="1533110"/>
            <a:chExt cx="2744627" cy="1596274"/>
          </a:xfrm>
        </p:grpSpPr>
        <p:pic>
          <p:nvPicPr>
            <p:cNvPr id="1030" name="Picture 6" descr="File:ConventionCenterfromNorthsid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97" y="1588962"/>
              <a:ext cx="2744627" cy="1540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38593" y="1533110"/>
              <a:ext cx="2214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n-lt"/>
                </a:rPr>
                <a:t>Environmental Surveillance Center</a:t>
              </a:r>
              <a:endParaRPr lang="el-GR" b="1" dirty="0">
                <a:latin typeface="+mn-lt"/>
              </a:endParaRPr>
            </a:p>
          </p:txBody>
        </p:sp>
      </p:grpSp>
      <p:pic>
        <p:nvPicPr>
          <p:cNvPr id="1032" name="Picture 8" descr="File:Murray Baker Bridge from riverside in East Peori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45" y="2512529"/>
            <a:ext cx="2321753" cy="173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8437" y="5118995"/>
            <a:ext cx="30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ActivMedia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Pioneer 3-AT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robot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0" tooltip="User:Jiuguang Wang"/>
              </a:rPr>
              <a:t>Jiuguang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0" tooltip="User:Jiuguang Wang"/>
              </a:rPr>
              <a:t>Wang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37" name="Picture 13" descr="C:\Users\alex\Desktop\1-4-2014 12-59-15 μμ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15" y="3865405"/>
            <a:ext cx="2613546" cy="201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15598" y="4199715"/>
            <a:ext cx="2672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3"/>
              </a:rPr>
              <a:t>Murray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3"/>
              </a:rPr>
              <a:t>Baker Bridge from riverside in East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3"/>
              </a:rPr>
              <a:t>Peoria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4" tooltip="User:Carsenegame (page does not exist)"/>
              </a:rPr>
              <a:t>Carsenegame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882" y="1075248"/>
            <a:ext cx="33780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5"/>
              </a:rPr>
              <a:t>ConventionCenterfromNorthside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6" tooltip="User:TheZachMorrisExperience"/>
              </a:rPr>
              <a:t>TheZachMorrisExperience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CC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BY-SA 3.0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15" name="Elbow Connector 14"/>
          <p:cNvCxnSpPr>
            <a:stCxn id="1030" idx="3"/>
          </p:cNvCxnSpPr>
          <p:nvPr/>
        </p:nvCxnSpPr>
        <p:spPr>
          <a:xfrm flipV="1">
            <a:off x="3721209" y="1812575"/>
            <a:ext cx="1654311" cy="502898"/>
          </a:xfrm>
          <a:prstGeom prst="bentConnector3">
            <a:avLst/>
          </a:prstGeom>
          <a:ln>
            <a:solidFill>
              <a:srgbClr val="820000"/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28" idx="2"/>
          </p:cNvCxnSpPr>
          <p:nvPr/>
        </p:nvCxnSpPr>
        <p:spPr>
          <a:xfrm flipH="1">
            <a:off x="4211960" y="2315473"/>
            <a:ext cx="2225288" cy="585113"/>
          </a:xfrm>
          <a:prstGeom prst="line">
            <a:avLst/>
          </a:prstGeom>
          <a:ln w="28575">
            <a:solidFill>
              <a:srgbClr val="82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28" idx="2"/>
          </p:cNvCxnSpPr>
          <p:nvPr/>
        </p:nvCxnSpPr>
        <p:spPr>
          <a:xfrm flipH="1">
            <a:off x="5724128" y="2315473"/>
            <a:ext cx="713120" cy="1257543"/>
          </a:xfrm>
          <a:prstGeom prst="line">
            <a:avLst/>
          </a:prstGeom>
          <a:ln w="28575">
            <a:solidFill>
              <a:srgbClr val="82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932040" y="2315473"/>
            <a:ext cx="1505208" cy="969511"/>
          </a:xfrm>
          <a:prstGeom prst="line">
            <a:avLst/>
          </a:prstGeom>
          <a:ln w="28575">
            <a:solidFill>
              <a:srgbClr val="82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111227" y="2800228"/>
            <a:ext cx="216024" cy="199300"/>
          </a:xfrm>
          <a:prstGeom prst="ellipse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3" name="Oval 32"/>
          <p:cNvSpPr/>
          <p:nvPr/>
        </p:nvSpPr>
        <p:spPr>
          <a:xfrm>
            <a:off x="4843202" y="3200258"/>
            <a:ext cx="216024" cy="199300"/>
          </a:xfrm>
          <a:prstGeom prst="ellipse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4" name="Oval 33"/>
          <p:cNvSpPr/>
          <p:nvPr/>
        </p:nvSpPr>
        <p:spPr>
          <a:xfrm>
            <a:off x="5576632" y="3572440"/>
            <a:ext cx="216024" cy="199300"/>
          </a:xfrm>
          <a:prstGeom prst="ellipse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5" name="Rectangular Callout 24"/>
          <p:cNvSpPr/>
          <p:nvPr/>
        </p:nvSpPr>
        <p:spPr>
          <a:xfrm rot="10800000" flipH="1">
            <a:off x="2113711" y="3399558"/>
            <a:ext cx="782944" cy="465847"/>
          </a:xfrm>
          <a:prstGeom prst="wedgeRectCallout">
            <a:avLst>
              <a:gd name="adj1" fmla="val 202966"/>
              <a:gd name="adj2" fmla="val 119359"/>
            </a:avLst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036" name="Picture 12" descr="File:ActivMedia Pioneer 3-AT robot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2" y="3377083"/>
            <a:ext cx="2322549" cy="17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ular Callout 35"/>
          <p:cNvSpPr/>
          <p:nvPr/>
        </p:nvSpPr>
        <p:spPr>
          <a:xfrm flipH="1">
            <a:off x="4843202" y="5123447"/>
            <a:ext cx="1022532" cy="465847"/>
          </a:xfrm>
          <a:prstGeom prst="wedgeRectCallout">
            <a:avLst>
              <a:gd name="adj1" fmla="val 91406"/>
              <a:gd name="adj2" fmla="val -185326"/>
            </a:avLst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Sector X</a:t>
            </a:r>
            <a:endParaRPr lang="el-GR" b="1" dirty="0"/>
          </a:p>
        </p:txBody>
      </p:sp>
      <p:sp>
        <p:nvSpPr>
          <p:cNvPr id="37" name="Rectangular Callout 36"/>
          <p:cNvSpPr/>
          <p:nvPr/>
        </p:nvSpPr>
        <p:spPr>
          <a:xfrm flipH="1">
            <a:off x="3599961" y="3340092"/>
            <a:ext cx="1022532" cy="465847"/>
          </a:xfrm>
          <a:prstGeom prst="wedgeRectCallout">
            <a:avLst>
              <a:gd name="adj1" fmla="val -74097"/>
              <a:gd name="adj2" fmla="val -53491"/>
            </a:avLst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Sector X</a:t>
            </a:r>
            <a:endParaRPr lang="el-GR" b="1" dirty="0"/>
          </a:p>
        </p:txBody>
      </p:sp>
      <p:sp>
        <p:nvSpPr>
          <p:cNvPr id="27" name="Rectangle 26"/>
          <p:cNvSpPr/>
          <p:nvPr/>
        </p:nvSpPr>
        <p:spPr>
          <a:xfrm>
            <a:off x="7081615" y="3782739"/>
            <a:ext cx="1520518" cy="457213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View to Sector X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2309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1268760"/>
            <a:ext cx="8064896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Πολυπρακτορικά </a:t>
            </a:r>
            <a:r>
              <a:rPr lang="el-GR" dirty="0" smtClean="0"/>
              <a:t>συστήματα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Σύνολο από πράκτορες που δρουν μαζί για να επιλύσουν προβλήματα που είναι πέρα των δυνατοτήτων και της γνώσης ενός μόνο πράκτορα. </a:t>
            </a:r>
          </a:p>
          <a:p>
            <a:pPr>
              <a:buNone/>
            </a:pPr>
            <a:r>
              <a:rPr lang="el-GR" dirty="0"/>
              <a:t>Αποτελούν βασικό τομέα της Κατανεμημένης </a:t>
            </a:r>
            <a:r>
              <a:rPr lang="el-GR" dirty="0" smtClean="0"/>
              <a:t>ΤΝ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Ένα τέτοιο σύστημα στοχεύει στην: </a:t>
            </a:r>
          </a:p>
          <a:p>
            <a:r>
              <a:rPr lang="el-GR" dirty="0"/>
              <a:t>Επίλυση προβλημάτων που είναι πολύ πολύπλοκα για να επιλυθούν αποδοτικά από ένα μόνο </a:t>
            </a:r>
            <a:r>
              <a:rPr lang="el-GR" dirty="0" smtClean="0"/>
              <a:t>πράκτορα,</a:t>
            </a:r>
            <a:endParaRPr lang="el-GR" dirty="0"/>
          </a:p>
          <a:p>
            <a:r>
              <a:rPr lang="el-GR" dirty="0"/>
              <a:t>Επίλυση προβλημάτων τα οποία είναι από τη φύση τους </a:t>
            </a:r>
            <a:r>
              <a:rPr lang="el-GR" dirty="0" smtClean="0"/>
              <a:t>κατανεμημένα,</a:t>
            </a:r>
            <a:endParaRPr lang="el-GR" dirty="0"/>
          </a:p>
          <a:p>
            <a:r>
              <a:rPr lang="el-GR" dirty="0"/>
              <a:t>Διασύνδεση και λειτουργία ήδη υπαρχόντων συστημάτων.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36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πράκτορες είναι αυτόνομοι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36287" y="1306679"/>
            <a:ext cx="1234480" cy="53144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Objects 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203994" y="1877202"/>
            <a:ext cx="8736012" cy="3200400"/>
          </a:xfrm>
          <a:prstGeom prst="rect">
            <a:avLst/>
          </a:prstGeom>
          <a:solidFill>
            <a:srgbClr val="004A82"/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l-GR" dirty="0"/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431006" y="2182002"/>
            <a:ext cx="8305800" cy="25908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l-GR" dirty="0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3078956" y="3020202"/>
            <a:ext cx="1066800" cy="406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SzPct val="80000"/>
            </a:pPr>
            <a:r>
              <a:rPr lang="en-US" sz="2000" b="1" dirty="0">
                <a:solidFill>
                  <a:srgbClr val="820000"/>
                </a:solidFill>
                <a:latin typeface="+mn-lt"/>
              </a:rPr>
              <a:t>Object </a:t>
            </a: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3078956" y="3431365"/>
            <a:ext cx="1066800" cy="355600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l-GR" dirty="0"/>
          </a:p>
        </p:txBody>
      </p:sp>
      <p:grpSp>
        <p:nvGrpSpPr>
          <p:cNvPr id="44" name="Group 15"/>
          <p:cNvGrpSpPr>
            <a:grpSpLocks/>
          </p:cNvGrpSpPr>
          <p:nvPr/>
        </p:nvGrpSpPr>
        <p:grpSpPr bwMode="auto">
          <a:xfrm>
            <a:off x="577056" y="3034493"/>
            <a:ext cx="2505075" cy="396875"/>
            <a:chOff x="244" y="1737"/>
            <a:chExt cx="1578" cy="250"/>
          </a:xfrm>
        </p:grpSpPr>
        <p:sp>
          <p:nvSpPr>
            <p:cNvPr id="45" name="Line 16"/>
            <p:cNvSpPr>
              <a:spLocks noChangeShapeType="1"/>
            </p:cNvSpPr>
            <p:nvPr/>
          </p:nvSpPr>
          <p:spPr bwMode="auto">
            <a:xfrm>
              <a:off x="768" y="1987"/>
              <a:ext cx="10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l-GR" dirty="0"/>
            </a:p>
          </p:txBody>
        </p:sp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244" y="1737"/>
              <a:ext cx="1486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80000"/>
              </a:pPr>
              <a:r>
                <a:rPr lang="en-US" b="1" dirty="0">
                  <a:solidFill>
                    <a:srgbClr val="820000"/>
                  </a:solidFill>
                  <a:latin typeface="+mn-lt"/>
                </a:rPr>
                <a:t>sayHelloToThePeople()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4837909" y="3096402"/>
            <a:ext cx="2632076" cy="533400"/>
            <a:chOff x="2928" y="1776"/>
            <a:chExt cx="1658" cy="336"/>
          </a:xfrm>
        </p:grpSpPr>
        <p:sp>
          <p:nvSpPr>
            <p:cNvPr id="48" name="Line 19"/>
            <p:cNvSpPr>
              <a:spLocks noChangeShapeType="1"/>
            </p:cNvSpPr>
            <p:nvPr/>
          </p:nvSpPr>
          <p:spPr bwMode="auto">
            <a:xfrm>
              <a:off x="3833" y="2112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l-GR" dirty="0"/>
            </a:p>
          </p:txBody>
        </p:sp>
        <p:sp>
          <p:nvSpPr>
            <p:cNvPr id="49" name="Text Box 20"/>
            <p:cNvSpPr txBox="1">
              <a:spLocks noChangeArrowheads="1"/>
            </p:cNvSpPr>
            <p:nvPr/>
          </p:nvSpPr>
          <p:spPr bwMode="auto">
            <a:xfrm>
              <a:off x="2928" y="1776"/>
              <a:ext cx="1658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80000"/>
              </a:pPr>
              <a:r>
                <a:rPr lang="en-US" sz="2000" b="1" dirty="0">
                  <a:solidFill>
                    <a:srgbClr val="820000"/>
                  </a:solidFill>
                  <a:latin typeface="+mn-lt"/>
                </a:rPr>
                <a:t>say Hello to the people</a:t>
              </a:r>
            </a:p>
          </p:txBody>
        </p:sp>
      </p:grpSp>
      <p:grpSp>
        <p:nvGrpSpPr>
          <p:cNvPr id="50" name="Group 21"/>
          <p:cNvGrpSpPr>
            <a:grpSpLocks/>
          </p:cNvGrpSpPr>
          <p:nvPr/>
        </p:nvGrpSpPr>
        <p:grpSpPr bwMode="auto">
          <a:xfrm>
            <a:off x="913606" y="3699653"/>
            <a:ext cx="2171701" cy="461963"/>
            <a:chOff x="456" y="2156"/>
            <a:chExt cx="1368" cy="291"/>
          </a:xfrm>
        </p:grpSpPr>
        <p:sp>
          <p:nvSpPr>
            <p:cNvPr id="51" name="Text Box 22"/>
            <p:cNvSpPr txBox="1">
              <a:spLocks noChangeArrowheads="1"/>
            </p:cNvSpPr>
            <p:nvPr/>
          </p:nvSpPr>
          <p:spPr bwMode="auto">
            <a:xfrm>
              <a:off x="456" y="2156"/>
              <a:ext cx="1363" cy="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80000"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“Hello People!”</a:t>
              </a:r>
            </a:p>
          </p:txBody>
        </p:sp>
        <p:sp>
          <p:nvSpPr>
            <p:cNvPr id="52" name="Line 23"/>
            <p:cNvSpPr>
              <a:spLocks noChangeShapeType="1"/>
            </p:cNvSpPr>
            <p:nvPr/>
          </p:nvSpPr>
          <p:spPr bwMode="auto">
            <a:xfrm flipH="1">
              <a:off x="1008" y="2208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l-GR" dirty="0"/>
            </a:p>
          </p:txBody>
        </p:sp>
      </p:grp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4445000" y="1953402"/>
            <a:ext cx="254000" cy="2987766"/>
          </a:xfrm>
          <a:prstGeom prst="rect">
            <a:avLst/>
          </a:prstGeom>
          <a:solidFill>
            <a:srgbClr val="004A82"/>
          </a:solidFill>
          <a:ln w="28575">
            <a:solidFill>
              <a:srgbClr val="004A8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l-GR" dirty="0"/>
          </a:p>
        </p:txBody>
      </p:sp>
      <p:sp>
        <p:nvSpPr>
          <p:cNvPr id="67" name="Θέση περιεχομένου 2"/>
          <p:cNvSpPr txBox="1">
            <a:spLocks/>
          </p:cNvSpPr>
          <p:nvPr/>
        </p:nvSpPr>
        <p:spPr>
          <a:xfrm>
            <a:off x="6185115" y="1365301"/>
            <a:ext cx="1234480" cy="531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b="1" dirty="0"/>
              <a:t>Agents</a:t>
            </a:r>
            <a:endParaRPr lang="el-GR" b="1" dirty="0"/>
          </a:p>
        </p:txBody>
      </p:sp>
      <p:sp>
        <p:nvSpPr>
          <p:cNvPr id="68" name="Ορθογώνιο 67"/>
          <p:cNvSpPr/>
          <p:nvPr/>
        </p:nvSpPr>
        <p:spPr>
          <a:xfrm>
            <a:off x="203994" y="5078406"/>
            <a:ext cx="4079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Οι κλάσεις ελέγχουν τις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καταστάσεις</a:t>
            </a:r>
            <a:r>
              <a:rPr lang="el-GR" sz="2400" dirty="0">
                <a:latin typeface="+mn-lt"/>
              </a:rPr>
              <a:t> που μπορούν να </a:t>
            </a:r>
            <a:r>
              <a:rPr lang="el-GR" sz="2400" dirty="0" smtClean="0">
                <a:latin typeface="+mn-lt"/>
              </a:rPr>
              <a:t>δημιουργηθούν.</a:t>
            </a:r>
            <a:endParaRPr lang="el-GR" sz="2400" dirty="0">
              <a:latin typeface="+mn-lt"/>
            </a:endParaRPr>
          </a:p>
        </p:txBody>
      </p:sp>
      <p:sp>
        <p:nvSpPr>
          <p:cNvPr id="69" name="Ορθογώνιο 68"/>
          <p:cNvSpPr/>
          <p:nvPr/>
        </p:nvSpPr>
        <p:spPr>
          <a:xfrm>
            <a:off x="4724715" y="5078406"/>
            <a:ext cx="4155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Οι πράκτορες ελέγχουν τις καταστάσεις και τις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συμπεριφορές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τους.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p:pic>
        <p:nvPicPr>
          <p:cNvPr id="4098" name="Picture 2" descr="Stick, People, Chat, Faces, Face, Cartoon, Out, Smil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34" y="2923362"/>
            <a:ext cx="1109813" cy="11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8"/>
          <p:cNvSpPr>
            <a:spLocks noChangeArrowheads="1"/>
          </p:cNvSpPr>
          <p:nvPr/>
        </p:nvSpPr>
        <p:spPr bwMode="auto">
          <a:xfrm>
            <a:off x="3085307" y="3782203"/>
            <a:ext cx="1066800" cy="355600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78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48867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Κύριο χαρακτηριστικό των συνεργαζόμενων πρακτόρων: </a:t>
            </a:r>
            <a:r>
              <a:rPr lang="el-GR" b="1" dirty="0">
                <a:solidFill>
                  <a:srgbClr val="820000"/>
                </a:solidFill>
              </a:rPr>
              <a:t>Συντονισμός (Coordination)</a:t>
            </a:r>
          </a:p>
          <a:p>
            <a:pPr marL="0" indent="0">
              <a:buNone/>
            </a:pPr>
            <a:r>
              <a:rPr lang="el-GR" dirty="0"/>
              <a:t>"O συντονισμός είναι η ιδιότητα ενός συστήματος πρακτόρων να φέρουν εις πέρας ενέργειες μέσα σε ένα κοινό περιβάλλον</a:t>
            </a:r>
            <a:r>
              <a:rPr lang="el-GR" dirty="0" smtClean="0"/>
              <a:t>"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Δύο τρόποι συντονισμού:</a:t>
            </a:r>
          </a:p>
          <a:p>
            <a:pPr lvl="1"/>
            <a:r>
              <a:rPr lang="el-GR" dirty="0"/>
              <a:t>Διαπραγμάτευση-Negotiation</a:t>
            </a:r>
          </a:p>
          <a:p>
            <a:pPr lvl="1"/>
            <a:r>
              <a:rPr lang="el-GR" dirty="0" smtClean="0"/>
              <a:t>Συνεργασία-Cooperation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Άλλα</a:t>
            </a:r>
            <a:r>
              <a:rPr lang="el-GR" dirty="0"/>
              <a:t> </a:t>
            </a:r>
            <a:r>
              <a:rPr lang="el-GR" b="1" dirty="0"/>
              <a:t>Χαρακτηριστικά:</a:t>
            </a:r>
          </a:p>
          <a:p>
            <a:r>
              <a:rPr lang="el-GR" dirty="0"/>
              <a:t>Κανένας πράκτορας δεν έχει πλήρη πληροφορία.</a:t>
            </a:r>
          </a:p>
          <a:p>
            <a:r>
              <a:rPr lang="el-GR" dirty="0"/>
              <a:t>Δεν υπάρχει κεντρικός έλεγχος στο σύστημα.</a:t>
            </a:r>
          </a:p>
          <a:p>
            <a:r>
              <a:rPr lang="el-GR" dirty="0"/>
              <a:t>Τα δεδομένα είναι κατανεμημένα.</a:t>
            </a:r>
          </a:p>
          <a:p>
            <a:r>
              <a:rPr lang="el-GR" dirty="0"/>
              <a:t>Οι υπολογισμοί γίνονται με ασύγχρονο τρόπο.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0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6198"/>
            <a:ext cx="9144000" cy="908720"/>
          </a:xfrm>
        </p:spPr>
        <p:txBody>
          <a:bodyPr>
            <a:noAutofit/>
          </a:bodyPr>
          <a:lstStyle/>
          <a:p>
            <a:r>
              <a:rPr lang="el-GR" sz="3700" dirty="0"/>
              <a:t>Κρίσιμα σημεία στη σχεδίαση </a:t>
            </a:r>
            <a:r>
              <a:rPr lang="en-US" sz="3700" dirty="0" smtClean="0"/>
              <a:t>&amp;</a:t>
            </a:r>
            <a:r>
              <a:rPr lang="el-GR" sz="3700" dirty="0" smtClean="0"/>
              <a:t> </a:t>
            </a:r>
            <a:r>
              <a:rPr lang="el-GR" sz="3700" dirty="0"/>
              <a:t>υλοποίηση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Επικοινωνία πρακτόρων </a:t>
            </a:r>
          </a:p>
          <a:p>
            <a:pPr lvl="1"/>
            <a:r>
              <a:rPr lang="el-GR" dirty="0"/>
              <a:t>Ποιες γλώσσες και πρωτόκολλα θα χρησιμοποιηθούν.</a:t>
            </a:r>
          </a:p>
          <a:p>
            <a:pPr lvl="1"/>
            <a:r>
              <a:rPr lang="el-GR" dirty="0"/>
              <a:t>Πότε αυτοί επικοινωνούν και τι πληροφορία ανταλλάσσουν. </a:t>
            </a:r>
          </a:p>
          <a:p>
            <a:pPr lvl="1"/>
            <a:r>
              <a:rPr lang="el-GR" dirty="0"/>
              <a:t>Με ποιους άλλους πράκτορες επικοινωνούν και ποιο είναι το επιπλέον κόστος.</a:t>
            </a:r>
          </a:p>
          <a:p>
            <a:r>
              <a:rPr lang="el-GR" b="1" dirty="0"/>
              <a:t>Αλληλεπίδραση πρακτόρων</a:t>
            </a:r>
          </a:p>
          <a:p>
            <a:pPr lvl="1"/>
            <a:r>
              <a:rPr lang="el-GR" dirty="0"/>
              <a:t>Τυποποίηση, περιγραφή, διαμοιρασμός του προβλήματος και σύνθεση λύσεων, σε μία ομάδα νοημόνων πρακτόρων. </a:t>
            </a:r>
          </a:p>
          <a:p>
            <a:pPr lvl="1"/>
            <a:r>
              <a:rPr lang="el-GR" dirty="0"/>
              <a:t>Τρόπος συμβιβασμού διαφορετικών απόψεων από πράκτορες, αντιμετώπιση ενδεχόμενων συγκρουόμενων προθέσεων τους και τρόπος διαχείρισης περιορισμένων πόρων.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62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Επικοινωνία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3271" y="1700808"/>
            <a:ext cx="8229600" cy="352839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Το σημαντικότερο και πιο κρίσιμο σημείο στην ανάπτυξη συστημάτων. </a:t>
            </a:r>
          </a:p>
          <a:p>
            <a:r>
              <a:rPr lang="el-GR" b="1" dirty="0"/>
              <a:t>Απαιτεί την ύπαρξη τριών διαφορετικών επιπέδων. </a:t>
            </a:r>
          </a:p>
          <a:p>
            <a:r>
              <a:rPr lang="el-GR" dirty="0"/>
              <a:t>Το κατώτερο επίπεδο (</a:t>
            </a:r>
            <a:r>
              <a:rPr lang="el-GR" b="1" dirty="0">
                <a:solidFill>
                  <a:srgbClr val="820000"/>
                </a:solidFill>
              </a:rPr>
              <a:t>τρόπος διασύνδεσης</a:t>
            </a:r>
            <a:r>
              <a:rPr lang="el-GR" dirty="0"/>
              <a:t>).</a:t>
            </a:r>
          </a:p>
          <a:p>
            <a:r>
              <a:rPr lang="el-GR" dirty="0"/>
              <a:t>Το μεσαίο επίπεδο (</a:t>
            </a:r>
            <a:r>
              <a:rPr lang="el-GR" b="1" dirty="0">
                <a:solidFill>
                  <a:srgbClr val="820000"/>
                </a:solidFill>
              </a:rPr>
              <a:t>σύνταξη και τη μορφή των μηνυμάτων</a:t>
            </a:r>
            <a:r>
              <a:rPr lang="el-GR" dirty="0"/>
              <a:t>)</a:t>
            </a:r>
          </a:p>
          <a:p>
            <a:r>
              <a:rPr lang="el-GR" dirty="0"/>
              <a:t>Το ανώτερο επίπεδο (</a:t>
            </a:r>
            <a:r>
              <a:rPr lang="el-GR" b="1" dirty="0">
                <a:solidFill>
                  <a:srgbClr val="820000"/>
                </a:solidFill>
              </a:rPr>
              <a:t>σημασιολογία</a:t>
            </a:r>
            <a:r>
              <a:rPr lang="el-GR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57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Μοντέλα </a:t>
            </a:r>
            <a:r>
              <a:rPr lang="el-GR" dirty="0"/>
              <a:t>δ</a:t>
            </a:r>
            <a:r>
              <a:rPr lang="el-GR" dirty="0" smtClean="0"/>
              <a:t>ιασύνδεσης </a:t>
            </a:r>
            <a:r>
              <a:rPr lang="el-GR" sz="3200" b="0" dirty="0" smtClean="0"/>
              <a:t>(1 από 3)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5040560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Συστήματα μαυροπίνακα (blackboard systems)</a:t>
            </a:r>
          </a:p>
          <a:p>
            <a:r>
              <a:rPr lang="el-GR" dirty="0"/>
              <a:t>Κοινός χώρος εργασίας για όλους τους πράκτορες του συστήματος</a:t>
            </a:r>
          </a:p>
          <a:p>
            <a:r>
              <a:rPr lang="el-GR" dirty="0"/>
              <a:t>Προσπελάσιμος από όλους τους πράκτορες που συμμετέχουν στο σύστημα.</a:t>
            </a:r>
          </a:p>
          <a:p>
            <a:r>
              <a:rPr lang="el-GR" dirty="0"/>
              <a:t>Ανταλλαγή αποτελεσμάτων ή διαμοιρασμός εργασιών.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  <p:sp>
        <p:nvSpPr>
          <p:cNvPr id="7" name="Oval 6"/>
          <p:cNvSpPr/>
          <p:nvPr/>
        </p:nvSpPr>
        <p:spPr>
          <a:xfrm>
            <a:off x="5178797" y="2763198"/>
            <a:ext cx="2644414" cy="1621189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Μαυροπίνακας</a:t>
            </a:r>
            <a:endParaRPr lang="el-GR" sz="20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60303" y="5074363"/>
            <a:ext cx="1424948" cy="864097"/>
            <a:chOff x="6876256" y="4869159"/>
            <a:chExt cx="1424948" cy="864097"/>
          </a:xfrm>
        </p:grpSpPr>
        <p:sp>
          <p:nvSpPr>
            <p:cNvPr id="10" name="Oval 9"/>
            <p:cNvSpPr/>
            <p:nvPr/>
          </p:nvSpPr>
          <p:spPr>
            <a:xfrm>
              <a:off x="6876256" y="4869159"/>
              <a:ext cx="1424948" cy="864097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13096" y="5103716"/>
              <a:ext cx="1351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Πράκτορας</a:t>
              </a:r>
              <a:endParaRPr lang="el-GR" sz="2000" dirty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66323" y="4439696"/>
            <a:ext cx="1424948" cy="864097"/>
            <a:chOff x="6876256" y="4869159"/>
            <a:chExt cx="1424948" cy="864097"/>
          </a:xfrm>
        </p:grpSpPr>
        <p:sp>
          <p:nvSpPr>
            <p:cNvPr id="14" name="Oval 13"/>
            <p:cNvSpPr/>
            <p:nvPr/>
          </p:nvSpPr>
          <p:spPr>
            <a:xfrm>
              <a:off x="6876256" y="4869159"/>
              <a:ext cx="1424948" cy="864097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13096" y="5103716"/>
              <a:ext cx="1351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Πράκτορας</a:t>
              </a:r>
              <a:endParaRPr lang="el-GR" sz="2000" dirty="0">
                <a:latin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88630" y="4322705"/>
            <a:ext cx="1424948" cy="864097"/>
            <a:chOff x="6876256" y="4869159"/>
            <a:chExt cx="1424948" cy="864097"/>
          </a:xfrm>
        </p:grpSpPr>
        <p:sp>
          <p:nvSpPr>
            <p:cNvPr id="17" name="Oval 16"/>
            <p:cNvSpPr/>
            <p:nvPr/>
          </p:nvSpPr>
          <p:spPr>
            <a:xfrm>
              <a:off x="6876256" y="4869159"/>
              <a:ext cx="1424948" cy="864097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13096" y="5103716"/>
              <a:ext cx="1351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Πράκτορας</a:t>
              </a:r>
              <a:endParaRPr lang="el-GR" sz="2000" dirty="0">
                <a:latin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30596" y="1474851"/>
            <a:ext cx="1424948" cy="864097"/>
            <a:chOff x="6876256" y="4869159"/>
            <a:chExt cx="1424948" cy="864097"/>
          </a:xfrm>
        </p:grpSpPr>
        <p:sp>
          <p:nvSpPr>
            <p:cNvPr id="20" name="Oval 19"/>
            <p:cNvSpPr/>
            <p:nvPr/>
          </p:nvSpPr>
          <p:spPr>
            <a:xfrm>
              <a:off x="6876256" y="4869159"/>
              <a:ext cx="1424948" cy="864097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13096" y="5103716"/>
              <a:ext cx="1351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Πράκτορας</a:t>
              </a:r>
              <a:endParaRPr lang="el-GR" sz="2000" dirty="0">
                <a:latin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567675" y="1904336"/>
            <a:ext cx="1424948" cy="864097"/>
            <a:chOff x="6876256" y="4869159"/>
            <a:chExt cx="1424948" cy="864097"/>
          </a:xfrm>
        </p:grpSpPr>
        <p:sp>
          <p:nvSpPr>
            <p:cNvPr id="23" name="Oval 22"/>
            <p:cNvSpPr/>
            <p:nvPr/>
          </p:nvSpPr>
          <p:spPr>
            <a:xfrm>
              <a:off x="6876256" y="4869159"/>
              <a:ext cx="1424948" cy="864097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13096" y="5103716"/>
              <a:ext cx="1351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Πράκτορας</a:t>
              </a:r>
              <a:endParaRPr lang="el-GR" sz="2000" dirty="0">
                <a:latin typeface="+mn-lt"/>
              </a:endParaRPr>
            </a:p>
          </p:txBody>
        </p:sp>
      </p:grpSp>
      <p:cxnSp>
        <p:nvCxnSpPr>
          <p:cNvPr id="26" name="Straight Arrow Connector 25"/>
          <p:cNvCxnSpPr>
            <a:stCxn id="20" idx="4"/>
            <a:endCxn id="7" idx="0"/>
          </p:cNvCxnSpPr>
          <p:nvPr/>
        </p:nvCxnSpPr>
        <p:spPr>
          <a:xfrm>
            <a:off x="6443070" y="2338948"/>
            <a:ext cx="57934" cy="424250"/>
          </a:xfrm>
          <a:prstGeom prst="straightConnector1">
            <a:avLst/>
          </a:prstGeom>
          <a:ln w="28575">
            <a:solidFill>
              <a:srgbClr val="004A8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3"/>
            <a:endCxn id="7" idx="7"/>
          </p:cNvCxnSpPr>
          <p:nvPr/>
        </p:nvCxnSpPr>
        <p:spPr>
          <a:xfrm flipH="1">
            <a:off x="7435946" y="2641889"/>
            <a:ext cx="340408" cy="358727"/>
          </a:xfrm>
          <a:prstGeom prst="straightConnector1">
            <a:avLst/>
          </a:prstGeom>
          <a:ln w="28575">
            <a:solidFill>
              <a:srgbClr val="004A8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5"/>
            <a:endCxn id="17" idx="1"/>
          </p:cNvCxnSpPr>
          <p:nvPr/>
        </p:nvCxnSpPr>
        <p:spPr>
          <a:xfrm>
            <a:off x="7435946" y="4146969"/>
            <a:ext cx="461363" cy="302280"/>
          </a:xfrm>
          <a:prstGeom prst="straightConnector1">
            <a:avLst/>
          </a:prstGeom>
          <a:ln w="28575">
            <a:solidFill>
              <a:srgbClr val="004A8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4"/>
            <a:endCxn id="10" idx="0"/>
          </p:cNvCxnSpPr>
          <p:nvPr/>
        </p:nvCxnSpPr>
        <p:spPr>
          <a:xfrm>
            <a:off x="6501004" y="4384387"/>
            <a:ext cx="171773" cy="689976"/>
          </a:xfrm>
          <a:prstGeom prst="straightConnector1">
            <a:avLst/>
          </a:prstGeom>
          <a:ln w="28575">
            <a:solidFill>
              <a:srgbClr val="004A8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3"/>
            <a:endCxn id="14" idx="0"/>
          </p:cNvCxnSpPr>
          <p:nvPr/>
        </p:nvCxnSpPr>
        <p:spPr>
          <a:xfrm flipH="1">
            <a:off x="5178797" y="4146969"/>
            <a:ext cx="387265" cy="292727"/>
          </a:xfrm>
          <a:prstGeom prst="straightConnector1">
            <a:avLst/>
          </a:prstGeom>
          <a:ln w="28575">
            <a:solidFill>
              <a:srgbClr val="004A8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9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Μοντέλα </a:t>
            </a:r>
            <a:r>
              <a:rPr lang="el-GR" dirty="0" smtClean="0"/>
              <a:t>διασύνδεσης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43037"/>
            <a:ext cx="8229600" cy="3600400"/>
          </a:xfrm>
        </p:spPr>
        <p:txBody>
          <a:bodyPr/>
          <a:lstStyle/>
          <a:p>
            <a:r>
              <a:rPr lang="el-GR" b="1" dirty="0">
                <a:solidFill>
                  <a:srgbClr val="820000"/>
                </a:solidFill>
              </a:rPr>
              <a:t>Συστήματα ανταλλαγής μηνυμάτων</a:t>
            </a:r>
          </a:p>
          <a:p>
            <a:r>
              <a:rPr lang="el-GR" dirty="0"/>
              <a:t>Ανταλλαγή πληροφορίας και συνεργασία μέσω μηνυμάτων </a:t>
            </a:r>
          </a:p>
          <a:p>
            <a:pPr lvl="1"/>
            <a:r>
              <a:rPr lang="el-GR" dirty="0"/>
              <a:t>Αποστολή μηνυμάτων βάσει συγκεκριμένων γλωσσών υψηλού επιπέδου. </a:t>
            </a:r>
          </a:p>
          <a:p>
            <a:r>
              <a:rPr lang="el-GR" dirty="0"/>
              <a:t>Επιτρέπουν την υλοποίηση πολύπλοκων μοντέλων συνεργασίας μεταξύ των πρακτόρων </a:t>
            </a:r>
          </a:p>
          <a:p>
            <a:r>
              <a:rPr lang="el-GR" dirty="0"/>
              <a:t>Προσφέρουν μεγαλύτερη ευελιξία στην ανταλλαγή πληροφοριών από ότι τα συστήματα μαυροπίνακα.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  <p:grpSp>
        <p:nvGrpSpPr>
          <p:cNvPr id="7" name="Group 6"/>
          <p:cNvGrpSpPr/>
          <p:nvPr/>
        </p:nvGrpSpPr>
        <p:grpSpPr>
          <a:xfrm>
            <a:off x="3411350" y="5949281"/>
            <a:ext cx="1656184" cy="864097"/>
            <a:chOff x="6876256" y="4869159"/>
            <a:chExt cx="1424948" cy="864097"/>
          </a:xfrm>
        </p:grpSpPr>
        <p:sp>
          <p:nvSpPr>
            <p:cNvPr id="8" name="Oval 7"/>
            <p:cNvSpPr/>
            <p:nvPr/>
          </p:nvSpPr>
          <p:spPr>
            <a:xfrm>
              <a:off x="6876256" y="4869159"/>
              <a:ext cx="1424948" cy="864097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13096" y="5103716"/>
              <a:ext cx="130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Πράκτορας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l-GR" sz="2000" dirty="0" smtClean="0">
                  <a:latin typeface="+mn-lt"/>
                </a:rPr>
                <a:t>Γ</a:t>
              </a:r>
              <a:endParaRPr lang="el-GR" sz="2000" dirty="0">
                <a:latin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56512" y="4684612"/>
            <a:ext cx="1734170" cy="864097"/>
            <a:chOff x="6876256" y="4869159"/>
            <a:chExt cx="1424948" cy="864097"/>
          </a:xfrm>
        </p:grpSpPr>
        <p:sp>
          <p:nvSpPr>
            <p:cNvPr id="11" name="Oval 10"/>
            <p:cNvSpPr/>
            <p:nvPr/>
          </p:nvSpPr>
          <p:spPr>
            <a:xfrm>
              <a:off x="6876256" y="4869159"/>
              <a:ext cx="1424948" cy="864097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13096" y="5103716"/>
              <a:ext cx="1272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Πράκτορας</a:t>
              </a:r>
              <a:r>
                <a:rPr lang="en-US" sz="2000" dirty="0" smtClean="0">
                  <a:latin typeface="+mn-lt"/>
                </a:rPr>
                <a:t> B</a:t>
              </a:r>
              <a:endParaRPr lang="el-GR" sz="2000" dirty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27246" y="4684611"/>
            <a:ext cx="1837041" cy="864097"/>
            <a:chOff x="6876256" y="4869159"/>
            <a:chExt cx="1424948" cy="864097"/>
          </a:xfrm>
        </p:grpSpPr>
        <p:sp>
          <p:nvSpPr>
            <p:cNvPr id="14" name="Oval 13"/>
            <p:cNvSpPr/>
            <p:nvPr/>
          </p:nvSpPr>
          <p:spPr>
            <a:xfrm>
              <a:off x="6876256" y="4869159"/>
              <a:ext cx="1424948" cy="864097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13096" y="5103716"/>
              <a:ext cx="1208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Πράκτορας Α</a:t>
              </a:r>
              <a:endParaRPr lang="el-GR" sz="2000" dirty="0">
                <a:latin typeface="+mn-lt"/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2964768" y="5688012"/>
            <a:ext cx="386113" cy="40057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057922" y="5565557"/>
            <a:ext cx="394336" cy="3921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544871" y="5137639"/>
            <a:ext cx="162432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506197" y="4971884"/>
            <a:ext cx="1663001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327246" y="5740524"/>
            <a:ext cx="467527" cy="4743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169198" y="5601057"/>
            <a:ext cx="462181" cy="48752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754277" y="4591149"/>
            <a:ext cx="97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reply (X)</a:t>
            </a:r>
            <a:endParaRPr lang="el-GR" dirty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68140" y="513892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ask(X)</a:t>
            </a:r>
            <a:endParaRPr lang="el-GR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81802" y="5845530"/>
            <a:ext cx="117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require(X)</a:t>
            </a:r>
            <a:endParaRPr lang="el-GR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52994" y="5814506"/>
            <a:ext cx="90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deny(X)</a:t>
            </a:r>
            <a:endParaRPr lang="el-GR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55090" y="5548709"/>
            <a:ext cx="14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delete(F1,F2)</a:t>
            </a:r>
            <a:endParaRPr lang="el-GR" dirty="0"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23577" y="5371192"/>
            <a:ext cx="80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tell (A)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24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Μοντέλα </a:t>
            </a:r>
            <a:r>
              <a:rPr lang="el-GR" dirty="0" smtClean="0"/>
              <a:t>διασύνδεσης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Tύπος Eπικοινωνίας (Communication Type)</a:t>
            </a:r>
          </a:p>
          <a:p>
            <a:r>
              <a:rPr lang="el-GR" dirty="0" smtClean="0"/>
              <a:t>Σύγχρονος,</a:t>
            </a:r>
            <a:endParaRPr lang="el-GR" dirty="0"/>
          </a:p>
          <a:p>
            <a:r>
              <a:rPr lang="el-GR" dirty="0" smtClean="0"/>
              <a:t>Ασύγχρονος. </a:t>
            </a:r>
            <a:endParaRPr lang="el-GR" dirty="0"/>
          </a:p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Βαθμός Επικοινωνίας (Cardinality) </a:t>
            </a:r>
          </a:p>
          <a:p>
            <a:r>
              <a:rPr lang="el-GR" dirty="0"/>
              <a:t>Ο αριθμός των αποστολέων και αποδεκτών σε μια ανταλλαγή πληροφορίας. </a:t>
            </a:r>
          </a:p>
          <a:p>
            <a:pPr lvl="1"/>
            <a:r>
              <a:rPr lang="el-GR" dirty="0"/>
              <a:t>1 προς 1</a:t>
            </a:r>
          </a:p>
          <a:p>
            <a:pPr lvl="1"/>
            <a:r>
              <a:rPr lang="el-GR" dirty="0"/>
              <a:t>1 προς Ν </a:t>
            </a:r>
          </a:p>
          <a:p>
            <a:pPr lvl="1"/>
            <a:r>
              <a:rPr lang="el-GR" dirty="0"/>
              <a:t>Ν προς Ν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18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FIPA: The </a:t>
            </a:r>
            <a:r>
              <a:rPr lang="en-US" dirty="0" smtClean="0"/>
              <a:t>Foundation </a:t>
            </a:r>
            <a:r>
              <a:rPr lang="en-US" dirty="0"/>
              <a:t>of Intelligent, Physical Agents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Ontology Service Reference Model </a:t>
            </a:r>
          </a:p>
          <a:p>
            <a:pPr marL="0" indent="0" algn="ctr">
              <a:buNone/>
            </a:pP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956626" y="1831312"/>
            <a:ext cx="5230749" cy="45159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Ορθογώνιο 5"/>
          <p:cNvSpPr/>
          <p:nvPr/>
        </p:nvSpPr>
        <p:spPr>
          <a:xfrm>
            <a:off x="1608674" y="6380868"/>
            <a:ext cx="60113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+mn-lt"/>
                <a:hlinkClick r:id="rId5"/>
              </a:rPr>
              <a:t>FIPA</a:t>
            </a:r>
            <a:r>
              <a:rPr lang="en-US" sz="2200" dirty="0">
                <a:latin typeface="+mn-lt"/>
                <a:hlinkClick r:id="rId5"/>
              </a:rPr>
              <a:t>: The Foundation of Intelligent, Physical Agents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33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/>
              <a:t>έ</a:t>
            </a:r>
            <a:r>
              <a:rPr lang="el-GR" dirty="0" smtClean="0"/>
              <a:t>ρευνα </a:t>
            </a:r>
            <a:r>
              <a:rPr lang="el-GR" dirty="0"/>
              <a:t>στο χώρο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154833"/>
            <a:ext cx="4320480" cy="536305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Distributed Problem </a:t>
            </a:r>
            <a:r>
              <a:rPr lang="en-US" dirty="0" smtClean="0"/>
              <a:t>Solving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Agent </a:t>
            </a:r>
            <a:r>
              <a:rPr lang="en-US" dirty="0"/>
              <a:t>Communication </a:t>
            </a:r>
            <a:r>
              <a:rPr lang="en-US" dirty="0" smtClean="0"/>
              <a:t>Languages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Agent </a:t>
            </a:r>
            <a:r>
              <a:rPr lang="en-US" dirty="0"/>
              <a:t>Models and </a:t>
            </a:r>
            <a:r>
              <a:rPr lang="en-US" dirty="0" smtClean="0"/>
              <a:t>Architectures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Multi-Agent Systems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Brokering </a:t>
            </a:r>
            <a:r>
              <a:rPr lang="en-US" dirty="0"/>
              <a:t>and </a:t>
            </a:r>
            <a:r>
              <a:rPr lang="en-US" dirty="0" smtClean="0"/>
              <a:t>matchmaking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Cooperation </a:t>
            </a:r>
            <a:r>
              <a:rPr lang="en-US" dirty="0"/>
              <a:t>and </a:t>
            </a:r>
            <a:r>
              <a:rPr lang="en-US" dirty="0" smtClean="0"/>
              <a:t>Coordination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Conversational Agents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Negotiation </a:t>
            </a:r>
            <a:r>
              <a:rPr lang="en-US" dirty="0"/>
              <a:t>and Interaction </a:t>
            </a:r>
            <a:r>
              <a:rPr lang="en-US" dirty="0" smtClean="0"/>
              <a:t>Protocols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Programming </a:t>
            </a:r>
            <a:r>
              <a:rPr lang="en-US" dirty="0"/>
              <a:t>Environments and </a:t>
            </a:r>
            <a:r>
              <a:rPr lang="en-US" dirty="0" smtClean="0"/>
              <a:t>Languages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Task </a:t>
            </a:r>
            <a:r>
              <a:rPr lang="en-US" dirty="0"/>
              <a:t>Planning and </a:t>
            </a:r>
            <a:r>
              <a:rPr lang="en-US" dirty="0" smtClean="0"/>
              <a:t>Execution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Autonomous Systems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Cognitive </a:t>
            </a:r>
            <a:r>
              <a:rPr lang="en-US" dirty="0"/>
              <a:t>Robotics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633846" y="6356349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644008" y="1025351"/>
            <a:ext cx="4233664" cy="56961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Group Decision Making </a:t>
            </a:r>
            <a:endParaRPr lang="en-US" dirty="0" smtClean="0"/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Web Intelligence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Web Mining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Semantic Web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Grid Computing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Agent Platforms and 	Interoperability</a:t>
            </a:r>
            <a:endParaRPr lang="en-US" dirty="0"/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SOA </a:t>
            </a:r>
            <a:r>
              <a:rPr lang="en-US" dirty="0"/>
              <a:t>and Software </a:t>
            </a:r>
            <a:r>
              <a:rPr lang="en-US" dirty="0" smtClean="0"/>
              <a:t>Agents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Simulation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Economic </a:t>
            </a:r>
            <a:r>
              <a:rPr lang="en-US" dirty="0"/>
              <a:t>Agent </a:t>
            </a:r>
            <a:r>
              <a:rPr lang="en-US" dirty="0" smtClean="0"/>
              <a:t>Models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Social Intelligence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Security </a:t>
            </a:r>
            <a:r>
              <a:rPr lang="en-US" dirty="0"/>
              <a:t>and </a:t>
            </a:r>
            <a:r>
              <a:rPr lang="en-US" dirty="0" smtClean="0"/>
              <a:t>Reputation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Mobile Agents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Pervasive Computing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Privacy</a:t>
            </a:r>
            <a:r>
              <a:rPr lang="en-US" dirty="0"/>
              <a:t>, safety and security</a:t>
            </a:r>
          </a:p>
        </p:txBody>
      </p:sp>
    </p:spTree>
    <p:extLst>
      <p:ext uri="{BB962C8B-B14F-4D97-AF65-F5344CB8AC3E}">
        <p14:creationId xmlns:p14="http://schemas.microsoft.com/office/powerpoint/2010/main" val="21449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Εφαρμογές </a:t>
            </a:r>
            <a:r>
              <a:rPr lang="el-GR" dirty="0" smtClean="0"/>
              <a:t>πρακτόρων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/>
              <a:t>Πλήθος βιομηχανικών και εμπορικών </a:t>
            </a:r>
            <a:r>
              <a:rPr lang="el-GR" dirty="0" smtClean="0"/>
              <a:t>εφαρμογών. </a:t>
            </a:r>
          </a:p>
          <a:p>
            <a:pPr>
              <a:buNone/>
            </a:pPr>
            <a:r>
              <a:rPr lang="el-GR" dirty="0" smtClean="0"/>
              <a:t>Παράδειγμα:  </a:t>
            </a:r>
            <a:r>
              <a:rPr lang="el-GR" b="1" dirty="0" smtClean="0">
                <a:solidFill>
                  <a:srgbClr val="820000"/>
                </a:solidFill>
              </a:rPr>
              <a:t>Έλεγχος </a:t>
            </a:r>
            <a:r>
              <a:rPr lang="el-GR" b="1" dirty="0">
                <a:solidFill>
                  <a:srgbClr val="820000"/>
                </a:solidFill>
              </a:rPr>
              <a:t>εναέριας κυκλοφορίας</a:t>
            </a:r>
          </a:p>
          <a:p>
            <a:pPr>
              <a:buFont typeface="Wingdings" pitchFamily="2" charset="2"/>
              <a:buChar char="v"/>
            </a:pPr>
            <a:r>
              <a:rPr lang="el-GR" dirty="0"/>
              <a:t>Το σύστημα Οasis είναι ένα πολυπρακτορικό σύστημα στο οποίο </a:t>
            </a:r>
          </a:p>
          <a:p>
            <a:pPr lvl="1"/>
            <a:r>
              <a:rPr lang="el-GR" dirty="0"/>
              <a:t>Τα αεροσκάφη όσο και τα διάφορα συστήματα ελέγχου αναπαρίστανται από πράκτορες. </a:t>
            </a:r>
          </a:p>
          <a:p>
            <a:pPr lvl="1"/>
            <a:r>
              <a:rPr lang="el-GR" dirty="0"/>
              <a:t>Σε κάθε αεροσκάφος που μπαίνει στην επιχειρησιακή ζώνη του αεροδρομίου ανατίθεται ένας πράκτορας</a:t>
            </a:r>
          </a:p>
          <a:p>
            <a:pPr lvl="2"/>
            <a:r>
              <a:rPr lang="el-GR" dirty="0"/>
              <a:t>Αποκτά τους στόχους και γνωρίζει όλες τις πληροφορίες που αφορούν το αεροσκάφος, (αεροδρόμιο προορισμού, τύπος σκάφους, κλπ.) </a:t>
            </a:r>
          </a:p>
          <a:p>
            <a:pPr lvl="1"/>
            <a:r>
              <a:rPr lang="el-GR" dirty="0"/>
              <a:t>Οι πράκτορες οι οποίοι αντιστοιχούν στα συστήματα ελέγχου εναέριας κυκλοφορίας είναι υπεύθυνοι για το συντονισμό και τη διαχείριση ολόκληρου του συστήματος.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95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Πράκτορες </a:t>
            </a:r>
            <a:r>
              <a:rPr lang="el-GR" dirty="0" smtClean="0"/>
              <a:t>διαδικτύου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Διευκολύνουν το χρήστη στην ανεύρεση της χρήσιμης πληροφορίας στο διαδίκτυο.</a:t>
            </a:r>
          </a:p>
          <a:p>
            <a:r>
              <a:rPr lang="el-GR" dirty="0"/>
              <a:t>Στόχοι τους είναι:</a:t>
            </a:r>
          </a:p>
          <a:p>
            <a:pPr lvl="1"/>
            <a:r>
              <a:rPr lang="el-GR" dirty="0"/>
              <a:t>Να φιλτράρουν την εισερχόμενη μέσω newsgroups ή mailing lists πληροφορία </a:t>
            </a:r>
          </a:p>
          <a:p>
            <a:pPr lvl="1"/>
            <a:r>
              <a:rPr lang="el-GR" dirty="0"/>
              <a:t>Να αναζητούν στο διαδίκτυο πληροφορίες που αφορούν ειδικότερα ενδιαφέροντα του χρήστη.</a:t>
            </a:r>
          </a:p>
          <a:p>
            <a:r>
              <a:rPr lang="el-GR" dirty="0"/>
              <a:t>Μαθαίνουν τις προτιμήσεις και τα ενδιαφέροντα του κάθε χρήστη χρησιμοποιώντας μεθόδους μάθησης μηχανής. </a:t>
            </a:r>
          </a:p>
          <a:p>
            <a:pPr lvl="1"/>
            <a:r>
              <a:rPr lang="el-GR" dirty="0"/>
              <a:t>Παρατηρούν τις επιλογές του </a:t>
            </a:r>
          </a:p>
          <a:p>
            <a:pPr lvl="1"/>
            <a:r>
              <a:rPr lang="el-GR" dirty="0"/>
              <a:t>Μέσω παραδειγμάτων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02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Κοινά χ</a:t>
            </a:r>
            <a:r>
              <a:rPr lang="el-GR" dirty="0" smtClean="0"/>
              <a:t>αρακτηριστικά συμπεριφοράς πρακτόρων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8884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820000"/>
                </a:solidFill>
              </a:rPr>
              <a:t>Αυτονομία </a:t>
            </a:r>
            <a:r>
              <a:rPr lang="el-GR" dirty="0"/>
              <a:t>– ενεργούν χωρίς να κατευθύνονται βήμα προς βήμα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820000"/>
                </a:solidFill>
              </a:rPr>
              <a:t>Προνοητικότητα </a:t>
            </a:r>
            <a:r>
              <a:rPr lang="el-GR" dirty="0"/>
              <a:t>– ενεργούν χωρίς να χρειαστούν υποχρεωτικά κάποιο εξωτερικό ερέθισμα από κάποιον χρήστη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820000"/>
                </a:solidFill>
              </a:rPr>
              <a:t>Επικοινωνιακότητα</a:t>
            </a:r>
            <a:r>
              <a:rPr lang="el-GR" dirty="0"/>
              <a:t>  -  μπορούν να συνεργάζονται με άλλες οντότητες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820000"/>
                </a:solidFill>
              </a:rPr>
              <a:t>Συνεργασία</a:t>
            </a:r>
            <a:r>
              <a:rPr lang="el-GR" dirty="0"/>
              <a:t> </a:t>
            </a:r>
            <a:r>
              <a:rPr lang="el-GR" dirty="0" smtClean="0"/>
              <a:t>–</a:t>
            </a:r>
            <a:r>
              <a:rPr lang="en-US" dirty="0" smtClean="0"/>
              <a:t> </a:t>
            </a:r>
            <a:r>
              <a:rPr lang="el-GR" dirty="0" smtClean="0"/>
              <a:t>μπορούν να συνεργάζονται με </a:t>
            </a:r>
            <a:r>
              <a:rPr lang="el-GR" b="1" dirty="0">
                <a:solidFill>
                  <a:srgbClr val="004A82"/>
                </a:solidFill>
              </a:rPr>
              <a:t>άλλους πράκτορες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8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460432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Κατηγορίες σύγχρονων </a:t>
            </a:r>
            <a:r>
              <a:rPr lang="el-GR" dirty="0" smtClean="0"/>
              <a:t>νοημόνων </a:t>
            </a:r>
            <a:r>
              <a:rPr lang="el-GR" dirty="0"/>
              <a:t>πρακτόρων </a:t>
            </a:r>
            <a:r>
              <a:rPr lang="el-GR" dirty="0" smtClean="0"/>
              <a:t>διαδικτύου</a:t>
            </a:r>
            <a:r>
              <a:rPr lang="el-GR" sz="3600" b="0" dirty="0" smtClean="0"/>
              <a:t> 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8265" y="2060848"/>
            <a:ext cx="8229600" cy="3024336"/>
          </a:xfrm>
        </p:spPr>
        <p:txBody>
          <a:bodyPr/>
          <a:lstStyle/>
          <a:p>
            <a:r>
              <a:rPr lang="el-GR" dirty="0"/>
              <a:t>Τέσσερις διαφορετικοί τύποι περιλαμβάνουν:</a:t>
            </a:r>
          </a:p>
          <a:p>
            <a:pPr lvl="1"/>
            <a:r>
              <a:rPr lang="en-US" sz="2400" b="1" dirty="0">
                <a:solidFill>
                  <a:srgbClr val="820000"/>
                </a:solidFill>
              </a:rPr>
              <a:t>Buyer agents or shopping bots</a:t>
            </a:r>
          </a:p>
          <a:p>
            <a:pPr lvl="1"/>
            <a:r>
              <a:rPr lang="en-US" sz="2400" b="1" dirty="0">
                <a:solidFill>
                  <a:srgbClr val="820000"/>
                </a:solidFill>
              </a:rPr>
              <a:t>User or personal agents</a:t>
            </a:r>
          </a:p>
          <a:p>
            <a:pPr lvl="1"/>
            <a:r>
              <a:rPr lang="en-US" sz="2400" b="1" dirty="0">
                <a:solidFill>
                  <a:srgbClr val="820000"/>
                </a:solidFill>
              </a:rPr>
              <a:t>Monitoring-and-surveillance or predictive agents</a:t>
            </a:r>
          </a:p>
          <a:p>
            <a:pPr lvl="1"/>
            <a:r>
              <a:rPr lang="en-US" sz="2400" b="1" dirty="0">
                <a:solidFill>
                  <a:srgbClr val="820000"/>
                </a:solidFill>
              </a:rPr>
              <a:t>Data-mining agents</a:t>
            </a:r>
            <a:r>
              <a:rPr lang="en-US" sz="2400" b="1" dirty="0">
                <a:solidFill>
                  <a:srgbClr val="274E1E"/>
                </a:solidFill>
              </a:rPr>
              <a:t> </a:t>
            </a:r>
            <a:r>
              <a:rPr lang="en-US" sz="2400" dirty="0"/>
              <a:t>(searching, filtering, manipulation) [supported by Semantic Web technologies]</a:t>
            </a:r>
          </a:p>
          <a:p>
            <a:pPr lvl="1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33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08912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Κατηγορίες σύγχρονων </a:t>
            </a:r>
            <a:r>
              <a:rPr lang="el-GR" dirty="0" smtClean="0"/>
              <a:t>νοημόνων </a:t>
            </a:r>
            <a:r>
              <a:rPr lang="el-GR" dirty="0" smtClean="0"/>
              <a:t>πρακτόρων </a:t>
            </a:r>
            <a:r>
              <a:rPr lang="el-GR" dirty="0" smtClean="0"/>
              <a:t>διαδικτύου </a:t>
            </a:r>
            <a:r>
              <a:rPr lang="el-GR" sz="3600" b="0" dirty="0"/>
              <a:t> </a:t>
            </a:r>
            <a:r>
              <a:rPr lang="el-GR" sz="3600" b="0" dirty="0" smtClean="0"/>
              <a:t>(2 </a:t>
            </a:r>
            <a:r>
              <a:rPr lang="el-GR" sz="3600" b="0" dirty="0"/>
              <a:t>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b="1" dirty="0">
                <a:solidFill>
                  <a:srgbClr val="820000"/>
                </a:solidFill>
              </a:rPr>
              <a:t>Buyer agent or shopping bot </a:t>
            </a:r>
            <a:r>
              <a:rPr lang="el-GR" dirty="0"/>
              <a:t>– </a:t>
            </a:r>
            <a:r>
              <a:rPr lang="el-GR" dirty="0" smtClean="0"/>
              <a:t>βοήθεια προς τον </a:t>
            </a:r>
            <a:r>
              <a:rPr lang="el-GR" dirty="0"/>
              <a:t>πελάτη να βρει προϊόντα και υπηρεσίες</a:t>
            </a:r>
            <a:r>
              <a:rPr lang="el-GR" dirty="0" smtClean="0"/>
              <a:t>.                                                                                   </a:t>
            </a:r>
            <a:r>
              <a:rPr lang="en-US" dirty="0" smtClean="0">
                <a:hlinkClick r:id="rId2"/>
              </a:rPr>
              <a:t>MySimon</a:t>
            </a:r>
            <a:r>
              <a:rPr lang="el-GR" dirty="0" smtClean="0"/>
              <a:t> </a:t>
            </a:r>
            <a:r>
              <a:rPr lang="el-GR" dirty="0"/>
              <a:t>το επιτυχέστερο</a:t>
            </a:r>
            <a:r>
              <a:rPr lang="en-US" dirty="0"/>
              <a:t> bot </a:t>
            </a:r>
            <a:r>
              <a:rPr lang="el-GR" dirty="0"/>
              <a:t>έως </a:t>
            </a:r>
            <a:r>
              <a:rPr lang="el-GR" dirty="0" smtClean="0"/>
              <a:t>σήμερα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20000"/>
                </a:solidFill>
              </a:rPr>
              <a:t>User or personal agents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  <a:r>
              <a:rPr lang="el-GR" sz="2400" dirty="0" smtClean="0"/>
              <a:t>– προσωποποιημένη υποστήριξη χρήστη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r>
              <a:rPr lang="en-US" b="1" dirty="0" smtClean="0">
                <a:solidFill>
                  <a:srgbClr val="820000"/>
                </a:solidFill>
              </a:rPr>
              <a:t>Monitoring-and-surveillance agents (also called predictive agents)</a:t>
            </a:r>
            <a:r>
              <a:rPr lang="en-US" dirty="0" smtClean="0">
                <a:solidFill>
                  <a:srgbClr val="820000"/>
                </a:solidFill>
              </a:rPr>
              <a:t> </a:t>
            </a:r>
            <a:r>
              <a:rPr lang="en-US" dirty="0" smtClean="0"/>
              <a:t>– </a:t>
            </a:r>
            <a:r>
              <a:rPr lang="el-GR" dirty="0" smtClean="0"/>
              <a:t>παρατήρηση και αναφορά στον  ίδιο τον εξοπλισμό. </a:t>
            </a:r>
          </a:p>
          <a:p>
            <a:pPr>
              <a:spcBef>
                <a:spcPts val="4200"/>
              </a:spcBef>
            </a:pPr>
            <a:r>
              <a:rPr lang="el-GR" b="1" dirty="0" smtClean="0">
                <a:solidFill>
                  <a:srgbClr val="820000"/>
                </a:solidFill>
              </a:rPr>
              <a:t>Data-mining agents </a:t>
            </a:r>
            <a:r>
              <a:rPr lang="el-GR" dirty="0" smtClean="0"/>
              <a:t>– ενεργούν σε αποθηκευμένα δεδομένα για την ανακάλυψη χρήσιμων πληροφοριών.</a:t>
            </a:r>
          </a:p>
          <a:p>
            <a:endParaRPr lang="en-US" dirty="0"/>
          </a:p>
          <a:p>
            <a:pPr marL="0" indent="0" algn="ctr">
              <a:spcBef>
                <a:spcPts val="7800"/>
              </a:spcBef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74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Πράκτορες </a:t>
            </a:r>
            <a:r>
              <a:rPr lang="el-GR" dirty="0" smtClean="0"/>
              <a:t>διεπαφής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28571"/>
            <a:ext cx="8229600" cy="5524723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Αποτελούν προσωπικούς βοηθούς (personal assistants) του χρήστη</a:t>
            </a:r>
          </a:p>
          <a:p>
            <a:pPr lvl="1"/>
            <a:r>
              <a:rPr lang="el-GR" dirty="0"/>
              <a:t>Μαθαίνουν τις ιδιαίτερες προτιμήσεις του </a:t>
            </a:r>
          </a:p>
          <a:p>
            <a:pPr lvl="1"/>
            <a:r>
              <a:rPr lang="el-GR" dirty="0"/>
              <a:t>Τον βοηθούν στη χρήση προγραμμάτων. </a:t>
            </a:r>
          </a:p>
          <a:p>
            <a:r>
              <a:rPr lang="el-GR" dirty="0"/>
              <a:t>Παραδείγματα </a:t>
            </a:r>
          </a:p>
          <a:p>
            <a:pPr lvl="1"/>
            <a:r>
              <a:rPr lang="el-GR" dirty="0"/>
              <a:t>Ο γνωστός συνδετήρας του προγράμματος Word. </a:t>
            </a:r>
          </a:p>
          <a:p>
            <a:pPr lvl="1"/>
            <a:r>
              <a:rPr lang="el-GR" dirty="0"/>
              <a:t>Πράκτορες οι οποίοι βοηθούν τους χρήστες να κανονίσουν το ημερήσιο πρόγραμμα τους </a:t>
            </a:r>
          </a:p>
          <a:p>
            <a:pPr lvl="2"/>
            <a:r>
              <a:rPr lang="el-GR" dirty="0"/>
              <a:t>Calendar Agent, Calendar </a:t>
            </a:r>
            <a:r>
              <a:rPr lang="el-GR" dirty="0" smtClean="0"/>
              <a:t>Aprentice</a:t>
            </a:r>
            <a:endParaRPr lang="el-GR" dirty="0"/>
          </a:p>
          <a:p>
            <a:r>
              <a:rPr lang="el-GR" b="1" dirty="0">
                <a:solidFill>
                  <a:srgbClr val="820000"/>
                </a:solidFill>
              </a:rPr>
              <a:t>Άλλες Εφαρμογές</a:t>
            </a:r>
          </a:p>
          <a:p>
            <a:pPr lvl="1"/>
            <a:r>
              <a:rPr lang="el-GR" dirty="0"/>
              <a:t>Παρακολούθηση ασθενών</a:t>
            </a:r>
          </a:p>
          <a:p>
            <a:pPr lvl="1"/>
            <a:r>
              <a:rPr lang="el-GR" dirty="0"/>
              <a:t>Παιχνίδια</a:t>
            </a:r>
          </a:p>
          <a:p>
            <a:pPr lvl="1"/>
            <a:r>
              <a:rPr lang="el-GR" dirty="0"/>
              <a:t>Προσομοίωση</a:t>
            </a:r>
          </a:p>
          <a:p>
            <a:pPr lvl="1"/>
            <a:r>
              <a:rPr lang="el-GR" dirty="0"/>
              <a:t>Ηλεκτρονικό εμπόριο, κλπ.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12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</a:t>
            </a:r>
            <a:r>
              <a:rPr lang="el-GR" dirty="0"/>
              <a:t>ανακοίνωση συνεδρίου </a:t>
            </a:r>
            <a:r>
              <a:rPr lang="el-GR" dirty="0" smtClean="0"/>
              <a:t>….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9366" y="1202303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Το «</a:t>
            </a:r>
            <a:r>
              <a:rPr lang="el-GR" b="1" dirty="0" smtClean="0">
                <a:solidFill>
                  <a:srgbClr val="820000"/>
                </a:solidFill>
              </a:rPr>
              <a:t>Web </a:t>
            </a:r>
            <a:r>
              <a:rPr lang="el-GR" b="1" dirty="0">
                <a:solidFill>
                  <a:srgbClr val="820000"/>
                </a:solidFill>
              </a:rPr>
              <a:t>of </a:t>
            </a:r>
            <a:r>
              <a:rPr lang="el-GR" b="1" dirty="0" smtClean="0">
                <a:solidFill>
                  <a:srgbClr val="820000"/>
                </a:solidFill>
              </a:rPr>
              <a:t>Data</a:t>
            </a:r>
            <a:r>
              <a:rPr lang="el-GR" dirty="0" smtClean="0"/>
              <a:t>» </a:t>
            </a:r>
            <a:r>
              <a:rPr lang="el-GR" dirty="0"/>
              <a:t>(στόχος έρευνας) επιτρέπει στους ανθρώπους να μοιράζονται </a:t>
            </a:r>
            <a:r>
              <a:rPr lang="el-GR" i="1" u="sng" dirty="0"/>
              <a:t>δομημένα δεδομένα </a:t>
            </a:r>
            <a:r>
              <a:rPr lang="el-GR" dirty="0"/>
              <a:t>στον Ιστό όσο εύκολα μπορούν να μοιραστούν σήμερα έγγραφα στο Web εγγράφων (WWW). </a:t>
            </a:r>
          </a:p>
          <a:p>
            <a:r>
              <a:rPr lang="el-GR" dirty="0" smtClean="0"/>
              <a:t>Η </a:t>
            </a:r>
            <a:r>
              <a:rPr lang="el-GR" dirty="0"/>
              <a:t>διαθεσιμότητα αυτού του παγκόσμιου χώρου των δεδομένων δημιουργεί νέες ευκαιρίες για την εκμετάλλευση τεχνικών τεχνητής νοημοσύνης σε σχέση με την </a:t>
            </a:r>
            <a:r>
              <a:rPr lang="el-GR" b="1" dirty="0"/>
              <a:t>αναπαράσταση γνώσης, </a:t>
            </a:r>
            <a:r>
              <a:rPr lang="el-GR" dirty="0"/>
              <a:t>εξαγωγής πληροφορίας, την εξόρυξη δεδομένων, την ενσωμάτωση πληροφοριών, και τους </a:t>
            </a:r>
            <a:r>
              <a:rPr lang="el-GR" b="1" dirty="0"/>
              <a:t>έξυπνους</a:t>
            </a:r>
            <a:r>
              <a:rPr lang="el-GR" dirty="0"/>
              <a:t> </a:t>
            </a:r>
            <a:r>
              <a:rPr lang="el-GR" b="1" dirty="0"/>
              <a:t>πράκτορες.</a:t>
            </a:r>
            <a:r>
              <a:rPr lang="el-GR" dirty="0"/>
              <a:t> </a:t>
            </a:r>
            <a:endParaRPr lang="el-GR" dirty="0" smtClean="0"/>
          </a:p>
          <a:p>
            <a:r>
              <a:rPr lang="el-GR" dirty="0" smtClean="0"/>
              <a:t>Δύο προσεγγίσεις μπορούν να προκύψουν: </a:t>
            </a:r>
          </a:p>
          <a:p>
            <a:pPr lvl="1"/>
            <a:r>
              <a:rPr lang="el-GR" dirty="0" smtClean="0"/>
              <a:t>(i)  χρήση AI τεχνικών για την αντιμετώπιση των προβλημάτων στο Web των δεδομένων ή, </a:t>
            </a:r>
          </a:p>
          <a:p>
            <a:pPr lvl="1"/>
            <a:r>
              <a:rPr lang="el-GR" dirty="0" smtClean="0"/>
              <a:t>(ii) χρήση των αρχών σχεδιασμού του Ιστού δεδομένων για τη βελτίωση της </a:t>
            </a:r>
            <a:r>
              <a:rPr lang="el-GR" b="1" dirty="0" smtClean="0"/>
              <a:t>αναπαράστασης της γνώσης </a:t>
            </a:r>
            <a:r>
              <a:rPr lang="el-GR" dirty="0" smtClean="0"/>
              <a:t>και  τον τρόπο </a:t>
            </a:r>
            <a:r>
              <a:rPr lang="el-GR" b="1" dirty="0" smtClean="0"/>
              <a:t>εξαγωγής συμπερασμάτων </a:t>
            </a:r>
            <a:r>
              <a:rPr lang="el-GR" dirty="0" smtClean="0"/>
              <a:t>μέσα από AI τεχνικές.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31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27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13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Γεωργούλη 2014. Κατερίνα Γεωργούλη. «Τεχνητή Νοημοσύνη (Θ</a:t>
            </a:r>
            <a:r>
              <a:rPr lang="el-GR" sz="2000" dirty="0" smtClean="0"/>
              <a:t>)</a:t>
            </a:r>
            <a:r>
              <a:rPr lang="en-US" sz="2000" dirty="0" smtClean="0"/>
              <a:t>. </a:t>
            </a:r>
            <a:r>
              <a:rPr lang="el-GR" sz="2000" dirty="0" smtClean="0"/>
              <a:t>Ενότητα </a:t>
            </a:r>
            <a:r>
              <a:rPr lang="el-GR" sz="2000" dirty="0"/>
              <a:t>13: Ευφυείς Πράκτορες </a:t>
            </a:r>
            <a:r>
              <a:rPr lang="el-GR" sz="2000" dirty="0" smtClean="0"/>
              <a:t>(</a:t>
            </a:r>
            <a:r>
              <a:rPr lang="en-US" sz="2000" dirty="0"/>
              <a:t>Intelligent Agents</a:t>
            </a:r>
            <a:r>
              <a:rPr lang="en-US" sz="2000" dirty="0" smtClean="0"/>
              <a:t>)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66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68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5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593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20272" y="1474620"/>
            <a:ext cx="1987786" cy="1099574"/>
          </a:xfrm>
          <a:prstGeom prst="rect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ΠΡΑΚΤΟΡΑΣ</a:t>
            </a:r>
            <a:endParaRPr lang="el-GR" sz="20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941258" y="2213203"/>
            <a:ext cx="1066800" cy="3667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dirty="0">
                <a:solidFill>
                  <a:schemeClr val="bg1"/>
                </a:solidFill>
                <a:latin typeface="+mn-lt"/>
              </a:rPr>
              <a:t>ΣΤΟΧΟΙ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Ορισμοί </a:t>
            </a:r>
            <a:r>
              <a:rPr lang="el-GR" dirty="0" smtClean="0"/>
              <a:t>τεχνητών </a:t>
            </a:r>
            <a:r>
              <a:rPr lang="el-GR" dirty="0"/>
              <a:t>π</a:t>
            </a:r>
            <a:r>
              <a:rPr lang="el-GR" dirty="0" smtClean="0"/>
              <a:t>ρακτόρων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3573016"/>
            <a:ext cx="8229600" cy="158417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"Οι πράκτορες είναι υπολογιστικά συστήματα που δρουν σε ένα πολύπλοκο περιβάλλον, αντιλαμβάνονται και δρουν αυτόνομα πάνω σε αυτό, </a:t>
            </a:r>
            <a:r>
              <a:rPr lang="el-GR" b="1" dirty="0">
                <a:solidFill>
                  <a:srgbClr val="820000"/>
                </a:solidFill>
              </a:rPr>
              <a:t>πετυχαίνοντας έτσι ένα σύνολο από στόχους</a:t>
            </a:r>
            <a:r>
              <a:rPr lang="el-GR" dirty="0"/>
              <a:t> για τους οποίους έχουν κατασκευαστεί".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1401966"/>
            <a:ext cx="279992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αισθητήρες</a:t>
            </a:r>
            <a:endParaRPr lang="el-GR" sz="2400" dirty="0"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1520" y="1474620"/>
            <a:ext cx="2304256" cy="1080120"/>
          </a:xfrm>
          <a:prstGeom prst="ellipse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ΠΕΡΙΒΑΛΛΟΝ</a:t>
            </a:r>
            <a:endParaRPr lang="el-GR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2165727"/>
            <a:ext cx="279992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μηχανισμοί δράσης</a:t>
            </a:r>
            <a:endParaRPr lang="el-GR" sz="2400" dirty="0">
              <a:latin typeface="+mn-lt"/>
            </a:endParaRPr>
          </a:p>
        </p:txBody>
      </p:sp>
      <p:cxnSp>
        <p:nvCxnSpPr>
          <p:cNvPr id="13" name="Straight Arrow Connector 12"/>
          <p:cNvCxnSpPr>
            <a:stCxn id="9" idx="7"/>
            <a:endCxn id="8" idx="1"/>
          </p:cNvCxnSpPr>
          <p:nvPr/>
        </p:nvCxnSpPr>
        <p:spPr>
          <a:xfrm flipV="1">
            <a:off x="2218326" y="1632799"/>
            <a:ext cx="1057530" cy="1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  <a:endCxn id="9" idx="5"/>
          </p:cNvCxnSpPr>
          <p:nvPr/>
        </p:nvCxnSpPr>
        <p:spPr>
          <a:xfrm flipH="1">
            <a:off x="2218326" y="2396560"/>
            <a:ext cx="1057530" cy="0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</p:cNvCxnSpPr>
          <p:nvPr/>
        </p:nvCxnSpPr>
        <p:spPr>
          <a:xfrm flipV="1">
            <a:off x="6075784" y="1632798"/>
            <a:ext cx="952813" cy="1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1" idx="3"/>
          </p:cNvCxnSpPr>
          <p:nvPr/>
        </p:nvCxnSpPr>
        <p:spPr>
          <a:xfrm flipH="1">
            <a:off x="6075784" y="2396560"/>
            <a:ext cx="944488" cy="0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7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Επιπλέον χαρακτηριστικά πρακτόρων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9114" y="1844824"/>
            <a:ext cx="8229600" cy="331236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«</a:t>
            </a:r>
            <a:r>
              <a:rPr lang="el-GR" b="1" dirty="0">
                <a:solidFill>
                  <a:srgbClr val="004A82"/>
                </a:solidFill>
              </a:rPr>
              <a:t>Ανθρωπόμορφη</a:t>
            </a:r>
            <a:r>
              <a:rPr lang="el-GR" dirty="0"/>
              <a:t>» </a:t>
            </a:r>
            <a:r>
              <a:rPr lang="el-GR" b="1" dirty="0">
                <a:solidFill>
                  <a:srgbClr val="004A82"/>
                </a:solidFill>
              </a:rPr>
              <a:t>αρχιτεκτονική</a:t>
            </a:r>
            <a:r>
              <a:rPr lang="el-GR" dirty="0"/>
              <a:t> </a:t>
            </a:r>
            <a:r>
              <a:rPr lang="el-GR" dirty="0" smtClean="0"/>
              <a:t>λογισμικού που </a:t>
            </a:r>
            <a:r>
              <a:rPr lang="el-GR" dirty="0"/>
              <a:t>επιτρέπει</a:t>
            </a:r>
            <a:r>
              <a:rPr lang="el-GR" dirty="0" smtClean="0"/>
              <a:t>:</a:t>
            </a:r>
            <a:endParaRPr lang="el-GR" dirty="0"/>
          </a:p>
          <a:p>
            <a:r>
              <a:rPr lang="el-GR" b="1" dirty="0">
                <a:solidFill>
                  <a:srgbClr val="820000"/>
                </a:solidFill>
              </a:rPr>
              <a:t>Κινητικότητα</a:t>
            </a:r>
          </a:p>
          <a:p>
            <a:r>
              <a:rPr lang="el-GR" dirty="0"/>
              <a:t>την ύπαρξη κάποιου βαθμού «</a:t>
            </a:r>
            <a:r>
              <a:rPr lang="el-GR" b="1" dirty="0">
                <a:solidFill>
                  <a:srgbClr val="820000"/>
                </a:solidFill>
              </a:rPr>
              <a:t>νοημοσύνης</a:t>
            </a:r>
            <a:r>
              <a:rPr lang="el-GR" dirty="0"/>
              <a:t>» μέσα στο πρόγραμμα.</a:t>
            </a:r>
          </a:p>
          <a:p>
            <a:r>
              <a:rPr lang="el-GR" dirty="0" smtClean="0"/>
              <a:t>δυνατότητες</a:t>
            </a:r>
            <a:r>
              <a:rPr lang="el-GR" b="1" dirty="0" smtClean="0">
                <a:solidFill>
                  <a:srgbClr val="820000"/>
                </a:solidFill>
              </a:rPr>
              <a:t> συνεργασίας</a:t>
            </a:r>
            <a:r>
              <a:rPr lang="el-GR" dirty="0" smtClean="0"/>
              <a:t> που βασίζεται σε :</a:t>
            </a:r>
          </a:p>
          <a:p>
            <a:pPr lvl="1"/>
            <a:r>
              <a:rPr lang="el-GR" sz="2400" dirty="0" smtClean="0">
                <a:solidFill>
                  <a:srgbClr val="820000"/>
                </a:solidFill>
              </a:rPr>
              <a:t>Ειλικρίνεια</a:t>
            </a:r>
            <a:endParaRPr lang="el-GR" sz="2400" dirty="0">
              <a:solidFill>
                <a:srgbClr val="820000"/>
              </a:solidFill>
            </a:endParaRPr>
          </a:p>
          <a:p>
            <a:pPr lvl="1"/>
            <a:r>
              <a:rPr lang="el-GR" sz="2400" dirty="0">
                <a:solidFill>
                  <a:srgbClr val="820000"/>
                </a:solidFill>
              </a:rPr>
              <a:t>Καλή προαίρεση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12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Άξονες χαρακτηριστικών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019395" y="1477024"/>
            <a:ext cx="0" cy="2583481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499115" y="4060507"/>
            <a:ext cx="2520280" cy="1881013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998601" y="4060505"/>
            <a:ext cx="3693201" cy="2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92974" y="1981080"/>
            <a:ext cx="432048" cy="1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792974" y="2629152"/>
            <a:ext cx="432048" cy="1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92974" y="3349232"/>
            <a:ext cx="432048" cy="1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16708" y="1796414"/>
            <a:ext cx="3434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Μάθηση (προσαρμοστικότητα)</a:t>
            </a:r>
            <a:endParaRPr lang="el-GR" sz="20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1495" y="2444486"/>
            <a:ext cx="2296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Δημιουργία Πλάνων</a:t>
            </a:r>
            <a:endParaRPr lang="el-GR" sz="2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5419" y="3149178"/>
            <a:ext cx="3135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Κανόνες (αντιδραστικότητα)</a:t>
            </a:r>
            <a:endParaRPr lang="el-GR" sz="2000" dirty="0">
              <a:latin typeface="+mn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157875" y="3837756"/>
            <a:ext cx="0" cy="445501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87744" y="3837756"/>
            <a:ext cx="1" cy="445501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57776" y="4356389"/>
            <a:ext cx="180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Εκτέλεση εξ αποστάσεως</a:t>
            </a:r>
            <a:endParaRPr lang="el-GR" sz="20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87647" y="4380140"/>
            <a:ext cx="180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Μετανάστευση</a:t>
            </a:r>
            <a:endParaRPr lang="el-GR" sz="2000" dirty="0">
              <a:latin typeface="+mn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360926" y="4390507"/>
            <a:ext cx="432048" cy="1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795652" y="4815433"/>
            <a:ext cx="432048" cy="1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177234" y="5264698"/>
            <a:ext cx="432048" cy="1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954" y="4156334"/>
            <a:ext cx="327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 smtClean="0">
                <a:latin typeface="+mn-lt"/>
              </a:rPr>
              <a:t>Αλληλεπίδραση με χρήστη</a:t>
            </a:r>
            <a:endParaRPr lang="el-GR" sz="2000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212379" y="4583712"/>
            <a:ext cx="2971634" cy="53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l-GR" sz="2000" dirty="0" smtClean="0">
                <a:latin typeface="+mn-lt"/>
              </a:rPr>
              <a:t>Επικοινωνία με άλλους πράκτορες</a:t>
            </a:r>
            <a:endParaRPr lang="el-GR" sz="20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844" y="5015984"/>
            <a:ext cx="2356959" cy="53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l-GR" sz="2000" dirty="0" smtClean="0">
                <a:latin typeface="+mn-lt"/>
              </a:rPr>
              <a:t>Συνεργασία /Διαπραγμάτευση</a:t>
            </a:r>
            <a:endParaRPr lang="el-GR" sz="200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2971" y="5910507"/>
            <a:ext cx="1452904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l-GR" sz="2000" b="1" dirty="0" smtClean="0">
                <a:latin typeface="+mn-lt"/>
              </a:rPr>
              <a:t>Συνεργασία</a:t>
            </a:r>
            <a:endParaRPr lang="el-GR" sz="2000" b="1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93914" y="1165585"/>
            <a:ext cx="1452904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l-GR" sz="2000" b="1" dirty="0" smtClean="0">
                <a:latin typeface="+mn-lt"/>
              </a:rPr>
              <a:t>Νοημοσύνη</a:t>
            </a:r>
            <a:endParaRPr lang="el-GR" sz="2000" b="1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06389" y="3930354"/>
            <a:ext cx="1764907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l-GR" sz="2000" b="1" dirty="0" smtClean="0">
                <a:latin typeface="+mn-lt"/>
              </a:rPr>
              <a:t>Κινητικότητα</a:t>
            </a:r>
            <a:endParaRPr lang="el-GR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7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/>
      <p:bldP spid="25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</a:t>
            </a:r>
            <a:r>
              <a:rPr lang="el-GR" dirty="0"/>
              <a:t>τ</a:t>
            </a:r>
            <a:r>
              <a:rPr lang="el-GR" dirty="0" smtClean="0"/>
              <a:t>εχνητών </a:t>
            </a:r>
            <a:r>
              <a:rPr lang="el-GR" dirty="0"/>
              <a:t>π</a:t>
            </a:r>
            <a:r>
              <a:rPr lang="el-GR" dirty="0" smtClean="0"/>
              <a:t>ρακτόρων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670613" y="2573165"/>
            <a:ext cx="279992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αισθητήρες</a:t>
            </a:r>
            <a:endParaRPr lang="el-GR" sz="2400" dirty="0"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7702" y="1954710"/>
            <a:ext cx="2376263" cy="1080120"/>
          </a:xfrm>
          <a:prstGeom prst="ellipse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Πραγματικός κόσμος</a:t>
            </a:r>
            <a:endParaRPr lang="el-GR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17942" y="2808320"/>
            <a:ext cx="952671" cy="0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70613" y="2006452"/>
            <a:ext cx="279992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μηχανισμοί δράσης</a:t>
            </a:r>
            <a:endParaRPr lang="el-GR" sz="2400" dirty="0">
              <a:latin typeface="+mn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182438" y="1954710"/>
            <a:ext cx="1552364" cy="1080120"/>
          </a:xfrm>
          <a:prstGeom prst="roundRect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Ρομποτικός Πράκτορας</a:t>
            </a:r>
            <a:endParaRPr lang="el-GR" sz="2000" b="1" dirty="0"/>
          </a:p>
        </p:txBody>
      </p:sp>
      <p:cxnSp>
        <p:nvCxnSpPr>
          <p:cNvPr id="27" name="Straight Arrow Connector 26"/>
          <p:cNvCxnSpPr>
            <a:stCxn id="8" idx="3"/>
          </p:cNvCxnSpPr>
          <p:nvPr/>
        </p:nvCxnSpPr>
        <p:spPr>
          <a:xfrm flipV="1">
            <a:off x="6470541" y="2803322"/>
            <a:ext cx="711897" cy="676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44870" y="2237284"/>
            <a:ext cx="719410" cy="0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861958" y="2237284"/>
            <a:ext cx="791417" cy="0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75811" y="4263479"/>
            <a:ext cx="279992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Έισοδος</a:t>
            </a:r>
            <a:endParaRPr lang="el-GR" sz="2400" dirty="0"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7702" y="3645024"/>
            <a:ext cx="2381461" cy="1080120"/>
          </a:xfrm>
          <a:prstGeom prst="ellipse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Υπολογιστικό σύστημα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717942" y="4498634"/>
            <a:ext cx="957869" cy="0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75811" y="3696766"/>
            <a:ext cx="279992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Έξοδος</a:t>
            </a:r>
            <a:endParaRPr lang="el-GR" sz="2400" dirty="0">
              <a:latin typeface="+mn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966414" y="3645024"/>
            <a:ext cx="1872208" cy="1080120"/>
          </a:xfrm>
          <a:prstGeom prst="roundRect">
            <a:avLst/>
          </a:prstGeom>
          <a:solidFill>
            <a:srgbClr val="004A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Υπολογιστικός Πράκτορας</a:t>
            </a:r>
            <a:endParaRPr lang="el-GR" sz="2000" b="1" dirty="0"/>
          </a:p>
        </p:txBody>
      </p:sp>
      <p:cxnSp>
        <p:nvCxnSpPr>
          <p:cNvPr id="38" name="Straight Arrow Connector 37"/>
          <p:cNvCxnSpPr>
            <a:stCxn id="33" idx="3"/>
          </p:cNvCxnSpPr>
          <p:nvPr/>
        </p:nvCxnSpPr>
        <p:spPr>
          <a:xfrm flipV="1">
            <a:off x="6475739" y="4491016"/>
            <a:ext cx="482492" cy="3296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450068" y="3927598"/>
            <a:ext cx="719410" cy="0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867156" y="3927598"/>
            <a:ext cx="791417" cy="0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0" y="231010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+mn-lt"/>
              </a:rPr>
              <a:t>Α)</a:t>
            </a:r>
            <a:endParaRPr lang="el-GR" sz="2000" b="1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3985029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+mn-lt"/>
              </a:rPr>
              <a:t>Β)</a:t>
            </a:r>
            <a:endParaRPr lang="el-GR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42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f38cc1afbc07d23105c44ae4384e0b0cd1cb710"/>
  <p:tag name="ARTICULATE_PROJECT_OPEN" val="0"/>
  <p:tag name="ISPRING_RESOURCE_PATHS_HASH_PRESENTER" val="c04995ec24829aaa4ca1686fb88966085332fc"/>
</p:tagLst>
</file>

<file path=ppt/theme/theme1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5045</TotalTime>
  <Words>3076</Words>
  <Application>Microsoft Office PowerPoint</Application>
  <PresentationFormat>Προβολή στην οθόνη (4:3)</PresentationFormat>
  <Paragraphs>570</Paragraphs>
  <Slides>60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60</vt:i4>
      </vt:variant>
    </vt:vector>
  </HeadingPairs>
  <TitlesOfParts>
    <vt:vector size="61" baseType="lpstr">
      <vt:lpstr>OC_template_updated</vt:lpstr>
      <vt:lpstr>Τεχνητή Νοημοσύνη (Θ)</vt:lpstr>
      <vt:lpstr>Επισκόπηση</vt:lpstr>
      <vt:lpstr>Ορισμοί τεχνητών πρακτόρων</vt:lpstr>
      <vt:lpstr>Οι πράκτορες είναι αυτόνομοι </vt:lpstr>
      <vt:lpstr>Κοινά χαρακτηριστικά συμπεριφοράς πρακτόρων</vt:lpstr>
      <vt:lpstr>Ορισμοί τεχνητών πρακτόρων</vt:lpstr>
      <vt:lpstr>Επιπλέον χαρακτηριστικά πρακτόρων</vt:lpstr>
      <vt:lpstr>Άξονες χαρακτηριστικών</vt:lpstr>
      <vt:lpstr>Κατηγορίες τεχνητών πρακτόρων</vt:lpstr>
      <vt:lpstr>Κατηγοριοποίηση πρακτόρων</vt:lpstr>
      <vt:lpstr>Σύγχρονες θεωρήσεις (1 από 2)</vt:lpstr>
      <vt:lpstr>Σύγχρονες θεωρήσεις (2 από 2)</vt:lpstr>
      <vt:lpstr>Ανοιχτά περιβάλλοντα ανάπτυξης</vt:lpstr>
      <vt:lpstr>Εμπορικά περιβάλλοντα ανάπτυξης</vt:lpstr>
      <vt:lpstr>Λογικοί (ευφυείς) πράκτορες</vt:lpstr>
      <vt:lpstr>Πράκτορες με εσωτερική κατάσταση</vt:lpstr>
      <vt:lpstr>Αρχιτεκτονικές ευφυών πρακτόρων</vt:lpstr>
      <vt:lpstr>Αντιδραστικοί πράκτορες</vt:lpstr>
      <vt:lpstr>Απλοί αντιδραστικοί πράκτορες</vt:lpstr>
      <vt:lpstr>Παράδειγμα αντιδραστικού πράκτορα</vt:lpstr>
      <vt:lpstr>Σχεδιασμός αντιδραστικού πράκτορα</vt:lpstr>
      <vt:lpstr>Αντιδραστικοί πράκτορες βασισμένοι σε μοντέλα</vt:lpstr>
      <vt:lpstr>Μάθηση αντιδραστικών πρακτόρων βασισμένων σε μοντέλα</vt:lpstr>
      <vt:lpstr>Πράκτορες με σκοπιμότητες</vt:lpstr>
      <vt:lpstr>Πράκτορες με προθέσεις</vt:lpstr>
      <vt:lpstr>Αρχιτεκτονικές με προθέσεις</vt:lpstr>
      <vt:lpstr>Παράδειγμα προθέσεων (1 από 2)</vt:lpstr>
      <vt:lpstr>Παράδειγμα προθέσεων (2 από 2)</vt:lpstr>
      <vt:lpstr>Παράδειγμα λογικού πράκτορα (1 από 3)</vt:lpstr>
      <vt:lpstr>Παράδειγμα λογικού πράκτορα (2 από 3)</vt:lpstr>
      <vt:lpstr>Παράδειγμα λογικού πράκτορα (3 από 3)</vt:lpstr>
      <vt:lpstr>Λογικοί πράκτορες με έμφαση στη διαδραστικότητα</vt:lpstr>
      <vt:lpstr>Οι πράκτορες πρέπει να είναι ορθολογιστικοί</vt:lpstr>
      <vt:lpstr>Σχεδιασμός ορθολογιστικού πράκτορα (1 από 3)</vt:lpstr>
      <vt:lpstr>Σχεδιασμός ορθολογιστικού πράκτορα (2 από 3)</vt:lpstr>
      <vt:lpstr>Σχεδιασμός ορθολογιστικού πράκτορα (3 από 3)</vt:lpstr>
      <vt:lpstr>Άλλες αρχιτεκτονικές πρακτόρων</vt:lpstr>
      <vt:lpstr>Πολυπρακτορικά συστήματα (1 από 2)</vt:lpstr>
      <vt:lpstr>Πολυπρακτορικά συστήματα (2 από 2)</vt:lpstr>
      <vt:lpstr>Χαρακτηριστικά </vt:lpstr>
      <vt:lpstr>Κρίσιμα σημεία στη σχεδίαση &amp; υλοποίηση</vt:lpstr>
      <vt:lpstr>Επικοινωνία</vt:lpstr>
      <vt:lpstr>Μοντέλα διασύνδεσης (1 από 3) </vt:lpstr>
      <vt:lpstr>Μοντέλα διασύνδεσης (2 από 3) </vt:lpstr>
      <vt:lpstr>Μοντέλα διασύνδεσης (3 από 3) </vt:lpstr>
      <vt:lpstr>FIPA: The Foundation of Intelligent, Physical Agents</vt:lpstr>
      <vt:lpstr>Η έρευνα στο χώρο </vt:lpstr>
      <vt:lpstr>Εφαρμογές πρακτόρων </vt:lpstr>
      <vt:lpstr>Πράκτορες διαδικτύου</vt:lpstr>
      <vt:lpstr>Κατηγορίες σύγχρονων νοημόνων πρακτόρων διαδικτύου (1 από 2)</vt:lpstr>
      <vt:lpstr>Κατηγορίες σύγχρονων νοημόνων πρακτόρων διαδικτύου  (2 από 2)</vt:lpstr>
      <vt:lpstr>Πράκτορες διεπαφής</vt:lpstr>
      <vt:lpstr>Από ανακοίνωση συνεδρίου ….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376</cp:revision>
  <dcterms:created xsi:type="dcterms:W3CDTF">2014-02-24T12:35:17Z</dcterms:created>
  <dcterms:modified xsi:type="dcterms:W3CDTF">2015-02-25T10:24:32Z</dcterms:modified>
</cp:coreProperties>
</file>