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23"/>
  </p:notesMasterIdLst>
  <p:handoutMasterIdLst>
    <p:handoutMasterId r:id="rId24"/>
  </p:handoutMasterIdLst>
  <p:sldIdLst>
    <p:sldId id="256" r:id="rId3"/>
    <p:sldId id="271" r:id="rId4"/>
    <p:sldId id="285" r:id="rId5"/>
    <p:sldId id="284" r:id="rId6"/>
    <p:sldId id="273" r:id="rId7"/>
    <p:sldId id="274" r:id="rId8"/>
    <p:sldId id="276" r:id="rId9"/>
    <p:sldId id="277" r:id="rId10"/>
    <p:sldId id="278" r:id="rId11"/>
    <p:sldId id="279" r:id="rId12"/>
    <p:sldId id="286" r:id="rId13"/>
    <p:sldId id="282" r:id="rId14"/>
    <p:sldId id="283" r:id="rId15"/>
    <p:sldId id="257" r:id="rId16"/>
    <p:sldId id="262" r:id="rId17"/>
    <p:sldId id="264" r:id="rId18"/>
    <p:sldId id="269" r:id="rId19"/>
    <p:sldId id="270" r:id="rId20"/>
    <p:sldId id="266" r:id="rId21"/>
    <p:sldId id="261" r:id="rId22"/>
  </p:sldIdLst>
  <p:sldSz cx="9144000" cy="6858000" type="screen4x3"/>
  <p:notesSz cx="7104063" cy="10234613"/>
  <p:custDataLst>
    <p:tags r:id="rId25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5B3462"/>
    <a:srgbClr val="49385E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54" autoAdjust="0"/>
    <p:restoredTop sz="94670" autoAdjust="0"/>
  </p:normalViewPr>
  <p:slideViewPr>
    <p:cSldViewPr>
      <p:cViewPr varScale="1">
        <p:scale>
          <a:sx n="107" d="100"/>
          <a:sy n="107" d="100"/>
        </p:scale>
        <p:origin x="-181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23/12/2015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23/12/2015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16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D5AC4C-4BC8-4742-BC3F-182C4464642F}" type="slidenum">
              <a:rPr lang="en-GB" altLang="el-GR"/>
              <a:pPr/>
              <a:t>‹#›</a:t>
            </a:fld>
            <a:endParaRPr lang="en-GB" altLang="el-GR" dirty="0"/>
          </a:p>
        </p:txBody>
      </p:sp>
    </p:spTree>
    <p:extLst>
      <p:ext uri="{BB962C8B-B14F-4D97-AF65-F5344CB8AC3E}">
        <p14:creationId xmlns:p14="http://schemas.microsoft.com/office/powerpoint/2010/main" val="35716497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587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751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939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24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97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218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5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166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lnSpc>
                <a:spcPct val="110000"/>
              </a:lnSpc>
              <a:spcBef>
                <a:spcPts val="1200"/>
              </a:spcBef>
              <a:defRPr sz="2400"/>
            </a:lvl3pPr>
            <a:lvl4pPr>
              <a:lnSpc>
                <a:spcPct val="110000"/>
              </a:lnSpc>
              <a:spcBef>
                <a:spcPts val="1200"/>
              </a:spcBef>
              <a:defRPr sz="2400"/>
            </a:lvl4pPr>
            <a:lvl5pPr>
              <a:lnSpc>
                <a:spcPct val="110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744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954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  <p:sldLayoutId id="214748370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17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Maltose" TargetMode="External"/><Relationship Id="rId13" Type="http://schemas.openxmlformats.org/officeDocument/2006/relationships/hyperlink" Target="https://en.wikipedia.org/wiki/Disaccharide" TargetMode="External"/><Relationship Id="rId3" Type="http://schemas.openxmlformats.org/officeDocument/2006/relationships/hyperlink" Target="https://en.wikipedia.org/wiki/Glucose" TargetMode="External"/><Relationship Id="rId7" Type="http://schemas.openxmlformats.org/officeDocument/2006/relationships/hyperlink" Target="https://en.wikipedia.org/wiki/Lactose" TargetMode="External"/><Relationship Id="rId12" Type="http://schemas.openxmlformats.org/officeDocument/2006/relationships/hyperlink" Target="https://en.wikipedia.org/wiki/Glucosamine" TargetMode="External"/><Relationship Id="rId2" Type="http://schemas.openxmlformats.org/officeDocument/2006/relationships/hyperlink" Target="https://en.wikipedia.org/wiki/Sucros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Galactose" TargetMode="External"/><Relationship Id="rId11" Type="http://schemas.openxmlformats.org/officeDocument/2006/relationships/hyperlink" Target="https://en.wikipedia.org/wiki/Chitobiose" TargetMode="External"/><Relationship Id="rId5" Type="http://schemas.openxmlformats.org/officeDocument/2006/relationships/hyperlink" Target="https://en.wikipedia.org/wiki/Lactulose" TargetMode="External"/><Relationship Id="rId10" Type="http://schemas.openxmlformats.org/officeDocument/2006/relationships/hyperlink" Target="https://en.wikipedia.org/wiki/Cellobiose" TargetMode="External"/><Relationship Id="rId4" Type="http://schemas.openxmlformats.org/officeDocument/2006/relationships/hyperlink" Target="https://en.wikipedia.org/wiki/Fructose" TargetMode="External"/><Relationship Id="rId9" Type="http://schemas.openxmlformats.org/officeDocument/2006/relationships/hyperlink" Target="https://en.wikipedia.org/wiki/Trehalose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Branch_unbranch.JPG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DL-Glucose.svg#/media/File:DL-Glucose.svg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ommons.wikimedia.org/wiki/File:Alpha-D-Glucopyranose.svg" TargetMode="External"/><Relationship Id="rId5" Type="http://schemas.openxmlformats.org/officeDocument/2006/relationships/image" Target="../media/image7.png"/><Relationship Id="rId4" Type="http://schemas.openxmlformats.org/officeDocument/2006/relationships/hyperlink" Target="https://commons.wikimedia.org/wiki/User:NEUROtiker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Διατροφή-Διαιτολογία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30425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600" b="1" dirty="0" smtClean="0"/>
              <a:t>Ενότητα 2</a:t>
            </a:r>
            <a:r>
              <a:rPr lang="el-GR" sz="2600" dirty="0" smtClean="0"/>
              <a:t>: Υδατάνθρακες</a:t>
            </a:r>
            <a:r>
              <a:rPr lang="en-US" sz="2600" dirty="0" smtClean="0"/>
              <a:t> </a:t>
            </a:r>
          </a:p>
          <a:p>
            <a:pPr>
              <a:spcBef>
                <a:spcPts val="0"/>
              </a:spcBef>
            </a:pPr>
            <a:r>
              <a:rPr lang="el-GR" sz="2200" dirty="0"/>
              <a:t>Αναστασία Κανέλλου, καθηγήτρια</a:t>
            </a:r>
            <a:endParaRPr lang="en-US" sz="2200" dirty="0"/>
          </a:p>
          <a:p>
            <a:pPr>
              <a:spcBef>
                <a:spcPts val="0"/>
              </a:spcBef>
            </a:pPr>
            <a:r>
              <a:rPr lang="el-GR" sz="2200"/>
              <a:t>Τμήμα Τεχνολογίας Τροφίμων</a:t>
            </a:r>
            <a:endParaRPr lang="en-US" sz="2200" dirty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44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5571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dirty="0" smtClean="0"/>
              <a:t>Σακχαρόζη, Κυτταρίνη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dirty="0">
                <a:solidFill>
                  <a:schemeClr val="accent1"/>
                </a:solidFill>
              </a:rPr>
              <a:t>Σακχαρόζη</a:t>
            </a:r>
            <a:r>
              <a:rPr lang="el-GR" altLang="el-GR" dirty="0"/>
              <a:t> </a:t>
            </a:r>
            <a:r>
              <a:rPr lang="el-GR" altLang="el-GR" dirty="0">
                <a:sym typeface="Monotype Sorts" pitchFamily="2" charset="2"/>
              </a:rPr>
              <a:t> Γλυκόζη + Φρουκτόζη</a:t>
            </a:r>
          </a:p>
          <a:p>
            <a:pPr>
              <a:lnSpc>
                <a:spcPct val="90000"/>
              </a:lnSpc>
            </a:pPr>
            <a:r>
              <a:rPr lang="el-GR" altLang="el-GR" dirty="0">
                <a:sym typeface="Monotype Sorts" pitchFamily="2" charset="2"/>
              </a:rPr>
              <a:t>διασπάται γρήγορα όταν έρθει σε επαφή με εντερικό τοίχωμα</a:t>
            </a:r>
          </a:p>
          <a:p>
            <a:pPr>
              <a:lnSpc>
                <a:spcPct val="90000"/>
              </a:lnSpc>
            </a:pPr>
            <a:r>
              <a:rPr lang="el-GR" altLang="el-GR" dirty="0">
                <a:solidFill>
                  <a:schemeClr val="accent1"/>
                </a:solidFill>
                <a:sym typeface="Monotype Sorts" pitchFamily="2" charset="2"/>
              </a:rPr>
              <a:t>Φρουκτόζη</a:t>
            </a:r>
            <a:r>
              <a:rPr lang="el-GR" altLang="el-GR" dirty="0">
                <a:sym typeface="Monotype Sorts" pitchFamily="2" charset="2"/>
              </a:rPr>
              <a:t>: μεταβολισμός ανεξάρτητος από την ινσουλίνη </a:t>
            </a:r>
          </a:p>
          <a:p>
            <a:pPr>
              <a:lnSpc>
                <a:spcPct val="90000"/>
              </a:lnSpc>
            </a:pPr>
            <a:r>
              <a:rPr lang="el-GR" altLang="el-GR" dirty="0">
                <a:sym typeface="Monotype Sorts" pitchFamily="2" charset="2"/>
              </a:rPr>
              <a:t>Σακχαρώδης </a:t>
            </a:r>
            <a:r>
              <a:rPr lang="el-GR" altLang="el-GR" dirty="0">
                <a:solidFill>
                  <a:schemeClr val="accent1"/>
                </a:solidFill>
                <a:sym typeface="Monotype Sorts" pitchFamily="2" charset="2"/>
              </a:rPr>
              <a:t>διαβήτης</a:t>
            </a:r>
          </a:p>
          <a:p>
            <a:pPr>
              <a:lnSpc>
                <a:spcPct val="90000"/>
              </a:lnSpc>
            </a:pPr>
            <a:r>
              <a:rPr lang="el-GR" altLang="el-GR" dirty="0">
                <a:solidFill>
                  <a:schemeClr val="accent1"/>
                </a:solidFill>
                <a:sym typeface="Monotype Sorts" pitchFamily="2" charset="2"/>
              </a:rPr>
              <a:t>Κυτταρίνη: </a:t>
            </a:r>
            <a:r>
              <a:rPr lang="el-GR" altLang="el-GR" dirty="0">
                <a:sym typeface="Monotype Sorts" pitchFamily="2" charset="2"/>
              </a:rPr>
              <a:t>δεν αξιοποιείται γιατί ο οργανισμός δεν διαθέτει αντίστοιχο ένζυμο</a:t>
            </a:r>
            <a:endParaRPr lang="el-GR" altLang="el-GR" sz="2800" dirty="0">
              <a:sym typeface="Monotype Sorts" pitchFamily="2" charset="2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61868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Είδη δισακχαριτών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el-GR" dirty="0">
              <a:solidFill>
                <a:prstClr val="black"/>
              </a:solidFill>
            </a:endParaRPr>
          </a:p>
        </p:txBody>
      </p:sp>
      <p:graphicFrame>
        <p:nvGraphicFramePr>
          <p:cNvPr id="3" name="Πίνακας 2"/>
          <p:cNvGraphicFramePr>
            <a:graphicFrameLocks noGrp="1"/>
          </p:cNvGraphicFramePr>
          <p:nvPr/>
        </p:nvGraphicFramePr>
        <p:xfrm>
          <a:off x="457200" y="1705451"/>
          <a:ext cx="8229600" cy="4023360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Disaccharide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Unit 1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Unit 2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Bond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u="none" strike="noStrike" dirty="0">
                          <a:solidFill>
                            <a:srgbClr val="0B0080"/>
                          </a:solidFill>
                          <a:effectLst/>
                          <a:hlinkClick r:id="rId2" tooltip="Sucrose"/>
                        </a:rPr>
                        <a:t>Sucrose</a:t>
                      </a:r>
                      <a:r>
                        <a:rPr lang="en-US" dirty="0">
                          <a:effectLst/>
                        </a:rPr>
                        <a:t> (</a:t>
                      </a:r>
                      <a:r>
                        <a:rPr lang="en-US" i="1" dirty="0">
                          <a:effectLst/>
                        </a:rPr>
                        <a:t>table sugar</a:t>
                      </a:r>
                      <a:r>
                        <a:rPr lang="en-US" dirty="0">
                          <a:effectLst/>
                        </a:rPr>
                        <a:t>, </a:t>
                      </a:r>
                      <a:r>
                        <a:rPr lang="en-US" i="1" dirty="0">
                          <a:effectLst/>
                        </a:rPr>
                        <a:t>cane sugar</a:t>
                      </a:r>
                      <a:r>
                        <a:rPr lang="en-US" dirty="0">
                          <a:effectLst/>
                        </a:rPr>
                        <a:t>, </a:t>
                      </a:r>
                      <a:r>
                        <a:rPr lang="en-US" i="1" dirty="0">
                          <a:effectLst/>
                        </a:rPr>
                        <a:t>beet sugar</a:t>
                      </a:r>
                      <a:r>
                        <a:rPr lang="en-US" dirty="0">
                          <a:effectLst/>
                        </a:rPr>
                        <a:t>, or </a:t>
                      </a:r>
                      <a:r>
                        <a:rPr lang="en-US" i="1" dirty="0">
                          <a:effectLst/>
                        </a:rPr>
                        <a:t>saccharose</a:t>
                      </a:r>
                      <a:r>
                        <a:rPr lang="en-US" dirty="0">
                          <a:effectLst/>
                        </a:rPr>
                        <a:t>)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u="none" strike="noStrike" dirty="0">
                          <a:solidFill>
                            <a:srgbClr val="0B0080"/>
                          </a:solidFill>
                          <a:effectLst/>
                          <a:hlinkClick r:id="rId3" tooltip="Glucose"/>
                        </a:rPr>
                        <a:t>Glucose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u="none" strike="noStrike" dirty="0">
                          <a:solidFill>
                            <a:srgbClr val="0B0080"/>
                          </a:solidFill>
                          <a:effectLst/>
                          <a:hlinkClick r:id="rId4" tooltip="Fructose"/>
                        </a:rPr>
                        <a:t>Fructose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>
                          <a:effectLst/>
                        </a:rPr>
                        <a:t>α(1→2)β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u="none" strike="noStrike" dirty="0">
                          <a:solidFill>
                            <a:srgbClr val="0B0080"/>
                          </a:solidFill>
                          <a:effectLst/>
                          <a:hlinkClick r:id="rId5" tooltip="Lactulose"/>
                        </a:rPr>
                        <a:t>Lactulose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u="none" strike="noStrike" dirty="0">
                          <a:solidFill>
                            <a:srgbClr val="0B0080"/>
                          </a:solidFill>
                          <a:effectLst/>
                          <a:hlinkClick r:id="rId6" tooltip="Galactose"/>
                        </a:rPr>
                        <a:t>Galactose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Fructose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>
                          <a:effectLst/>
                        </a:rPr>
                        <a:t>β(1→4)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u="none" strike="noStrike" dirty="0">
                          <a:solidFill>
                            <a:srgbClr val="0B0080"/>
                          </a:solidFill>
                          <a:effectLst/>
                          <a:hlinkClick r:id="rId7" tooltip="Lactose"/>
                        </a:rPr>
                        <a:t>Lactose</a:t>
                      </a:r>
                      <a:r>
                        <a:rPr lang="en-US" dirty="0">
                          <a:effectLst/>
                        </a:rPr>
                        <a:t> (</a:t>
                      </a:r>
                      <a:r>
                        <a:rPr lang="en-US" i="1" dirty="0">
                          <a:effectLst/>
                        </a:rPr>
                        <a:t>milk sugar</a:t>
                      </a:r>
                      <a:r>
                        <a:rPr lang="en-US" dirty="0">
                          <a:effectLst/>
                        </a:rPr>
                        <a:t>)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Galactose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Glucose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>
                          <a:effectLst/>
                        </a:rPr>
                        <a:t>β(1→4)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u="none" strike="noStrike" dirty="0">
                          <a:solidFill>
                            <a:srgbClr val="0B0080"/>
                          </a:solidFill>
                          <a:effectLst/>
                          <a:hlinkClick r:id="rId8" tooltip="Maltose"/>
                        </a:rPr>
                        <a:t>Maltose</a:t>
                      </a:r>
                      <a:r>
                        <a:rPr lang="en-US" dirty="0">
                          <a:effectLst/>
                        </a:rPr>
                        <a:t> (</a:t>
                      </a:r>
                      <a:r>
                        <a:rPr lang="en-US" i="1" dirty="0">
                          <a:effectLst/>
                        </a:rPr>
                        <a:t>malt sugar</a:t>
                      </a:r>
                      <a:r>
                        <a:rPr lang="en-US" dirty="0">
                          <a:effectLst/>
                        </a:rPr>
                        <a:t>)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Glucose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Glucose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>
                          <a:effectLst/>
                        </a:rPr>
                        <a:t>α(1→4)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u="none" strike="noStrike" dirty="0">
                          <a:solidFill>
                            <a:srgbClr val="0B0080"/>
                          </a:solidFill>
                          <a:effectLst/>
                          <a:hlinkClick r:id="rId9" tooltip="Trehalose"/>
                        </a:rPr>
                        <a:t>Trehalose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Glucose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Glucose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>
                          <a:effectLst/>
                        </a:rPr>
                        <a:t>α(1→1)α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u="none" strike="noStrike" dirty="0">
                          <a:solidFill>
                            <a:srgbClr val="0B0080"/>
                          </a:solidFill>
                          <a:effectLst/>
                          <a:hlinkClick r:id="rId10" tooltip="Cellobiose"/>
                        </a:rPr>
                        <a:t>Cellobiose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Glucose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Glucose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>
                          <a:effectLst/>
                        </a:rPr>
                        <a:t>β(1→4)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u="none" strike="noStrike" dirty="0">
                          <a:solidFill>
                            <a:srgbClr val="0B0080"/>
                          </a:solidFill>
                          <a:effectLst/>
                          <a:hlinkClick r:id="rId11" tooltip="Chitobiose"/>
                        </a:rPr>
                        <a:t>Chitobiose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u="none" strike="noStrike" dirty="0">
                          <a:solidFill>
                            <a:srgbClr val="0B0080"/>
                          </a:solidFill>
                          <a:effectLst/>
                          <a:hlinkClick r:id="rId12" tooltip="Glucosamine"/>
                        </a:rPr>
                        <a:t>Glucosamine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Glucosamine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>
                          <a:effectLst/>
                        </a:rPr>
                        <a:t>β(1→4)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57200" y="17049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el-GR" altLang="el-G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el-GR" alt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Ορθογώνιο 5"/>
          <p:cNvSpPr/>
          <p:nvPr/>
        </p:nvSpPr>
        <p:spPr>
          <a:xfrm>
            <a:off x="1979712" y="6165304"/>
            <a:ext cx="375070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latin typeface="+mn-lt"/>
                <a:hlinkClick r:id="rId13"/>
              </a:rPr>
              <a:t>https://en.wikipedia.org/wiki/Disaccharide</a:t>
            </a:r>
            <a:endParaRPr lang="el-GR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42043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dirty="0" smtClean="0"/>
              <a:t>Έλλειψη υδατανθράκων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dirty="0"/>
              <a:t>Δεν υπάρχει απαραίτητος υδα/κας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Ελάχιστη ημερήσια ποσότητα  1/10 της ενεργειακής πρόσληψης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Διατροφή φτωχή σε υδα/κες: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μειώνει ανεκτικότητα γλυκόζης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υπογλυκαιμία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κετονοσώματα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ελεύθερα λιπαρά οξέα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μεταβολισμός νερό, μεταλλικά άλατα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6893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dirty="0" smtClean="0"/>
              <a:t>Άμυλο ή ζάχαρη;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altLang="el-GR" dirty="0" smtClean="0"/>
              <a:t>Προτιμώνται οι </a:t>
            </a:r>
            <a:r>
              <a:rPr lang="el-GR" altLang="el-GR" dirty="0" smtClean="0">
                <a:solidFill>
                  <a:schemeClr val="tx2"/>
                </a:solidFill>
              </a:rPr>
              <a:t>πολυσακχαρίτες</a:t>
            </a:r>
            <a:endParaRPr lang="el-GR" altLang="el-GR" dirty="0" smtClean="0"/>
          </a:p>
          <a:p>
            <a:pPr lvl="1" eaLnBrk="1" hangingPunct="1">
              <a:lnSpc>
                <a:spcPct val="90000"/>
              </a:lnSpc>
            </a:pPr>
            <a:r>
              <a:rPr lang="el-GR" altLang="el-GR" dirty="0" smtClean="0"/>
              <a:t>βραδείας απορρόφησης</a:t>
            </a:r>
          </a:p>
          <a:p>
            <a:pPr lvl="1" eaLnBrk="1" hangingPunct="1">
              <a:lnSpc>
                <a:spcPct val="90000"/>
              </a:lnSpc>
            </a:pPr>
            <a:r>
              <a:rPr lang="el-GR" altLang="el-GR" dirty="0" smtClean="0"/>
              <a:t>γλυκαιμικός δείκτης</a:t>
            </a:r>
          </a:p>
          <a:p>
            <a:pPr lvl="1" eaLnBrk="1" hangingPunct="1">
              <a:lnSpc>
                <a:spcPct val="90000"/>
              </a:lnSpc>
            </a:pPr>
            <a:r>
              <a:rPr lang="el-GR" altLang="el-GR" dirty="0" smtClean="0"/>
              <a:t>διαιτητικές ίνες</a:t>
            </a:r>
          </a:p>
          <a:p>
            <a:pPr lvl="1" eaLnBrk="1" hangingPunct="1">
              <a:lnSpc>
                <a:spcPct val="90000"/>
              </a:lnSpc>
            </a:pPr>
            <a:r>
              <a:rPr lang="el-GR" altLang="el-GR" dirty="0" smtClean="0"/>
              <a:t>περιέχουν θρεπτικά συστατικά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dirty="0" smtClean="0">
                <a:solidFill>
                  <a:schemeClr val="tx2"/>
                </a:solidFill>
              </a:rPr>
              <a:t>Μονο-, δισακχαρίτες</a:t>
            </a:r>
            <a:r>
              <a:rPr lang="el-GR" altLang="el-GR" dirty="0" smtClean="0"/>
              <a:t>:</a:t>
            </a:r>
          </a:p>
          <a:p>
            <a:pPr lvl="1" eaLnBrk="1" hangingPunct="1">
              <a:lnSpc>
                <a:spcPct val="90000"/>
              </a:lnSpc>
            </a:pPr>
            <a:r>
              <a:rPr lang="el-GR" altLang="el-GR" dirty="0" smtClean="0"/>
              <a:t>προκαλούν τερηδόνα, </a:t>
            </a:r>
          </a:p>
          <a:p>
            <a:pPr lvl="1" eaLnBrk="1" hangingPunct="1">
              <a:lnSpc>
                <a:spcPct val="90000"/>
              </a:lnSpc>
            </a:pPr>
            <a:r>
              <a:rPr lang="el-GR" altLang="el-GR" dirty="0" smtClean="0"/>
              <a:t>κενές θερμίδες</a:t>
            </a:r>
          </a:p>
        </p:txBody>
      </p:sp>
    </p:spTree>
    <p:extLst>
      <p:ext uri="{BB962C8B-B14F-4D97-AF65-F5344CB8AC3E}">
        <p14:creationId xmlns:p14="http://schemas.microsoft.com/office/powerpoint/2010/main" val="381170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Αναστασία Κανέλλου 2014. </a:t>
            </a:r>
            <a:r>
              <a:rPr lang="el-GR" sz="2000" dirty="0"/>
              <a:t>Αναστασία </a:t>
            </a:r>
            <a:r>
              <a:rPr lang="el-GR" sz="2000" dirty="0" smtClean="0"/>
              <a:t>Κανέλλου</a:t>
            </a:r>
            <a:r>
              <a:rPr lang="el-GR" sz="2000" dirty="0"/>
              <a:t>. «Διατροφή-Διαιτολογία. </a:t>
            </a:r>
            <a:r>
              <a:rPr lang="el-GR" sz="2000" dirty="0" smtClean="0"/>
              <a:t>Ενότητα 2</a:t>
            </a:r>
            <a:r>
              <a:rPr lang="en-US" sz="2000" dirty="0" smtClean="0"/>
              <a:t>:</a:t>
            </a:r>
            <a:r>
              <a:rPr lang="el-GR" sz="2000" dirty="0" smtClean="0"/>
              <a:t> Υδατάνθρακες». </a:t>
            </a:r>
            <a:r>
              <a:rPr lang="el-GR" sz="2000" dirty="0"/>
              <a:t>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και δοθεί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09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άδεια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6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sz="2400" b="1" dirty="0" smtClean="0">
                <a:solidFill>
                  <a:schemeClr val="tx2"/>
                </a:solidFill>
              </a:rPr>
              <a:t>Ορισμός</a:t>
            </a:r>
            <a:endParaRPr lang="el-GR" altLang="el-GR" sz="2400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sz="2400" dirty="0" smtClean="0"/>
              <a:t>οργανικές ενώσεις  με παρόμοια χημική δομή: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sz="2400" dirty="0" smtClean="0"/>
              <a:t>C H</a:t>
            </a:r>
            <a:r>
              <a:rPr lang="el-GR" altLang="el-GR" sz="2400" baseline="-25000" dirty="0" smtClean="0"/>
              <a:t>2</a:t>
            </a:r>
            <a:r>
              <a:rPr lang="el-GR" altLang="el-GR" sz="2400" dirty="0" smtClean="0"/>
              <a:t>O επαναλαμβάνεται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sz="2400" b="1" dirty="0" smtClean="0">
                <a:solidFill>
                  <a:schemeClr val="tx2"/>
                </a:solidFill>
              </a:rPr>
              <a:t>Κατηγορίες</a:t>
            </a:r>
            <a:r>
              <a:rPr lang="el-GR" altLang="el-GR" sz="2400" dirty="0" smtClean="0">
                <a:solidFill>
                  <a:schemeClr val="tx2"/>
                </a:solidFill>
              </a:rPr>
              <a:t> </a:t>
            </a:r>
            <a:r>
              <a:rPr lang="el-GR" altLang="el-GR" sz="2400" dirty="0" smtClean="0"/>
              <a:t>σημαντικές στη διατροφή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sz="2400" dirty="0" smtClean="0"/>
              <a:t>μονοσακχαρίτες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sz="2400" dirty="0" smtClean="0"/>
              <a:t>δισακχαρίτες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sz="2400" dirty="0" smtClean="0"/>
              <a:t>πολυσακχαρίτες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sz="2400" b="1" dirty="0" smtClean="0">
                <a:solidFill>
                  <a:schemeClr val="tx2"/>
                </a:solidFill>
              </a:rPr>
              <a:t>Άμυλο = αμυλόζη + αμυλοπεκτίνη.  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sz="2400" dirty="0" smtClean="0"/>
              <a:t>ο επικρατέστερος υδα/κας  στη διατροφή 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l-GR" sz="2400" dirty="0" smtClean="0"/>
              <a:t>δημητριακά, πατάτες</a:t>
            </a:r>
          </a:p>
          <a:p>
            <a:pPr eaLnBrk="1" hangingPunct="1">
              <a:lnSpc>
                <a:spcPct val="90000"/>
              </a:lnSpc>
            </a:pPr>
            <a:endParaRPr lang="el-GR" altLang="el-GR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sz="2400" dirty="0" smtClean="0"/>
              <a:t>			</a:t>
            </a: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Υδατάνθρακες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52257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Οι πολυσακχαρίτες περιέχουν διακλαδώσεις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l-GR" dirty="0">
              <a:solidFill>
                <a:prstClr val="black"/>
              </a:solidFill>
            </a:endParaRPr>
          </a:p>
        </p:txBody>
      </p:sp>
      <p:pic>
        <p:nvPicPr>
          <p:cNvPr id="8194" name="Picture 2" descr="File:Branch unbranch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484784"/>
            <a:ext cx="5048250" cy="4772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6019850" y="4476809"/>
            <a:ext cx="29158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+mn-lt"/>
              </a:rPr>
              <a:t>"</a:t>
            </a:r>
            <a:r>
              <a:rPr lang="en-US" sz="1600" dirty="0">
                <a:latin typeface="+mn-lt"/>
                <a:hlinkClick r:id="rId3"/>
              </a:rPr>
              <a:t>Branch unbranch</a:t>
            </a:r>
            <a:r>
              <a:rPr lang="en-US" sz="1600" dirty="0">
                <a:latin typeface="+mn-lt"/>
              </a:rPr>
              <a:t>" by </a:t>
            </a:r>
            <a:r>
              <a:rPr lang="en-US" sz="1600" dirty="0" smtClean="0">
                <a:latin typeface="+mn-lt"/>
              </a:rPr>
              <a:t>jphwang</a:t>
            </a:r>
            <a:r>
              <a:rPr lang="el-GR" sz="1600" dirty="0" smtClean="0">
                <a:latin typeface="+mn-lt"/>
              </a:rPr>
              <a:t>,</a:t>
            </a:r>
            <a:r>
              <a:rPr lang="en-US" sz="1600" dirty="0" smtClean="0">
                <a:latin typeface="+mn-lt"/>
              </a:rPr>
              <a:t> </a:t>
            </a:r>
            <a:r>
              <a:rPr lang="el-GR" sz="1600" dirty="0" smtClean="0">
                <a:latin typeface="+mn-lt"/>
              </a:rPr>
              <a:t>διαθέσιμο ως κοινό κτήμα</a:t>
            </a:r>
            <a:endParaRPr lang="el-GR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22858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Χημική δομή μονοσακχαρίτη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l-GR" dirty="0">
              <a:solidFill>
                <a:prstClr val="black"/>
              </a:solidFill>
            </a:endParaRPr>
          </a:p>
        </p:txBody>
      </p:sp>
      <p:pic>
        <p:nvPicPr>
          <p:cNvPr id="9218" name="Picture 2" descr="File:DL-Glucose.sv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457325"/>
            <a:ext cx="3438525" cy="2790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Ορθογώνιο 2"/>
          <p:cNvSpPr/>
          <p:nvPr/>
        </p:nvSpPr>
        <p:spPr>
          <a:xfrm>
            <a:off x="0" y="5301208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600" dirty="0">
                <a:latin typeface="+mj-lt"/>
              </a:rPr>
              <a:t>"</a:t>
            </a:r>
            <a:r>
              <a:rPr lang="en-US" sz="1600" dirty="0">
                <a:latin typeface="+mj-lt"/>
                <a:hlinkClick r:id="rId3"/>
              </a:rPr>
              <a:t>DL-Glucose</a:t>
            </a:r>
            <a:r>
              <a:rPr lang="en-US" sz="1600" dirty="0">
                <a:latin typeface="+mj-lt"/>
              </a:rPr>
              <a:t>" </a:t>
            </a:r>
            <a:r>
              <a:rPr lang="el-GR" sz="1600" dirty="0" smtClean="0">
                <a:latin typeface="+mj-lt"/>
              </a:rPr>
              <a:t>από</a:t>
            </a:r>
            <a:r>
              <a:rPr lang="en-US" sz="1600" dirty="0" smtClean="0">
                <a:latin typeface="+mj-lt"/>
              </a:rPr>
              <a:t> </a:t>
            </a:r>
            <a:r>
              <a:rPr lang="en-US" sz="1600" dirty="0" smtClean="0">
                <a:latin typeface="+mj-lt"/>
                <a:hlinkClick r:id="rId4"/>
              </a:rPr>
              <a:t>NEUROtiker</a:t>
            </a:r>
            <a:r>
              <a:rPr lang="el-GR" sz="1600" dirty="0" smtClean="0">
                <a:latin typeface="+mj-lt"/>
              </a:rPr>
              <a:t>, διαθέσιμο ως κοινό κτήμα</a:t>
            </a:r>
            <a:endParaRPr lang="el-GR" sz="1600" dirty="0">
              <a:latin typeface="+mj-lt"/>
            </a:endParaRPr>
          </a:p>
        </p:txBody>
      </p:sp>
      <p:pic>
        <p:nvPicPr>
          <p:cNvPr id="9220" name="Picture 4" descr="File:Alpha-D-Glucopyranose.sv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1988840"/>
            <a:ext cx="2293496" cy="2483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Ορθογώνιο 4"/>
          <p:cNvSpPr/>
          <p:nvPr/>
        </p:nvSpPr>
        <p:spPr>
          <a:xfrm>
            <a:off x="4572000" y="5301208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600" dirty="0">
                <a:latin typeface="+mn-lt"/>
              </a:rPr>
              <a:t>"</a:t>
            </a:r>
            <a:r>
              <a:rPr lang="en-US" sz="1600" dirty="0">
                <a:latin typeface="+mn-lt"/>
                <a:hlinkClick r:id="rId6"/>
              </a:rPr>
              <a:t>Alpha-D-Glucopyranose</a:t>
            </a:r>
            <a:r>
              <a:rPr lang="en-US" sz="1600" dirty="0">
                <a:latin typeface="+mn-lt"/>
              </a:rPr>
              <a:t>" </a:t>
            </a:r>
            <a:r>
              <a:rPr lang="el-GR" sz="1600" dirty="0" smtClean="0">
                <a:latin typeface="+mn-lt"/>
              </a:rPr>
              <a:t>από</a:t>
            </a:r>
            <a:r>
              <a:rPr lang="en-US" sz="1600" dirty="0" smtClean="0">
                <a:latin typeface="+mn-lt"/>
              </a:rPr>
              <a:t> </a:t>
            </a:r>
            <a:r>
              <a:rPr lang="en-US" sz="1600" dirty="0" smtClean="0">
                <a:latin typeface="+mn-lt"/>
                <a:hlinkClick r:id="rId4"/>
              </a:rPr>
              <a:t>NEUROtiker</a:t>
            </a:r>
            <a:r>
              <a:rPr lang="el-GR" sz="1600" dirty="0" smtClean="0">
                <a:latin typeface="+mn-lt"/>
              </a:rPr>
              <a:t>, </a:t>
            </a:r>
            <a:r>
              <a:rPr lang="en-US" sz="1600" dirty="0" smtClean="0">
                <a:latin typeface="+mn-lt"/>
              </a:rPr>
              <a:t> </a:t>
            </a:r>
            <a:r>
              <a:rPr lang="el-GR" sz="1600" dirty="0" smtClean="0">
                <a:latin typeface="+mn-lt"/>
              </a:rPr>
              <a:t>διαθέσιμο ως κοινό κτήμα</a:t>
            </a:r>
            <a:endParaRPr lang="el-GR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0260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Ρόλος και ενεργειακή αξία</a:t>
            </a:r>
            <a:endParaRPr lang="el-GR" dirty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l-GR" altLang="el-GR" sz="2400" dirty="0" smtClean="0"/>
              <a:t>Περιέχονται κυρίως σε τροφές φυτικής προέλευσης, ελάχιστα σε ζωικής  </a:t>
            </a:r>
          </a:p>
          <a:p>
            <a:pPr eaLnBrk="1" hangingPunct="1">
              <a:buFont typeface="Wingdings" pitchFamily="2" charset="2"/>
              <a:buNone/>
            </a:pPr>
            <a:r>
              <a:rPr lang="el-GR" altLang="el-GR" sz="2400" b="1" dirty="0" smtClean="0">
                <a:solidFill>
                  <a:schemeClr val="tx2"/>
                </a:solidFill>
              </a:rPr>
              <a:t>Ρόλος</a:t>
            </a:r>
          </a:p>
          <a:p>
            <a:pPr eaLnBrk="1" hangingPunct="1"/>
            <a:r>
              <a:rPr lang="el-GR" altLang="el-GR" sz="2400" dirty="0" smtClean="0"/>
              <a:t>Πηγή ενέργειας </a:t>
            </a:r>
          </a:p>
          <a:p>
            <a:pPr lvl="1" eaLnBrk="1" hangingPunct="1"/>
            <a:r>
              <a:rPr lang="el-GR" altLang="el-GR" sz="2400" dirty="0" smtClean="0"/>
              <a:t>για συνέχιση ζωτικής σημασίας λειτουργιών</a:t>
            </a:r>
          </a:p>
          <a:p>
            <a:pPr lvl="1" eaLnBrk="1" hangingPunct="1"/>
            <a:r>
              <a:rPr lang="el-GR" altLang="el-GR" sz="2400" dirty="0" smtClean="0"/>
              <a:t>για παραγωγή έργου</a:t>
            </a:r>
          </a:p>
          <a:p>
            <a:pPr eaLnBrk="1" hangingPunct="1"/>
            <a:r>
              <a:rPr lang="el-GR" altLang="el-GR" sz="2400" dirty="0" smtClean="0"/>
              <a:t>Δότες ατόμων C για βιοσυνθέσεις</a:t>
            </a:r>
          </a:p>
          <a:p>
            <a:pPr eaLnBrk="1" hangingPunct="1">
              <a:buFont typeface="Wingdings" pitchFamily="2" charset="2"/>
              <a:buNone/>
            </a:pPr>
            <a:r>
              <a:rPr lang="el-GR" altLang="el-GR" sz="2400" b="1" dirty="0" smtClean="0">
                <a:solidFill>
                  <a:schemeClr val="tx2"/>
                </a:solidFill>
              </a:rPr>
              <a:t>Ενεργειακή αξία </a:t>
            </a:r>
            <a:r>
              <a:rPr lang="el-GR" altLang="el-GR" sz="2400" dirty="0" smtClean="0"/>
              <a:t>17 kJ = 4,1 kcal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l-GR" altLang="el-GR" sz="2400" dirty="0" smtClean="0"/>
              <a:t>Η απορροφήσιμη / μεταβολίσιμη μορφή είναι πάντα ο μονοσακχαρίτης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endParaRPr lang="el-GR" altLang="el-GR" dirty="0" smtClean="0"/>
          </a:p>
        </p:txBody>
      </p:sp>
    </p:spTree>
    <p:extLst>
      <p:ext uri="{BB962C8B-B14F-4D97-AF65-F5344CB8AC3E}">
        <p14:creationId xmlns:p14="http://schemas.microsoft.com/office/powerpoint/2010/main" val="3251181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eaLnBrk="1" hangingPunct="1">
              <a:lnSpc>
                <a:spcPct val="110000"/>
              </a:lnSpc>
            </a:pPr>
            <a:r>
              <a:rPr lang="el-GR" altLang="el-GR" sz="2400" dirty="0" smtClean="0"/>
              <a:t>στο επίκεντρο του μεταβολισμού υδ/κων</a:t>
            </a:r>
          </a:p>
          <a:p>
            <a:pPr eaLnBrk="1" hangingPunct="1">
              <a:lnSpc>
                <a:spcPct val="110000"/>
              </a:lnSpc>
            </a:pPr>
            <a:r>
              <a:rPr lang="el-GR" altLang="el-GR" sz="2400" dirty="0" smtClean="0"/>
              <a:t>συγκέντρωσή της στο αίμα ρυθμίζεται από ορμόνες</a:t>
            </a:r>
          </a:p>
          <a:p>
            <a:pPr lvl="1" eaLnBrk="1" hangingPunct="1">
              <a:lnSpc>
                <a:spcPct val="110000"/>
              </a:lnSpc>
            </a:pPr>
            <a:r>
              <a:rPr lang="el-GR" altLang="el-GR" sz="2400" dirty="0" smtClean="0"/>
              <a:t>ινσουλίνη</a:t>
            </a:r>
          </a:p>
          <a:p>
            <a:pPr lvl="1" eaLnBrk="1" hangingPunct="1">
              <a:lnSpc>
                <a:spcPct val="110000"/>
              </a:lnSpc>
            </a:pPr>
            <a:r>
              <a:rPr lang="el-GR" altLang="el-GR" sz="2400" dirty="0" smtClean="0"/>
              <a:t>γλυκαγόνη</a:t>
            </a:r>
          </a:p>
          <a:p>
            <a:pPr lvl="1"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l-GR" altLang="el-GR" sz="2400" dirty="0" smtClean="0"/>
              <a:t>προκειμένου να υπάρχει άμεσα διαθέσιμη πηγή ενέργειας για τα όργανα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l-GR" altLang="el-GR" sz="2400" b="1" dirty="0" smtClean="0">
                <a:solidFill>
                  <a:schemeClr val="tx2"/>
                </a:solidFill>
              </a:rPr>
              <a:t>μεταβολισμός</a:t>
            </a:r>
            <a:r>
              <a:rPr lang="el-GR" altLang="el-GR" sz="2400" dirty="0" smtClean="0"/>
              <a:t> σε κυτταρικό επίπεδο: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l-GR" altLang="el-GR" sz="2400" dirty="0" smtClean="0"/>
              <a:t>διάσπαση γλυκόζης </a:t>
            </a:r>
            <a:r>
              <a:rPr lang="el-GR" altLang="el-GR" sz="2400" dirty="0" smtClean="0">
                <a:sym typeface="Monotype Sorts" pitchFamily="2" charset="2"/>
              </a:rPr>
              <a:t> </a:t>
            </a:r>
            <a:r>
              <a:rPr lang="el-GR" altLang="el-GR" sz="2400" dirty="0" smtClean="0"/>
              <a:t>μεταφορά ενέργειας στο ATP </a:t>
            </a:r>
            <a:r>
              <a:rPr lang="el-GR" altLang="el-GR" sz="2400" dirty="0" smtClean="0">
                <a:sym typeface="Monotype Sorts" pitchFamily="2" charset="2"/>
              </a:rPr>
              <a:t> </a:t>
            </a:r>
            <a:r>
              <a:rPr lang="el-GR" altLang="el-GR" sz="2400" dirty="0" smtClean="0"/>
              <a:t> στη διάθεση των οργάνων σαν </a:t>
            </a:r>
          </a:p>
          <a:p>
            <a:pPr lvl="1" eaLnBrk="1" hangingPunct="1">
              <a:lnSpc>
                <a:spcPct val="110000"/>
              </a:lnSpc>
            </a:pPr>
            <a:r>
              <a:rPr lang="el-GR" altLang="el-GR" sz="2400" dirty="0" smtClean="0"/>
              <a:t>χημική </a:t>
            </a:r>
          </a:p>
          <a:p>
            <a:pPr lvl="1" eaLnBrk="1" hangingPunct="1">
              <a:lnSpc>
                <a:spcPct val="110000"/>
              </a:lnSpc>
            </a:pPr>
            <a:r>
              <a:rPr lang="el-GR" altLang="el-GR" sz="2400" dirty="0" smtClean="0"/>
              <a:t>μηχανική</a:t>
            </a:r>
          </a:p>
          <a:p>
            <a:pPr lvl="1" eaLnBrk="1" hangingPunct="1">
              <a:lnSpc>
                <a:spcPct val="110000"/>
              </a:lnSpc>
            </a:pPr>
            <a:r>
              <a:rPr lang="el-GR" altLang="el-GR" sz="2400" dirty="0" smtClean="0"/>
              <a:t>οσμωτική ενέργεια</a:t>
            </a: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Γλυκόζη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01290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l-GR" sz="2800" b="1" dirty="0" smtClean="0">
                <a:solidFill>
                  <a:schemeClr val="accent1"/>
                </a:solidFill>
              </a:rPr>
              <a:t>Αναερόβια</a:t>
            </a:r>
            <a:r>
              <a:rPr lang="el-GR" altLang="el-GR" sz="2800" dirty="0" smtClean="0"/>
              <a:t> </a:t>
            </a:r>
            <a:r>
              <a:rPr lang="el-GR" altLang="el-GR" sz="2800" dirty="0" smtClean="0">
                <a:sym typeface="Monotype Sorts" pitchFamily="2" charset="2"/>
              </a:rPr>
              <a:t> </a:t>
            </a:r>
            <a:r>
              <a:rPr lang="el-GR" altLang="el-GR" sz="2800" dirty="0" smtClean="0"/>
              <a:t>γαλακτικό οξύ (μύες) </a:t>
            </a:r>
            <a:r>
              <a:rPr lang="el-GR" altLang="el-GR" sz="2800" dirty="0" smtClean="0">
                <a:sym typeface="Monotype Sorts" pitchFamily="2" charset="2"/>
              </a:rPr>
              <a:t> </a:t>
            </a:r>
            <a:r>
              <a:rPr lang="el-GR" altLang="el-GR" sz="2800" dirty="0" smtClean="0"/>
              <a:t>ενέργεια </a:t>
            </a:r>
            <a:r>
              <a:rPr lang="el-GR" altLang="el-GR" sz="2800" dirty="0" smtClean="0">
                <a:sym typeface="Symbol" pitchFamily="18" charset="2"/>
              </a:rPr>
              <a:t></a:t>
            </a:r>
          </a:p>
          <a:p>
            <a:pPr eaLnBrk="1" hangingPunct="1"/>
            <a:r>
              <a:rPr lang="el-GR" altLang="el-GR" sz="2800" b="1" dirty="0" smtClean="0">
                <a:solidFill>
                  <a:schemeClr val="accent1"/>
                </a:solidFill>
                <a:sym typeface="Symbol" pitchFamily="18" charset="2"/>
              </a:rPr>
              <a:t>Αερόβια</a:t>
            </a:r>
            <a:r>
              <a:rPr lang="el-GR" altLang="el-GR" sz="2800" dirty="0" smtClean="0">
                <a:sym typeface="Symbol" pitchFamily="18" charset="2"/>
              </a:rPr>
              <a:t> </a:t>
            </a:r>
            <a:r>
              <a:rPr lang="el-GR" altLang="el-GR" sz="2800" dirty="0" smtClean="0">
                <a:sym typeface="Monotype Sorts" pitchFamily="2" charset="2"/>
              </a:rPr>
              <a:t> κύκλος του Krebs  Διοξείδιο άνθρακα + νερό  ενέργεια </a:t>
            </a:r>
            <a:r>
              <a:rPr lang="el-GR" altLang="el-GR" sz="2800" dirty="0" smtClean="0">
                <a:sym typeface="Symbol" pitchFamily="18" charset="2"/>
              </a:rPr>
              <a:t></a:t>
            </a:r>
          </a:p>
          <a:p>
            <a:pPr eaLnBrk="1" hangingPunct="1"/>
            <a:r>
              <a:rPr lang="el-GR" altLang="el-GR" sz="2800" dirty="0" smtClean="0">
                <a:sym typeface="Symbol" pitchFamily="18" charset="2"/>
              </a:rPr>
              <a:t>Η αύξηση συγκέντρωση γλυκόζης ενεργοποιεί την έκκριση </a:t>
            </a:r>
            <a:r>
              <a:rPr lang="el-GR" altLang="el-GR" sz="2800" b="1" dirty="0" smtClean="0">
                <a:solidFill>
                  <a:schemeClr val="accent1"/>
                </a:solidFill>
                <a:sym typeface="Symbol" pitchFamily="18" charset="2"/>
              </a:rPr>
              <a:t>ινσουλίνης</a:t>
            </a:r>
            <a:r>
              <a:rPr lang="el-GR" altLang="el-GR" sz="2800" b="1" dirty="0" smtClean="0">
                <a:sym typeface="Symbol" pitchFamily="18" charset="2"/>
              </a:rPr>
              <a:t> </a:t>
            </a:r>
          </a:p>
          <a:p>
            <a:pPr lvl="1" eaLnBrk="1" hangingPunct="1"/>
            <a:r>
              <a:rPr lang="el-GR" altLang="el-GR" dirty="0" smtClean="0">
                <a:sym typeface="Symbol" pitchFamily="18" charset="2"/>
              </a:rPr>
              <a:t>μετατροπή γλυκόζης σε γλυκογόνο</a:t>
            </a:r>
          </a:p>
          <a:p>
            <a:pPr lvl="1" eaLnBrk="1" hangingPunct="1"/>
            <a:r>
              <a:rPr lang="el-GR" altLang="el-GR" dirty="0" smtClean="0">
                <a:sym typeface="Symbol" pitchFamily="18" charset="2"/>
              </a:rPr>
              <a:t>μετατροπή της γλυκόζης σε λίπος</a:t>
            </a:r>
            <a:endParaRPr lang="el-GR" altLang="el-GR" dirty="0" smtClean="0">
              <a:sym typeface="Monotype Sorts" pitchFamily="2" charset="2"/>
            </a:endParaRP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Γλυκόλυση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182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l-GR" sz="2800" dirty="0" smtClean="0"/>
              <a:t>Αποθήκη υδατανθράκων </a:t>
            </a:r>
          </a:p>
          <a:p>
            <a:pPr eaLnBrk="1" hangingPunct="1"/>
            <a:r>
              <a:rPr lang="el-GR" altLang="el-GR" sz="2800" dirty="0" smtClean="0"/>
              <a:t>Ηπαρ, μύες </a:t>
            </a:r>
          </a:p>
          <a:p>
            <a:pPr eaLnBrk="1" hangingPunct="1"/>
            <a:r>
              <a:rPr lang="el-GR" altLang="el-GR" sz="2800" dirty="0" smtClean="0"/>
              <a:t>300 - 400 g </a:t>
            </a:r>
            <a:r>
              <a:rPr lang="el-GR" altLang="el-GR" sz="2800" dirty="0" smtClean="0">
                <a:sym typeface="Monotype Sorts" pitchFamily="2" charset="2"/>
              </a:rPr>
              <a:t></a:t>
            </a:r>
            <a:r>
              <a:rPr lang="el-GR" altLang="el-GR" sz="2800" dirty="0" smtClean="0"/>
              <a:t> 1250-1650 kcal </a:t>
            </a:r>
          </a:p>
          <a:p>
            <a:pPr eaLnBrk="1" hangingPunct="1"/>
            <a:r>
              <a:rPr lang="el-GR" altLang="el-GR" sz="2800" dirty="0" smtClean="0"/>
              <a:t>μικρής σημασίας αποθήκη ενέργειας σε σχέση με το λιπώδη ιστό </a:t>
            </a:r>
            <a:r>
              <a:rPr lang="el-GR" altLang="el-GR" sz="2800" dirty="0" smtClean="0">
                <a:sym typeface="Monotype Sorts" pitchFamily="2" charset="2"/>
              </a:rPr>
              <a:t></a:t>
            </a:r>
            <a:r>
              <a:rPr lang="el-GR" altLang="el-GR" sz="2800" dirty="0" smtClean="0"/>
              <a:t> εξαντλείται γρήγορα σε:</a:t>
            </a:r>
          </a:p>
          <a:p>
            <a:pPr lvl="1" eaLnBrk="1" hangingPunct="1"/>
            <a:r>
              <a:rPr lang="el-GR" altLang="el-GR" dirty="0" smtClean="0"/>
              <a:t>καταστάσεις πείνας ή </a:t>
            </a:r>
          </a:p>
          <a:p>
            <a:pPr lvl="1" eaLnBrk="1" hangingPunct="1"/>
            <a:r>
              <a:rPr lang="el-GR" altLang="el-GR" dirty="0" smtClean="0"/>
              <a:t>έντονης σωματικής δραστηριότητας</a:t>
            </a: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Γλυκογόνο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9388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altLang="el-GR" sz="2800" dirty="0" smtClean="0">
                <a:solidFill>
                  <a:schemeClr val="accent1"/>
                </a:solidFill>
              </a:rPr>
              <a:t>Λακτόζη</a:t>
            </a:r>
            <a:r>
              <a:rPr lang="el-GR" altLang="el-GR" sz="2800" dirty="0" smtClean="0"/>
              <a:t> </a:t>
            </a:r>
            <a:r>
              <a:rPr lang="el-GR" altLang="el-GR" sz="2800" dirty="0" smtClean="0">
                <a:sym typeface="Monotype Sorts" pitchFamily="2" charset="2"/>
              </a:rPr>
              <a:t> Γλυκόζη + Γαλακτόζη</a:t>
            </a:r>
          </a:p>
          <a:p>
            <a:pPr eaLnBrk="1" hangingPunct="1"/>
            <a:r>
              <a:rPr lang="el-GR" altLang="el-GR" sz="2800" dirty="0" smtClean="0">
                <a:sym typeface="Monotype Sorts" pitchFamily="2" charset="2"/>
              </a:rPr>
              <a:t>ο μοναδικός υδα/κας για τα μωρά </a:t>
            </a:r>
          </a:p>
          <a:p>
            <a:pPr eaLnBrk="1" hangingPunct="1"/>
            <a:r>
              <a:rPr lang="el-GR" altLang="el-GR" sz="2800" dirty="0" smtClean="0">
                <a:sym typeface="Monotype Sorts" pitchFamily="2" charset="2"/>
              </a:rPr>
              <a:t>ένζυμο </a:t>
            </a:r>
            <a:r>
              <a:rPr lang="el-GR" altLang="el-GR" sz="2800" dirty="0" smtClean="0">
                <a:solidFill>
                  <a:schemeClr val="accent1"/>
                </a:solidFill>
                <a:sym typeface="Monotype Sorts" pitchFamily="2" charset="2"/>
              </a:rPr>
              <a:t>λακτάση</a:t>
            </a:r>
            <a:r>
              <a:rPr lang="el-GR" altLang="el-GR" sz="2800" dirty="0" smtClean="0">
                <a:sym typeface="Monotype Sorts" pitchFamily="2" charset="2"/>
              </a:rPr>
              <a:t> υποχωρεί με την πάροδο του χρόνου  στους ενήλικες αυξάνει την εντερική λειτουργία λόγω: </a:t>
            </a:r>
          </a:p>
          <a:p>
            <a:pPr lvl="1" eaLnBrk="1" hangingPunct="1"/>
            <a:r>
              <a:rPr lang="el-GR" altLang="el-GR" dirty="0" smtClean="0">
                <a:sym typeface="Monotype Sorts" pitchFamily="2" charset="2"/>
              </a:rPr>
              <a:t>οσμωτικής δράσης</a:t>
            </a:r>
          </a:p>
          <a:p>
            <a:pPr lvl="1" eaLnBrk="1" hangingPunct="1"/>
            <a:r>
              <a:rPr lang="el-GR" altLang="el-GR" dirty="0" smtClean="0">
                <a:sym typeface="Monotype Sorts" pitchFamily="2" charset="2"/>
              </a:rPr>
              <a:t>διαδικασίες ζύμωσης</a:t>
            </a:r>
          </a:p>
          <a:p>
            <a:pPr eaLnBrk="1" hangingPunct="1"/>
            <a:endParaRPr lang="el-GR" altLang="el-GR" sz="2400" dirty="0" smtClean="0">
              <a:sym typeface="Monotype Sorts" pitchFamily="2" charset="2"/>
            </a:endParaRP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Λακτόζη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5334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Προσαρμοσμένο 2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44</TotalTime>
  <Words>1009</Words>
  <Application>Microsoft Office PowerPoint</Application>
  <PresentationFormat>Προβολή στην οθόνη (4:3)</PresentationFormat>
  <Paragraphs>184</Paragraphs>
  <Slides>20</Slides>
  <Notes>7</Notes>
  <HiddenSlides>0</HiddenSlides>
  <MMClips>0</MMClips>
  <ScaleCrop>false</ScaleCrop>
  <HeadingPairs>
    <vt:vector size="4" baseType="variant">
      <vt:variant>
        <vt:lpstr>Θέμα</vt:lpstr>
      </vt:variant>
      <vt:variant>
        <vt:i4>2</vt:i4>
      </vt:variant>
      <vt:variant>
        <vt:lpstr>Τίτλοι διαφανειών</vt:lpstr>
      </vt:variant>
      <vt:variant>
        <vt:i4>20</vt:i4>
      </vt:variant>
    </vt:vector>
  </HeadingPairs>
  <TitlesOfParts>
    <vt:vector size="22" baseType="lpstr">
      <vt:lpstr>template</vt:lpstr>
      <vt:lpstr>OC_template_updated</vt:lpstr>
      <vt:lpstr>Διατροφή-Διαιτολογία</vt:lpstr>
      <vt:lpstr>Υδατάνθρακες</vt:lpstr>
      <vt:lpstr>Οι πολυσακχαρίτες περιέχουν διακλαδώσεις</vt:lpstr>
      <vt:lpstr>Χημική δομή μονοσακχαρίτη</vt:lpstr>
      <vt:lpstr>Ρόλος και ενεργειακή αξία</vt:lpstr>
      <vt:lpstr>Γλυκόζη</vt:lpstr>
      <vt:lpstr>Γλυκόλυση</vt:lpstr>
      <vt:lpstr>Γλυκογόνο</vt:lpstr>
      <vt:lpstr>Λακτόζη</vt:lpstr>
      <vt:lpstr>Σακχαρόζη, Κυτταρίνη</vt:lpstr>
      <vt:lpstr>Είδη δισακχαριτών</vt:lpstr>
      <vt:lpstr>Έλλειψη υδατανθράκων</vt:lpstr>
      <vt:lpstr>Άμυλο ή ζάχαρη;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Διεθνείς Συστήματα Κρατήσεων στον Τουρισμό</dc:title>
  <dc:creator>opencourses@teiath.gr</dc:creator>
  <cp:lastModifiedBy>natasakar new</cp:lastModifiedBy>
  <cp:revision>18</cp:revision>
  <dcterms:created xsi:type="dcterms:W3CDTF">2015-07-21T13:01:13Z</dcterms:created>
  <dcterms:modified xsi:type="dcterms:W3CDTF">2015-12-23T12:26:46Z</dcterms:modified>
</cp:coreProperties>
</file>