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02"/>
  </p:notesMasterIdLst>
  <p:handoutMasterIdLst>
    <p:handoutMasterId r:id="rId103"/>
  </p:handoutMasterIdLst>
  <p:sldIdLst>
    <p:sldId id="383"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300" r:id="rId41"/>
    <p:sldId id="301" r:id="rId42"/>
    <p:sldId id="302" r:id="rId43"/>
    <p:sldId id="303" r:id="rId44"/>
    <p:sldId id="304" r:id="rId45"/>
    <p:sldId id="305" r:id="rId46"/>
    <p:sldId id="387" r:id="rId47"/>
    <p:sldId id="388" r:id="rId48"/>
    <p:sldId id="308" r:id="rId49"/>
    <p:sldId id="310" r:id="rId50"/>
    <p:sldId id="311" r:id="rId51"/>
    <p:sldId id="312" r:id="rId52"/>
    <p:sldId id="313" r:id="rId53"/>
    <p:sldId id="386" r:id="rId54"/>
    <p:sldId id="315" r:id="rId55"/>
    <p:sldId id="384" r:id="rId56"/>
    <p:sldId id="317" r:id="rId57"/>
    <p:sldId id="318" r:id="rId58"/>
    <p:sldId id="319" r:id="rId59"/>
    <p:sldId id="320" r:id="rId60"/>
    <p:sldId id="385" r:id="rId61"/>
    <p:sldId id="322" r:id="rId62"/>
    <p:sldId id="323" r:id="rId63"/>
    <p:sldId id="324" r:id="rId64"/>
    <p:sldId id="325" r:id="rId65"/>
    <p:sldId id="326" r:id="rId66"/>
    <p:sldId id="327" r:id="rId67"/>
    <p:sldId id="328" r:id="rId68"/>
    <p:sldId id="329" r:id="rId69"/>
    <p:sldId id="330" r:id="rId70"/>
    <p:sldId id="331" r:id="rId71"/>
    <p:sldId id="332" r:id="rId72"/>
    <p:sldId id="334" r:id="rId73"/>
    <p:sldId id="333"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50" r:id="rId88"/>
    <p:sldId id="349" r:id="rId89"/>
    <p:sldId id="351" r:id="rId90"/>
    <p:sldId id="352" r:id="rId91"/>
    <p:sldId id="354" r:id="rId92"/>
    <p:sldId id="355" r:id="rId93"/>
    <p:sldId id="356" r:id="rId94"/>
    <p:sldId id="389" r:id="rId95"/>
    <p:sldId id="390" r:id="rId96"/>
    <p:sldId id="391" r:id="rId97"/>
    <p:sldId id="393" r:id="rId98"/>
    <p:sldId id="396" r:id="rId99"/>
    <p:sldId id="397" r:id="rId100"/>
    <p:sldId id="395" r:id="rId101"/>
  </p:sldIdLst>
  <p:sldSz cx="9144000" cy="6858000" type="screen4x3"/>
  <p:notesSz cx="7104063" cy="10234613"/>
  <p:custDataLst>
    <p:tags r:id="rId10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00"/>
    <a:srgbClr val="CC3300"/>
    <a:srgbClr val="663300"/>
    <a:srgbClr val="8A0000"/>
    <a:srgbClr val="FFFF66"/>
    <a:srgbClr val="C00000"/>
    <a:srgbClr val="321900"/>
    <a:srgbClr val="FF0000"/>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1086" autoAdjust="0"/>
  </p:normalViewPr>
  <p:slideViewPr>
    <p:cSldViewPr>
      <p:cViewPr>
        <p:scale>
          <a:sx n="100" d="100"/>
          <a:sy n="100" d="100"/>
        </p:scale>
        <p:origin x="-1998"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54"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en.wikipedia.org/wiki/File:RefractionReflextion.svg"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39494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216562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165511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79DBF34-C044-4776-9FFB-B39BAFFC6106}" type="slidenum">
              <a:rPr lang="el-GR" smtClean="0"/>
              <a:pPr/>
              <a:t>22</a:t>
            </a:fld>
            <a:endParaRPr lang="el-GR" dirty="0" smtClean="0"/>
          </a:p>
        </p:txBody>
      </p:sp>
      <p:sp>
        <p:nvSpPr>
          <p:cNvPr id="51203" name="1 - Θέση εικόνας διαφάνειας"/>
          <p:cNvSpPr>
            <a:spLocks noGrp="1" noRot="1" noChangeAspect="1" noTextEdit="1"/>
          </p:cNvSpPr>
          <p:nvPr>
            <p:ph type="sldImg"/>
          </p:nvPr>
        </p:nvSpPr>
        <p:spPr>
          <a:ln/>
        </p:spPr>
      </p:sp>
      <p:sp>
        <p:nvSpPr>
          <p:cNvPr id="51204"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1205"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0B735626-B624-4CEB-9C84-2EFB90347AC3}" type="slidenum">
              <a:rPr lang="el-GR" sz="1300"/>
              <a:pPr algn="r" defTabSz="990563"/>
              <a:t>22</a:t>
            </a:fld>
            <a:endParaRPr lang="el-GR" sz="1300" dirty="0"/>
          </a:p>
        </p:txBody>
      </p:sp>
    </p:spTree>
    <p:extLst>
      <p:ext uri="{BB962C8B-B14F-4D97-AF65-F5344CB8AC3E}">
        <p14:creationId xmlns:p14="http://schemas.microsoft.com/office/powerpoint/2010/main" val="233346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0D979F9-BE73-4A87-BD14-56D176A06A49}" type="slidenum">
              <a:rPr lang="el-GR" smtClean="0"/>
              <a:pPr/>
              <a:t>24</a:t>
            </a:fld>
            <a:endParaRPr lang="el-GR" dirty="0" smtClean="0"/>
          </a:p>
        </p:txBody>
      </p:sp>
      <p:sp>
        <p:nvSpPr>
          <p:cNvPr id="53251" name="1 - Θέση εικόνας διαφάνειας"/>
          <p:cNvSpPr>
            <a:spLocks noGrp="1" noRot="1" noChangeAspect="1" noTextEdit="1"/>
          </p:cNvSpPr>
          <p:nvPr>
            <p:ph type="sldImg"/>
          </p:nvPr>
        </p:nvSpPr>
        <p:spPr>
          <a:ln/>
        </p:spPr>
      </p:sp>
      <p:sp>
        <p:nvSpPr>
          <p:cNvPr id="53252" name="2 - Θέση σημειώσεων"/>
          <p:cNvSpPr>
            <a:spLocks noGrp="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l-GR" dirty="0" smtClean="0"/>
          </a:p>
        </p:txBody>
      </p:sp>
      <p:sp>
        <p:nvSpPr>
          <p:cNvPr id="53253"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9B611B71-11DC-4586-8A52-75E2256650BD}" type="slidenum">
              <a:rPr lang="el-GR" sz="1300"/>
              <a:pPr algn="r" defTabSz="990563"/>
              <a:t>24</a:t>
            </a:fld>
            <a:endParaRPr lang="el-GR" sz="1300" dirty="0"/>
          </a:p>
        </p:txBody>
      </p:sp>
    </p:spTree>
    <p:extLst>
      <p:ext uri="{BB962C8B-B14F-4D97-AF65-F5344CB8AC3E}">
        <p14:creationId xmlns:p14="http://schemas.microsoft.com/office/powerpoint/2010/main" val="315775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157510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4142855-4258-48F2-8207-C79D1BBBC95A}" type="slidenum">
              <a:rPr lang="el-GR" smtClean="0"/>
              <a:pPr/>
              <a:t>26</a:t>
            </a:fld>
            <a:endParaRPr lang="el-GR" dirty="0" smtClean="0"/>
          </a:p>
        </p:txBody>
      </p:sp>
      <p:sp>
        <p:nvSpPr>
          <p:cNvPr id="54275" name="1 - Θέση εικόνας διαφάνειας"/>
          <p:cNvSpPr>
            <a:spLocks noGrp="1" noRot="1" noChangeAspect="1" noTextEdit="1"/>
          </p:cNvSpPr>
          <p:nvPr>
            <p:ph type="sldImg"/>
          </p:nvPr>
        </p:nvSpPr>
        <p:spPr>
          <a:ln/>
        </p:spPr>
      </p:sp>
      <p:sp>
        <p:nvSpPr>
          <p:cNvPr id="54276"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4277"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92E2A167-AB1F-49AD-BFEF-8446CEB46D71}" type="slidenum">
              <a:rPr lang="el-GR" sz="1300"/>
              <a:pPr algn="r" defTabSz="990563"/>
              <a:t>26</a:t>
            </a:fld>
            <a:endParaRPr lang="el-GR" sz="1300" dirty="0"/>
          </a:p>
        </p:txBody>
      </p:sp>
    </p:spTree>
    <p:extLst>
      <p:ext uri="{BB962C8B-B14F-4D97-AF65-F5344CB8AC3E}">
        <p14:creationId xmlns:p14="http://schemas.microsoft.com/office/powerpoint/2010/main" val="240338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16B2BE4-0535-41B4-9816-2D37783F12AC}" type="slidenum">
              <a:rPr lang="el-GR" smtClean="0"/>
              <a:pPr/>
              <a:t>27</a:t>
            </a:fld>
            <a:endParaRPr lang="el-GR" dirty="0" smtClean="0"/>
          </a:p>
        </p:txBody>
      </p:sp>
      <p:sp>
        <p:nvSpPr>
          <p:cNvPr id="55299" name="1 - Θέση εικόνας διαφάνειας"/>
          <p:cNvSpPr>
            <a:spLocks noGrp="1" noRot="1" noChangeAspect="1" noTextEdit="1"/>
          </p:cNvSpPr>
          <p:nvPr>
            <p:ph type="sldImg"/>
          </p:nvPr>
        </p:nvSpPr>
        <p:spPr>
          <a:ln/>
        </p:spPr>
      </p:sp>
      <p:sp>
        <p:nvSpPr>
          <p:cNvPr id="55300"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5301"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70C88B9F-C26F-4830-8F61-26F78C86C4BE}" type="slidenum">
              <a:rPr lang="el-GR" sz="1300"/>
              <a:pPr algn="r" defTabSz="990563"/>
              <a:t>27</a:t>
            </a:fld>
            <a:endParaRPr lang="el-GR" sz="1300" dirty="0"/>
          </a:p>
        </p:txBody>
      </p:sp>
    </p:spTree>
    <p:extLst>
      <p:ext uri="{BB962C8B-B14F-4D97-AF65-F5344CB8AC3E}">
        <p14:creationId xmlns:p14="http://schemas.microsoft.com/office/powerpoint/2010/main" val="3489002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56D8C38-002E-4D16-9911-3F9FCE721161}" type="slidenum">
              <a:rPr lang="el-GR" smtClean="0"/>
              <a:pPr/>
              <a:t>29</a:t>
            </a:fld>
            <a:endParaRPr lang="el-GR" dirty="0" smtClean="0"/>
          </a:p>
        </p:txBody>
      </p:sp>
      <p:sp>
        <p:nvSpPr>
          <p:cNvPr id="56323" name="1 - Θέση εικόνας διαφάνειας"/>
          <p:cNvSpPr>
            <a:spLocks noGrp="1" noRot="1" noChangeAspect="1" noTextEdit="1"/>
          </p:cNvSpPr>
          <p:nvPr>
            <p:ph type="sldImg"/>
          </p:nvPr>
        </p:nvSpPr>
        <p:spPr>
          <a:ln/>
        </p:spPr>
      </p:sp>
      <p:sp>
        <p:nvSpPr>
          <p:cNvPr id="56324"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6325"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1B622253-64E8-4ABD-9E03-D649EE7C8B57}" type="slidenum">
              <a:rPr lang="el-GR" sz="1300"/>
              <a:pPr algn="r" defTabSz="990563"/>
              <a:t>29</a:t>
            </a:fld>
            <a:endParaRPr lang="el-GR" sz="1300" dirty="0"/>
          </a:p>
        </p:txBody>
      </p:sp>
    </p:spTree>
    <p:extLst>
      <p:ext uri="{BB962C8B-B14F-4D97-AF65-F5344CB8AC3E}">
        <p14:creationId xmlns:p14="http://schemas.microsoft.com/office/powerpoint/2010/main" val="2137776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extLst>
      <p:ext uri="{BB962C8B-B14F-4D97-AF65-F5344CB8AC3E}">
        <p14:creationId xmlns:p14="http://schemas.microsoft.com/office/powerpoint/2010/main" val="305755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B4CF93E-2016-40E9-9F4A-98E04C86A093}" type="slidenum">
              <a:rPr lang="el-GR" smtClean="0"/>
              <a:pPr/>
              <a:t>4</a:t>
            </a:fld>
            <a:endParaRPr lang="el-GR" dirty="0" smtClean="0"/>
          </a:p>
        </p:txBody>
      </p:sp>
      <p:sp>
        <p:nvSpPr>
          <p:cNvPr id="47107" name="1 - Θέση εικόνας διαφάνειας"/>
          <p:cNvSpPr>
            <a:spLocks noGrp="1" noRot="1" noChangeAspect="1" noTextEdit="1"/>
          </p:cNvSpPr>
          <p:nvPr>
            <p:ph type="sldImg"/>
          </p:nvPr>
        </p:nvSpPr>
        <p:spPr>
          <a:ln/>
        </p:spPr>
      </p:sp>
      <p:sp>
        <p:nvSpPr>
          <p:cNvPr id="47108"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47109"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BFC8529A-3594-4529-A01D-63B06898A41A}" type="slidenum">
              <a:rPr lang="el-GR" sz="1300"/>
              <a:pPr algn="r" defTabSz="990563"/>
              <a:t>4</a:t>
            </a:fld>
            <a:endParaRPr lang="el-GR" sz="1300" dirty="0"/>
          </a:p>
        </p:txBody>
      </p:sp>
    </p:spTree>
    <p:extLst>
      <p:ext uri="{BB962C8B-B14F-4D97-AF65-F5344CB8AC3E}">
        <p14:creationId xmlns:p14="http://schemas.microsoft.com/office/powerpoint/2010/main" val="410490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extLst>
      <p:ext uri="{BB962C8B-B14F-4D97-AF65-F5344CB8AC3E}">
        <p14:creationId xmlns:p14="http://schemas.microsoft.com/office/powerpoint/2010/main" val="1920334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1483133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1852839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4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174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3BE75-090A-44D4-8FD1-52D4DE840631}" type="slidenum">
              <a:rPr lang="el-GR" smtClean="0"/>
              <a:pPr fontAlgn="base">
                <a:spcBef>
                  <a:spcPct val="0"/>
                </a:spcBef>
                <a:spcAft>
                  <a:spcPct val="0"/>
                </a:spcAft>
                <a:defRPr/>
              </a:pPr>
              <a:t>36</a:t>
            </a:fld>
            <a:endParaRPr lang="el-GR" dirty="0" smtClean="0"/>
          </a:p>
        </p:txBody>
      </p:sp>
    </p:spTree>
    <p:extLst>
      <p:ext uri="{BB962C8B-B14F-4D97-AF65-F5344CB8AC3E}">
        <p14:creationId xmlns:p14="http://schemas.microsoft.com/office/powerpoint/2010/main" val="209986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4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184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73F337-42EB-4B9B-A5AF-E154204E8394}" type="slidenum">
              <a:rPr lang="el-GR" smtClean="0"/>
              <a:pPr fontAlgn="base">
                <a:spcBef>
                  <a:spcPct val="0"/>
                </a:spcBef>
                <a:spcAft>
                  <a:spcPct val="0"/>
                </a:spcAft>
                <a:defRPr/>
              </a:pPr>
              <a:t>37</a:t>
            </a:fld>
            <a:endParaRPr lang="el-GR" dirty="0" smtClean="0"/>
          </a:p>
        </p:txBody>
      </p:sp>
    </p:spTree>
    <p:extLst>
      <p:ext uri="{BB962C8B-B14F-4D97-AF65-F5344CB8AC3E}">
        <p14:creationId xmlns:p14="http://schemas.microsoft.com/office/powerpoint/2010/main" val="1441770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extLst>
      <p:ext uri="{BB962C8B-B14F-4D97-AF65-F5344CB8AC3E}">
        <p14:creationId xmlns:p14="http://schemas.microsoft.com/office/powerpoint/2010/main" val="264798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dirty="0"/>
          </a:p>
        </p:txBody>
      </p:sp>
    </p:spTree>
    <p:extLst>
      <p:ext uri="{BB962C8B-B14F-4D97-AF65-F5344CB8AC3E}">
        <p14:creationId xmlns:p14="http://schemas.microsoft.com/office/powerpoint/2010/main" val="3470502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110366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dirty="0"/>
          </a:p>
        </p:txBody>
      </p:sp>
    </p:spTree>
    <p:extLst>
      <p:ext uri="{BB962C8B-B14F-4D97-AF65-F5344CB8AC3E}">
        <p14:creationId xmlns:p14="http://schemas.microsoft.com/office/powerpoint/2010/main" val="253761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4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194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9886A3-4F51-450D-BD95-58132B5ADDDE}" type="slidenum">
              <a:rPr lang="el-GR" smtClean="0"/>
              <a:pPr fontAlgn="base">
                <a:spcBef>
                  <a:spcPct val="0"/>
                </a:spcBef>
                <a:spcAft>
                  <a:spcPct val="0"/>
                </a:spcAft>
                <a:defRPr/>
              </a:pPr>
              <a:t>42</a:t>
            </a:fld>
            <a:endParaRPr lang="el-GR" dirty="0" smtClean="0"/>
          </a:p>
        </p:txBody>
      </p:sp>
    </p:spTree>
    <p:extLst>
      <p:ext uri="{BB962C8B-B14F-4D97-AF65-F5344CB8AC3E}">
        <p14:creationId xmlns:p14="http://schemas.microsoft.com/office/powerpoint/2010/main" val="357747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414624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9570A-E5D5-4223-84E5-4225E627E338}" type="slidenum">
              <a:rPr lang="el-GR" smtClean="0"/>
              <a:pPr fontAlgn="base">
                <a:spcBef>
                  <a:spcPct val="0"/>
                </a:spcBef>
                <a:spcAft>
                  <a:spcPct val="0"/>
                </a:spcAft>
                <a:defRPr/>
              </a:pPr>
              <a:t>43</a:t>
            </a:fld>
            <a:endParaRPr lang="el-GR" dirty="0" smtClean="0"/>
          </a:p>
        </p:txBody>
      </p:sp>
    </p:spTree>
    <p:extLst>
      <p:ext uri="{BB962C8B-B14F-4D97-AF65-F5344CB8AC3E}">
        <p14:creationId xmlns:p14="http://schemas.microsoft.com/office/powerpoint/2010/main" val="4060496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44</a:t>
            </a:fld>
            <a:endParaRPr lang="el-GR" dirty="0"/>
          </a:p>
        </p:txBody>
      </p:sp>
    </p:spTree>
    <p:extLst>
      <p:ext uri="{BB962C8B-B14F-4D97-AF65-F5344CB8AC3E}">
        <p14:creationId xmlns:p14="http://schemas.microsoft.com/office/powerpoint/2010/main" val="579937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45</a:t>
            </a:fld>
            <a:endParaRPr lang="el-GR" dirty="0"/>
          </a:p>
        </p:txBody>
      </p:sp>
    </p:spTree>
    <p:extLst>
      <p:ext uri="{BB962C8B-B14F-4D97-AF65-F5344CB8AC3E}">
        <p14:creationId xmlns:p14="http://schemas.microsoft.com/office/powerpoint/2010/main" val="2884734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47</a:t>
            </a:fld>
            <a:endParaRPr lang="el-GR" dirty="0"/>
          </a:p>
        </p:txBody>
      </p:sp>
    </p:spTree>
    <p:extLst>
      <p:ext uri="{BB962C8B-B14F-4D97-AF65-F5344CB8AC3E}">
        <p14:creationId xmlns:p14="http://schemas.microsoft.com/office/powerpoint/2010/main" val="2034295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6083"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46084" name="3 - Θέση αριθμού διαφάνειας"/>
          <p:cNvSpPr>
            <a:spLocks noGrp="1"/>
          </p:cNvSpPr>
          <p:nvPr>
            <p:ph type="sldNum" sz="quarter" idx="5"/>
          </p:nvPr>
        </p:nvSpPr>
        <p:spPr>
          <a:noFill/>
        </p:spPr>
        <p:txBody>
          <a:bodyPr/>
          <a:lstStyle/>
          <a:p>
            <a:fld id="{F3786B9E-5C54-4D8F-8B9C-4F09F778BB62}" type="slidenum">
              <a:rPr lang="el-GR" smtClean="0"/>
              <a:pPr/>
              <a:t>48</a:t>
            </a:fld>
            <a:endParaRPr lang="el-GR" dirty="0" smtClean="0"/>
          </a:p>
        </p:txBody>
      </p:sp>
    </p:spTree>
    <p:extLst>
      <p:ext uri="{BB962C8B-B14F-4D97-AF65-F5344CB8AC3E}">
        <p14:creationId xmlns:p14="http://schemas.microsoft.com/office/powerpoint/2010/main" val="993382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04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11C7C7-B318-442F-A925-EEC0CC003701}" type="slidenum">
              <a:rPr lang="el-GR" smtClean="0"/>
              <a:pPr/>
              <a:t>51</a:t>
            </a:fld>
            <a:endParaRPr lang="el-GR" dirty="0" smtClean="0"/>
          </a:p>
        </p:txBody>
      </p:sp>
    </p:spTree>
    <p:extLst>
      <p:ext uri="{BB962C8B-B14F-4D97-AF65-F5344CB8AC3E}">
        <p14:creationId xmlns:p14="http://schemas.microsoft.com/office/powerpoint/2010/main" val="106366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5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253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FD48D0-E4DE-430E-8424-F57F6E2CBAA6}" type="slidenum">
              <a:rPr lang="el-GR" smtClean="0"/>
              <a:pPr/>
              <a:t>52</a:t>
            </a:fld>
            <a:endParaRPr lang="el-GR" dirty="0" smtClean="0"/>
          </a:p>
        </p:txBody>
      </p:sp>
    </p:spTree>
    <p:extLst>
      <p:ext uri="{BB962C8B-B14F-4D97-AF65-F5344CB8AC3E}">
        <p14:creationId xmlns:p14="http://schemas.microsoft.com/office/powerpoint/2010/main" val="1516034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E69FBF-AA5B-4C49-9EE0-39F4F5D6768A}" type="slidenum">
              <a:rPr lang="el-GR" smtClean="0"/>
              <a:pPr/>
              <a:t>53</a:t>
            </a:fld>
            <a:endParaRPr lang="el-GR" dirty="0" smtClean="0"/>
          </a:p>
        </p:txBody>
      </p:sp>
    </p:spTree>
    <p:extLst>
      <p:ext uri="{BB962C8B-B14F-4D97-AF65-F5344CB8AC3E}">
        <p14:creationId xmlns:p14="http://schemas.microsoft.com/office/powerpoint/2010/main" val="391978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35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355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509116-7025-45C4-BC2C-966C93933A7E}" type="slidenum">
              <a:rPr lang="el-GR" smtClean="0"/>
              <a:pPr/>
              <a:t>54</a:t>
            </a:fld>
            <a:endParaRPr lang="el-GR" dirty="0" smtClean="0"/>
          </a:p>
        </p:txBody>
      </p:sp>
    </p:spTree>
    <p:extLst>
      <p:ext uri="{BB962C8B-B14F-4D97-AF65-F5344CB8AC3E}">
        <p14:creationId xmlns:p14="http://schemas.microsoft.com/office/powerpoint/2010/main" val="430257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457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458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FBA58D-AAF6-42B8-A338-0F710C614460}" type="slidenum">
              <a:rPr lang="el-GR" smtClean="0"/>
              <a:pPr/>
              <a:t>56</a:t>
            </a:fld>
            <a:endParaRPr lang="el-GR" dirty="0" smtClean="0"/>
          </a:p>
        </p:txBody>
      </p:sp>
    </p:spTree>
    <p:extLst>
      <p:ext uri="{BB962C8B-B14F-4D97-AF65-F5344CB8AC3E}">
        <p14:creationId xmlns:p14="http://schemas.microsoft.com/office/powerpoint/2010/main" val="210184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3893935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56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56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9F779C-35C0-4ACE-8BFE-DDAAF34FF1C7}" type="slidenum">
              <a:rPr lang="el-GR" smtClean="0"/>
              <a:pPr/>
              <a:t>58</a:t>
            </a:fld>
            <a:endParaRPr lang="el-GR" dirty="0" smtClean="0"/>
          </a:p>
        </p:txBody>
      </p:sp>
    </p:spTree>
    <p:extLst>
      <p:ext uri="{BB962C8B-B14F-4D97-AF65-F5344CB8AC3E}">
        <p14:creationId xmlns:p14="http://schemas.microsoft.com/office/powerpoint/2010/main" val="893621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66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ADE63-2A50-4808-AAE6-06FA3091B3E1}" type="slidenum">
              <a:rPr lang="el-GR" smtClean="0"/>
              <a:pPr/>
              <a:t>59</a:t>
            </a:fld>
            <a:endParaRPr lang="el-GR" dirty="0" smtClean="0"/>
          </a:p>
        </p:txBody>
      </p:sp>
    </p:spTree>
    <p:extLst>
      <p:ext uri="{BB962C8B-B14F-4D97-AF65-F5344CB8AC3E}">
        <p14:creationId xmlns:p14="http://schemas.microsoft.com/office/powerpoint/2010/main" val="1151100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86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867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EE7EF1-3353-40DC-B449-3F153E8808AC}" type="slidenum">
              <a:rPr lang="el-GR" smtClean="0"/>
              <a:pPr/>
              <a:t>60</a:t>
            </a:fld>
            <a:endParaRPr lang="el-GR" dirty="0" smtClean="0"/>
          </a:p>
        </p:txBody>
      </p:sp>
    </p:spTree>
    <p:extLst>
      <p:ext uri="{BB962C8B-B14F-4D97-AF65-F5344CB8AC3E}">
        <p14:creationId xmlns:p14="http://schemas.microsoft.com/office/powerpoint/2010/main" val="186738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97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2CAFA6-8638-4981-BF21-E7C388EF369E}" type="slidenum">
              <a:rPr lang="el-GR" smtClean="0"/>
              <a:pPr/>
              <a:t>61</a:t>
            </a:fld>
            <a:endParaRPr lang="el-GR" dirty="0" smtClean="0"/>
          </a:p>
        </p:txBody>
      </p:sp>
    </p:spTree>
    <p:extLst>
      <p:ext uri="{BB962C8B-B14F-4D97-AF65-F5344CB8AC3E}">
        <p14:creationId xmlns:p14="http://schemas.microsoft.com/office/powerpoint/2010/main" val="1859762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07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07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801B7D-1730-4C10-A2C0-83F0B2DACC9E}" type="slidenum">
              <a:rPr lang="el-GR" smtClean="0"/>
              <a:pPr/>
              <a:t>65</a:t>
            </a:fld>
            <a:endParaRPr lang="el-GR" dirty="0" smtClean="0"/>
          </a:p>
        </p:txBody>
      </p:sp>
    </p:spTree>
    <p:extLst>
      <p:ext uri="{BB962C8B-B14F-4D97-AF65-F5344CB8AC3E}">
        <p14:creationId xmlns:p14="http://schemas.microsoft.com/office/powerpoint/2010/main" val="1389321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174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138281-D057-4F3A-80FB-08C45C08E108}" type="slidenum">
              <a:rPr lang="el-GR" smtClean="0"/>
              <a:pPr/>
              <a:t>66</a:t>
            </a:fld>
            <a:endParaRPr lang="el-GR" dirty="0" smtClean="0"/>
          </a:p>
        </p:txBody>
      </p:sp>
    </p:spTree>
    <p:extLst>
      <p:ext uri="{BB962C8B-B14F-4D97-AF65-F5344CB8AC3E}">
        <p14:creationId xmlns:p14="http://schemas.microsoft.com/office/powerpoint/2010/main" val="3363727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3277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1B125B-7163-43A9-A933-620336E72E79}" type="slidenum">
              <a:rPr lang="el-GR" smtClean="0"/>
              <a:pPr/>
              <a:t>67</a:t>
            </a:fld>
            <a:endParaRPr lang="el-GR" dirty="0" smtClean="0"/>
          </a:p>
        </p:txBody>
      </p:sp>
    </p:spTree>
    <p:extLst>
      <p:ext uri="{BB962C8B-B14F-4D97-AF65-F5344CB8AC3E}">
        <p14:creationId xmlns:p14="http://schemas.microsoft.com/office/powerpoint/2010/main" val="2691774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3379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06BBDB-409E-4A66-9C0C-602AAA2101CE}" type="slidenum">
              <a:rPr lang="el-GR" smtClean="0"/>
              <a:pPr/>
              <a:t>68</a:t>
            </a:fld>
            <a:endParaRPr lang="el-GR" dirty="0" smtClean="0"/>
          </a:p>
        </p:txBody>
      </p:sp>
    </p:spTree>
    <p:extLst>
      <p:ext uri="{BB962C8B-B14F-4D97-AF65-F5344CB8AC3E}">
        <p14:creationId xmlns:p14="http://schemas.microsoft.com/office/powerpoint/2010/main" val="1413133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47108" name="3 - Θέση αριθμού διαφάνειας"/>
          <p:cNvSpPr>
            <a:spLocks noGrp="1"/>
          </p:cNvSpPr>
          <p:nvPr>
            <p:ph type="sldNum" sz="quarter" idx="5"/>
          </p:nvPr>
        </p:nvSpPr>
        <p:spPr>
          <a:noFill/>
        </p:spPr>
        <p:txBody>
          <a:bodyPr/>
          <a:lstStyle/>
          <a:p>
            <a:fld id="{FB2FB723-911A-49CF-A09A-4289EAD32D84}" type="slidenum">
              <a:rPr lang="el-GR" smtClean="0"/>
              <a:pPr/>
              <a:t>70</a:t>
            </a:fld>
            <a:endParaRPr lang="el-GR" dirty="0" smtClean="0"/>
          </a:p>
        </p:txBody>
      </p:sp>
    </p:spTree>
    <p:extLst>
      <p:ext uri="{BB962C8B-B14F-4D97-AF65-F5344CB8AC3E}">
        <p14:creationId xmlns:p14="http://schemas.microsoft.com/office/powerpoint/2010/main" val="1376464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48132" name="3 - Θέση αριθμού διαφάνειας"/>
          <p:cNvSpPr>
            <a:spLocks noGrp="1"/>
          </p:cNvSpPr>
          <p:nvPr>
            <p:ph type="sldNum" sz="quarter" idx="5"/>
          </p:nvPr>
        </p:nvSpPr>
        <p:spPr>
          <a:noFill/>
        </p:spPr>
        <p:txBody>
          <a:bodyPr/>
          <a:lstStyle/>
          <a:p>
            <a:fld id="{665D9D6D-951E-4E83-BFD5-2FD311D67153}" type="slidenum">
              <a:rPr lang="el-GR" smtClean="0"/>
              <a:pPr/>
              <a:t>72</a:t>
            </a:fld>
            <a:endParaRPr lang="el-GR" dirty="0" smtClean="0"/>
          </a:p>
        </p:txBody>
      </p:sp>
    </p:spTree>
    <p:extLst>
      <p:ext uri="{BB962C8B-B14F-4D97-AF65-F5344CB8AC3E}">
        <p14:creationId xmlns:p14="http://schemas.microsoft.com/office/powerpoint/2010/main" val="267358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044D43B-8D54-4A86-ABEB-100152B47A8E}" type="slidenum">
              <a:rPr lang="el-GR" smtClean="0"/>
              <a:pPr/>
              <a:t>7</a:t>
            </a:fld>
            <a:endParaRPr lang="el-GR" dirty="0" smtClean="0"/>
          </a:p>
        </p:txBody>
      </p:sp>
      <p:sp>
        <p:nvSpPr>
          <p:cNvPr id="48131" name="1 - Θέση εικόνας διαφάνειας"/>
          <p:cNvSpPr>
            <a:spLocks noGrp="1" noRot="1" noChangeAspect="1" noTextEdit="1"/>
          </p:cNvSpPr>
          <p:nvPr>
            <p:ph type="sldImg"/>
          </p:nvPr>
        </p:nvSpPr>
        <p:spPr>
          <a:ln/>
        </p:spPr>
      </p:sp>
      <p:sp>
        <p:nvSpPr>
          <p:cNvPr id="48132"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48133"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34931683-E2D5-4D24-903D-4C5FCB3AE159}" type="slidenum">
              <a:rPr lang="el-GR" sz="1300"/>
              <a:pPr algn="r" defTabSz="990563"/>
              <a:t>7</a:t>
            </a:fld>
            <a:endParaRPr lang="el-GR" sz="1300" dirty="0"/>
          </a:p>
        </p:txBody>
      </p:sp>
    </p:spTree>
    <p:extLst>
      <p:ext uri="{BB962C8B-B14F-4D97-AF65-F5344CB8AC3E}">
        <p14:creationId xmlns:p14="http://schemas.microsoft.com/office/powerpoint/2010/main" val="624510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9155"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49156" name="3 - Θέση αριθμού διαφάνειας"/>
          <p:cNvSpPr>
            <a:spLocks noGrp="1"/>
          </p:cNvSpPr>
          <p:nvPr>
            <p:ph type="sldNum" sz="quarter" idx="5"/>
          </p:nvPr>
        </p:nvSpPr>
        <p:spPr>
          <a:noFill/>
        </p:spPr>
        <p:txBody>
          <a:bodyPr/>
          <a:lstStyle/>
          <a:p>
            <a:fld id="{3845190A-A563-478D-99A8-4EC99C6D8BDA}" type="slidenum">
              <a:rPr lang="el-GR" smtClean="0"/>
              <a:pPr/>
              <a:t>73</a:t>
            </a:fld>
            <a:endParaRPr lang="el-GR" dirty="0" smtClean="0"/>
          </a:p>
        </p:txBody>
      </p:sp>
    </p:spTree>
    <p:extLst>
      <p:ext uri="{BB962C8B-B14F-4D97-AF65-F5344CB8AC3E}">
        <p14:creationId xmlns:p14="http://schemas.microsoft.com/office/powerpoint/2010/main" val="389616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0179"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0180" name="3 - Θέση αριθμού διαφάνειας"/>
          <p:cNvSpPr>
            <a:spLocks noGrp="1"/>
          </p:cNvSpPr>
          <p:nvPr>
            <p:ph type="sldNum" sz="quarter" idx="5"/>
          </p:nvPr>
        </p:nvSpPr>
        <p:spPr>
          <a:noFill/>
        </p:spPr>
        <p:txBody>
          <a:bodyPr/>
          <a:lstStyle/>
          <a:p>
            <a:fld id="{0A8C6DB3-DB28-455D-9FCF-9BF507B7C3F2}" type="slidenum">
              <a:rPr lang="el-GR" smtClean="0"/>
              <a:pPr/>
              <a:t>74</a:t>
            </a:fld>
            <a:endParaRPr lang="el-GR" dirty="0" smtClean="0"/>
          </a:p>
        </p:txBody>
      </p:sp>
    </p:spTree>
    <p:extLst>
      <p:ext uri="{BB962C8B-B14F-4D97-AF65-F5344CB8AC3E}">
        <p14:creationId xmlns:p14="http://schemas.microsoft.com/office/powerpoint/2010/main" val="3066448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3251"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3252" name="3 - Θέση αριθμού διαφάνειας"/>
          <p:cNvSpPr>
            <a:spLocks noGrp="1"/>
          </p:cNvSpPr>
          <p:nvPr>
            <p:ph type="sldNum" sz="quarter" idx="5"/>
          </p:nvPr>
        </p:nvSpPr>
        <p:spPr>
          <a:noFill/>
        </p:spPr>
        <p:txBody>
          <a:bodyPr/>
          <a:lstStyle/>
          <a:p>
            <a:fld id="{D9529DD6-8321-4805-A6B7-299D1F1A0E7C}" type="slidenum">
              <a:rPr lang="el-GR" smtClean="0"/>
              <a:pPr/>
              <a:t>77</a:t>
            </a:fld>
            <a:endParaRPr lang="el-GR" dirty="0" smtClean="0"/>
          </a:p>
        </p:txBody>
      </p:sp>
    </p:spTree>
    <p:extLst>
      <p:ext uri="{BB962C8B-B14F-4D97-AF65-F5344CB8AC3E}">
        <p14:creationId xmlns:p14="http://schemas.microsoft.com/office/powerpoint/2010/main" val="2541824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4276" name="3 - Θέση αριθμού διαφάνειας"/>
          <p:cNvSpPr>
            <a:spLocks noGrp="1"/>
          </p:cNvSpPr>
          <p:nvPr>
            <p:ph type="sldNum" sz="quarter" idx="5"/>
          </p:nvPr>
        </p:nvSpPr>
        <p:spPr>
          <a:noFill/>
        </p:spPr>
        <p:txBody>
          <a:bodyPr/>
          <a:lstStyle/>
          <a:p>
            <a:fld id="{1920C55B-E0D7-4505-AD91-DCC752353786}" type="slidenum">
              <a:rPr lang="el-GR" smtClean="0"/>
              <a:pPr/>
              <a:t>79</a:t>
            </a:fld>
            <a:endParaRPr lang="el-GR" dirty="0" smtClean="0"/>
          </a:p>
        </p:txBody>
      </p:sp>
    </p:spTree>
    <p:extLst>
      <p:ext uri="{BB962C8B-B14F-4D97-AF65-F5344CB8AC3E}">
        <p14:creationId xmlns:p14="http://schemas.microsoft.com/office/powerpoint/2010/main" val="5846792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5300" name="3 - Θέση αριθμού διαφάνειας"/>
          <p:cNvSpPr>
            <a:spLocks noGrp="1"/>
          </p:cNvSpPr>
          <p:nvPr>
            <p:ph type="sldNum" sz="quarter" idx="5"/>
          </p:nvPr>
        </p:nvSpPr>
        <p:spPr>
          <a:noFill/>
        </p:spPr>
        <p:txBody>
          <a:bodyPr/>
          <a:lstStyle/>
          <a:p>
            <a:fld id="{4FE933B3-1EB6-41C5-932D-35781F2BBB95}" type="slidenum">
              <a:rPr lang="el-GR" smtClean="0"/>
              <a:pPr/>
              <a:t>80</a:t>
            </a:fld>
            <a:endParaRPr lang="el-GR" dirty="0" smtClean="0"/>
          </a:p>
        </p:txBody>
      </p:sp>
    </p:spTree>
    <p:extLst>
      <p:ext uri="{BB962C8B-B14F-4D97-AF65-F5344CB8AC3E}">
        <p14:creationId xmlns:p14="http://schemas.microsoft.com/office/powerpoint/2010/main" val="31987646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6324" name="3 - Θέση αριθμού διαφάνειας"/>
          <p:cNvSpPr>
            <a:spLocks noGrp="1"/>
          </p:cNvSpPr>
          <p:nvPr>
            <p:ph type="sldNum" sz="quarter" idx="5"/>
          </p:nvPr>
        </p:nvSpPr>
        <p:spPr>
          <a:noFill/>
        </p:spPr>
        <p:txBody>
          <a:bodyPr/>
          <a:lstStyle/>
          <a:p>
            <a:fld id="{0D4CA752-97BD-4693-A852-13CD7DB20D05}" type="slidenum">
              <a:rPr lang="el-GR" smtClean="0"/>
              <a:pPr/>
              <a:t>81</a:t>
            </a:fld>
            <a:endParaRPr lang="el-GR" dirty="0" smtClean="0"/>
          </a:p>
        </p:txBody>
      </p:sp>
    </p:spTree>
    <p:extLst>
      <p:ext uri="{BB962C8B-B14F-4D97-AF65-F5344CB8AC3E}">
        <p14:creationId xmlns:p14="http://schemas.microsoft.com/office/powerpoint/2010/main" val="33840427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7348" name="3 - Θέση αριθμού διαφάνειας"/>
          <p:cNvSpPr>
            <a:spLocks noGrp="1"/>
          </p:cNvSpPr>
          <p:nvPr>
            <p:ph type="sldNum" sz="quarter" idx="5"/>
          </p:nvPr>
        </p:nvSpPr>
        <p:spPr>
          <a:noFill/>
        </p:spPr>
        <p:txBody>
          <a:bodyPr/>
          <a:lstStyle/>
          <a:p>
            <a:fld id="{BB1BBAB4-407D-475F-825C-2E46D185B929}" type="slidenum">
              <a:rPr lang="el-GR" smtClean="0"/>
              <a:pPr/>
              <a:t>82</a:t>
            </a:fld>
            <a:endParaRPr lang="el-GR" dirty="0" smtClean="0"/>
          </a:p>
        </p:txBody>
      </p:sp>
    </p:spTree>
    <p:extLst>
      <p:ext uri="{BB962C8B-B14F-4D97-AF65-F5344CB8AC3E}">
        <p14:creationId xmlns:p14="http://schemas.microsoft.com/office/powerpoint/2010/main" val="33703470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8372" name="3 - Θέση αριθμού διαφάνειας"/>
          <p:cNvSpPr>
            <a:spLocks noGrp="1"/>
          </p:cNvSpPr>
          <p:nvPr>
            <p:ph type="sldNum" sz="quarter" idx="5"/>
          </p:nvPr>
        </p:nvSpPr>
        <p:spPr>
          <a:noFill/>
        </p:spPr>
        <p:txBody>
          <a:bodyPr/>
          <a:lstStyle/>
          <a:p>
            <a:fld id="{537C453E-2AC1-434D-B143-F086BE2ECEFD}" type="slidenum">
              <a:rPr lang="el-GR" smtClean="0"/>
              <a:pPr/>
              <a:t>83</a:t>
            </a:fld>
            <a:endParaRPr lang="el-GR" dirty="0" smtClean="0"/>
          </a:p>
        </p:txBody>
      </p:sp>
    </p:spTree>
    <p:extLst>
      <p:ext uri="{BB962C8B-B14F-4D97-AF65-F5344CB8AC3E}">
        <p14:creationId xmlns:p14="http://schemas.microsoft.com/office/powerpoint/2010/main" val="786222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9395"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9396" name="3 - Θέση αριθμού διαφάνειας"/>
          <p:cNvSpPr>
            <a:spLocks noGrp="1"/>
          </p:cNvSpPr>
          <p:nvPr>
            <p:ph type="sldNum" sz="quarter" idx="5"/>
          </p:nvPr>
        </p:nvSpPr>
        <p:spPr>
          <a:noFill/>
        </p:spPr>
        <p:txBody>
          <a:bodyPr/>
          <a:lstStyle/>
          <a:p>
            <a:fld id="{5DF3BBF7-9DB0-4D55-87BF-28C98141B64D}" type="slidenum">
              <a:rPr lang="el-GR" smtClean="0"/>
              <a:pPr/>
              <a:t>84</a:t>
            </a:fld>
            <a:endParaRPr lang="el-GR" dirty="0" smtClean="0"/>
          </a:p>
        </p:txBody>
      </p:sp>
    </p:spTree>
    <p:extLst>
      <p:ext uri="{BB962C8B-B14F-4D97-AF65-F5344CB8AC3E}">
        <p14:creationId xmlns:p14="http://schemas.microsoft.com/office/powerpoint/2010/main" val="30136155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a:noFill/>
          <a:ln/>
        </p:spPr>
        <p:txBody>
          <a:bodyPr/>
          <a:lstStyle/>
          <a:p>
            <a:pPr eaLnBrk="1" hangingPunct="1">
              <a:spcBef>
                <a:spcPct val="0"/>
              </a:spcBef>
            </a:pPr>
            <a:endParaRPr lang="el-GR" b="0" u="none" dirty="0" smtClean="0">
              <a:solidFill>
                <a:schemeClr val="tx1"/>
              </a:solidFill>
              <a:hlinkClick r:id="rId3"/>
            </a:endParaRPr>
          </a:p>
        </p:txBody>
      </p:sp>
      <p:sp>
        <p:nvSpPr>
          <p:cNvPr id="62468" name="3 - Θέση αριθμού διαφάνειας"/>
          <p:cNvSpPr>
            <a:spLocks noGrp="1"/>
          </p:cNvSpPr>
          <p:nvPr>
            <p:ph type="sldNum" sz="quarter" idx="5"/>
          </p:nvPr>
        </p:nvSpPr>
        <p:spPr>
          <a:noFill/>
        </p:spPr>
        <p:txBody>
          <a:bodyPr/>
          <a:lstStyle/>
          <a:p>
            <a:fld id="{EF5D8A98-C33B-456A-B23C-17BFCBB8115B}" type="slidenum">
              <a:rPr lang="el-GR" smtClean="0"/>
              <a:pPr/>
              <a:t>85</a:t>
            </a:fld>
            <a:endParaRPr lang="el-GR" dirty="0" smtClean="0"/>
          </a:p>
        </p:txBody>
      </p:sp>
    </p:spTree>
    <p:extLst>
      <p:ext uri="{BB962C8B-B14F-4D97-AF65-F5344CB8AC3E}">
        <p14:creationId xmlns:p14="http://schemas.microsoft.com/office/powerpoint/2010/main" val="177066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8959309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6563"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66564" name="3 - Θέση αριθμού διαφάνειας"/>
          <p:cNvSpPr>
            <a:spLocks noGrp="1"/>
          </p:cNvSpPr>
          <p:nvPr>
            <p:ph type="sldNum" sz="quarter" idx="5"/>
          </p:nvPr>
        </p:nvSpPr>
        <p:spPr>
          <a:noFill/>
        </p:spPr>
        <p:txBody>
          <a:bodyPr/>
          <a:lstStyle/>
          <a:p>
            <a:fld id="{C5666D02-7CCC-469B-81CB-C546A95D3999}" type="slidenum">
              <a:rPr lang="el-GR" smtClean="0"/>
              <a:pPr/>
              <a:t>86</a:t>
            </a:fld>
            <a:endParaRPr lang="el-GR" dirty="0" smtClean="0"/>
          </a:p>
        </p:txBody>
      </p:sp>
    </p:spTree>
    <p:extLst>
      <p:ext uri="{BB962C8B-B14F-4D97-AF65-F5344CB8AC3E}">
        <p14:creationId xmlns:p14="http://schemas.microsoft.com/office/powerpoint/2010/main" val="4038824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5539"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65540" name="3 - Θέση αριθμού διαφάνειας"/>
          <p:cNvSpPr>
            <a:spLocks noGrp="1"/>
          </p:cNvSpPr>
          <p:nvPr>
            <p:ph type="sldNum" sz="quarter" idx="5"/>
          </p:nvPr>
        </p:nvSpPr>
        <p:spPr>
          <a:noFill/>
        </p:spPr>
        <p:txBody>
          <a:bodyPr/>
          <a:lstStyle/>
          <a:p>
            <a:fld id="{33EC6B9C-132D-48C4-918E-4A79A38C63A6}" type="slidenum">
              <a:rPr lang="el-GR" smtClean="0"/>
              <a:pPr/>
              <a:t>87</a:t>
            </a:fld>
            <a:endParaRPr lang="el-GR" dirty="0" smtClean="0"/>
          </a:p>
        </p:txBody>
      </p:sp>
    </p:spTree>
    <p:extLst>
      <p:ext uri="{BB962C8B-B14F-4D97-AF65-F5344CB8AC3E}">
        <p14:creationId xmlns:p14="http://schemas.microsoft.com/office/powerpoint/2010/main" val="1611719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67588" name="3 - Θέση αριθμού διαφάνειας"/>
          <p:cNvSpPr>
            <a:spLocks noGrp="1"/>
          </p:cNvSpPr>
          <p:nvPr>
            <p:ph type="sldNum" sz="quarter" idx="5"/>
          </p:nvPr>
        </p:nvSpPr>
        <p:spPr>
          <a:noFill/>
        </p:spPr>
        <p:txBody>
          <a:bodyPr/>
          <a:lstStyle/>
          <a:p>
            <a:fld id="{EC2AD1FD-C6A8-4CD8-B185-29DC7D6D68E8}" type="slidenum">
              <a:rPr lang="el-GR" smtClean="0"/>
              <a:pPr/>
              <a:t>88</a:t>
            </a:fld>
            <a:endParaRPr lang="el-GR" dirty="0" smtClean="0"/>
          </a:p>
        </p:txBody>
      </p:sp>
    </p:spTree>
    <p:extLst>
      <p:ext uri="{BB962C8B-B14F-4D97-AF65-F5344CB8AC3E}">
        <p14:creationId xmlns:p14="http://schemas.microsoft.com/office/powerpoint/2010/main" val="1010229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8611"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68612" name="3 - Θέση αριθμού διαφάνειας"/>
          <p:cNvSpPr>
            <a:spLocks noGrp="1"/>
          </p:cNvSpPr>
          <p:nvPr>
            <p:ph type="sldNum" sz="quarter" idx="5"/>
          </p:nvPr>
        </p:nvSpPr>
        <p:spPr>
          <a:noFill/>
        </p:spPr>
        <p:txBody>
          <a:bodyPr/>
          <a:lstStyle/>
          <a:p>
            <a:fld id="{29BAC7DC-B4A7-4D5B-9BF2-3B891B0DC5CE}" type="slidenum">
              <a:rPr lang="el-GR" smtClean="0"/>
              <a:pPr/>
              <a:t>89</a:t>
            </a:fld>
            <a:endParaRPr lang="el-GR" dirty="0" smtClean="0"/>
          </a:p>
        </p:txBody>
      </p:sp>
    </p:spTree>
    <p:extLst>
      <p:ext uri="{BB962C8B-B14F-4D97-AF65-F5344CB8AC3E}">
        <p14:creationId xmlns:p14="http://schemas.microsoft.com/office/powerpoint/2010/main" val="3199123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0659"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70660" name="3 - Θέση αριθμού διαφάνειας"/>
          <p:cNvSpPr>
            <a:spLocks noGrp="1"/>
          </p:cNvSpPr>
          <p:nvPr>
            <p:ph type="sldNum" sz="quarter" idx="5"/>
          </p:nvPr>
        </p:nvSpPr>
        <p:spPr>
          <a:noFill/>
        </p:spPr>
        <p:txBody>
          <a:bodyPr/>
          <a:lstStyle/>
          <a:p>
            <a:fld id="{8F0ABE7B-F855-41AD-87F6-F38546CABEE4}" type="slidenum">
              <a:rPr lang="el-GR" smtClean="0"/>
              <a:pPr/>
              <a:t>90</a:t>
            </a:fld>
            <a:endParaRPr lang="el-GR" dirty="0" smtClean="0"/>
          </a:p>
        </p:txBody>
      </p:sp>
    </p:spTree>
    <p:extLst>
      <p:ext uri="{BB962C8B-B14F-4D97-AF65-F5344CB8AC3E}">
        <p14:creationId xmlns:p14="http://schemas.microsoft.com/office/powerpoint/2010/main" val="1567462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683"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71684" name="3 - Θέση αριθμού διαφάνειας"/>
          <p:cNvSpPr>
            <a:spLocks noGrp="1"/>
          </p:cNvSpPr>
          <p:nvPr>
            <p:ph type="sldNum" sz="quarter" idx="5"/>
          </p:nvPr>
        </p:nvSpPr>
        <p:spPr>
          <a:noFill/>
        </p:spPr>
        <p:txBody>
          <a:bodyPr/>
          <a:lstStyle/>
          <a:p>
            <a:fld id="{DE0727E9-101C-4786-A963-0069F3814FF6}" type="slidenum">
              <a:rPr lang="el-GR" smtClean="0"/>
              <a:pPr/>
              <a:t>91</a:t>
            </a:fld>
            <a:endParaRPr lang="el-GR" dirty="0" smtClean="0"/>
          </a:p>
        </p:txBody>
      </p:sp>
    </p:spTree>
    <p:extLst>
      <p:ext uri="{BB962C8B-B14F-4D97-AF65-F5344CB8AC3E}">
        <p14:creationId xmlns:p14="http://schemas.microsoft.com/office/powerpoint/2010/main" val="1142574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81BB9A5-ED72-43B0-BD88-2CC7050D0A52}" type="slidenum">
              <a:rPr lang="el-GR" smtClean="0"/>
              <a:pPr/>
              <a:t>12</a:t>
            </a:fld>
            <a:endParaRPr lang="el-GR" dirty="0" smtClean="0"/>
          </a:p>
        </p:txBody>
      </p:sp>
      <p:sp>
        <p:nvSpPr>
          <p:cNvPr id="49155" name="1 - Θέση εικόνας διαφάνειας"/>
          <p:cNvSpPr>
            <a:spLocks noGrp="1" noRot="1" noChangeAspect="1" noTextEdit="1"/>
          </p:cNvSpPr>
          <p:nvPr>
            <p:ph type="sldImg"/>
          </p:nvPr>
        </p:nvSpPr>
        <p:spPr>
          <a:ln/>
        </p:spPr>
      </p:sp>
      <p:sp>
        <p:nvSpPr>
          <p:cNvPr id="49156"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49157"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B7049243-4AF0-4A71-BA6F-15F6E41934C2}" type="slidenum">
              <a:rPr lang="el-GR" sz="1300"/>
              <a:pPr algn="r" defTabSz="990563"/>
              <a:t>12</a:t>
            </a:fld>
            <a:endParaRPr lang="el-GR" sz="1300" dirty="0"/>
          </a:p>
        </p:txBody>
      </p:sp>
    </p:spTree>
    <p:extLst>
      <p:ext uri="{BB962C8B-B14F-4D97-AF65-F5344CB8AC3E}">
        <p14:creationId xmlns:p14="http://schemas.microsoft.com/office/powerpoint/2010/main" val="29632982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AB38DF5-0CF1-4919-96EF-3307EDED1479}" type="slidenum">
              <a:rPr lang="el-GR" smtClean="0"/>
              <a:pPr/>
              <a:t>13</a:t>
            </a:fld>
            <a:endParaRPr lang="el-GR" dirty="0" smtClean="0"/>
          </a:p>
        </p:txBody>
      </p:sp>
      <p:sp>
        <p:nvSpPr>
          <p:cNvPr id="50179" name="1 - Θέση εικόνας διαφάνειας"/>
          <p:cNvSpPr>
            <a:spLocks noGrp="1" noRot="1" noChangeAspect="1" noTextEdit="1"/>
          </p:cNvSpPr>
          <p:nvPr>
            <p:ph type="sldImg"/>
          </p:nvPr>
        </p:nvSpPr>
        <p:spPr>
          <a:ln/>
        </p:spPr>
      </p:sp>
      <p:sp>
        <p:nvSpPr>
          <p:cNvPr id="50180"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0181"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752A3925-245D-4174-94A7-AD1B2092C80A}" type="slidenum">
              <a:rPr lang="el-GR" sz="1300"/>
              <a:pPr algn="r" defTabSz="990563"/>
              <a:t>13</a:t>
            </a:fld>
            <a:endParaRPr lang="el-GR" sz="1300" dirty="0"/>
          </a:p>
        </p:txBody>
      </p:sp>
    </p:spTree>
    <p:extLst>
      <p:ext uri="{BB962C8B-B14F-4D97-AF65-F5344CB8AC3E}">
        <p14:creationId xmlns:p14="http://schemas.microsoft.com/office/powerpoint/2010/main" val="236916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AEB3777-6DBC-4BF1-8444-DE50B00A36BE}" type="slidenum">
              <a:rPr lang="el-GR" smtClean="0"/>
              <a:pPr/>
              <a:t>14</a:t>
            </a:fld>
            <a:endParaRPr lang="el-GR" dirty="0" smtClean="0"/>
          </a:p>
        </p:txBody>
      </p:sp>
      <p:sp>
        <p:nvSpPr>
          <p:cNvPr id="52227" name="1 - Θέση εικόνας διαφάνειας"/>
          <p:cNvSpPr>
            <a:spLocks noGrp="1" noRot="1" noChangeAspect="1" noTextEdit="1"/>
          </p:cNvSpPr>
          <p:nvPr>
            <p:ph type="sldImg"/>
          </p:nvPr>
        </p:nvSpPr>
        <p:spPr>
          <a:ln/>
        </p:spPr>
      </p:sp>
      <p:sp>
        <p:nvSpPr>
          <p:cNvPr id="52228" name="2 - Θέση σημειώσεων"/>
          <p:cNvSpPr>
            <a:spLocks noGrp="1"/>
          </p:cNvSpPr>
          <p:nvPr>
            <p:ph type="body" idx="1"/>
          </p:nvPr>
        </p:nvSpPr>
        <p:spPr>
          <a:noFill/>
          <a:ln/>
        </p:spPr>
        <p:txBody>
          <a:bodyPr/>
          <a:lstStyle/>
          <a:p>
            <a:pPr eaLnBrk="1" hangingPunct="1">
              <a:spcBef>
                <a:spcPct val="0"/>
              </a:spcBef>
            </a:pPr>
            <a:endParaRPr lang="el-GR" dirty="0" smtClean="0"/>
          </a:p>
        </p:txBody>
      </p:sp>
      <p:sp>
        <p:nvSpPr>
          <p:cNvPr id="52229" name="3 - Θέση αριθμού διαφάνειας"/>
          <p:cNvSpPr txBox="1">
            <a:spLocks noGrp="1"/>
          </p:cNvSpPr>
          <p:nvPr/>
        </p:nvSpPr>
        <p:spPr bwMode="auto">
          <a:xfrm>
            <a:off x="4024313" y="9721851"/>
            <a:ext cx="3078162" cy="511175"/>
          </a:xfrm>
          <a:prstGeom prst="rect">
            <a:avLst/>
          </a:prstGeom>
          <a:noFill/>
          <a:ln w="9525">
            <a:noFill/>
            <a:miter lim="800000"/>
            <a:headEnd/>
            <a:tailEnd/>
          </a:ln>
        </p:spPr>
        <p:txBody>
          <a:bodyPr lIns="99071" tIns="49537" rIns="99071" bIns="49537" anchor="b"/>
          <a:lstStyle/>
          <a:p>
            <a:pPr algn="r" defTabSz="990563"/>
            <a:fld id="{D466EE39-6CE4-499D-B4A4-91D4C69BE482}" type="slidenum">
              <a:rPr lang="el-GR" sz="1300"/>
              <a:pPr algn="r" defTabSz="990563"/>
              <a:t>14</a:t>
            </a:fld>
            <a:endParaRPr lang="el-GR" sz="1300" dirty="0"/>
          </a:p>
        </p:txBody>
      </p:sp>
    </p:spTree>
    <p:extLst>
      <p:ext uri="{BB962C8B-B14F-4D97-AF65-F5344CB8AC3E}">
        <p14:creationId xmlns:p14="http://schemas.microsoft.com/office/powerpoint/2010/main" val="336466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dirty="0"/>
          </a:p>
        </p:txBody>
      </p:sp>
      <p:sp>
        <p:nvSpPr>
          <p:cNvPr id="3" name="4 - Θέση υποσέλιδου"/>
          <p:cNvSpPr>
            <a:spLocks noGrp="1"/>
          </p:cNvSpPr>
          <p:nvPr>
            <p:ph type="ftr" sz="quarter" idx="11"/>
          </p:nvPr>
        </p:nvSpPr>
        <p:spPr/>
        <p:txBody>
          <a:bodyPr/>
          <a:lstStyle>
            <a:lvl1pPr>
              <a:defRPr/>
            </a:lvl1pPr>
          </a:lstStyle>
          <a:p>
            <a:pPr>
              <a:defRPr/>
            </a:pPr>
            <a:endParaRPr lang="el-GR" dirty="0"/>
          </a:p>
        </p:txBody>
      </p:sp>
      <p:sp>
        <p:nvSpPr>
          <p:cNvPr id="4" name="5 - Θέση αριθμού διαφάνειας"/>
          <p:cNvSpPr>
            <a:spLocks noGrp="1"/>
          </p:cNvSpPr>
          <p:nvPr>
            <p:ph type="sldNum" sz="quarter" idx="12"/>
          </p:nvPr>
        </p:nvSpPr>
        <p:spPr/>
        <p:txBody>
          <a:bodyPr/>
          <a:lstStyle>
            <a:lvl1pPr>
              <a:defRPr/>
            </a:lvl1pPr>
          </a:lstStyle>
          <a:p>
            <a:pPr>
              <a:defRPr/>
            </a:pPr>
            <a:fld id="{1C56834F-A78F-4428-A4D6-60CD0E107A20}" type="slidenum">
              <a:rPr lang="el-GR"/>
              <a:pPr>
                <a:defRPr/>
              </a:pPr>
              <a:t>‹#›</a:t>
            </a:fld>
            <a:endParaRPr lang="el-GR" dirty="0"/>
          </a:p>
        </p:txBody>
      </p:sp>
    </p:spTree>
    <p:extLst>
      <p:ext uri="{BB962C8B-B14F-4D97-AF65-F5344CB8AC3E}">
        <p14:creationId xmlns:p14="http://schemas.microsoft.com/office/powerpoint/2010/main" val="345759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Ephesus_Celsus_Library_Fa%C3%A7ade_.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enh"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el.wikipedia.org/wiki/%CE%91%CF%81%CF%87%CE%B5%CE%AF%CE%BF:PHAROS2006.jpg" TargetMode="External"/><Relationship Id="rId4" Type="http://schemas.openxmlformats.org/officeDocument/2006/relationships/hyperlink" Target="http://de.wikipedia.org/wiki/Benutzer:Xlan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Theophilus_Protospatharius#mediaviewer/File:Theophilus_Protospathariu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commons.wikimedia.org/wiki/User:Tillma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l.wikipedia.org/wiki/%CE%91%CF%81%CF%87%CE%B5%CE%AF%CE%BF:Galenoghippokrates.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creativecommons.org/licenses/by-sa/2.5/deed.el" TargetMode="External"/><Relationship Id="rId4" Type="http://schemas.openxmlformats.org/officeDocument/2006/relationships/hyperlink" Target="http://commons.wikimedia.org/wiki/User:Nina-n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doxologia.ro/vietile-sfintilor/documentar/sfintii-cosma-damian-patronii-spirituali-ai-medicilo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horum.gr/viewtopic.php?f=51&amp;t=26134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New_Okinawa_Red_Cross_Hospital.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commons.wikimedia.org/wiki/User:Kug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yxthimeron.com/2013/11/blog-post_6125.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St._Basil_the_Great,_lower_register_of_sanctuary.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ommons.wikimedia.org/wiki/User:Raso_m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Nizamshahi.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ommons.wikimedia.org/wiki/User:World_Imaging" TargetMode="External"/><Relationship Id="rId4" Type="http://schemas.openxmlformats.org/officeDocument/2006/relationships/hyperlink" Target="https://commons.wikimedia.org/wiki/File:Al-RaziInGerardusCremonensis1250.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Avicenna_TajikistanP17-20Somoni-1999_(flipped).pn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creativecommons.org/publicdomain/zero/1.0/deed.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nyxthimeron.com/2013/11/blog-post_6125.html" TargetMode="External"/><Relationship Id="rId5" Type="http://schemas.microsoft.com/office/2007/relationships/hdphoto" Target="../media/hdphoto1.wdp"/><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lickr.com/photos/7737105@N04/485519270/in/photolist-JUpXU-NW7pw-3hx3Y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blogs.scientificamerican.com/oscillator/2012/10/18/the-urine-whee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commons.wikimedia.org/wiki/User:Seeteufel" TargetMode="External"/><Relationship Id="rId4" Type="http://schemas.openxmlformats.org/officeDocument/2006/relationships/hyperlink" Target="http://commons.wikimedia.org/wiki/File:Johann-Franz-Loew-Erlsfeld.jp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ScuolaMedicaMiniatura.jpg"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creativecommons.org/licenses/by-nc-nd/2.0/" TargetMode="External"/><Relationship Id="rId5" Type="http://schemas.openxmlformats.org/officeDocument/2006/relationships/hyperlink" Target="http://www.flickr.com/photos/paullew/" TargetMode="External"/><Relationship Id="rId4" Type="http://schemas.openxmlformats.org/officeDocument/2006/relationships/hyperlink" Target="http://www.flickr.com/photos/paullew/3954553349/"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wikimedia.org/wiki/File:The_Doctor_1653_Gerard_Dou.jpg"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commons.wikimedia.org/w/index.php?title=User:Krscal&amp;action=edit&amp;redlink=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n.wikipedia.org/wiki/File:Bigot,_Trophime_-_A_Doctor_Examining_Urine.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sciencephoto.com/media/300104/vie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en.wikipedia.org/wiki/File:The_Medical_Alchemist_by_Janneck_FA.2000.00.275.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bluffton.edu/~sullivanm/italy/florence/duomomuseo/reliefscampanile.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creativecommons.org/licenses/by-nc-sa/2.0/uk/" TargetMode="External"/><Relationship Id="rId5" Type="http://schemas.openxmlformats.org/officeDocument/2006/relationships/hyperlink" Target="http://labspace.open.ac.uk/" TargetMode="External"/><Relationship Id="rId4" Type="http://schemas.openxmlformats.org/officeDocument/2006/relationships/hyperlink" Target="http://labspace.open.ac.uk/mod/oucontent/view.php?id=450506&amp;section=20.5.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creativecommons.org/licenses/by-nc-sa/2.0/deed.en" TargetMode="External"/><Relationship Id="rId7" Type="http://schemas.openxmlformats.org/officeDocument/2006/relationships/hyperlink" Target="http://commons.wikimedia.org/wiki/User:Ealdgyth" TargetMode="External"/><Relationship Id="rId2" Type="http://schemas.openxmlformats.org/officeDocument/2006/relationships/hyperlink" Target="http://www.flickr.com/photos/randomtruth/184223234/" TargetMode="External"/><Relationship Id="rId1" Type="http://schemas.openxmlformats.org/officeDocument/2006/relationships/slideLayout" Target="../slideLayouts/slideLayout2.xml"/><Relationship Id="rId6" Type="http://schemas.openxmlformats.org/officeDocument/2006/relationships/hyperlink" Target="http://commons.wikimedia.org/wiki/File:Britishmuseumassyrianlionhuntreliefwithwarriors.jpg"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en.wikipedia.org/wiki/File:Urine_sample.JPG" TargetMode="External"/><Relationship Id="rId4" Type="http://schemas.openxmlformats.org/officeDocument/2006/relationships/hyperlink" Target="http://cotechhk.en.ec21.com/Disposable_Paper_Urine_Pots_Sterile--353873_1560175.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mart-nurse.blogspot.gr/2010_07_01_archive.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Epolk" TargetMode="External"/><Relationship Id="rId4" Type="http://schemas.openxmlformats.org/officeDocument/2006/relationships/hyperlink" Target="http://en.wikipedia.org/wiki/File:Foley_catheter_in_place.pn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labspace.open.ac.uk/mod/oucontent/view.php?id=450506&amp;extra=thumbnail_id392363175519"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creativecommons.org/licenses/by-nc-sa/2.0/uk/"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commons.wikimedia.org/wiki/File:Urine_Tube.jpg" TargetMode="External"/><Relationship Id="rId3" Type="http://schemas.openxmlformats.org/officeDocument/2006/relationships/image" Target="../media/image44.jpeg"/><Relationship Id="rId7" Type="http://schemas.openxmlformats.org/officeDocument/2006/relationships/hyperlink" Target="http://creativecommons.org/licenses/by-nc-nd/2.0/deed.en" TargetMode="External"/><Relationship Id="rId12" Type="http://schemas.openxmlformats.org/officeDocument/2006/relationships/hyperlink" Target="http://commons.wikimedia.org/wiki/User:AfroBrazilia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flickr.com/photos/pinprick/85047424/" TargetMode="External"/><Relationship Id="rId11" Type="http://schemas.openxmlformats.org/officeDocument/2006/relationships/hyperlink" Target="http://commons.wikimedia.org/wiki/File:Urine_Collection_Tube_01.JPG" TargetMode="External"/><Relationship Id="rId5" Type="http://schemas.openxmlformats.org/officeDocument/2006/relationships/image" Target="../media/image46.jpeg"/><Relationship Id="rId10" Type="http://schemas.openxmlformats.org/officeDocument/2006/relationships/hyperlink" Target="http://creativecommons.org/licenses/by-sa/3.0/deed.en" TargetMode="External"/><Relationship Id="rId4" Type="http://schemas.openxmlformats.org/officeDocument/2006/relationships/image" Target="../media/image45.jpeg"/><Relationship Id="rId9" Type="http://schemas.openxmlformats.org/officeDocument/2006/relationships/hyperlink" Target="http://el.wikipedia.org/wiki/%CE%A7%CF%81%CE%AE%CF%83%CF%84%CE%B7%CF%82:Pete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uib.no/universitymuseum/nyheter/2010/04/exciting-cultural-exhibitions-open-at-the-bergen-museu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commons.wikimedia.org/wiki/File:Urine_sample.JPG" TargetMode="External"/><Relationship Id="rId3" Type="http://schemas.openxmlformats.org/officeDocument/2006/relationships/image" Target="../media/image39.jpeg"/><Relationship Id="rId7" Type="http://schemas.openxmlformats.org/officeDocument/2006/relationships/hyperlink" Target="https://creativecommons.org/licenses/by-sa/3.0/deed.e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commons.wikimedia.org/wiki/User:Jmh649" TargetMode="External"/><Relationship Id="rId11" Type="http://schemas.openxmlformats.org/officeDocument/2006/relationships/hyperlink" Target="http://en.wikipedia.org/wiki/File:Weewee.JPG" TargetMode="External"/><Relationship Id="rId5" Type="http://schemas.openxmlformats.org/officeDocument/2006/relationships/hyperlink" Target="https://commons.wikimedia.org/wiki/File:RhabdoUrine.JPG" TargetMode="External"/><Relationship Id="rId10"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hyperlink" Target="http://commons.wikimedia.org/w/index.php?title=User:Alexbrn&amp;action=edit&amp;redlink=1"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File:Ebers7766.jpg"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s://en.wikipedia.org/wiki/File:Pyuria2011.JPG" TargetMode="External"/><Relationship Id="rId3" Type="http://schemas.openxmlformats.org/officeDocument/2006/relationships/image" Target="../media/image49.jpeg"/><Relationship Id="rId7"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commons.wikimedia.org/wiki/User:Polarlys" TargetMode="External"/><Relationship Id="rId4" Type="http://schemas.openxmlformats.org/officeDocument/2006/relationships/hyperlink" Target="http://commons.wikimedia.org/wiki/File:Urinbecher.jpg" TargetMode="External"/><Relationship Id="rId9" Type="http://schemas.openxmlformats.org/officeDocument/2006/relationships/hyperlink" Target="https://commons.wikimedia.org/wiki/User:Jmh649"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Mdd" TargetMode="External"/><Relationship Id="rId4" Type="http://schemas.openxmlformats.org/officeDocument/2006/relationships/hyperlink" Target="http://commons.wikimedia.org/wiki/File:Hippocrates_Light.JP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File:Aristotle_Bust_White_Background_Transparent.png"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el.wikipedia.org/wiki/MediaWiki:Licenses" TargetMode="External"/><Relationship Id="rId5" Type="http://schemas.openxmlformats.org/officeDocument/2006/relationships/hyperlink" Target="http://el.wikipedia.org/wiki/%CE%A7%CF%81%CE%AE%CF%83%CF%84%CE%B7%CF%82:Petef" TargetMode="External"/><Relationship Id="rId4" Type="http://schemas.openxmlformats.org/officeDocument/2006/relationships/hyperlink" Target="http://el.wikipedia.org/wiki/%CE%91%CF%81%CF%87%CE%B5%CE%AF%CE%BF:Urinometro_use.JPG"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5.wmf"/><Relationship Id="rId5" Type="http://schemas.openxmlformats.org/officeDocument/2006/relationships/oleObject" Target="../embeddings/oleObject1.bin"/><Relationship Id="rId4" Type="http://schemas.openxmlformats.org/officeDocument/2006/relationships/image" Target="../media/image58.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9.wmf"/><Relationship Id="rId4" Type="http://schemas.openxmlformats.org/officeDocument/2006/relationships/oleObject" Target="../embeddings/oleObject2.bin"/></Relationships>
</file>

<file path=ppt/slides/_rels/slide89.xml.rels><?xml version="1.0" encoding="UTF-8" standalone="yes"?>
<Relationships xmlns="http://schemas.openxmlformats.org/package/2006/relationships"><Relationship Id="rId3" Type="http://schemas.openxmlformats.org/officeDocument/2006/relationships/hyperlink" Target="http://www.youtube.com/watch?v=Qd9uJ9JitJw" TargetMode="External"/><Relationship Id="rId7" Type="http://schemas.openxmlformats.org/officeDocument/2006/relationships/hyperlink" Target="http://creativecommons.org/licenses/by-sa/2.5/deed.e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commons.wikimedia.org/wiki/User:FGM" TargetMode="External"/><Relationship Id="rId5" Type="http://schemas.openxmlformats.org/officeDocument/2006/relationships/hyperlink" Target="http://commons.wikimedia.org/wiki/File:Refractometer.jpg" TargetMode="External"/><Relationship Id="rId4" Type="http://schemas.openxmlformats.org/officeDocument/2006/relationships/image" Target="../media/image61.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Galen_detail.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13" Type="http://schemas.openxmlformats.org/officeDocument/2006/relationships/hyperlink" Target="http://www.kruess.com/laboratory/products/refractometers/abbe-refractometers/" TargetMode="External"/><Relationship Id="rId3" Type="http://schemas.openxmlformats.org/officeDocument/2006/relationships/image" Target="../media/image62.jpeg"/><Relationship Id="rId7" Type="http://schemas.openxmlformats.org/officeDocument/2006/relationships/hyperlink" Target="http://commons.wikimedia.org/w/index.php?title=User:Gottsleben&amp;action=edit&amp;redlink=1" TargetMode="External"/><Relationship Id="rId12"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en.wikipedia.org/w/index.php?title=User:Atagousa&amp;action=edit&amp;redlink=1" TargetMode="External"/><Relationship Id="rId11" Type="http://schemas.openxmlformats.org/officeDocument/2006/relationships/hyperlink" Target="http://bio-equip.cn/enshow1equip.asp?equipid=2592&amp;division=699" TargetMode="External"/><Relationship Id="rId5" Type="http://schemas.openxmlformats.org/officeDocument/2006/relationships/hyperlink" Target="http://en.wikipedia.org/wiki/File:Washingdigitalrefractometer.jpg" TargetMode="External"/><Relationship Id="rId10" Type="http://schemas.openxmlformats.org/officeDocument/2006/relationships/image" Target="../media/image65.jpeg"/><Relationship Id="rId4" Type="http://schemas.openxmlformats.org/officeDocument/2006/relationships/image" Target="../media/image63.jpeg"/><Relationship Id="rId9" Type="http://schemas.openxmlformats.org/officeDocument/2006/relationships/image" Target="../media/image64.jpeg"/><Relationship Id="rId14" Type="http://schemas.openxmlformats.org/officeDocument/2006/relationships/hyperlink" Target="https://www.agriculturesolutions.com/products/crop-soil-and-water-testing/refractometers-brix-meters/atago-pen-pro-digital-refractometer-0-85-brix-detail"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www.fishersci.com/ecomm/servlet/itemdetail?catnum=22046996&amp;storeId=10652" TargetMode="External"/><Relationship Id="rId3" Type="http://schemas.openxmlformats.org/officeDocument/2006/relationships/image" Target="../media/image67.jpeg"/><Relationship Id="rId7" Type="http://schemas.openxmlformats.org/officeDocument/2006/relationships/hyperlink" Target="http://www.johnmorris.com.au/Osmometer/Advanced-Model-3320-Micro-Osmometer.aspx?pd=15474&amp;CategoryID=326"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http://www.menarini.com/english/diagnostica/img/au_osmo.jpg" TargetMode="External"/><Relationship Id="rId4" Type="http://schemas.openxmlformats.org/officeDocument/2006/relationships/image" Target="../media/image68.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32185" y="1170865"/>
            <a:ext cx="8479631" cy="1470025"/>
          </a:xfrm>
        </p:spPr>
        <p:txBody>
          <a:bodyPr>
            <a:normAutofit/>
          </a:bodyPr>
          <a:lstStyle/>
          <a:p>
            <a:r>
              <a:rPr lang="el-GR" sz="3200" dirty="0"/>
              <a:t>Ανάλυση Βιολογικών Υγρών &amp; Εκκριμάτων </a:t>
            </a:r>
            <a:r>
              <a:rPr lang="en-US" sz="3200" dirty="0"/>
              <a:t>(</a:t>
            </a:r>
            <a:r>
              <a:rPr lang="el-GR" sz="3200" dirty="0"/>
              <a:t>Θ)</a:t>
            </a:r>
          </a:p>
        </p:txBody>
      </p:sp>
      <p:sp>
        <p:nvSpPr>
          <p:cNvPr id="3" name="Υπότιτλος 2"/>
          <p:cNvSpPr>
            <a:spLocks noGrp="1"/>
          </p:cNvSpPr>
          <p:nvPr>
            <p:ph type="subTitle" idx="1"/>
          </p:nvPr>
        </p:nvSpPr>
        <p:spPr>
          <a:xfrm>
            <a:off x="683568" y="2708920"/>
            <a:ext cx="7776863" cy="2520280"/>
          </a:xfrm>
        </p:spPr>
        <p:txBody>
          <a:bodyPr>
            <a:normAutofit fontScale="92500" lnSpcReduction="10000"/>
          </a:bodyPr>
          <a:lstStyle/>
          <a:p>
            <a:r>
              <a:rPr lang="el-GR" sz="2700" b="1" dirty="0" smtClean="0"/>
              <a:t>Ενότητα </a:t>
            </a:r>
            <a:r>
              <a:rPr lang="en-US" sz="2700" b="1" dirty="0" smtClean="0"/>
              <a:t>3</a:t>
            </a:r>
            <a:r>
              <a:rPr lang="el-GR" sz="2700" dirty="0" smtClean="0"/>
              <a:t>:</a:t>
            </a:r>
            <a:r>
              <a:rPr lang="en-US" sz="2700" dirty="0" smtClean="0"/>
              <a:t> </a:t>
            </a:r>
            <a:r>
              <a:rPr lang="el-GR" sz="2700" dirty="0"/>
              <a:t>Συλλογή δειγμάτων </a:t>
            </a:r>
            <a:r>
              <a:rPr lang="el-GR" sz="2700" dirty="0" smtClean="0"/>
              <a:t>ούρων, φυσικοί</a:t>
            </a:r>
            <a:r>
              <a:rPr lang="en-US" sz="2700" dirty="0" smtClean="0"/>
              <a:t> </a:t>
            </a:r>
            <a:r>
              <a:rPr lang="el-GR" sz="2700" dirty="0" smtClean="0"/>
              <a:t>χαρακτήρες,</a:t>
            </a:r>
            <a:r>
              <a:rPr lang="en-US" sz="2700" dirty="0" smtClean="0"/>
              <a:t> </a:t>
            </a:r>
            <a:r>
              <a:rPr lang="el-GR" sz="2700" dirty="0" smtClean="0"/>
              <a:t>νέες τεχνολογίες</a:t>
            </a:r>
            <a:endParaRPr lang="en-US" sz="2700" dirty="0" smtClean="0"/>
          </a:p>
          <a:p>
            <a:r>
              <a:rPr lang="en-US" sz="2800" dirty="0"/>
              <a:t/>
            </a:r>
            <a:br>
              <a:rPr lang="en-US" sz="2800" dirty="0"/>
            </a:br>
            <a:r>
              <a:rPr lang="el-GR" sz="2600" dirty="0"/>
              <a:t>Πέτρος Καρκαλούσος</a:t>
            </a:r>
          </a:p>
          <a:p>
            <a:r>
              <a:rPr lang="el-GR" sz="2600" dirty="0"/>
              <a:t>Καθηγητής εφαρμογών κλινικής χημείας – ΤΕΙ Αθηνών</a:t>
            </a:r>
          </a:p>
          <a:p>
            <a:r>
              <a:rPr lang="el-GR" sz="2600" dirty="0"/>
              <a:t>Τμήμα Ιατρικών Εργαστήριων</a:t>
            </a:r>
          </a:p>
          <a:p>
            <a:endParaRPr lang="en-US" sz="2800" dirty="0" smtClean="0"/>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82316329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9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Ρούφος</a:t>
            </a:r>
            <a:endParaRPr lang="el-GR" dirty="0">
              <a:solidFill>
                <a:srgbClr val="9B0000"/>
              </a:solidFill>
            </a:endParaRPr>
          </a:p>
        </p:txBody>
      </p:sp>
      <p:sp>
        <p:nvSpPr>
          <p:cNvPr id="9219" name="Rectangle 6"/>
          <p:cNvSpPr>
            <a:spLocks noChangeArrowheads="1"/>
          </p:cNvSpPr>
          <p:nvPr/>
        </p:nvSpPr>
        <p:spPr bwMode="auto">
          <a:xfrm>
            <a:off x="4859699" y="1530409"/>
            <a:ext cx="4268382" cy="3857466"/>
          </a:xfrm>
          <a:prstGeom prst="rect">
            <a:avLst/>
          </a:prstGeom>
          <a:noFill/>
          <a:ln w="9525">
            <a:noFill/>
            <a:miter lim="800000"/>
            <a:headEnd/>
            <a:tailEnd/>
          </a:ln>
        </p:spPr>
        <p:txBody>
          <a:bodyPr wrap="square">
            <a:spAutoFit/>
          </a:bodyPr>
          <a:lstStyle/>
          <a:p>
            <a:pPr>
              <a:lnSpc>
                <a:spcPct val="114000"/>
              </a:lnSpc>
              <a:spcBef>
                <a:spcPct val="45000"/>
              </a:spcBef>
            </a:pPr>
            <a:r>
              <a:rPr lang="el-GR" sz="2400" dirty="0">
                <a:latin typeface="+mn-lt"/>
              </a:rPr>
              <a:t>Την ίδια εποχή με τον Γαληνό, στην Έφεσο ο Έλληνας γιατρός </a:t>
            </a:r>
            <a:r>
              <a:rPr lang="el-GR" sz="2400" b="1" dirty="0">
                <a:solidFill>
                  <a:srgbClr val="9B0000"/>
                </a:solidFill>
                <a:latin typeface="+mn-lt"/>
              </a:rPr>
              <a:t>Ρούφος</a:t>
            </a:r>
            <a:r>
              <a:rPr lang="el-GR" sz="2400" dirty="0">
                <a:solidFill>
                  <a:srgbClr val="FF0000"/>
                </a:solidFill>
                <a:latin typeface="+mn-lt"/>
              </a:rPr>
              <a:t> </a:t>
            </a:r>
            <a:r>
              <a:rPr lang="el-GR" sz="2400" dirty="0">
                <a:latin typeface="+mn-lt"/>
              </a:rPr>
              <a:t>στο έργο του «</a:t>
            </a:r>
            <a:r>
              <a:rPr lang="el-GR" sz="2400" b="1" dirty="0">
                <a:solidFill>
                  <a:srgbClr val="9B0000"/>
                </a:solidFill>
                <a:latin typeface="+mn-lt"/>
              </a:rPr>
              <a:t>Πραγματεία πάνω στις Ασθένειες των Νεφρών και της Κύστης</a:t>
            </a:r>
            <a:r>
              <a:rPr lang="el-GR" sz="2400" dirty="0">
                <a:latin typeface="+mn-lt"/>
              </a:rPr>
              <a:t>» περιγράφει για πρώτη φορά τμήματα του ουροποιητικού συστήματος και την αιματουρία.</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46" y="1700808"/>
            <a:ext cx="4536503" cy="3516669"/>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6"/>
          <p:cNvSpPr/>
          <p:nvPr/>
        </p:nvSpPr>
        <p:spPr>
          <a:xfrm>
            <a:off x="821972" y="5246221"/>
            <a:ext cx="320384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solidFill>
                  <a:schemeClr val="tx1">
                    <a:lumMod val="65000"/>
                    <a:lumOff val="35000"/>
                  </a:schemeClr>
                </a:solidFill>
                <a:latin typeface="+mn-lt"/>
                <a:hlinkClick r:id="rId3"/>
              </a:rPr>
              <a:t>Ephesus Celsus Library </a:t>
            </a:r>
            <a:r>
              <a:rPr lang="en-US" sz="1200" dirty="0" smtClean="0">
                <a:solidFill>
                  <a:schemeClr val="tx1">
                    <a:lumMod val="65000"/>
                    <a:lumOff val="35000"/>
                  </a:schemeClr>
                </a:solidFill>
                <a:latin typeface="+mn-lt"/>
                <a:hlinkClick r:id="rId3"/>
              </a:rPr>
              <a:t>Façade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4"/>
              </a:rPr>
              <a:t>Benh</a:t>
            </a:r>
            <a:r>
              <a:rPr lang="el-GR" sz="1200" dirty="0" smtClean="0">
                <a:solidFill>
                  <a:schemeClr val="tx1">
                    <a:lumMod val="65000"/>
                    <a:lumOff val="35000"/>
                  </a:schemeClr>
                </a:solidFill>
                <a:latin typeface="+mn-lt"/>
              </a:rPr>
              <a:t>  διαθέσιμο με άδεια</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9</a:t>
            </a:fld>
            <a:endParaRPr lang="el-GR" dirty="0"/>
          </a:p>
        </p:txBody>
      </p:sp>
    </p:spTree>
    <p:extLst>
      <p:ext uri="{BB962C8B-B14F-4D97-AF65-F5344CB8AC3E}">
        <p14:creationId xmlns:p14="http://schemas.microsoft.com/office/powerpoint/2010/main" val="19146047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51358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n-US" kern="0" dirty="0">
                <a:solidFill>
                  <a:srgbClr val="9B0000"/>
                </a:solidFill>
              </a:rPr>
              <a:t>A</a:t>
            </a:r>
            <a:r>
              <a:rPr lang="el-GR" kern="0" dirty="0">
                <a:solidFill>
                  <a:srgbClr val="9B0000"/>
                </a:solidFill>
              </a:rPr>
              <a:t>ρχαίο σύμβολο των </a:t>
            </a:r>
            <a:r>
              <a:rPr lang="el-GR" kern="0" dirty="0" smtClean="0">
                <a:solidFill>
                  <a:srgbClr val="9B0000"/>
                </a:solidFill>
              </a:rPr>
              <a:t>ούρων</a:t>
            </a:r>
            <a:endParaRPr lang="el-GR" dirty="0">
              <a:solidFill>
                <a:srgbClr val="9B0000"/>
              </a:solidFill>
            </a:endParaRPr>
          </a:p>
        </p:txBody>
      </p:sp>
      <p:pic>
        <p:nvPicPr>
          <p:cNvPr id="53250" name="Picture 2"/>
          <p:cNvPicPr>
            <a:picLocks noChangeAspect="1" noChangeArrowheads="1"/>
          </p:cNvPicPr>
          <p:nvPr/>
        </p:nvPicPr>
        <p:blipFill>
          <a:blip r:embed="rId3" cstate="print"/>
          <a:srcRect/>
          <a:stretch>
            <a:fillRect/>
          </a:stretch>
        </p:blipFill>
        <p:spPr bwMode="auto">
          <a:xfrm>
            <a:off x="2000250" y="1988840"/>
            <a:ext cx="5143500" cy="3429000"/>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10</a:t>
            </a:fld>
            <a:endParaRPr lang="el-GR" dirty="0"/>
          </a:p>
        </p:txBody>
      </p:sp>
    </p:spTree>
    <p:extLst>
      <p:ext uri="{BB962C8B-B14F-4D97-AF65-F5344CB8AC3E}">
        <p14:creationId xmlns:p14="http://schemas.microsoft.com/office/powerpoint/2010/main" val="4052116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974640"/>
            <a:ext cx="8229600" cy="908720"/>
          </a:xfrm>
          <a:ln w="28575">
            <a:solidFill>
              <a:srgbClr val="9B0000"/>
            </a:solidFill>
          </a:ln>
        </p:spPr>
        <p:txBody>
          <a:bodyPr>
            <a:normAutofit/>
          </a:bodyPr>
          <a:lstStyle/>
          <a:p>
            <a:r>
              <a:rPr lang="el-GR" dirty="0">
                <a:solidFill>
                  <a:srgbClr val="9B0000"/>
                </a:solidFill>
                <a:cs typeface="Levenim MT" pitchFamily="2" charset="-79"/>
              </a:rPr>
              <a:t>Μεσαιωνικοί </a:t>
            </a:r>
            <a:r>
              <a:rPr lang="el-GR" dirty="0" smtClean="0">
                <a:solidFill>
                  <a:srgbClr val="9B0000"/>
                </a:solidFill>
                <a:cs typeface="Levenim MT" pitchFamily="2" charset="-79"/>
              </a:rPr>
              <a:t>χρόνοι</a:t>
            </a:r>
            <a:endParaRPr lang="el-GR" dirty="0"/>
          </a:p>
        </p:txBody>
      </p:sp>
      <p:sp>
        <p:nvSpPr>
          <p:cNvPr id="2" name="1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11</a:t>
            </a:fld>
            <a:endParaRPr lang="el-GR" dirty="0"/>
          </a:p>
        </p:txBody>
      </p:sp>
    </p:spTree>
    <p:extLst>
      <p:ext uri="{BB962C8B-B14F-4D97-AF65-F5344CB8AC3E}">
        <p14:creationId xmlns:p14="http://schemas.microsoft.com/office/powerpoint/2010/main" val="2278333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l-GR" dirty="0" smtClean="0">
                <a:solidFill>
                  <a:srgbClr val="9B0000"/>
                </a:solidFill>
              </a:rPr>
              <a:t>Πρώιμα Βυζαντινά χρόνια</a:t>
            </a:r>
          </a:p>
        </p:txBody>
      </p:sp>
      <p:sp>
        <p:nvSpPr>
          <p:cNvPr id="10245" name="Rectangle 6"/>
          <p:cNvSpPr>
            <a:spLocks noChangeArrowheads="1"/>
          </p:cNvSpPr>
          <p:nvPr/>
        </p:nvSpPr>
        <p:spPr bwMode="auto">
          <a:xfrm>
            <a:off x="3545790" y="1053314"/>
            <a:ext cx="2052421" cy="492443"/>
          </a:xfrm>
          <a:prstGeom prst="rect">
            <a:avLst/>
          </a:prstGeom>
          <a:noFill/>
          <a:ln w="9525">
            <a:noFill/>
            <a:miter lim="800000"/>
            <a:headEnd/>
            <a:tailEnd/>
          </a:ln>
        </p:spPr>
        <p:txBody>
          <a:bodyPr wrap="none">
            <a:spAutoFit/>
          </a:bodyPr>
          <a:lstStyle/>
          <a:p>
            <a:pPr algn="ctr">
              <a:spcBef>
                <a:spcPct val="20000"/>
              </a:spcBef>
            </a:pPr>
            <a:r>
              <a:rPr lang="el-GR" sz="2600" b="1" dirty="0">
                <a:latin typeface="+mn-lt"/>
              </a:rPr>
              <a:t>Αλεξάνδρεια </a:t>
            </a:r>
          </a:p>
        </p:txBody>
      </p:sp>
      <p:sp>
        <p:nvSpPr>
          <p:cNvPr id="10243" name="Rectangle 3"/>
          <p:cNvSpPr>
            <a:spLocks noGrp="1" noChangeArrowheads="1"/>
          </p:cNvSpPr>
          <p:nvPr>
            <p:ph idx="1"/>
          </p:nvPr>
        </p:nvSpPr>
        <p:spPr>
          <a:xfrm>
            <a:off x="251520" y="1844824"/>
            <a:ext cx="5472608" cy="4161057"/>
          </a:xfrm>
        </p:spPr>
        <p:txBody>
          <a:bodyPr>
            <a:normAutofit/>
          </a:bodyPr>
          <a:lstStyle/>
          <a:p>
            <a:pPr marL="449263" indent="-449263" eaLnBrk="1" hangingPunct="1"/>
            <a:r>
              <a:rPr lang="el-GR" sz="2400" dirty="0" smtClean="0"/>
              <a:t>Ερασίστρατος ο Κώος (3ος αιώνας)</a:t>
            </a:r>
          </a:p>
          <a:p>
            <a:pPr marL="449263" indent="-449263" eaLnBrk="1" hangingPunct="1">
              <a:spcBef>
                <a:spcPct val="45000"/>
              </a:spcBef>
            </a:pPr>
            <a:r>
              <a:rPr lang="el-GR" sz="2400" dirty="0" smtClean="0"/>
              <a:t>Ερώφιλος ο Καρχηδεύς</a:t>
            </a:r>
          </a:p>
          <a:p>
            <a:pPr marL="449263" indent="-449263" eaLnBrk="1" hangingPunct="1">
              <a:spcBef>
                <a:spcPct val="45000"/>
              </a:spcBef>
            </a:pPr>
            <a:r>
              <a:rPr lang="el-GR" sz="2400" dirty="0" smtClean="0"/>
              <a:t>Παλλάδιος (5ος αιώνας)</a:t>
            </a:r>
          </a:p>
          <a:p>
            <a:pPr marL="449263" indent="-449263" eaLnBrk="1" hangingPunct="1">
              <a:spcBef>
                <a:spcPct val="45000"/>
              </a:spcBef>
            </a:pPr>
            <a:r>
              <a:rPr lang="el-GR" sz="2400" dirty="0" smtClean="0"/>
              <a:t>Στέφανος ο Αθηναίος (6ος – 7ος αιώνας) </a:t>
            </a:r>
          </a:p>
          <a:p>
            <a:pPr marL="0" indent="0" eaLnBrk="1" hangingPunct="1">
              <a:spcBef>
                <a:spcPct val="45000"/>
              </a:spcBef>
              <a:buFontTx/>
              <a:buNone/>
            </a:pPr>
            <a:r>
              <a:rPr lang="el-GR" sz="2400" dirty="0" smtClean="0"/>
              <a:t>Το έργο του επηρέασε σημαντικά το έργο του Βυζαντινού</a:t>
            </a:r>
            <a:r>
              <a:rPr lang="en-US" sz="2400" dirty="0" smtClean="0"/>
              <a:t> </a:t>
            </a:r>
            <a:r>
              <a:rPr lang="el-GR" sz="2400" dirty="0" smtClean="0"/>
              <a:t>Θεόφιλου Πρωτοσπαθάριου και του Πέρση ιατρού </a:t>
            </a:r>
            <a:r>
              <a:rPr lang="en-US" sz="2400" dirty="0" smtClean="0"/>
              <a:t>Rhazes</a:t>
            </a:r>
            <a:r>
              <a:rPr lang="el-GR" sz="2400" dirty="0" smtClean="0"/>
              <a:t>.</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7" y="2026478"/>
            <a:ext cx="3224973" cy="3224973"/>
          </a:xfrm>
          <a:prstGeom prst="rect">
            <a:avLst/>
          </a:prstGeom>
          <a:noFill/>
          <a:ln w="381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701223" y="5251451"/>
            <a:ext cx="320384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rPr>
              <a:t>PHAROS2006</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rPr>
              <a:t> </a:t>
            </a:r>
            <a:endParaRPr lang="en-US" sz="1200" dirty="0" smtClean="0">
              <a:solidFill>
                <a:schemeClr val="tx1">
                  <a:lumMod val="65000"/>
                  <a:lumOff val="35000"/>
                </a:schemeClr>
              </a:solidFill>
              <a:latin typeface="+mn-lt"/>
            </a:endParaRPr>
          </a:p>
          <a:p>
            <a:pPr algn="ct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4"/>
              </a:rPr>
              <a:t>Xlance</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hlinkClick r:id="rId5"/>
              </a:rPr>
              <a:t>ελεύθερο για επαναχρησιμοποίηση</a:t>
            </a:r>
            <a:endParaRPr lang="en-US" sz="1200" b="1" dirty="0">
              <a:solidFill>
                <a:schemeClr val="tx1">
                  <a:lumMod val="65000"/>
                  <a:lumOff val="35000"/>
                </a:schemeClr>
              </a:solidFill>
              <a:latin typeface="+mn-lt"/>
            </a:endParaRPr>
          </a:p>
        </p:txBody>
      </p:sp>
      <p:sp>
        <p:nvSpPr>
          <p:cNvPr id="6" name="5 - Θέση αριθμού διαφάνειας"/>
          <p:cNvSpPr>
            <a:spLocks noGrp="1"/>
          </p:cNvSpPr>
          <p:nvPr>
            <p:ph type="sldNum" sz="quarter" idx="12"/>
          </p:nvPr>
        </p:nvSpPr>
        <p:spPr>
          <a:xfrm>
            <a:off x="6462477" y="6309320"/>
            <a:ext cx="2133600" cy="365125"/>
          </a:xfrm>
        </p:spPr>
        <p:txBody>
          <a:bodyPr/>
          <a:lstStyle/>
          <a:p>
            <a:pPr>
              <a:defRPr/>
            </a:pPr>
            <a:fld id="{1C56834F-A78F-4428-A4D6-60CD0E107A20}" type="slidenum">
              <a:rPr lang="el-GR" smtClean="0"/>
              <a:pPr>
                <a:defRPr/>
              </a:pPr>
              <a:t>12</a:t>
            </a:fld>
            <a:endParaRPr lang="el-GR" dirty="0"/>
          </a:p>
        </p:txBody>
      </p:sp>
    </p:spTree>
    <p:extLst>
      <p:ext uri="{BB962C8B-B14F-4D97-AF65-F5344CB8AC3E}">
        <p14:creationId xmlns:p14="http://schemas.microsoft.com/office/powerpoint/2010/main" val="1281874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l-GR" b="1" dirty="0" smtClean="0">
                <a:solidFill>
                  <a:srgbClr val="9B0000"/>
                </a:solidFill>
              </a:rPr>
              <a:t>Θεόφιλος Πρωτοσπαθάριος</a:t>
            </a:r>
            <a:endParaRPr lang="el-GR" sz="3200" b="0" dirty="0" smtClean="0">
              <a:solidFill>
                <a:srgbClr val="9B0000"/>
              </a:solidFill>
            </a:endParaRPr>
          </a:p>
        </p:txBody>
      </p:sp>
      <p:sp>
        <p:nvSpPr>
          <p:cNvPr id="11267" name="Rectangle 3"/>
          <p:cNvSpPr>
            <a:spLocks noGrp="1" noChangeArrowheads="1"/>
          </p:cNvSpPr>
          <p:nvPr>
            <p:ph idx="1"/>
          </p:nvPr>
        </p:nvSpPr>
        <p:spPr>
          <a:xfrm>
            <a:off x="395536" y="1595116"/>
            <a:ext cx="5482952" cy="4248472"/>
          </a:xfrm>
        </p:spPr>
        <p:txBody>
          <a:bodyPr>
            <a:normAutofit/>
          </a:bodyPr>
          <a:lstStyle/>
          <a:p>
            <a:pPr eaLnBrk="1" hangingPunct="1">
              <a:lnSpc>
                <a:spcPct val="110000"/>
              </a:lnSpc>
              <a:spcBef>
                <a:spcPct val="45000"/>
              </a:spcBef>
            </a:pPr>
            <a:r>
              <a:rPr lang="el-GR" sz="2400" dirty="0" smtClean="0"/>
              <a:t>Έθεσε τα θεμέλια της μεσαιωνικής </a:t>
            </a:r>
            <a:r>
              <a:rPr lang="el-GR" sz="2400" b="1" dirty="0" smtClean="0">
                <a:solidFill>
                  <a:srgbClr val="9B0000"/>
                </a:solidFill>
              </a:rPr>
              <a:t>ουροσκοπίας</a:t>
            </a:r>
            <a:r>
              <a:rPr lang="el-GR" sz="2400" dirty="0" smtClean="0">
                <a:solidFill>
                  <a:srgbClr val="9B0000"/>
                </a:solidFill>
              </a:rPr>
              <a:t> </a:t>
            </a:r>
            <a:r>
              <a:rPr lang="el-GR" sz="2400" dirty="0" smtClean="0"/>
              <a:t>(603 - 641 μ</a:t>
            </a:r>
            <a:r>
              <a:rPr lang="en-US" sz="2400" dirty="0" smtClean="0"/>
              <a:t>.</a:t>
            </a:r>
            <a:r>
              <a:rPr lang="el-GR" sz="2400" dirty="0" smtClean="0"/>
              <a:t>Χ</a:t>
            </a:r>
            <a:r>
              <a:rPr lang="en-US" sz="2400" dirty="0" smtClean="0"/>
              <a:t>.</a:t>
            </a:r>
            <a:r>
              <a:rPr lang="el-GR" sz="2400" dirty="0" smtClean="0"/>
              <a:t>) αλλά και ανακάλυψε την </a:t>
            </a:r>
            <a:r>
              <a:rPr lang="el-GR" sz="2400" b="1" dirty="0" smtClean="0">
                <a:solidFill>
                  <a:srgbClr val="9B0000"/>
                </a:solidFill>
              </a:rPr>
              <a:t>πρωτεϊνουρία</a:t>
            </a:r>
            <a:r>
              <a:rPr lang="el-GR" sz="2400" dirty="0" smtClean="0"/>
              <a:t> και την μέθοδο διάγνωσης της με θέρμανση των ούρων. </a:t>
            </a:r>
          </a:p>
          <a:p>
            <a:pPr eaLnBrk="1" hangingPunct="1">
              <a:lnSpc>
                <a:spcPct val="110000"/>
              </a:lnSpc>
              <a:spcBef>
                <a:spcPct val="45000"/>
              </a:spcBef>
            </a:pPr>
            <a:r>
              <a:rPr lang="el-GR" sz="2400" dirty="0" smtClean="0"/>
              <a:t>Στο βιβλίο του «</a:t>
            </a:r>
            <a:r>
              <a:rPr lang="el-GR" sz="2400" b="1" dirty="0" smtClean="0">
                <a:solidFill>
                  <a:srgbClr val="9B0000"/>
                </a:solidFill>
              </a:rPr>
              <a:t>Περί Ούρων</a:t>
            </a:r>
            <a:r>
              <a:rPr lang="el-GR" sz="2400" dirty="0" smtClean="0"/>
              <a:t>» τα μακροσκοπικά χαρακτηριστικά των ούρων συνδέονταν με συγκεκριμένες παθήσεις.</a:t>
            </a:r>
          </a:p>
        </p:txBody>
      </p:sp>
      <p:sp>
        <p:nvSpPr>
          <p:cNvPr id="11269" name="Text Box 6"/>
          <p:cNvSpPr txBox="1">
            <a:spLocks noChangeArrowheads="1"/>
          </p:cNvSpPr>
          <p:nvPr/>
        </p:nvSpPr>
        <p:spPr bwMode="auto">
          <a:xfrm>
            <a:off x="5820124" y="4221088"/>
            <a:ext cx="2976945" cy="461665"/>
          </a:xfrm>
          <a:prstGeom prst="rect">
            <a:avLst/>
          </a:prstGeom>
          <a:noFill/>
          <a:ln w="9525">
            <a:noFill/>
            <a:miter lim="800000"/>
            <a:headEnd/>
            <a:tailEnd/>
          </a:ln>
        </p:spPr>
        <p:txBody>
          <a:bodyPr wrap="square">
            <a:spAutoFit/>
          </a:bodyPr>
          <a:lstStyle/>
          <a:p>
            <a:pPr algn="ctr">
              <a:spcBef>
                <a:spcPct val="20000"/>
              </a:spcBef>
              <a:buClr>
                <a:schemeClr val="accent1"/>
              </a:buClr>
              <a:buFont typeface="Wingdings" pitchFamily="2" charset="2"/>
              <a:buNone/>
            </a:pP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Theophilus Protospatharius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Tillman</a:t>
            </a:r>
            <a:r>
              <a:rPr lang="el-GR" sz="1200" dirty="0" smtClean="0">
                <a:solidFill>
                  <a:schemeClr val="tx1">
                    <a:lumMod val="75000"/>
                    <a:lumOff val="25000"/>
                  </a:schemeClr>
                </a:solidFill>
                <a:latin typeface="+mn-lt"/>
              </a:rPr>
              <a:t> διαθέσιμο ως κοινό κτήμα</a:t>
            </a:r>
            <a:r>
              <a:rPr lang="en-US"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13</a:t>
            </a:fld>
            <a:endParaRPr lang="el-GR"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163" y="1772816"/>
            <a:ext cx="318086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21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l-GR" b="1" dirty="0" smtClean="0">
                <a:solidFill>
                  <a:srgbClr val="9B0000"/>
                </a:solidFill>
              </a:rPr>
              <a:t>Ιωάννης Ακτουάριος</a:t>
            </a:r>
          </a:p>
        </p:txBody>
      </p:sp>
      <p:sp>
        <p:nvSpPr>
          <p:cNvPr id="16387" name="Rectangle 3"/>
          <p:cNvSpPr>
            <a:spLocks noGrp="1" noChangeArrowheads="1"/>
          </p:cNvSpPr>
          <p:nvPr>
            <p:ph idx="1"/>
          </p:nvPr>
        </p:nvSpPr>
        <p:spPr>
          <a:xfrm>
            <a:off x="107504" y="980728"/>
            <a:ext cx="8928992" cy="5472608"/>
          </a:xfrm>
        </p:spPr>
        <p:txBody>
          <a:bodyPr>
            <a:noAutofit/>
          </a:bodyPr>
          <a:lstStyle/>
          <a:p>
            <a:pPr marL="381000" indent="-381000" eaLnBrk="1" hangingPunct="1">
              <a:lnSpc>
                <a:spcPct val="114000"/>
              </a:lnSpc>
              <a:spcBef>
                <a:spcPts val="600"/>
              </a:spcBef>
              <a:spcAft>
                <a:spcPts val="600"/>
              </a:spcAft>
            </a:pPr>
            <a:r>
              <a:rPr lang="el-GR" sz="2200" dirty="0" smtClean="0"/>
              <a:t>Η μεγάλη μορφή της Βυζαντινής ιατρικής στο ύστερο Βυζάντιο ήταν ο </a:t>
            </a:r>
            <a:r>
              <a:rPr lang="el-GR" sz="2200" b="1" dirty="0" smtClean="0">
                <a:solidFill>
                  <a:srgbClr val="9B0000"/>
                </a:solidFill>
              </a:rPr>
              <a:t>Ιωάννης Ζαχαρίας Ακτουάριος</a:t>
            </a:r>
            <a:r>
              <a:rPr lang="el-GR" sz="2200" b="1" dirty="0" smtClean="0"/>
              <a:t> </a:t>
            </a:r>
            <a:r>
              <a:rPr lang="el-GR" sz="2200" dirty="0" smtClean="0"/>
              <a:t>(1275 – 1328 μ.Χ.) ο οποίος μεταξύ άλλων έγραψε και το σύγγραμμα «</a:t>
            </a:r>
            <a:r>
              <a:rPr lang="el-GR" sz="2200" b="1" dirty="0" smtClean="0">
                <a:solidFill>
                  <a:srgbClr val="9B0000"/>
                </a:solidFill>
              </a:rPr>
              <a:t>Περί Ούρων</a:t>
            </a:r>
            <a:r>
              <a:rPr lang="el-GR" sz="2200" dirty="0" smtClean="0"/>
              <a:t>». </a:t>
            </a:r>
          </a:p>
          <a:p>
            <a:pPr marL="381000" indent="-381000" eaLnBrk="1" hangingPunct="1">
              <a:lnSpc>
                <a:spcPct val="114000"/>
              </a:lnSpc>
              <a:spcBef>
                <a:spcPts val="600"/>
              </a:spcBef>
              <a:spcAft>
                <a:spcPts val="600"/>
              </a:spcAft>
            </a:pPr>
            <a:r>
              <a:rPr lang="el-GR" sz="2200" dirty="0" smtClean="0"/>
              <a:t>Αυτό το έργο του ήταν διαιρεμένο σε επτά κεφάλαια τα οποία ονομάζονταν «</a:t>
            </a:r>
            <a:r>
              <a:rPr lang="el-GR" sz="2200" b="1" dirty="0" smtClean="0">
                <a:solidFill>
                  <a:srgbClr val="9B0000"/>
                </a:solidFill>
              </a:rPr>
              <a:t>λόγοι</a:t>
            </a:r>
            <a:r>
              <a:rPr lang="el-GR" sz="2200" dirty="0" smtClean="0"/>
              <a:t>». </a:t>
            </a:r>
          </a:p>
          <a:p>
            <a:pPr marL="381000" indent="-381000" eaLnBrk="1" hangingPunct="1">
              <a:lnSpc>
                <a:spcPct val="114000"/>
              </a:lnSpc>
              <a:spcBef>
                <a:spcPts val="600"/>
              </a:spcBef>
              <a:buFont typeface="Wingdings" pitchFamily="2" charset="2"/>
              <a:buAutoNum type="arabicPeriod"/>
            </a:pPr>
            <a:r>
              <a:rPr lang="el-GR" sz="2000" dirty="0" smtClean="0"/>
              <a:t>Ο πρώτος λόγος αναφέρονταν στους διαφορετικούς τύπους των ούρων,</a:t>
            </a:r>
          </a:p>
          <a:p>
            <a:pPr marL="381000" indent="-381000" eaLnBrk="1" hangingPunct="1">
              <a:lnSpc>
                <a:spcPct val="114000"/>
              </a:lnSpc>
              <a:spcBef>
                <a:spcPts val="600"/>
              </a:spcBef>
              <a:buFont typeface="Wingdings" pitchFamily="2" charset="2"/>
              <a:buAutoNum type="arabicPeriod"/>
            </a:pPr>
            <a:r>
              <a:rPr lang="el-GR" sz="2000" dirty="0" smtClean="0"/>
              <a:t>οι επόμενοι δύο λόγοι στην διαγνωστική αξία της ουροσκοπίας,</a:t>
            </a:r>
          </a:p>
          <a:p>
            <a:pPr marL="381000" indent="-381000" eaLnBrk="1" hangingPunct="1">
              <a:lnSpc>
                <a:spcPct val="114000"/>
              </a:lnSpc>
              <a:spcBef>
                <a:spcPts val="600"/>
              </a:spcBef>
              <a:buFont typeface="Wingdings" pitchFamily="2" charset="2"/>
              <a:buAutoNum type="arabicPeriod"/>
            </a:pPr>
            <a:r>
              <a:rPr lang="el-GR" sz="2000" dirty="0" smtClean="0"/>
              <a:t>ο τέταρτος και πέμπτος στην αιτιολογία των παθολογικών ευρημάτων στα ούρα,</a:t>
            </a:r>
          </a:p>
          <a:p>
            <a:pPr marL="381000" indent="-381000" eaLnBrk="1" hangingPunct="1">
              <a:lnSpc>
                <a:spcPct val="114000"/>
              </a:lnSpc>
              <a:spcBef>
                <a:spcPts val="600"/>
              </a:spcBef>
              <a:spcAft>
                <a:spcPts val="600"/>
              </a:spcAft>
              <a:buFont typeface="Wingdings" pitchFamily="2" charset="2"/>
              <a:buAutoNum type="arabicPeriod"/>
            </a:pPr>
            <a:r>
              <a:rPr lang="el-GR" sz="2000" dirty="0" smtClean="0"/>
              <a:t>και τα δύο τελευταία στην διαγνωστική αξία της ουροσκοπίας και στην σύνοψη όλων των προηγουμένων.</a:t>
            </a:r>
          </a:p>
          <a:p>
            <a:pPr marL="381000" indent="-381000" eaLnBrk="1" hangingPunct="1">
              <a:lnSpc>
                <a:spcPct val="114000"/>
              </a:lnSpc>
              <a:spcBef>
                <a:spcPts val="600"/>
              </a:spcBef>
              <a:spcAft>
                <a:spcPts val="600"/>
              </a:spcAft>
            </a:pPr>
            <a:r>
              <a:rPr lang="el-GR" sz="2200" dirty="0" smtClean="0"/>
              <a:t>Ο Ακτουάριος πρόσθεσε την </a:t>
            </a:r>
            <a:r>
              <a:rPr lang="el-GR" sz="2200" b="1" dirty="0" smtClean="0">
                <a:solidFill>
                  <a:srgbClr val="9B0000"/>
                </a:solidFill>
              </a:rPr>
              <a:t>διάκριση ανδρικού και γυναικείου γεννητικού συστήματος</a:t>
            </a:r>
            <a:r>
              <a:rPr lang="el-GR" sz="2200" dirty="0" smtClean="0"/>
              <a:t> καθώς και την μελέτη της </a:t>
            </a:r>
            <a:r>
              <a:rPr lang="el-GR" sz="2200" b="1" dirty="0" smtClean="0">
                <a:solidFill>
                  <a:srgbClr val="9B0000"/>
                </a:solidFill>
              </a:rPr>
              <a:t>επίδρασης των περιβαλλοντικών παραγόντων στο ουροποιητικό σύστημα</a:t>
            </a:r>
            <a:r>
              <a:rPr lang="el-GR" sz="2200" b="1" dirty="0" smtClean="0"/>
              <a:t>.</a:t>
            </a: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14</a:t>
            </a:fld>
            <a:endParaRPr lang="el-GR" dirty="0"/>
          </a:p>
        </p:txBody>
      </p:sp>
    </p:spTree>
    <p:extLst>
      <p:ext uri="{BB962C8B-B14F-4D97-AF65-F5344CB8AC3E}">
        <p14:creationId xmlns:p14="http://schemas.microsoft.com/office/powerpoint/2010/main" val="271102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rmAutofit fontScale="90000"/>
          </a:bodyPr>
          <a:lstStyle/>
          <a:p>
            <a:r>
              <a:rPr lang="el-GR" sz="4400" dirty="0">
                <a:solidFill>
                  <a:srgbClr val="9B0000"/>
                </a:solidFill>
              </a:rPr>
              <a:t>Οι γιατροί στη Βυζαντινή </a:t>
            </a:r>
            <a:r>
              <a:rPr lang="el-GR" sz="4400" dirty="0" smtClean="0">
                <a:solidFill>
                  <a:srgbClr val="9B0000"/>
                </a:solidFill>
              </a:rPr>
              <a:t>αγιογραφία</a:t>
            </a:r>
            <a:r>
              <a:rPr lang="en-US" sz="4400" dirty="0" smtClean="0">
                <a:solidFill>
                  <a:srgbClr val="9B0000"/>
                </a:solidFill>
              </a:rPr>
              <a:t/>
            </a:r>
            <a:br>
              <a:rPr lang="en-US" sz="4400" dirty="0" smtClean="0">
                <a:solidFill>
                  <a:srgbClr val="9B0000"/>
                </a:solidFill>
              </a:rPr>
            </a:br>
            <a:r>
              <a:rPr lang="el-GR" sz="3600" b="0" dirty="0" smtClean="0">
                <a:solidFill>
                  <a:srgbClr val="9B0000"/>
                </a:solidFill>
              </a:rPr>
              <a:t>(1 </a:t>
            </a:r>
            <a:r>
              <a:rPr lang="el-GR" sz="3600" b="0" dirty="0">
                <a:solidFill>
                  <a:srgbClr val="9B0000"/>
                </a:solidFill>
              </a:rPr>
              <a:t>από 3</a:t>
            </a:r>
            <a:r>
              <a:rPr lang="el-GR" sz="3600" b="0" dirty="0" smtClean="0">
                <a:solidFill>
                  <a:srgbClr val="9B0000"/>
                </a:solidFill>
              </a:rPr>
              <a:t>)</a:t>
            </a:r>
            <a:endParaRPr lang="el-GR" b="0" dirty="0"/>
          </a:p>
        </p:txBody>
      </p:sp>
      <p:sp>
        <p:nvSpPr>
          <p:cNvPr id="12291" name="Text Box 3"/>
          <p:cNvSpPr txBox="1">
            <a:spLocks noChangeArrowheads="1"/>
          </p:cNvSpPr>
          <p:nvPr/>
        </p:nvSpPr>
        <p:spPr bwMode="auto">
          <a:xfrm>
            <a:off x="1258887" y="5615974"/>
            <a:ext cx="7272337" cy="396875"/>
          </a:xfrm>
          <a:prstGeom prst="rect">
            <a:avLst/>
          </a:prstGeom>
          <a:noFill/>
          <a:ln w="9525">
            <a:noFill/>
            <a:miter lim="800000"/>
            <a:headEnd/>
            <a:tailEnd/>
          </a:ln>
        </p:spPr>
        <p:txBody>
          <a:bodyPr>
            <a:spAutoFit/>
          </a:bodyPr>
          <a:lstStyle/>
          <a:p>
            <a:pPr algn="ctr">
              <a:spcBef>
                <a:spcPct val="50000"/>
              </a:spcBef>
            </a:pPr>
            <a:r>
              <a:rPr lang="el-GR" sz="2000" dirty="0">
                <a:latin typeface="+mn-lt"/>
              </a:rPr>
              <a:t>Γαληνός και Ιπποκράτης σε βυζαντινή τοιχογραφία</a:t>
            </a:r>
          </a:p>
        </p:txBody>
      </p:sp>
      <p:pic>
        <p:nvPicPr>
          <p:cNvPr id="12290" name="Picture 2" descr="Γαληνός+και+Ιπποκράτης"/>
          <p:cNvPicPr>
            <a:picLocks noChangeAspect="1" noChangeArrowheads="1"/>
          </p:cNvPicPr>
          <p:nvPr/>
        </p:nvPicPr>
        <p:blipFill>
          <a:blip r:embed="rId2" cstate="print"/>
          <a:srcRect/>
          <a:stretch>
            <a:fillRect/>
          </a:stretch>
        </p:blipFill>
        <p:spPr bwMode="auto">
          <a:xfrm>
            <a:off x="2411760" y="1916832"/>
            <a:ext cx="4287837" cy="3216275"/>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8" name="Rectangle 6"/>
          <p:cNvSpPr/>
          <p:nvPr/>
        </p:nvSpPr>
        <p:spPr>
          <a:xfrm>
            <a:off x="2267744" y="5208211"/>
            <a:ext cx="4608512" cy="276999"/>
          </a:xfrm>
          <a:prstGeom prst="rect">
            <a:avLst/>
          </a:prstGeom>
        </p:spPr>
        <p:txBody>
          <a:bodyPr wrap="square">
            <a:spAutoFit/>
          </a:bodyPr>
          <a:lstStyle/>
          <a:p>
            <a:r>
              <a:rPr lang="en-US" sz="1200" dirty="0" smtClean="0">
                <a:solidFill>
                  <a:schemeClr val="tx1">
                    <a:lumMod val="65000"/>
                    <a:lumOff val="35000"/>
                  </a:schemeClr>
                </a:solidFill>
                <a:latin typeface="+mn-lt"/>
              </a:rPr>
              <a:t>“</a:t>
            </a:r>
            <a:r>
              <a:rPr lang="el-GR" sz="1200" dirty="0" smtClean="0">
                <a:latin typeface="+mn-lt"/>
                <a:hlinkClick r:id="rId3"/>
              </a:rPr>
              <a:t>Galenoghippokrates</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4"/>
              </a:rPr>
              <a:t>Nina-no</a:t>
            </a:r>
            <a:r>
              <a:rPr lang="el-GR" sz="1200" dirty="0" smtClean="0">
                <a:solidFill>
                  <a:schemeClr val="tx1">
                    <a:lumMod val="65000"/>
                    <a:lumOff val="35000"/>
                  </a:schemeClr>
                </a:solidFill>
                <a:latin typeface="+mn-lt"/>
              </a:rPr>
              <a:t>  διαθέσιμο με άδεια</a:t>
            </a:r>
            <a:r>
              <a:rPr lang="en-US" sz="1200" dirty="0" smtClean="0">
                <a:solidFill>
                  <a:schemeClr val="tx1">
                    <a:lumMod val="65000"/>
                    <a:lumOff val="35000"/>
                  </a:schemeClr>
                </a:solidFill>
                <a:latin typeface="+mn-lt"/>
              </a:rPr>
              <a:t>  </a:t>
            </a:r>
            <a:r>
              <a:rPr lang="en-US" sz="1200" dirty="0">
                <a:latin typeface="+mn-lt"/>
                <a:hlinkClick r:id="rId5"/>
              </a:rPr>
              <a:t>CC BY-SA 2.5</a:t>
            </a:r>
            <a:endParaRPr lang="en-US" sz="1200" dirty="0">
              <a:latin typeface="+mn-lt"/>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15</a:t>
            </a:fld>
            <a:endParaRPr lang="el-GR" dirty="0"/>
          </a:p>
        </p:txBody>
      </p:sp>
    </p:spTree>
    <p:extLst>
      <p:ext uri="{BB962C8B-B14F-4D97-AF65-F5344CB8AC3E}">
        <p14:creationId xmlns:p14="http://schemas.microsoft.com/office/powerpoint/2010/main" val="100360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solidFill>
                  <a:srgbClr val="9B0000"/>
                </a:solidFill>
              </a:rPr>
              <a:t>Οι γιατροί στη Βυζαντινή </a:t>
            </a:r>
            <a:r>
              <a:rPr lang="el-GR" dirty="0" smtClean="0">
                <a:solidFill>
                  <a:srgbClr val="9B0000"/>
                </a:solidFill>
              </a:rPr>
              <a:t>αγιογραφία</a:t>
            </a:r>
            <a:r>
              <a:rPr lang="en-US" dirty="0" smtClean="0">
                <a:solidFill>
                  <a:srgbClr val="9B0000"/>
                </a:solidFill>
              </a:rPr>
              <a:t/>
            </a:r>
            <a:br>
              <a:rPr lang="en-US" dirty="0" smtClean="0">
                <a:solidFill>
                  <a:srgbClr val="9B0000"/>
                </a:solidFill>
              </a:rPr>
            </a:br>
            <a:r>
              <a:rPr lang="el-GR" sz="3200" b="0" dirty="0" smtClean="0">
                <a:solidFill>
                  <a:srgbClr val="9B0000"/>
                </a:solidFill>
              </a:rPr>
              <a:t>(2 </a:t>
            </a:r>
            <a:r>
              <a:rPr lang="el-GR" sz="3200" b="0" dirty="0">
                <a:solidFill>
                  <a:srgbClr val="9B0000"/>
                </a:solidFill>
              </a:rPr>
              <a:t>από 3</a:t>
            </a:r>
            <a:r>
              <a:rPr lang="el-GR" sz="3200" b="0" dirty="0" smtClean="0">
                <a:solidFill>
                  <a:srgbClr val="9B0000"/>
                </a:solidFill>
              </a:rPr>
              <a:t>)</a:t>
            </a:r>
            <a:endParaRPr lang="el-GR" sz="3200" b="0" dirty="0"/>
          </a:p>
        </p:txBody>
      </p:sp>
      <p:sp>
        <p:nvSpPr>
          <p:cNvPr id="3" name="Rectangle 3"/>
          <p:cNvSpPr txBox="1">
            <a:spLocks noChangeArrowheads="1"/>
          </p:cNvSpPr>
          <p:nvPr/>
        </p:nvSpPr>
        <p:spPr bwMode="auto">
          <a:xfrm>
            <a:off x="539552" y="5940856"/>
            <a:ext cx="8064896"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10000"/>
              </a:lnSpc>
              <a:spcBef>
                <a:spcPct val="45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a:t>
            </a:r>
            <a:r>
              <a:rPr kumimoji="0" lang="el-GR" sz="2000" b="0" i="0" u="none" strike="noStrike" kern="0" cap="none" spc="0" normalizeH="0" baseline="0" noProof="0" dirty="0" smtClean="0">
                <a:ln>
                  <a:noFill/>
                </a:ln>
                <a:solidFill>
                  <a:schemeClr val="tx1"/>
                </a:solidFill>
                <a:effectLst/>
                <a:uLnTx/>
                <a:uFillTx/>
                <a:latin typeface="+mn-lt"/>
                <a:ea typeface="+mn-ea"/>
                <a:cs typeface="+mn-cs"/>
              </a:rPr>
              <a:t>ι</a:t>
            </a:r>
            <a:r>
              <a:rPr kumimoji="0" lang="el-GR" sz="2000" b="0" i="0" u="none" strike="noStrike" kern="0" cap="none" spc="0" normalizeH="0" noProof="0" dirty="0" smtClean="0">
                <a:ln>
                  <a:noFill/>
                </a:ln>
                <a:solidFill>
                  <a:schemeClr val="tx1"/>
                </a:solidFill>
                <a:effectLst/>
                <a:uLnTx/>
                <a:uFillTx/>
                <a:latin typeface="+mn-lt"/>
                <a:ea typeface="+mn-ea"/>
                <a:cs typeface="+mn-cs"/>
              </a:rPr>
              <a:t> Άγιοι Κοσμάς και Δαμιανός δέχονται ένα δοχείο ούρα από έναν άγγελο</a:t>
            </a: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16</a:t>
            </a:fld>
            <a:endParaRPr lang="el-GR"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072" y="1340768"/>
            <a:ext cx="6323856" cy="4213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98268" y="5573389"/>
            <a:ext cx="1547464" cy="276999"/>
          </a:xfrm>
          <a:prstGeom prst="rect">
            <a:avLst/>
          </a:prstGeom>
        </p:spPr>
        <p:txBody>
          <a:bodyPr wrap="square">
            <a:spAutoFit/>
          </a:bodyPr>
          <a:lstStyle/>
          <a:p>
            <a:pPr algn="ctr"/>
            <a:r>
              <a:rPr lang="en-US" sz="1200" dirty="0" smtClean="0">
                <a:latin typeface="+mn-lt"/>
                <a:hlinkClick r:id="rId4"/>
              </a:rPr>
              <a:t>doxologia.ro</a:t>
            </a:r>
            <a:endParaRPr lang="el-GR" sz="1200" dirty="0">
              <a:latin typeface="+mn-lt"/>
            </a:endParaRPr>
          </a:p>
        </p:txBody>
      </p:sp>
    </p:spTree>
    <p:extLst>
      <p:ext uri="{BB962C8B-B14F-4D97-AF65-F5344CB8AC3E}">
        <p14:creationId xmlns:p14="http://schemas.microsoft.com/office/powerpoint/2010/main" val="2571853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Autofit/>
          </a:bodyPr>
          <a:lstStyle/>
          <a:p>
            <a:r>
              <a:rPr lang="el-GR" dirty="0">
                <a:solidFill>
                  <a:srgbClr val="9B0000"/>
                </a:solidFill>
              </a:rPr>
              <a:t>Οι γιατροί στη Βυζαντινή αγιογραφία </a:t>
            </a:r>
            <a:r>
              <a:rPr lang="el-GR" sz="3200" b="0" dirty="0">
                <a:solidFill>
                  <a:srgbClr val="9B0000"/>
                </a:solidFill>
              </a:rPr>
              <a:t>(3 από 3</a:t>
            </a:r>
            <a:r>
              <a:rPr lang="el-GR" sz="3200" b="0" dirty="0" smtClean="0">
                <a:solidFill>
                  <a:srgbClr val="9B0000"/>
                </a:solidFill>
              </a:rPr>
              <a:t>)</a:t>
            </a:r>
            <a:endParaRPr lang="el-GR" sz="3200" b="0" dirty="0"/>
          </a:p>
        </p:txBody>
      </p:sp>
      <p:pic>
        <p:nvPicPr>
          <p:cNvPr id="133122" name="Picture 2" descr="The Byzantine Doctor Myrepsos Receiving the Patients, from a Greek Manuscript, 13th Century Giclee Print"/>
          <p:cNvPicPr>
            <a:picLocks noChangeAspect="1" noChangeArrowheads="1"/>
          </p:cNvPicPr>
          <p:nvPr/>
        </p:nvPicPr>
        <p:blipFill rotWithShape="1">
          <a:blip r:embed="rId3" cstate="print"/>
          <a:srcRect l="9328" t="3614" r="8274" b="4582"/>
          <a:stretch/>
        </p:blipFill>
        <p:spPr bwMode="auto">
          <a:xfrm>
            <a:off x="3142163" y="1508760"/>
            <a:ext cx="2880361" cy="4267200"/>
          </a:xfrm>
          <a:prstGeom prst="rect">
            <a:avLst/>
          </a:prstGeom>
          <a:noFill/>
          <a:ln w="38100">
            <a:solidFill>
              <a:schemeClr val="tx1"/>
            </a:solidFill>
          </a:ln>
          <a:effectLst>
            <a:outerShdw blurRad="63500" sx="102000" sy="102000" algn="ctr" rotWithShape="0">
              <a:prstClr val="black">
                <a:alpha val="40000"/>
              </a:prstClr>
            </a:outerShdw>
          </a:effectLst>
        </p:spPr>
      </p:pic>
      <p:sp>
        <p:nvSpPr>
          <p:cNvPr id="4" name="3 - TextBox"/>
          <p:cNvSpPr txBox="1"/>
          <p:nvPr/>
        </p:nvSpPr>
        <p:spPr>
          <a:xfrm>
            <a:off x="549896" y="6087968"/>
            <a:ext cx="8136904" cy="400110"/>
          </a:xfrm>
          <a:prstGeom prst="rect">
            <a:avLst/>
          </a:prstGeom>
          <a:noFill/>
        </p:spPr>
        <p:txBody>
          <a:bodyPr wrap="square" rtlCol="0">
            <a:spAutoFit/>
          </a:bodyPr>
          <a:lstStyle/>
          <a:p>
            <a:r>
              <a:rPr lang="el-GR" sz="2000" dirty="0" smtClean="0">
                <a:latin typeface="+mn-lt"/>
              </a:rPr>
              <a:t>Ο Βυζαντινός γιατρός Μυρέ</a:t>
            </a:r>
            <a:r>
              <a:rPr lang="el-GR" sz="2000" dirty="0">
                <a:latin typeface="+mn-lt"/>
              </a:rPr>
              <a:t>ψ</a:t>
            </a:r>
            <a:r>
              <a:rPr lang="el-GR" sz="2000" dirty="0" smtClean="0">
                <a:latin typeface="+mn-lt"/>
              </a:rPr>
              <a:t>ος υποδέχεται τους ασθενείς του (13</a:t>
            </a:r>
            <a:r>
              <a:rPr lang="el-GR" sz="2000" baseline="30000" dirty="0" smtClean="0">
                <a:latin typeface="+mn-lt"/>
              </a:rPr>
              <a:t>ος</a:t>
            </a:r>
            <a:r>
              <a:rPr lang="el-GR" sz="2000" dirty="0" smtClean="0">
                <a:latin typeface="+mn-lt"/>
              </a:rPr>
              <a:t> αιώνας)</a:t>
            </a:r>
            <a:endParaRPr lang="el-GR" sz="2000" dirty="0">
              <a:latin typeface="+mn-lt"/>
            </a:endParaRPr>
          </a:p>
        </p:txBody>
      </p:sp>
      <p:sp>
        <p:nvSpPr>
          <p:cNvPr id="2" name="1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17</a:t>
            </a:fld>
            <a:endParaRPr lang="el-GR" dirty="0"/>
          </a:p>
        </p:txBody>
      </p:sp>
      <p:sp>
        <p:nvSpPr>
          <p:cNvPr id="5" name="Ορθογώνιο 4"/>
          <p:cNvSpPr/>
          <p:nvPr/>
        </p:nvSpPr>
        <p:spPr>
          <a:xfrm>
            <a:off x="4211960" y="5854571"/>
            <a:ext cx="1061864" cy="276999"/>
          </a:xfrm>
          <a:prstGeom prst="rect">
            <a:avLst/>
          </a:prstGeom>
        </p:spPr>
        <p:txBody>
          <a:bodyPr wrap="square">
            <a:spAutoFit/>
          </a:bodyPr>
          <a:lstStyle/>
          <a:p>
            <a:r>
              <a:rPr lang="el-GR" sz="1200" dirty="0" smtClean="0">
                <a:latin typeface="+mn-lt"/>
                <a:hlinkClick r:id="rId4"/>
              </a:rPr>
              <a:t>phorum.gr</a:t>
            </a:r>
            <a:endParaRPr lang="el-GR" sz="1200" dirty="0">
              <a:latin typeface="+mn-lt"/>
            </a:endParaRPr>
          </a:p>
        </p:txBody>
      </p:sp>
    </p:spTree>
    <p:extLst>
      <p:ext uri="{BB962C8B-B14F-4D97-AF65-F5344CB8AC3E}">
        <p14:creationId xmlns:p14="http://schemas.microsoft.com/office/powerpoint/2010/main" val="1354594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Autofit/>
          </a:bodyPr>
          <a:lstStyle/>
          <a:p>
            <a:r>
              <a:rPr lang="el-GR" dirty="0">
                <a:solidFill>
                  <a:srgbClr val="9B0000"/>
                </a:solidFill>
              </a:rPr>
              <a:t>Νοσοκομεία</a:t>
            </a:r>
            <a:r>
              <a:rPr lang="en-US" dirty="0">
                <a:solidFill>
                  <a:srgbClr val="9B0000"/>
                </a:solidFill>
              </a:rPr>
              <a:t>: </a:t>
            </a:r>
            <a:r>
              <a:rPr lang="el-GR" dirty="0">
                <a:solidFill>
                  <a:srgbClr val="9B0000"/>
                </a:solidFill>
              </a:rPr>
              <a:t>μία </a:t>
            </a:r>
            <a:r>
              <a:rPr lang="el-GR" dirty="0">
                <a:solidFill>
                  <a:srgbClr val="9B0000"/>
                </a:solidFill>
              </a:rPr>
              <a:t>β</a:t>
            </a:r>
            <a:r>
              <a:rPr lang="el-GR" dirty="0" smtClean="0">
                <a:solidFill>
                  <a:srgbClr val="9B0000"/>
                </a:solidFill>
              </a:rPr>
              <a:t>υζαντινή </a:t>
            </a:r>
            <a:r>
              <a:rPr lang="el-GR" dirty="0" smtClean="0">
                <a:solidFill>
                  <a:srgbClr val="9B0000"/>
                </a:solidFill>
              </a:rPr>
              <a:t>επινόηση</a:t>
            </a:r>
            <a:endParaRPr lang="el-GR" dirty="0"/>
          </a:p>
        </p:txBody>
      </p:sp>
      <p:sp>
        <p:nvSpPr>
          <p:cNvPr id="5" name="4 - TextBox"/>
          <p:cNvSpPr txBox="1"/>
          <p:nvPr/>
        </p:nvSpPr>
        <p:spPr>
          <a:xfrm>
            <a:off x="5220071" y="1731276"/>
            <a:ext cx="3923661" cy="3447098"/>
          </a:xfrm>
          <a:prstGeom prst="rect">
            <a:avLst/>
          </a:prstGeom>
          <a:noFill/>
        </p:spPr>
        <p:txBody>
          <a:bodyPr wrap="square" rtlCol="0">
            <a:spAutoFit/>
          </a:bodyPr>
          <a:lstStyle/>
          <a:p>
            <a:r>
              <a:rPr lang="el-GR" sz="2400" dirty="0" smtClean="0">
                <a:latin typeface="+mn-lt"/>
              </a:rPr>
              <a:t>Τα νοσοκομεία στο Βυζάντιο αποτελούνταν</a:t>
            </a:r>
            <a:r>
              <a:rPr lang="en-US" sz="2400" dirty="0" smtClean="0">
                <a:latin typeface="+mn-lt"/>
              </a:rPr>
              <a:t>:</a:t>
            </a:r>
          </a:p>
          <a:p>
            <a:pPr marL="342900" indent="-342900">
              <a:spcBef>
                <a:spcPts val="1200"/>
              </a:spcBef>
              <a:spcAft>
                <a:spcPts val="1200"/>
              </a:spcAft>
              <a:buFont typeface="Calibri" pitchFamily="34" charset="0"/>
              <a:buChar char="‒"/>
            </a:pPr>
            <a:r>
              <a:rPr lang="el-GR" sz="2400" dirty="0" smtClean="0">
                <a:latin typeface="+mn-lt"/>
              </a:rPr>
              <a:t>Από ιατρούς («αρχίατροι»)</a:t>
            </a:r>
          </a:p>
          <a:p>
            <a:pPr marL="342900" indent="-342900">
              <a:spcBef>
                <a:spcPts val="1200"/>
              </a:spcBef>
              <a:spcAft>
                <a:spcPts val="1200"/>
              </a:spcAft>
              <a:buFont typeface="Calibri" pitchFamily="34" charset="0"/>
              <a:buChar char="‒"/>
            </a:pPr>
            <a:r>
              <a:rPr lang="el-GR" sz="2400" dirty="0" smtClean="0">
                <a:latin typeface="+mn-lt"/>
              </a:rPr>
              <a:t>Από νοσηλευτές («υπουργοί»)</a:t>
            </a:r>
          </a:p>
          <a:p>
            <a:pPr marL="342900" indent="-342900">
              <a:spcBef>
                <a:spcPts val="1200"/>
              </a:spcBef>
              <a:spcAft>
                <a:spcPts val="1200"/>
              </a:spcAft>
              <a:buFont typeface="Calibri" pitchFamily="34" charset="0"/>
              <a:buChar char="‒"/>
            </a:pPr>
            <a:r>
              <a:rPr lang="el-GR" sz="2400" dirty="0" smtClean="0">
                <a:latin typeface="+mn-lt"/>
              </a:rPr>
              <a:t>Βοηθητικό προσωπικό («υπηρέτες»)</a:t>
            </a:r>
            <a:endParaRPr lang="el-GR" sz="2400" dirty="0">
              <a:latin typeface="+mn-lt"/>
            </a:endParaRPr>
          </a:p>
        </p:txBody>
      </p:sp>
      <p:pic>
        <p:nvPicPr>
          <p:cNvPr id="10242" name="Picture 2" descr="FNew Okinawa Red Cross Hosp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72" y="1897042"/>
            <a:ext cx="4664305" cy="3498228"/>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6"/>
          <p:cNvSpPr/>
          <p:nvPr/>
        </p:nvSpPr>
        <p:spPr>
          <a:xfrm>
            <a:off x="1000588" y="5508283"/>
            <a:ext cx="341307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New Okinawa Red Cross </a:t>
            </a:r>
            <a:r>
              <a:rPr lang="en-US" sz="1200" dirty="0" smtClean="0">
                <a:latin typeface="+mn-lt"/>
                <a:hlinkClick r:id="rId3"/>
              </a:rPr>
              <a:t>Hospital</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από</a:t>
            </a:r>
            <a:r>
              <a:rPr lang="en-US" sz="1200" dirty="0">
                <a:solidFill>
                  <a:schemeClr val="tx1">
                    <a:lumMod val="65000"/>
                    <a:lumOff val="35000"/>
                  </a:schemeClr>
                </a:solidFill>
                <a:latin typeface="+mn-lt"/>
              </a:rPr>
              <a:t> </a:t>
            </a:r>
            <a:r>
              <a:rPr lang="en-US" sz="1200" dirty="0">
                <a:latin typeface="+mn-lt"/>
                <a:hlinkClick r:id="rId4"/>
              </a:rPr>
              <a:t>Kugel</a:t>
            </a:r>
            <a:endParaRPr lang="en-US" sz="1200" dirty="0">
              <a:latin typeface="+mn-lt"/>
            </a:endParaRPr>
          </a:p>
          <a:p>
            <a:pPr algn="ct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2" name="1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18</a:t>
            </a:fld>
            <a:endParaRPr lang="el-GR" dirty="0"/>
          </a:p>
        </p:txBody>
      </p:sp>
    </p:spTree>
    <p:extLst>
      <p:ext uri="{BB962C8B-B14F-4D97-AF65-F5344CB8AC3E}">
        <p14:creationId xmlns:p14="http://schemas.microsoft.com/office/powerpoint/2010/main" val="188092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457200" y="2420888"/>
            <a:ext cx="8229600" cy="2016224"/>
          </a:xfrm>
          <a:prstGeom prst="rect">
            <a:avLst/>
          </a:prstGeom>
          <a:ln w="28575">
            <a:solidFill>
              <a:srgbClr val="800000"/>
            </a:solidFill>
          </a:ln>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l-GR" sz="4000" b="1" dirty="0" smtClean="0">
                <a:solidFill>
                  <a:srgbClr val="9B0000"/>
                </a:solidFill>
                <a:latin typeface="+mj-lt"/>
                <a:ea typeface="+mj-ea"/>
                <a:cs typeface="+mj-cs"/>
              </a:rPr>
              <a:t>«Γενική εξέταση ούρων»</a:t>
            </a:r>
          </a:p>
          <a:p>
            <a:pPr marL="0" marR="0" lvl="0" indent="0" algn="ctr" defTabSz="914400" rtl="0" eaLnBrk="1" fontAlgn="base" latinLnBrk="0" hangingPunct="1">
              <a:lnSpc>
                <a:spcPct val="100000"/>
              </a:lnSpc>
              <a:spcBef>
                <a:spcPct val="0"/>
              </a:spcBef>
              <a:spcAft>
                <a:spcPct val="0"/>
              </a:spcAft>
              <a:buClrTx/>
              <a:buSzTx/>
              <a:buFontTx/>
              <a:buNone/>
              <a:tabLst/>
              <a:defRPr/>
            </a:pPr>
            <a:r>
              <a:rPr lang="el-GR" sz="4000" b="1" dirty="0" smtClean="0">
                <a:solidFill>
                  <a:srgbClr val="9B0000"/>
                </a:solidFill>
                <a:latin typeface="+mj-lt"/>
                <a:ea typeface="+mj-ea"/>
                <a:cs typeface="+mj-cs"/>
              </a:rPr>
              <a:t>η παλαιότερη εργαστηριακή εξέταση στην ιατρική επιστήμη</a:t>
            </a:r>
            <a:endParaRPr kumimoji="0" lang="el-GR" sz="4000" b="1" i="0" u="none" strike="noStrike" kern="1200" cap="none" spc="0" normalizeH="0" baseline="0" noProof="0" dirty="0" smtClean="0">
              <a:ln>
                <a:noFill/>
              </a:ln>
              <a:solidFill>
                <a:srgbClr val="9B0000"/>
              </a:solidFill>
              <a:effectLst/>
              <a:uLnTx/>
              <a:uFillTx/>
              <a:latin typeface="+mj-lt"/>
              <a:ea typeface="+mj-ea"/>
              <a:cs typeface="+mj-cs"/>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a:t>
            </a:fld>
            <a:endParaRPr lang="el-GR" dirty="0"/>
          </a:p>
        </p:txBody>
      </p:sp>
    </p:spTree>
    <p:extLst>
      <p:ext uri="{BB962C8B-B14F-4D97-AF65-F5344CB8AC3E}">
        <p14:creationId xmlns:p14="http://schemas.microsoft.com/office/powerpoint/2010/main" val="3924449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152128"/>
          </a:xfrm>
        </p:spPr>
        <p:txBody>
          <a:bodyPr>
            <a:noAutofit/>
          </a:bodyPr>
          <a:lstStyle/>
          <a:p>
            <a:r>
              <a:rPr lang="el-GR" dirty="0">
                <a:solidFill>
                  <a:srgbClr val="9B0000"/>
                </a:solidFill>
              </a:rPr>
              <a:t>Χειρόγραφο από την Μονή Χιλανδαρίου σχετικά με την ανάλυση των </a:t>
            </a:r>
            <a:r>
              <a:rPr lang="el-GR" dirty="0" smtClean="0">
                <a:solidFill>
                  <a:srgbClr val="9B0000"/>
                </a:solidFill>
              </a:rPr>
              <a:t>ούρων</a:t>
            </a:r>
            <a:endParaRPr lang="el-GR" dirty="0"/>
          </a:p>
        </p:txBody>
      </p:sp>
      <p:pic>
        <p:nvPicPr>
          <p:cNvPr id="20482" name="Picture 2"/>
          <p:cNvPicPr>
            <a:picLocks noChangeAspect="1" noChangeArrowheads="1"/>
          </p:cNvPicPr>
          <p:nvPr/>
        </p:nvPicPr>
        <p:blipFill>
          <a:blip r:embed="rId3" cstate="print"/>
          <a:srcRect/>
          <a:stretch>
            <a:fillRect/>
          </a:stretch>
        </p:blipFill>
        <p:spPr bwMode="auto">
          <a:xfrm rot="5400000">
            <a:off x="2303748" y="1596185"/>
            <a:ext cx="4536505" cy="4745752"/>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19</a:t>
            </a:fld>
            <a:endParaRPr lang="el-GR" dirty="0"/>
          </a:p>
        </p:txBody>
      </p:sp>
      <p:sp>
        <p:nvSpPr>
          <p:cNvPr id="3" name="Rectangle 2"/>
          <p:cNvSpPr/>
          <p:nvPr/>
        </p:nvSpPr>
        <p:spPr>
          <a:xfrm>
            <a:off x="2286000" y="6335317"/>
            <a:ext cx="4572000" cy="276999"/>
          </a:xfrm>
          <a:prstGeom prst="rect">
            <a:avLst/>
          </a:prstGeom>
        </p:spPr>
        <p:txBody>
          <a:bodyPr>
            <a:spAutoFit/>
          </a:bodyPr>
          <a:lstStyle/>
          <a:p>
            <a:pPr algn="ctr"/>
            <a:r>
              <a:rPr lang="en-US" sz="1200" dirty="0" smtClean="0">
                <a:latin typeface="+mn-lt"/>
                <a:hlinkClick r:id="rId4"/>
              </a:rPr>
              <a:t>nyxthimeron.com</a:t>
            </a:r>
            <a:endParaRPr lang="el-GR" sz="1200" dirty="0">
              <a:latin typeface="+mn-lt"/>
            </a:endParaRPr>
          </a:p>
        </p:txBody>
      </p:sp>
    </p:spTree>
    <p:extLst>
      <p:ext uri="{BB962C8B-B14F-4D97-AF65-F5344CB8AC3E}">
        <p14:creationId xmlns:p14="http://schemas.microsoft.com/office/powerpoint/2010/main" val="2608464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152128"/>
          </a:xfrm>
        </p:spPr>
        <p:txBody>
          <a:bodyPr>
            <a:noAutofit/>
          </a:bodyPr>
          <a:lstStyle/>
          <a:p>
            <a:r>
              <a:rPr lang="el-GR" dirty="0">
                <a:solidFill>
                  <a:srgbClr val="9B0000"/>
                </a:solidFill>
              </a:rPr>
              <a:t>Άγιος Βασίλειος</a:t>
            </a:r>
            <a:r>
              <a:rPr lang="en-US" dirty="0">
                <a:solidFill>
                  <a:srgbClr val="9B0000"/>
                </a:solidFill>
              </a:rPr>
              <a:t>: </a:t>
            </a:r>
            <a:r>
              <a:rPr lang="el-GR" dirty="0">
                <a:solidFill>
                  <a:srgbClr val="9B0000"/>
                </a:solidFill>
              </a:rPr>
              <a:t>Ο ιδρυτής των πρώτων νοσοκομείων στο </a:t>
            </a:r>
            <a:r>
              <a:rPr lang="el-GR" dirty="0" smtClean="0">
                <a:solidFill>
                  <a:srgbClr val="9B0000"/>
                </a:solidFill>
              </a:rPr>
              <a:t>Βυζάντιο</a:t>
            </a:r>
            <a:endParaRPr lang="el-GR" dirty="0"/>
          </a:p>
        </p:txBody>
      </p:sp>
      <p:sp>
        <p:nvSpPr>
          <p:cNvPr id="5" name="4 - TextBox"/>
          <p:cNvSpPr txBox="1"/>
          <p:nvPr/>
        </p:nvSpPr>
        <p:spPr>
          <a:xfrm>
            <a:off x="4283968" y="1484784"/>
            <a:ext cx="4464496" cy="4524315"/>
          </a:xfrm>
          <a:prstGeom prst="rect">
            <a:avLst/>
          </a:prstGeom>
          <a:noFill/>
        </p:spPr>
        <p:txBody>
          <a:bodyPr wrap="square" rtlCol="0">
            <a:spAutoFit/>
          </a:bodyPr>
          <a:lstStyle/>
          <a:p>
            <a:pPr>
              <a:lnSpc>
                <a:spcPct val="150000"/>
              </a:lnSpc>
            </a:pPr>
            <a:r>
              <a:rPr lang="el-GR" sz="2400" dirty="0" smtClean="0">
                <a:latin typeface="+mn-lt"/>
              </a:rPr>
              <a:t>Γεννήθηκε στη Νεοκαισάρεια του Πόντου το 330 μ.Χ. και πέθανε την 1</a:t>
            </a:r>
            <a:r>
              <a:rPr lang="el-GR" sz="2400" baseline="30000" dirty="0" smtClean="0">
                <a:latin typeface="+mn-lt"/>
              </a:rPr>
              <a:t>η</a:t>
            </a:r>
            <a:r>
              <a:rPr lang="el-GR" sz="2400" dirty="0" smtClean="0">
                <a:latin typeface="+mn-lt"/>
              </a:rPr>
              <a:t> Ιανουαρίου του 379 μ.Χ</a:t>
            </a:r>
            <a:r>
              <a:rPr lang="en-US" sz="2400" dirty="0" smtClean="0">
                <a:latin typeface="+mn-lt"/>
              </a:rPr>
              <a:t>.</a:t>
            </a:r>
            <a:endParaRPr lang="el-GR" sz="2400" dirty="0" smtClean="0">
              <a:latin typeface="+mn-lt"/>
            </a:endParaRPr>
          </a:p>
          <a:p>
            <a:pPr>
              <a:lnSpc>
                <a:spcPct val="150000"/>
              </a:lnSpc>
            </a:pPr>
            <a:endParaRPr lang="el-GR" sz="2400" dirty="0" smtClean="0">
              <a:latin typeface="+mn-lt"/>
            </a:endParaRPr>
          </a:p>
          <a:p>
            <a:pPr>
              <a:lnSpc>
                <a:spcPct val="150000"/>
              </a:lnSpc>
            </a:pPr>
            <a:r>
              <a:rPr lang="el-GR" sz="2400" dirty="0" smtClean="0">
                <a:latin typeface="+mn-lt"/>
              </a:rPr>
              <a:t>Ίδρυσε τη </a:t>
            </a:r>
            <a:r>
              <a:rPr lang="el-GR" sz="2400" b="1" dirty="0" smtClean="0">
                <a:solidFill>
                  <a:srgbClr val="9B0000"/>
                </a:solidFill>
                <a:latin typeface="+mn-lt"/>
              </a:rPr>
              <a:t>Βασιλειάδα</a:t>
            </a:r>
            <a:r>
              <a:rPr lang="el-GR" sz="2400" dirty="0" smtClean="0">
                <a:latin typeface="+mn-lt"/>
              </a:rPr>
              <a:t> που περιελάμβανε</a:t>
            </a:r>
            <a:r>
              <a:rPr lang="en-US" sz="2400" dirty="0" smtClean="0">
                <a:latin typeface="+mn-lt"/>
              </a:rPr>
              <a:t>: </a:t>
            </a:r>
            <a:r>
              <a:rPr lang="el-GR" sz="2400" dirty="0" smtClean="0">
                <a:latin typeface="+mn-lt"/>
              </a:rPr>
              <a:t>Νοσοκομείο, Ορφανοτροφείο, Γηροκομείο και Ξενώνα.</a:t>
            </a:r>
          </a:p>
        </p:txBody>
      </p:sp>
      <p:pic>
        <p:nvPicPr>
          <p:cNvPr id="6146" name="Picture 2" descr="St. Basil the Great, lower register of sanctu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908" y="1772433"/>
            <a:ext cx="3302087" cy="4402782"/>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64019" y="6198280"/>
            <a:ext cx="3347863"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Basil the Great, lower register of </a:t>
            </a:r>
            <a:r>
              <a:rPr lang="en-US" sz="1200" dirty="0" smtClean="0">
                <a:latin typeface="+mn-lt"/>
                <a:hlinkClick r:id="rId3"/>
              </a:rPr>
              <a:t>sanctuary</a:t>
            </a:r>
            <a:r>
              <a:rPr lang="en-US" sz="1200" dirty="0" smtClean="0">
                <a:solidFill>
                  <a:schemeClr val="tx1">
                    <a:lumMod val="65000"/>
                    <a:lumOff val="35000"/>
                  </a:schemeClr>
                </a:solidFill>
                <a:latin typeface="+mn-lt"/>
              </a:rPr>
              <a:t>”,</a:t>
            </a:r>
          </a:p>
          <a:p>
            <a:pPr algn="ct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4"/>
              </a:rPr>
              <a:t>Raso </a:t>
            </a:r>
            <a:r>
              <a:rPr lang="en-US" sz="1200" dirty="0" smtClean="0">
                <a:latin typeface="+mn-lt"/>
                <a:hlinkClick r:id="rId4"/>
              </a:rPr>
              <a:t>mk</a:t>
            </a:r>
            <a:r>
              <a:rPr lang="en-US" sz="1200" dirty="0">
                <a:latin typeface="+mn-lt"/>
                <a:hlinkClick r:id="rId4"/>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2" name="1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20</a:t>
            </a:fld>
            <a:endParaRPr lang="el-GR" dirty="0"/>
          </a:p>
        </p:txBody>
      </p:sp>
    </p:spTree>
    <p:extLst>
      <p:ext uri="{BB962C8B-B14F-4D97-AF65-F5344CB8AC3E}">
        <p14:creationId xmlns:p14="http://schemas.microsoft.com/office/powerpoint/2010/main" val="469763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a:solidFill>
                  <a:srgbClr val="9B0000"/>
                </a:solidFill>
              </a:rPr>
              <a:t>Άραβες </a:t>
            </a:r>
            <a:r>
              <a:rPr lang="el-GR" dirty="0" smtClean="0">
                <a:solidFill>
                  <a:srgbClr val="9B0000"/>
                </a:solidFill>
              </a:rPr>
              <a:t>ουροσκόποι</a:t>
            </a:r>
            <a:endParaRPr lang="el-GR" dirty="0"/>
          </a:p>
        </p:txBody>
      </p:sp>
      <p:sp>
        <p:nvSpPr>
          <p:cNvPr id="15363" name="Rectangle 6"/>
          <p:cNvSpPr>
            <a:spLocks noChangeArrowheads="1"/>
          </p:cNvSpPr>
          <p:nvPr/>
        </p:nvSpPr>
        <p:spPr bwMode="auto">
          <a:xfrm>
            <a:off x="323528" y="1540209"/>
            <a:ext cx="5039618" cy="3490186"/>
          </a:xfrm>
          <a:prstGeom prst="rect">
            <a:avLst/>
          </a:prstGeom>
          <a:noFill/>
          <a:ln w="9525">
            <a:noFill/>
            <a:miter lim="800000"/>
            <a:headEnd/>
            <a:tailEnd/>
          </a:ln>
        </p:spPr>
        <p:txBody>
          <a:bodyPr wrap="square">
            <a:spAutoFit/>
          </a:bodyPr>
          <a:lstStyle/>
          <a:p>
            <a:pPr>
              <a:lnSpc>
                <a:spcPct val="115000"/>
              </a:lnSpc>
              <a:spcBef>
                <a:spcPct val="50000"/>
              </a:spcBef>
            </a:pPr>
            <a:r>
              <a:rPr lang="el-GR" sz="2400" dirty="0">
                <a:latin typeface="+mn-lt"/>
              </a:rPr>
              <a:t>Σπουδαία Αραβικά έργα ουροσκοπίας τα οποία μεταφράστηκαν στα λατινικά κατά τον Μεσαίωνα ήταν το «</a:t>
            </a:r>
            <a:r>
              <a:rPr lang="en-US" sz="2400" dirty="0">
                <a:latin typeface="+mn-lt"/>
              </a:rPr>
              <a:t>Pantegni</a:t>
            </a:r>
            <a:r>
              <a:rPr lang="el-GR" sz="2400" dirty="0">
                <a:latin typeface="+mn-lt"/>
              </a:rPr>
              <a:t>» του </a:t>
            </a:r>
            <a:r>
              <a:rPr lang="en-US" sz="2400" b="1" dirty="0">
                <a:solidFill>
                  <a:srgbClr val="9B0000"/>
                </a:solidFill>
                <a:latin typeface="+mn-lt"/>
              </a:rPr>
              <a:t>Ali</a:t>
            </a:r>
            <a:r>
              <a:rPr lang="el-GR" sz="2400" b="1" dirty="0">
                <a:solidFill>
                  <a:srgbClr val="9B0000"/>
                </a:solidFill>
                <a:latin typeface="+mn-lt"/>
              </a:rPr>
              <a:t>-</a:t>
            </a:r>
            <a:r>
              <a:rPr lang="en-US" sz="2400" b="1" dirty="0">
                <a:solidFill>
                  <a:srgbClr val="9B0000"/>
                </a:solidFill>
                <a:latin typeface="+mn-lt"/>
              </a:rPr>
              <a:t>ibn</a:t>
            </a:r>
            <a:r>
              <a:rPr lang="el-GR" sz="2400" b="1" dirty="0">
                <a:solidFill>
                  <a:srgbClr val="9B0000"/>
                </a:solidFill>
                <a:latin typeface="+mn-lt"/>
              </a:rPr>
              <a:t>-</a:t>
            </a:r>
            <a:r>
              <a:rPr lang="en-US" sz="2400" b="1" dirty="0">
                <a:solidFill>
                  <a:srgbClr val="9B0000"/>
                </a:solidFill>
                <a:latin typeface="+mn-lt"/>
              </a:rPr>
              <a:t>Abbas </a:t>
            </a:r>
            <a:r>
              <a:rPr lang="el-GR" sz="2400" dirty="0">
                <a:latin typeface="+mn-lt"/>
              </a:rPr>
              <a:t>στο οποίο γίνεται αναφορά και στο ανδρικό γεννητικό σύστημα καθώς και το «</a:t>
            </a:r>
            <a:r>
              <a:rPr lang="en-US" sz="2400" dirty="0">
                <a:latin typeface="+mn-lt"/>
              </a:rPr>
              <a:t>Liber Urinarum</a:t>
            </a:r>
            <a:r>
              <a:rPr lang="el-GR" sz="2400" dirty="0">
                <a:latin typeface="+mn-lt"/>
              </a:rPr>
              <a:t>» του</a:t>
            </a:r>
            <a:r>
              <a:rPr lang="el-GR" sz="2400" b="1" dirty="0">
                <a:latin typeface="+mn-lt"/>
              </a:rPr>
              <a:t> </a:t>
            </a:r>
            <a:r>
              <a:rPr lang="en-US" sz="2400" b="1" dirty="0">
                <a:solidFill>
                  <a:srgbClr val="9B0000"/>
                </a:solidFill>
                <a:latin typeface="+mn-lt"/>
              </a:rPr>
              <a:t>Ishap ibn Suleiman</a:t>
            </a:r>
            <a:r>
              <a:rPr lang="el-GR" sz="2400" b="1" dirty="0">
                <a:latin typeface="+mn-lt"/>
              </a:rPr>
              <a:t>. </a:t>
            </a:r>
          </a:p>
        </p:txBody>
      </p:sp>
      <p:sp>
        <p:nvSpPr>
          <p:cNvPr id="15364" name="Text Box 7"/>
          <p:cNvSpPr txBox="1">
            <a:spLocks noChangeArrowheads="1"/>
          </p:cNvSpPr>
          <p:nvPr/>
        </p:nvSpPr>
        <p:spPr bwMode="auto">
          <a:xfrm>
            <a:off x="2483768" y="5303737"/>
            <a:ext cx="3240361" cy="707886"/>
          </a:xfrm>
          <a:prstGeom prst="rect">
            <a:avLst/>
          </a:prstGeom>
          <a:noFill/>
          <a:ln w="9525">
            <a:noFill/>
            <a:miter lim="800000"/>
            <a:headEnd/>
            <a:tailEnd/>
          </a:ln>
        </p:spPr>
        <p:txBody>
          <a:bodyPr wrap="square">
            <a:spAutoFit/>
          </a:bodyPr>
          <a:lstStyle/>
          <a:p>
            <a:pPr algn="r">
              <a:spcBef>
                <a:spcPct val="50000"/>
              </a:spcBef>
            </a:pPr>
            <a:r>
              <a:rPr lang="el-GR" sz="2000" dirty="0">
                <a:latin typeface="+mn-lt"/>
              </a:rPr>
              <a:t>Ισλαμικό Ιατρικό Χειρόγραφο από το Αζερμπαιστάν</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735171"/>
            <a:ext cx="2502665" cy="4176147"/>
          </a:xfrm>
          <a:prstGeom prst="rect">
            <a:avLst/>
          </a:prstGeom>
          <a:noFill/>
          <a:ln w="381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6"/>
          <p:cNvSpPr/>
          <p:nvPr/>
        </p:nvSpPr>
        <p:spPr>
          <a:xfrm>
            <a:off x="5889581" y="5918929"/>
            <a:ext cx="2358643"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3"/>
              </a:rPr>
              <a:t>Nizamshah</a:t>
            </a:r>
            <a:r>
              <a:rPr lang="en-US" sz="1200" dirty="0" smtClean="0">
                <a:latin typeface="+mn-lt"/>
              </a:rPr>
              <a:t>i</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από </a:t>
            </a:r>
            <a:r>
              <a:rPr lang="en-US" sz="1200" dirty="0" smtClean="0">
                <a:solidFill>
                  <a:schemeClr val="tx1">
                    <a:lumMod val="65000"/>
                    <a:lumOff val="35000"/>
                  </a:schemeClr>
                </a:solidFill>
                <a:latin typeface="+mn-lt"/>
              </a:rPr>
              <a:t>Rustam Jurjan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21</a:t>
            </a:fld>
            <a:endParaRPr lang="el-GR" dirty="0"/>
          </a:p>
        </p:txBody>
      </p:sp>
    </p:spTree>
    <p:extLst>
      <p:ext uri="{BB962C8B-B14F-4D97-AF65-F5344CB8AC3E}">
        <p14:creationId xmlns:p14="http://schemas.microsoft.com/office/powerpoint/2010/main" val="3971268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Ραζής</a:t>
            </a:r>
            <a:endParaRPr lang="el-GR" dirty="0"/>
          </a:p>
        </p:txBody>
      </p:sp>
      <p:sp>
        <p:nvSpPr>
          <p:cNvPr id="13318" name="Text Box 6"/>
          <p:cNvSpPr txBox="1">
            <a:spLocks noChangeArrowheads="1"/>
          </p:cNvSpPr>
          <p:nvPr/>
        </p:nvSpPr>
        <p:spPr bwMode="auto">
          <a:xfrm>
            <a:off x="3419873" y="872742"/>
            <a:ext cx="2304255" cy="492443"/>
          </a:xfrm>
          <a:prstGeom prst="rect">
            <a:avLst/>
          </a:prstGeom>
          <a:noFill/>
          <a:ln w="9525">
            <a:noFill/>
            <a:miter lim="800000"/>
            <a:headEnd/>
            <a:tailEnd/>
          </a:ln>
        </p:spPr>
        <p:txBody>
          <a:bodyPr wrap="square">
            <a:spAutoFit/>
          </a:bodyPr>
          <a:lstStyle/>
          <a:p>
            <a:pPr algn="ctr">
              <a:spcBef>
                <a:spcPct val="50000"/>
              </a:spcBef>
            </a:pPr>
            <a:r>
              <a:rPr lang="en-US" sz="2600" b="1" dirty="0">
                <a:latin typeface="+mn-lt"/>
              </a:rPr>
              <a:t>850 – 932 </a:t>
            </a:r>
            <a:r>
              <a:rPr lang="el-GR" sz="2600" b="1" dirty="0">
                <a:latin typeface="+mn-lt"/>
              </a:rPr>
              <a:t>μ.</a:t>
            </a:r>
            <a:r>
              <a:rPr lang="en-US" sz="2600" b="1" dirty="0">
                <a:latin typeface="+mn-lt"/>
              </a:rPr>
              <a:t>X.</a:t>
            </a:r>
            <a:endParaRPr lang="el-GR" sz="2600" b="1" dirty="0">
              <a:latin typeface="+mn-lt"/>
            </a:endParaRPr>
          </a:p>
        </p:txBody>
      </p:sp>
      <p:sp>
        <p:nvSpPr>
          <p:cNvPr id="13315" name="Rectangle 3"/>
          <p:cNvSpPr>
            <a:spLocks noGrp="1" noChangeArrowheads="1"/>
          </p:cNvSpPr>
          <p:nvPr>
            <p:ph idx="1"/>
          </p:nvPr>
        </p:nvSpPr>
        <p:spPr>
          <a:xfrm>
            <a:off x="3923928" y="1735341"/>
            <a:ext cx="4752528" cy="3528392"/>
          </a:xfrm>
        </p:spPr>
        <p:txBody>
          <a:bodyPr>
            <a:noAutofit/>
          </a:bodyPr>
          <a:lstStyle/>
          <a:p>
            <a:pPr marL="0" indent="0" eaLnBrk="1" hangingPunct="1">
              <a:lnSpc>
                <a:spcPct val="120000"/>
              </a:lnSpc>
              <a:spcBef>
                <a:spcPct val="50000"/>
              </a:spcBef>
              <a:buFontTx/>
              <a:buNone/>
            </a:pPr>
            <a:r>
              <a:rPr lang="el-GR" sz="2400" dirty="0" smtClean="0"/>
              <a:t>Ο Πέρσης Ραζής (</a:t>
            </a:r>
            <a:r>
              <a:rPr lang="en-US" sz="2400" dirty="0" smtClean="0"/>
              <a:t>Rhazes</a:t>
            </a:r>
            <a:r>
              <a:rPr lang="el-GR" sz="2400" dirty="0" smtClean="0"/>
              <a:t>)</a:t>
            </a:r>
            <a:r>
              <a:rPr lang="el-GR" sz="2400" dirty="0" smtClean="0">
                <a:solidFill>
                  <a:srgbClr val="3366CC"/>
                </a:solidFill>
              </a:rPr>
              <a:t> </a:t>
            </a:r>
            <a:r>
              <a:rPr lang="el-GR" sz="2400" dirty="0" smtClean="0"/>
              <a:t>θέτει τα θεμέλια της ουρολογικής χειρουργικής αφού επινόησε χειρουργικές μεθόδους για την ανακούφιση των ασθενών από την κατακράτηση ούρων αλλά και διάφορα χειρουργικά εργαλεία καθώς επίσης και καθετήρες.</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44824"/>
            <a:ext cx="3024336" cy="3431019"/>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6"/>
          <p:cNvSpPr/>
          <p:nvPr/>
        </p:nvSpPr>
        <p:spPr>
          <a:xfrm>
            <a:off x="468277" y="5373216"/>
            <a:ext cx="331236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4"/>
              </a:rPr>
              <a:t>Al-RaziInGerardusCremonensis1250</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5"/>
              </a:rPr>
              <a:t>World </a:t>
            </a:r>
            <a:r>
              <a:rPr lang="en-US" sz="1200" dirty="0" smtClean="0">
                <a:latin typeface="+mn-lt"/>
                <a:hlinkClick r:id="rId5"/>
              </a:rPr>
              <a:t>Imaging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7" name="6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22</a:t>
            </a:fld>
            <a:endParaRPr lang="el-GR" dirty="0"/>
          </a:p>
        </p:txBody>
      </p:sp>
    </p:spTree>
    <p:extLst>
      <p:ext uri="{BB962C8B-B14F-4D97-AF65-F5344CB8AC3E}">
        <p14:creationId xmlns:p14="http://schemas.microsoft.com/office/powerpoint/2010/main" val="4237643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Αβικέννας</a:t>
            </a:r>
            <a:endParaRPr lang="el-GR" sz="3200" b="0" dirty="0"/>
          </a:p>
        </p:txBody>
      </p:sp>
      <p:sp>
        <p:nvSpPr>
          <p:cNvPr id="14341" name="Text Box 6"/>
          <p:cNvSpPr txBox="1">
            <a:spLocks noChangeArrowheads="1"/>
          </p:cNvSpPr>
          <p:nvPr/>
        </p:nvSpPr>
        <p:spPr bwMode="auto">
          <a:xfrm>
            <a:off x="3419872" y="954958"/>
            <a:ext cx="2304256" cy="492443"/>
          </a:xfrm>
          <a:prstGeom prst="rect">
            <a:avLst/>
          </a:prstGeom>
          <a:noFill/>
          <a:ln w="9525">
            <a:noFill/>
            <a:miter lim="800000"/>
            <a:headEnd/>
            <a:tailEnd/>
          </a:ln>
        </p:spPr>
        <p:txBody>
          <a:bodyPr wrap="square">
            <a:spAutoFit/>
          </a:bodyPr>
          <a:lstStyle/>
          <a:p>
            <a:pPr algn="ctr">
              <a:spcBef>
                <a:spcPct val="50000"/>
              </a:spcBef>
            </a:pPr>
            <a:r>
              <a:rPr lang="el-GR" sz="2600" b="1" dirty="0">
                <a:latin typeface="+mn-lt"/>
              </a:rPr>
              <a:t>981</a:t>
            </a:r>
            <a:r>
              <a:rPr lang="en-US" sz="2600" b="1" dirty="0">
                <a:latin typeface="+mn-lt"/>
              </a:rPr>
              <a:t> – </a:t>
            </a:r>
            <a:r>
              <a:rPr lang="el-GR" sz="2600" b="1" dirty="0">
                <a:latin typeface="+mn-lt"/>
              </a:rPr>
              <a:t>1037</a:t>
            </a:r>
            <a:r>
              <a:rPr lang="en-US" sz="2600" b="1" dirty="0">
                <a:latin typeface="+mn-lt"/>
              </a:rPr>
              <a:t> </a:t>
            </a:r>
            <a:r>
              <a:rPr lang="el-GR" sz="2600" b="1" dirty="0">
                <a:latin typeface="+mn-lt"/>
              </a:rPr>
              <a:t>μ.</a:t>
            </a:r>
            <a:r>
              <a:rPr lang="en-US" sz="2600" b="1" dirty="0">
                <a:latin typeface="+mn-lt"/>
              </a:rPr>
              <a:t>X.</a:t>
            </a:r>
            <a:endParaRPr lang="el-GR" sz="2600" b="1" dirty="0">
              <a:latin typeface="+mn-lt"/>
            </a:endParaRPr>
          </a:p>
        </p:txBody>
      </p:sp>
      <p:sp>
        <p:nvSpPr>
          <p:cNvPr id="3" name="Rectangle 3"/>
          <p:cNvSpPr txBox="1">
            <a:spLocks noChangeArrowheads="1"/>
          </p:cNvSpPr>
          <p:nvPr/>
        </p:nvSpPr>
        <p:spPr bwMode="auto">
          <a:xfrm>
            <a:off x="3419872" y="1700808"/>
            <a:ext cx="5658703" cy="4898056"/>
          </a:xfrm>
          <a:prstGeom prst="rect">
            <a:avLst/>
          </a:prstGeom>
          <a:noFill/>
          <a:ln w="9525">
            <a:noFill/>
            <a:miter lim="800000"/>
            <a:headEnd/>
            <a:tailEnd/>
          </a:ln>
        </p:spPr>
        <p:txBody>
          <a:bodyPr/>
          <a:lstStyle/>
          <a:p>
            <a:pPr>
              <a:lnSpc>
                <a:spcPct val="115000"/>
              </a:lnSpc>
              <a:spcBef>
                <a:spcPct val="50000"/>
              </a:spcBef>
              <a:defRPr/>
            </a:pPr>
            <a:r>
              <a:rPr lang="el-GR" sz="2400" kern="0" dirty="0">
                <a:latin typeface="+mn-lt"/>
              </a:rPr>
              <a:t>Ο Άραβας φιλόσοφος </a:t>
            </a:r>
            <a:r>
              <a:rPr lang="el-GR" sz="2400" kern="0" dirty="0" smtClean="0">
                <a:latin typeface="+mn-lt"/>
              </a:rPr>
              <a:t>Αβικέννας </a:t>
            </a:r>
            <a:r>
              <a:rPr lang="el-GR" sz="2400" kern="0" dirty="0">
                <a:latin typeface="+mn-lt"/>
              </a:rPr>
              <a:t>(</a:t>
            </a:r>
            <a:r>
              <a:rPr lang="en-US" sz="2400" kern="0" dirty="0">
                <a:latin typeface="+mn-lt"/>
              </a:rPr>
              <a:t>Avicenna</a:t>
            </a:r>
            <a:r>
              <a:rPr lang="el-GR" sz="2400" kern="0" dirty="0">
                <a:latin typeface="+mn-lt"/>
              </a:rPr>
              <a:t> ή σωστότερα </a:t>
            </a:r>
            <a:r>
              <a:rPr lang="en-US" sz="2400" b="1" dirty="0">
                <a:solidFill>
                  <a:srgbClr val="9B0000"/>
                </a:solidFill>
                <a:latin typeface="+mn-lt"/>
              </a:rPr>
              <a:t>Abū Alī Sīnā</a:t>
            </a:r>
            <a:r>
              <a:rPr lang="el-GR" sz="2400" kern="0" dirty="0">
                <a:latin typeface="+mn-lt"/>
              </a:rPr>
              <a:t>)</a:t>
            </a:r>
            <a:r>
              <a:rPr lang="el-GR" sz="2400" kern="0" dirty="0">
                <a:solidFill>
                  <a:srgbClr val="3366CC"/>
                </a:solidFill>
                <a:latin typeface="+mn-lt"/>
              </a:rPr>
              <a:t> </a:t>
            </a:r>
            <a:r>
              <a:rPr lang="el-GR" sz="2400" kern="0" dirty="0">
                <a:latin typeface="+mn-lt"/>
              </a:rPr>
              <a:t>θεωρείται πατέρας της σύγχρονης ιατρικής και φαρμακολογίας αλλά και πολλών άλλων επιστημών. Τα διασημότερα ιατρικά βιβλία του ήταν το «</a:t>
            </a:r>
            <a:r>
              <a:rPr lang="el-GR" sz="2400" b="1" kern="0" dirty="0">
                <a:solidFill>
                  <a:srgbClr val="9B0000"/>
                </a:solidFill>
                <a:latin typeface="+mn-lt"/>
              </a:rPr>
              <a:t>βιβλίο της θεραπείας</a:t>
            </a:r>
            <a:r>
              <a:rPr lang="el-GR" sz="2400" kern="0" dirty="0">
                <a:latin typeface="+mn-lt"/>
              </a:rPr>
              <a:t>» και ο «</a:t>
            </a:r>
            <a:r>
              <a:rPr lang="el-GR" sz="2400" b="1" kern="0" dirty="0">
                <a:solidFill>
                  <a:srgbClr val="9B0000"/>
                </a:solidFill>
                <a:latin typeface="+mn-lt"/>
              </a:rPr>
              <a:t>κανόνας της ιατρικής</a:t>
            </a:r>
            <a:r>
              <a:rPr lang="el-GR" sz="2400" kern="0" dirty="0">
                <a:latin typeface="+mn-lt"/>
              </a:rPr>
              <a:t>». Και τα δύο αποτελούσαν τα βασικά ιατρικά εγχειρίδια στις δυτικές ιατρικές σχολές μέχρι το 1650.</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287" y="1882086"/>
            <a:ext cx="2921699" cy="3528392"/>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6"/>
          <p:cNvSpPr/>
          <p:nvPr/>
        </p:nvSpPr>
        <p:spPr>
          <a:xfrm>
            <a:off x="313655" y="5473424"/>
            <a:ext cx="2829913"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Avicenna </a:t>
            </a:r>
            <a:r>
              <a:rPr lang="en-US" sz="1200" dirty="0" smtClean="0">
                <a:latin typeface="+mn-lt"/>
                <a:hlinkClick r:id="rId3"/>
              </a:rPr>
              <a:t>TajikistanP17-20Somoni-1999</a:t>
            </a:r>
            <a:r>
              <a:rPr lang="el-GR" sz="1200" dirty="0">
                <a:latin typeface="+mn-lt"/>
                <a:hlinkClick r:id="rId3"/>
              </a:rPr>
              <a:t> </a:t>
            </a:r>
            <a:r>
              <a:rPr lang="en-US" sz="1200" dirty="0" smtClean="0">
                <a:latin typeface="+mn-lt"/>
                <a:hlinkClick r:id="rId3"/>
              </a:rPr>
              <a:t>flipped)</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Gabriel </a:t>
            </a:r>
            <a:r>
              <a:rPr lang="en-US" sz="1200" dirty="0" smtClean="0">
                <a:solidFill>
                  <a:schemeClr val="tx1">
                    <a:lumMod val="65000"/>
                    <a:lumOff val="35000"/>
                  </a:schemeClr>
                </a:solidFill>
                <a:latin typeface="+mn-lt"/>
              </a:rPr>
              <a:t>VanHelsing</a:t>
            </a:r>
            <a:r>
              <a:rPr lang="el-GR" sz="1200" dirty="0" smtClean="0">
                <a:solidFill>
                  <a:schemeClr val="tx1">
                    <a:lumMod val="65000"/>
                    <a:lumOff val="35000"/>
                  </a:schemeClr>
                </a:solidFill>
                <a:latin typeface="+mn-lt"/>
              </a:rPr>
              <a:t>  διαθέσιμο με άδεια</a:t>
            </a:r>
            <a:r>
              <a:rPr lang="en-US" sz="1200" dirty="0" smtClean="0">
                <a:solidFill>
                  <a:schemeClr val="tx1">
                    <a:lumMod val="65000"/>
                    <a:lumOff val="35000"/>
                  </a:schemeClr>
                </a:solidFill>
                <a:latin typeface="+mn-lt"/>
              </a:rPr>
              <a:t>  </a:t>
            </a:r>
            <a:r>
              <a:rPr lang="en-US" sz="1200" dirty="0">
                <a:latin typeface="+mn-lt"/>
                <a:hlinkClick r:id="rId4"/>
              </a:rPr>
              <a:t>CC0 1.0</a:t>
            </a:r>
            <a:endParaRPr lang="en-US" sz="12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23</a:t>
            </a:fld>
            <a:endParaRPr lang="el-GR" dirty="0"/>
          </a:p>
        </p:txBody>
      </p:sp>
    </p:spTree>
    <p:extLst>
      <p:ext uri="{BB962C8B-B14F-4D97-AF65-F5344CB8AC3E}">
        <p14:creationId xmlns:p14="http://schemas.microsoft.com/office/powerpoint/2010/main" val="2150006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a:solidFill>
                  <a:srgbClr val="9B0000"/>
                </a:solidFill>
              </a:rPr>
              <a:t>Το </a:t>
            </a:r>
            <a:r>
              <a:rPr lang="el-GR" sz="4400" dirty="0" smtClean="0">
                <a:solidFill>
                  <a:srgbClr val="9B0000"/>
                </a:solidFill>
              </a:rPr>
              <a:t>μεσαιωνικό </a:t>
            </a:r>
            <a:r>
              <a:rPr lang="el-GR" sz="4400" dirty="0">
                <a:solidFill>
                  <a:srgbClr val="9B0000"/>
                </a:solidFill>
              </a:rPr>
              <a:t>ουροδοχείο</a:t>
            </a:r>
            <a:r>
              <a:rPr lang="en-US" sz="4400" dirty="0">
                <a:solidFill>
                  <a:srgbClr val="9B0000"/>
                </a:solidFill>
              </a:rPr>
              <a:t>: </a:t>
            </a:r>
            <a:r>
              <a:rPr lang="el-GR" sz="4400" dirty="0">
                <a:solidFill>
                  <a:srgbClr val="9B0000"/>
                </a:solidFill>
              </a:rPr>
              <a:t/>
            </a:r>
            <a:br>
              <a:rPr lang="el-GR" sz="4400" dirty="0">
                <a:solidFill>
                  <a:srgbClr val="9B0000"/>
                </a:solidFill>
              </a:rPr>
            </a:br>
            <a:r>
              <a:rPr lang="el-GR" sz="4400" dirty="0">
                <a:solidFill>
                  <a:srgbClr val="9B0000"/>
                </a:solidFill>
              </a:rPr>
              <a:t>η Αμίδα – </a:t>
            </a:r>
            <a:r>
              <a:rPr lang="en-US" sz="4400" dirty="0">
                <a:solidFill>
                  <a:srgbClr val="9B0000"/>
                </a:solidFill>
              </a:rPr>
              <a:t>Mutulae</a:t>
            </a:r>
            <a:r>
              <a:rPr lang="el-GR" sz="4400" dirty="0">
                <a:solidFill>
                  <a:srgbClr val="9B0000"/>
                </a:solidFill>
              </a:rPr>
              <a:t> </a:t>
            </a:r>
            <a:r>
              <a:rPr lang="el-GR" sz="3600" b="0" dirty="0">
                <a:solidFill>
                  <a:srgbClr val="9B0000"/>
                </a:solidFill>
              </a:rPr>
              <a:t>(1 από 2</a:t>
            </a:r>
            <a:r>
              <a:rPr lang="el-GR" sz="3600" b="0" dirty="0" smtClean="0">
                <a:solidFill>
                  <a:srgbClr val="9B0000"/>
                </a:solidFill>
              </a:rPr>
              <a:t>)</a:t>
            </a:r>
            <a:endParaRPr lang="el-GR" sz="3600" b="0" dirty="0"/>
          </a:p>
        </p:txBody>
      </p:sp>
      <p:pic>
        <p:nvPicPr>
          <p:cNvPr id="18434" name="Picture 4"/>
          <p:cNvPicPr>
            <a:picLocks noChangeAspect="1" noChangeArrowheads="1"/>
          </p:cNvPicPr>
          <p:nvPr/>
        </p:nvPicPr>
        <p:blipFill>
          <a:blip r:embed="rId3" cstate="print"/>
          <a:srcRect/>
          <a:stretch>
            <a:fillRect/>
          </a:stretch>
        </p:blipFill>
        <p:spPr bwMode="auto">
          <a:xfrm>
            <a:off x="1250907" y="2762228"/>
            <a:ext cx="2951163" cy="2232025"/>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18436" name="Text Box 6"/>
          <p:cNvSpPr txBox="1">
            <a:spLocks noChangeArrowheads="1"/>
          </p:cNvSpPr>
          <p:nvPr/>
        </p:nvSpPr>
        <p:spPr bwMode="auto">
          <a:xfrm>
            <a:off x="1250907" y="5187841"/>
            <a:ext cx="2951163" cy="430887"/>
          </a:xfrm>
          <a:prstGeom prst="rect">
            <a:avLst/>
          </a:prstGeom>
          <a:noFill/>
          <a:ln w="9525">
            <a:noFill/>
            <a:miter lim="800000"/>
            <a:headEnd/>
            <a:tailEnd/>
          </a:ln>
        </p:spPr>
        <p:txBody>
          <a:bodyPr wrap="square">
            <a:spAutoFit/>
          </a:bodyPr>
          <a:lstStyle/>
          <a:p>
            <a:pPr algn="ctr">
              <a:spcBef>
                <a:spcPct val="50000"/>
              </a:spcBef>
            </a:pPr>
            <a:r>
              <a:rPr lang="el-GR" sz="2200" dirty="0">
                <a:latin typeface="+mn-lt"/>
              </a:rPr>
              <a:t>Μεσαιωνική αμίδα</a:t>
            </a:r>
          </a:p>
        </p:txBody>
      </p:sp>
      <p:pic>
        <p:nvPicPr>
          <p:cNvPr id="18435"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6046788" y="1916113"/>
            <a:ext cx="1371600" cy="3282950"/>
          </a:xfrm>
          <a:prstGeom prst="rect">
            <a:avLst/>
          </a:prstGeom>
          <a:noFill/>
          <a:ln w="9525">
            <a:noFill/>
            <a:miter lim="800000"/>
            <a:headEnd/>
            <a:tailEnd/>
          </a:ln>
        </p:spPr>
      </p:pic>
      <p:sp>
        <p:nvSpPr>
          <p:cNvPr id="18437" name="Text Box 7"/>
          <p:cNvSpPr txBox="1">
            <a:spLocks noChangeArrowheads="1"/>
          </p:cNvSpPr>
          <p:nvPr/>
        </p:nvSpPr>
        <p:spPr bwMode="auto">
          <a:xfrm>
            <a:off x="5148263" y="5187841"/>
            <a:ext cx="3168650" cy="430887"/>
          </a:xfrm>
          <a:prstGeom prst="rect">
            <a:avLst/>
          </a:prstGeom>
          <a:noFill/>
          <a:ln w="9525">
            <a:noFill/>
            <a:miter lim="800000"/>
            <a:headEnd/>
            <a:tailEnd/>
          </a:ln>
        </p:spPr>
        <p:txBody>
          <a:bodyPr>
            <a:spAutoFit/>
          </a:bodyPr>
          <a:lstStyle/>
          <a:p>
            <a:pPr algn="ctr">
              <a:spcBef>
                <a:spcPct val="50000"/>
              </a:spcBef>
            </a:pPr>
            <a:r>
              <a:rPr lang="el-GR" sz="2200" dirty="0">
                <a:latin typeface="+mn-lt"/>
              </a:rPr>
              <a:t>Βαθμονομημένη αμίδα</a:t>
            </a:r>
          </a:p>
        </p:txBody>
      </p:sp>
      <p:sp>
        <p:nvSpPr>
          <p:cNvPr id="7" name="6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24</a:t>
            </a:fld>
            <a:endParaRPr lang="el-GR" dirty="0"/>
          </a:p>
        </p:txBody>
      </p:sp>
      <p:sp>
        <p:nvSpPr>
          <p:cNvPr id="3" name="Rectangle 2"/>
          <p:cNvSpPr/>
          <p:nvPr/>
        </p:nvSpPr>
        <p:spPr>
          <a:xfrm>
            <a:off x="3635896" y="5810780"/>
            <a:ext cx="1944216" cy="276999"/>
          </a:xfrm>
          <a:prstGeom prst="rect">
            <a:avLst/>
          </a:prstGeom>
        </p:spPr>
        <p:txBody>
          <a:bodyPr wrap="square">
            <a:spAutoFit/>
          </a:bodyPr>
          <a:lstStyle/>
          <a:p>
            <a:pPr algn="ctr"/>
            <a:r>
              <a:rPr lang="en-US" sz="1200" dirty="0" smtClean="0">
                <a:latin typeface="+mn-lt"/>
                <a:hlinkClick r:id="rId6"/>
              </a:rPr>
              <a:t>nyxthimeron.com</a:t>
            </a:r>
            <a:endParaRPr lang="el-GR" sz="1200" dirty="0">
              <a:latin typeface="+mn-lt"/>
            </a:endParaRPr>
          </a:p>
        </p:txBody>
      </p:sp>
    </p:spTree>
    <p:extLst>
      <p:ext uri="{BB962C8B-B14F-4D97-AF65-F5344CB8AC3E}">
        <p14:creationId xmlns:p14="http://schemas.microsoft.com/office/powerpoint/2010/main" val="3700373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a:solidFill>
                  <a:srgbClr val="9B0000"/>
                </a:solidFill>
              </a:rPr>
              <a:t>Το </a:t>
            </a:r>
            <a:r>
              <a:rPr lang="el-GR" sz="4400" dirty="0" smtClean="0">
                <a:solidFill>
                  <a:srgbClr val="9B0000"/>
                </a:solidFill>
              </a:rPr>
              <a:t>μεσαιωνικό </a:t>
            </a:r>
            <a:r>
              <a:rPr lang="el-GR" sz="4400" dirty="0">
                <a:solidFill>
                  <a:srgbClr val="9B0000"/>
                </a:solidFill>
              </a:rPr>
              <a:t>ουροδοχείο</a:t>
            </a:r>
            <a:r>
              <a:rPr lang="en-US" sz="4400" dirty="0">
                <a:solidFill>
                  <a:srgbClr val="9B0000"/>
                </a:solidFill>
              </a:rPr>
              <a:t>: </a:t>
            </a:r>
            <a:r>
              <a:rPr lang="el-GR" sz="4400" dirty="0">
                <a:solidFill>
                  <a:srgbClr val="9B0000"/>
                </a:solidFill>
              </a:rPr>
              <a:t/>
            </a:r>
            <a:br>
              <a:rPr lang="el-GR" sz="4400" dirty="0">
                <a:solidFill>
                  <a:srgbClr val="9B0000"/>
                </a:solidFill>
              </a:rPr>
            </a:br>
            <a:r>
              <a:rPr lang="el-GR" sz="4400" dirty="0">
                <a:solidFill>
                  <a:srgbClr val="9B0000"/>
                </a:solidFill>
              </a:rPr>
              <a:t>η Αμίδα – </a:t>
            </a:r>
            <a:r>
              <a:rPr lang="en-US" sz="4400" dirty="0">
                <a:solidFill>
                  <a:srgbClr val="9B0000"/>
                </a:solidFill>
              </a:rPr>
              <a:t>Mutulae</a:t>
            </a:r>
            <a:r>
              <a:rPr lang="el-GR" sz="4400" dirty="0">
                <a:solidFill>
                  <a:srgbClr val="9B0000"/>
                </a:solidFill>
              </a:rPr>
              <a:t> </a:t>
            </a:r>
            <a:r>
              <a:rPr lang="el-GR" sz="3600" b="0" dirty="0">
                <a:solidFill>
                  <a:srgbClr val="9B0000"/>
                </a:solidFill>
              </a:rPr>
              <a:t>(2 από 2</a:t>
            </a:r>
            <a:r>
              <a:rPr lang="el-GR" sz="3600" b="0" dirty="0" smtClean="0">
                <a:solidFill>
                  <a:srgbClr val="9B0000"/>
                </a:solidFill>
              </a:rPr>
              <a:t>)</a:t>
            </a:r>
            <a:endParaRPr lang="el-GR" sz="3600" b="0" dirty="0"/>
          </a:p>
        </p:txBody>
      </p:sp>
      <p:pic>
        <p:nvPicPr>
          <p:cNvPr id="19458" name="Picture 2"/>
          <p:cNvPicPr>
            <a:picLocks noChangeAspect="1" noChangeArrowheads="1"/>
          </p:cNvPicPr>
          <p:nvPr/>
        </p:nvPicPr>
        <p:blipFill>
          <a:blip r:embed="rId3" cstate="print"/>
          <a:srcRect/>
          <a:stretch>
            <a:fillRect/>
          </a:stretch>
        </p:blipFill>
        <p:spPr bwMode="auto">
          <a:xfrm>
            <a:off x="2710793" y="2060848"/>
            <a:ext cx="3722415" cy="3806150"/>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25</a:t>
            </a:fld>
            <a:endParaRPr lang="el-GR" dirty="0"/>
          </a:p>
        </p:txBody>
      </p:sp>
      <p:sp>
        <p:nvSpPr>
          <p:cNvPr id="5" name="Rectangle 6"/>
          <p:cNvSpPr/>
          <p:nvPr/>
        </p:nvSpPr>
        <p:spPr>
          <a:xfrm>
            <a:off x="2962164" y="5866998"/>
            <a:ext cx="3240360" cy="492443"/>
          </a:xfrm>
          <a:prstGeom prst="rect">
            <a:avLst/>
          </a:prstGeom>
        </p:spPr>
        <p:txBody>
          <a:bodyPr wrap="square">
            <a:spAutoFit/>
          </a:bodyPr>
          <a:lstStyle/>
          <a:p>
            <a:pPr algn="ctr"/>
            <a:r>
              <a:rPr lang="el-GR" sz="1400" dirty="0" smtClean="0">
                <a:solidFill>
                  <a:schemeClr val="tx1">
                    <a:lumMod val="65000"/>
                    <a:lumOff val="35000"/>
                  </a:schemeClr>
                </a:solidFill>
              </a:rPr>
              <a:t>©</a:t>
            </a:r>
            <a:r>
              <a:rPr lang="el-GR" sz="1200" dirty="0" smtClean="0">
                <a:solidFill>
                  <a:schemeClr val="tx1">
                    <a:lumMod val="65000"/>
                    <a:lumOff val="35000"/>
                  </a:schemeClr>
                </a:solidFill>
              </a:rPr>
              <a:t> </a:t>
            </a:r>
            <a:r>
              <a:rPr lang="en-US" sz="1200" dirty="0" smtClean="0">
                <a:solidFill>
                  <a:schemeClr val="tx1">
                    <a:lumMod val="65000"/>
                    <a:lumOff val="35000"/>
                  </a:schemeClr>
                </a:solidFill>
                <a:latin typeface="+mn-lt"/>
              </a:rPr>
              <a:t>“</a:t>
            </a:r>
            <a:r>
              <a:rPr lang="en-US" sz="1200" dirty="0">
                <a:latin typeface="+mn-lt"/>
                <a:hlinkClick r:id="rId4"/>
              </a:rPr>
              <a:t>Uroscopy flask and ceramic urinal / Museum of London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4"/>
              </a:rPr>
              <a:t>Stewart </a:t>
            </a:r>
            <a:r>
              <a:rPr lang="en-US" sz="1200" dirty="0" smtClean="0">
                <a:solidFill>
                  <a:schemeClr val="tx1">
                    <a:lumMod val="65000"/>
                    <a:lumOff val="35000"/>
                  </a:schemeClr>
                </a:solidFill>
                <a:latin typeface="+mn-lt"/>
                <a:hlinkClick r:id="rId4"/>
              </a:rPr>
              <a:t>Scofield</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227669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l-GR" dirty="0" smtClean="0">
                <a:solidFill>
                  <a:srgbClr val="9B0000"/>
                </a:solidFill>
              </a:rPr>
              <a:t>Δυτική Μεσαιωνική Ουροσκοπία</a:t>
            </a:r>
          </a:p>
        </p:txBody>
      </p:sp>
      <p:sp>
        <p:nvSpPr>
          <p:cNvPr id="21507" name="Rectangle 3"/>
          <p:cNvSpPr>
            <a:spLocks noGrp="1" noChangeArrowheads="1"/>
          </p:cNvSpPr>
          <p:nvPr>
            <p:ph idx="1"/>
          </p:nvPr>
        </p:nvSpPr>
        <p:spPr>
          <a:xfrm>
            <a:off x="457200" y="1196752"/>
            <a:ext cx="8229600" cy="1080120"/>
          </a:xfrm>
        </p:spPr>
        <p:txBody>
          <a:bodyPr>
            <a:normAutofit/>
          </a:bodyPr>
          <a:lstStyle/>
          <a:p>
            <a:pPr eaLnBrk="1" hangingPunct="1">
              <a:lnSpc>
                <a:spcPct val="115000"/>
              </a:lnSpc>
              <a:spcBef>
                <a:spcPct val="35000"/>
              </a:spcBef>
            </a:pPr>
            <a:r>
              <a:rPr lang="el-GR" sz="2400" dirty="0" smtClean="0"/>
              <a:t>Ο Εβραίος ιατρός </a:t>
            </a:r>
            <a:r>
              <a:rPr lang="el-GR" sz="2400" b="1" dirty="0" smtClean="0">
                <a:solidFill>
                  <a:srgbClr val="9B0000"/>
                </a:solidFill>
              </a:rPr>
              <a:t>Isaac Judaeus </a:t>
            </a:r>
            <a:r>
              <a:rPr lang="el-GR" sz="2400" dirty="0" smtClean="0"/>
              <a:t>(845 – 940 μ.Χ.) ο οποίος επινόησε τον ουροσκοπικό τροχό.</a:t>
            </a:r>
            <a:endParaRPr lang="el-GR" dirty="0" smtClean="0"/>
          </a:p>
        </p:txBody>
      </p:sp>
      <p:pic>
        <p:nvPicPr>
          <p:cNvPr id="11266" name="Picture 2" descr="Urine 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9" y="2168811"/>
            <a:ext cx="4032448" cy="399716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771801" y="6165975"/>
            <a:ext cx="3456384" cy="646331"/>
          </a:xfrm>
          <a:prstGeom prst="rect">
            <a:avLst/>
          </a:prstGeom>
        </p:spPr>
        <p:txBody>
          <a:bodyPr wrap="square">
            <a:spAutoFit/>
          </a:bodyPr>
          <a:lstStyle/>
          <a:p>
            <a:pPr algn="ctr"/>
            <a:r>
              <a:rPr lang="en-US" sz="1200" dirty="0">
                <a:latin typeface="+mn-lt"/>
                <a:hlinkClick r:id="rId4"/>
              </a:rPr>
              <a:t>The Urine Wheel for diagnosing metabolic diseases, from </a:t>
            </a:r>
            <a:r>
              <a:rPr lang="en-US" sz="1200" i="1" dirty="0">
                <a:latin typeface="+mn-lt"/>
                <a:hlinkClick r:id="rId4"/>
              </a:rPr>
              <a:t>Epiphanie Medicorum</a:t>
            </a:r>
            <a:r>
              <a:rPr lang="en-US" sz="1200" dirty="0">
                <a:latin typeface="+mn-lt"/>
                <a:hlinkClick r:id="rId4"/>
              </a:rPr>
              <a:t> </a:t>
            </a:r>
            <a:r>
              <a:rPr lang="el-GR" sz="1200" dirty="0" smtClean="0">
                <a:latin typeface="+mn-lt"/>
                <a:hlinkClick r:id="rId4"/>
              </a:rPr>
              <a:t>από</a:t>
            </a:r>
            <a:r>
              <a:rPr lang="en-US" sz="1200" dirty="0" smtClean="0">
                <a:latin typeface="+mn-lt"/>
                <a:hlinkClick r:id="rId4"/>
              </a:rPr>
              <a:t> </a:t>
            </a:r>
            <a:r>
              <a:rPr lang="en-US" sz="1200" dirty="0">
                <a:latin typeface="+mn-lt"/>
                <a:hlinkClick r:id="rId4"/>
              </a:rPr>
              <a:t>Ullrich Pinder in 1506</a:t>
            </a:r>
            <a:endParaRPr lang="el-GR" sz="12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26</a:t>
            </a:fld>
            <a:endParaRPr lang="el-GR" dirty="0"/>
          </a:p>
        </p:txBody>
      </p:sp>
    </p:spTree>
    <p:extLst>
      <p:ext uri="{BB962C8B-B14F-4D97-AF65-F5344CB8AC3E}">
        <p14:creationId xmlns:p14="http://schemas.microsoft.com/office/powerpoint/2010/main" val="2358872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l-GR" dirty="0" smtClean="0">
                <a:solidFill>
                  <a:srgbClr val="9B0000"/>
                </a:solidFill>
              </a:rPr>
              <a:t>Μεσαιωνική Ιταλία</a:t>
            </a:r>
          </a:p>
        </p:txBody>
      </p:sp>
      <p:sp>
        <p:nvSpPr>
          <p:cNvPr id="22532" name="Rectangle 2"/>
          <p:cNvSpPr>
            <a:spLocks noChangeArrowheads="1"/>
          </p:cNvSpPr>
          <p:nvPr/>
        </p:nvSpPr>
        <p:spPr bwMode="auto">
          <a:xfrm>
            <a:off x="2693573" y="980728"/>
            <a:ext cx="3756855" cy="495150"/>
          </a:xfrm>
          <a:prstGeom prst="rect">
            <a:avLst/>
          </a:prstGeom>
          <a:noFill/>
          <a:ln w="9525">
            <a:noFill/>
            <a:miter lim="800000"/>
            <a:headEnd/>
            <a:tailEnd/>
          </a:ln>
        </p:spPr>
        <p:txBody>
          <a:bodyPr anchor="ctr"/>
          <a:lstStyle/>
          <a:p>
            <a:pPr algn="ctr"/>
            <a:r>
              <a:rPr lang="el-GR" sz="2600" b="1" dirty="0">
                <a:latin typeface="+mn-lt"/>
              </a:rPr>
              <a:t>Μοναστήρι Μοντεκασίνο</a:t>
            </a:r>
          </a:p>
        </p:txBody>
      </p:sp>
      <p:sp>
        <p:nvSpPr>
          <p:cNvPr id="22531" name="Rectangle 3"/>
          <p:cNvSpPr>
            <a:spLocks noGrp="1" noChangeArrowheads="1"/>
          </p:cNvSpPr>
          <p:nvPr>
            <p:ph idx="1"/>
          </p:nvPr>
        </p:nvSpPr>
        <p:spPr>
          <a:xfrm>
            <a:off x="251520" y="1988840"/>
            <a:ext cx="8640960" cy="720080"/>
          </a:xfrm>
        </p:spPr>
        <p:txBody>
          <a:bodyPr>
            <a:noAutofit/>
          </a:bodyPr>
          <a:lstStyle/>
          <a:p>
            <a:pPr marL="381000" indent="-381000" eaLnBrk="1" hangingPunct="1"/>
            <a:r>
              <a:rPr lang="el-GR" sz="2400" dirty="0" smtClean="0"/>
              <a:t>Στο Αβαείο του Μοντεκασίνο συγκεντρώθηκαν όλα τα αρχαία και Μεσαιωνικά Ελληνικά χειρόγραφα Ουροσκοπίας.</a:t>
            </a:r>
          </a:p>
        </p:txBody>
      </p:sp>
      <p:pic>
        <p:nvPicPr>
          <p:cNvPr id="22533" name="Picture 6"/>
          <p:cNvPicPr>
            <a:picLocks noChangeAspect="1" noChangeArrowheads="1"/>
          </p:cNvPicPr>
          <p:nvPr/>
        </p:nvPicPr>
        <p:blipFill rotWithShape="1">
          <a:blip r:embed="rId3" cstate="print"/>
          <a:srcRect l="3915" t="4532" r="2623" b="6289"/>
          <a:stretch/>
        </p:blipFill>
        <p:spPr bwMode="auto">
          <a:xfrm>
            <a:off x="2570903" y="3070330"/>
            <a:ext cx="4002194" cy="2519309"/>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10" name="Rectangle 6"/>
          <p:cNvSpPr/>
          <p:nvPr/>
        </p:nvSpPr>
        <p:spPr>
          <a:xfrm>
            <a:off x="2951066" y="5767140"/>
            <a:ext cx="324186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4"/>
              </a:rPr>
              <a:t>Johann-Franz-Loew-Erlsfeld</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rPr>
              <a:t> </a:t>
            </a:r>
            <a:r>
              <a:rPr lang="en-US" sz="1200" dirty="0" smtClean="0">
                <a:latin typeface="+mn-lt"/>
                <a:hlinkClick r:id="rId5"/>
              </a:rPr>
              <a:t>Seeteufel</a:t>
            </a:r>
            <a:r>
              <a:rPr lang="el-GR" sz="1200" dirty="0" smtClean="0">
                <a:solidFill>
                  <a:schemeClr val="tx1">
                    <a:lumMod val="65000"/>
                    <a:lumOff val="35000"/>
                  </a:schemeClr>
                </a:solidFill>
                <a:latin typeface="+mn-lt"/>
              </a:rPr>
              <a:t>  διαθέσιμο ως κοινό κτήμα</a:t>
            </a:r>
            <a:endParaRPr lang="en-US" sz="12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27</a:t>
            </a:fld>
            <a:endParaRPr lang="el-GR" dirty="0"/>
          </a:p>
        </p:txBody>
      </p:sp>
    </p:spTree>
    <p:extLst>
      <p:ext uri="{BB962C8B-B14F-4D97-AF65-F5344CB8AC3E}">
        <p14:creationId xmlns:p14="http://schemas.microsoft.com/office/powerpoint/2010/main" val="216274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Σχολή </a:t>
            </a:r>
            <a:r>
              <a:rPr lang="el-GR" dirty="0" smtClean="0">
                <a:solidFill>
                  <a:srgbClr val="9B0000"/>
                </a:solidFill>
              </a:rPr>
              <a:t>Σαλέρνο</a:t>
            </a:r>
            <a:endParaRPr lang="el-GR" dirty="0">
              <a:solidFill>
                <a:srgbClr val="9B0000"/>
              </a:solidFill>
            </a:endParaRPr>
          </a:p>
        </p:txBody>
      </p:sp>
      <p:sp>
        <p:nvSpPr>
          <p:cNvPr id="23555" name="Rectangle 6"/>
          <p:cNvSpPr>
            <a:spLocks noChangeArrowheads="1"/>
          </p:cNvSpPr>
          <p:nvPr/>
        </p:nvSpPr>
        <p:spPr bwMode="auto">
          <a:xfrm>
            <a:off x="107504" y="4069717"/>
            <a:ext cx="5328592" cy="2462213"/>
          </a:xfrm>
          <a:prstGeom prst="rect">
            <a:avLst/>
          </a:prstGeom>
          <a:noFill/>
          <a:ln w="9525">
            <a:noFill/>
            <a:miter lim="800000"/>
            <a:headEnd/>
            <a:tailEnd/>
          </a:ln>
        </p:spPr>
        <p:txBody>
          <a:bodyPr wrap="square">
            <a:spAutoFit/>
          </a:bodyPr>
          <a:lstStyle/>
          <a:p>
            <a:pPr>
              <a:spcBef>
                <a:spcPts val="600"/>
              </a:spcBef>
            </a:pPr>
            <a:r>
              <a:rPr lang="el-GR" sz="2200" dirty="0" smtClean="0">
                <a:latin typeface="+mn-lt"/>
              </a:rPr>
              <a:t>Πρόκειται </a:t>
            </a:r>
            <a:r>
              <a:rPr lang="el-GR" sz="2200" dirty="0">
                <a:latin typeface="+mn-lt"/>
              </a:rPr>
              <a:t>για σύγγραμμα σε μορφή έμμετρου λόγου που καθιστούσε την απομνημόνευση του περιεχομένου του ιδιαίτερα εύκολη. Ονομάζονταν </a:t>
            </a:r>
            <a:r>
              <a:rPr lang="el-GR" sz="2200" b="1" dirty="0">
                <a:solidFill>
                  <a:srgbClr val="9B0000"/>
                </a:solidFill>
                <a:latin typeface="+mn-lt"/>
              </a:rPr>
              <a:t>Carmina de Urinarum Indiciis </a:t>
            </a:r>
            <a:r>
              <a:rPr lang="el-GR" sz="2200" dirty="0">
                <a:latin typeface="+mn-lt"/>
              </a:rPr>
              <a:t>και επηρέασε την Ευρωπαϊκή ιατρική μέχρι και τα τέλη του 18ου αιώνα.</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279" y="3698316"/>
            <a:ext cx="3305276" cy="2808312"/>
          </a:xfrm>
          <a:prstGeom prst="rect">
            <a:avLst/>
          </a:prstGeom>
          <a:noFill/>
          <a:ln w="381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6"/>
          <p:cNvSpPr/>
          <p:nvPr/>
        </p:nvSpPr>
        <p:spPr>
          <a:xfrm rot="16200000">
            <a:off x="7586747" y="4801540"/>
            <a:ext cx="2597281" cy="461665"/>
          </a:xfrm>
          <a:prstGeom prst="rect">
            <a:avLst/>
          </a:prstGeom>
        </p:spPr>
        <p:txBody>
          <a:bodyPr wrap="square">
            <a:spAutoFit/>
          </a:bodyPr>
          <a:lstStyle/>
          <a:p>
            <a:r>
              <a:rPr lang="en-US" sz="1200" dirty="0" smtClean="0">
                <a:solidFill>
                  <a:schemeClr val="tx1">
                    <a:lumMod val="65000"/>
                    <a:lumOff val="35000"/>
                  </a:schemeClr>
                </a:solidFill>
                <a:latin typeface="+mn-lt"/>
              </a:rPr>
              <a:t>“</a:t>
            </a:r>
            <a:r>
              <a:rPr lang="en-US" sz="1200" dirty="0" smtClean="0">
                <a:hlinkClick r:id="rId3"/>
              </a:rPr>
              <a:t>ScuolaMedicaMiniatura</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endParaRPr lang="en-US" sz="1200" dirty="0" smtClean="0">
              <a:solidFill>
                <a:schemeClr val="tx1">
                  <a:lumMod val="65000"/>
                  <a:lumOff val="35000"/>
                </a:schemeClr>
              </a:solidFill>
              <a:latin typeface="+mn-lt"/>
            </a:endParaRPr>
          </a:p>
          <a:p>
            <a:r>
              <a:rPr lang="en-US" sz="1200" dirty="0">
                <a:solidFill>
                  <a:schemeClr val="tx1">
                    <a:lumMod val="65000"/>
                    <a:lumOff val="35000"/>
                  </a:schemeClr>
                </a:solidFill>
                <a:latin typeface="+mn-lt"/>
              </a:rPr>
              <a:t> Giaros</a:t>
            </a:r>
            <a:r>
              <a:rPr lang="el-GR" sz="1200" dirty="0" smtClean="0">
                <a:solidFill>
                  <a:schemeClr val="tx1">
                    <a:lumMod val="65000"/>
                    <a:lumOff val="35000"/>
                  </a:schemeClr>
                </a:solidFill>
                <a:latin typeface="+mn-lt"/>
              </a:rPr>
              <a:t> διαθέσιμο ως κοινό κτήμα</a:t>
            </a:r>
            <a:endParaRPr lang="en-US" sz="1200" dirty="0"/>
          </a:p>
        </p:txBody>
      </p:sp>
      <p:sp>
        <p:nvSpPr>
          <p:cNvPr id="5" name="4 - Θέση αριθμού διαφάνειας"/>
          <p:cNvSpPr>
            <a:spLocks noGrp="1"/>
          </p:cNvSpPr>
          <p:nvPr>
            <p:ph type="sldNum" sz="quarter" idx="12"/>
          </p:nvPr>
        </p:nvSpPr>
        <p:spPr>
          <a:xfrm>
            <a:off x="7010400" y="6492875"/>
            <a:ext cx="2133600" cy="365125"/>
          </a:xfrm>
        </p:spPr>
        <p:txBody>
          <a:bodyPr/>
          <a:lstStyle/>
          <a:p>
            <a:pPr>
              <a:defRPr/>
            </a:pPr>
            <a:fld id="{1C56834F-A78F-4428-A4D6-60CD0E107A20}" type="slidenum">
              <a:rPr lang="el-GR" smtClean="0"/>
              <a:pPr>
                <a:defRPr/>
              </a:pPr>
              <a:t>28</a:t>
            </a:fld>
            <a:endParaRPr lang="el-GR" dirty="0"/>
          </a:p>
        </p:txBody>
      </p:sp>
      <p:sp>
        <p:nvSpPr>
          <p:cNvPr id="3" name="Rectangle 2"/>
          <p:cNvSpPr/>
          <p:nvPr/>
        </p:nvSpPr>
        <p:spPr>
          <a:xfrm>
            <a:off x="107504" y="980728"/>
            <a:ext cx="8777884" cy="2616101"/>
          </a:xfrm>
          <a:prstGeom prst="rect">
            <a:avLst/>
          </a:prstGeom>
        </p:spPr>
        <p:txBody>
          <a:bodyPr wrap="square">
            <a:spAutoFit/>
          </a:bodyPr>
          <a:lstStyle/>
          <a:p>
            <a:pPr>
              <a:spcBef>
                <a:spcPts val="600"/>
              </a:spcBef>
            </a:pPr>
            <a:r>
              <a:rPr lang="el-GR" sz="2200" dirty="0">
                <a:latin typeface="+mn-lt"/>
              </a:rPr>
              <a:t>Στην σχολή του </a:t>
            </a:r>
            <a:r>
              <a:rPr lang="el-GR" sz="2200" b="1" dirty="0">
                <a:solidFill>
                  <a:srgbClr val="9B0000"/>
                </a:solidFill>
                <a:latin typeface="+mn-lt"/>
              </a:rPr>
              <a:t>Σαλέρνο </a:t>
            </a:r>
            <a:r>
              <a:rPr lang="el-GR" sz="2200" dirty="0">
                <a:latin typeface="+mn-lt"/>
              </a:rPr>
              <a:t>η  ουροσκοπία ήταν μία από τις βασικές διαγνωστικές εξετάσεις της. </a:t>
            </a:r>
          </a:p>
          <a:p>
            <a:pPr>
              <a:spcBef>
                <a:spcPts val="600"/>
              </a:spcBef>
            </a:pPr>
            <a:r>
              <a:rPr lang="el-GR" sz="2200" dirty="0">
                <a:latin typeface="+mn-lt"/>
              </a:rPr>
              <a:t>Σημαντικότερο έργο της το «</a:t>
            </a:r>
            <a:r>
              <a:rPr lang="el-GR" sz="2200" b="1" dirty="0">
                <a:solidFill>
                  <a:srgbClr val="9B0000"/>
                </a:solidFill>
                <a:latin typeface="+mn-lt"/>
              </a:rPr>
              <a:t>De Urinis</a:t>
            </a:r>
            <a:r>
              <a:rPr lang="el-GR" sz="2200" dirty="0">
                <a:latin typeface="+mn-lt"/>
              </a:rPr>
              <a:t>» του </a:t>
            </a:r>
            <a:r>
              <a:rPr lang="el-GR" sz="2200" b="1" dirty="0">
                <a:solidFill>
                  <a:srgbClr val="9B0000"/>
                </a:solidFill>
                <a:latin typeface="+mn-lt"/>
              </a:rPr>
              <a:t>Magister Maurus </a:t>
            </a:r>
            <a:r>
              <a:rPr lang="el-GR" sz="2200" dirty="0">
                <a:latin typeface="+mn-lt"/>
              </a:rPr>
              <a:t>στο οποίο βρίσκονταν όλη η ουρολογική γνώση του 12ου και 13ου αιώνα. </a:t>
            </a:r>
          </a:p>
          <a:p>
            <a:pPr>
              <a:spcBef>
                <a:spcPts val="600"/>
              </a:spcBef>
            </a:pPr>
            <a:r>
              <a:rPr lang="el-GR" sz="2200" dirty="0">
                <a:latin typeface="+mn-lt"/>
              </a:rPr>
              <a:t>Ακολούθησε το «</a:t>
            </a:r>
            <a:r>
              <a:rPr lang="en-US" sz="2200" b="1" dirty="0">
                <a:solidFill>
                  <a:srgbClr val="9B0000"/>
                </a:solidFill>
                <a:latin typeface="+mn-lt"/>
              </a:rPr>
              <a:t>De Urinis</a:t>
            </a:r>
            <a:r>
              <a:rPr lang="el-GR" sz="2200" dirty="0">
                <a:latin typeface="+mn-lt"/>
              </a:rPr>
              <a:t>» του </a:t>
            </a:r>
            <a:r>
              <a:rPr lang="en-US" sz="2200" b="1" dirty="0">
                <a:solidFill>
                  <a:srgbClr val="9B0000"/>
                </a:solidFill>
                <a:latin typeface="+mn-lt"/>
              </a:rPr>
              <a:t>Urso</a:t>
            </a:r>
            <a:r>
              <a:rPr lang="en-US" sz="2200" dirty="0">
                <a:solidFill>
                  <a:srgbClr val="3366CC"/>
                </a:solidFill>
                <a:latin typeface="+mn-lt"/>
              </a:rPr>
              <a:t> </a:t>
            </a:r>
            <a:r>
              <a:rPr lang="el-GR" sz="2200" dirty="0">
                <a:latin typeface="+mn-lt"/>
              </a:rPr>
              <a:t>της Καλαμβρίας, έργο επηρεασμένο σημαντικά από την Αριστοτελική φιλοσοφία καθώς και το μεγάλης σημασίας σύγγραμμα του </a:t>
            </a:r>
            <a:r>
              <a:rPr lang="el-GR" sz="2200" b="1" dirty="0">
                <a:solidFill>
                  <a:srgbClr val="9B0000"/>
                </a:solidFill>
                <a:latin typeface="+mn-lt"/>
              </a:rPr>
              <a:t>Gilles de Corbeil</a:t>
            </a:r>
            <a:r>
              <a:rPr lang="el-GR" sz="2200" dirty="0">
                <a:latin typeface="+mn-lt"/>
              </a:rPr>
              <a:t> (1165-1213 μ.Χ.), ιατρού του </a:t>
            </a:r>
          </a:p>
        </p:txBody>
      </p:sp>
      <p:sp>
        <p:nvSpPr>
          <p:cNvPr id="4" name="Rectangle 3"/>
          <p:cNvSpPr/>
          <p:nvPr/>
        </p:nvSpPr>
        <p:spPr>
          <a:xfrm>
            <a:off x="107504" y="3518289"/>
            <a:ext cx="5472608" cy="430887"/>
          </a:xfrm>
          <a:prstGeom prst="rect">
            <a:avLst/>
          </a:prstGeom>
        </p:spPr>
        <p:txBody>
          <a:bodyPr wrap="square">
            <a:spAutoFit/>
          </a:bodyPr>
          <a:lstStyle/>
          <a:p>
            <a:r>
              <a:rPr lang="el-GR" sz="2200" dirty="0" smtClean="0">
                <a:latin typeface="+mn-lt"/>
              </a:rPr>
              <a:t>βασιλιά </a:t>
            </a:r>
            <a:r>
              <a:rPr lang="el-GR" sz="2200" dirty="0">
                <a:latin typeface="+mn-lt"/>
              </a:rPr>
              <a:t>Φιλίππου Αυγούστου της Γαλλίας. </a:t>
            </a:r>
          </a:p>
        </p:txBody>
      </p:sp>
    </p:spTree>
    <p:extLst>
      <p:ext uri="{BB962C8B-B14F-4D97-AF65-F5344CB8AC3E}">
        <p14:creationId xmlns:p14="http://schemas.microsoft.com/office/powerpoint/2010/main" val="412821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151620" y="3075057"/>
            <a:ext cx="6840760" cy="707886"/>
          </a:xfrm>
          <a:prstGeom prst="rect">
            <a:avLst/>
          </a:prstGeom>
          <a:noFill/>
          <a:ln w="28575">
            <a:solidFill>
              <a:srgbClr val="800000"/>
            </a:solidFill>
          </a:ln>
        </p:spPr>
        <p:txBody>
          <a:bodyPr wrap="square" rtlCol="0">
            <a:spAutoFit/>
          </a:bodyPr>
          <a:lstStyle/>
          <a:p>
            <a:pPr algn="ctr"/>
            <a:r>
              <a:rPr lang="el-GR" sz="4000" b="1" dirty="0" smtClean="0">
                <a:solidFill>
                  <a:srgbClr val="9B0000"/>
                </a:solidFill>
                <a:latin typeface="+mj-lt"/>
                <a:cs typeface="Levenim MT" pitchFamily="2" charset="-79"/>
              </a:rPr>
              <a:t>Αρχαίοι χρόνοι</a:t>
            </a:r>
            <a:endParaRPr lang="el-GR" sz="4000" b="1" dirty="0">
              <a:solidFill>
                <a:srgbClr val="9B0000"/>
              </a:solidFill>
              <a:latin typeface="+mj-lt"/>
              <a:cs typeface="Levenim MT" pitchFamily="2" charset="-79"/>
            </a:endParaRPr>
          </a:p>
        </p:txBody>
      </p:sp>
      <p:sp>
        <p:nvSpPr>
          <p:cNvPr id="2" name="1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a:t>
            </a:fld>
            <a:endParaRPr lang="el-GR" dirty="0"/>
          </a:p>
        </p:txBody>
      </p:sp>
    </p:spTree>
    <p:extLst>
      <p:ext uri="{BB962C8B-B14F-4D97-AF65-F5344CB8AC3E}">
        <p14:creationId xmlns:p14="http://schemas.microsoft.com/office/powerpoint/2010/main" val="3808536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l-GR" b="1" dirty="0" smtClean="0">
                <a:solidFill>
                  <a:srgbClr val="9B0000"/>
                </a:solidFill>
              </a:rPr>
              <a:t>Η χρήση της αμίδας </a:t>
            </a:r>
            <a:r>
              <a:rPr lang="el-GR" sz="3200" b="0" dirty="0" smtClean="0">
                <a:solidFill>
                  <a:srgbClr val="9B0000"/>
                </a:solidFill>
              </a:rPr>
              <a:t>(1 από 6)</a:t>
            </a:r>
          </a:p>
        </p:txBody>
      </p:sp>
      <p:sp>
        <p:nvSpPr>
          <p:cNvPr id="24580" name="Text Box 4"/>
          <p:cNvSpPr txBox="1">
            <a:spLocks noChangeArrowheads="1"/>
          </p:cNvSpPr>
          <p:nvPr/>
        </p:nvSpPr>
        <p:spPr bwMode="auto">
          <a:xfrm>
            <a:off x="2699544" y="961972"/>
            <a:ext cx="3744913" cy="492443"/>
          </a:xfrm>
          <a:prstGeom prst="rect">
            <a:avLst/>
          </a:prstGeom>
          <a:noFill/>
          <a:ln w="9525">
            <a:noFill/>
            <a:miter lim="800000"/>
            <a:headEnd/>
            <a:tailEnd/>
          </a:ln>
        </p:spPr>
        <p:txBody>
          <a:bodyPr>
            <a:spAutoFit/>
          </a:bodyPr>
          <a:lstStyle/>
          <a:p>
            <a:pPr algn="ctr">
              <a:spcBef>
                <a:spcPct val="50000"/>
              </a:spcBef>
            </a:pPr>
            <a:r>
              <a:rPr lang="el-GR" sz="2600" b="1" dirty="0">
                <a:solidFill>
                  <a:srgbClr val="990000"/>
                </a:solidFill>
                <a:latin typeface="+mn-lt"/>
              </a:rPr>
              <a:t>Θερμοκρασία</a:t>
            </a:r>
          </a:p>
        </p:txBody>
      </p:sp>
      <p:sp>
        <p:nvSpPr>
          <p:cNvPr id="24579" name="Rectangle 3"/>
          <p:cNvSpPr>
            <a:spLocks noGrp="1" noChangeArrowheads="1"/>
          </p:cNvSpPr>
          <p:nvPr>
            <p:ph idx="1"/>
          </p:nvPr>
        </p:nvSpPr>
        <p:spPr>
          <a:xfrm>
            <a:off x="3851920" y="1700808"/>
            <a:ext cx="5483225" cy="3744416"/>
          </a:xfrm>
        </p:spPr>
        <p:txBody>
          <a:bodyPr>
            <a:noAutofit/>
          </a:bodyPr>
          <a:lstStyle/>
          <a:p>
            <a:pPr marL="0" indent="0" eaLnBrk="1" hangingPunct="1">
              <a:lnSpc>
                <a:spcPct val="125000"/>
              </a:lnSpc>
              <a:buFontTx/>
              <a:buNone/>
            </a:pPr>
            <a:r>
              <a:rPr lang="el-GR" sz="2300" dirty="0" smtClean="0"/>
              <a:t>Μετά τη συλλογή των ούρων στην αμίδα σφραγίζονταν με ένα ειδικό πώμα και έπειτα το δείγμα εξετάζονταν τρεις φορές. </a:t>
            </a:r>
          </a:p>
          <a:p>
            <a:pPr marL="0" indent="0" eaLnBrk="1" hangingPunct="1">
              <a:lnSpc>
                <a:spcPct val="125000"/>
              </a:lnSpc>
            </a:pPr>
            <a:r>
              <a:rPr lang="el-GR" sz="2300" dirty="0" smtClean="0"/>
              <a:t> Πρώτον όταν ήταν ζεστά και φρέσκα, </a:t>
            </a:r>
          </a:p>
          <a:p>
            <a:pPr marL="0" indent="0" eaLnBrk="1" hangingPunct="1">
              <a:lnSpc>
                <a:spcPct val="125000"/>
              </a:lnSpc>
            </a:pPr>
            <a:r>
              <a:rPr lang="el-GR" sz="2300" dirty="0" smtClean="0"/>
              <a:t> Δεύτερον όταν είχαν κρυώσει</a:t>
            </a:r>
          </a:p>
          <a:p>
            <a:pPr marL="0" indent="0" eaLnBrk="1" hangingPunct="1">
              <a:lnSpc>
                <a:spcPct val="125000"/>
              </a:lnSpc>
            </a:pPr>
            <a:r>
              <a:rPr lang="el-GR" sz="2300" dirty="0" smtClean="0"/>
              <a:t> Τρίτον όταν ήταν εντελώς κρύα.</a:t>
            </a:r>
          </a:p>
        </p:txBody>
      </p:sp>
      <p:sp>
        <p:nvSpPr>
          <p:cNvPr id="24582" name="Text Box 6"/>
          <p:cNvSpPr txBox="1">
            <a:spLocks noChangeArrowheads="1"/>
          </p:cNvSpPr>
          <p:nvPr/>
        </p:nvSpPr>
        <p:spPr bwMode="auto">
          <a:xfrm>
            <a:off x="665892" y="4884241"/>
            <a:ext cx="2520131" cy="400110"/>
          </a:xfrm>
          <a:prstGeom prst="rect">
            <a:avLst/>
          </a:prstGeom>
          <a:noFill/>
          <a:ln w="9525">
            <a:noFill/>
            <a:miter lim="800000"/>
            <a:headEnd/>
            <a:tailEnd/>
          </a:ln>
        </p:spPr>
        <p:txBody>
          <a:bodyPr wrap="square">
            <a:spAutoFit/>
          </a:bodyPr>
          <a:lstStyle/>
          <a:p>
            <a:pPr>
              <a:spcBef>
                <a:spcPct val="50000"/>
              </a:spcBef>
            </a:pPr>
            <a:r>
              <a:rPr lang="el-GR" sz="2000" dirty="0">
                <a:latin typeface="+mn-lt"/>
              </a:rPr>
              <a:t>Κοσμάς και Δαμιανός</a:t>
            </a:r>
          </a:p>
        </p:txBody>
      </p:sp>
      <p:sp>
        <p:nvSpPr>
          <p:cNvPr id="7" name="6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29</a:t>
            </a:fld>
            <a:endParaRPr lang="el-G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58" y="1977076"/>
            <a:ext cx="3474203" cy="22608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1236" y="4237910"/>
            <a:ext cx="3329445" cy="646331"/>
          </a:xfrm>
          <a:prstGeom prst="rect">
            <a:avLst/>
          </a:prstGeom>
        </p:spPr>
        <p:txBody>
          <a:bodyPr wrap="square">
            <a:spAutoFit/>
          </a:bodyPr>
          <a:lstStyle/>
          <a:p>
            <a:pPr algn="ctr"/>
            <a:r>
              <a:rPr lang="en-US" sz="1200" dirty="0">
                <a:solidFill>
                  <a:schemeClr val="tx1">
                    <a:lumMod val="75000"/>
                    <a:lumOff val="25000"/>
                  </a:schemeClr>
                </a:solidFill>
                <a:latin typeface="+mn-lt"/>
                <a:hlinkClick r:id="rId4"/>
              </a:rPr>
              <a:t>Ss Cosmas &amp; Damian with St </a:t>
            </a:r>
            <a:r>
              <a:rPr lang="en-US" sz="1200" dirty="0" smtClean="0">
                <a:solidFill>
                  <a:schemeClr val="tx1">
                    <a:lumMod val="75000"/>
                    <a:lumOff val="25000"/>
                  </a:schemeClr>
                </a:solidFill>
                <a:latin typeface="+mn-lt"/>
                <a:hlinkClick r:id="rId4"/>
              </a:rPr>
              <a:t>Dominic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tooltip="Go to Lawrence OP's photostream"/>
              </a:rPr>
              <a:t>Lawrence </a:t>
            </a:r>
            <a:r>
              <a:rPr lang="en-US" sz="1200" dirty="0" smtClean="0">
                <a:solidFill>
                  <a:schemeClr val="tx1">
                    <a:lumMod val="75000"/>
                    <a:lumOff val="25000"/>
                  </a:schemeClr>
                </a:solidFill>
                <a:latin typeface="+mn-lt"/>
                <a:hlinkClick r:id="rId5" tooltip="Go to Lawrence OP's photostream"/>
              </a:rPr>
              <a:t>OP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BY-NC-ND 2.0</a:t>
            </a:r>
            <a:endParaRPr lang="en-US" sz="1200" dirty="0">
              <a:solidFill>
                <a:schemeClr val="tx1">
                  <a:lumMod val="75000"/>
                  <a:lumOff val="25000"/>
                </a:schemeClr>
              </a:solidFill>
              <a:latin typeface="+mn-lt"/>
            </a:endParaRPr>
          </a:p>
          <a:p>
            <a:pPr algn="ctr"/>
            <a:r>
              <a:rPr lang="en-US"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256618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a:solidFill>
                  <a:srgbClr val="9B0000"/>
                </a:solidFill>
              </a:rPr>
              <a:t>Η χρήση της αμίδας </a:t>
            </a:r>
            <a:r>
              <a:rPr lang="el-GR" sz="3200" b="0" dirty="0">
                <a:solidFill>
                  <a:srgbClr val="9B0000"/>
                </a:solidFill>
              </a:rPr>
              <a:t>(2 από 6</a:t>
            </a:r>
            <a:r>
              <a:rPr lang="el-GR" sz="3200" b="0" dirty="0" smtClean="0">
                <a:solidFill>
                  <a:srgbClr val="9B0000"/>
                </a:solidFill>
              </a:rPr>
              <a:t>)</a:t>
            </a:r>
            <a:endParaRPr lang="el-GR" sz="3200" dirty="0"/>
          </a:p>
        </p:txBody>
      </p:sp>
      <p:sp>
        <p:nvSpPr>
          <p:cNvPr id="25603" name="Text Box 3"/>
          <p:cNvSpPr txBox="1">
            <a:spLocks noChangeArrowheads="1"/>
          </p:cNvSpPr>
          <p:nvPr/>
        </p:nvSpPr>
        <p:spPr bwMode="auto">
          <a:xfrm>
            <a:off x="2699544" y="1017121"/>
            <a:ext cx="3744913" cy="492443"/>
          </a:xfrm>
          <a:prstGeom prst="rect">
            <a:avLst/>
          </a:prstGeom>
          <a:noFill/>
          <a:ln w="9525">
            <a:noFill/>
            <a:miter lim="800000"/>
            <a:headEnd/>
            <a:tailEnd/>
          </a:ln>
        </p:spPr>
        <p:txBody>
          <a:bodyPr>
            <a:spAutoFit/>
          </a:bodyPr>
          <a:lstStyle/>
          <a:p>
            <a:pPr algn="ctr">
              <a:spcBef>
                <a:spcPct val="50000"/>
              </a:spcBef>
            </a:pPr>
            <a:r>
              <a:rPr lang="el-GR" sz="2600" b="1" dirty="0">
                <a:solidFill>
                  <a:srgbClr val="990000"/>
                </a:solidFill>
                <a:latin typeface="+mn-lt"/>
              </a:rPr>
              <a:t>Το φως</a:t>
            </a:r>
          </a:p>
        </p:txBody>
      </p:sp>
      <p:sp>
        <p:nvSpPr>
          <p:cNvPr id="25602" name="Rectangle 2"/>
          <p:cNvSpPr>
            <a:spLocks noChangeArrowheads="1"/>
          </p:cNvSpPr>
          <p:nvPr/>
        </p:nvSpPr>
        <p:spPr bwMode="auto">
          <a:xfrm>
            <a:off x="431232" y="1844823"/>
            <a:ext cx="3961011" cy="3527119"/>
          </a:xfrm>
          <a:prstGeom prst="rect">
            <a:avLst/>
          </a:prstGeom>
          <a:noFill/>
          <a:ln w="9525">
            <a:noFill/>
            <a:miter lim="800000"/>
            <a:headEnd/>
            <a:tailEnd/>
          </a:ln>
        </p:spPr>
        <p:txBody>
          <a:bodyPr wrap="square">
            <a:spAutoFit/>
          </a:bodyPr>
          <a:lstStyle/>
          <a:p>
            <a:pPr>
              <a:lnSpc>
                <a:spcPct val="130000"/>
              </a:lnSpc>
              <a:spcBef>
                <a:spcPct val="20000"/>
              </a:spcBef>
            </a:pPr>
            <a:r>
              <a:rPr lang="el-GR" sz="2400" dirty="0">
                <a:latin typeface="+mn-lt"/>
              </a:rPr>
              <a:t>Τα ούρα μελετούνταν πρώτα σε ένα </a:t>
            </a:r>
            <a:r>
              <a:rPr lang="el-GR" sz="2400" b="1" dirty="0">
                <a:solidFill>
                  <a:srgbClr val="9B0000"/>
                </a:solidFill>
                <a:latin typeface="+mn-lt"/>
              </a:rPr>
              <a:t>φωτεινό μέρος </a:t>
            </a:r>
            <a:r>
              <a:rPr lang="el-GR" sz="2400" dirty="0">
                <a:latin typeface="+mn-lt"/>
              </a:rPr>
              <a:t>και έπειτα σε ένα </a:t>
            </a:r>
            <a:r>
              <a:rPr lang="el-GR" sz="2400" b="1" dirty="0">
                <a:solidFill>
                  <a:srgbClr val="9B0000"/>
                </a:solidFill>
                <a:latin typeface="+mn-lt"/>
              </a:rPr>
              <a:t>σκοτεινό</a:t>
            </a:r>
            <a:r>
              <a:rPr lang="el-GR" sz="2400" dirty="0">
                <a:latin typeface="+mn-lt"/>
              </a:rPr>
              <a:t>. </a:t>
            </a:r>
          </a:p>
          <a:p>
            <a:pPr>
              <a:lnSpc>
                <a:spcPct val="130000"/>
              </a:lnSpc>
              <a:spcBef>
                <a:spcPct val="20000"/>
              </a:spcBef>
            </a:pPr>
            <a:r>
              <a:rPr lang="el-GR" sz="2400" dirty="0">
                <a:latin typeface="+mn-lt"/>
              </a:rPr>
              <a:t>Ο κακός φωτισμός δυσκόλευε την παρατήρηση της υφής, της χροιάς και των έμμορφων συστατικών τους.</a:t>
            </a:r>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329"/>
          <a:stretch/>
        </p:blipFill>
        <p:spPr bwMode="auto">
          <a:xfrm>
            <a:off x="5220069" y="2113651"/>
            <a:ext cx="3471859" cy="3450701"/>
          </a:xfrm>
          <a:prstGeom prst="rect">
            <a:avLst/>
          </a:prstGeom>
          <a:noFill/>
          <a:ln w="381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6"/>
          <p:cNvSpPr/>
          <p:nvPr/>
        </p:nvSpPr>
        <p:spPr>
          <a:xfrm>
            <a:off x="5657356" y="5729589"/>
            <a:ext cx="259728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The Doctor 1653 Gerard </a:t>
            </a:r>
            <a:r>
              <a:rPr lang="en-US" sz="1200" dirty="0" smtClean="0">
                <a:latin typeface="+mn-lt"/>
                <a:hlinkClick r:id="rId3"/>
              </a:rPr>
              <a:t>Dou</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endParaRPr lang="en-US" sz="1200" dirty="0" smtClean="0">
              <a:solidFill>
                <a:schemeClr val="tx1">
                  <a:lumMod val="65000"/>
                  <a:lumOff val="35000"/>
                </a:schemeClr>
              </a:solidFill>
              <a:latin typeface="+mn-lt"/>
            </a:endParaRPr>
          </a:p>
          <a:p>
            <a:pPr algn="ctr"/>
            <a:r>
              <a:rPr lang="en-US" sz="1200" dirty="0" smtClean="0">
                <a:solidFill>
                  <a:schemeClr val="tx1">
                    <a:lumMod val="65000"/>
                    <a:lumOff val="35000"/>
                  </a:schemeClr>
                </a:solidFill>
                <a:latin typeface="+mn-lt"/>
                <a:hlinkClick r:id="rId4"/>
              </a:rPr>
              <a:t> </a:t>
            </a:r>
            <a:r>
              <a:rPr lang="en-US" sz="1200" dirty="0" smtClean="0">
                <a:latin typeface="+mn-lt"/>
                <a:hlinkClick r:id="rId4"/>
              </a:rPr>
              <a:t>Krscal</a:t>
            </a:r>
            <a:r>
              <a:rPr lang="el-GR" sz="1200" dirty="0" smtClean="0">
                <a:solidFill>
                  <a:schemeClr val="tx1">
                    <a:lumMod val="65000"/>
                    <a:lumOff val="35000"/>
                  </a:schemeClr>
                </a:solidFill>
                <a:latin typeface="+mn-lt"/>
              </a:rPr>
              <a:t> διαθέσιμο ως κοινό κτήμα</a:t>
            </a:r>
            <a:endParaRPr lang="en-US" sz="12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30</a:t>
            </a:fld>
            <a:endParaRPr lang="el-GR" dirty="0"/>
          </a:p>
        </p:txBody>
      </p:sp>
    </p:spTree>
    <p:extLst>
      <p:ext uri="{BB962C8B-B14F-4D97-AF65-F5344CB8AC3E}">
        <p14:creationId xmlns:p14="http://schemas.microsoft.com/office/powerpoint/2010/main" val="2466167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a:solidFill>
                  <a:srgbClr val="9B0000"/>
                </a:solidFill>
              </a:rPr>
              <a:t>Η χρήση της αμίδας </a:t>
            </a:r>
            <a:r>
              <a:rPr lang="el-GR" sz="3200" b="0" dirty="0">
                <a:solidFill>
                  <a:srgbClr val="9B0000"/>
                </a:solidFill>
              </a:rPr>
              <a:t>(3 από 6</a:t>
            </a:r>
            <a:r>
              <a:rPr lang="el-GR" sz="3200" b="0" dirty="0" smtClean="0">
                <a:solidFill>
                  <a:srgbClr val="9B0000"/>
                </a:solidFill>
              </a:rPr>
              <a:t>)</a:t>
            </a:r>
            <a:endParaRPr lang="el-GR" sz="3200" dirty="0"/>
          </a:p>
        </p:txBody>
      </p:sp>
      <p:sp>
        <p:nvSpPr>
          <p:cNvPr id="26627" name="Text Box 3"/>
          <p:cNvSpPr txBox="1">
            <a:spLocks noChangeArrowheads="1"/>
          </p:cNvSpPr>
          <p:nvPr/>
        </p:nvSpPr>
        <p:spPr bwMode="auto">
          <a:xfrm>
            <a:off x="2699544" y="1023818"/>
            <a:ext cx="3744913" cy="492443"/>
          </a:xfrm>
          <a:prstGeom prst="rect">
            <a:avLst/>
          </a:prstGeom>
          <a:noFill/>
          <a:ln w="9525">
            <a:noFill/>
            <a:miter lim="800000"/>
            <a:headEnd/>
            <a:tailEnd/>
          </a:ln>
        </p:spPr>
        <p:txBody>
          <a:bodyPr>
            <a:spAutoFit/>
          </a:bodyPr>
          <a:lstStyle/>
          <a:p>
            <a:pPr algn="ctr">
              <a:spcBef>
                <a:spcPct val="50000"/>
              </a:spcBef>
            </a:pPr>
            <a:r>
              <a:rPr lang="el-GR" sz="2600" b="1" dirty="0">
                <a:solidFill>
                  <a:srgbClr val="990000"/>
                </a:solidFill>
                <a:latin typeface="+mn-lt"/>
              </a:rPr>
              <a:t>Η πυκνότητα των ούρων</a:t>
            </a:r>
          </a:p>
        </p:txBody>
      </p:sp>
      <p:sp>
        <p:nvSpPr>
          <p:cNvPr id="26628" name="Rectangle 4"/>
          <p:cNvSpPr>
            <a:spLocks noChangeArrowheads="1"/>
          </p:cNvSpPr>
          <p:nvPr/>
        </p:nvSpPr>
        <p:spPr bwMode="auto">
          <a:xfrm>
            <a:off x="215677" y="1965954"/>
            <a:ext cx="4967734" cy="4302716"/>
          </a:xfrm>
          <a:prstGeom prst="rect">
            <a:avLst/>
          </a:prstGeom>
          <a:noFill/>
          <a:ln w="9525">
            <a:noFill/>
            <a:miter lim="800000"/>
            <a:headEnd/>
            <a:tailEnd/>
          </a:ln>
        </p:spPr>
        <p:txBody>
          <a:bodyPr wrap="square">
            <a:spAutoFit/>
          </a:bodyPr>
          <a:lstStyle/>
          <a:p>
            <a:pPr>
              <a:lnSpc>
                <a:spcPct val="130000"/>
              </a:lnSpc>
              <a:spcBef>
                <a:spcPct val="50000"/>
              </a:spcBef>
              <a:buClr>
                <a:schemeClr val="accent1"/>
              </a:buClr>
              <a:buFont typeface="Wingdings" pitchFamily="2" charset="2"/>
              <a:buNone/>
            </a:pPr>
            <a:r>
              <a:rPr lang="el-GR" sz="2400" dirty="0">
                <a:latin typeface="+mn-lt"/>
              </a:rPr>
              <a:t>Κρατώντας το Ουροσκοπικό δοχείο ψηλά στο φως ο θεραπευτής μπορούσε να βγάλει συμπέρασμα για την πυκνότητα των ούρων.</a:t>
            </a:r>
          </a:p>
          <a:p>
            <a:pPr>
              <a:lnSpc>
                <a:spcPct val="130000"/>
              </a:lnSpc>
              <a:spcBef>
                <a:spcPct val="50000"/>
              </a:spcBef>
              <a:buClr>
                <a:schemeClr val="accent1"/>
              </a:buClr>
              <a:buFont typeface="Wingdings" pitchFamily="2" charset="2"/>
              <a:buNone/>
            </a:pPr>
            <a:r>
              <a:rPr lang="el-GR" sz="2400" dirty="0">
                <a:latin typeface="+mn-lt"/>
              </a:rPr>
              <a:t>Από την πυκνότητα (διαυγή – θολά ούρα) έβγαινε συμπέρασμα για την συμπυκνωτική ικανότητα του νεφρού.</a:t>
            </a:r>
          </a:p>
          <a:p>
            <a:pPr>
              <a:lnSpc>
                <a:spcPct val="130000"/>
              </a:lnSpc>
              <a:spcBef>
                <a:spcPct val="50000"/>
              </a:spcBef>
              <a:buClr>
                <a:schemeClr val="accent1"/>
              </a:buClr>
              <a:buFont typeface="Wingdings" pitchFamily="2" charset="2"/>
              <a:buNone/>
            </a:pPr>
            <a:endParaRPr lang="el-GR" sz="24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31</a:t>
            </a:fld>
            <a:endParaRPr lang="el-GR"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630" y="2204864"/>
            <a:ext cx="3382759" cy="2448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06837" y="4653136"/>
            <a:ext cx="309634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Bigot, Trophime - A Doctor Examining Urine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Mattes </a:t>
            </a:r>
            <a:r>
              <a:rPr lang="el-GR" sz="1200" dirty="0">
                <a:solidFill>
                  <a:schemeClr val="tx1">
                    <a:lumMod val="75000"/>
                    <a:lumOff val="25000"/>
                  </a:schemeClr>
                </a:solidFill>
                <a:latin typeface="+mn-lt"/>
              </a:rPr>
              <a:t>διαθέσιμο ως κοινό κτήμα</a:t>
            </a:r>
          </a:p>
        </p:txBody>
      </p:sp>
    </p:spTree>
    <p:extLst>
      <p:ext uri="{BB962C8B-B14F-4D97-AF65-F5344CB8AC3E}">
        <p14:creationId xmlns:p14="http://schemas.microsoft.com/office/powerpoint/2010/main" val="1612366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lvl="0"/>
            <a:r>
              <a:rPr lang="el-GR" dirty="0">
                <a:solidFill>
                  <a:srgbClr val="9B0000"/>
                </a:solidFill>
              </a:rPr>
              <a:t>Η χρήση της αμίδας </a:t>
            </a:r>
            <a:r>
              <a:rPr lang="el-GR" sz="3200" b="0" dirty="0">
                <a:solidFill>
                  <a:srgbClr val="9B0000"/>
                </a:solidFill>
              </a:rPr>
              <a:t>(4 από 6</a:t>
            </a:r>
            <a:r>
              <a:rPr lang="el-GR" b="0" dirty="0" smtClean="0">
                <a:solidFill>
                  <a:srgbClr val="9B0000"/>
                </a:solidFill>
              </a:rPr>
              <a:t>)</a:t>
            </a:r>
            <a:endParaRPr lang="el-GR" dirty="0"/>
          </a:p>
        </p:txBody>
      </p:sp>
      <p:sp>
        <p:nvSpPr>
          <p:cNvPr id="5" name="Rectangle 3"/>
          <p:cNvSpPr>
            <a:spLocks noChangeArrowheads="1"/>
          </p:cNvSpPr>
          <p:nvPr/>
        </p:nvSpPr>
        <p:spPr bwMode="auto">
          <a:xfrm>
            <a:off x="3184473" y="1030411"/>
            <a:ext cx="2775055" cy="492443"/>
          </a:xfrm>
          <a:prstGeom prst="rect">
            <a:avLst/>
          </a:prstGeom>
          <a:noFill/>
          <a:ln w="9525">
            <a:noFill/>
            <a:miter lim="800000"/>
            <a:headEnd/>
            <a:tailEnd/>
          </a:ln>
        </p:spPr>
        <p:txBody>
          <a:bodyPr wrap="none">
            <a:spAutoFit/>
          </a:bodyPr>
          <a:lstStyle/>
          <a:p>
            <a:pPr algn="ctr"/>
            <a:r>
              <a:rPr lang="el-GR" sz="2600" b="1" dirty="0">
                <a:solidFill>
                  <a:srgbClr val="990000"/>
                </a:solidFill>
                <a:latin typeface="+mn-lt"/>
              </a:rPr>
              <a:t>Χρώμα των ούρων</a:t>
            </a:r>
          </a:p>
        </p:txBody>
      </p:sp>
      <p:sp>
        <p:nvSpPr>
          <p:cNvPr id="6" name="Rectangle 3"/>
          <p:cNvSpPr txBox="1">
            <a:spLocks noChangeArrowheads="1"/>
          </p:cNvSpPr>
          <p:nvPr/>
        </p:nvSpPr>
        <p:spPr bwMode="auto">
          <a:xfrm>
            <a:off x="235400" y="1515254"/>
            <a:ext cx="5920776" cy="39299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588" marR="0" lvl="0" algn="l" defTabSz="914400" rtl="0" eaLnBrk="1" fontAlgn="base" latinLnBrk="0" hangingPunct="1">
              <a:lnSpc>
                <a:spcPct val="120000"/>
              </a:lnSpc>
              <a:spcBef>
                <a:spcPct val="45000"/>
              </a:spcBef>
              <a:spcAft>
                <a:spcPct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a:t>
            </a:r>
            <a:r>
              <a:rPr kumimoji="0" lang="el-GR" sz="2400" b="1" i="0" strike="noStrike" kern="1200" cap="none" spc="0" normalizeH="0" baseline="0" noProof="0" dirty="0" smtClean="0">
                <a:ln>
                  <a:noFill/>
                </a:ln>
                <a:solidFill>
                  <a:srgbClr val="9B0000"/>
                </a:solidFill>
                <a:effectLst/>
                <a:uLnTx/>
                <a:uFillTx/>
                <a:latin typeface="+mn-lt"/>
                <a:ea typeface="+mn-ea"/>
                <a:cs typeface="+mn-cs"/>
              </a:rPr>
              <a:t>Ιωάννης Ακτουάριος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είχε </a:t>
            </a:r>
            <a:r>
              <a:rPr kumimoji="0" lang="el-GR" sz="2400" b="1" i="0" u="none" strike="noStrike" kern="1200" cap="none" spc="0" normalizeH="0" baseline="0" noProof="0" dirty="0" smtClean="0">
                <a:ln>
                  <a:noFill/>
                </a:ln>
                <a:solidFill>
                  <a:srgbClr val="9B0000"/>
                </a:solidFill>
                <a:effectLst/>
                <a:uLnTx/>
                <a:uFillTx/>
                <a:latin typeface="+mn-lt"/>
                <a:ea typeface="+mn-ea"/>
                <a:cs typeface="+mn-cs"/>
              </a:rPr>
              <a:t>διακρίνει εννιά χρώματα</a:t>
            </a:r>
            <a:r>
              <a:rPr kumimoji="0" lang="el-GR" sz="2400" b="0" i="0" u="none" strike="noStrike" kern="1200" cap="none" spc="0" normalizeH="0" baseline="0" noProof="0" dirty="0" smtClean="0">
                <a:ln>
                  <a:noFill/>
                </a:ln>
                <a:solidFill>
                  <a:srgbClr val="9B0000"/>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τα οποία πολλαπλασιάζονταν επί τρία αφού πρόσθετε σε κάθε χρώμα την ελαφρύτερη και πυκνότερη εκδοχή του. </a:t>
            </a:r>
          </a:p>
          <a:p>
            <a:pPr marL="1588" marR="0" lvl="0" algn="l" defTabSz="914400" rtl="0" eaLnBrk="1" fontAlgn="base" latinLnBrk="0" hangingPunct="1">
              <a:lnSpc>
                <a:spcPct val="120000"/>
              </a:lnSpc>
              <a:spcBef>
                <a:spcPct val="45000"/>
              </a:spcBef>
              <a:spcAft>
                <a:spcPct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a:t>
            </a:r>
            <a:r>
              <a:rPr kumimoji="0" lang="el-GR" sz="2400" b="1" i="0" u="none" strike="noStrike" kern="1200" cap="none" spc="0" normalizeH="0" baseline="0" noProof="0" dirty="0" smtClean="0">
                <a:ln>
                  <a:noFill/>
                </a:ln>
                <a:solidFill>
                  <a:srgbClr val="9B0000"/>
                </a:solidFill>
                <a:effectLst/>
                <a:uLnTx/>
                <a:uFillTx/>
                <a:latin typeface="+mn-lt"/>
                <a:ea typeface="+mn-ea"/>
                <a:cs typeface="+mn-cs"/>
              </a:rPr>
              <a:t>Egide de Corbeil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ταξινόμησε τουλάχιστον </a:t>
            </a:r>
            <a:r>
              <a:rPr kumimoji="0" lang="el-GR" sz="2400" b="1" i="0" u="none" strike="noStrike" kern="1200" cap="none" spc="0" normalizeH="0" baseline="0" noProof="0" dirty="0" smtClean="0">
                <a:ln>
                  <a:noFill/>
                </a:ln>
                <a:solidFill>
                  <a:srgbClr val="9B0000"/>
                </a:solidFill>
                <a:effectLst/>
                <a:uLnTx/>
                <a:uFillTx/>
                <a:latin typeface="+mn-lt"/>
                <a:ea typeface="+mn-ea"/>
                <a:cs typeface="+mn-cs"/>
              </a:rPr>
              <a:t>είκοσι τύπους χρώματος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ούρων όπου κάθε χρώμα υποδήλωνε και μια αντίστοιχη ασθένεια. </a:t>
            </a:r>
          </a:p>
        </p:txBody>
      </p:sp>
      <p:sp>
        <p:nvSpPr>
          <p:cNvPr id="2" name="1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32</a:t>
            </a:fld>
            <a:endParaRPr lang="el-GR" dirty="0"/>
          </a:p>
        </p:txBody>
      </p:sp>
      <p:sp>
        <p:nvSpPr>
          <p:cNvPr id="3" name="Rectangle 2"/>
          <p:cNvSpPr/>
          <p:nvPr/>
        </p:nvSpPr>
        <p:spPr>
          <a:xfrm>
            <a:off x="235400" y="5301208"/>
            <a:ext cx="8153024" cy="1421928"/>
          </a:xfrm>
          <a:prstGeom prst="rect">
            <a:avLst/>
          </a:prstGeom>
        </p:spPr>
        <p:txBody>
          <a:bodyPr wrap="square">
            <a:spAutoFit/>
          </a:bodyPr>
          <a:lstStyle/>
          <a:p>
            <a:pPr marL="1588" lvl="0">
              <a:lnSpc>
                <a:spcPct val="120000"/>
              </a:lnSpc>
              <a:spcBef>
                <a:spcPct val="45000"/>
              </a:spcBef>
              <a:defRPr/>
            </a:pPr>
            <a:r>
              <a:rPr lang="el-GR" sz="2400" dirty="0">
                <a:latin typeface="+mn-lt"/>
              </a:rPr>
              <a:t>Έτσι κατ’ αυτόν τα κόκκινα ούρα υποδείκνυαν ηπατικό πρόβλημα, τα πρασινωπά την παρουσία ίκτερου και τα πυκνά κίτρινα παρουσία κρυστάλλων νεφρικά προβλήματα. </a:t>
            </a:r>
          </a:p>
        </p:txBody>
      </p:sp>
      <p:pic>
        <p:nvPicPr>
          <p:cNvPr id="1141" name="Picture 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529" y="1744499"/>
            <a:ext cx="2961418" cy="30775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56162" y="4786672"/>
            <a:ext cx="1368152" cy="276999"/>
          </a:xfrm>
          <a:prstGeom prst="rect">
            <a:avLst/>
          </a:prstGeom>
        </p:spPr>
        <p:txBody>
          <a:bodyPr wrap="square">
            <a:spAutoFit/>
          </a:bodyPr>
          <a:lstStyle/>
          <a:p>
            <a:r>
              <a:rPr lang="en-US" sz="1200" dirty="0" smtClean="0">
                <a:latin typeface="+mn-lt"/>
                <a:hlinkClick r:id="rId4"/>
              </a:rPr>
              <a:t>sciencephoto.com</a:t>
            </a:r>
            <a:endParaRPr lang="el-GR" sz="1200" dirty="0">
              <a:latin typeface="+mn-lt"/>
            </a:endParaRPr>
          </a:p>
        </p:txBody>
      </p:sp>
    </p:spTree>
    <p:extLst>
      <p:ext uri="{BB962C8B-B14F-4D97-AF65-F5344CB8AC3E}">
        <p14:creationId xmlns:p14="http://schemas.microsoft.com/office/powerpoint/2010/main" val="3472645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a:solidFill>
                  <a:srgbClr val="9B0000"/>
                </a:solidFill>
              </a:rPr>
              <a:t>Η χρήση της αμίδας </a:t>
            </a:r>
            <a:r>
              <a:rPr lang="el-GR" sz="3200" b="0" dirty="0">
                <a:solidFill>
                  <a:srgbClr val="9B0000"/>
                </a:solidFill>
              </a:rPr>
              <a:t>(5 από 6</a:t>
            </a:r>
            <a:r>
              <a:rPr lang="el-GR" sz="3200" b="0" dirty="0" smtClean="0">
                <a:solidFill>
                  <a:srgbClr val="9B0000"/>
                </a:solidFill>
              </a:rPr>
              <a:t>)</a:t>
            </a:r>
            <a:endParaRPr lang="el-GR" sz="3200" dirty="0"/>
          </a:p>
        </p:txBody>
      </p:sp>
      <p:sp>
        <p:nvSpPr>
          <p:cNvPr id="27653" name="Text Box 5"/>
          <p:cNvSpPr txBox="1">
            <a:spLocks noChangeArrowheads="1"/>
          </p:cNvSpPr>
          <p:nvPr/>
        </p:nvSpPr>
        <p:spPr bwMode="auto">
          <a:xfrm>
            <a:off x="2699544" y="908720"/>
            <a:ext cx="3744913" cy="492443"/>
          </a:xfrm>
          <a:prstGeom prst="rect">
            <a:avLst/>
          </a:prstGeom>
          <a:noFill/>
          <a:ln w="9525">
            <a:noFill/>
            <a:miter lim="800000"/>
            <a:headEnd/>
            <a:tailEnd/>
          </a:ln>
        </p:spPr>
        <p:txBody>
          <a:bodyPr>
            <a:spAutoFit/>
          </a:bodyPr>
          <a:lstStyle/>
          <a:p>
            <a:pPr algn="ctr">
              <a:spcBef>
                <a:spcPct val="50000"/>
              </a:spcBef>
            </a:pPr>
            <a:r>
              <a:rPr lang="el-GR" sz="2600" b="1" dirty="0">
                <a:solidFill>
                  <a:srgbClr val="990000"/>
                </a:solidFill>
                <a:latin typeface="+mn-lt"/>
              </a:rPr>
              <a:t>Η γεύση</a:t>
            </a:r>
          </a:p>
        </p:txBody>
      </p:sp>
      <p:sp>
        <p:nvSpPr>
          <p:cNvPr id="27651" name="Rectangle 3"/>
          <p:cNvSpPr>
            <a:spLocks noChangeArrowheads="1"/>
          </p:cNvSpPr>
          <p:nvPr/>
        </p:nvSpPr>
        <p:spPr bwMode="auto">
          <a:xfrm>
            <a:off x="511404" y="3020585"/>
            <a:ext cx="4176911" cy="1865126"/>
          </a:xfrm>
          <a:prstGeom prst="rect">
            <a:avLst/>
          </a:prstGeom>
          <a:noFill/>
          <a:ln w="9525">
            <a:noFill/>
            <a:miter lim="800000"/>
            <a:headEnd/>
            <a:tailEnd/>
          </a:ln>
        </p:spPr>
        <p:txBody>
          <a:bodyPr wrap="square">
            <a:spAutoFit/>
          </a:bodyPr>
          <a:lstStyle/>
          <a:p>
            <a:pPr>
              <a:lnSpc>
                <a:spcPct val="120000"/>
              </a:lnSpc>
              <a:spcBef>
                <a:spcPct val="55000"/>
              </a:spcBef>
              <a:buClr>
                <a:schemeClr val="accent1"/>
              </a:buClr>
              <a:buFont typeface="Wingdings" pitchFamily="2" charset="2"/>
              <a:buNone/>
            </a:pPr>
            <a:r>
              <a:rPr lang="el-GR" sz="2400" dirty="0">
                <a:latin typeface="+mn-lt"/>
              </a:rPr>
              <a:t>Με την γεύση προσπαθούσαν να διακρίνουν την γλυκιά ή μεταλλική γεύση του διαβήτη και της αιμορραγίας. </a:t>
            </a: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33</a:t>
            </a:fld>
            <a:endParaRPr lang="el-GR"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315" y="1671712"/>
            <a:ext cx="3232034" cy="45628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6193628"/>
            <a:ext cx="3528391" cy="830997"/>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The </a:t>
            </a:r>
            <a:r>
              <a:rPr lang="en-US" sz="1200" dirty="0">
                <a:solidFill>
                  <a:schemeClr val="tx1">
                    <a:lumMod val="75000"/>
                    <a:lumOff val="25000"/>
                  </a:schemeClr>
                </a:solidFill>
                <a:latin typeface="+mn-lt"/>
                <a:hlinkClick r:id="rId4"/>
              </a:rPr>
              <a:t>Medical Alchemist </a:t>
            </a:r>
            <a:r>
              <a:rPr lang="el-GR" sz="1200" dirty="0" smtClean="0">
                <a:solidFill>
                  <a:schemeClr val="tx1">
                    <a:lumMod val="75000"/>
                    <a:lumOff val="25000"/>
                  </a:schemeClr>
                </a:solidFill>
                <a:latin typeface="+mn-lt"/>
                <a:hlinkClick r:id="rId4"/>
              </a:rPr>
              <a:t>από</a:t>
            </a:r>
            <a:r>
              <a:rPr lang="en-US" sz="1200" dirty="0" smtClean="0">
                <a:solidFill>
                  <a:schemeClr val="tx1">
                    <a:lumMod val="75000"/>
                    <a:lumOff val="25000"/>
                  </a:schemeClr>
                </a:solidFill>
                <a:latin typeface="+mn-lt"/>
                <a:hlinkClick r:id="rId4"/>
              </a:rPr>
              <a:t> </a:t>
            </a:r>
            <a:r>
              <a:rPr lang="en-US" sz="1200" dirty="0">
                <a:solidFill>
                  <a:schemeClr val="tx1">
                    <a:lumMod val="75000"/>
                    <a:lumOff val="25000"/>
                  </a:schemeClr>
                </a:solidFill>
                <a:latin typeface="+mn-lt"/>
                <a:hlinkClick r:id="rId4"/>
              </a:rPr>
              <a:t>Janneck </a:t>
            </a:r>
            <a:r>
              <a:rPr lang="en-US" sz="1200" dirty="0" smtClean="0">
                <a:solidFill>
                  <a:schemeClr val="tx1">
                    <a:lumMod val="75000"/>
                    <a:lumOff val="25000"/>
                  </a:schemeClr>
                </a:solidFill>
                <a:latin typeface="+mn-lt"/>
                <a:hlinkClick r:id="rId4"/>
              </a:rPr>
              <a:t>FA.2000.00.275</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Mary Mark </a:t>
            </a:r>
            <a:r>
              <a:rPr lang="en-US" sz="1200" dirty="0" smtClean="0">
                <a:solidFill>
                  <a:schemeClr val="tx1">
                    <a:lumMod val="75000"/>
                    <a:lumOff val="25000"/>
                  </a:schemeClr>
                </a:solidFill>
                <a:latin typeface="+mn-lt"/>
              </a:rPr>
              <a:t>Ockerbloom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 3.0</a:t>
            </a:r>
            <a:endParaRPr lang="en-US" sz="1200" dirty="0">
              <a:solidFill>
                <a:schemeClr val="tx1">
                  <a:lumMod val="75000"/>
                  <a:lumOff val="25000"/>
                </a:schemeClr>
              </a:solidFill>
              <a:latin typeface="+mn-lt"/>
            </a:endParaRPr>
          </a:p>
          <a:p>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070964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a:solidFill>
                  <a:srgbClr val="9B0000"/>
                </a:solidFill>
              </a:rPr>
              <a:t>Η χρήση της αμίδας </a:t>
            </a:r>
            <a:r>
              <a:rPr lang="el-GR" sz="3200" b="0" dirty="0">
                <a:solidFill>
                  <a:srgbClr val="9B0000"/>
                </a:solidFill>
              </a:rPr>
              <a:t>(6 από 6</a:t>
            </a:r>
            <a:r>
              <a:rPr lang="el-GR" sz="3200" b="0" dirty="0" smtClean="0">
                <a:solidFill>
                  <a:srgbClr val="9B0000"/>
                </a:solidFill>
              </a:rPr>
              <a:t>)</a:t>
            </a:r>
            <a:endParaRPr lang="el-GR" sz="3200" dirty="0"/>
          </a:p>
        </p:txBody>
      </p:sp>
      <p:sp>
        <p:nvSpPr>
          <p:cNvPr id="28676" name="Text Box 4"/>
          <p:cNvSpPr txBox="1">
            <a:spLocks noChangeArrowheads="1"/>
          </p:cNvSpPr>
          <p:nvPr/>
        </p:nvSpPr>
        <p:spPr bwMode="auto">
          <a:xfrm>
            <a:off x="1975899" y="1022648"/>
            <a:ext cx="5192202" cy="492443"/>
          </a:xfrm>
          <a:prstGeom prst="rect">
            <a:avLst/>
          </a:prstGeom>
          <a:noFill/>
          <a:ln w="9525">
            <a:noFill/>
            <a:miter lim="800000"/>
            <a:headEnd/>
            <a:tailEnd/>
          </a:ln>
        </p:spPr>
        <p:txBody>
          <a:bodyPr wrap="square">
            <a:spAutoFit/>
          </a:bodyPr>
          <a:lstStyle/>
          <a:p>
            <a:pPr algn="r">
              <a:spcBef>
                <a:spcPct val="50000"/>
              </a:spcBef>
            </a:pPr>
            <a:r>
              <a:rPr lang="el-GR" sz="2600" b="1" dirty="0">
                <a:solidFill>
                  <a:srgbClr val="990000"/>
                </a:solidFill>
                <a:latin typeface="+mn-lt"/>
              </a:rPr>
              <a:t>Τα έμμορφα συστατικά των ούρων</a:t>
            </a:r>
          </a:p>
        </p:txBody>
      </p:sp>
      <p:sp>
        <p:nvSpPr>
          <p:cNvPr id="28674" name="Rectangle 2"/>
          <p:cNvSpPr>
            <a:spLocks noChangeArrowheads="1"/>
          </p:cNvSpPr>
          <p:nvPr/>
        </p:nvSpPr>
        <p:spPr bwMode="auto">
          <a:xfrm>
            <a:off x="323528" y="1647637"/>
            <a:ext cx="5483696" cy="5002588"/>
          </a:xfrm>
          <a:prstGeom prst="rect">
            <a:avLst/>
          </a:prstGeom>
          <a:noFill/>
          <a:ln w="9525">
            <a:noFill/>
            <a:miter lim="800000"/>
            <a:headEnd/>
            <a:tailEnd/>
          </a:ln>
        </p:spPr>
        <p:txBody>
          <a:bodyPr wrap="square">
            <a:spAutoFit/>
          </a:bodyPr>
          <a:lstStyle/>
          <a:p>
            <a:pPr>
              <a:lnSpc>
                <a:spcPct val="130000"/>
              </a:lnSpc>
              <a:spcBef>
                <a:spcPct val="40000"/>
              </a:spcBef>
            </a:pPr>
            <a:r>
              <a:rPr lang="el-GR" sz="2400" dirty="0">
                <a:latin typeface="+mn-lt"/>
              </a:rPr>
              <a:t>Ο θεραπευτής ανάδευε τα ούρα αρχικά σιγά και μετά γρήγορα. Έπειτα παρατηρούσε την συμπεριφορά του ιζήματος ή του αφρού στο δείγμα των ούρων. </a:t>
            </a:r>
          </a:p>
          <a:p>
            <a:pPr>
              <a:lnSpc>
                <a:spcPct val="130000"/>
              </a:lnSpc>
              <a:spcBef>
                <a:spcPct val="40000"/>
              </a:spcBef>
            </a:pPr>
            <a:r>
              <a:rPr lang="el-GR" sz="2400" dirty="0">
                <a:latin typeface="+mn-lt"/>
              </a:rPr>
              <a:t>Διαχωρίζονταν </a:t>
            </a:r>
            <a:r>
              <a:rPr lang="el-GR" sz="2400" b="1" dirty="0">
                <a:solidFill>
                  <a:srgbClr val="9B0000"/>
                </a:solidFill>
                <a:latin typeface="+mn-lt"/>
              </a:rPr>
              <a:t>δεκαεννιά διαφορετικά είδη </a:t>
            </a:r>
            <a:r>
              <a:rPr lang="el-GR" sz="2400" dirty="0">
                <a:latin typeface="+mn-lt"/>
              </a:rPr>
              <a:t>έμμορφων συστατικών όπως κοκκώδεις ελαιώδεις μάζες στην επιφάνεια των ούρων ή νιφάδες που κατακάθονταν στον πάτο ως ίζημα.</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9824" y="2606621"/>
            <a:ext cx="3213145" cy="3084620"/>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6404864" y="5691241"/>
            <a:ext cx="1823063" cy="276999"/>
          </a:xfrm>
          <a:prstGeom prst="rect">
            <a:avLst/>
          </a:prstGeom>
        </p:spPr>
        <p:txBody>
          <a:bodyPr wrap="none">
            <a:spAutoFit/>
          </a:bodyPr>
          <a:lstStyle/>
          <a:p>
            <a:pPr algn="ctr"/>
            <a:r>
              <a:rPr lang="en-US" sz="1200" dirty="0">
                <a:latin typeface="+mn-lt"/>
                <a:hlinkClick r:id="rId4"/>
              </a:rPr>
              <a:t>© 2006 Mary Ann Sullivan</a:t>
            </a:r>
            <a:endParaRPr lang="el-GR" sz="12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34</a:t>
            </a:fld>
            <a:endParaRPr lang="el-GR" dirty="0"/>
          </a:p>
        </p:txBody>
      </p:sp>
    </p:spTree>
    <p:extLst>
      <p:ext uri="{BB962C8B-B14F-4D97-AF65-F5344CB8AC3E}">
        <p14:creationId xmlns:p14="http://schemas.microsoft.com/office/powerpoint/2010/main" val="2873037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974640"/>
            <a:ext cx="8229600" cy="908720"/>
          </a:xfrm>
          <a:ln w="28575">
            <a:solidFill>
              <a:srgbClr val="9B0000"/>
            </a:solidFill>
          </a:ln>
        </p:spPr>
        <p:txBody>
          <a:bodyPr>
            <a:normAutofit/>
          </a:bodyPr>
          <a:lstStyle/>
          <a:p>
            <a:r>
              <a:rPr lang="el-GR" dirty="0" smtClean="0">
                <a:solidFill>
                  <a:srgbClr val="9B0000"/>
                </a:solidFill>
              </a:rPr>
              <a:t>Σύγχρονη συλλογή </a:t>
            </a:r>
            <a:r>
              <a:rPr lang="el-GR" dirty="0">
                <a:solidFill>
                  <a:srgbClr val="9B0000"/>
                </a:solidFill>
              </a:rPr>
              <a:t>δειγμάτων </a:t>
            </a:r>
            <a:r>
              <a:rPr lang="el-GR" dirty="0" smtClean="0">
                <a:solidFill>
                  <a:srgbClr val="9B0000"/>
                </a:solidFill>
              </a:rPr>
              <a:t>ούρων</a:t>
            </a:r>
            <a:endParaRPr lang="el-GR" dirty="0"/>
          </a:p>
        </p:txBody>
      </p:sp>
      <p:sp>
        <p:nvSpPr>
          <p:cNvPr id="2" name="1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35</a:t>
            </a:fld>
            <a:endParaRPr lang="el-GR" dirty="0"/>
          </a:p>
        </p:txBody>
      </p:sp>
    </p:spTree>
    <p:extLst>
      <p:ext uri="{BB962C8B-B14F-4D97-AF65-F5344CB8AC3E}">
        <p14:creationId xmlns:p14="http://schemas.microsoft.com/office/powerpoint/2010/main" val="4140139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9B0000"/>
                </a:solidFill>
                <a:latin typeface="+mn-lt"/>
              </a:rPr>
              <a:t>T</a:t>
            </a:r>
            <a:r>
              <a:rPr lang="el-GR" dirty="0">
                <a:solidFill>
                  <a:srgbClr val="9B0000"/>
                </a:solidFill>
                <a:latin typeface="+mn-lt"/>
              </a:rPr>
              <a:t>α καταλληλότερα δείγματα </a:t>
            </a:r>
            <a:r>
              <a:rPr lang="el-GR" dirty="0" smtClean="0">
                <a:solidFill>
                  <a:srgbClr val="9B0000"/>
                </a:solidFill>
                <a:latin typeface="+mn-lt"/>
              </a:rPr>
              <a:t>ούρων</a:t>
            </a:r>
            <a:endParaRPr lang="el-GR" dirty="0">
              <a:solidFill>
                <a:srgbClr val="9B0000"/>
              </a:solidFill>
              <a:latin typeface="+mn-lt"/>
            </a:endParaRPr>
          </a:p>
        </p:txBody>
      </p:sp>
      <p:sp>
        <p:nvSpPr>
          <p:cNvPr id="3074" name="Rectangle 3"/>
          <p:cNvSpPr>
            <a:spLocks noGrp="1" noChangeArrowheads="1"/>
          </p:cNvSpPr>
          <p:nvPr>
            <p:ph idx="1"/>
          </p:nvPr>
        </p:nvSpPr>
        <p:spPr/>
        <p:txBody>
          <a:bodyPr>
            <a:noAutofit/>
          </a:bodyPr>
          <a:lstStyle/>
          <a:p>
            <a:pPr eaLnBrk="1" hangingPunct="1">
              <a:lnSpc>
                <a:spcPct val="120000"/>
              </a:lnSpc>
              <a:spcBef>
                <a:spcPts val="1200"/>
              </a:spcBef>
            </a:pPr>
            <a:r>
              <a:rPr lang="el-GR" sz="2400" dirty="0" smtClean="0"/>
              <a:t>Γενική ούρων</a:t>
            </a:r>
            <a:r>
              <a:rPr lang="en-US" sz="2400" dirty="0" smtClean="0"/>
              <a:t>: </a:t>
            </a:r>
            <a:r>
              <a:rPr lang="el-GR" sz="2400" b="1" dirty="0" smtClean="0">
                <a:solidFill>
                  <a:srgbClr val="9B0000"/>
                </a:solidFill>
              </a:rPr>
              <a:t>Πρώτα πρωινά ούρα μέσης ούρησης,</a:t>
            </a:r>
          </a:p>
          <a:p>
            <a:pPr eaLnBrk="1" hangingPunct="1">
              <a:lnSpc>
                <a:spcPct val="120000"/>
              </a:lnSpc>
              <a:spcBef>
                <a:spcPts val="1200"/>
              </a:spcBef>
            </a:pPr>
            <a:r>
              <a:rPr lang="el-GR" sz="2400" dirty="0" smtClean="0"/>
              <a:t>Καλλιέργεια ούρων</a:t>
            </a:r>
            <a:r>
              <a:rPr lang="en-US" sz="2400" dirty="0" smtClean="0"/>
              <a:t>: </a:t>
            </a:r>
            <a:r>
              <a:rPr lang="el-GR" sz="2400" b="1" dirty="0" smtClean="0">
                <a:solidFill>
                  <a:srgbClr val="9B0000"/>
                </a:solidFill>
              </a:rPr>
              <a:t>Πρώτα πρωινά ούρα μέσης ούρησης,</a:t>
            </a:r>
          </a:p>
          <a:p>
            <a:pPr eaLnBrk="1" hangingPunct="1">
              <a:lnSpc>
                <a:spcPct val="120000"/>
              </a:lnSpc>
              <a:spcBef>
                <a:spcPts val="1200"/>
              </a:spcBef>
            </a:pPr>
            <a:r>
              <a:rPr lang="el-GR" sz="2400" dirty="0" smtClean="0"/>
              <a:t>Ποσοτικός προσδιορισμός έμμορφων στοιχείων ούρων</a:t>
            </a:r>
            <a:r>
              <a:rPr lang="en-US" sz="2400" dirty="0" smtClean="0"/>
              <a:t>: </a:t>
            </a:r>
            <a:r>
              <a:rPr lang="el-GR" sz="2400" b="1" dirty="0" smtClean="0">
                <a:solidFill>
                  <a:srgbClr val="9B0000"/>
                </a:solidFill>
              </a:rPr>
              <a:t>Ούρα 12ώρου,</a:t>
            </a:r>
          </a:p>
          <a:p>
            <a:pPr eaLnBrk="1" hangingPunct="1">
              <a:lnSpc>
                <a:spcPct val="120000"/>
              </a:lnSpc>
              <a:spcBef>
                <a:spcPts val="1200"/>
              </a:spcBef>
            </a:pPr>
            <a:r>
              <a:rPr lang="el-GR" sz="2400" dirty="0" smtClean="0"/>
              <a:t>Προσδιορισμός ερυθρών σε αιματουρία</a:t>
            </a:r>
            <a:r>
              <a:rPr lang="en-US" sz="2400" dirty="0" smtClean="0"/>
              <a:t>: </a:t>
            </a:r>
            <a:r>
              <a:rPr lang="el-GR" sz="2400" b="1" dirty="0" smtClean="0">
                <a:solidFill>
                  <a:srgbClr val="9B0000"/>
                </a:solidFill>
              </a:rPr>
              <a:t>Δεύτερη πρωινή ούρηση,</a:t>
            </a:r>
          </a:p>
          <a:p>
            <a:pPr eaLnBrk="1" hangingPunct="1">
              <a:lnSpc>
                <a:spcPct val="120000"/>
              </a:lnSpc>
              <a:spcBef>
                <a:spcPts val="1200"/>
              </a:spcBef>
            </a:pPr>
            <a:r>
              <a:rPr lang="el-GR" sz="2400" dirty="0" smtClean="0"/>
              <a:t>Ποσοτικοί προσδιορισμοί  π.χ. λευκώματος, ουρίας, κρεατινίνης, φωσφόρου, ασβεστίου</a:t>
            </a:r>
            <a:r>
              <a:rPr lang="en-US" sz="2400" dirty="0" smtClean="0"/>
              <a:t>: </a:t>
            </a:r>
            <a:r>
              <a:rPr lang="el-GR" sz="2400" b="1" dirty="0" smtClean="0">
                <a:solidFill>
                  <a:srgbClr val="9B0000"/>
                </a:solidFill>
              </a:rPr>
              <a:t>Ούρα 24ώρου,</a:t>
            </a:r>
          </a:p>
          <a:p>
            <a:pPr eaLnBrk="1" hangingPunct="1">
              <a:lnSpc>
                <a:spcPct val="120000"/>
              </a:lnSpc>
              <a:spcBef>
                <a:spcPts val="1200"/>
              </a:spcBef>
            </a:pPr>
            <a:r>
              <a:rPr lang="el-GR" sz="2400" dirty="0" smtClean="0"/>
              <a:t>Προσδιορισμός αμυλάσης ούρων</a:t>
            </a:r>
            <a:r>
              <a:rPr lang="en-US" sz="2400" dirty="0" smtClean="0"/>
              <a:t>: </a:t>
            </a:r>
            <a:r>
              <a:rPr lang="el-GR" sz="2400" b="1" dirty="0" smtClean="0">
                <a:solidFill>
                  <a:srgbClr val="9B0000"/>
                </a:solidFill>
              </a:rPr>
              <a:t>Τυχαίο δείγμα ούρων.</a:t>
            </a:r>
          </a:p>
        </p:txBody>
      </p:sp>
      <p:sp>
        <p:nvSpPr>
          <p:cNvPr id="4" name="3 - Θέση αριθμού διαφάνειας"/>
          <p:cNvSpPr>
            <a:spLocks noGrp="1"/>
          </p:cNvSpPr>
          <p:nvPr>
            <p:ph type="sldNum" sz="quarter" idx="12"/>
          </p:nvPr>
        </p:nvSpPr>
        <p:spPr/>
        <p:txBody>
          <a:bodyPr/>
          <a:lstStyle/>
          <a:p>
            <a:pPr>
              <a:defRPr/>
            </a:pPr>
            <a:fld id="{25159FC5-63A6-4CF1-871B-665BEC586945}" type="slidenum">
              <a:rPr lang="el-GR" smtClean="0"/>
              <a:pPr>
                <a:defRPr/>
              </a:pPr>
              <a:t>36</a:t>
            </a:fld>
            <a:endParaRPr lang="el-GR" dirty="0"/>
          </a:p>
        </p:txBody>
      </p:sp>
    </p:spTree>
    <p:extLst>
      <p:ext uri="{BB962C8B-B14F-4D97-AF65-F5344CB8AC3E}">
        <p14:creationId xmlns:p14="http://schemas.microsoft.com/office/powerpoint/2010/main" val="3714447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224136"/>
          </a:xfrm>
        </p:spPr>
        <p:txBody>
          <a:bodyPr>
            <a:noAutofit/>
          </a:bodyPr>
          <a:lstStyle/>
          <a:p>
            <a:r>
              <a:rPr lang="el-GR" dirty="0">
                <a:solidFill>
                  <a:srgbClr val="9B0000"/>
                </a:solidFill>
                <a:latin typeface="+mn-lt"/>
              </a:rPr>
              <a:t>Δείγμα γενικής εξέτασης ούρων και καλλιέργειας </a:t>
            </a:r>
            <a:r>
              <a:rPr lang="el-GR" dirty="0" smtClean="0">
                <a:solidFill>
                  <a:srgbClr val="9B0000"/>
                </a:solidFill>
                <a:latin typeface="+mn-lt"/>
              </a:rPr>
              <a:t>ούρων</a:t>
            </a:r>
            <a:endParaRPr lang="el-GR" dirty="0">
              <a:solidFill>
                <a:srgbClr val="9B0000"/>
              </a:solidFill>
              <a:latin typeface="+mn-lt"/>
            </a:endParaRPr>
          </a:p>
        </p:txBody>
      </p:sp>
      <p:sp>
        <p:nvSpPr>
          <p:cNvPr id="4099" name="Text Box 5"/>
          <p:cNvSpPr txBox="1">
            <a:spLocks noChangeArrowheads="1"/>
          </p:cNvSpPr>
          <p:nvPr/>
        </p:nvSpPr>
        <p:spPr bwMode="auto">
          <a:xfrm>
            <a:off x="395288" y="1916113"/>
            <a:ext cx="7848600" cy="461665"/>
          </a:xfrm>
          <a:prstGeom prst="rect">
            <a:avLst/>
          </a:prstGeom>
          <a:noFill/>
          <a:ln w="9525">
            <a:noFill/>
            <a:miter lim="800000"/>
            <a:headEnd/>
            <a:tailEnd/>
          </a:ln>
        </p:spPr>
        <p:txBody>
          <a:bodyPr>
            <a:spAutoFit/>
          </a:bodyPr>
          <a:lstStyle/>
          <a:p>
            <a:pPr>
              <a:spcBef>
                <a:spcPct val="50000"/>
              </a:spcBef>
            </a:pPr>
            <a:r>
              <a:rPr lang="el-GR" sz="2400" dirty="0">
                <a:latin typeface="+mn-lt"/>
              </a:rPr>
              <a:t>Χρησιμοποιούνται τα </a:t>
            </a:r>
            <a:r>
              <a:rPr lang="el-GR" sz="2400" b="1" dirty="0">
                <a:solidFill>
                  <a:srgbClr val="9B0000"/>
                </a:solidFill>
                <a:latin typeface="+mn-lt"/>
              </a:rPr>
              <a:t>πρώτα πρωινά ούρα μέσης ούρησης.</a:t>
            </a:r>
          </a:p>
        </p:txBody>
      </p:sp>
      <p:sp>
        <p:nvSpPr>
          <p:cNvPr id="4098" name="Rectangle 4"/>
          <p:cNvSpPr>
            <a:spLocks noChangeArrowheads="1"/>
          </p:cNvSpPr>
          <p:nvPr/>
        </p:nvSpPr>
        <p:spPr bwMode="auto">
          <a:xfrm>
            <a:off x="442331" y="2492896"/>
            <a:ext cx="8424862" cy="2112566"/>
          </a:xfrm>
          <a:prstGeom prst="rect">
            <a:avLst/>
          </a:prstGeom>
          <a:noFill/>
          <a:ln w="9525">
            <a:noFill/>
            <a:miter lim="800000"/>
            <a:headEnd/>
            <a:tailEnd/>
          </a:ln>
        </p:spPr>
        <p:txBody>
          <a:bodyPr anchor="ctr">
            <a:spAutoFit/>
          </a:bodyPr>
          <a:lstStyle/>
          <a:p>
            <a:pPr>
              <a:lnSpc>
                <a:spcPct val="140000"/>
              </a:lnSpc>
              <a:spcBef>
                <a:spcPct val="50000"/>
              </a:spcBef>
            </a:pPr>
            <a:r>
              <a:rPr lang="el-GR" sz="2400" dirty="0">
                <a:latin typeface="+mn-lt"/>
              </a:rPr>
              <a:t>Μειονέκτημα των πρωινών ούρων είναι ότι μπορούν να διαφύγουν περιπτώσεις ελαφριάς σακχαρουρίας που εμφανίζεται 2 – 3 ώρες μετά την λήψη τροφής (μειωμένη ανοχή στην γλυκόζη).</a:t>
            </a:r>
          </a:p>
        </p:txBody>
      </p:sp>
      <p:sp>
        <p:nvSpPr>
          <p:cNvPr id="4103" name="Text Box 7"/>
          <p:cNvSpPr txBox="1">
            <a:spLocks noChangeArrowheads="1"/>
          </p:cNvSpPr>
          <p:nvPr/>
        </p:nvSpPr>
        <p:spPr bwMode="auto">
          <a:xfrm>
            <a:off x="514562" y="4725144"/>
            <a:ext cx="8280400" cy="1046120"/>
          </a:xfrm>
          <a:prstGeom prst="rect">
            <a:avLst/>
          </a:prstGeom>
          <a:noFill/>
          <a:ln w="9525">
            <a:noFill/>
            <a:miter lim="800000"/>
            <a:headEnd/>
            <a:tailEnd/>
          </a:ln>
        </p:spPr>
        <p:txBody>
          <a:bodyPr>
            <a:spAutoFit/>
          </a:bodyPr>
          <a:lstStyle/>
          <a:p>
            <a:pPr>
              <a:lnSpc>
                <a:spcPct val="135000"/>
              </a:lnSpc>
            </a:pPr>
            <a:r>
              <a:rPr lang="en-US" sz="2400" dirty="0">
                <a:latin typeface="+mn-lt"/>
              </a:rPr>
              <a:t>H</a:t>
            </a:r>
            <a:r>
              <a:rPr lang="el-GR" sz="2400" dirty="0">
                <a:latin typeface="+mn-lt"/>
              </a:rPr>
              <a:t> ανάλυση των πρωινών ούρων μέσης ούρησης πρέπει να γίνεται μέσα σε </a:t>
            </a:r>
            <a:r>
              <a:rPr lang="el-GR" sz="2400" b="1" dirty="0">
                <a:solidFill>
                  <a:srgbClr val="9B0000"/>
                </a:solidFill>
                <a:latin typeface="+mn-lt"/>
              </a:rPr>
              <a:t>δύο ώρες το πολύ</a:t>
            </a:r>
            <a:r>
              <a:rPr lang="el-GR" sz="2400" dirty="0" smtClean="0">
                <a:latin typeface="+mn-lt"/>
              </a:rPr>
              <a:t>.</a:t>
            </a:r>
            <a:endParaRPr lang="el-GR" sz="24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37</a:t>
            </a:fld>
            <a:endParaRPr lang="el-GR" dirty="0"/>
          </a:p>
        </p:txBody>
      </p:sp>
    </p:spTree>
    <p:extLst>
      <p:ext uri="{BB962C8B-B14F-4D97-AF65-F5344CB8AC3E}">
        <p14:creationId xmlns:p14="http://schemas.microsoft.com/office/powerpoint/2010/main" val="1224995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9144000" cy="1268760"/>
          </a:xfrm>
        </p:spPr>
        <p:txBody>
          <a:bodyPr>
            <a:noAutofit/>
          </a:bodyPr>
          <a:lstStyle/>
          <a:p>
            <a:r>
              <a:rPr lang="el-GR" sz="3400" dirty="0">
                <a:solidFill>
                  <a:srgbClr val="9B0000"/>
                </a:solidFill>
                <a:latin typeface="+mn-lt"/>
              </a:rPr>
              <a:t>Συλλογή δείγματος ούρων για </a:t>
            </a:r>
            <a:r>
              <a:rPr lang="el-GR" sz="3400" dirty="0" smtClean="0">
                <a:solidFill>
                  <a:srgbClr val="9B0000"/>
                </a:solidFill>
                <a:latin typeface="+mn-lt"/>
              </a:rPr>
              <a:t>γενική</a:t>
            </a:r>
            <a:r>
              <a:rPr lang="en-US" sz="3400" dirty="0" smtClean="0">
                <a:solidFill>
                  <a:srgbClr val="9B0000"/>
                </a:solidFill>
                <a:latin typeface="+mn-lt"/>
              </a:rPr>
              <a:t> </a:t>
            </a:r>
            <a:r>
              <a:rPr lang="el-GR" sz="3400" dirty="0" smtClean="0">
                <a:solidFill>
                  <a:srgbClr val="9B0000"/>
                </a:solidFill>
                <a:latin typeface="+mn-lt"/>
              </a:rPr>
              <a:t>εξέταση ούρων</a:t>
            </a:r>
            <a:r>
              <a:rPr lang="en-US" sz="3400" dirty="0" smtClean="0">
                <a:solidFill>
                  <a:srgbClr val="9B0000"/>
                </a:solidFill>
                <a:latin typeface="+mn-lt"/>
              </a:rPr>
              <a:t> </a:t>
            </a:r>
            <a:r>
              <a:rPr lang="el-GR" sz="3400" dirty="0" smtClean="0">
                <a:solidFill>
                  <a:srgbClr val="9B0000"/>
                </a:solidFill>
                <a:latin typeface="+mn-lt"/>
              </a:rPr>
              <a:t>και </a:t>
            </a:r>
            <a:r>
              <a:rPr lang="el-GR" sz="3400" dirty="0">
                <a:solidFill>
                  <a:srgbClr val="9B0000"/>
                </a:solidFill>
                <a:latin typeface="+mn-lt"/>
              </a:rPr>
              <a:t>καλλιέργεια </a:t>
            </a:r>
            <a:r>
              <a:rPr lang="el-GR" sz="3400" dirty="0" smtClean="0">
                <a:solidFill>
                  <a:srgbClr val="9B0000"/>
                </a:solidFill>
                <a:latin typeface="+mn-lt"/>
              </a:rPr>
              <a:t>ούρων</a:t>
            </a:r>
            <a:r>
              <a:rPr lang="en-US" sz="3200" dirty="0" smtClean="0">
                <a:solidFill>
                  <a:srgbClr val="9B0000"/>
                </a:solidFill>
                <a:latin typeface="+mn-lt"/>
              </a:rPr>
              <a:t> </a:t>
            </a:r>
            <a:r>
              <a:rPr lang="en-US" sz="2600" b="0" dirty="0" smtClean="0">
                <a:solidFill>
                  <a:srgbClr val="9B0000"/>
                </a:solidFill>
                <a:latin typeface="+mn-lt"/>
              </a:rPr>
              <a:t>(1 </a:t>
            </a:r>
            <a:r>
              <a:rPr lang="el-GR" sz="2600" b="0" dirty="0" smtClean="0">
                <a:solidFill>
                  <a:srgbClr val="9B0000"/>
                </a:solidFill>
                <a:latin typeface="+mn-lt"/>
              </a:rPr>
              <a:t>από 2</a:t>
            </a:r>
            <a:r>
              <a:rPr lang="en-US" sz="2600" b="0" dirty="0" smtClean="0">
                <a:solidFill>
                  <a:srgbClr val="9B0000"/>
                </a:solidFill>
                <a:latin typeface="+mn-lt"/>
              </a:rPr>
              <a:t>)</a:t>
            </a:r>
            <a:endParaRPr lang="el-GR" sz="2600" b="0" dirty="0">
              <a:solidFill>
                <a:srgbClr val="9B0000"/>
              </a:solidFill>
              <a:latin typeface="+mn-lt"/>
            </a:endParaRPr>
          </a:p>
        </p:txBody>
      </p:sp>
      <p:sp>
        <p:nvSpPr>
          <p:cNvPr id="5125" name="Rectangle 3"/>
          <p:cNvSpPr>
            <a:spLocks noChangeArrowheads="1"/>
          </p:cNvSpPr>
          <p:nvPr/>
        </p:nvSpPr>
        <p:spPr bwMode="auto">
          <a:xfrm>
            <a:off x="3203848" y="1700808"/>
            <a:ext cx="5715000" cy="4114800"/>
          </a:xfrm>
          <a:prstGeom prst="rect">
            <a:avLst/>
          </a:prstGeom>
          <a:noFill/>
          <a:ln w="9525">
            <a:noFill/>
            <a:miter lim="800000"/>
            <a:headEnd/>
            <a:tailEnd/>
          </a:ln>
        </p:spPr>
        <p:txBody>
          <a:bodyPr lIns="92075" tIns="46038" rIns="92075" bIns="46038"/>
          <a:lstStyle/>
          <a:p>
            <a:pPr marL="457200" indent="-457200">
              <a:lnSpc>
                <a:spcPct val="120000"/>
              </a:lnSpc>
              <a:spcBef>
                <a:spcPts val="600"/>
              </a:spcBef>
              <a:buClr>
                <a:srgbClr val="9B0000"/>
              </a:buClr>
              <a:buSzPct val="100000"/>
              <a:buFont typeface="Calibri" pitchFamily="34" charset="0"/>
              <a:buAutoNum type="arabicPeriod"/>
            </a:pPr>
            <a:r>
              <a:rPr lang="el-GR" sz="2400" dirty="0" smtClean="0">
                <a:latin typeface="+mn-lt"/>
              </a:rPr>
              <a:t>Σχολαστικό πλύσιμο με σαπούνι και νερό των έξω γεννητικών οργάνων και της ουρήθρας,</a:t>
            </a:r>
          </a:p>
          <a:p>
            <a:pPr marL="457200" indent="-457200">
              <a:lnSpc>
                <a:spcPct val="120000"/>
              </a:lnSpc>
              <a:spcBef>
                <a:spcPts val="600"/>
              </a:spcBef>
              <a:buClr>
                <a:srgbClr val="9B0000"/>
              </a:buClr>
              <a:buSzPct val="100000"/>
              <a:buFont typeface="Calibri" pitchFamily="34" charset="0"/>
              <a:buAutoNum type="arabicPeriod"/>
            </a:pPr>
            <a:r>
              <a:rPr lang="el-GR" sz="2400" dirty="0" smtClean="0">
                <a:latin typeface="+mn-lt"/>
              </a:rPr>
              <a:t>Ξέπλυμα με αποστειρωμένο νερό ή φυσιολογικό ορό,</a:t>
            </a:r>
          </a:p>
          <a:p>
            <a:pPr marL="457200" indent="-457200">
              <a:lnSpc>
                <a:spcPct val="120000"/>
              </a:lnSpc>
              <a:spcBef>
                <a:spcPts val="600"/>
              </a:spcBef>
              <a:buClr>
                <a:srgbClr val="9B0000"/>
              </a:buClr>
              <a:buSzPct val="100000"/>
              <a:buFont typeface="Calibri" pitchFamily="34" charset="0"/>
              <a:buAutoNum type="arabicPeriod"/>
            </a:pPr>
            <a:r>
              <a:rPr lang="el-GR" sz="2400" dirty="0" smtClean="0">
                <a:latin typeface="+mn-lt"/>
              </a:rPr>
              <a:t>Απομακρύνονται τα μεγάλα χείλη και ξεκινά η ούρηση,</a:t>
            </a:r>
          </a:p>
          <a:p>
            <a:pPr marL="457200" indent="-457200">
              <a:lnSpc>
                <a:spcPct val="120000"/>
              </a:lnSpc>
              <a:spcBef>
                <a:spcPts val="600"/>
              </a:spcBef>
              <a:buClr>
                <a:srgbClr val="9B0000"/>
              </a:buClr>
              <a:buSzPct val="100000"/>
              <a:buFont typeface="Calibri" pitchFamily="34" charset="0"/>
              <a:buAutoNum type="arabicPeriod"/>
            </a:pPr>
            <a:r>
              <a:rPr lang="el-GR" sz="2400" dirty="0" smtClean="0">
                <a:latin typeface="+mn-lt"/>
              </a:rPr>
              <a:t>Συλλογή ούρων στο μέσον της ούρησης.</a:t>
            </a:r>
            <a:endParaRPr lang="en-US" sz="24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11266" name="Picture 2" descr="The area around the vulva and the perineum is cleaned with an alcohol swab. The labia majora is gently pulled back to expose the urethral opening and the catheter is insert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142"/>
          <a:stretch/>
        </p:blipFill>
        <p:spPr bwMode="auto">
          <a:xfrm>
            <a:off x="323528" y="2235963"/>
            <a:ext cx="2624903" cy="27856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384" y="5021637"/>
            <a:ext cx="2941189" cy="646331"/>
          </a:xfrm>
          <a:prstGeom prst="rect">
            <a:avLst/>
          </a:prstGeom>
        </p:spPr>
        <p:txBody>
          <a:bodyPr wrap="square">
            <a:spAutoFit/>
          </a:bodyPr>
          <a:lstStyle/>
          <a:p>
            <a:pPr algn="ctr"/>
            <a:r>
              <a:rPr lang="en-US" sz="1200" dirty="0">
                <a:solidFill>
                  <a:schemeClr val="tx1">
                    <a:lumMod val="75000"/>
                    <a:lumOff val="25000"/>
                  </a:schemeClr>
                </a:solidFill>
                <a:latin typeface="+mn-lt"/>
                <a:hlinkClick r:id="rId4"/>
              </a:rPr>
              <a:t>Figure 22.8 (a</a:t>
            </a:r>
            <a:r>
              <a:rPr lang="en-US" sz="1200" dirty="0" smtClean="0">
                <a:solidFill>
                  <a:schemeClr val="tx1">
                    <a:lumMod val="75000"/>
                    <a:lumOff val="25000"/>
                  </a:schemeClr>
                </a:solidFill>
                <a:latin typeface="+mn-lt"/>
                <a:hlinkClick r:id="rId4"/>
              </a:rPr>
              <a:t>)</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5"/>
              </a:rPr>
              <a:t>labspace.open.co.uk</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BY-NC-SA 2.0 UK</a:t>
            </a:r>
            <a:endParaRPr lang="en-US" sz="1200" dirty="0">
              <a:solidFill>
                <a:schemeClr val="tx1">
                  <a:lumMod val="75000"/>
                  <a:lumOff val="25000"/>
                </a:schemeClr>
              </a:solidFill>
              <a:latin typeface="+mn-lt"/>
            </a:endParaRPr>
          </a:p>
          <a:p>
            <a:pPr algn="ct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13106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Αρχαία </a:t>
            </a:r>
            <a:r>
              <a:rPr lang="el-GR" dirty="0" smtClean="0">
                <a:solidFill>
                  <a:srgbClr val="9B0000"/>
                </a:solidFill>
              </a:rPr>
              <a:t>Μεσοποταμία</a:t>
            </a:r>
            <a:endParaRPr lang="el-GR" dirty="0"/>
          </a:p>
        </p:txBody>
      </p:sp>
      <p:sp>
        <p:nvSpPr>
          <p:cNvPr id="4101" name="Text Box 11"/>
          <p:cNvSpPr txBox="1">
            <a:spLocks noChangeArrowheads="1"/>
          </p:cNvSpPr>
          <p:nvPr/>
        </p:nvSpPr>
        <p:spPr bwMode="auto">
          <a:xfrm>
            <a:off x="371221" y="5661248"/>
            <a:ext cx="8381752" cy="515526"/>
          </a:xfrm>
          <a:prstGeom prst="rect">
            <a:avLst/>
          </a:prstGeom>
          <a:noFill/>
          <a:ln w="9525">
            <a:noFill/>
            <a:miter lim="800000"/>
            <a:headEnd/>
            <a:tailEnd/>
          </a:ln>
        </p:spPr>
        <p:txBody>
          <a:bodyPr wrap="square">
            <a:spAutoFit/>
          </a:bodyPr>
          <a:lstStyle/>
          <a:p>
            <a:pPr>
              <a:lnSpc>
                <a:spcPct val="125000"/>
              </a:lnSpc>
              <a:spcBef>
                <a:spcPct val="70000"/>
              </a:spcBef>
            </a:pPr>
            <a:r>
              <a:rPr lang="el-GR" sz="2200" dirty="0">
                <a:latin typeface="+mn-lt"/>
              </a:rPr>
              <a:t>Οι πρώτες αναφορές για την διαγνωστική αξία των αναλύσεων ούρων.</a:t>
            </a:r>
          </a:p>
        </p:txBody>
      </p:sp>
      <p:sp>
        <p:nvSpPr>
          <p:cNvPr id="7" name="Rectangle 6"/>
          <p:cNvSpPr/>
          <p:nvPr/>
        </p:nvSpPr>
        <p:spPr>
          <a:xfrm>
            <a:off x="5312590" y="4667188"/>
            <a:ext cx="320384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solidFill>
                  <a:schemeClr val="tx1">
                    <a:lumMod val="65000"/>
                    <a:lumOff val="35000"/>
                  </a:schemeClr>
                </a:solidFill>
                <a:latin typeface="+mn-lt"/>
                <a:hlinkClick r:id="rId2"/>
              </a:rPr>
              <a:t>ishtar gates - bas relief </a:t>
            </a:r>
            <a:r>
              <a:rPr lang="en-US" sz="1200" dirty="0" smtClean="0">
                <a:solidFill>
                  <a:schemeClr val="tx1">
                    <a:lumMod val="65000"/>
                    <a:lumOff val="35000"/>
                  </a:schemeClr>
                </a:solidFill>
                <a:latin typeface="+mn-lt"/>
                <a:hlinkClick r:id="rId2"/>
              </a:rPr>
              <a:t>lion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a:t>
            </a:r>
            <a:r>
              <a:rPr lang="en-US" sz="1200" dirty="0">
                <a:solidFill>
                  <a:schemeClr val="tx1">
                    <a:lumMod val="65000"/>
                    <a:lumOff val="35000"/>
                  </a:schemeClr>
                </a:solidFill>
                <a:latin typeface="+mn-lt"/>
                <a:hlinkClick r:id="rId2"/>
              </a:rPr>
              <a:t>randomtruth</a:t>
            </a:r>
            <a:endParaRPr lang="en-US" sz="1200" dirty="0">
              <a:solidFill>
                <a:schemeClr val="tx1">
                  <a:lumMod val="65000"/>
                  <a:lumOff val="35000"/>
                </a:schemeClr>
              </a:solidFill>
              <a:latin typeface="+mn-lt"/>
            </a:endParaRPr>
          </a:p>
          <a:p>
            <a:pPr algn="ctr"/>
            <a:r>
              <a:rPr lang="el-GR" sz="1200" dirty="0" smtClean="0">
                <a:solidFill>
                  <a:schemeClr val="tx1">
                    <a:lumMod val="65000"/>
                    <a:lumOff val="35000"/>
                  </a:schemeClr>
                </a:solidFill>
                <a:latin typeface="+mn-lt"/>
              </a:rPr>
              <a:t>  διαθέσιμο με άδεια</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3"/>
              </a:rPr>
              <a:t>CC BY-NC-SA </a:t>
            </a:r>
            <a:r>
              <a:rPr lang="en-US" sz="1200" dirty="0" smtClean="0">
                <a:solidFill>
                  <a:schemeClr val="tx1">
                    <a:lumMod val="65000"/>
                    <a:lumOff val="35000"/>
                  </a:schemeClr>
                </a:solidFill>
                <a:latin typeface="+mn-lt"/>
                <a:hlinkClick r:id="rId3"/>
              </a:rPr>
              <a:t>2.0</a:t>
            </a:r>
            <a:endParaRPr lang="en-US" sz="1200" dirty="0">
              <a:solidFill>
                <a:schemeClr val="tx1">
                  <a:lumMod val="65000"/>
                  <a:lumOff val="35000"/>
                </a:schemeClr>
              </a:solidFill>
              <a:latin typeface="+mn-lt"/>
            </a:endParaRP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310" b="15256"/>
          <a:stretch/>
        </p:blipFill>
        <p:spPr bwMode="auto">
          <a:xfrm>
            <a:off x="5076056" y="1647556"/>
            <a:ext cx="3676917" cy="2962814"/>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876" y="2105039"/>
            <a:ext cx="4488433" cy="2047847"/>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6"/>
          <p:cNvSpPr/>
          <p:nvPr/>
        </p:nvSpPr>
        <p:spPr>
          <a:xfrm>
            <a:off x="834627" y="4244107"/>
            <a:ext cx="3552929"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6"/>
              </a:rPr>
              <a:t>Britishmuseumassyrianlionhuntreliefwithwarriors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7"/>
              </a:rPr>
              <a:t>Ealdgyth</a:t>
            </a:r>
            <a:r>
              <a:rPr lang="el-GR" sz="1200" dirty="0" smtClean="0">
                <a:solidFill>
                  <a:schemeClr val="tx1">
                    <a:lumMod val="65000"/>
                    <a:lumOff val="35000"/>
                  </a:schemeClr>
                </a:solidFill>
                <a:latin typeface="+mn-lt"/>
              </a:rPr>
              <a:t>  διαθέσιμο με άδεια</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8"/>
              </a:rPr>
              <a:t>CC BY-SA 3.0</a:t>
            </a:r>
            <a:endParaRPr lang="en-US" sz="1200" dirty="0">
              <a:solidFill>
                <a:schemeClr val="tx1">
                  <a:lumMod val="65000"/>
                  <a:lumOff val="35000"/>
                </a:schemeClr>
              </a:solidFill>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a:t>
            </a:fld>
            <a:endParaRPr lang="el-GR" dirty="0"/>
          </a:p>
        </p:txBody>
      </p:sp>
    </p:spTree>
    <p:extLst>
      <p:ext uri="{BB962C8B-B14F-4D97-AF65-F5344CB8AC3E}">
        <p14:creationId xmlns:p14="http://schemas.microsoft.com/office/powerpoint/2010/main" val="3186014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p:cNvSpPr>
          <p:nvPr>
            <p:ph type="title"/>
          </p:nvPr>
        </p:nvSpPr>
        <p:spPr>
          <a:xfrm>
            <a:off x="-11793" y="1"/>
            <a:ext cx="9144000" cy="1268760"/>
          </a:xfrm>
        </p:spPr>
        <p:txBody>
          <a:bodyPr>
            <a:noAutofit/>
          </a:bodyPr>
          <a:lstStyle/>
          <a:p>
            <a:r>
              <a:rPr lang="el-GR" sz="3400" dirty="0">
                <a:solidFill>
                  <a:srgbClr val="9B0000"/>
                </a:solidFill>
              </a:rPr>
              <a:t>Συλλογή δείγματος ούρων για γενική</a:t>
            </a:r>
            <a:r>
              <a:rPr lang="en-US" sz="3400" dirty="0">
                <a:solidFill>
                  <a:srgbClr val="9B0000"/>
                </a:solidFill>
              </a:rPr>
              <a:t> </a:t>
            </a:r>
            <a:r>
              <a:rPr lang="el-GR" sz="3400" dirty="0">
                <a:solidFill>
                  <a:srgbClr val="9B0000"/>
                </a:solidFill>
              </a:rPr>
              <a:t>εξέταση ούρων</a:t>
            </a:r>
            <a:r>
              <a:rPr lang="en-US" sz="3400" dirty="0">
                <a:solidFill>
                  <a:srgbClr val="9B0000"/>
                </a:solidFill>
              </a:rPr>
              <a:t> </a:t>
            </a:r>
            <a:r>
              <a:rPr lang="el-GR" sz="3400" dirty="0">
                <a:solidFill>
                  <a:srgbClr val="9B0000"/>
                </a:solidFill>
              </a:rPr>
              <a:t>και καλλιέργεια ούρων</a:t>
            </a:r>
            <a:r>
              <a:rPr lang="en-US" sz="3200" dirty="0">
                <a:solidFill>
                  <a:srgbClr val="9B0000"/>
                </a:solidFill>
              </a:rPr>
              <a:t> </a:t>
            </a:r>
            <a:r>
              <a:rPr lang="en-US" sz="2600" b="0" dirty="0" smtClean="0">
                <a:solidFill>
                  <a:srgbClr val="9B0000"/>
                </a:solidFill>
              </a:rPr>
              <a:t>(2 </a:t>
            </a:r>
            <a:r>
              <a:rPr lang="el-GR" sz="2600" b="0" dirty="0">
                <a:solidFill>
                  <a:srgbClr val="9B0000"/>
                </a:solidFill>
              </a:rPr>
              <a:t>από 2</a:t>
            </a:r>
            <a:r>
              <a:rPr lang="en-US" sz="2600" b="0" dirty="0">
                <a:solidFill>
                  <a:srgbClr val="9B0000"/>
                </a:solidFill>
              </a:rPr>
              <a:t>)</a:t>
            </a:r>
            <a:endParaRPr lang="el-GR" sz="3200" b="0" dirty="0">
              <a:solidFill>
                <a:srgbClr val="9B0000"/>
              </a:solidFill>
              <a:latin typeface="+mn-lt"/>
            </a:endParaRPr>
          </a:p>
        </p:txBody>
      </p:sp>
      <p:sp>
        <p:nvSpPr>
          <p:cNvPr id="2" name="Rectangle 3"/>
          <p:cNvSpPr>
            <a:spLocks noChangeArrowheads="1"/>
          </p:cNvSpPr>
          <p:nvPr/>
        </p:nvSpPr>
        <p:spPr bwMode="auto">
          <a:xfrm>
            <a:off x="1601924" y="1556792"/>
            <a:ext cx="5940152" cy="4905376"/>
          </a:xfrm>
          <a:prstGeom prst="rect">
            <a:avLst/>
          </a:prstGeom>
          <a:noFill/>
          <a:ln w="9525">
            <a:noFill/>
            <a:miter lim="800000"/>
            <a:headEnd/>
            <a:tailEnd/>
          </a:ln>
          <a:effectLst/>
        </p:spPr>
        <p:txBody>
          <a:bodyPr lIns="92075" tIns="46038" rIns="92075" bIns="46038"/>
          <a:lstStyle/>
          <a:p>
            <a:pPr marL="457200" indent="-457200" fontAlgn="auto">
              <a:lnSpc>
                <a:spcPct val="120000"/>
              </a:lnSpc>
              <a:spcBef>
                <a:spcPts val="600"/>
              </a:spcBef>
              <a:spcAft>
                <a:spcPts val="0"/>
              </a:spcAft>
              <a:buClr>
                <a:srgbClr val="9B0000"/>
              </a:buClr>
              <a:buSzPct val="100000"/>
              <a:buFont typeface="+mj-lt"/>
              <a:buAutoNum type="arabicPeriod"/>
              <a:defRPr/>
            </a:pPr>
            <a:r>
              <a:rPr lang="el-GR" sz="2400" dirty="0">
                <a:latin typeface="+mn-lt"/>
                <a:cs typeface="+mn-cs"/>
              </a:rPr>
              <a:t>Αποκαλύπτεται η βάλανος και πλένονται σχολαστικά με σαπούνι και νερό, τα γεννητικά όργανα και το έξω στόμιο της </a:t>
            </a:r>
            <a:r>
              <a:rPr lang="el-GR" sz="2400" dirty="0" smtClean="0">
                <a:latin typeface="+mn-lt"/>
                <a:cs typeface="+mn-cs"/>
              </a:rPr>
              <a:t>ουρήθρας,</a:t>
            </a:r>
            <a:endParaRPr lang="el-GR" sz="2400" dirty="0">
              <a:latin typeface="+mn-lt"/>
              <a:cs typeface="+mn-cs"/>
            </a:endParaRPr>
          </a:p>
          <a:p>
            <a:pPr marL="457200" indent="-457200" fontAlgn="auto">
              <a:lnSpc>
                <a:spcPct val="120000"/>
              </a:lnSpc>
              <a:spcBef>
                <a:spcPts val="600"/>
              </a:spcBef>
              <a:spcAft>
                <a:spcPts val="0"/>
              </a:spcAft>
              <a:buClr>
                <a:srgbClr val="9B0000"/>
              </a:buClr>
              <a:buSzPct val="100000"/>
              <a:buFont typeface="+mj-lt"/>
              <a:buAutoNum type="arabicPeriod"/>
              <a:defRPr/>
            </a:pPr>
            <a:r>
              <a:rPr lang="el-GR" sz="2400" dirty="0">
                <a:latin typeface="+mn-lt"/>
                <a:cs typeface="+mn-cs"/>
              </a:rPr>
              <a:t>Ξεπλένεται με νερό κατά προτίμηση αποστειρωμένο ή φυσιολογικό </a:t>
            </a:r>
            <a:r>
              <a:rPr lang="el-GR" sz="2400" dirty="0" smtClean="0">
                <a:latin typeface="+mn-lt"/>
                <a:cs typeface="+mn-cs"/>
              </a:rPr>
              <a:t>ορό,</a:t>
            </a:r>
            <a:endParaRPr lang="el-GR" sz="2400" dirty="0">
              <a:latin typeface="+mn-lt"/>
              <a:cs typeface="+mn-cs"/>
            </a:endParaRPr>
          </a:p>
          <a:p>
            <a:pPr marL="457200" indent="-457200" fontAlgn="auto">
              <a:lnSpc>
                <a:spcPct val="120000"/>
              </a:lnSpc>
              <a:spcBef>
                <a:spcPts val="600"/>
              </a:spcBef>
              <a:spcAft>
                <a:spcPts val="0"/>
              </a:spcAft>
              <a:buClr>
                <a:srgbClr val="9B0000"/>
              </a:buClr>
              <a:buSzPct val="100000"/>
              <a:buFont typeface="+mj-lt"/>
              <a:buAutoNum type="arabicPeriod"/>
              <a:defRPr/>
            </a:pPr>
            <a:r>
              <a:rPr lang="el-GR" sz="2400" dirty="0">
                <a:latin typeface="+mn-lt"/>
                <a:cs typeface="+mn-cs"/>
              </a:rPr>
              <a:t>Ξεκινά η ούρηση έλκοντας την ακροποσθία προς τα </a:t>
            </a:r>
            <a:r>
              <a:rPr lang="el-GR" sz="2400" dirty="0" smtClean="0">
                <a:latin typeface="+mn-lt"/>
                <a:cs typeface="+mn-cs"/>
              </a:rPr>
              <a:t>πίσω,</a:t>
            </a:r>
            <a:endParaRPr lang="el-GR" sz="2400" dirty="0">
              <a:latin typeface="+mn-lt"/>
              <a:cs typeface="+mn-cs"/>
            </a:endParaRPr>
          </a:p>
          <a:p>
            <a:pPr marL="457200" indent="-457200" fontAlgn="auto">
              <a:lnSpc>
                <a:spcPct val="120000"/>
              </a:lnSpc>
              <a:spcBef>
                <a:spcPts val="600"/>
              </a:spcBef>
              <a:spcAft>
                <a:spcPts val="0"/>
              </a:spcAft>
              <a:buClr>
                <a:srgbClr val="9B0000"/>
              </a:buClr>
              <a:buSzPct val="100000"/>
              <a:buFont typeface="+mj-lt"/>
              <a:buAutoNum type="arabicPeriod"/>
              <a:defRPr/>
            </a:pPr>
            <a:r>
              <a:rPr lang="el-GR" sz="2400" dirty="0">
                <a:latin typeface="+mn-lt"/>
                <a:cs typeface="+mn-cs"/>
              </a:rPr>
              <a:t>Συλλέγεται δείγμα από το μέσον της ούρησης, σε αποστειρωμένο δοχείο</a:t>
            </a:r>
            <a:r>
              <a:rPr lang="el-GR" sz="2400" dirty="0" smtClean="0">
                <a:latin typeface="+mn-lt"/>
                <a:cs typeface="+mn-cs"/>
              </a:rPr>
              <a:t>.</a:t>
            </a:r>
            <a:endParaRPr lang="el-GR" sz="2400" dirty="0">
              <a:latin typeface="+mn-lt"/>
              <a:cs typeface="+mn-cs"/>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39</a:t>
            </a:fld>
            <a:endParaRPr lang="el-GR" dirty="0"/>
          </a:p>
        </p:txBody>
      </p:sp>
    </p:spTree>
    <p:extLst>
      <p:ext uri="{BB962C8B-B14F-4D97-AF65-F5344CB8AC3E}">
        <p14:creationId xmlns:p14="http://schemas.microsoft.com/office/powerpoint/2010/main" val="2501649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152128"/>
          </a:xfrm>
        </p:spPr>
        <p:txBody>
          <a:bodyPr>
            <a:noAutofit/>
          </a:bodyPr>
          <a:lstStyle/>
          <a:p>
            <a:r>
              <a:rPr lang="el-GR" dirty="0">
                <a:solidFill>
                  <a:srgbClr val="9B0000"/>
                </a:solidFill>
                <a:latin typeface="Calibri" pitchFamily="34" charset="0"/>
              </a:rPr>
              <a:t>Δοχεία συλλογής ούρων για γενική εξέταση ούρων και </a:t>
            </a:r>
            <a:r>
              <a:rPr lang="el-GR" dirty="0" smtClean="0">
                <a:solidFill>
                  <a:srgbClr val="9B0000"/>
                </a:solidFill>
                <a:latin typeface="Calibri" pitchFamily="34" charset="0"/>
              </a:rPr>
              <a:t>καλλιέργεια ούρων</a:t>
            </a:r>
            <a:endParaRPr lang="el-GR" dirty="0">
              <a:solidFill>
                <a:srgbClr val="9B0000"/>
              </a:solidFill>
            </a:endParaRPr>
          </a:p>
        </p:txBody>
      </p:sp>
      <p:pic>
        <p:nvPicPr>
          <p:cNvPr id="7172" name="Picture 7"/>
          <p:cNvPicPr>
            <a:picLocks noChangeAspect="1" noChangeArrowheads="1"/>
          </p:cNvPicPr>
          <p:nvPr/>
        </p:nvPicPr>
        <p:blipFill>
          <a:blip r:embed="rId3" cstate="print"/>
          <a:srcRect/>
          <a:stretch>
            <a:fillRect/>
          </a:stretch>
        </p:blipFill>
        <p:spPr bwMode="auto">
          <a:xfrm>
            <a:off x="5500688" y="2143125"/>
            <a:ext cx="2076450" cy="3167063"/>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40</a:t>
            </a:fld>
            <a:endParaRPr lang="el-GR" dirty="0"/>
          </a:p>
        </p:txBody>
      </p:sp>
      <p:sp>
        <p:nvSpPr>
          <p:cNvPr id="4" name="Rectangle 3"/>
          <p:cNvSpPr/>
          <p:nvPr/>
        </p:nvSpPr>
        <p:spPr>
          <a:xfrm>
            <a:off x="5206765" y="5345528"/>
            <a:ext cx="2664296" cy="276999"/>
          </a:xfrm>
          <a:prstGeom prst="rect">
            <a:avLst/>
          </a:prstGeom>
        </p:spPr>
        <p:txBody>
          <a:bodyPr wrap="square">
            <a:spAutoFit/>
          </a:bodyPr>
          <a:lstStyle/>
          <a:p>
            <a:pPr algn="ctr"/>
            <a:r>
              <a:rPr lang="en-US" sz="1200" dirty="0" smtClean="0">
                <a:latin typeface="+mn-lt"/>
                <a:hlinkClick r:id="rId4"/>
              </a:rPr>
              <a:t>cotechhk.en.ec21.com</a:t>
            </a:r>
            <a:endParaRPr lang="el-GR" sz="1200" dirty="0">
              <a:latin typeface="+mn-lt"/>
            </a:endParaRPr>
          </a:p>
        </p:txBody>
      </p:sp>
      <p:sp>
        <p:nvSpPr>
          <p:cNvPr id="6" name="Rectangle 5"/>
          <p:cNvSpPr/>
          <p:nvPr/>
        </p:nvSpPr>
        <p:spPr>
          <a:xfrm>
            <a:off x="647613" y="5310188"/>
            <a:ext cx="3627275"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5"/>
              </a:rPr>
              <a:t>Urine sample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Alexbrn </a:t>
            </a:r>
            <a:r>
              <a:rPr lang="el-GR" sz="1200" dirty="0">
                <a:solidFill>
                  <a:schemeClr val="tx1">
                    <a:lumMod val="75000"/>
                    <a:lumOff val="25000"/>
                  </a:schemeClr>
                </a:solidFill>
                <a:latin typeface="+mn-lt"/>
              </a:rPr>
              <a:t>διαθέσιμο ως κοινό κτήμα</a:t>
            </a:r>
          </a:p>
        </p:txBody>
      </p:sp>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046" y="2137778"/>
            <a:ext cx="3172410" cy="317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51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solidFill>
                  <a:srgbClr val="9B0000"/>
                </a:solidFill>
              </a:rPr>
              <a:t>Συλλογή δείγματος ούρων για ποσοτικό </a:t>
            </a:r>
            <a:r>
              <a:rPr lang="el-GR" dirty="0" smtClean="0">
                <a:solidFill>
                  <a:srgbClr val="9B0000"/>
                </a:solidFill>
              </a:rPr>
              <a:t>προσδιορισμό - Ούρα 24ώρου</a:t>
            </a:r>
            <a:endParaRPr lang="el-GR" dirty="0">
              <a:solidFill>
                <a:srgbClr val="9B0000"/>
              </a:solidFill>
            </a:endParaRPr>
          </a:p>
        </p:txBody>
      </p:sp>
      <p:sp>
        <p:nvSpPr>
          <p:cNvPr id="8195" name="2 - TextBox"/>
          <p:cNvSpPr txBox="1">
            <a:spLocks noChangeArrowheads="1"/>
          </p:cNvSpPr>
          <p:nvPr/>
        </p:nvSpPr>
        <p:spPr bwMode="auto">
          <a:xfrm>
            <a:off x="3995936" y="1624954"/>
            <a:ext cx="5027611" cy="4802533"/>
          </a:xfrm>
          <a:prstGeom prst="rect">
            <a:avLst/>
          </a:prstGeom>
          <a:noFill/>
          <a:ln w="9525">
            <a:noFill/>
            <a:miter lim="800000"/>
            <a:headEnd/>
            <a:tailEnd/>
          </a:ln>
        </p:spPr>
        <p:txBody>
          <a:bodyPr wrap="square">
            <a:spAutoFit/>
          </a:bodyPr>
          <a:lstStyle/>
          <a:p>
            <a:pPr marL="342900" indent="-342900">
              <a:lnSpc>
                <a:spcPct val="120000"/>
              </a:lnSpc>
              <a:spcBef>
                <a:spcPts val="600"/>
              </a:spcBef>
              <a:buClr>
                <a:srgbClr val="9B0000"/>
              </a:buClr>
              <a:buFont typeface="Calibri" pitchFamily="34" charset="0"/>
              <a:buAutoNum type="arabicPeriod"/>
            </a:pPr>
            <a:r>
              <a:rPr lang="el-GR" sz="2400" dirty="0">
                <a:latin typeface="+mn-lt"/>
              </a:rPr>
              <a:t>Ο ασθενής ουρεί το πρωί στη </a:t>
            </a:r>
            <a:r>
              <a:rPr lang="el-GR" sz="2400" dirty="0" smtClean="0">
                <a:latin typeface="+mn-lt"/>
              </a:rPr>
              <a:t>τουαλέτα,</a:t>
            </a:r>
            <a:endParaRPr lang="el-GR" sz="2400" dirty="0">
              <a:latin typeface="+mn-lt"/>
            </a:endParaRPr>
          </a:p>
          <a:p>
            <a:pPr marL="342900" indent="-342900">
              <a:lnSpc>
                <a:spcPct val="120000"/>
              </a:lnSpc>
              <a:spcBef>
                <a:spcPts val="600"/>
              </a:spcBef>
              <a:buClr>
                <a:srgbClr val="9B0000"/>
              </a:buClr>
              <a:buFont typeface="Calibri" pitchFamily="34" charset="0"/>
              <a:buAutoNum type="arabicPeriod"/>
            </a:pPr>
            <a:r>
              <a:rPr lang="el-GR" sz="2400" dirty="0">
                <a:latin typeface="+mn-lt"/>
              </a:rPr>
              <a:t>Συλλέγει όλα τα ούρα μέσα σε ειδικό </a:t>
            </a:r>
            <a:r>
              <a:rPr lang="el-GR" sz="2400" dirty="0" smtClean="0">
                <a:latin typeface="+mn-lt"/>
              </a:rPr>
              <a:t>δοχείο,</a:t>
            </a:r>
            <a:endParaRPr lang="el-GR" sz="2400" dirty="0">
              <a:latin typeface="+mn-lt"/>
            </a:endParaRPr>
          </a:p>
          <a:p>
            <a:pPr marL="342900" indent="-342900">
              <a:lnSpc>
                <a:spcPct val="120000"/>
              </a:lnSpc>
              <a:spcBef>
                <a:spcPts val="600"/>
              </a:spcBef>
              <a:buClr>
                <a:srgbClr val="9B0000"/>
              </a:buClr>
              <a:buFont typeface="Calibri" pitchFamily="34" charset="0"/>
              <a:buAutoNum type="arabicPeriod"/>
            </a:pPr>
            <a:r>
              <a:rPr lang="el-GR" sz="2400" dirty="0">
                <a:latin typeface="+mn-lt"/>
              </a:rPr>
              <a:t>Το δοχείο διατηρείται στο </a:t>
            </a:r>
            <a:r>
              <a:rPr lang="el-GR" sz="2400" dirty="0" smtClean="0">
                <a:latin typeface="+mn-lt"/>
              </a:rPr>
              <a:t>ψυγείο,</a:t>
            </a:r>
            <a:endParaRPr lang="el-GR" sz="2400" dirty="0">
              <a:latin typeface="+mn-lt"/>
            </a:endParaRPr>
          </a:p>
          <a:p>
            <a:pPr marL="342900" indent="-342900">
              <a:lnSpc>
                <a:spcPct val="120000"/>
              </a:lnSpc>
              <a:spcBef>
                <a:spcPts val="600"/>
              </a:spcBef>
              <a:buClr>
                <a:srgbClr val="9B0000"/>
              </a:buClr>
              <a:buFont typeface="Calibri" pitchFamily="34" charset="0"/>
              <a:buAutoNum type="arabicPeriod"/>
            </a:pPr>
            <a:r>
              <a:rPr lang="el-GR" sz="2400" dirty="0">
                <a:latin typeface="+mn-lt"/>
              </a:rPr>
              <a:t>Το πρωί της άλλης ημέρας , την ίδια ώρα, ο ασθενής ουρεί για τελευταία φορά στο </a:t>
            </a:r>
            <a:r>
              <a:rPr lang="el-GR" sz="2400" dirty="0" smtClean="0">
                <a:latin typeface="+mn-lt"/>
              </a:rPr>
              <a:t>δοχείο,</a:t>
            </a:r>
            <a:endParaRPr lang="el-GR" sz="2400" dirty="0">
              <a:latin typeface="+mn-lt"/>
            </a:endParaRPr>
          </a:p>
          <a:p>
            <a:pPr marL="342900" indent="-342900">
              <a:lnSpc>
                <a:spcPct val="120000"/>
              </a:lnSpc>
              <a:spcBef>
                <a:spcPts val="600"/>
              </a:spcBef>
              <a:buClr>
                <a:srgbClr val="9B0000"/>
              </a:buClr>
              <a:buFont typeface="Calibri" pitchFamily="34" charset="0"/>
              <a:buAutoNum type="arabicPeriod"/>
            </a:pPr>
            <a:r>
              <a:rPr lang="el-GR" sz="2400" dirty="0">
                <a:latin typeface="+mn-lt"/>
              </a:rPr>
              <a:t>Μεταφέρει γρήγορα το ουροδοχείο στο εργαστήριο.</a:t>
            </a:r>
          </a:p>
        </p:txBody>
      </p:sp>
      <p:pic>
        <p:nvPicPr>
          <p:cNvPr id="8197" name="Picture 5"/>
          <p:cNvPicPr>
            <a:picLocks noChangeAspect="1" noChangeArrowheads="1"/>
          </p:cNvPicPr>
          <p:nvPr/>
        </p:nvPicPr>
        <p:blipFill>
          <a:blip r:embed="rId3" cstate="print"/>
          <a:srcRect/>
          <a:stretch>
            <a:fillRect/>
          </a:stretch>
        </p:blipFill>
        <p:spPr bwMode="auto">
          <a:xfrm>
            <a:off x="419225" y="1772816"/>
            <a:ext cx="3065462" cy="2500313"/>
          </a:xfrm>
          <a:prstGeom prst="rect">
            <a:avLst/>
          </a:prstGeom>
          <a:ln>
            <a:noFill/>
          </a:ln>
          <a:effectLst>
            <a:outerShdw blurRad="190500" algn="tl" rotWithShape="0">
              <a:srgbClr val="000000">
                <a:alpha val="70000"/>
              </a:srgbClr>
            </a:outerShdw>
          </a:effectLst>
        </p:spPr>
      </p:pic>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41</a:t>
            </a:fld>
            <a:endParaRPr lang="el-GR" dirty="0"/>
          </a:p>
        </p:txBody>
      </p:sp>
      <p:sp>
        <p:nvSpPr>
          <p:cNvPr id="3" name="TextBox 2"/>
          <p:cNvSpPr txBox="1"/>
          <p:nvPr/>
        </p:nvSpPr>
        <p:spPr>
          <a:xfrm>
            <a:off x="1188862" y="4273129"/>
            <a:ext cx="1526187" cy="276999"/>
          </a:xfrm>
          <a:prstGeom prst="rect">
            <a:avLst/>
          </a:prstGeom>
          <a:noFill/>
        </p:spPr>
        <p:txBody>
          <a:bodyPr wrap="none" rtlCol="0">
            <a:spAutoFit/>
          </a:bodyPr>
          <a:lstStyle/>
          <a:p>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945816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dirty="0">
                <a:solidFill>
                  <a:srgbClr val="9B0000"/>
                </a:solidFill>
              </a:rPr>
              <a:t>Πλεονεκτήματα της συλλογής πρωινών ούρων μέσης </a:t>
            </a:r>
            <a:r>
              <a:rPr lang="el-GR" sz="3600" dirty="0" smtClean="0">
                <a:solidFill>
                  <a:srgbClr val="9B0000"/>
                </a:solidFill>
              </a:rPr>
              <a:t>ούρησης</a:t>
            </a:r>
            <a:endParaRPr lang="el-GR" sz="3600" dirty="0">
              <a:solidFill>
                <a:srgbClr val="9B0000"/>
              </a:solidFill>
            </a:endParaRPr>
          </a:p>
        </p:txBody>
      </p:sp>
      <p:sp>
        <p:nvSpPr>
          <p:cNvPr id="9218" name="Rectangle 4"/>
          <p:cNvSpPr>
            <a:spLocks noChangeArrowheads="1"/>
          </p:cNvSpPr>
          <p:nvPr/>
        </p:nvSpPr>
        <p:spPr bwMode="auto">
          <a:xfrm>
            <a:off x="201749" y="1412776"/>
            <a:ext cx="8784975" cy="5129609"/>
          </a:xfrm>
          <a:prstGeom prst="rect">
            <a:avLst/>
          </a:prstGeom>
          <a:noFill/>
          <a:ln w="9525">
            <a:noFill/>
            <a:miter lim="800000"/>
            <a:headEnd/>
            <a:tailEnd/>
          </a:ln>
        </p:spPr>
        <p:txBody>
          <a:bodyPr wrap="square" anchor="ctr">
            <a:spAutoFit/>
          </a:bodyPr>
          <a:lstStyle/>
          <a:p>
            <a:pPr marL="342900" indent="-342900">
              <a:lnSpc>
                <a:spcPct val="110000"/>
              </a:lnSpc>
              <a:spcBef>
                <a:spcPts val="600"/>
              </a:spcBef>
              <a:buFontTx/>
              <a:buAutoNum type="arabicPeriod"/>
            </a:pPr>
            <a:r>
              <a:rPr lang="el-GR" sz="2300" dirty="0" smtClean="0">
                <a:latin typeface="+mn-lt"/>
              </a:rPr>
              <a:t>Είναι </a:t>
            </a:r>
            <a:r>
              <a:rPr lang="el-GR" sz="2300" b="1" dirty="0">
                <a:solidFill>
                  <a:srgbClr val="9B0000"/>
                </a:solidFill>
                <a:latin typeface="+mn-lt"/>
              </a:rPr>
              <a:t>πυκνότερα</a:t>
            </a:r>
            <a:r>
              <a:rPr lang="el-GR" sz="2300" dirty="0">
                <a:latin typeface="+mn-lt"/>
              </a:rPr>
              <a:t>. Οι νεφροί έχουν μεγαλύτερη συμπυκνωτική ικανότητα κατά την διάρκεια της </a:t>
            </a:r>
            <a:r>
              <a:rPr lang="el-GR" sz="2300" dirty="0" smtClean="0">
                <a:latin typeface="+mn-lt"/>
              </a:rPr>
              <a:t>νύκτας</a:t>
            </a:r>
            <a:r>
              <a:rPr lang="el-GR" sz="2300" dirty="0">
                <a:latin typeface="+mn-lt"/>
              </a:rPr>
              <a:t>,</a:t>
            </a:r>
          </a:p>
          <a:p>
            <a:pPr marL="342900" indent="-342900">
              <a:lnSpc>
                <a:spcPct val="110000"/>
              </a:lnSpc>
              <a:spcBef>
                <a:spcPts val="600"/>
              </a:spcBef>
              <a:buFontTx/>
              <a:buAutoNum type="arabicPeriod"/>
            </a:pPr>
            <a:r>
              <a:rPr lang="el-GR" sz="2300" dirty="0">
                <a:latin typeface="+mn-lt"/>
              </a:rPr>
              <a:t>Είναι </a:t>
            </a:r>
            <a:r>
              <a:rPr lang="el-GR" sz="2300" b="1" dirty="0">
                <a:solidFill>
                  <a:srgbClr val="9B0000"/>
                </a:solidFill>
                <a:latin typeface="+mn-lt"/>
              </a:rPr>
              <a:t>πιο όξινα </a:t>
            </a:r>
            <a:r>
              <a:rPr lang="el-GR" sz="2300" dirty="0">
                <a:latin typeface="+mn-lt"/>
              </a:rPr>
              <a:t>από τα ούρα της ημέρας. Διατηρούνται έτσι ερυθρά και κύλινδροι που καταστρέφονται στα αλκαλικά </a:t>
            </a:r>
            <a:r>
              <a:rPr lang="el-GR" sz="2300" dirty="0" smtClean="0">
                <a:latin typeface="+mn-lt"/>
              </a:rPr>
              <a:t>ούρα</a:t>
            </a:r>
            <a:r>
              <a:rPr lang="el-GR" sz="2300" dirty="0">
                <a:latin typeface="+mn-lt"/>
              </a:rPr>
              <a:t>,</a:t>
            </a:r>
          </a:p>
          <a:p>
            <a:pPr marL="342900" indent="-342900">
              <a:lnSpc>
                <a:spcPct val="110000"/>
              </a:lnSpc>
              <a:spcBef>
                <a:spcPts val="600"/>
              </a:spcBef>
              <a:buFontTx/>
              <a:buAutoNum type="arabicPeriod"/>
            </a:pPr>
            <a:r>
              <a:rPr lang="el-GR" sz="2300" dirty="0">
                <a:latin typeface="+mn-lt"/>
              </a:rPr>
              <a:t>Έχουν </a:t>
            </a:r>
            <a:r>
              <a:rPr lang="el-GR" sz="2300" b="1" dirty="0">
                <a:solidFill>
                  <a:srgbClr val="9B0000"/>
                </a:solidFill>
                <a:latin typeface="+mn-lt"/>
              </a:rPr>
              <a:t>πιο σταθερή σύσταση </a:t>
            </a:r>
            <a:r>
              <a:rPr lang="el-GR" sz="2300" dirty="0">
                <a:latin typeface="+mn-lt"/>
              </a:rPr>
              <a:t>από ότι τα ούρα της ημέρας. Η ανάλυση στα πρώτα πρωινά ούρα δίνει συγκρίσιμα αποτελέσματα και διευκολύνεται η παρακολούθηση της υγείας του </a:t>
            </a:r>
            <a:r>
              <a:rPr lang="el-GR" sz="2300" dirty="0" smtClean="0">
                <a:latin typeface="+mn-lt"/>
              </a:rPr>
              <a:t>αρρώστου</a:t>
            </a:r>
            <a:r>
              <a:rPr lang="el-GR" sz="2300" dirty="0">
                <a:latin typeface="+mn-lt"/>
              </a:rPr>
              <a:t>,</a:t>
            </a:r>
          </a:p>
          <a:p>
            <a:pPr marL="342900" indent="-342900">
              <a:lnSpc>
                <a:spcPct val="110000"/>
              </a:lnSpc>
              <a:spcBef>
                <a:spcPts val="600"/>
              </a:spcBef>
              <a:buFontTx/>
              <a:buAutoNum type="arabicPeriod"/>
            </a:pPr>
            <a:r>
              <a:rPr lang="el-GR" sz="2300" dirty="0">
                <a:latin typeface="+mn-lt"/>
              </a:rPr>
              <a:t>Έχουν </a:t>
            </a:r>
            <a:r>
              <a:rPr lang="el-GR" sz="2300" b="1" dirty="0">
                <a:solidFill>
                  <a:srgbClr val="9B0000"/>
                </a:solidFill>
                <a:latin typeface="+mn-lt"/>
              </a:rPr>
              <a:t>σταθερότερο ειδικό βάρος</a:t>
            </a:r>
            <a:r>
              <a:rPr lang="el-GR" sz="2300" dirty="0">
                <a:latin typeface="+mn-lt"/>
              </a:rPr>
              <a:t>. Αποκαλύπτεται έτσι καλύτερα η μείωση της συμπυκνωτικής ικανότητας του </a:t>
            </a:r>
            <a:r>
              <a:rPr lang="el-GR" sz="2300" dirty="0" smtClean="0">
                <a:latin typeface="+mn-lt"/>
              </a:rPr>
              <a:t>νεφρού</a:t>
            </a:r>
            <a:r>
              <a:rPr lang="el-GR" sz="2300" dirty="0">
                <a:latin typeface="+mn-lt"/>
              </a:rPr>
              <a:t>,</a:t>
            </a:r>
          </a:p>
          <a:p>
            <a:pPr marL="342900" indent="-342900">
              <a:lnSpc>
                <a:spcPct val="110000"/>
              </a:lnSpc>
              <a:spcBef>
                <a:spcPts val="600"/>
              </a:spcBef>
              <a:buFontTx/>
              <a:buAutoNum type="arabicPeriod"/>
            </a:pPr>
            <a:r>
              <a:rPr lang="el-GR" sz="2300" dirty="0">
                <a:latin typeface="+mn-lt"/>
              </a:rPr>
              <a:t>Είναι </a:t>
            </a:r>
            <a:r>
              <a:rPr lang="el-GR" sz="2300" b="1" dirty="0">
                <a:solidFill>
                  <a:srgbClr val="9B0000"/>
                </a:solidFill>
                <a:latin typeface="+mn-lt"/>
              </a:rPr>
              <a:t>πιο πρόσφατα</a:t>
            </a:r>
            <a:r>
              <a:rPr lang="el-GR" sz="2300" dirty="0">
                <a:latin typeface="+mn-lt"/>
              </a:rPr>
              <a:t>. Περιορίζεται η πιθανότητα καταστροφής των έμμορφων </a:t>
            </a:r>
            <a:r>
              <a:rPr lang="el-GR" sz="2300" dirty="0" smtClean="0">
                <a:latin typeface="+mn-lt"/>
              </a:rPr>
              <a:t>στοιχείων</a:t>
            </a:r>
            <a:r>
              <a:rPr lang="el-GR" sz="2300" dirty="0">
                <a:latin typeface="+mn-lt"/>
              </a:rPr>
              <a:t>,</a:t>
            </a:r>
          </a:p>
          <a:p>
            <a:pPr marL="342900" indent="-342900">
              <a:lnSpc>
                <a:spcPct val="110000"/>
              </a:lnSpc>
              <a:spcBef>
                <a:spcPts val="600"/>
              </a:spcBef>
              <a:buFontTx/>
              <a:buAutoNum type="arabicPeriod"/>
            </a:pPr>
            <a:r>
              <a:rPr lang="el-GR" sz="2300" dirty="0">
                <a:latin typeface="+mn-lt"/>
              </a:rPr>
              <a:t>Είναι </a:t>
            </a:r>
            <a:r>
              <a:rPr lang="el-GR" sz="2300" b="1" dirty="0">
                <a:solidFill>
                  <a:srgbClr val="9B0000"/>
                </a:solidFill>
                <a:latin typeface="+mn-lt"/>
              </a:rPr>
              <a:t>ευκολότερη η συλλογή και η φύλαξη τους</a:t>
            </a:r>
            <a:r>
              <a:rPr lang="el-GR" sz="2300" dirty="0" smtClean="0">
                <a:latin typeface="+mn-lt"/>
              </a:rPr>
              <a:t>.</a:t>
            </a:r>
            <a:endParaRPr lang="el-GR" sz="2300" dirty="0">
              <a:latin typeface="+mn-lt"/>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42</a:t>
            </a:fld>
            <a:endParaRPr lang="el-GR" dirty="0"/>
          </a:p>
        </p:txBody>
      </p:sp>
    </p:spTree>
    <p:extLst>
      <p:ext uri="{BB962C8B-B14F-4D97-AF65-F5344CB8AC3E}">
        <p14:creationId xmlns:p14="http://schemas.microsoft.com/office/powerpoint/2010/main" val="3521903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dirty="0" smtClean="0">
                <a:solidFill>
                  <a:srgbClr val="9B0000"/>
                </a:solidFill>
              </a:rPr>
              <a:t>H </a:t>
            </a:r>
            <a:r>
              <a:rPr lang="el-GR" dirty="0" smtClean="0">
                <a:solidFill>
                  <a:srgbClr val="9B0000"/>
                </a:solidFill>
              </a:rPr>
              <a:t>συντήρηση των ούρων</a:t>
            </a:r>
          </a:p>
        </p:txBody>
      </p:sp>
      <p:sp>
        <p:nvSpPr>
          <p:cNvPr id="10243" name="Rectangle 3"/>
          <p:cNvSpPr>
            <a:spLocks noGrp="1" noChangeArrowheads="1"/>
          </p:cNvSpPr>
          <p:nvPr>
            <p:ph idx="1"/>
          </p:nvPr>
        </p:nvSpPr>
        <p:spPr>
          <a:xfrm>
            <a:off x="251520" y="1124744"/>
            <a:ext cx="8784976" cy="5040560"/>
          </a:xfrm>
        </p:spPr>
        <p:txBody>
          <a:bodyPr>
            <a:noAutofit/>
          </a:bodyPr>
          <a:lstStyle/>
          <a:p>
            <a:pPr eaLnBrk="1" hangingPunct="1">
              <a:lnSpc>
                <a:spcPct val="120000"/>
              </a:lnSpc>
            </a:pPr>
            <a:r>
              <a:rPr lang="el-GR" sz="2200" dirty="0" smtClean="0"/>
              <a:t>Σε διατήρηση μερικών ωρών (έως 24) διατηρούνται σε </a:t>
            </a:r>
            <a:r>
              <a:rPr lang="el-GR" sz="2200" b="1" dirty="0" smtClean="0">
                <a:solidFill>
                  <a:srgbClr val="9B0000"/>
                </a:solidFill>
              </a:rPr>
              <a:t>ψύξη</a:t>
            </a:r>
            <a:r>
              <a:rPr lang="el-GR" sz="2200" dirty="0" smtClean="0"/>
              <a:t>,</a:t>
            </a:r>
          </a:p>
          <a:p>
            <a:pPr eaLnBrk="1" hangingPunct="1">
              <a:lnSpc>
                <a:spcPct val="120000"/>
              </a:lnSpc>
            </a:pPr>
            <a:r>
              <a:rPr lang="el-GR" sz="2200" dirty="0" smtClean="0"/>
              <a:t>Για εξαιρετικά μακρά παραμονή </a:t>
            </a:r>
            <a:r>
              <a:rPr lang="el-GR" sz="2200" b="1" dirty="0" smtClean="0">
                <a:solidFill>
                  <a:srgbClr val="9B0000"/>
                </a:solidFill>
              </a:rPr>
              <a:t>λυοφιλοποιούνται</a:t>
            </a:r>
            <a:r>
              <a:rPr lang="el-GR" sz="2200" dirty="0" smtClean="0"/>
              <a:t>,</a:t>
            </a:r>
          </a:p>
          <a:p>
            <a:pPr eaLnBrk="1" hangingPunct="1">
              <a:lnSpc>
                <a:spcPct val="120000"/>
              </a:lnSpc>
            </a:pPr>
            <a:r>
              <a:rPr lang="el-GR" sz="2200" dirty="0" smtClean="0"/>
              <a:t>Για διατήρηση μερικών ημερών χρησιμοποιούνται ειδικά συντηρητικά.</a:t>
            </a:r>
            <a:endParaRPr lang="el-GR" sz="2200" b="1" dirty="0" smtClean="0"/>
          </a:p>
          <a:p>
            <a:pPr lvl="1" eaLnBrk="1" hangingPunct="1">
              <a:lnSpc>
                <a:spcPct val="140000"/>
              </a:lnSpc>
            </a:pPr>
            <a:r>
              <a:rPr lang="el-GR" sz="2200" b="1" dirty="0" smtClean="0">
                <a:solidFill>
                  <a:srgbClr val="9B0000"/>
                </a:solidFill>
              </a:rPr>
              <a:t>Φορμόλη</a:t>
            </a:r>
            <a:r>
              <a:rPr lang="el-GR" sz="2200" dirty="0"/>
              <a:t> </a:t>
            </a:r>
            <a:r>
              <a:rPr lang="el-GR" sz="2200" dirty="0" smtClean="0"/>
              <a:t>(Διατηρεί τα έμμορφα στοιχεία),</a:t>
            </a:r>
          </a:p>
          <a:p>
            <a:pPr lvl="1" eaLnBrk="1" hangingPunct="1">
              <a:lnSpc>
                <a:spcPct val="140000"/>
              </a:lnSpc>
            </a:pPr>
            <a:r>
              <a:rPr lang="el-GR" sz="2200" b="1" dirty="0" smtClean="0">
                <a:solidFill>
                  <a:srgbClr val="9B0000"/>
                </a:solidFill>
              </a:rPr>
              <a:t>Θυμόλη</a:t>
            </a:r>
            <a:r>
              <a:rPr lang="el-GR" sz="2200" dirty="0"/>
              <a:t> </a:t>
            </a:r>
            <a:r>
              <a:rPr lang="el-GR" sz="2200" dirty="0" smtClean="0"/>
              <a:t>(Διατηρεί τα έμμορφα στοιχεία),</a:t>
            </a:r>
          </a:p>
          <a:p>
            <a:pPr lvl="1" eaLnBrk="1" hangingPunct="1">
              <a:lnSpc>
                <a:spcPct val="140000"/>
              </a:lnSpc>
            </a:pPr>
            <a:r>
              <a:rPr lang="el-GR" sz="2200" b="1" dirty="0" smtClean="0">
                <a:solidFill>
                  <a:srgbClr val="9B0000"/>
                </a:solidFill>
              </a:rPr>
              <a:t>Τολουόλη</a:t>
            </a:r>
            <a:r>
              <a:rPr lang="el-GR" sz="2200" dirty="0"/>
              <a:t> </a:t>
            </a:r>
            <a:r>
              <a:rPr lang="el-GR" sz="2200" dirty="0" smtClean="0"/>
              <a:t>(Διατηρεί τα κετονικά σώματα),</a:t>
            </a:r>
          </a:p>
          <a:p>
            <a:pPr lvl="1" eaLnBrk="1" hangingPunct="1">
              <a:lnSpc>
                <a:spcPct val="140000"/>
              </a:lnSpc>
            </a:pPr>
            <a:r>
              <a:rPr lang="el-GR" sz="2200" b="1" dirty="0" smtClean="0">
                <a:solidFill>
                  <a:srgbClr val="9B0000"/>
                </a:solidFill>
              </a:rPr>
              <a:t>Ανθρακικό νάτριο</a:t>
            </a:r>
            <a:r>
              <a:rPr lang="el-GR" sz="2200" dirty="0"/>
              <a:t> </a:t>
            </a:r>
            <a:r>
              <a:rPr lang="el-GR" sz="2200" dirty="0" smtClean="0"/>
              <a:t>(Διατηρεί το ουροχολινογόνο),</a:t>
            </a:r>
            <a:endParaRPr lang="en-US" sz="2200" dirty="0" smtClean="0"/>
          </a:p>
          <a:p>
            <a:pPr lvl="1" eaLnBrk="1" hangingPunct="1">
              <a:lnSpc>
                <a:spcPct val="140000"/>
              </a:lnSpc>
            </a:pPr>
            <a:r>
              <a:rPr lang="el-GR" sz="2200" b="1" dirty="0" smtClean="0">
                <a:solidFill>
                  <a:srgbClr val="9B0000"/>
                </a:solidFill>
              </a:rPr>
              <a:t>Υδροχλωρικό οξύ</a:t>
            </a:r>
            <a:r>
              <a:rPr lang="el-GR" sz="2200" dirty="0"/>
              <a:t> </a:t>
            </a:r>
            <a:r>
              <a:rPr lang="el-GR" sz="2200" dirty="0" smtClean="0"/>
              <a:t>(Διατηρεί το πορφοχολινογόνο),</a:t>
            </a:r>
          </a:p>
          <a:p>
            <a:pPr lvl="1" eaLnBrk="1" hangingPunct="1">
              <a:lnSpc>
                <a:spcPct val="140000"/>
              </a:lnSpc>
            </a:pPr>
            <a:r>
              <a:rPr lang="el-GR" sz="2200" b="1" dirty="0" smtClean="0">
                <a:solidFill>
                  <a:srgbClr val="9B0000"/>
                </a:solidFill>
              </a:rPr>
              <a:t>Βορικό οξύ</a:t>
            </a:r>
            <a:r>
              <a:rPr lang="el-GR" sz="2200" dirty="0"/>
              <a:t> </a:t>
            </a:r>
            <a:r>
              <a:rPr lang="el-GR" sz="2200" dirty="0" smtClean="0"/>
              <a:t>(Διατηρεί τα ούρα για δύο ημέρες)</a:t>
            </a:r>
            <a:r>
              <a:rPr lang="el-GR" sz="2200" dirty="0"/>
              <a:t>,</a:t>
            </a:r>
            <a:r>
              <a:rPr lang="el-GR" sz="2200" dirty="0" smtClean="0"/>
              <a:t> κυκλοφορεί στο εμπόριο ως έτοιμα δισκία.</a:t>
            </a:r>
          </a:p>
        </p:txBody>
      </p:sp>
      <p:sp>
        <p:nvSpPr>
          <p:cNvPr id="4" name="3 - Θέση αριθμού διαφάνειας"/>
          <p:cNvSpPr>
            <a:spLocks noGrp="1"/>
          </p:cNvSpPr>
          <p:nvPr>
            <p:ph type="sldNum" sz="quarter" idx="12"/>
          </p:nvPr>
        </p:nvSpPr>
        <p:spPr/>
        <p:txBody>
          <a:bodyPr/>
          <a:lstStyle/>
          <a:p>
            <a:pPr>
              <a:defRPr/>
            </a:pPr>
            <a:fld id="{25159FC5-63A6-4CF1-871B-665BEC586945}" type="slidenum">
              <a:rPr lang="el-GR" smtClean="0"/>
              <a:pPr>
                <a:defRPr/>
              </a:pPr>
              <a:t>43</a:t>
            </a:fld>
            <a:endParaRPr lang="el-GR" dirty="0"/>
          </a:p>
        </p:txBody>
      </p:sp>
    </p:spTree>
    <p:extLst>
      <p:ext uri="{BB962C8B-B14F-4D97-AF65-F5344CB8AC3E}">
        <p14:creationId xmlns:p14="http://schemas.microsoft.com/office/powerpoint/2010/main" val="3725708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908720"/>
          </a:xfrm>
        </p:spPr>
        <p:txBody>
          <a:bodyPr>
            <a:noAutofit/>
          </a:bodyPr>
          <a:lstStyle/>
          <a:p>
            <a:r>
              <a:rPr lang="el-GR" dirty="0">
                <a:solidFill>
                  <a:srgbClr val="9B0000"/>
                </a:solidFill>
              </a:rPr>
              <a:t>Συλλογή ούρων από μόνιμο </a:t>
            </a:r>
            <a:r>
              <a:rPr lang="el-GR" dirty="0" smtClean="0">
                <a:solidFill>
                  <a:srgbClr val="9B0000"/>
                </a:solidFill>
              </a:rPr>
              <a:t>καθετήρα</a:t>
            </a:r>
            <a:endParaRPr lang="el-GR" dirty="0">
              <a:solidFill>
                <a:srgbClr val="9B0000"/>
              </a:solidFill>
            </a:endParaRPr>
          </a:p>
        </p:txBody>
      </p:sp>
      <p:sp>
        <p:nvSpPr>
          <p:cNvPr id="11266" name="Rectangle 4"/>
          <p:cNvSpPr>
            <a:spLocks noChangeArrowheads="1"/>
          </p:cNvSpPr>
          <p:nvPr/>
        </p:nvSpPr>
        <p:spPr bwMode="auto">
          <a:xfrm>
            <a:off x="3358975" y="1230799"/>
            <a:ext cx="5535488" cy="4881140"/>
          </a:xfrm>
          <a:prstGeom prst="rect">
            <a:avLst/>
          </a:prstGeom>
          <a:noFill/>
          <a:ln w="9525">
            <a:noFill/>
            <a:miter lim="800000"/>
            <a:headEnd/>
            <a:tailEnd/>
          </a:ln>
        </p:spPr>
        <p:txBody>
          <a:bodyPr lIns="92075" tIns="46038" rIns="92075" bIns="46038"/>
          <a:lstStyle/>
          <a:p>
            <a:pPr marL="457200" indent="-457200">
              <a:lnSpc>
                <a:spcPct val="120000"/>
              </a:lnSpc>
              <a:spcBef>
                <a:spcPts val="600"/>
              </a:spcBef>
              <a:buClr>
                <a:srgbClr val="9B0000"/>
              </a:buClr>
              <a:buSzPct val="100000"/>
              <a:buFont typeface="Calibri" pitchFamily="34" charset="0"/>
              <a:buAutoNum type="arabicPeriod"/>
            </a:pPr>
            <a:r>
              <a:rPr lang="el-GR" sz="2400" dirty="0">
                <a:latin typeface="+mn-lt"/>
              </a:rPr>
              <a:t>Κλείνουμε τη ροή των ούρων με λαβίδα, σε απόσταση 5 </a:t>
            </a:r>
            <a:r>
              <a:rPr lang="en-US" sz="2400" dirty="0">
                <a:latin typeface="+mn-lt"/>
              </a:rPr>
              <a:t>cm </a:t>
            </a:r>
            <a:r>
              <a:rPr lang="el-GR" sz="2400" dirty="0">
                <a:latin typeface="+mn-lt"/>
              </a:rPr>
              <a:t>από το στόμιο της ουρήθρας.</a:t>
            </a:r>
          </a:p>
          <a:p>
            <a:pPr marL="457200" indent="-457200">
              <a:lnSpc>
                <a:spcPct val="120000"/>
              </a:lnSpc>
              <a:spcBef>
                <a:spcPts val="600"/>
              </a:spcBef>
              <a:buClr>
                <a:srgbClr val="9B0000"/>
              </a:buClr>
              <a:buSzPct val="100000"/>
              <a:buFont typeface="Calibri" pitchFamily="34" charset="0"/>
              <a:buAutoNum type="arabicPeriod"/>
            </a:pPr>
            <a:r>
              <a:rPr lang="el-GR" sz="2400" dirty="0">
                <a:latin typeface="+mn-lt"/>
              </a:rPr>
              <a:t>Περιμένουμε να συγκεντρωθούν ούρα</a:t>
            </a:r>
          </a:p>
          <a:p>
            <a:pPr marL="457200" indent="-457200">
              <a:lnSpc>
                <a:spcPct val="120000"/>
              </a:lnSpc>
              <a:spcBef>
                <a:spcPts val="600"/>
              </a:spcBef>
              <a:buClr>
                <a:srgbClr val="9B0000"/>
              </a:buClr>
              <a:buSzPct val="100000"/>
              <a:buFont typeface="Calibri" pitchFamily="34" charset="0"/>
              <a:buAutoNum type="arabicPeriod"/>
            </a:pPr>
            <a:r>
              <a:rPr lang="el-GR" sz="2400" dirty="0">
                <a:latin typeface="+mn-lt"/>
              </a:rPr>
              <a:t>Καθαρίζεται ο καθετήρας με 70% αιθυλική αλκοόλη  για 2 </a:t>
            </a:r>
            <a:r>
              <a:rPr lang="en-US" sz="2400" dirty="0">
                <a:latin typeface="+mn-lt"/>
              </a:rPr>
              <a:t>min</a:t>
            </a:r>
            <a:r>
              <a:rPr lang="el-GR" sz="2400" dirty="0">
                <a:latin typeface="+mn-lt"/>
              </a:rPr>
              <a:t>.</a:t>
            </a:r>
            <a:r>
              <a:rPr lang="en-US" sz="2400" dirty="0">
                <a:latin typeface="+mn-lt"/>
              </a:rPr>
              <a:t> </a:t>
            </a:r>
            <a:endParaRPr lang="el-GR" sz="2400" dirty="0">
              <a:latin typeface="+mn-lt"/>
            </a:endParaRPr>
          </a:p>
          <a:p>
            <a:pPr marL="457200" indent="-457200">
              <a:lnSpc>
                <a:spcPct val="120000"/>
              </a:lnSpc>
              <a:spcBef>
                <a:spcPts val="600"/>
              </a:spcBef>
              <a:buClr>
                <a:srgbClr val="9B0000"/>
              </a:buClr>
              <a:buSzPct val="100000"/>
              <a:buFont typeface="Calibri" pitchFamily="34" charset="0"/>
              <a:buAutoNum type="arabicPeriod"/>
            </a:pPr>
            <a:r>
              <a:rPr lang="el-GR" sz="2400" dirty="0">
                <a:latin typeface="+mn-lt"/>
              </a:rPr>
              <a:t>Αναρροφώνται ούρα, με σύριγγα, από τον αυλό .</a:t>
            </a:r>
          </a:p>
          <a:p>
            <a:pPr marL="457200" indent="-457200">
              <a:lnSpc>
                <a:spcPct val="120000"/>
              </a:lnSpc>
              <a:spcBef>
                <a:spcPts val="600"/>
              </a:spcBef>
              <a:buClr>
                <a:srgbClr val="9B0000"/>
              </a:buClr>
              <a:buSzPct val="100000"/>
              <a:buFont typeface="Calibri" pitchFamily="34" charset="0"/>
              <a:buAutoNum type="arabicPeriod"/>
            </a:pPr>
            <a:r>
              <a:rPr lang="el-GR" sz="2400" dirty="0">
                <a:latin typeface="+mn-lt"/>
              </a:rPr>
              <a:t>Τοποθετούνται σε αποστειρωμένο δοχείο.</a:t>
            </a: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44</a:t>
            </a:fld>
            <a:endParaRPr lang="el-GR" dirty="0"/>
          </a:p>
        </p:txBody>
      </p:sp>
      <p:pic>
        <p:nvPicPr>
          <p:cNvPr id="6" name="Picture 2" descr="Λήψη δείγματος ούρων από καθετήρα κύστεως με σύριγγα"/>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2" t="1714" r="1780" b="2215"/>
          <a:stretch/>
        </p:blipFill>
        <p:spPr bwMode="auto">
          <a:xfrm>
            <a:off x="221765" y="2060848"/>
            <a:ext cx="2979068" cy="2626208"/>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7" name="Ορθογώνιο 5"/>
          <p:cNvSpPr/>
          <p:nvPr/>
        </p:nvSpPr>
        <p:spPr>
          <a:xfrm>
            <a:off x="703187" y="4711346"/>
            <a:ext cx="2016224" cy="276999"/>
          </a:xfrm>
          <a:prstGeom prst="rect">
            <a:avLst/>
          </a:prstGeom>
        </p:spPr>
        <p:txBody>
          <a:bodyPr wrap="square">
            <a:spAutoFit/>
          </a:bodyPr>
          <a:lstStyle/>
          <a:p>
            <a:pPr algn="ctr"/>
            <a:r>
              <a:rPr lang="en-US" sz="1200" dirty="0" smtClean="0">
                <a:latin typeface="+mn-lt"/>
                <a:hlinkClick r:id="rId4"/>
              </a:rPr>
              <a:t>smart-nurse.blogspot.gr</a:t>
            </a:r>
            <a:endParaRPr lang="el-GR" sz="1200" dirty="0">
              <a:latin typeface="+mn-lt"/>
            </a:endParaRPr>
          </a:p>
        </p:txBody>
      </p:sp>
    </p:spTree>
    <p:extLst>
      <p:ext uri="{BB962C8B-B14F-4D97-AF65-F5344CB8AC3E}">
        <p14:creationId xmlns:p14="http://schemas.microsoft.com/office/powerpoint/2010/main" val="2054579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908720"/>
          </a:xfrm>
        </p:spPr>
        <p:txBody>
          <a:bodyPr>
            <a:noAutofit/>
          </a:bodyPr>
          <a:lstStyle/>
          <a:p>
            <a:r>
              <a:rPr lang="el-GR" dirty="0">
                <a:solidFill>
                  <a:srgbClr val="9B0000"/>
                </a:solidFill>
                <a:latin typeface="Calibri" pitchFamily="34" charset="0"/>
              </a:rPr>
              <a:t>Συλλογή ούρων με καθετήρα από </a:t>
            </a:r>
            <a:r>
              <a:rPr lang="el-GR" dirty="0" smtClean="0">
                <a:solidFill>
                  <a:srgbClr val="9B0000"/>
                </a:solidFill>
                <a:latin typeface="Calibri" pitchFamily="34" charset="0"/>
              </a:rPr>
              <a:t>άνδρα</a:t>
            </a:r>
            <a:endParaRPr lang="el-GR" dirty="0">
              <a:solidFill>
                <a:srgbClr val="9B0000"/>
              </a:solidFill>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45</a:t>
            </a:fld>
            <a:endParaRPr lang="el-GR"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259" y="1484784"/>
            <a:ext cx="4469482" cy="3933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38526" y="5417930"/>
            <a:ext cx="4066947"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Foley catheter in place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5" action="ppaction://hlinkfile"/>
              </a:rPr>
              <a:t>Epolk</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ως κοινό κτήμα</a:t>
            </a:r>
          </a:p>
        </p:txBody>
      </p:sp>
    </p:spTree>
    <p:extLst>
      <p:ext uri="{BB962C8B-B14F-4D97-AF65-F5344CB8AC3E}">
        <p14:creationId xmlns:p14="http://schemas.microsoft.com/office/powerpoint/2010/main" val="560891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lf section of the pelvic cavity of a woman showing a urinary catheter anchored in the bladder by the inflated catheter ball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209" y="908720"/>
            <a:ext cx="5131583" cy="525658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0" y="116632"/>
            <a:ext cx="9144000" cy="1080120"/>
          </a:xfrm>
        </p:spPr>
        <p:txBody>
          <a:bodyPr>
            <a:noAutofit/>
          </a:bodyPr>
          <a:lstStyle/>
          <a:p>
            <a:pPr>
              <a:tabLst>
                <a:tab pos="2868613" algn="l"/>
              </a:tabLst>
            </a:pPr>
            <a:r>
              <a:rPr lang="el-GR" sz="3900" dirty="0">
                <a:solidFill>
                  <a:srgbClr val="9B0000"/>
                </a:solidFill>
              </a:rPr>
              <a:t>Συλλογή ούρων με καθετήρα από </a:t>
            </a:r>
            <a:r>
              <a:rPr lang="el-GR" sz="3900" dirty="0" smtClean="0">
                <a:solidFill>
                  <a:srgbClr val="9B0000"/>
                </a:solidFill>
              </a:rPr>
              <a:t>γυναίκα</a:t>
            </a:r>
            <a:endParaRPr lang="el-GR" sz="3900" dirty="0">
              <a:solidFill>
                <a:srgbClr val="9B0000"/>
              </a:solidFill>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46</a:t>
            </a:fld>
            <a:endParaRPr lang="el-GR" dirty="0"/>
          </a:p>
        </p:txBody>
      </p:sp>
      <p:sp>
        <p:nvSpPr>
          <p:cNvPr id="6" name="Rectangle 5"/>
          <p:cNvSpPr/>
          <p:nvPr/>
        </p:nvSpPr>
        <p:spPr>
          <a:xfrm>
            <a:off x="2385889" y="6237461"/>
            <a:ext cx="4555863" cy="461665"/>
          </a:xfrm>
          <a:prstGeom prst="rect">
            <a:avLst/>
          </a:prstGeom>
        </p:spPr>
        <p:txBody>
          <a:bodyPr wrap="none">
            <a:spAutoFit/>
          </a:bodyPr>
          <a:lstStyle/>
          <a:p>
            <a:r>
              <a:rPr lang="en-US" sz="1200" dirty="0" smtClean="0">
                <a:solidFill>
                  <a:schemeClr val="tx1">
                    <a:lumMod val="75000"/>
                    <a:lumOff val="25000"/>
                  </a:schemeClr>
                </a:solidFill>
                <a:latin typeface="+mn-lt"/>
                <a:hlinkClick r:id="rId3"/>
              </a:rPr>
              <a:t>Fig 22.9, labspace.open.ac.uk</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BY-NC-SA 2.0 UK</a:t>
            </a:r>
            <a:endParaRPr lang="en-US" sz="1200" dirty="0">
              <a:solidFill>
                <a:schemeClr val="tx1">
                  <a:lumMod val="75000"/>
                  <a:lumOff val="25000"/>
                </a:schemeClr>
              </a:solidFill>
              <a:latin typeface="+mn-lt"/>
            </a:endParaRPr>
          </a:p>
          <a:p>
            <a:r>
              <a:rPr lang="en-US"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262801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Σύγχρονος χειρισμός των ούρων</a:t>
            </a:r>
            <a:endParaRPr lang="el-GR" dirty="0">
              <a:solidFill>
                <a:srgbClr val="9B0000"/>
              </a:solidFill>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47</a:t>
            </a:fld>
            <a:endParaRPr lang="el-G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908" y="1838970"/>
            <a:ext cx="3073588" cy="25981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033" y="1163842"/>
            <a:ext cx="3342343" cy="27083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23" t="12133" r="6648" b="25666"/>
          <a:stretch/>
        </p:blipFill>
        <p:spPr bwMode="auto">
          <a:xfrm>
            <a:off x="4614033" y="4437112"/>
            <a:ext cx="3342343" cy="177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92258" y="4584840"/>
            <a:ext cx="2862887" cy="461665"/>
          </a:xfrm>
          <a:prstGeom prst="rect">
            <a:avLst/>
          </a:prstGeom>
        </p:spPr>
        <p:txBody>
          <a:bodyPr wrap="square">
            <a:spAutoFit/>
          </a:bodyPr>
          <a:lstStyle/>
          <a:p>
            <a:pPr algn="ctr"/>
            <a:r>
              <a:rPr lang="en-US" sz="1200" dirty="0" smtClean="0">
                <a:solidFill>
                  <a:schemeClr val="tx1">
                    <a:lumMod val="65000"/>
                    <a:lumOff val="35000"/>
                  </a:schemeClr>
                </a:solidFill>
                <a:latin typeface="+mn-lt"/>
                <a:hlinkClick r:id="rId6"/>
              </a:rPr>
              <a:t>“pee cup</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6"/>
              </a:rPr>
              <a:t>amanda</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με άδεια </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7"/>
              </a:rPr>
              <a:t>CC BY-NC-ND 20</a:t>
            </a:r>
            <a:endParaRPr lang="en-US" sz="1200" dirty="0">
              <a:solidFill>
                <a:schemeClr val="tx1">
                  <a:lumMod val="65000"/>
                  <a:lumOff val="35000"/>
                </a:schemeClr>
              </a:solidFill>
              <a:latin typeface="+mn-lt"/>
            </a:endParaRPr>
          </a:p>
        </p:txBody>
      </p:sp>
      <p:sp>
        <p:nvSpPr>
          <p:cNvPr id="10" name="Rectangle 9"/>
          <p:cNvSpPr/>
          <p:nvPr/>
        </p:nvSpPr>
        <p:spPr>
          <a:xfrm>
            <a:off x="4853759" y="3872166"/>
            <a:ext cx="2862887" cy="461665"/>
          </a:xfrm>
          <a:prstGeom prst="rect">
            <a:avLst/>
          </a:prstGeom>
        </p:spPr>
        <p:txBody>
          <a:bodyPr wrap="square">
            <a:spAutoFit/>
          </a:bodyPr>
          <a:lstStyle/>
          <a:p>
            <a:pPr algn="ctr"/>
            <a:r>
              <a:rPr lang="en-US" sz="1200" dirty="0" smtClean="0">
                <a:latin typeface="+mn-lt"/>
              </a:rPr>
              <a:t>“</a:t>
            </a:r>
            <a:r>
              <a:rPr lang="en-US" sz="1200" dirty="0" smtClean="0">
                <a:latin typeface="+mn-lt"/>
                <a:hlinkClick r:id="rId8"/>
              </a:rPr>
              <a:t>Urine Tube</a:t>
            </a:r>
            <a:r>
              <a:rPr lang="en-US" sz="1200" dirty="0" smtClean="0">
                <a:latin typeface="+mn-lt"/>
              </a:rPr>
              <a:t>” </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9"/>
              </a:rPr>
              <a:t>Petef</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με άδεια </a:t>
            </a:r>
            <a:r>
              <a:rPr lang="en-US" sz="1200" dirty="0" smtClean="0">
                <a:solidFill>
                  <a:schemeClr val="tx1">
                    <a:lumMod val="65000"/>
                    <a:lumOff val="35000"/>
                  </a:schemeClr>
                </a:solidFill>
                <a:latin typeface="+mn-lt"/>
              </a:rPr>
              <a:t>  </a:t>
            </a:r>
            <a:r>
              <a:rPr lang="en-US" sz="1200" dirty="0" smtClean="0">
                <a:latin typeface="+mn-lt"/>
                <a:hlinkClick r:id="rId10"/>
              </a:rPr>
              <a:t>CC BY-SA 3.0</a:t>
            </a:r>
            <a:endParaRPr lang="en-US" sz="1200" dirty="0">
              <a:latin typeface="+mn-lt"/>
            </a:endParaRPr>
          </a:p>
        </p:txBody>
      </p:sp>
      <p:sp>
        <p:nvSpPr>
          <p:cNvPr id="11" name="Rectangle 10"/>
          <p:cNvSpPr/>
          <p:nvPr/>
        </p:nvSpPr>
        <p:spPr>
          <a:xfrm>
            <a:off x="4634630" y="6202499"/>
            <a:ext cx="3321745" cy="461665"/>
          </a:xfrm>
          <a:prstGeom prst="rect">
            <a:avLst/>
          </a:prstGeom>
        </p:spPr>
        <p:txBody>
          <a:bodyPr wrap="square">
            <a:spAutoFit/>
          </a:bodyPr>
          <a:lstStyle/>
          <a:p>
            <a:pPr algn="ctr"/>
            <a:r>
              <a:rPr lang="en-US" sz="1200" dirty="0" smtClean="0">
                <a:latin typeface="+mn-lt"/>
              </a:rPr>
              <a:t>“</a:t>
            </a:r>
            <a:r>
              <a:rPr lang="en-US" sz="1200" dirty="0" smtClean="0">
                <a:latin typeface="+mn-lt"/>
                <a:hlinkClick r:id="rId11"/>
              </a:rPr>
              <a:t>Urine Collection Tube 01</a:t>
            </a:r>
            <a:r>
              <a:rPr lang="en-US" sz="1200" dirty="0" smtClean="0">
                <a:latin typeface="+mn-lt"/>
              </a:rPr>
              <a:t>” </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12"/>
              </a:rPr>
              <a:t>AfroBrazilian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a:latin typeface="+mn-lt"/>
                <a:hlinkClick r:id="rId10"/>
              </a:rPr>
              <a:t>CC BY-SA 3.0</a:t>
            </a:r>
            <a:endParaRPr lang="en-US" sz="1200" dirty="0">
              <a:latin typeface="+mn-lt"/>
            </a:endParaRPr>
          </a:p>
        </p:txBody>
      </p:sp>
    </p:spTree>
    <p:extLst>
      <p:ext uri="{BB962C8B-B14F-4D97-AF65-F5344CB8AC3E}">
        <p14:creationId xmlns:p14="http://schemas.microsoft.com/office/powerpoint/2010/main" val="626567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974640"/>
            <a:ext cx="8229600" cy="908720"/>
          </a:xfrm>
          <a:ln w="28575">
            <a:solidFill>
              <a:srgbClr val="9B0000"/>
            </a:solidFill>
          </a:ln>
        </p:spPr>
        <p:txBody>
          <a:bodyPr>
            <a:normAutofit/>
          </a:bodyPr>
          <a:lstStyle/>
          <a:p>
            <a:r>
              <a:rPr lang="el-GR" dirty="0">
                <a:solidFill>
                  <a:srgbClr val="9B0000"/>
                </a:solidFill>
                <a:cs typeface="Arial" charset="0"/>
              </a:rPr>
              <a:t>Φυσικοί χαρακτήρες </a:t>
            </a:r>
            <a:r>
              <a:rPr lang="el-GR" dirty="0" smtClean="0">
                <a:solidFill>
                  <a:srgbClr val="9B0000"/>
                </a:solidFill>
                <a:cs typeface="Arial" charset="0"/>
              </a:rPr>
              <a:t>ούρων</a:t>
            </a:r>
            <a:endParaRPr lang="el-GR" dirty="0"/>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48</a:t>
            </a:fld>
            <a:endParaRPr lang="el-GR" dirty="0"/>
          </a:p>
        </p:txBody>
      </p:sp>
    </p:spTree>
    <p:extLst>
      <p:ext uri="{BB962C8B-B14F-4D97-AF65-F5344CB8AC3E}">
        <p14:creationId xmlns:p14="http://schemas.microsoft.com/office/powerpoint/2010/main" val="272904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Αρχαία </a:t>
            </a:r>
            <a:r>
              <a:rPr lang="el-GR" dirty="0" smtClean="0">
                <a:solidFill>
                  <a:srgbClr val="9B0000"/>
                </a:solidFill>
              </a:rPr>
              <a:t>Αίγυπτος</a:t>
            </a:r>
            <a:endParaRPr lang="el-GR" dirty="0">
              <a:solidFill>
                <a:srgbClr val="9B0000"/>
              </a:solidFill>
            </a:endParaRPr>
          </a:p>
        </p:txBody>
      </p:sp>
      <p:pic>
        <p:nvPicPr>
          <p:cNvPr id="5124" name="Picture 6"/>
          <p:cNvPicPr>
            <a:picLocks noChangeAspect="1" noChangeArrowheads="1"/>
          </p:cNvPicPr>
          <p:nvPr/>
        </p:nvPicPr>
        <p:blipFill>
          <a:blip r:embed="rId3" cstate="print"/>
          <a:srcRect/>
          <a:stretch>
            <a:fillRect/>
          </a:stretch>
        </p:blipFill>
        <p:spPr bwMode="auto">
          <a:xfrm>
            <a:off x="2195736" y="1340768"/>
            <a:ext cx="4464050" cy="4392612"/>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p:spPr>
      </p:pic>
      <p:sp>
        <p:nvSpPr>
          <p:cNvPr id="5125" name="Text Box 8"/>
          <p:cNvSpPr txBox="1">
            <a:spLocks noChangeArrowheads="1"/>
          </p:cNvSpPr>
          <p:nvPr/>
        </p:nvSpPr>
        <p:spPr bwMode="auto">
          <a:xfrm>
            <a:off x="899369" y="6027002"/>
            <a:ext cx="7056784" cy="430887"/>
          </a:xfrm>
          <a:prstGeom prst="rect">
            <a:avLst/>
          </a:prstGeom>
          <a:noFill/>
          <a:ln w="9525">
            <a:noFill/>
            <a:miter lim="800000"/>
            <a:headEnd/>
            <a:tailEnd/>
          </a:ln>
        </p:spPr>
        <p:txBody>
          <a:bodyPr wrap="square">
            <a:spAutoFit/>
          </a:bodyPr>
          <a:lstStyle/>
          <a:p>
            <a:pPr>
              <a:spcBef>
                <a:spcPct val="50000"/>
              </a:spcBef>
            </a:pPr>
            <a:r>
              <a:rPr lang="el-GR" sz="2200" dirty="0">
                <a:latin typeface="+mn-lt"/>
              </a:rPr>
              <a:t>Αρκετές αναφορές στις εξετάσεις ούρων </a:t>
            </a:r>
            <a:r>
              <a:rPr lang="el-GR" sz="2200" dirty="0" smtClean="0">
                <a:latin typeface="+mn-lt"/>
              </a:rPr>
              <a:t>(3300 – 2360 π.Χ)</a:t>
            </a:r>
            <a:endParaRPr lang="el-GR" sz="2200" dirty="0">
              <a:latin typeface="+mn-lt"/>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a:t>
            </a:fld>
            <a:endParaRPr lang="el-GR" dirty="0"/>
          </a:p>
        </p:txBody>
      </p:sp>
      <p:sp>
        <p:nvSpPr>
          <p:cNvPr id="3" name="Rectangle 2"/>
          <p:cNvSpPr/>
          <p:nvPr/>
        </p:nvSpPr>
        <p:spPr>
          <a:xfrm>
            <a:off x="3530850" y="6457889"/>
            <a:ext cx="2082301" cy="276999"/>
          </a:xfrm>
          <a:prstGeom prst="rect">
            <a:avLst/>
          </a:prstGeom>
        </p:spPr>
        <p:txBody>
          <a:bodyPr wrap="none">
            <a:spAutoFit/>
          </a:bodyPr>
          <a:lstStyle/>
          <a:p>
            <a:r>
              <a:rPr lang="en-US" sz="1200" dirty="0">
                <a:latin typeface="+mn-lt"/>
                <a:hlinkClick r:id="rId4"/>
              </a:rPr>
              <a:t>University Museum of Bergen</a:t>
            </a:r>
            <a:endParaRPr lang="el-GR" sz="1200" dirty="0">
              <a:latin typeface="+mn-lt"/>
            </a:endParaRPr>
          </a:p>
        </p:txBody>
      </p:sp>
    </p:spTree>
    <p:extLst>
      <p:ext uri="{BB962C8B-B14F-4D97-AF65-F5344CB8AC3E}">
        <p14:creationId xmlns:p14="http://schemas.microsoft.com/office/powerpoint/2010/main" val="1373320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solidFill>
                  <a:srgbClr val="9B0000"/>
                </a:solidFill>
              </a:rPr>
              <a:t>Φυσικοί χαρακτήρες </a:t>
            </a:r>
            <a:r>
              <a:rPr lang="el-GR" dirty="0" smtClean="0">
                <a:solidFill>
                  <a:srgbClr val="9B0000"/>
                </a:solidFill>
              </a:rPr>
              <a:t>ούρων</a:t>
            </a:r>
            <a:endParaRPr lang="el-GR" dirty="0">
              <a:solidFill>
                <a:srgbClr val="9B0000"/>
              </a:solidFill>
            </a:endParaRPr>
          </a:p>
        </p:txBody>
      </p:sp>
      <p:sp>
        <p:nvSpPr>
          <p:cNvPr id="2" name="1 - TextBox"/>
          <p:cNvSpPr txBox="1"/>
          <p:nvPr/>
        </p:nvSpPr>
        <p:spPr>
          <a:xfrm>
            <a:off x="1178695" y="1628800"/>
            <a:ext cx="6786610" cy="3477875"/>
          </a:xfrm>
          <a:prstGeom prst="rect">
            <a:avLst/>
          </a:prstGeom>
          <a:noFill/>
        </p:spPr>
        <p:txBody>
          <a:bodyPr wrap="square" rtlCol="0">
            <a:spAutoFit/>
          </a:bodyPr>
          <a:lstStyle/>
          <a:p>
            <a:pPr marL="432000" indent="-432000">
              <a:lnSpc>
                <a:spcPct val="150000"/>
              </a:lnSpc>
              <a:spcBef>
                <a:spcPts val="1200"/>
              </a:spcBef>
              <a:buClr>
                <a:srgbClr val="9B0000"/>
              </a:buClr>
              <a:buAutoNum type="arabicPeriod"/>
            </a:pPr>
            <a:r>
              <a:rPr lang="el-GR" sz="2400" dirty="0" smtClean="0">
                <a:latin typeface="+mn-lt"/>
              </a:rPr>
              <a:t>Χροιά (χρώμα)</a:t>
            </a:r>
          </a:p>
          <a:p>
            <a:pPr marL="432000" indent="-432000">
              <a:lnSpc>
                <a:spcPct val="150000"/>
              </a:lnSpc>
              <a:spcBef>
                <a:spcPts val="1200"/>
              </a:spcBef>
              <a:buClr>
                <a:srgbClr val="9B0000"/>
              </a:buClr>
              <a:buAutoNum type="arabicPeriod"/>
            </a:pPr>
            <a:r>
              <a:rPr lang="el-GR" sz="2400" dirty="0" smtClean="0">
                <a:latin typeface="+mn-lt"/>
              </a:rPr>
              <a:t>Όψη</a:t>
            </a:r>
          </a:p>
          <a:p>
            <a:pPr marL="432000" indent="-432000">
              <a:lnSpc>
                <a:spcPct val="150000"/>
              </a:lnSpc>
              <a:spcBef>
                <a:spcPts val="1200"/>
              </a:spcBef>
              <a:buClr>
                <a:srgbClr val="9B0000"/>
              </a:buClr>
              <a:buAutoNum type="arabicPeriod"/>
            </a:pPr>
            <a:r>
              <a:rPr lang="el-GR" sz="2400" dirty="0" smtClean="0">
                <a:latin typeface="+mn-lt"/>
              </a:rPr>
              <a:t>Ίζημα</a:t>
            </a:r>
          </a:p>
          <a:p>
            <a:pPr marL="432000" indent="-432000">
              <a:lnSpc>
                <a:spcPct val="150000"/>
              </a:lnSpc>
              <a:spcBef>
                <a:spcPts val="1200"/>
              </a:spcBef>
              <a:buClr>
                <a:srgbClr val="9B0000"/>
              </a:buClr>
              <a:buAutoNum type="arabicPeriod"/>
            </a:pPr>
            <a:r>
              <a:rPr lang="en-US" sz="2400" dirty="0" smtClean="0">
                <a:latin typeface="+mn-lt"/>
              </a:rPr>
              <a:t>pH</a:t>
            </a:r>
            <a:r>
              <a:rPr lang="el-GR" sz="2400" dirty="0" smtClean="0">
                <a:latin typeface="+mn-lt"/>
              </a:rPr>
              <a:t> (αντίδραση ούρων)</a:t>
            </a:r>
            <a:endParaRPr lang="en-US" sz="2400" dirty="0" smtClean="0">
              <a:latin typeface="+mn-lt"/>
            </a:endParaRPr>
          </a:p>
          <a:p>
            <a:pPr marL="432000" indent="-432000">
              <a:lnSpc>
                <a:spcPct val="150000"/>
              </a:lnSpc>
              <a:spcBef>
                <a:spcPts val="1200"/>
              </a:spcBef>
              <a:buClr>
                <a:srgbClr val="9B0000"/>
              </a:buClr>
              <a:buAutoNum type="arabicPeriod"/>
            </a:pPr>
            <a:r>
              <a:rPr lang="el-GR" sz="2400" dirty="0" smtClean="0">
                <a:latin typeface="+mn-lt"/>
              </a:rPr>
              <a:t>Ειδικό βάρος (πυκνότητα ούρων)</a:t>
            </a:r>
            <a:endParaRPr lang="el-GR" sz="2400" dirty="0">
              <a:latin typeface="+mn-lt"/>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49</a:t>
            </a:fld>
            <a:endParaRPr lang="el-GR" dirty="0"/>
          </a:p>
        </p:txBody>
      </p:sp>
    </p:spTree>
    <p:extLst>
      <p:ext uri="{BB962C8B-B14F-4D97-AF65-F5344CB8AC3E}">
        <p14:creationId xmlns:p14="http://schemas.microsoft.com/office/powerpoint/2010/main" val="846870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974640"/>
            <a:ext cx="8229600" cy="908720"/>
          </a:xfrm>
          <a:ln w="28575">
            <a:solidFill>
              <a:srgbClr val="9B0000"/>
            </a:solidFill>
          </a:ln>
        </p:spPr>
        <p:txBody>
          <a:bodyPr>
            <a:normAutofit/>
          </a:bodyPr>
          <a:lstStyle/>
          <a:p>
            <a:r>
              <a:rPr lang="el-GR" dirty="0">
                <a:solidFill>
                  <a:srgbClr val="9B0000"/>
                </a:solidFill>
              </a:rPr>
              <a:t>Χροιά </a:t>
            </a:r>
            <a:r>
              <a:rPr lang="el-GR" dirty="0" smtClean="0">
                <a:solidFill>
                  <a:srgbClr val="9B0000"/>
                </a:solidFill>
              </a:rPr>
              <a:t>ούρων</a:t>
            </a:r>
            <a:endParaRPr lang="el-GR" dirty="0">
              <a:solidFill>
                <a:srgbClr val="9B0000"/>
              </a:solidFill>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50</a:t>
            </a:fld>
            <a:endParaRPr lang="el-GR" dirty="0"/>
          </a:p>
        </p:txBody>
      </p:sp>
    </p:spTree>
    <p:extLst>
      <p:ext uri="{BB962C8B-B14F-4D97-AF65-F5344CB8AC3E}">
        <p14:creationId xmlns:p14="http://schemas.microsoft.com/office/powerpoint/2010/main" val="27848876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noFill/>
        </p:spPr>
        <p:txBody>
          <a:bodyPr>
            <a:normAutofit/>
          </a:bodyPr>
          <a:lstStyle/>
          <a:p>
            <a:pPr eaLnBrk="1" hangingPunct="1"/>
            <a:r>
              <a:rPr lang="el-GR" dirty="0" smtClean="0">
                <a:solidFill>
                  <a:srgbClr val="9B0000"/>
                </a:solidFill>
              </a:rPr>
              <a:t>Αιτία της χροιάς των ούρων</a:t>
            </a:r>
          </a:p>
        </p:txBody>
      </p:sp>
      <p:sp>
        <p:nvSpPr>
          <p:cNvPr id="3074" name="Rectangle 3"/>
          <p:cNvSpPr>
            <a:spLocks noGrp="1" noChangeArrowheads="1"/>
          </p:cNvSpPr>
          <p:nvPr>
            <p:ph idx="1"/>
          </p:nvPr>
        </p:nvSpPr>
        <p:spPr>
          <a:xfrm>
            <a:off x="457200" y="1196752"/>
            <a:ext cx="8219256" cy="5661248"/>
          </a:xfrm>
        </p:spPr>
        <p:txBody>
          <a:bodyPr>
            <a:noAutofit/>
          </a:bodyPr>
          <a:lstStyle/>
          <a:p>
            <a:pPr marL="0" indent="0" eaLnBrk="1" hangingPunct="1">
              <a:lnSpc>
                <a:spcPct val="150000"/>
              </a:lnSpc>
              <a:buFontTx/>
              <a:buNone/>
            </a:pPr>
            <a:r>
              <a:rPr lang="el-GR" sz="2400" dirty="0" smtClean="0"/>
              <a:t>Τα ούρα φυσιολογικά έχουν χρώμα ωχροκίτρινο έως κεχριμπαρένιο ανάλογα με την περιεκτικότητα σε χρωμ</a:t>
            </a:r>
            <a:r>
              <a:rPr lang="en-US" sz="2400" dirty="0" smtClean="0"/>
              <a:t>o</a:t>
            </a:r>
            <a:r>
              <a:rPr lang="el-GR" sz="2400" dirty="0" smtClean="0"/>
              <a:t>γόνες ουσίες:   </a:t>
            </a:r>
          </a:p>
          <a:p>
            <a:pPr eaLnBrk="1" hangingPunct="1">
              <a:lnSpc>
                <a:spcPct val="150000"/>
              </a:lnSpc>
              <a:buClr>
                <a:srgbClr val="8A0000"/>
              </a:buClr>
              <a:buFont typeface="Wingdings" panose="05000000000000000000" pitchFamily="2" charset="2"/>
              <a:buChar char="§"/>
            </a:pPr>
            <a:r>
              <a:rPr lang="en-US" sz="2400" dirty="0" smtClean="0"/>
              <a:t>O</a:t>
            </a:r>
            <a:r>
              <a:rPr lang="el-GR" sz="2400" dirty="0" smtClean="0"/>
              <a:t>υρόχρωμα (κίτρινο)</a:t>
            </a:r>
          </a:p>
          <a:p>
            <a:pPr eaLnBrk="1" hangingPunct="1">
              <a:lnSpc>
                <a:spcPct val="150000"/>
              </a:lnSpc>
              <a:buClr>
                <a:srgbClr val="8A0000"/>
              </a:buClr>
              <a:buFont typeface="Wingdings" panose="05000000000000000000" pitchFamily="2" charset="2"/>
              <a:buChar char="§"/>
            </a:pPr>
            <a:r>
              <a:rPr lang="el-GR" sz="2400" dirty="0" smtClean="0"/>
              <a:t>Ουροχολίνη (κόκκινο)</a:t>
            </a:r>
          </a:p>
          <a:p>
            <a:pPr eaLnBrk="1" hangingPunct="1">
              <a:lnSpc>
                <a:spcPct val="150000"/>
              </a:lnSpc>
              <a:buClr>
                <a:srgbClr val="8A0000"/>
              </a:buClr>
              <a:buFont typeface="Wingdings" panose="05000000000000000000" pitchFamily="2" charset="2"/>
              <a:buChar char="§"/>
            </a:pPr>
            <a:r>
              <a:rPr lang="el-GR" sz="2400" dirty="0" smtClean="0"/>
              <a:t>Ουροερυθρίνη (πορτοκαλί)</a:t>
            </a:r>
          </a:p>
          <a:p>
            <a:pPr marL="0" indent="0" eaLnBrk="1" hangingPunct="1">
              <a:lnSpc>
                <a:spcPct val="150000"/>
              </a:lnSpc>
              <a:buFontTx/>
              <a:buNone/>
            </a:pPr>
            <a:r>
              <a:rPr lang="el-GR" sz="2400" dirty="0" smtClean="0"/>
              <a:t>Μεγαλύτερης συγκέντρωσης ούρα έχουν πιο σκούρο χρώμα από ότι τα αραιά.</a:t>
            </a: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51</a:t>
            </a:fld>
            <a:endParaRPr lang="el-GR" dirty="0"/>
          </a:p>
        </p:txBody>
      </p:sp>
    </p:spTree>
    <p:extLst>
      <p:ext uri="{BB962C8B-B14F-4D97-AF65-F5344CB8AC3E}">
        <p14:creationId xmlns:p14="http://schemas.microsoft.com/office/powerpoint/2010/main" val="2605601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Παθολογικά χρώματα ούρων</a:t>
            </a:r>
            <a:endParaRPr lang="el-GR" dirty="0">
              <a:solidFill>
                <a:srgbClr val="9B0000"/>
              </a:solidFill>
            </a:endParaRPr>
          </a:p>
        </p:txBody>
      </p:sp>
      <p:graphicFrame>
        <p:nvGraphicFramePr>
          <p:cNvPr id="2486" name="Group 438"/>
          <p:cNvGraphicFramePr>
            <a:graphicFrameLocks noGrp="1"/>
          </p:cNvGraphicFramePr>
          <p:nvPr>
            <p:extLst>
              <p:ext uri="{D42A27DB-BD31-4B8C-83A1-F6EECF244321}">
                <p14:modId xmlns:p14="http://schemas.microsoft.com/office/powerpoint/2010/main" val="929583896"/>
              </p:ext>
            </p:extLst>
          </p:nvPr>
        </p:nvGraphicFramePr>
        <p:xfrm>
          <a:off x="107504" y="908720"/>
          <a:ext cx="8928992" cy="5852160"/>
        </p:xfrm>
        <a:graphic>
          <a:graphicData uri="http://schemas.openxmlformats.org/drawingml/2006/table">
            <a:tbl>
              <a:tblPr/>
              <a:tblGrid>
                <a:gridCol w="3960440"/>
                <a:gridCol w="4968552"/>
              </a:tblGrid>
              <a:tr h="40225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mn-lt"/>
                          <a:ea typeface="Times New Roman" pitchFamily="18" charset="0"/>
                          <a:cs typeface="Arial" charset="0"/>
                        </a:rPr>
                        <a:t>Ενδογενείς χρωμογόνες ουσίες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mn-lt"/>
                          <a:ea typeface="Times New Roman" pitchFamily="18" charset="0"/>
                          <a:cs typeface="Arial" charset="0"/>
                        </a:rPr>
                        <a:t>Χρώμα ούρων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225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Αίμα παλαιό, αιμοσφαιρίνη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9390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Καστανό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93906"/>
                    </a:solidFill>
                  </a:tcPr>
                </a:tc>
              </a:tr>
              <a:tr h="40225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Αίμα πρόσφατο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0000"/>
                    </a:solidFill>
                  </a:tcPr>
                </a:tc>
              </a:tr>
              <a:tr h="10961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mn-lt"/>
                          <a:ea typeface="Times New Roman" pitchFamily="18" charset="0"/>
                          <a:cs typeface="Arial" charset="0"/>
                        </a:rPr>
                        <a:t>Χολερυθρίνη, χολοπρασίνη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8C0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mn-lt"/>
                          <a:ea typeface="Times New Roman" pitchFamily="18" charset="0"/>
                          <a:cs typeface="Arial" charset="0"/>
                        </a:rPr>
                        <a:t>Καστανοκίτρινο. Ο αφρός που παράγεται μετά από έντονη ανακίνηση έχει επίσης κίτρινο χρώμα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8C07"/>
                    </a:solidFill>
                  </a:tcPr>
                </a:tc>
              </a:tr>
              <a:tr h="10343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Πορφοχολινογόνο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Ιώδες. Άχρωμα στην αρχή αλλά βαθμιαία γίνονται μωβ αν διατηρηθούν μερικές ημέρες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53735"/>
                    </a:solidFill>
                  </a:tcPr>
                </a:tc>
              </a:tr>
              <a:tr h="40225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Ομογεντιστικό οξύ, μελανίνη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19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Καστανόμαυρο, μαύρο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1900"/>
                    </a:solidFill>
                  </a:tcPr>
                </a:tc>
              </a:tr>
              <a:tr h="40225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Πορφυρίτες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Κόκκινο (κρασιού Βουργουνδίας)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40225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Μυοσφαιρίνη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0343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Χολοφουσκίνη (διπυρρόλη, αποτέλεσμα ασταθούς αιμοσφαιρίνης)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bg1"/>
                          </a:solidFill>
                          <a:effectLst/>
                          <a:latin typeface="+mn-lt"/>
                          <a:ea typeface="Times New Roman" pitchFamily="18" charset="0"/>
                          <a:cs typeface="Arial" charset="0"/>
                        </a:rPr>
                        <a:t>Καφέ-κόκκινο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00"/>
                    </a:solidFill>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292391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solidFill>
                  <a:srgbClr val="9B0000"/>
                </a:solidFill>
              </a:rPr>
              <a:t>Επίδραση φαρμάκων στη χροιά των ούρων</a:t>
            </a:r>
            <a:endParaRPr lang="el-GR" dirty="0">
              <a:solidFill>
                <a:srgbClr val="9B0000"/>
              </a:solidFill>
            </a:endParaRPr>
          </a:p>
        </p:txBody>
      </p:sp>
      <p:graphicFrame>
        <p:nvGraphicFramePr>
          <p:cNvPr id="51393" name="Group 193"/>
          <p:cNvGraphicFramePr>
            <a:graphicFrameLocks noGrp="1"/>
          </p:cNvGraphicFramePr>
          <p:nvPr>
            <p:extLst>
              <p:ext uri="{D42A27DB-BD31-4B8C-83A1-F6EECF244321}">
                <p14:modId xmlns:p14="http://schemas.microsoft.com/office/powerpoint/2010/main" val="3375364979"/>
              </p:ext>
            </p:extLst>
          </p:nvPr>
        </p:nvGraphicFramePr>
        <p:xfrm>
          <a:off x="500034" y="928670"/>
          <a:ext cx="8208963" cy="5760720"/>
        </p:xfrm>
        <a:graphic>
          <a:graphicData uri="http://schemas.openxmlformats.org/drawingml/2006/table">
            <a:tbl>
              <a:tblPr/>
              <a:tblGrid>
                <a:gridCol w="4720038"/>
                <a:gridCol w="3488925"/>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Φάρμακα που χρωματίζουν τα ούρα</a:t>
                      </a:r>
                      <a:endParaRPr kumimoji="0" lang="el-GR" sz="18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Χρώμα ούρων</a:t>
                      </a:r>
                      <a:endParaRPr kumimoji="0" lang="el-GR" sz="18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Κυανό του μεθυλενίου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Πρασινοκίτρινο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DDEBCF"/>
                        </a:gs>
                        <a:gs pos="33000">
                          <a:srgbClr val="FFFF66"/>
                        </a:gs>
                        <a:gs pos="100000">
                          <a:srgbClr val="156B13"/>
                        </a:gs>
                      </a:gsLst>
                      <a:lin ang="18900000" scaled="1"/>
                      <a:tileRect/>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Ριφοβλαβίνη (πολυβιταμινούχα σκευάσματα)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Βαθύ κίτρινο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Φαινυλθαλείνη, ερυθρό της φαινόλης (σε καθαρτικά)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Χλωροφύλλη (σε αποσμητικά στόματος)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Μπλέ-πράσινο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75000"/>
                          </a:schemeClr>
                        </a:gs>
                        <a:gs pos="42000">
                          <a:srgbClr val="92D050"/>
                        </a:gs>
                        <a:gs pos="75000">
                          <a:srgbClr val="0087E6"/>
                        </a:gs>
                        <a:gs pos="100000">
                          <a:srgbClr val="005CBF"/>
                        </a:gs>
                      </a:gsLst>
                      <a:lin ang="18900000" scaled="1"/>
                      <a:tileRect/>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Ακριφλαβίνη (πράσινη φθορίζουσα χρωστική)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Κίτρινο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Ηπακτικά της ανθρακινόνης (σένη, κασκάρα)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Καφέ-κίτρινο-ερυθρό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11000">
                          <a:srgbClr val="8A0000"/>
                        </a:gs>
                        <a:gs pos="47000">
                          <a:srgbClr val="FFCC00"/>
                        </a:gs>
                        <a:gs pos="85000">
                          <a:srgbClr val="663300"/>
                        </a:gs>
                      </a:gsLst>
                      <a:lin ang="18900000" scaled="1"/>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Δεσφεριοξαμίνη </a:t>
                      </a:r>
                      <a:r>
                        <a:rPr kumimoji="0" lang="en-US" sz="1800" b="0" i="0" u="none" strike="noStrike" cap="none" normalizeH="0" baseline="0" dirty="0" smtClean="0">
                          <a:ln>
                            <a:noFill/>
                          </a:ln>
                          <a:solidFill>
                            <a:schemeClr val="tx1"/>
                          </a:solidFill>
                          <a:effectLst/>
                          <a:latin typeface="+mn-lt"/>
                          <a:ea typeface="Times New Roman" pitchFamily="18" charset="0"/>
                          <a:cs typeface="Arial" charset="0"/>
                        </a:rPr>
                        <a:t>(Desferal)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Μεθυλ-ντόπα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mn-lt"/>
                          <a:ea typeface="Times New Roman" pitchFamily="18" charset="0"/>
                          <a:cs typeface="Arial" charset="0"/>
                        </a:rPr>
                        <a:t>Καφέ-κόκκινο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11000">
                          <a:srgbClr val="8A0000"/>
                        </a:gs>
                        <a:gs pos="85000">
                          <a:srgbClr val="663300"/>
                        </a:gs>
                      </a:gsLst>
                      <a:lin ang="18900000" scaled="1"/>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Μετρονιδαζόλη (</a:t>
                      </a:r>
                      <a:r>
                        <a:rPr kumimoji="0" lang="en-US" sz="1800" b="0" i="0" u="none" strike="noStrike" cap="none" normalizeH="0" baseline="0" dirty="0" smtClean="0">
                          <a:ln>
                            <a:noFill/>
                          </a:ln>
                          <a:solidFill>
                            <a:schemeClr val="tx1"/>
                          </a:solidFill>
                          <a:effectLst/>
                          <a:latin typeface="+mn-lt"/>
                          <a:ea typeface="Times New Roman" pitchFamily="18" charset="0"/>
                          <a:cs typeface="Arial" charset="0"/>
                        </a:rPr>
                        <a:t>Flagyl)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mn-lt"/>
                          <a:ea typeface="Times New Roman" pitchFamily="18" charset="0"/>
                          <a:cs typeface="Arial" charset="0"/>
                        </a:rPr>
                        <a:t>Καφέ-κόκκινο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11000">
                          <a:srgbClr val="8A0000"/>
                        </a:gs>
                        <a:gs pos="85000">
                          <a:srgbClr val="663300"/>
                        </a:gs>
                      </a:gsLst>
                      <a:lin ang="18900000" scaled="1"/>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Λεβο-ντόπα (για νόσο </a:t>
                      </a:r>
                      <a:r>
                        <a:rPr kumimoji="0" lang="en-US" sz="1800" b="0" i="0" u="none" strike="noStrike" cap="none" normalizeH="0" baseline="0" dirty="0" smtClean="0">
                          <a:ln>
                            <a:noFill/>
                          </a:ln>
                          <a:solidFill>
                            <a:schemeClr val="tx1"/>
                          </a:solidFill>
                          <a:effectLst/>
                          <a:latin typeface="+mn-lt"/>
                          <a:ea typeface="Times New Roman" pitchFamily="18" charset="0"/>
                          <a:cs typeface="Arial" charset="0"/>
                        </a:rPr>
                        <a:t>Parkinson</a:t>
                      </a: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mn-lt"/>
                          <a:ea typeface="Times New Roman" pitchFamily="18" charset="0"/>
                          <a:cs typeface="Arial" charset="0"/>
                        </a:rPr>
                        <a:t>Καφέ-κόκκινο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11000">
                          <a:srgbClr val="8A0000"/>
                        </a:gs>
                        <a:gs pos="85000">
                          <a:srgbClr val="663300"/>
                        </a:gs>
                      </a:gsLst>
                      <a:lin ang="18900000" scaled="1"/>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Νιτροφουραντοΐνη (</a:t>
                      </a:r>
                      <a:r>
                        <a:rPr kumimoji="0" lang="en-US" sz="1800" b="0" i="0" u="none" strike="noStrike" cap="none" normalizeH="0" baseline="0" dirty="0" smtClean="0">
                          <a:ln>
                            <a:noFill/>
                          </a:ln>
                          <a:solidFill>
                            <a:schemeClr val="tx1"/>
                          </a:solidFill>
                          <a:effectLst/>
                          <a:latin typeface="+mn-lt"/>
                          <a:ea typeface="Times New Roman" pitchFamily="18" charset="0"/>
                          <a:cs typeface="Arial" charset="0"/>
                        </a:rPr>
                        <a:t>Furadantin)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Κίτρινο-καφέ</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1000">
                          <a:srgbClr val="663300"/>
                        </a:gs>
                        <a:gs pos="49000">
                          <a:srgbClr val="FFCC00"/>
                        </a:gs>
                        <a:gs pos="85000">
                          <a:srgbClr val="663300"/>
                        </a:gs>
                      </a:gsLst>
                      <a:lin ang="18900000" scaled="1"/>
                      <a:tileRect/>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Ριφαμπικίνη (</a:t>
                      </a:r>
                      <a:r>
                        <a:rPr kumimoji="0" lang="en-US" sz="1800" b="0" i="0" u="none" strike="noStrike" cap="none" normalizeH="0" baseline="0" dirty="0" smtClean="0">
                          <a:ln>
                            <a:noFill/>
                          </a:ln>
                          <a:solidFill>
                            <a:schemeClr val="tx1"/>
                          </a:solidFill>
                          <a:effectLst/>
                          <a:latin typeface="+mn-lt"/>
                          <a:ea typeface="Times New Roman" pitchFamily="18" charset="0"/>
                          <a:cs typeface="Arial" charset="0"/>
                        </a:rPr>
                        <a:t>Rifadin)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Πορτοκαλί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Σουλφα-σαλαζίνη (</a:t>
                      </a:r>
                      <a:r>
                        <a:rPr kumimoji="0" lang="en-US" sz="1800" b="0" i="0" u="none" strike="noStrike" cap="none" normalizeH="0" baseline="0" dirty="0" smtClean="0">
                          <a:ln>
                            <a:noFill/>
                          </a:ln>
                          <a:solidFill>
                            <a:schemeClr val="tx1"/>
                          </a:solidFill>
                          <a:effectLst/>
                          <a:latin typeface="+mn-lt"/>
                          <a:ea typeface="Times New Roman" pitchFamily="18" charset="0"/>
                          <a:cs typeface="Arial" charset="0"/>
                        </a:rPr>
                        <a:t>Azulfidine)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Κίτρινο-πορτοκαλί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11000">
                          <a:srgbClr val="CC3300"/>
                        </a:gs>
                        <a:gs pos="49000">
                          <a:srgbClr val="FFCC00"/>
                        </a:gs>
                        <a:gs pos="85000">
                          <a:srgbClr val="CC3300"/>
                        </a:gs>
                      </a:gsLst>
                      <a:lin ang="18900000" scaled="1"/>
                      <a:tileRect/>
                    </a:gra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Times New Roman" pitchFamily="18" charset="0"/>
                          <a:cs typeface="Arial" charset="0"/>
                        </a:rPr>
                        <a:t>Ατεβρίνη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ea typeface="Times New Roman" pitchFamily="18" charset="0"/>
                          <a:cs typeface="Arial" charset="0"/>
                        </a:rPr>
                        <a:t>Κίτρινο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3" name="2 - Θέση αριθμού διαφάνειας"/>
          <p:cNvSpPr>
            <a:spLocks noGrp="1"/>
          </p:cNvSpPr>
          <p:nvPr>
            <p:ph type="sldNum" sz="quarter" idx="12"/>
          </p:nvPr>
        </p:nvSpPr>
        <p:spPr/>
        <p:txBody>
          <a:bodyPr/>
          <a:lstStyle/>
          <a:p>
            <a:pPr>
              <a:defRPr/>
            </a:pPr>
            <a:fld id="{25159FC5-63A6-4CF1-871B-665BEC586945}" type="slidenum">
              <a:rPr lang="el-GR" smtClean="0"/>
              <a:pPr>
                <a:defRPr/>
              </a:pPr>
              <a:t>53</a:t>
            </a:fld>
            <a:endParaRPr lang="el-GR" dirty="0"/>
          </a:p>
        </p:txBody>
      </p:sp>
    </p:spTree>
    <p:extLst>
      <p:ext uri="{BB962C8B-B14F-4D97-AF65-F5344CB8AC3E}">
        <p14:creationId xmlns:p14="http://schemas.microsoft.com/office/powerpoint/2010/main" val="15643168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3 - TextBox"/>
          <p:cNvSpPr txBox="1">
            <a:spLocks noChangeArrowheads="1"/>
          </p:cNvSpPr>
          <p:nvPr/>
        </p:nvSpPr>
        <p:spPr bwMode="auto">
          <a:xfrm>
            <a:off x="6344597" y="6140736"/>
            <a:ext cx="1978864" cy="461665"/>
          </a:xfrm>
          <a:prstGeom prst="rect">
            <a:avLst/>
          </a:prstGeom>
          <a:noFill/>
          <a:ln w="9525">
            <a:noFill/>
            <a:miter lim="800000"/>
            <a:headEnd/>
            <a:tailEnd/>
          </a:ln>
        </p:spPr>
        <p:txBody>
          <a:bodyPr wrap="square">
            <a:spAutoFit/>
          </a:bodyPr>
          <a:lstStyle/>
          <a:p>
            <a:pPr algn="ctr"/>
            <a:r>
              <a:rPr lang="el-GR" sz="2400" b="1" dirty="0" smtClean="0">
                <a:latin typeface="+mn-lt"/>
              </a:rPr>
              <a:t>Κίτρινη</a:t>
            </a:r>
            <a:endParaRPr lang="el-GR" sz="2400" b="1" dirty="0">
              <a:latin typeface="+mn-lt"/>
            </a:endParaRPr>
          </a:p>
        </p:txBody>
      </p:sp>
      <p:sp>
        <p:nvSpPr>
          <p:cNvPr id="6148" name="Rectangle 4"/>
          <p:cNvSpPr txBox="1">
            <a:spLocks noChangeArrowheads="1"/>
          </p:cNvSpPr>
          <p:nvPr/>
        </p:nvSpPr>
        <p:spPr bwMode="auto">
          <a:xfrm>
            <a:off x="571500" y="285750"/>
            <a:ext cx="8229600" cy="1368425"/>
          </a:xfrm>
          <a:prstGeom prst="rect">
            <a:avLst/>
          </a:prstGeom>
          <a:noFill/>
          <a:ln w="9525">
            <a:noFill/>
            <a:miter lim="800000"/>
            <a:headEnd/>
            <a:tailEnd/>
          </a:ln>
        </p:spPr>
        <p:txBody>
          <a:bodyPr anchor="ctr"/>
          <a:lstStyle/>
          <a:p>
            <a:pPr algn="ctr"/>
            <a:endParaRPr lang="el-GR" sz="2800" u="sng" dirty="0">
              <a:solidFill>
                <a:schemeClr val="tx2"/>
              </a:solidFill>
            </a:endParaRPr>
          </a:p>
        </p:txBody>
      </p:sp>
      <p:sp>
        <p:nvSpPr>
          <p:cNvPr id="2" name="Τίτλος 1"/>
          <p:cNvSpPr>
            <a:spLocks noGrp="1"/>
          </p:cNvSpPr>
          <p:nvPr>
            <p:ph type="title"/>
          </p:nvPr>
        </p:nvSpPr>
        <p:spPr/>
        <p:txBody>
          <a:bodyPr>
            <a:normAutofit fontScale="90000"/>
          </a:bodyPr>
          <a:lstStyle/>
          <a:p>
            <a:r>
              <a:rPr lang="el-GR" dirty="0" smtClean="0">
                <a:solidFill>
                  <a:srgbClr val="9B0000"/>
                </a:solidFill>
              </a:rPr>
              <a:t>Φυσιολογικά και παθολογικά χρώματα </a:t>
            </a:r>
            <a:r>
              <a:rPr lang="el-GR" dirty="0" smtClean="0">
                <a:solidFill>
                  <a:srgbClr val="9B0000"/>
                </a:solidFill>
              </a:rPr>
              <a:t>ούρων</a:t>
            </a:r>
            <a:endParaRPr lang="el-GR" dirty="0">
              <a:solidFill>
                <a:srgbClr val="9B0000"/>
              </a:solidFill>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54</a:t>
            </a:fld>
            <a:endParaRPr lang="el-GR"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149" y="2500379"/>
            <a:ext cx="3073761" cy="3073761"/>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397" y="2500379"/>
            <a:ext cx="2972792" cy="3073761"/>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3 - TextBox"/>
          <p:cNvSpPr txBox="1">
            <a:spLocks noChangeArrowheads="1"/>
          </p:cNvSpPr>
          <p:nvPr/>
        </p:nvSpPr>
        <p:spPr bwMode="auto">
          <a:xfrm>
            <a:off x="3449654" y="6140736"/>
            <a:ext cx="1280581" cy="461665"/>
          </a:xfrm>
          <a:prstGeom prst="rect">
            <a:avLst/>
          </a:prstGeom>
          <a:noFill/>
          <a:ln w="9525">
            <a:noFill/>
            <a:miter lim="800000"/>
            <a:headEnd/>
            <a:tailEnd/>
          </a:ln>
        </p:spPr>
        <p:txBody>
          <a:bodyPr wrap="square">
            <a:spAutoFit/>
          </a:bodyPr>
          <a:lstStyle/>
          <a:p>
            <a:pPr algn="ctr"/>
            <a:r>
              <a:rPr lang="el-GR" sz="2400" b="1" dirty="0" smtClean="0">
                <a:latin typeface="+mn-lt"/>
              </a:rPr>
              <a:t>Ερυθρά</a:t>
            </a:r>
            <a:endParaRPr lang="el-GR" sz="2400" b="1" dirty="0">
              <a:latin typeface="+mn-lt"/>
            </a:endParaRPr>
          </a:p>
        </p:txBody>
      </p:sp>
      <p:sp>
        <p:nvSpPr>
          <p:cNvPr id="12" name="Rectangle 6"/>
          <p:cNvSpPr/>
          <p:nvPr/>
        </p:nvSpPr>
        <p:spPr>
          <a:xfrm>
            <a:off x="2771800" y="5679071"/>
            <a:ext cx="259228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5"/>
              </a:rPr>
              <a:t>RhabdoUrine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6"/>
              </a:rPr>
              <a:t>Jmh649</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7"/>
              </a:rPr>
              <a:t>CC BY-SA 3.0</a:t>
            </a:r>
            <a:endParaRPr lang="en-US" sz="1200" dirty="0">
              <a:solidFill>
                <a:schemeClr val="tx1">
                  <a:lumMod val="65000"/>
                  <a:lumOff val="35000"/>
                </a:schemeClr>
              </a:solidFill>
              <a:latin typeface="+mn-lt"/>
            </a:endParaRPr>
          </a:p>
        </p:txBody>
      </p:sp>
      <p:sp>
        <p:nvSpPr>
          <p:cNvPr id="13" name="Rectangle 6"/>
          <p:cNvSpPr/>
          <p:nvPr/>
        </p:nvSpPr>
        <p:spPr>
          <a:xfrm>
            <a:off x="6214052" y="5679071"/>
            <a:ext cx="223995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8"/>
              </a:rPr>
              <a:t>Urine sample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latin typeface="+mn-lt"/>
                <a:hlinkClick r:id="rId9"/>
              </a:rPr>
              <a:t>Alexbrn</a:t>
            </a:r>
            <a:r>
              <a:rPr lang="el-GR" sz="1200" dirty="0" smtClean="0">
                <a:latin typeface="+mn-lt"/>
              </a:rPr>
              <a:t> </a:t>
            </a:r>
            <a:r>
              <a:rPr lang="el-GR" sz="1200" dirty="0">
                <a:solidFill>
                  <a:schemeClr val="tx1">
                    <a:lumMod val="65000"/>
                    <a:lumOff val="35000"/>
                  </a:schemeClr>
                </a:solidFill>
                <a:latin typeface="+mn-lt"/>
              </a:rPr>
              <a:t>διαθέσιμο ως κοινό κτήμα</a:t>
            </a:r>
          </a:p>
        </p:txBody>
      </p:sp>
      <p:pic>
        <p:nvPicPr>
          <p:cNvPr id="615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1390422"/>
            <a:ext cx="1913755" cy="4183718"/>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6"/>
          <p:cNvSpPr/>
          <p:nvPr/>
        </p:nvSpPr>
        <p:spPr>
          <a:xfrm>
            <a:off x="232436" y="5679071"/>
            <a:ext cx="223995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11"/>
              </a:rPr>
              <a:t>Weewee</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rPr>
              <a:t>EPO</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17" name="3 - TextBox"/>
          <p:cNvSpPr txBox="1">
            <a:spLocks noChangeArrowheads="1"/>
          </p:cNvSpPr>
          <p:nvPr/>
        </p:nvSpPr>
        <p:spPr bwMode="auto">
          <a:xfrm>
            <a:off x="362981" y="6140736"/>
            <a:ext cx="1978864" cy="461665"/>
          </a:xfrm>
          <a:prstGeom prst="rect">
            <a:avLst/>
          </a:prstGeom>
          <a:noFill/>
          <a:ln w="9525">
            <a:noFill/>
            <a:miter lim="800000"/>
            <a:headEnd/>
            <a:tailEnd/>
          </a:ln>
        </p:spPr>
        <p:txBody>
          <a:bodyPr wrap="square">
            <a:spAutoFit/>
          </a:bodyPr>
          <a:lstStyle/>
          <a:p>
            <a:pPr algn="ctr"/>
            <a:r>
              <a:rPr lang="el-GR" sz="2400" b="1" dirty="0" smtClean="0">
                <a:latin typeface="+mn-lt"/>
              </a:rPr>
              <a:t>Ωχροκίτρινη</a:t>
            </a:r>
            <a:endParaRPr lang="el-GR" sz="2400" b="1" dirty="0">
              <a:latin typeface="+mn-lt"/>
            </a:endParaRPr>
          </a:p>
        </p:txBody>
      </p:sp>
    </p:spTree>
    <p:extLst>
      <p:ext uri="{BB962C8B-B14F-4D97-AF65-F5344CB8AC3E}">
        <p14:creationId xmlns:p14="http://schemas.microsoft.com/office/powerpoint/2010/main" val="41017199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214414" y="3501008"/>
            <a:ext cx="6715172" cy="830997"/>
          </a:xfrm>
          <a:prstGeom prst="rect">
            <a:avLst/>
          </a:prstGeom>
          <a:noFill/>
        </p:spPr>
        <p:txBody>
          <a:bodyPr wrap="square" rtlCol="0">
            <a:spAutoFit/>
          </a:bodyPr>
          <a:lstStyle/>
          <a:p>
            <a:pPr algn="ctr"/>
            <a:r>
              <a:rPr lang="el-GR" sz="2400" dirty="0" smtClean="0">
                <a:latin typeface="+mn-lt"/>
              </a:rPr>
              <a:t>«Δεν αναφέρεται πλέον στην απάντηση των ούρων</a:t>
            </a:r>
            <a:r>
              <a:rPr lang="en-US" sz="2400" dirty="0" smtClean="0">
                <a:latin typeface="+mn-lt"/>
              </a:rPr>
              <a:t> </a:t>
            </a:r>
            <a:r>
              <a:rPr lang="el-GR" sz="2400" dirty="0" smtClean="0">
                <a:latin typeface="+mn-lt"/>
              </a:rPr>
              <a:t>παρά μόνο αν είναι παθολογική»</a:t>
            </a:r>
            <a:endParaRPr lang="el-GR" sz="2400" dirty="0">
              <a:latin typeface="+mn-lt"/>
            </a:endParaRPr>
          </a:p>
        </p:txBody>
      </p:sp>
      <p:sp>
        <p:nvSpPr>
          <p:cNvPr id="5" name="Τίτλος 4"/>
          <p:cNvSpPr>
            <a:spLocks noGrp="1"/>
          </p:cNvSpPr>
          <p:nvPr>
            <p:ph type="title"/>
          </p:nvPr>
        </p:nvSpPr>
        <p:spPr>
          <a:xfrm>
            <a:off x="457200" y="2348880"/>
            <a:ext cx="8229600" cy="908720"/>
          </a:xfrm>
          <a:ln w="28575">
            <a:solidFill>
              <a:srgbClr val="9B0000"/>
            </a:solidFill>
          </a:ln>
        </p:spPr>
        <p:txBody>
          <a:bodyPr>
            <a:normAutofit/>
          </a:bodyPr>
          <a:lstStyle/>
          <a:p>
            <a:r>
              <a:rPr lang="el-GR" dirty="0">
                <a:solidFill>
                  <a:srgbClr val="9B0000"/>
                </a:solidFill>
              </a:rPr>
              <a:t>Οσμή </a:t>
            </a:r>
            <a:r>
              <a:rPr lang="el-GR" dirty="0" smtClean="0">
                <a:solidFill>
                  <a:srgbClr val="9B0000"/>
                </a:solidFill>
              </a:rPr>
              <a:t>ούρων</a:t>
            </a:r>
            <a:endParaRPr lang="el-GR" dirty="0">
              <a:solidFill>
                <a:srgbClr val="9B0000"/>
              </a:solidFill>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55</a:t>
            </a:fld>
            <a:endParaRPr lang="el-GR" dirty="0"/>
          </a:p>
        </p:txBody>
      </p:sp>
    </p:spTree>
    <p:extLst>
      <p:ext uri="{BB962C8B-B14F-4D97-AF65-F5344CB8AC3E}">
        <p14:creationId xmlns:p14="http://schemas.microsoft.com/office/powerpoint/2010/main" val="28092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Αλλοιώσεις οσμής </a:t>
            </a:r>
            <a:r>
              <a:rPr lang="el-GR" dirty="0" smtClean="0">
                <a:solidFill>
                  <a:srgbClr val="9B0000"/>
                </a:solidFill>
              </a:rPr>
              <a:t>ούρων</a:t>
            </a:r>
            <a:endParaRPr lang="el-GR" dirty="0">
              <a:solidFill>
                <a:srgbClr val="9B0000"/>
              </a:solidFill>
            </a:endParaRPr>
          </a:p>
        </p:txBody>
      </p:sp>
      <p:sp>
        <p:nvSpPr>
          <p:cNvPr id="7170" name="Rectangle 4"/>
          <p:cNvSpPr>
            <a:spLocks noChangeArrowheads="1"/>
          </p:cNvSpPr>
          <p:nvPr/>
        </p:nvSpPr>
        <p:spPr bwMode="auto">
          <a:xfrm>
            <a:off x="323849" y="908720"/>
            <a:ext cx="8569325" cy="5801588"/>
          </a:xfrm>
          <a:prstGeom prst="rect">
            <a:avLst/>
          </a:prstGeom>
          <a:noFill/>
          <a:ln w="9525">
            <a:noFill/>
            <a:miter lim="800000"/>
            <a:headEnd/>
            <a:tailEnd/>
          </a:ln>
        </p:spPr>
        <p:txBody>
          <a:bodyPr anchor="ctr">
            <a:spAutoFit/>
          </a:bodyPr>
          <a:lstStyle/>
          <a:p>
            <a:pPr>
              <a:spcAft>
                <a:spcPts val="600"/>
              </a:spcAft>
            </a:pPr>
            <a:r>
              <a:rPr lang="el-GR" sz="2400" dirty="0">
                <a:latin typeface="+mn-lt"/>
              </a:rPr>
              <a:t>Η χαρακτηριστική οσμή των ούρων οφείλεται στα πτητικά τους οξέα και είναι εντονότερη στα πυκνά ούρα.</a:t>
            </a:r>
          </a:p>
          <a:p>
            <a:r>
              <a:rPr lang="el-GR" sz="2400" b="1" dirty="0" smtClean="0">
                <a:solidFill>
                  <a:srgbClr val="9B0000"/>
                </a:solidFill>
                <a:latin typeface="+mn-lt"/>
              </a:rPr>
              <a:t>Απουσία οσμής</a:t>
            </a:r>
            <a:endParaRPr lang="el-GR" sz="2400" b="1" dirty="0">
              <a:solidFill>
                <a:srgbClr val="9B0000"/>
              </a:solidFill>
              <a:latin typeface="+mn-lt"/>
            </a:endParaRPr>
          </a:p>
          <a:p>
            <a:pPr>
              <a:spcAft>
                <a:spcPts val="600"/>
              </a:spcAft>
            </a:pPr>
            <a:r>
              <a:rPr lang="el-GR" sz="2200" dirty="0">
                <a:latin typeface="+mn-lt"/>
              </a:rPr>
              <a:t>Εμφανίζεται σε οξεία νεφρική ανεπάρκεια.</a:t>
            </a:r>
          </a:p>
          <a:p>
            <a:r>
              <a:rPr lang="el-GR" sz="2400" b="1" dirty="0" smtClean="0">
                <a:solidFill>
                  <a:srgbClr val="9B0000"/>
                </a:solidFill>
                <a:latin typeface="+mn-lt"/>
              </a:rPr>
              <a:t>Οσμή αμμωνίας</a:t>
            </a:r>
            <a:endParaRPr lang="el-GR" sz="2400" b="1" dirty="0">
              <a:solidFill>
                <a:srgbClr val="9B0000"/>
              </a:solidFill>
              <a:latin typeface="+mn-lt"/>
            </a:endParaRPr>
          </a:p>
          <a:p>
            <a:pPr>
              <a:spcAft>
                <a:spcPts val="600"/>
              </a:spcAft>
            </a:pPr>
            <a:r>
              <a:rPr lang="el-GR" sz="2200" dirty="0">
                <a:latin typeface="+mn-lt"/>
              </a:rPr>
              <a:t>Εμφανίζεται μετά από παρατεταμένη παραμονή των ούρων και οφείλεται </a:t>
            </a:r>
            <a:r>
              <a:rPr lang="el-GR" sz="2200" dirty="0" smtClean="0">
                <a:latin typeface="+mn-lt"/>
              </a:rPr>
              <a:t>στην </a:t>
            </a:r>
            <a:r>
              <a:rPr lang="el-GR" sz="2200" dirty="0">
                <a:latin typeface="+mn-lt"/>
              </a:rPr>
              <a:t>ανάπτυξη μικροβίων.  </a:t>
            </a:r>
          </a:p>
          <a:p>
            <a:r>
              <a:rPr lang="el-GR" sz="2400" b="1" dirty="0" smtClean="0">
                <a:solidFill>
                  <a:srgbClr val="9B0000"/>
                </a:solidFill>
                <a:latin typeface="+mn-lt"/>
              </a:rPr>
              <a:t>Μυρωδιά </a:t>
            </a:r>
            <a:r>
              <a:rPr lang="el-GR" sz="2400" b="1" dirty="0">
                <a:solidFill>
                  <a:srgbClr val="9B0000"/>
                </a:solidFill>
                <a:latin typeface="+mn-lt"/>
              </a:rPr>
              <a:t>σάπιου </a:t>
            </a:r>
            <a:r>
              <a:rPr lang="el-GR" sz="2400" b="1" dirty="0" smtClean="0">
                <a:solidFill>
                  <a:srgbClr val="9B0000"/>
                </a:solidFill>
                <a:latin typeface="+mn-lt"/>
              </a:rPr>
              <a:t>μήλου</a:t>
            </a:r>
            <a:endParaRPr lang="el-GR" sz="2400" b="1" dirty="0">
              <a:solidFill>
                <a:srgbClr val="9B0000"/>
              </a:solidFill>
              <a:latin typeface="+mn-lt"/>
            </a:endParaRPr>
          </a:p>
          <a:p>
            <a:pPr>
              <a:spcAft>
                <a:spcPts val="600"/>
              </a:spcAft>
            </a:pPr>
            <a:r>
              <a:rPr lang="el-GR" sz="2200" dirty="0">
                <a:latin typeface="+mn-lt"/>
              </a:rPr>
              <a:t>Εμφανίζεται σε οξονουρία δηλαδή στην παρουσία κετονικών σωμάτων.</a:t>
            </a:r>
          </a:p>
          <a:p>
            <a:r>
              <a:rPr lang="el-GR" sz="2400" b="1" dirty="0" smtClean="0">
                <a:solidFill>
                  <a:srgbClr val="9B0000"/>
                </a:solidFill>
                <a:latin typeface="+mn-lt"/>
              </a:rPr>
              <a:t>Έντονες </a:t>
            </a:r>
            <a:r>
              <a:rPr lang="el-GR" sz="2400" b="1" dirty="0">
                <a:solidFill>
                  <a:srgbClr val="9B0000"/>
                </a:solidFill>
                <a:latin typeface="+mn-lt"/>
              </a:rPr>
              <a:t>οσμές λόγω κατανάλωσης </a:t>
            </a:r>
            <a:r>
              <a:rPr lang="el-GR" sz="2400" b="1" dirty="0" smtClean="0">
                <a:solidFill>
                  <a:srgbClr val="9B0000"/>
                </a:solidFill>
                <a:latin typeface="+mn-lt"/>
              </a:rPr>
              <a:t>τροφίμων</a:t>
            </a:r>
            <a:endParaRPr lang="el-GR" sz="2400" b="1" dirty="0">
              <a:solidFill>
                <a:srgbClr val="9B0000"/>
              </a:solidFill>
              <a:latin typeface="+mn-lt"/>
            </a:endParaRPr>
          </a:p>
          <a:p>
            <a:pPr>
              <a:spcAft>
                <a:spcPts val="600"/>
              </a:spcAft>
            </a:pPr>
            <a:r>
              <a:rPr lang="el-GR" sz="2200" dirty="0">
                <a:latin typeface="+mn-lt"/>
              </a:rPr>
              <a:t>Εμφανίζονται μετά από την λήψη σκόρδου, σπαραγγιών κ.α. </a:t>
            </a:r>
          </a:p>
          <a:p>
            <a:r>
              <a:rPr lang="el-GR" sz="2400" b="1" dirty="0" smtClean="0">
                <a:solidFill>
                  <a:srgbClr val="9B0000"/>
                </a:solidFill>
                <a:latin typeface="+mn-lt"/>
              </a:rPr>
              <a:t>Χαρακτηριστικές </a:t>
            </a:r>
            <a:r>
              <a:rPr lang="el-GR" sz="2400" b="1" dirty="0">
                <a:solidFill>
                  <a:srgbClr val="9B0000"/>
                </a:solidFill>
                <a:latin typeface="+mn-lt"/>
              </a:rPr>
              <a:t>οσμές λόγω της διαταραχής του μεταβολισμού διαφόρων </a:t>
            </a:r>
            <a:r>
              <a:rPr lang="el-GR" sz="2400" b="1" dirty="0" smtClean="0">
                <a:solidFill>
                  <a:srgbClr val="9B0000"/>
                </a:solidFill>
                <a:latin typeface="+mn-lt"/>
              </a:rPr>
              <a:t>αμινοξέων</a:t>
            </a:r>
            <a:endParaRPr lang="el-GR" sz="2400" b="1" dirty="0">
              <a:solidFill>
                <a:srgbClr val="9B0000"/>
              </a:solidFill>
              <a:latin typeface="+mn-lt"/>
            </a:endParaRPr>
          </a:p>
          <a:p>
            <a:r>
              <a:rPr lang="el-GR" sz="2200" dirty="0">
                <a:latin typeface="+mn-lt"/>
              </a:rPr>
              <a:t>Εμφανίζονται σε φαινυλκετονουρία, τριμεθυλαμινουρία, τυροσιναιμία κ.τ.λ.</a:t>
            </a: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56</a:t>
            </a:fld>
            <a:endParaRPr lang="el-GR" dirty="0"/>
          </a:p>
        </p:txBody>
      </p:sp>
    </p:spTree>
    <p:extLst>
      <p:ext uri="{BB962C8B-B14F-4D97-AF65-F5344CB8AC3E}">
        <p14:creationId xmlns:p14="http://schemas.microsoft.com/office/powerpoint/2010/main" val="365530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974640"/>
            <a:ext cx="8229600" cy="908720"/>
          </a:xfrm>
          <a:ln w="28575">
            <a:solidFill>
              <a:srgbClr val="9B0000"/>
            </a:solidFill>
          </a:ln>
        </p:spPr>
        <p:txBody>
          <a:bodyPr>
            <a:normAutofit/>
          </a:bodyPr>
          <a:lstStyle/>
          <a:p>
            <a:r>
              <a:rPr lang="el-GR" dirty="0">
                <a:solidFill>
                  <a:srgbClr val="9B0000"/>
                </a:solidFill>
              </a:rPr>
              <a:t>Όψη </a:t>
            </a:r>
            <a:r>
              <a:rPr lang="el-GR" dirty="0" smtClean="0">
                <a:solidFill>
                  <a:srgbClr val="9B0000"/>
                </a:solidFill>
              </a:rPr>
              <a:t>ούρων</a:t>
            </a:r>
            <a:endParaRPr lang="el-GR" dirty="0">
              <a:solidFill>
                <a:srgbClr val="9B0000"/>
              </a:solidFill>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57</a:t>
            </a:fld>
            <a:endParaRPr lang="el-GR" dirty="0"/>
          </a:p>
        </p:txBody>
      </p:sp>
    </p:spTree>
    <p:extLst>
      <p:ext uri="{BB962C8B-B14F-4D97-AF65-F5344CB8AC3E}">
        <p14:creationId xmlns:p14="http://schemas.microsoft.com/office/powerpoint/2010/main" val="4117668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9B0000"/>
                </a:solidFill>
              </a:rPr>
              <a:t>Τρόπος καταγραφής της όψης των </a:t>
            </a:r>
            <a:r>
              <a:rPr lang="el-GR" dirty="0" smtClean="0">
                <a:solidFill>
                  <a:srgbClr val="9B0000"/>
                </a:solidFill>
              </a:rPr>
              <a:t>ούρων</a:t>
            </a:r>
            <a:endParaRPr lang="el-GR" dirty="0">
              <a:solidFill>
                <a:srgbClr val="9B0000"/>
              </a:solidFill>
            </a:endParaRPr>
          </a:p>
        </p:txBody>
      </p:sp>
      <p:sp>
        <p:nvSpPr>
          <p:cNvPr id="8194" name="Rectangle 2"/>
          <p:cNvSpPr>
            <a:spLocks noChangeArrowheads="1"/>
          </p:cNvSpPr>
          <p:nvPr/>
        </p:nvSpPr>
        <p:spPr bwMode="auto">
          <a:xfrm>
            <a:off x="642910" y="1417814"/>
            <a:ext cx="8066086" cy="1569660"/>
          </a:xfrm>
          <a:prstGeom prst="rect">
            <a:avLst/>
          </a:prstGeom>
          <a:noFill/>
          <a:ln w="9525">
            <a:noFill/>
            <a:miter lim="800000"/>
            <a:headEnd/>
            <a:tailEnd/>
          </a:ln>
        </p:spPr>
        <p:txBody>
          <a:bodyPr wrap="square" anchor="ctr">
            <a:spAutoFit/>
          </a:bodyPr>
          <a:lstStyle/>
          <a:p>
            <a:r>
              <a:rPr lang="el-GR" sz="2400" dirty="0">
                <a:latin typeface="+mn-lt"/>
              </a:rPr>
              <a:t>Η απάντηση δίνεται ως</a:t>
            </a:r>
            <a:r>
              <a:rPr lang="el-GR" sz="2400" b="1" dirty="0">
                <a:latin typeface="+mn-lt"/>
              </a:rPr>
              <a:t> </a:t>
            </a:r>
            <a:r>
              <a:rPr lang="el-GR" sz="2400" b="1" dirty="0">
                <a:solidFill>
                  <a:srgbClr val="9B0000"/>
                </a:solidFill>
                <a:latin typeface="+mn-lt"/>
              </a:rPr>
              <a:t>όψη διαυγή, θολή, έντονα θολή.</a:t>
            </a:r>
          </a:p>
          <a:p>
            <a:endParaRPr lang="el-GR" sz="2400" dirty="0">
              <a:solidFill>
                <a:srgbClr val="FF3300"/>
              </a:solidFill>
              <a:latin typeface="+mn-lt"/>
            </a:endParaRPr>
          </a:p>
          <a:p>
            <a:r>
              <a:rPr lang="el-GR" sz="2400" dirty="0">
                <a:latin typeface="+mn-lt"/>
              </a:rPr>
              <a:t>Για την σύγκριση προσπαθούμε να διαβάσουμε ένα κείμενο πίσω από τα ούρα. </a:t>
            </a:r>
          </a:p>
        </p:txBody>
      </p:sp>
      <p:sp>
        <p:nvSpPr>
          <p:cNvPr id="8198" name="Text Box 6"/>
          <p:cNvSpPr txBox="1">
            <a:spLocks noChangeArrowheads="1"/>
          </p:cNvSpPr>
          <p:nvPr/>
        </p:nvSpPr>
        <p:spPr bwMode="auto">
          <a:xfrm>
            <a:off x="611188" y="3141663"/>
            <a:ext cx="6626225" cy="646331"/>
          </a:xfrm>
          <a:prstGeom prst="rect">
            <a:avLst/>
          </a:prstGeom>
          <a:noFill/>
          <a:ln w="9525">
            <a:noFill/>
            <a:miter lim="800000"/>
            <a:headEnd/>
            <a:tailEnd/>
          </a:ln>
        </p:spPr>
        <p:txBody>
          <a:bodyPr>
            <a:spAutoFit/>
          </a:bodyPr>
          <a:lstStyle/>
          <a:p>
            <a:pPr marL="342900" indent="-342900">
              <a:lnSpc>
                <a:spcPct val="150000"/>
              </a:lnSpc>
              <a:spcBef>
                <a:spcPct val="75000"/>
              </a:spcBef>
              <a:buFontTx/>
              <a:buAutoNum type="arabicPeriod"/>
            </a:pPr>
            <a:r>
              <a:rPr lang="el-GR" sz="2400" dirty="0">
                <a:latin typeface="+mn-lt"/>
              </a:rPr>
              <a:t>Αν το κείμενο διαβάζεται η όψη είναι </a:t>
            </a:r>
            <a:r>
              <a:rPr lang="el-GR" sz="2400" b="1" dirty="0">
                <a:solidFill>
                  <a:srgbClr val="9B0000"/>
                </a:solidFill>
                <a:latin typeface="+mn-lt"/>
              </a:rPr>
              <a:t>διαυγής</a:t>
            </a:r>
            <a:r>
              <a:rPr lang="el-GR" sz="2400" dirty="0">
                <a:latin typeface="+mn-lt"/>
              </a:rPr>
              <a:t>.</a:t>
            </a:r>
          </a:p>
        </p:txBody>
      </p:sp>
      <p:sp>
        <p:nvSpPr>
          <p:cNvPr id="8199" name="Text Box 7"/>
          <p:cNvSpPr txBox="1">
            <a:spLocks noChangeArrowheads="1"/>
          </p:cNvSpPr>
          <p:nvPr/>
        </p:nvSpPr>
        <p:spPr bwMode="auto">
          <a:xfrm>
            <a:off x="611188" y="3787994"/>
            <a:ext cx="7848600" cy="1200329"/>
          </a:xfrm>
          <a:prstGeom prst="rect">
            <a:avLst/>
          </a:prstGeom>
          <a:noFill/>
          <a:ln w="9525">
            <a:noFill/>
            <a:miter lim="800000"/>
            <a:headEnd/>
            <a:tailEnd/>
          </a:ln>
        </p:spPr>
        <p:txBody>
          <a:bodyPr>
            <a:spAutoFit/>
          </a:bodyPr>
          <a:lstStyle/>
          <a:p>
            <a:pPr marL="342900" indent="-342900">
              <a:lnSpc>
                <a:spcPct val="150000"/>
              </a:lnSpc>
              <a:spcBef>
                <a:spcPct val="75000"/>
              </a:spcBef>
            </a:pPr>
            <a:r>
              <a:rPr lang="el-GR" sz="2400" dirty="0" smtClean="0">
                <a:latin typeface="+mn-lt"/>
              </a:rPr>
              <a:t>2. Αν </a:t>
            </a:r>
            <a:r>
              <a:rPr lang="el-GR" sz="2400" dirty="0">
                <a:latin typeface="+mn-lt"/>
              </a:rPr>
              <a:t>βλέπουμε τα γράμματα αλλά δεν </a:t>
            </a:r>
            <a:r>
              <a:rPr lang="el-GR" sz="2400" dirty="0" smtClean="0">
                <a:latin typeface="+mn-lt"/>
              </a:rPr>
              <a:t>διαβάζονται η </a:t>
            </a:r>
            <a:r>
              <a:rPr lang="el-GR" sz="2400" dirty="0">
                <a:latin typeface="+mn-lt"/>
              </a:rPr>
              <a:t>όψη είναι </a:t>
            </a:r>
            <a:r>
              <a:rPr lang="el-GR" sz="2400" b="1" dirty="0">
                <a:solidFill>
                  <a:srgbClr val="9B0000"/>
                </a:solidFill>
                <a:latin typeface="+mn-lt"/>
              </a:rPr>
              <a:t>θολή.</a:t>
            </a:r>
          </a:p>
        </p:txBody>
      </p:sp>
      <p:sp>
        <p:nvSpPr>
          <p:cNvPr id="8200" name="Text Box 8"/>
          <p:cNvSpPr txBox="1">
            <a:spLocks noChangeArrowheads="1"/>
          </p:cNvSpPr>
          <p:nvPr/>
        </p:nvSpPr>
        <p:spPr bwMode="auto">
          <a:xfrm>
            <a:off x="642910" y="4916667"/>
            <a:ext cx="7961340" cy="1200329"/>
          </a:xfrm>
          <a:prstGeom prst="rect">
            <a:avLst/>
          </a:prstGeom>
          <a:noFill/>
          <a:ln w="9525">
            <a:noFill/>
            <a:miter lim="800000"/>
            <a:headEnd/>
            <a:tailEnd/>
          </a:ln>
        </p:spPr>
        <p:txBody>
          <a:bodyPr wrap="square">
            <a:spAutoFit/>
          </a:bodyPr>
          <a:lstStyle/>
          <a:p>
            <a:pPr marL="269875" indent="-269875">
              <a:lnSpc>
                <a:spcPct val="150000"/>
              </a:lnSpc>
              <a:spcBef>
                <a:spcPct val="50000"/>
              </a:spcBef>
            </a:pPr>
            <a:r>
              <a:rPr lang="el-GR" sz="2400" dirty="0">
                <a:latin typeface="+mn-lt"/>
              </a:rPr>
              <a:t>3. Αν </a:t>
            </a:r>
            <a:r>
              <a:rPr lang="el-GR" sz="2400" b="1" dirty="0">
                <a:solidFill>
                  <a:srgbClr val="9B0000"/>
                </a:solidFill>
                <a:latin typeface="+mn-lt"/>
              </a:rPr>
              <a:t>δεν βλέπουμε καθόλου τα γράμματα </a:t>
            </a:r>
            <a:r>
              <a:rPr lang="el-GR" sz="2400" dirty="0">
                <a:latin typeface="+mn-lt"/>
              </a:rPr>
              <a:t>τότε η όψη είναι </a:t>
            </a:r>
            <a:r>
              <a:rPr lang="el-GR" sz="2400" b="1" dirty="0">
                <a:solidFill>
                  <a:srgbClr val="9B0000"/>
                </a:solidFill>
                <a:latin typeface="+mn-lt"/>
              </a:rPr>
              <a:t>έντονα  θολή</a:t>
            </a:r>
            <a:r>
              <a:rPr lang="el-GR" sz="2400" dirty="0">
                <a:latin typeface="+mn-lt"/>
              </a:rPr>
              <a:t>.</a:t>
            </a:r>
          </a:p>
        </p:txBody>
      </p:sp>
      <p:sp>
        <p:nvSpPr>
          <p:cNvPr id="7" name="6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58</a:t>
            </a:fld>
            <a:endParaRPr lang="el-GR" dirty="0"/>
          </a:p>
        </p:txBody>
      </p:sp>
    </p:spTree>
    <p:extLst>
      <p:ext uri="{BB962C8B-B14F-4D97-AF65-F5344CB8AC3E}">
        <p14:creationId xmlns:p14="http://schemas.microsoft.com/office/powerpoint/2010/main" val="12754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additive="base">
                                        <p:cTn id="13" dur="500" fill="hold"/>
                                        <p:tgtEl>
                                          <p:spTgt spid="8199"/>
                                        </p:tgtEl>
                                        <p:attrNameLst>
                                          <p:attrName>ppt_x</p:attrName>
                                        </p:attrNameLst>
                                      </p:cBhvr>
                                      <p:tavLst>
                                        <p:tav tm="0">
                                          <p:val>
                                            <p:strVal val="#ppt_x"/>
                                          </p:val>
                                        </p:tav>
                                        <p:tav tm="100000">
                                          <p:val>
                                            <p:strVal val="#ppt_x"/>
                                          </p:val>
                                        </p:tav>
                                      </p:tavLst>
                                    </p:anim>
                                    <p:anim calcmode="lin" valueType="num">
                                      <p:cBhvr additive="base">
                                        <p:cTn id="1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additive="base">
                                        <p:cTn id="19" dur="500" fill="hold"/>
                                        <p:tgtEl>
                                          <p:spTgt spid="8200"/>
                                        </p:tgtEl>
                                        <p:attrNameLst>
                                          <p:attrName>ppt_x</p:attrName>
                                        </p:attrNameLst>
                                      </p:cBhvr>
                                      <p:tavLst>
                                        <p:tav tm="0">
                                          <p:val>
                                            <p:strVal val="#ppt_x"/>
                                          </p:val>
                                        </p:tav>
                                        <p:tav tm="100000">
                                          <p:val>
                                            <p:strVal val="#ppt_x"/>
                                          </p:val>
                                        </p:tav>
                                      </p:tavLst>
                                    </p:anim>
                                    <p:anim calcmode="lin" valueType="num">
                                      <p:cBhvr additive="base">
                                        <p:cTn id="20"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82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374" y="0"/>
            <a:ext cx="8229600" cy="1152128"/>
          </a:xfrm>
        </p:spPr>
        <p:txBody>
          <a:bodyPr>
            <a:noAutofit/>
          </a:bodyPr>
          <a:lstStyle/>
          <a:p>
            <a:r>
              <a:rPr lang="el-GR" dirty="0">
                <a:solidFill>
                  <a:srgbClr val="9B0000"/>
                </a:solidFill>
              </a:rPr>
              <a:t>Η πρώτη γραπτή αναφορά </a:t>
            </a:r>
            <a:br>
              <a:rPr lang="el-GR" dirty="0">
                <a:solidFill>
                  <a:srgbClr val="9B0000"/>
                </a:solidFill>
              </a:rPr>
            </a:br>
            <a:r>
              <a:rPr lang="el-GR" dirty="0">
                <a:solidFill>
                  <a:srgbClr val="9B0000"/>
                </a:solidFill>
              </a:rPr>
              <a:t>για την εξέταση </a:t>
            </a:r>
            <a:r>
              <a:rPr lang="el-GR" dirty="0" smtClean="0">
                <a:solidFill>
                  <a:srgbClr val="9B0000"/>
                </a:solidFill>
              </a:rPr>
              <a:t>ούρων</a:t>
            </a:r>
            <a:endParaRPr lang="el-GR" dirty="0">
              <a:solidFill>
                <a:srgbClr val="9B0000"/>
              </a:solidFill>
            </a:endParaRPr>
          </a:p>
        </p:txBody>
      </p:sp>
      <p:sp>
        <p:nvSpPr>
          <p:cNvPr id="3" name="Text Box 8"/>
          <p:cNvSpPr txBox="1">
            <a:spLocks noChangeArrowheads="1"/>
          </p:cNvSpPr>
          <p:nvPr/>
        </p:nvSpPr>
        <p:spPr bwMode="auto">
          <a:xfrm>
            <a:off x="956871" y="6236731"/>
            <a:ext cx="7633221" cy="430887"/>
          </a:xfrm>
          <a:prstGeom prst="rect">
            <a:avLst/>
          </a:prstGeom>
          <a:noFill/>
          <a:ln w="9525">
            <a:noFill/>
            <a:miter lim="800000"/>
            <a:headEnd/>
            <a:tailEnd/>
          </a:ln>
        </p:spPr>
        <p:txBody>
          <a:bodyPr wrap="square">
            <a:spAutoFit/>
          </a:bodyPr>
          <a:lstStyle/>
          <a:p>
            <a:pPr algn="ctr">
              <a:spcBef>
                <a:spcPct val="50000"/>
              </a:spcBef>
            </a:pPr>
            <a:r>
              <a:rPr lang="el-GR" sz="2200" dirty="0" smtClean="0">
                <a:latin typeface="+mn-lt"/>
              </a:rPr>
              <a:t>Ο πάπυρος του Έβερου (1553 – 1560 πΧ)</a:t>
            </a:r>
            <a:endParaRPr lang="el-GR" sz="2200" dirty="0">
              <a:latin typeface="+mn-lt"/>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a:t>
            </a:fld>
            <a:endParaRPr lang="el-G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196752"/>
            <a:ext cx="3401417" cy="4577610"/>
          </a:xfrm>
          <a:prstGeom prst="rect">
            <a:avLst/>
          </a:prstGeom>
          <a:noFill/>
          <a:ln w="38100">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870584" y="5774362"/>
            <a:ext cx="320384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4"/>
              </a:rPr>
              <a:t>Ebers7766</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Ignacio </a:t>
            </a:r>
            <a:r>
              <a:rPr lang="en-US" sz="1200" dirty="0" smtClean="0">
                <a:solidFill>
                  <a:schemeClr val="tx1">
                    <a:lumMod val="65000"/>
                    <a:lumOff val="35000"/>
                  </a:schemeClr>
                </a:solidFill>
                <a:latin typeface="+mn-lt"/>
              </a:rPr>
              <a:t>Icke </a:t>
            </a:r>
            <a:r>
              <a:rPr lang="el-GR" sz="1200" dirty="0" smtClean="0">
                <a:solidFill>
                  <a:schemeClr val="tx1">
                    <a:lumMod val="65000"/>
                    <a:lumOff val="35000"/>
                  </a:schemeClr>
                </a:solidFill>
                <a:latin typeface="+mn-lt"/>
              </a:rPr>
              <a:t> </a:t>
            </a:r>
          </a:p>
          <a:p>
            <a:pPr algn="ct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851606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9B0000"/>
                </a:solidFill>
              </a:rPr>
              <a:t>Θολά και διαυγή </a:t>
            </a:r>
            <a:r>
              <a:rPr lang="el-GR" dirty="0" smtClean="0">
                <a:solidFill>
                  <a:srgbClr val="9B0000"/>
                </a:solidFill>
              </a:rPr>
              <a:t>ούρα</a:t>
            </a:r>
            <a:endParaRPr lang="el-GR" dirty="0">
              <a:solidFill>
                <a:srgbClr val="9B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059" y="1193565"/>
            <a:ext cx="3240360" cy="4025292"/>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259632" y="5321436"/>
            <a:ext cx="2664295"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4"/>
              </a:rPr>
              <a:t>Urinbecher</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latin typeface="+mn-lt"/>
                <a:hlinkClick r:id="rId5"/>
              </a:rPr>
              <a:t>Polarlys</a:t>
            </a:r>
            <a:endParaRPr lang="en-US" sz="1200" dirty="0">
              <a:latin typeface="+mn-lt"/>
            </a:endParaRPr>
          </a:p>
          <a:p>
            <a:pPr algn="ctr"/>
            <a:r>
              <a:rPr lang="el-GR" sz="1200" dirty="0" smtClean="0">
                <a:solidFill>
                  <a:schemeClr val="tx1">
                    <a:lumMod val="65000"/>
                    <a:lumOff val="35000"/>
                  </a:schemeClr>
                </a:solidFill>
                <a:latin typeface="+mn-lt"/>
              </a:rPr>
              <a:t>διαθέσιμο με άδεια  </a:t>
            </a:r>
            <a:r>
              <a:rPr lang="en-US" sz="1200" dirty="0">
                <a:latin typeface="+mn-lt"/>
                <a:hlinkClick r:id="rId6"/>
              </a:rPr>
              <a:t>CC BY-SA 3.0</a:t>
            </a:r>
            <a:endParaRPr lang="en-US" sz="1200" dirty="0">
              <a:latin typeface="+mn-lt"/>
            </a:endParaRPr>
          </a:p>
        </p:txBody>
      </p:sp>
      <p:sp>
        <p:nvSpPr>
          <p:cNvPr id="9" name="Text Box 6"/>
          <p:cNvSpPr txBox="1">
            <a:spLocks noChangeArrowheads="1"/>
          </p:cNvSpPr>
          <p:nvPr/>
        </p:nvSpPr>
        <p:spPr bwMode="auto">
          <a:xfrm>
            <a:off x="2051719" y="5783101"/>
            <a:ext cx="1224136" cy="457200"/>
          </a:xfrm>
          <a:prstGeom prst="rect">
            <a:avLst/>
          </a:prstGeom>
          <a:noFill/>
          <a:ln w="9525">
            <a:noFill/>
            <a:miter lim="800000"/>
            <a:headEnd/>
            <a:tailEnd/>
          </a:ln>
        </p:spPr>
        <p:txBody>
          <a:bodyPr wrap="square">
            <a:spAutoFit/>
          </a:bodyPr>
          <a:lstStyle/>
          <a:p>
            <a:pPr>
              <a:spcBef>
                <a:spcPct val="50000"/>
              </a:spcBef>
            </a:pPr>
            <a:r>
              <a:rPr lang="el-GR" sz="2400" b="1" dirty="0" smtClean="0">
                <a:latin typeface="+mn-lt"/>
              </a:rPr>
              <a:t>Διαυγή</a:t>
            </a:r>
            <a:endParaRPr lang="el-GR" sz="2400" b="1" dirty="0">
              <a:latin typeface="+mn-lt"/>
            </a:endParaRPr>
          </a:p>
        </p:txBody>
      </p:sp>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6543" y="1193565"/>
            <a:ext cx="3245857" cy="4025292"/>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6"/>
          <p:cNvSpPr/>
          <p:nvPr/>
        </p:nvSpPr>
        <p:spPr>
          <a:xfrm>
            <a:off x="5220072" y="5330038"/>
            <a:ext cx="259228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8"/>
              </a:rPr>
              <a:t>Pyuria2011</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latin typeface="+mn-lt"/>
                <a:hlinkClick r:id="rId9"/>
              </a:rPr>
              <a:t>Jmh649</a:t>
            </a:r>
            <a:r>
              <a:rPr lang="el-GR" sz="1200" dirty="0" smtClean="0">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6"/>
              </a:rPr>
              <a:t>CC BY-SA 3.0</a:t>
            </a:r>
            <a:endParaRPr lang="en-US" sz="1200" dirty="0">
              <a:latin typeface="+mn-lt"/>
            </a:endParaRPr>
          </a:p>
        </p:txBody>
      </p:sp>
      <p:sp>
        <p:nvSpPr>
          <p:cNvPr id="10" name="Text Box 6"/>
          <p:cNvSpPr txBox="1">
            <a:spLocks noChangeArrowheads="1"/>
          </p:cNvSpPr>
          <p:nvPr/>
        </p:nvSpPr>
        <p:spPr bwMode="auto">
          <a:xfrm>
            <a:off x="6076280" y="5783101"/>
            <a:ext cx="1020688" cy="457200"/>
          </a:xfrm>
          <a:prstGeom prst="rect">
            <a:avLst/>
          </a:prstGeom>
          <a:noFill/>
          <a:ln w="9525">
            <a:noFill/>
            <a:miter lim="800000"/>
            <a:headEnd/>
            <a:tailEnd/>
          </a:ln>
        </p:spPr>
        <p:txBody>
          <a:bodyPr wrap="square">
            <a:spAutoFit/>
          </a:bodyPr>
          <a:lstStyle/>
          <a:p>
            <a:pPr>
              <a:spcBef>
                <a:spcPct val="50000"/>
              </a:spcBef>
            </a:pPr>
            <a:r>
              <a:rPr lang="el-GR" sz="2400" b="1" dirty="0" smtClean="0">
                <a:latin typeface="+mn-lt"/>
              </a:rPr>
              <a:t>Θολά</a:t>
            </a:r>
            <a:endParaRPr lang="el-GR" sz="2400" b="1" dirty="0">
              <a:latin typeface="+mn-lt"/>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59</a:t>
            </a:fld>
            <a:endParaRPr lang="el-GR" dirty="0"/>
          </a:p>
        </p:txBody>
      </p:sp>
    </p:spTree>
    <p:extLst>
      <p:ext uri="{BB962C8B-B14F-4D97-AF65-F5344CB8AC3E}">
        <p14:creationId xmlns:p14="http://schemas.microsoft.com/office/powerpoint/2010/main" val="3234874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solidFill>
                  <a:srgbClr val="9B0000"/>
                </a:solidFill>
              </a:rPr>
              <a:t>Περιπτώσεις εμφάνισης θολερότητας </a:t>
            </a:r>
            <a:r>
              <a:rPr lang="el-GR" dirty="0" smtClean="0">
                <a:solidFill>
                  <a:srgbClr val="9B0000"/>
                </a:solidFill>
              </a:rPr>
              <a:t/>
            </a:r>
            <a:br>
              <a:rPr lang="el-GR" dirty="0" smtClean="0">
                <a:solidFill>
                  <a:srgbClr val="9B0000"/>
                </a:solidFill>
              </a:rPr>
            </a:br>
            <a:r>
              <a:rPr lang="el-GR" sz="3200" b="0" dirty="0" smtClean="0">
                <a:solidFill>
                  <a:srgbClr val="9B0000"/>
                </a:solidFill>
              </a:rPr>
              <a:t>(1 από 2)</a:t>
            </a:r>
            <a:endParaRPr lang="en-US" sz="3200" b="0" dirty="0">
              <a:solidFill>
                <a:srgbClr val="9B0000"/>
              </a:solidFill>
            </a:endParaRPr>
          </a:p>
        </p:txBody>
      </p:sp>
      <p:sp>
        <p:nvSpPr>
          <p:cNvPr id="11266" name="Rectangle 4"/>
          <p:cNvSpPr>
            <a:spLocks noChangeArrowheads="1"/>
          </p:cNvSpPr>
          <p:nvPr/>
        </p:nvSpPr>
        <p:spPr bwMode="auto">
          <a:xfrm>
            <a:off x="642910" y="1093386"/>
            <a:ext cx="8140697" cy="4625882"/>
          </a:xfrm>
          <a:prstGeom prst="rect">
            <a:avLst/>
          </a:prstGeom>
          <a:noFill/>
          <a:ln w="9525">
            <a:noFill/>
            <a:miter lim="800000"/>
            <a:headEnd/>
            <a:tailEnd/>
          </a:ln>
        </p:spPr>
        <p:txBody>
          <a:bodyPr wrap="square" anchor="ctr">
            <a:spAutoFit/>
          </a:bodyPr>
          <a:lstStyle/>
          <a:p>
            <a:endParaRPr lang="el-GR" sz="2400" dirty="0">
              <a:latin typeface="+mn-lt"/>
            </a:endParaRPr>
          </a:p>
          <a:p>
            <a:pPr marL="457200" indent="-457200">
              <a:lnSpc>
                <a:spcPct val="120000"/>
              </a:lnSpc>
              <a:spcBef>
                <a:spcPts val="1800"/>
              </a:spcBef>
              <a:buClr>
                <a:srgbClr val="9B0000"/>
              </a:buClr>
              <a:buFont typeface="+mj-lt"/>
              <a:buAutoNum type="arabicPeriod"/>
            </a:pPr>
            <a:r>
              <a:rPr lang="el-GR" sz="2400" dirty="0" smtClean="0">
                <a:latin typeface="+mn-lt"/>
              </a:rPr>
              <a:t>Σε </a:t>
            </a:r>
            <a:r>
              <a:rPr lang="el-GR" sz="2400" b="1" dirty="0">
                <a:solidFill>
                  <a:srgbClr val="9B0000"/>
                </a:solidFill>
                <a:latin typeface="+mn-lt"/>
              </a:rPr>
              <a:t>αμμωνιακή αποσύνθεση</a:t>
            </a:r>
            <a:r>
              <a:rPr lang="el-GR" sz="2400" dirty="0">
                <a:latin typeface="+mn-lt"/>
              </a:rPr>
              <a:t>, οπότε εκτός της θολερότητας σχηματίζεται </a:t>
            </a:r>
            <a:r>
              <a:rPr lang="el-GR" sz="2400" b="1" dirty="0">
                <a:solidFill>
                  <a:srgbClr val="9B0000"/>
                </a:solidFill>
                <a:latin typeface="+mn-lt"/>
              </a:rPr>
              <a:t>λευκό ίζημα </a:t>
            </a:r>
            <a:r>
              <a:rPr lang="el-GR" sz="2400" dirty="0">
                <a:latin typeface="+mn-lt"/>
              </a:rPr>
              <a:t>φωσφορικών αλάτων. Διαλύεται αν προσθέσουμε </a:t>
            </a:r>
            <a:r>
              <a:rPr lang="el-GR" sz="2400" dirty="0" smtClean="0">
                <a:latin typeface="+mn-lt"/>
              </a:rPr>
              <a:t>οξικό </a:t>
            </a:r>
            <a:r>
              <a:rPr lang="el-GR" sz="2400" dirty="0">
                <a:latin typeface="+mn-lt"/>
              </a:rPr>
              <a:t>οξύ.</a:t>
            </a:r>
          </a:p>
          <a:p>
            <a:pPr marL="457200" indent="-457200">
              <a:lnSpc>
                <a:spcPct val="120000"/>
              </a:lnSpc>
              <a:spcBef>
                <a:spcPts val="1800"/>
              </a:spcBef>
              <a:buClr>
                <a:srgbClr val="9B0000"/>
              </a:buClr>
              <a:buFont typeface="+mj-lt"/>
              <a:buAutoNum type="arabicPeriod"/>
            </a:pPr>
            <a:r>
              <a:rPr lang="el-GR" sz="2400" dirty="0" smtClean="0">
                <a:latin typeface="+mn-lt"/>
              </a:rPr>
              <a:t>Σε </a:t>
            </a:r>
            <a:r>
              <a:rPr lang="el-GR" sz="2400" b="1" dirty="0">
                <a:solidFill>
                  <a:srgbClr val="9B0000"/>
                </a:solidFill>
                <a:latin typeface="+mn-lt"/>
              </a:rPr>
              <a:t>πυουρία</a:t>
            </a:r>
            <a:r>
              <a:rPr lang="el-GR" sz="2400" dirty="0">
                <a:latin typeface="+mn-lt"/>
              </a:rPr>
              <a:t> (πυοσφαίρια στα ούρα) εμφανίζεται </a:t>
            </a:r>
            <a:r>
              <a:rPr lang="el-GR" sz="2400" b="1" dirty="0">
                <a:solidFill>
                  <a:srgbClr val="9B0000"/>
                </a:solidFill>
                <a:latin typeface="+mn-lt"/>
              </a:rPr>
              <a:t>γκριζωπή θολερότητα</a:t>
            </a:r>
            <a:r>
              <a:rPr lang="el-GR" sz="2400" dirty="0">
                <a:latin typeface="+mn-lt"/>
              </a:rPr>
              <a:t> και λευκό ίζημα. Δεν διαλύεται με </a:t>
            </a:r>
            <a:r>
              <a:rPr lang="el-GR" sz="2400" dirty="0" smtClean="0">
                <a:latin typeface="+mn-lt"/>
              </a:rPr>
              <a:t>οξικό </a:t>
            </a:r>
            <a:r>
              <a:rPr lang="el-GR" sz="2400" dirty="0">
                <a:latin typeface="+mn-lt"/>
              </a:rPr>
              <a:t>οξύ.</a:t>
            </a:r>
          </a:p>
          <a:p>
            <a:pPr marL="457200" indent="-457200">
              <a:lnSpc>
                <a:spcPct val="120000"/>
              </a:lnSpc>
              <a:spcBef>
                <a:spcPts val="1800"/>
              </a:spcBef>
              <a:buClr>
                <a:srgbClr val="9B0000"/>
              </a:buClr>
              <a:buFont typeface="+mj-lt"/>
              <a:buAutoNum type="arabicPeriod"/>
            </a:pPr>
            <a:r>
              <a:rPr lang="el-GR" sz="2400" dirty="0" smtClean="0">
                <a:latin typeface="+mn-lt"/>
              </a:rPr>
              <a:t>Σε </a:t>
            </a:r>
            <a:r>
              <a:rPr lang="el-GR" sz="2400" b="1" dirty="0">
                <a:solidFill>
                  <a:srgbClr val="9B0000"/>
                </a:solidFill>
                <a:latin typeface="+mn-lt"/>
              </a:rPr>
              <a:t>ουρικουρία</a:t>
            </a:r>
            <a:r>
              <a:rPr lang="el-GR" sz="2400" dirty="0">
                <a:latin typeface="+mn-lt"/>
              </a:rPr>
              <a:t> (άλατα ουρικού οξέος στα ούρα), εμφανίζεται </a:t>
            </a:r>
            <a:r>
              <a:rPr lang="el-GR" sz="2400" b="1" dirty="0">
                <a:solidFill>
                  <a:srgbClr val="9B0000"/>
                </a:solidFill>
                <a:latin typeface="+mn-lt"/>
              </a:rPr>
              <a:t>ροδόχρωμη ή λευκή θολερότητα </a:t>
            </a:r>
            <a:r>
              <a:rPr lang="el-GR" sz="2400" dirty="0">
                <a:latin typeface="+mn-lt"/>
              </a:rPr>
              <a:t>και </a:t>
            </a:r>
            <a:r>
              <a:rPr lang="el-GR" sz="2400" b="1" dirty="0">
                <a:solidFill>
                  <a:srgbClr val="9B0000"/>
                </a:solidFill>
                <a:latin typeface="+mn-lt"/>
              </a:rPr>
              <a:t>ίζημα</a:t>
            </a:r>
            <a:r>
              <a:rPr lang="el-GR" sz="2400" dirty="0">
                <a:latin typeface="+mn-lt"/>
              </a:rPr>
              <a:t>.</a:t>
            </a:r>
          </a:p>
          <a:p>
            <a:pPr algn="ctr" eaLnBrk="0" hangingPunct="0"/>
            <a:endParaRPr lang="el-GR" sz="2400" dirty="0">
              <a:latin typeface="+mn-lt"/>
            </a:endParaRPr>
          </a:p>
        </p:txBody>
      </p:sp>
      <p:sp>
        <p:nvSpPr>
          <p:cNvPr id="3" name="2 - Θέση αριθμού διαφάνειας"/>
          <p:cNvSpPr>
            <a:spLocks noGrp="1"/>
          </p:cNvSpPr>
          <p:nvPr>
            <p:ph type="sldNum" sz="quarter" idx="12"/>
          </p:nvPr>
        </p:nvSpPr>
        <p:spPr/>
        <p:txBody>
          <a:bodyPr/>
          <a:lstStyle/>
          <a:p>
            <a:pPr>
              <a:defRPr/>
            </a:pPr>
            <a:fld id="{25159FC5-63A6-4CF1-871B-665BEC586945}" type="slidenum">
              <a:rPr lang="el-GR" smtClean="0"/>
              <a:pPr>
                <a:defRPr/>
              </a:pPr>
              <a:t>60</a:t>
            </a:fld>
            <a:endParaRPr lang="el-GR" dirty="0"/>
          </a:p>
        </p:txBody>
      </p:sp>
    </p:spTree>
    <p:extLst>
      <p:ext uri="{BB962C8B-B14F-4D97-AF65-F5344CB8AC3E}">
        <p14:creationId xmlns:p14="http://schemas.microsoft.com/office/powerpoint/2010/main" val="16197323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0" y="116632"/>
            <a:ext cx="9144000" cy="1008112"/>
          </a:xfrm>
        </p:spPr>
        <p:txBody>
          <a:bodyPr>
            <a:noAutofit/>
          </a:bodyPr>
          <a:lstStyle/>
          <a:p>
            <a:r>
              <a:rPr lang="el-GR" dirty="0">
                <a:solidFill>
                  <a:srgbClr val="9B0000"/>
                </a:solidFill>
              </a:rPr>
              <a:t>Περιπτώσεις εμφάνισης θολερότητας </a:t>
            </a:r>
            <a:r>
              <a:rPr lang="el-GR" dirty="0" smtClean="0">
                <a:solidFill>
                  <a:srgbClr val="9B0000"/>
                </a:solidFill>
              </a:rPr>
              <a:t/>
            </a:r>
            <a:br>
              <a:rPr lang="el-GR" dirty="0" smtClean="0">
                <a:solidFill>
                  <a:srgbClr val="9B0000"/>
                </a:solidFill>
              </a:rPr>
            </a:br>
            <a:r>
              <a:rPr lang="el-GR" sz="3200" b="0" dirty="0" smtClean="0">
                <a:solidFill>
                  <a:srgbClr val="9B0000"/>
                </a:solidFill>
              </a:rPr>
              <a:t>(2 από 2)</a:t>
            </a:r>
            <a:endParaRPr lang="en-US" sz="3200" b="0" dirty="0">
              <a:solidFill>
                <a:srgbClr val="9B0000"/>
              </a:solidFill>
            </a:endParaRPr>
          </a:p>
        </p:txBody>
      </p:sp>
      <p:sp>
        <p:nvSpPr>
          <p:cNvPr id="12290" name="3 - Ορθογώνιο"/>
          <p:cNvSpPr>
            <a:spLocks noChangeArrowheads="1"/>
          </p:cNvSpPr>
          <p:nvPr/>
        </p:nvSpPr>
        <p:spPr bwMode="auto">
          <a:xfrm>
            <a:off x="323528" y="1412776"/>
            <a:ext cx="8712968" cy="5124480"/>
          </a:xfrm>
          <a:prstGeom prst="rect">
            <a:avLst/>
          </a:prstGeom>
          <a:noFill/>
          <a:ln w="9525">
            <a:noFill/>
            <a:miter lim="800000"/>
            <a:headEnd/>
            <a:tailEnd/>
          </a:ln>
        </p:spPr>
        <p:txBody>
          <a:bodyPr wrap="square">
            <a:spAutoFit/>
          </a:bodyPr>
          <a:lstStyle/>
          <a:p>
            <a:pPr marL="457200" indent="-457200">
              <a:lnSpc>
                <a:spcPct val="150000"/>
              </a:lnSpc>
              <a:spcBef>
                <a:spcPts val="1800"/>
              </a:spcBef>
              <a:buClr>
                <a:srgbClr val="9B0000"/>
              </a:buClr>
              <a:buFont typeface="+mj-lt"/>
              <a:buAutoNum type="arabicPeriod" startAt="4"/>
            </a:pPr>
            <a:r>
              <a:rPr lang="el-GR" sz="2200" b="1" dirty="0" smtClean="0">
                <a:solidFill>
                  <a:srgbClr val="9B0000"/>
                </a:solidFill>
                <a:latin typeface="+mn-lt"/>
              </a:rPr>
              <a:t>Σε </a:t>
            </a:r>
            <a:r>
              <a:rPr lang="el-GR" sz="2200" b="1" dirty="0">
                <a:solidFill>
                  <a:srgbClr val="9B0000"/>
                </a:solidFill>
                <a:latin typeface="+mn-lt"/>
              </a:rPr>
              <a:t>αιματουρία </a:t>
            </a:r>
            <a:r>
              <a:rPr lang="el-GR" sz="2200" dirty="0">
                <a:latin typeface="+mn-lt"/>
              </a:rPr>
              <a:t>(αίμα στα ούρα), εμφανίζεται </a:t>
            </a:r>
            <a:r>
              <a:rPr lang="el-GR" sz="2200" b="1" dirty="0">
                <a:solidFill>
                  <a:srgbClr val="9B0000"/>
                </a:solidFill>
                <a:latin typeface="+mn-lt"/>
              </a:rPr>
              <a:t>διάχυτη θολερότητα, νέφος </a:t>
            </a:r>
            <a:r>
              <a:rPr lang="el-GR" sz="2200" dirty="0">
                <a:latin typeface="+mn-lt"/>
              </a:rPr>
              <a:t>και </a:t>
            </a:r>
            <a:r>
              <a:rPr lang="el-GR" sz="2200" b="1" dirty="0">
                <a:solidFill>
                  <a:srgbClr val="9B0000"/>
                </a:solidFill>
                <a:latin typeface="+mn-lt"/>
              </a:rPr>
              <a:t>καστανο-ρυπαρό χρώμα</a:t>
            </a:r>
            <a:r>
              <a:rPr lang="el-GR" sz="2200" dirty="0">
                <a:latin typeface="+mn-lt"/>
              </a:rPr>
              <a:t>.</a:t>
            </a:r>
          </a:p>
          <a:p>
            <a:pPr marL="457200" indent="-457200">
              <a:lnSpc>
                <a:spcPct val="150000"/>
              </a:lnSpc>
              <a:spcBef>
                <a:spcPts val="1800"/>
              </a:spcBef>
              <a:buClr>
                <a:srgbClr val="9B0000"/>
              </a:buClr>
              <a:buFont typeface="+mj-lt"/>
              <a:buAutoNum type="arabicPeriod" startAt="4"/>
            </a:pPr>
            <a:r>
              <a:rPr lang="el-GR" sz="2200" dirty="0" smtClean="0">
                <a:latin typeface="+mn-lt"/>
              </a:rPr>
              <a:t>Σε </a:t>
            </a:r>
            <a:r>
              <a:rPr lang="el-GR" sz="2200" dirty="0">
                <a:latin typeface="+mn-lt"/>
              </a:rPr>
              <a:t>περίπτωση αναπτύξεως </a:t>
            </a:r>
            <a:r>
              <a:rPr lang="el-GR" sz="2200" b="1" dirty="0">
                <a:solidFill>
                  <a:srgbClr val="9B0000"/>
                </a:solidFill>
                <a:latin typeface="+mn-lt"/>
              </a:rPr>
              <a:t>πολλών μικροβίων λόγω παρατεταμένης παραμονής τους</a:t>
            </a:r>
            <a:r>
              <a:rPr lang="el-GR" sz="2200" dirty="0">
                <a:latin typeface="+mn-lt"/>
              </a:rPr>
              <a:t>. Σπανιότερα και λόγο μικροβιουρίας. Τα ούρα είναι ακατάλληλα για εξέταση και η θολερότητα δεν διαλύεται με κανένα χημικό (οξέα, αλκάλια) ή τεχνητό τρόπο (θέρμανση, </a:t>
            </a:r>
            <a:r>
              <a:rPr lang="el-GR" sz="2200" dirty="0" smtClean="0">
                <a:latin typeface="+mn-lt"/>
              </a:rPr>
              <a:t>φυγοκέντρηση)</a:t>
            </a:r>
          </a:p>
          <a:p>
            <a:pPr marL="457200" indent="-457200">
              <a:lnSpc>
                <a:spcPct val="150000"/>
              </a:lnSpc>
              <a:spcBef>
                <a:spcPts val="1800"/>
              </a:spcBef>
              <a:buClr>
                <a:srgbClr val="9B0000"/>
              </a:buClr>
              <a:buFont typeface="+mj-lt"/>
              <a:buAutoNum type="arabicPeriod" startAt="4"/>
            </a:pPr>
            <a:r>
              <a:rPr lang="el-GR" sz="2200" dirty="0" smtClean="0">
                <a:latin typeface="+mn-lt"/>
              </a:rPr>
              <a:t>Στην </a:t>
            </a:r>
            <a:r>
              <a:rPr lang="el-GR" sz="2200" dirty="0">
                <a:latin typeface="+mn-lt"/>
              </a:rPr>
              <a:t>περίπτωση όπου τα ούρα έχουν παραμείνει για συντήρηση στο </a:t>
            </a:r>
            <a:r>
              <a:rPr lang="el-GR" sz="2200" b="1" dirty="0">
                <a:solidFill>
                  <a:srgbClr val="9B0000"/>
                </a:solidFill>
                <a:latin typeface="+mn-lt"/>
              </a:rPr>
              <a:t>ψυγείο</a:t>
            </a:r>
            <a:r>
              <a:rPr lang="el-GR" sz="2200" dirty="0">
                <a:latin typeface="+mn-lt"/>
              </a:rPr>
              <a:t>. Τότε εμφανίζουν </a:t>
            </a:r>
            <a:r>
              <a:rPr lang="el-GR" sz="2200" b="1" dirty="0">
                <a:solidFill>
                  <a:srgbClr val="9B0000"/>
                </a:solidFill>
                <a:latin typeface="+mn-lt"/>
              </a:rPr>
              <a:t>μικροκρυστάλλους</a:t>
            </a:r>
            <a:r>
              <a:rPr lang="el-GR" sz="2200" dirty="0">
                <a:latin typeface="+mn-lt"/>
              </a:rPr>
              <a:t> που μπορούν να προκαλέσουν θολερότητα. </a:t>
            </a:r>
            <a:r>
              <a:rPr lang="el-GR" sz="2200" dirty="0" smtClean="0">
                <a:latin typeface="+mn-lt"/>
              </a:rPr>
              <a:t>Φεύγουν </a:t>
            </a:r>
            <a:r>
              <a:rPr lang="el-GR" sz="2200" dirty="0">
                <a:latin typeface="+mn-lt"/>
              </a:rPr>
              <a:t>με την φυγοκέντρηση. </a:t>
            </a:r>
          </a:p>
        </p:txBody>
      </p:sp>
      <p:sp>
        <p:nvSpPr>
          <p:cNvPr id="4" name="3 - Θέση αριθμού διαφάνειας"/>
          <p:cNvSpPr>
            <a:spLocks noGrp="1"/>
          </p:cNvSpPr>
          <p:nvPr>
            <p:ph type="sldNum" sz="quarter" idx="12"/>
          </p:nvPr>
        </p:nvSpPr>
        <p:spPr/>
        <p:txBody>
          <a:bodyPr/>
          <a:lstStyle/>
          <a:p>
            <a:pPr>
              <a:defRPr/>
            </a:pPr>
            <a:fld id="{25159FC5-63A6-4CF1-871B-665BEC586945}" type="slidenum">
              <a:rPr lang="el-GR" smtClean="0"/>
              <a:pPr>
                <a:defRPr/>
              </a:pPr>
              <a:t>61</a:t>
            </a:fld>
            <a:endParaRPr lang="el-GR" dirty="0"/>
          </a:p>
        </p:txBody>
      </p:sp>
    </p:spTree>
    <p:extLst>
      <p:ext uri="{BB962C8B-B14F-4D97-AF65-F5344CB8AC3E}">
        <p14:creationId xmlns:p14="http://schemas.microsoft.com/office/powerpoint/2010/main" val="15946069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2420888"/>
            <a:ext cx="8229600" cy="908720"/>
          </a:xfrm>
          <a:ln w="28575">
            <a:solidFill>
              <a:srgbClr val="9B0000"/>
            </a:solidFill>
          </a:ln>
        </p:spPr>
        <p:txBody>
          <a:bodyPr>
            <a:normAutofit/>
          </a:bodyPr>
          <a:lstStyle/>
          <a:p>
            <a:r>
              <a:rPr lang="el-GR" dirty="0">
                <a:solidFill>
                  <a:srgbClr val="9B0000"/>
                </a:solidFill>
              </a:rPr>
              <a:t>Αφρός </a:t>
            </a:r>
            <a:r>
              <a:rPr lang="el-GR" dirty="0" smtClean="0">
                <a:solidFill>
                  <a:srgbClr val="9B0000"/>
                </a:solidFill>
              </a:rPr>
              <a:t>ούρων</a:t>
            </a:r>
            <a:endParaRPr lang="el-GR" dirty="0">
              <a:solidFill>
                <a:srgbClr val="9B0000"/>
              </a:solidFill>
            </a:endParaRPr>
          </a:p>
        </p:txBody>
      </p:sp>
      <p:sp>
        <p:nvSpPr>
          <p:cNvPr id="3" name="2 - TextBox"/>
          <p:cNvSpPr txBox="1"/>
          <p:nvPr/>
        </p:nvSpPr>
        <p:spPr>
          <a:xfrm>
            <a:off x="1214414" y="3573016"/>
            <a:ext cx="6715172" cy="830997"/>
          </a:xfrm>
          <a:prstGeom prst="rect">
            <a:avLst/>
          </a:prstGeom>
          <a:noFill/>
        </p:spPr>
        <p:txBody>
          <a:bodyPr wrap="square" rtlCol="0">
            <a:spAutoFit/>
          </a:bodyPr>
          <a:lstStyle/>
          <a:p>
            <a:pPr algn="ctr"/>
            <a:r>
              <a:rPr lang="el-GR" sz="2400" dirty="0" smtClean="0">
                <a:latin typeface="+mn-lt"/>
              </a:rPr>
              <a:t>«Δεν αναφέρεται στην απάντηση των ούρων</a:t>
            </a:r>
            <a:r>
              <a:rPr lang="en-US" sz="2400" dirty="0" smtClean="0">
                <a:latin typeface="+mn-lt"/>
              </a:rPr>
              <a:t> </a:t>
            </a:r>
            <a:r>
              <a:rPr lang="el-GR" sz="2400" dirty="0" smtClean="0">
                <a:latin typeface="+mn-lt"/>
              </a:rPr>
              <a:t>παρά μόνο αν είναι παθολογικός»</a:t>
            </a:r>
            <a:endParaRPr lang="el-GR" sz="2400" dirty="0">
              <a:latin typeface="+mn-lt"/>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62</a:t>
            </a:fld>
            <a:endParaRPr lang="el-GR" dirty="0"/>
          </a:p>
        </p:txBody>
      </p:sp>
    </p:spTree>
    <p:extLst>
      <p:ext uri="{BB962C8B-B14F-4D97-AF65-F5344CB8AC3E}">
        <p14:creationId xmlns:p14="http://schemas.microsoft.com/office/powerpoint/2010/main" val="34518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solidFill>
                  <a:srgbClr val="9B0000"/>
                </a:solidFill>
              </a:rPr>
              <a:t>Οι δύο παθολογικές περιπτώσεις αφρού στα ούρα</a:t>
            </a:r>
            <a:endParaRPr lang="el-GR" dirty="0">
              <a:solidFill>
                <a:srgbClr val="9B0000"/>
              </a:solidFill>
            </a:endParaRPr>
          </a:p>
        </p:txBody>
      </p:sp>
      <p:sp>
        <p:nvSpPr>
          <p:cNvPr id="2" name="Rectangle 4"/>
          <p:cNvSpPr>
            <a:spLocks noChangeArrowheads="1"/>
          </p:cNvSpPr>
          <p:nvPr/>
        </p:nvSpPr>
        <p:spPr bwMode="auto">
          <a:xfrm>
            <a:off x="611560" y="856078"/>
            <a:ext cx="8140697" cy="4228850"/>
          </a:xfrm>
          <a:prstGeom prst="rect">
            <a:avLst/>
          </a:prstGeom>
          <a:noFill/>
          <a:ln w="9525">
            <a:noFill/>
            <a:miter lim="800000"/>
            <a:headEnd/>
            <a:tailEnd/>
          </a:ln>
        </p:spPr>
        <p:txBody>
          <a:bodyPr wrap="square" anchor="ctr">
            <a:spAutoFit/>
          </a:bodyPr>
          <a:lstStyle/>
          <a:p>
            <a:endParaRPr lang="el-GR" dirty="0"/>
          </a:p>
          <a:p>
            <a:pPr>
              <a:lnSpc>
                <a:spcPct val="120000"/>
              </a:lnSpc>
              <a:spcBef>
                <a:spcPts val="1800"/>
              </a:spcBef>
            </a:pPr>
            <a:r>
              <a:rPr lang="el-GR" sz="2400" dirty="0" smtClean="0">
                <a:latin typeface="+mn-lt"/>
              </a:rPr>
              <a:t>Φυσιολογικά τα ούρα εμφανίζουν ελάχιστο λευκό αφρό. </a:t>
            </a:r>
          </a:p>
          <a:p>
            <a:pPr>
              <a:lnSpc>
                <a:spcPct val="120000"/>
              </a:lnSpc>
              <a:spcBef>
                <a:spcPts val="1800"/>
              </a:spcBef>
            </a:pPr>
            <a:r>
              <a:rPr lang="el-GR" sz="2400" dirty="0" smtClean="0">
                <a:latin typeface="+mn-lt"/>
              </a:rPr>
              <a:t>Άφθονος αφρός εμφανίζεται μόνο</a:t>
            </a:r>
            <a:r>
              <a:rPr lang="en-US" sz="2400" dirty="0" smtClean="0">
                <a:latin typeface="+mn-lt"/>
              </a:rPr>
              <a:t>:</a:t>
            </a:r>
            <a:endParaRPr lang="el-GR" sz="2400" dirty="0">
              <a:latin typeface="+mn-lt"/>
            </a:endParaRPr>
          </a:p>
          <a:p>
            <a:pPr marL="457200" indent="-457200">
              <a:lnSpc>
                <a:spcPct val="120000"/>
              </a:lnSpc>
              <a:spcBef>
                <a:spcPts val="1800"/>
              </a:spcBef>
              <a:buClr>
                <a:srgbClr val="9B0000"/>
              </a:buClr>
              <a:buFont typeface="+mj-lt"/>
              <a:buAutoNum type="arabicPeriod"/>
            </a:pPr>
            <a:r>
              <a:rPr lang="el-GR" sz="2400" dirty="0" smtClean="0">
                <a:latin typeface="+mn-lt"/>
              </a:rPr>
              <a:t>Σε υψηλή συγκέντρωση χολερυθρίνης. </a:t>
            </a:r>
            <a:r>
              <a:rPr lang="el-GR" sz="2400" b="1" dirty="0" smtClean="0">
                <a:solidFill>
                  <a:srgbClr val="9B0000"/>
                </a:solidFill>
                <a:latin typeface="+mn-lt"/>
              </a:rPr>
              <a:t>Άφθονος κίτρινος αφρός.</a:t>
            </a:r>
            <a:endParaRPr lang="el-GR" sz="2400" b="1" dirty="0">
              <a:solidFill>
                <a:srgbClr val="9B0000"/>
              </a:solidFill>
              <a:latin typeface="+mn-lt"/>
            </a:endParaRPr>
          </a:p>
          <a:p>
            <a:pPr marL="457200" indent="-457200">
              <a:lnSpc>
                <a:spcPct val="120000"/>
              </a:lnSpc>
              <a:spcBef>
                <a:spcPts val="1800"/>
              </a:spcBef>
              <a:buClr>
                <a:srgbClr val="9B0000"/>
              </a:buClr>
              <a:buFont typeface="+mj-lt"/>
              <a:buAutoNum type="arabicPeriod"/>
            </a:pPr>
            <a:r>
              <a:rPr lang="el-GR" sz="2400" dirty="0" smtClean="0">
                <a:latin typeface="+mn-lt"/>
              </a:rPr>
              <a:t>Σε υψηλή συγκέντρωση λευκώματος</a:t>
            </a:r>
            <a:r>
              <a:rPr lang="en-US" sz="2400" dirty="0" smtClean="0">
                <a:latin typeface="+mn-lt"/>
              </a:rPr>
              <a:t>: </a:t>
            </a:r>
            <a:r>
              <a:rPr lang="el-GR" sz="2400" b="1" dirty="0" smtClean="0">
                <a:solidFill>
                  <a:srgbClr val="9B0000"/>
                </a:solidFill>
                <a:latin typeface="+mn-lt"/>
              </a:rPr>
              <a:t>Άφθονος λευκός αφρός</a:t>
            </a:r>
            <a:r>
              <a:rPr lang="el-GR" sz="2400" dirty="0" smtClean="0">
                <a:solidFill>
                  <a:srgbClr val="C00000"/>
                </a:solidFill>
                <a:latin typeface="+mn-lt"/>
              </a:rPr>
              <a:t> </a:t>
            </a:r>
            <a:r>
              <a:rPr lang="el-GR" sz="2400" dirty="0" smtClean="0">
                <a:latin typeface="+mn-lt"/>
              </a:rPr>
              <a:t>σαν το ασπράδι αυγού (εξ’ ου και το όνομα). </a:t>
            </a:r>
            <a:endParaRPr lang="el-GR" sz="2400" dirty="0">
              <a:latin typeface="+mn-lt"/>
            </a:endParaRPr>
          </a:p>
          <a:p>
            <a:pPr algn="ctr" eaLnBrk="0" hangingPunct="0"/>
            <a:endParaRPr lang="el-GR" dirty="0"/>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63</a:t>
            </a:fld>
            <a:endParaRPr lang="el-GR" dirty="0"/>
          </a:p>
        </p:txBody>
      </p:sp>
    </p:spTree>
    <p:extLst>
      <p:ext uri="{BB962C8B-B14F-4D97-AF65-F5344CB8AC3E}">
        <p14:creationId xmlns:p14="http://schemas.microsoft.com/office/powerpoint/2010/main" val="9244932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74640"/>
            <a:ext cx="8229600" cy="908720"/>
          </a:xfrm>
          <a:ln w="28575">
            <a:solidFill>
              <a:srgbClr val="9B0000"/>
            </a:solidFill>
          </a:ln>
        </p:spPr>
        <p:txBody>
          <a:bodyPr/>
          <a:lstStyle/>
          <a:p>
            <a:r>
              <a:rPr lang="el-GR" dirty="0" smtClean="0">
                <a:solidFill>
                  <a:srgbClr val="9B0000"/>
                </a:solidFill>
              </a:rPr>
              <a:t>Το ίζημα των ούρων</a:t>
            </a:r>
            <a:endParaRPr lang="el-GR" dirty="0">
              <a:solidFill>
                <a:srgbClr val="9B0000"/>
              </a:solidFill>
            </a:endParaRPr>
          </a:p>
        </p:txBody>
      </p:sp>
      <p:sp>
        <p:nvSpPr>
          <p:cNvPr id="3" name="2 - Θέση αριθμού διαφάνειας"/>
          <p:cNvSpPr>
            <a:spLocks noGrp="1"/>
          </p:cNvSpPr>
          <p:nvPr>
            <p:ph type="sldNum" sz="quarter" idx="12"/>
          </p:nvPr>
        </p:nvSpPr>
        <p:spPr/>
        <p:txBody>
          <a:bodyPr/>
          <a:lstStyle/>
          <a:p>
            <a:pPr>
              <a:defRPr/>
            </a:pPr>
            <a:fld id="{25159FC5-63A6-4CF1-871B-665BEC586945}" type="slidenum">
              <a:rPr lang="el-GR" smtClean="0"/>
              <a:pPr>
                <a:defRPr/>
              </a:pPr>
              <a:t>64</a:t>
            </a:fld>
            <a:endParaRPr lang="el-GR" dirty="0"/>
          </a:p>
        </p:txBody>
      </p:sp>
    </p:spTree>
    <p:extLst>
      <p:ext uri="{BB962C8B-B14F-4D97-AF65-F5344CB8AC3E}">
        <p14:creationId xmlns:p14="http://schemas.microsoft.com/office/powerpoint/2010/main" val="32196060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solidFill>
                  <a:srgbClr val="9B0000"/>
                </a:solidFill>
              </a:rPr>
              <a:t>Που και πότε παρατηρείται ίζημα στα </a:t>
            </a:r>
            <a:r>
              <a:rPr lang="el-GR" dirty="0" smtClean="0">
                <a:solidFill>
                  <a:srgbClr val="9B0000"/>
                </a:solidFill>
              </a:rPr>
              <a:t>ούρα</a:t>
            </a:r>
            <a:endParaRPr lang="el-GR" dirty="0">
              <a:solidFill>
                <a:srgbClr val="9B0000"/>
              </a:solidFill>
            </a:endParaRPr>
          </a:p>
        </p:txBody>
      </p:sp>
      <p:sp>
        <p:nvSpPr>
          <p:cNvPr id="13314" name="Rectangle 2"/>
          <p:cNvSpPr>
            <a:spLocks noChangeArrowheads="1"/>
          </p:cNvSpPr>
          <p:nvPr/>
        </p:nvSpPr>
        <p:spPr bwMode="auto">
          <a:xfrm>
            <a:off x="557904" y="1530766"/>
            <a:ext cx="8064500" cy="3527119"/>
          </a:xfrm>
          <a:prstGeom prst="rect">
            <a:avLst/>
          </a:prstGeom>
          <a:noFill/>
          <a:ln w="9525">
            <a:noFill/>
            <a:miter lim="800000"/>
            <a:headEnd/>
            <a:tailEnd/>
          </a:ln>
        </p:spPr>
        <p:txBody>
          <a:bodyPr anchor="ctr">
            <a:spAutoFit/>
          </a:bodyPr>
          <a:lstStyle/>
          <a:p>
            <a:pPr>
              <a:lnSpc>
                <a:spcPct val="150000"/>
              </a:lnSpc>
              <a:spcBef>
                <a:spcPct val="40000"/>
              </a:spcBef>
            </a:pPr>
            <a:r>
              <a:rPr lang="el-GR" sz="2400" dirty="0">
                <a:latin typeface="+mn-lt"/>
              </a:rPr>
              <a:t>Το ίζημα φαίνεται τόσο στον πυθμένα του δοχείου συλλογής ούρων όσο και στον πυθμένα του κωνικού σωληναρίου φυγοκέντρησης</a:t>
            </a:r>
            <a:r>
              <a:rPr lang="el-GR" sz="2400" dirty="0" smtClean="0">
                <a:latin typeface="+mn-lt"/>
              </a:rPr>
              <a:t>.</a:t>
            </a:r>
            <a:endParaRPr lang="el-GR" sz="2400" dirty="0">
              <a:latin typeface="+mn-lt"/>
            </a:endParaRPr>
          </a:p>
          <a:p>
            <a:pPr>
              <a:lnSpc>
                <a:spcPct val="150000"/>
              </a:lnSpc>
              <a:spcBef>
                <a:spcPct val="40000"/>
              </a:spcBef>
            </a:pPr>
            <a:r>
              <a:rPr lang="el-GR" sz="2400" dirty="0">
                <a:latin typeface="+mn-lt"/>
              </a:rPr>
              <a:t>Η παρουσία του οφείλεται στην ύπαρξη </a:t>
            </a:r>
            <a:r>
              <a:rPr lang="el-GR" sz="2400" b="1" dirty="0">
                <a:solidFill>
                  <a:srgbClr val="9B0000"/>
                </a:solidFill>
                <a:latin typeface="+mn-lt"/>
              </a:rPr>
              <a:t>κρυστάλλων, αλάτων, ερυθρών ή πυοσφαιρίων.</a:t>
            </a:r>
          </a:p>
          <a:p>
            <a:pPr indent="457200">
              <a:spcBef>
                <a:spcPct val="40000"/>
              </a:spcBef>
            </a:pPr>
            <a:endParaRPr lang="el-GR" sz="2400" dirty="0">
              <a:latin typeface="+mn-lt"/>
            </a:endParaRPr>
          </a:p>
        </p:txBody>
      </p:sp>
      <p:sp>
        <p:nvSpPr>
          <p:cNvPr id="4" name="3 - TextBox"/>
          <p:cNvSpPr txBox="1"/>
          <p:nvPr/>
        </p:nvSpPr>
        <p:spPr>
          <a:xfrm>
            <a:off x="589626" y="4869160"/>
            <a:ext cx="8032778" cy="830997"/>
          </a:xfrm>
          <a:prstGeom prst="rect">
            <a:avLst/>
          </a:prstGeom>
          <a:noFill/>
        </p:spPr>
        <p:txBody>
          <a:bodyPr wrap="square" rtlCol="0">
            <a:spAutoFit/>
          </a:bodyPr>
          <a:lstStyle/>
          <a:p>
            <a:r>
              <a:rPr lang="el-GR" sz="2400" dirty="0" smtClean="0">
                <a:latin typeface="+mn-lt"/>
              </a:rPr>
              <a:t>Η απάντηση είναι </a:t>
            </a:r>
            <a:r>
              <a:rPr lang="el-GR" sz="2400" b="1" dirty="0" smtClean="0">
                <a:solidFill>
                  <a:srgbClr val="9B0000"/>
                </a:solidFill>
                <a:latin typeface="+mn-lt"/>
              </a:rPr>
              <a:t>ΝΑ</a:t>
            </a:r>
            <a:r>
              <a:rPr lang="el-GR" sz="2400" b="1" dirty="0">
                <a:solidFill>
                  <a:srgbClr val="9B0000"/>
                </a:solidFill>
                <a:latin typeface="+mn-lt"/>
              </a:rPr>
              <a:t>Ι</a:t>
            </a:r>
            <a:r>
              <a:rPr lang="el-GR" sz="2400" dirty="0" smtClean="0">
                <a:latin typeface="+mn-lt"/>
              </a:rPr>
              <a:t> ή </a:t>
            </a:r>
            <a:r>
              <a:rPr lang="el-GR" sz="2400" b="1" dirty="0" smtClean="0">
                <a:solidFill>
                  <a:srgbClr val="9B0000"/>
                </a:solidFill>
                <a:latin typeface="+mn-lt"/>
              </a:rPr>
              <a:t>ΌΧ</a:t>
            </a:r>
            <a:r>
              <a:rPr lang="el-GR" sz="2400" b="1" dirty="0">
                <a:solidFill>
                  <a:srgbClr val="9B0000"/>
                </a:solidFill>
                <a:latin typeface="+mn-lt"/>
              </a:rPr>
              <a:t>Ι</a:t>
            </a:r>
            <a:r>
              <a:rPr lang="el-GR" sz="2400" dirty="0" smtClean="0">
                <a:latin typeface="+mn-lt"/>
              </a:rPr>
              <a:t> και δεν καταγράφεται το χρώμα του ιζήματος</a:t>
            </a:r>
            <a:endParaRPr lang="el-GR" sz="2400" dirty="0">
              <a:latin typeface="+mn-lt"/>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65</a:t>
            </a:fld>
            <a:endParaRPr lang="el-GR" dirty="0"/>
          </a:p>
        </p:txBody>
      </p:sp>
    </p:spTree>
    <p:extLst>
      <p:ext uri="{BB962C8B-B14F-4D97-AF65-F5344CB8AC3E}">
        <p14:creationId xmlns:p14="http://schemas.microsoft.com/office/powerpoint/2010/main" val="23474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2919" y="0"/>
            <a:ext cx="8229600" cy="908720"/>
          </a:xfrm>
        </p:spPr>
        <p:txBody>
          <a:bodyPr>
            <a:normAutofit fontScale="90000"/>
          </a:bodyPr>
          <a:lstStyle/>
          <a:p>
            <a:r>
              <a:rPr lang="el-GR" dirty="0" smtClean="0">
                <a:solidFill>
                  <a:srgbClr val="9B0000"/>
                </a:solidFill>
              </a:rPr>
              <a:t>Συστατικά ούρων που προκαλούν ίζημα </a:t>
            </a:r>
            <a:r>
              <a:rPr lang="el-GR" b="0" dirty="0" smtClean="0">
                <a:solidFill>
                  <a:srgbClr val="9B0000"/>
                </a:solidFill>
              </a:rPr>
              <a:t>(1 από 2)</a:t>
            </a:r>
            <a:endParaRPr lang="el-GR" b="0" dirty="0">
              <a:solidFill>
                <a:srgbClr val="9B0000"/>
              </a:solidFill>
            </a:endParaRPr>
          </a:p>
        </p:txBody>
      </p:sp>
      <p:sp>
        <p:nvSpPr>
          <p:cNvPr id="14338" name="Rectangle 4"/>
          <p:cNvSpPr>
            <a:spLocks noChangeArrowheads="1"/>
          </p:cNvSpPr>
          <p:nvPr/>
        </p:nvSpPr>
        <p:spPr bwMode="auto">
          <a:xfrm>
            <a:off x="395288" y="853320"/>
            <a:ext cx="8424862" cy="5906232"/>
          </a:xfrm>
          <a:prstGeom prst="rect">
            <a:avLst/>
          </a:prstGeom>
          <a:noFill/>
          <a:ln w="9525">
            <a:noFill/>
            <a:miter lim="800000"/>
            <a:headEnd/>
            <a:tailEnd/>
          </a:ln>
        </p:spPr>
        <p:txBody>
          <a:bodyPr anchor="ctr">
            <a:spAutoFit/>
          </a:bodyPr>
          <a:lstStyle/>
          <a:p>
            <a:pPr marL="457200" indent="-457200">
              <a:lnSpc>
                <a:spcPct val="120000"/>
              </a:lnSpc>
              <a:spcBef>
                <a:spcPts val="600"/>
              </a:spcBef>
              <a:buClr>
                <a:srgbClr val="9B0000"/>
              </a:buClr>
              <a:buFont typeface="+mj-lt"/>
              <a:buAutoNum type="arabicPeriod"/>
            </a:pPr>
            <a:r>
              <a:rPr lang="el-GR" sz="2600" b="1" dirty="0" smtClean="0">
                <a:solidFill>
                  <a:srgbClr val="9B0000"/>
                </a:solidFill>
                <a:latin typeface="+mn-lt"/>
              </a:rPr>
              <a:t>Άμορφα </a:t>
            </a:r>
            <a:r>
              <a:rPr lang="el-GR" sz="2600" b="1" dirty="0">
                <a:solidFill>
                  <a:srgbClr val="9B0000"/>
                </a:solidFill>
                <a:latin typeface="+mn-lt"/>
              </a:rPr>
              <a:t>ουρικά άλατα (σε όξινο </a:t>
            </a:r>
            <a:r>
              <a:rPr lang="en-US" sz="2600" b="1" dirty="0">
                <a:solidFill>
                  <a:srgbClr val="9B0000"/>
                </a:solidFill>
                <a:latin typeface="+mn-lt"/>
              </a:rPr>
              <a:t>pH</a:t>
            </a:r>
            <a:r>
              <a:rPr lang="el-GR" sz="2600" b="1" dirty="0" smtClean="0">
                <a:solidFill>
                  <a:srgbClr val="9B0000"/>
                </a:solidFill>
                <a:latin typeface="+mn-lt"/>
              </a:rPr>
              <a:t>)</a:t>
            </a:r>
            <a:endParaRPr lang="el-GR" sz="2600" b="1" dirty="0">
              <a:solidFill>
                <a:srgbClr val="9B0000"/>
              </a:solidFill>
              <a:latin typeface="+mn-lt"/>
            </a:endParaRPr>
          </a:p>
          <a:p>
            <a:pPr>
              <a:lnSpc>
                <a:spcPct val="120000"/>
              </a:lnSpc>
              <a:spcBef>
                <a:spcPts val="600"/>
              </a:spcBef>
            </a:pPr>
            <a:r>
              <a:rPr lang="el-GR" sz="2400" dirty="0">
                <a:latin typeface="+mn-lt"/>
              </a:rPr>
              <a:t>Συνήθως αποβάλλονται διαλυμένα και τα ούρα είναι διαυγή.</a:t>
            </a:r>
          </a:p>
          <a:p>
            <a:pPr>
              <a:lnSpc>
                <a:spcPct val="120000"/>
              </a:lnSpc>
              <a:spcBef>
                <a:spcPts val="600"/>
              </a:spcBef>
            </a:pPr>
            <a:r>
              <a:rPr lang="el-GR" sz="2400" dirty="0">
                <a:latin typeface="+mn-lt"/>
              </a:rPr>
              <a:t>Μόλις κρυώσουν τα ούρα, γίνονται αδιάλυτα, προκαλούν θολερότητα και σχηματίζουν ίζημα </a:t>
            </a:r>
            <a:r>
              <a:rPr lang="el-GR" sz="2400" b="1" dirty="0">
                <a:solidFill>
                  <a:srgbClr val="9B0000"/>
                </a:solidFill>
                <a:latin typeface="+mn-lt"/>
              </a:rPr>
              <a:t>ανοικτού ροζ χρώματος ή κιτρινωπού. </a:t>
            </a:r>
          </a:p>
          <a:p>
            <a:pPr>
              <a:lnSpc>
                <a:spcPct val="120000"/>
              </a:lnSpc>
              <a:spcBef>
                <a:spcPts val="600"/>
              </a:spcBef>
            </a:pPr>
            <a:r>
              <a:rPr lang="en-US" sz="2400" dirty="0">
                <a:latin typeface="+mn-lt"/>
              </a:rPr>
              <a:t>T</a:t>
            </a:r>
            <a:r>
              <a:rPr lang="el-GR" sz="2400" dirty="0">
                <a:latin typeface="+mn-lt"/>
              </a:rPr>
              <a:t>όσο η θολερότητα όσο και το ίζημα διαλύονται αν τα ούρα θερμανθούν στους 60</a:t>
            </a:r>
            <a:r>
              <a:rPr lang="en-US" sz="2400" baseline="30000" dirty="0">
                <a:latin typeface="+mn-lt"/>
              </a:rPr>
              <a:t>o</a:t>
            </a:r>
            <a:r>
              <a:rPr lang="en-US" sz="2400" dirty="0">
                <a:latin typeface="+mn-lt"/>
              </a:rPr>
              <a:t> C</a:t>
            </a:r>
            <a:r>
              <a:rPr lang="el-GR" sz="2400" dirty="0">
                <a:latin typeface="+mn-lt"/>
              </a:rPr>
              <a:t>. Επανεμφανίζονται όταν τα ούρα κρυώσουν</a:t>
            </a:r>
            <a:r>
              <a:rPr lang="el-GR" sz="2400" dirty="0" smtClean="0">
                <a:latin typeface="+mn-lt"/>
              </a:rPr>
              <a:t>.</a:t>
            </a:r>
            <a:endParaRPr lang="el-GR" sz="2400" dirty="0">
              <a:latin typeface="+mn-lt"/>
            </a:endParaRPr>
          </a:p>
          <a:p>
            <a:pPr marL="457200" indent="-457200">
              <a:lnSpc>
                <a:spcPct val="120000"/>
              </a:lnSpc>
              <a:spcBef>
                <a:spcPts val="600"/>
              </a:spcBef>
              <a:buClr>
                <a:srgbClr val="9B0000"/>
              </a:buClr>
              <a:buFont typeface="+mj-lt"/>
              <a:buAutoNum type="arabicPeriod" startAt="2"/>
            </a:pPr>
            <a:r>
              <a:rPr lang="el-GR" sz="2600" b="1" dirty="0" smtClean="0">
                <a:solidFill>
                  <a:srgbClr val="9B0000"/>
                </a:solidFill>
                <a:latin typeface="+mn-lt"/>
              </a:rPr>
              <a:t>Κρύσταλλοι </a:t>
            </a:r>
            <a:r>
              <a:rPr lang="el-GR" sz="2600" b="1" dirty="0">
                <a:solidFill>
                  <a:srgbClr val="9B0000"/>
                </a:solidFill>
                <a:latin typeface="+mn-lt"/>
              </a:rPr>
              <a:t>ουρικού οξέος (σε όξινο </a:t>
            </a:r>
            <a:r>
              <a:rPr lang="en-US" sz="2600" b="1" dirty="0">
                <a:solidFill>
                  <a:srgbClr val="9B0000"/>
                </a:solidFill>
                <a:latin typeface="+mn-lt"/>
              </a:rPr>
              <a:t>pH</a:t>
            </a:r>
            <a:r>
              <a:rPr lang="el-GR" sz="2600" b="1" dirty="0" smtClean="0">
                <a:solidFill>
                  <a:srgbClr val="9B0000"/>
                </a:solidFill>
                <a:latin typeface="+mn-lt"/>
              </a:rPr>
              <a:t>)</a:t>
            </a:r>
            <a:endParaRPr lang="el-GR" sz="2600" b="1" dirty="0">
              <a:solidFill>
                <a:srgbClr val="9B0000"/>
              </a:solidFill>
              <a:latin typeface="+mn-lt"/>
            </a:endParaRPr>
          </a:p>
          <a:p>
            <a:pPr>
              <a:lnSpc>
                <a:spcPct val="120000"/>
              </a:lnSpc>
              <a:spcBef>
                <a:spcPts val="600"/>
              </a:spcBef>
            </a:pPr>
            <a:r>
              <a:rPr lang="el-GR" sz="2400" dirty="0">
                <a:latin typeface="+mn-lt"/>
              </a:rPr>
              <a:t>Εμφανίζουν </a:t>
            </a:r>
            <a:r>
              <a:rPr lang="el-GR" sz="2400" b="1" dirty="0">
                <a:solidFill>
                  <a:srgbClr val="9B0000"/>
                </a:solidFill>
                <a:latin typeface="+mn-lt"/>
              </a:rPr>
              <a:t>ίζημα κοκκινωπό </a:t>
            </a:r>
            <a:r>
              <a:rPr lang="el-GR" sz="2400" dirty="0">
                <a:latin typeface="+mn-lt"/>
              </a:rPr>
              <a:t>χωρίς να είναι θολά. Το ίζημα αυτό μοιάζει καμία φορά σαν άμμος κόκκινη και κάθεται όχι μόνο στον πυθμένα αλλά και στα τοιχώματα του δοχείου</a:t>
            </a:r>
            <a:r>
              <a:rPr lang="el-GR" sz="2400" dirty="0" smtClean="0">
                <a:latin typeface="+mn-lt"/>
              </a:rPr>
              <a:t>.</a:t>
            </a:r>
            <a:endParaRPr lang="el-GR" sz="2400" dirty="0">
              <a:latin typeface="+mn-lt"/>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66</a:t>
            </a:fld>
            <a:endParaRPr lang="el-GR" dirty="0"/>
          </a:p>
        </p:txBody>
      </p:sp>
    </p:spTree>
    <p:extLst>
      <p:ext uri="{BB962C8B-B14F-4D97-AF65-F5344CB8AC3E}">
        <p14:creationId xmlns:p14="http://schemas.microsoft.com/office/powerpoint/2010/main" val="16187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Ορθογώνιο"/>
          <p:cNvSpPr>
            <a:spLocks noChangeArrowheads="1"/>
          </p:cNvSpPr>
          <p:nvPr/>
        </p:nvSpPr>
        <p:spPr bwMode="auto">
          <a:xfrm>
            <a:off x="323528" y="908720"/>
            <a:ext cx="8643998" cy="5789277"/>
          </a:xfrm>
          <a:prstGeom prst="rect">
            <a:avLst/>
          </a:prstGeom>
          <a:noFill/>
          <a:ln w="9525">
            <a:noFill/>
            <a:miter lim="800000"/>
            <a:headEnd/>
            <a:tailEnd/>
          </a:ln>
        </p:spPr>
        <p:txBody>
          <a:bodyPr wrap="square">
            <a:spAutoFit/>
          </a:bodyPr>
          <a:lstStyle/>
          <a:p>
            <a:pPr marL="457200" indent="-457200">
              <a:lnSpc>
                <a:spcPct val="120000"/>
              </a:lnSpc>
              <a:spcBef>
                <a:spcPts val="600"/>
              </a:spcBef>
              <a:buClr>
                <a:srgbClr val="9B0000"/>
              </a:buClr>
              <a:buFont typeface="+mj-lt"/>
              <a:buAutoNum type="arabicPeriod" startAt="3"/>
            </a:pPr>
            <a:r>
              <a:rPr lang="el-GR" sz="2600" b="1" dirty="0" smtClean="0">
                <a:solidFill>
                  <a:srgbClr val="9B0000"/>
                </a:solidFill>
                <a:latin typeface="+mn-lt"/>
              </a:rPr>
              <a:t>Κρύσταλλοι </a:t>
            </a:r>
            <a:r>
              <a:rPr lang="el-GR" sz="2600" b="1" dirty="0">
                <a:solidFill>
                  <a:srgbClr val="9B0000"/>
                </a:solidFill>
                <a:latin typeface="+mn-lt"/>
              </a:rPr>
              <a:t>οξαλικού ασβεστίου (σε όξινο </a:t>
            </a:r>
            <a:r>
              <a:rPr lang="en-US" sz="2600" b="1" dirty="0">
                <a:solidFill>
                  <a:srgbClr val="9B0000"/>
                </a:solidFill>
                <a:latin typeface="+mn-lt"/>
              </a:rPr>
              <a:t>pH</a:t>
            </a:r>
            <a:r>
              <a:rPr lang="el-GR" sz="2600" b="1" dirty="0">
                <a:solidFill>
                  <a:srgbClr val="9B0000"/>
                </a:solidFill>
                <a:latin typeface="+mn-lt"/>
              </a:rPr>
              <a:t>)</a:t>
            </a:r>
          </a:p>
          <a:p>
            <a:pPr lvl="1">
              <a:lnSpc>
                <a:spcPct val="120000"/>
              </a:lnSpc>
              <a:spcBef>
                <a:spcPts val="0"/>
              </a:spcBef>
              <a:buClr>
                <a:srgbClr val="9B0000"/>
              </a:buClr>
            </a:pPr>
            <a:r>
              <a:rPr lang="el-GR" sz="2400" dirty="0" smtClean="0">
                <a:latin typeface="+mn-lt"/>
              </a:rPr>
              <a:t>Αν </a:t>
            </a:r>
            <a:r>
              <a:rPr lang="el-GR" sz="2400" dirty="0">
                <a:latin typeface="+mn-lt"/>
              </a:rPr>
              <a:t>είναι πολλοί και μεγάλοι οι κρύσταλλοι καθιζάνουν και παράγεται ένα </a:t>
            </a:r>
            <a:r>
              <a:rPr lang="el-GR" sz="2400" b="1" dirty="0">
                <a:solidFill>
                  <a:srgbClr val="9B0000"/>
                </a:solidFill>
                <a:latin typeface="+mn-lt"/>
              </a:rPr>
              <a:t>γκριζωπό ίζημα</a:t>
            </a:r>
            <a:r>
              <a:rPr lang="el-GR" sz="2400" dirty="0" smtClean="0">
                <a:latin typeface="+mn-lt"/>
              </a:rPr>
              <a:t>.</a:t>
            </a:r>
          </a:p>
          <a:p>
            <a:pPr marL="457200" indent="-457200">
              <a:lnSpc>
                <a:spcPct val="120000"/>
              </a:lnSpc>
              <a:spcBef>
                <a:spcPts val="600"/>
              </a:spcBef>
              <a:buClr>
                <a:srgbClr val="9B0000"/>
              </a:buClr>
              <a:buFont typeface="+mj-lt"/>
              <a:buAutoNum type="arabicPeriod" startAt="3"/>
            </a:pPr>
            <a:r>
              <a:rPr lang="el-GR" sz="2600" b="1" dirty="0" smtClean="0">
                <a:solidFill>
                  <a:srgbClr val="9B0000"/>
                </a:solidFill>
                <a:latin typeface="+mn-lt"/>
              </a:rPr>
              <a:t>Άμορφα </a:t>
            </a:r>
            <a:r>
              <a:rPr lang="el-GR" sz="2600" b="1" dirty="0">
                <a:solidFill>
                  <a:srgbClr val="9B0000"/>
                </a:solidFill>
                <a:latin typeface="+mn-lt"/>
              </a:rPr>
              <a:t>φωσφορικά άλατα (σε αλκαλικό </a:t>
            </a:r>
            <a:r>
              <a:rPr lang="en-US" sz="2600" b="1" dirty="0">
                <a:solidFill>
                  <a:srgbClr val="9B0000"/>
                </a:solidFill>
                <a:latin typeface="+mn-lt"/>
              </a:rPr>
              <a:t>pH</a:t>
            </a:r>
            <a:r>
              <a:rPr lang="el-GR" sz="2600" b="1" dirty="0">
                <a:solidFill>
                  <a:srgbClr val="9B0000"/>
                </a:solidFill>
                <a:latin typeface="+mn-lt"/>
              </a:rPr>
              <a:t>)</a:t>
            </a:r>
          </a:p>
          <a:p>
            <a:pPr lvl="1">
              <a:lnSpc>
                <a:spcPct val="120000"/>
              </a:lnSpc>
              <a:spcBef>
                <a:spcPts val="0"/>
              </a:spcBef>
              <a:buClr>
                <a:srgbClr val="9B0000"/>
              </a:buClr>
            </a:pPr>
            <a:r>
              <a:rPr lang="el-GR" sz="2400" dirty="0">
                <a:latin typeface="+mn-lt"/>
              </a:rPr>
              <a:t>Τα ούρα που έχουν τα άλατα αυτά συνήθως είναι θολά και έχουν</a:t>
            </a:r>
            <a:r>
              <a:rPr lang="el-GR" sz="2400" b="1" dirty="0">
                <a:latin typeface="+mn-lt"/>
              </a:rPr>
              <a:t> </a:t>
            </a:r>
            <a:r>
              <a:rPr lang="el-GR" sz="2400" b="1" dirty="0">
                <a:solidFill>
                  <a:srgbClr val="9B0000"/>
                </a:solidFill>
                <a:latin typeface="+mn-lt"/>
              </a:rPr>
              <a:t>ίζημα λευκό</a:t>
            </a:r>
            <a:r>
              <a:rPr lang="el-GR" sz="2400" b="1" dirty="0" smtClean="0">
                <a:solidFill>
                  <a:srgbClr val="9B0000"/>
                </a:solidFill>
                <a:latin typeface="+mn-lt"/>
              </a:rPr>
              <a:t>.</a:t>
            </a:r>
          </a:p>
          <a:p>
            <a:pPr marL="457200" indent="-457200">
              <a:lnSpc>
                <a:spcPct val="120000"/>
              </a:lnSpc>
              <a:spcBef>
                <a:spcPts val="600"/>
              </a:spcBef>
              <a:buClr>
                <a:srgbClr val="9B0000"/>
              </a:buClr>
              <a:buFont typeface="+mj-lt"/>
              <a:buAutoNum type="arabicPeriod" startAt="3"/>
            </a:pPr>
            <a:r>
              <a:rPr lang="el-GR" sz="2600" b="1" dirty="0" smtClean="0">
                <a:solidFill>
                  <a:srgbClr val="9B0000"/>
                </a:solidFill>
                <a:latin typeface="+mn-lt"/>
              </a:rPr>
              <a:t>Πυοσφαίρια </a:t>
            </a:r>
            <a:endParaRPr lang="el-GR" sz="2600" b="1" dirty="0">
              <a:solidFill>
                <a:srgbClr val="9B0000"/>
              </a:solidFill>
              <a:latin typeface="+mn-lt"/>
            </a:endParaRPr>
          </a:p>
          <a:p>
            <a:pPr lvl="1">
              <a:lnSpc>
                <a:spcPct val="120000"/>
              </a:lnSpc>
              <a:spcBef>
                <a:spcPts val="0"/>
              </a:spcBef>
              <a:buClr>
                <a:srgbClr val="9B0000"/>
              </a:buClr>
            </a:pPr>
            <a:r>
              <a:rPr lang="el-GR" sz="2400" dirty="0">
                <a:latin typeface="+mn-lt"/>
              </a:rPr>
              <a:t>Σε πυουρία εμφανίζεται γκριζωπή θολερότητα με </a:t>
            </a:r>
            <a:r>
              <a:rPr lang="el-GR" sz="2400" b="1" dirty="0">
                <a:solidFill>
                  <a:srgbClr val="9B0000"/>
                </a:solidFill>
                <a:latin typeface="+mn-lt"/>
              </a:rPr>
              <a:t>λευκό ίζημα </a:t>
            </a:r>
            <a:r>
              <a:rPr lang="el-GR" sz="2400" dirty="0">
                <a:latin typeface="+mn-lt"/>
              </a:rPr>
              <a:t>που όχι μόνο δεν διαλύεται με </a:t>
            </a:r>
            <a:r>
              <a:rPr lang="el-GR" sz="2400" dirty="0" smtClean="0">
                <a:latin typeface="+mn-lt"/>
              </a:rPr>
              <a:t>οξικό </a:t>
            </a:r>
            <a:r>
              <a:rPr lang="el-GR" sz="2400" dirty="0">
                <a:latin typeface="+mn-lt"/>
              </a:rPr>
              <a:t>οξύ αλλά επιτείνεται</a:t>
            </a:r>
            <a:r>
              <a:rPr lang="el-GR" sz="2400" dirty="0" smtClean="0">
                <a:latin typeface="+mn-lt"/>
              </a:rPr>
              <a:t>.</a:t>
            </a:r>
          </a:p>
          <a:p>
            <a:pPr marL="457200" indent="-457200">
              <a:lnSpc>
                <a:spcPct val="120000"/>
              </a:lnSpc>
              <a:spcBef>
                <a:spcPts val="600"/>
              </a:spcBef>
              <a:buClr>
                <a:srgbClr val="9B0000"/>
              </a:buClr>
              <a:buFont typeface="+mj-lt"/>
              <a:buAutoNum type="arabicPeriod" startAt="3"/>
            </a:pPr>
            <a:r>
              <a:rPr lang="el-GR" sz="2600" b="1" dirty="0" smtClean="0">
                <a:solidFill>
                  <a:srgbClr val="9B0000"/>
                </a:solidFill>
                <a:latin typeface="+mn-lt"/>
              </a:rPr>
              <a:t>Αίμα </a:t>
            </a:r>
            <a:endParaRPr lang="el-GR" sz="2600" b="1" dirty="0">
              <a:solidFill>
                <a:srgbClr val="9B0000"/>
              </a:solidFill>
              <a:latin typeface="+mn-lt"/>
            </a:endParaRPr>
          </a:p>
          <a:p>
            <a:pPr lvl="1">
              <a:lnSpc>
                <a:spcPct val="120000"/>
              </a:lnSpc>
              <a:spcBef>
                <a:spcPts val="0"/>
              </a:spcBef>
              <a:buClr>
                <a:srgbClr val="9B0000"/>
              </a:buClr>
            </a:pPr>
            <a:r>
              <a:rPr lang="el-GR" sz="2400" dirty="0">
                <a:latin typeface="+mn-lt"/>
              </a:rPr>
              <a:t>Σε έντονη αιματουρία εμφανίζεται θολερότητα, ερυθρό χρώμα και</a:t>
            </a:r>
            <a:r>
              <a:rPr lang="el-GR" sz="2400" b="1" dirty="0">
                <a:latin typeface="+mn-lt"/>
              </a:rPr>
              <a:t> </a:t>
            </a:r>
            <a:r>
              <a:rPr lang="el-GR" sz="2400" b="1" dirty="0">
                <a:solidFill>
                  <a:srgbClr val="9B0000"/>
                </a:solidFill>
                <a:latin typeface="+mn-lt"/>
              </a:rPr>
              <a:t>ερυθρό ίζημα</a:t>
            </a:r>
            <a:r>
              <a:rPr lang="el-GR" sz="2400" b="1" dirty="0">
                <a:latin typeface="+mn-lt"/>
              </a:rPr>
              <a:t>.</a:t>
            </a:r>
          </a:p>
        </p:txBody>
      </p:sp>
      <p:sp>
        <p:nvSpPr>
          <p:cNvPr id="2" name="Τίτλος 1"/>
          <p:cNvSpPr>
            <a:spLocks noGrp="1"/>
          </p:cNvSpPr>
          <p:nvPr>
            <p:ph type="title"/>
          </p:nvPr>
        </p:nvSpPr>
        <p:spPr>
          <a:xfrm>
            <a:off x="508695" y="15032"/>
            <a:ext cx="8229600" cy="908720"/>
          </a:xfrm>
        </p:spPr>
        <p:txBody>
          <a:bodyPr>
            <a:normAutofit fontScale="90000"/>
          </a:bodyPr>
          <a:lstStyle/>
          <a:p>
            <a:r>
              <a:rPr lang="el-GR" dirty="0" smtClean="0">
                <a:solidFill>
                  <a:srgbClr val="9B0000"/>
                </a:solidFill>
              </a:rPr>
              <a:t>Συστατικά ούρων που προκαλούν ίζημα </a:t>
            </a:r>
            <a:r>
              <a:rPr lang="el-GR" b="0" dirty="0" smtClean="0">
                <a:solidFill>
                  <a:srgbClr val="9B0000"/>
                </a:solidFill>
              </a:rPr>
              <a:t>(2 από 2)</a:t>
            </a:r>
            <a:endParaRPr lang="el-GR" dirty="0">
              <a:solidFill>
                <a:srgbClr val="9B0000"/>
              </a:solidFill>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67</a:t>
            </a:fld>
            <a:endParaRPr lang="el-GR" dirty="0"/>
          </a:p>
        </p:txBody>
      </p:sp>
    </p:spTree>
    <p:extLst>
      <p:ext uri="{BB962C8B-B14F-4D97-AF65-F5344CB8AC3E}">
        <p14:creationId xmlns:p14="http://schemas.microsoft.com/office/powerpoint/2010/main" val="7597620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917162" y="1124744"/>
            <a:ext cx="7523986" cy="5161755"/>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l-GR" dirty="0" smtClean="0">
                <a:solidFill>
                  <a:srgbClr val="9B0000"/>
                </a:solidFill>
              </a:rPr>
              <a:t>Σχολιάστε χρώμα και χροιά</a:t>
            </a:r>
            <a:r>
              <a:rPr lang="en-US" dirty="0" smtClean="0">
                <a:solidFill>
                  <a:srgbClr val="9B0000"/>
                </a:solidFill>
              </a:rPr>
              <a:t>:</a:t>
            </a:r>
            <a:endParaRPr lang="el-GR" dirty="0">
              <a:solidFill>
                <a:srgbClr val="9B0000"/>
              </a:solidFill>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68</a:t>
            </a:fld>
            <a:endParaRPr lang="el-GR" dirty="0"/>
          </a:p>
        </p:txBody>
      </p:sp>
      <p:sp>
        <p:nvSpPr>
          <p:cNvPr id="3" name="Ορθογώνιο 2"/>
          <p:cNvSpPr/>
          <p:nvPr/>
        </p:nvSpPr>
        <p:spPr>
          <a:xfrm>
            <a:off x="1835696" y="6356350"/>
            <a:ext cx="5054496" cy="276999"/>
          </a:xfrm>
          <a:prstGeom prst="rect">
            <a:avLst/>
          </a:prstGeom>
        </p:spPr>
        <p:txBody>
          <a:bodyPr wrap="square">
            <a:spAutoFit/>
          </a:bodyPr>
          <a:lstStyle/>
          <a:p>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1969878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rPr>
              <a:t>Αρχαία </a:t>
            </a:r>
            <a:r>
              <a:rPr lang="el-GR" dirty="0" smtClean="0">
                <a:solidFill>
                  <a:srgbClr val="9B0000"/>
                </a:solidFill>
              </a:rPr>
              <a:t>Ελλάδα</a:t>
            </a:r>
            <a:endParaRPr lang="el-GR" dirty="0">
              <a:solidFill>
                <a:srgbClr val="9B0000"/>
              </a:solidFill>
            </a:endParaRPr>
          </a:p>
        </p:txBody>
      </p:sp>
      <p:sp>
        <p:nvSpPr>
          <p:cNvPr id="6146" name="Text Box 2"/>
          <p:cNvSpPr txBox="1">
            <a:spLocks noChangeArrowheads="1"/>
          </p:cNvSpPr>
          <p:nvPr/>
        </p:nvSpPr>
        <p:spPr bwMode="auto">
          <a:xfrm>
            <a:off x="611560" y="2522985"/>
            <a:ext cx="5012432" cy="1477328"/>
          </a:xfrm>
          <a:prstGeom prst="rect">
            <a:avLst/>
          </a:prstGeom>
          <a:noFill/>
          <a:ln w="9525">
            <a:noFill/>
            <a:miter lim="800000"/>
            <a:headEnd/>
            <a:tailEnd/>
          </a:ln>
        </p:spPr>
        <p:txBody>
          <a:bodyPr wrap="square">
            <a:spAutoFit/>
          </a:bodyPr>
          <a:lstStyle/>
          <a:p>
            <a:pPr>
              <a:lnSpc>
                <a:spcPct val="125000"/>
              </a:lnSpc>
              <a:spcBef>
                <a:spcPct val="50000"/>
              </a:spcBef>
            </a:pPr>
            <a:r>
              <a:rPr lang="el-GR" sz="2400" dirty="0">
                <a:latin typeface="+mn-lt"/>
              </a:rPr>
              <a:t>Ο </a:t>
            </a:r>
            <a:r>
              <a:rPr lang="el-GR" sz="2400" b="1" dirty="0">
                <a:solidFill>
                  <a:srgbClr val="9B0000"/>
                </a:solidFill>
                <a:latin typeface="+mn-lt"/>
              </a:rPr>
              <a:t>Ιπποκράτης </a:t>
            </a:r>
            <a:r>
              <a:rPr lang="el-GR" sz="2400" dirty="0">
                <a:latin typeface="+mn-lt"/>
              </a:rPr>
              <a:t>κάνει μία εκτενή περιγραφή των φυσιολογικών και παθολογικών χαρακτήρων των ούρων</a:t>
            </a:r>
            <a:r>
              <a:rPr lang="el-GR" sz="2400" dirty="0" smtClean="0">
                <a:latin typeface="+mn-lt"/>
              </a:rPr>
              <a:t>.</a:t>
            </a:r>
            <a:endParaRPr lang="el-GR" sz="2400" dirty="0">
              <a:latin typeface="+mn-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474853"/>
            <a:ext cx="2635523" cy="3573592"/>
          </a:xfrm>
          <a:prstGeom prst="rect">
            <a:avLst/>
          </a:prstGeom>
          <a:noFill/>
          <a:ln w="381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940152" y="5229200"/>
            <a:ext cx="2779539"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4"/>
              </a:rPr>
              <a:t>Hippocrates Light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5"/>
              </a:rPr>
              <a:t>Mdd</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ως κοινό κτήμα</a:t>
            </a: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a:t>
            </a:fld>
            <a:endParaRPr lang="el-GR" dirty="0"/>
          </a:p>
        </p:txBody>
      </p:sp>
    </p:spTree>
    <p:extLst>
      <p:ext uri="{BB962C8B-B14F-4D97-AF65-F5344CB8AC3E}">
        <p14:creationId xmlns:p14="http://schemas.microsoft.com/office/powerpoint/2010/main" val="465684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528900"/>
            <a:ext cx="8229600" cy="1800200"/>
          </a:xfrm>
          <a:ln w="28575">
            <a:solidFill>
              <a:srgbClr val="9B0000"/>
            </a:solidFill>
          </a:ln>
        </p:spPr>
        <p:txBody>
          <a:bodyPr>
            <a:normAutofit fontScale="90000"/>
          </a:bodyPr>
          <a:lstStyle/>
          <a:p>
            <a:pPr>
              <a:lnSpc>
                <a:spcPct val="150000"/>
              </a:lnSpc>
            </a:pPr>
            <a:r>
              <a:rPr lang="en-US" dirty="0">
                <a:solidFill>
                  <a:srgbClr val="9B0000"/>
                </a:solidFill>
              </a:rPr>
              <a:t>pH </a:t>
            </a:r>
            <a:r>
              <a:rPr lang="el-GR" dirty="0">
                <a:solidFill>
                  <a:srgbClr val="9B0000"/>
                </a:solidFill>
              </a:rPr>
              <a:t/>
            </a:r>
            <a:br>
              <a:rPr lang="el-GR" dirty="0">
                <a:solidFill>
                  <a:srgbClr val="9B0000"/>
                </a:solidFill>
              </a:rPr>
            </a:br>
            <a:r>
              <a:rPr lang="el-GR" dirty="0">
                <a:solidFill>
                  <a:srgbClr val="9B0000"/>
                </a:solidFill>
              </a:rPr>
              <a:t>(αντίδραση ή οξύτητα των ούρων</a:t>
            </a:r>
            <a:r>
              <a:rPr lang="el-GR" dirty="0" smtClean="0">
                <a:solidFill>
                  <a:srgbClr val="9B0000"/>
                </a:solidFill>
              </a:rPr>
              <a:t>)</a:t>
            </a:r>
            <a:endParaRPr lang="el-GR" dirty="0">
              <a:solidFill>
                <a:srgbClr val="9B0000"/>
              </a:solidFill>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69</a:t>
            </a:fld>
            <a:endParaRPr lang="el-GR" dirty="0"/>
          </a:p>
        </p:txBody>
      </p:sp>
    </p:spTree>
    <p:extLst>
      <p:ext uri="{BB962C8B-B14F-4D97-AF65-F5344CB8AC3E}">
        <p14:creationId xmlns:p14="http://schemas.microsoft.com/office/powerpoint/2010/main" val="26296444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solidFill>
                  <a:srgbClr val="9B0000"/>
                </a:solidFill>
                <a:latin typeface="Arial" pitchFamily="34" charset="0"/>
                <a:cs typeface="Arial" pitchFamily="34" charset="0"/>
              </a:rPr>
              <a:t>pH</a:t>
            </a:r>
            <a:endParaRPr lang="el-GR" dirty="0">
              <a:solidFill>
                <a:srgbClr val="9B0000"/>
              </a:solidFill>
            </a:endParaRPr>
          </a:p>
        </p:txBody>
      </p:sp>
      <p:sp>
        <p:nvSpPr>
          <p:cNvPr id="17410" name="Rectangle 2"/>
          <p:cNvSpPr>
            <a:spLocks noChangeArrowheads="1"/>
          </p:cNvSpPr>
          <p:nvPr/>
        </p:nvSpPr>
        <p:spPr bwMode="auto">
          <a:xfrm>
            <a:off x="215008" y="1340768"/>
            <a:ext cx="8928992" cy="461665"/>
          </a:xfrm>
          <a:prstGeom prst="rect">
            <a:avLst/>
          </a:prstGeom>
          <a:noFill/>
          <a:ln w="9525">
            <a:noFill/>
            <a:miter lim="800000"/>
            <a:headEnd/>
            <a:tailEnd/>
          </a:ln>
        </p:spPr>
        <p:txBody>
          <a:bodyPr wrap="square" anchor="ctr">
            <a:spAutoFit/>
          </a:bodyPr>
          <a:lstStyle/>
          <a:p>
            <a:r>
              <a:rPr lang="el-GR" sz="2400" dirty="0">
                <a:latin typeface="+mn-lt"/>
              </a:rPr>
              <a:t>Η φυσιολογική τιμή για τους ενήλικες είναι 6, ενώ για τα νεογνά </a:t>
            </a:r>
            <a:r>
              <a:rPr lang="el-GR" sz="2400" dirty="0" smtClean="0">
                <a:latin typeface="+mn-lt"/>
              </a:rPr>
              <a:t>5-7. </a:t>
            </a:r>
            <a:endParaRPr lang="el-GR" sz="2400" dirty="0">
              <a:latin typeface="+mn-lt"/>
            </a:endParaRPr>
          </a:p>
        </p:txBody>
      </p:sp>
      <p:graphicFrame>
        <p:nvGraphicFramePr>
          <p:cNvPr id="4" name="Πίνακας 3"/>
          <p:cNvGraphicFramePr>
            <a:graphicFrameLocks noGrp="1"/>
          </p:cNvGraphicFramePr>
          <p:nvPr>
            <p:extLst>
              <p:ext uri="{D42A27DB-BD31-4B8C-83A1-F6EECF244321}">
                <p14:modId xmlns:p14="http://schemas.microsoft.com/office/powerpoint/2010/main" val="4084262000"/>
              </p:ext>
            </p:extLst>
          </p:nvPr>
        </p:nvGraphicFramePr>
        <p:xfrm>
          <a:off x="1547664" y="2204864"/>
          <a:ext cx="6096000" cy="1828800"/>
        </p:xfrm>
        <a:graphic>
          <a:graphicData uri="http://schemas.openxmlformats.org/drawingml/2006/table">
            <a:tbl>
              <a:tblPr firstRow="1" bandRow="1">
                <a:tableStyleId>{72833802-FEF1-4C79-8D5D-14CF1EAF98D9}</a:tableStyleId>
              </a:tblPr>
              <a:tblGrid>
                <a:gridCol w="3048000"/>
                <a:gridCol w="3048000"/>
              </a:tblGrid>
              <a:tr h="370840">
                <a:tc>
                  <a:txBody>
                    <a:bodyPr/>
                    <a:lstStyle/>
                    <a:p>
                      <a:r>
                        <a:rPr lang="en-US" sz="2400" dirty="0" smtClean="0"/>
                        <a:t>Ph</a:t>
                      </a:r>
                      <a:endParaRPr lang="el-GR" sz="2400" b="1" dirty="0"/>
                    </a:p>
                  </a:txBody>
                  <a:tcPr/>
                </a:tc>
                <a:tc>
                  <a:txBody>
                    <a:bodyPr/>
                    <a:lstStyle/>
                    <a:p>
                      <a:r>
                        <a:rPr lang="el-GR" sz="2400" dirty="0" smtClean="0"/>
                        <a:t>Απάντηση</a:t>
                      </a:r>
                      <a:endParaRPr lang="el-GR" sz="2400" b="1" dirty="0"/>
                    </a:p>
                  </a:txBody>
                  <a:tcPr/>
                </a:tc>
              </a:tr>
              <a:tr h="370840">
                <a:tc>
                  <a:txBody>
                    <a:bodyPr/>
                    <a:lstStyle/>
                    <a:p>
                      <a:r>
                        <a:rPr lang="en-US" sz="2400" dirty="0" smtClean="0"/>
                        <a:t>pH &lt; 7 </a:t>
                      </a:r>
                      <a:endParaRPr lang="el-GR" sz="2400" dirty="0"/>
                    </a:p>
                  </a:txBody>
                  <a:tcPr/>
                </a:tc>
                <a:tc>
                  <a:txBody>
                    <a:bodyPr/>
                    <a:lstStyle/>
                    <a:p>
                      <a:r>
                        <a:rPr lang="el-GR" sz="2400" dirty="0" smtClean="0"/>
                        <a:t>Αντίδραση όξινη</a:t>
                      </a:r>
                      <a:endParaRPr lang="el-GR" sz="2400" dirty="0"/>
                    </a:p>
                  </a:txBody>
                  <a:tcPr/>
                </a:tc>
              </a:tr>
              <a:tr h="370840">
                <a:tc>
                  <a:txBody>
                    <a:bodyPr/>
                    <a:lstStyle/>
                    <a:p>
                      <a:r>
                        <a:rPr lang="en-US" sz="2400" dirty="0" smtClean="0"/>
                        <a:t>pH = 7 </a:t>
                      </a:r>
                      <a:endParaRPr lang="el-G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Αντίδραση ουδέτερη</a:t>
                      </a:r>
                      <a:endParaRPr lang="en-US" sz="2400" dirty="0" smtClean="0">
                        <a:cs typeface="Arial" charset="0"/>
                      </a:endParaRPr>
                    </a:p>
                  </a:txBody>
                  <a:tcPr/>
                </a:tc>
              </a:tr>
              <a:tr h="370840">
                <a:tc>
                  <a:txBody>
                    <a:bodyPr/>
                    <a:lstStyle/>
                    <a:p>
                      <a:r>
                        <a:rPr lang="en-US" sz="2400" dirty="0" smtClean="0"/>
                        <a:t>pH &gt; 7</a:t>
                      </a:r>
                      <a:r>
                        <a:rPr lang="el-GR" sz="2400" dirty="0" smtClean="0"/>
                        <a:t> </a:t>
                      </a:r>
                      <a:endParaRPr lang="el-G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Αντίδραση αλκαλική</a:t>
                      </a:r>
                      <a:endParaRPr lang="el-GR" sz="2400" dirty="0" smtClean="0">
                        <a:cs typeface="Arial" charset="0"/>
                      </a:endParaRPr>
                    </a:p>
                  </a:txBody>
                  <a:tcPr/>
                </a:tc>
              </a:tr>
            </a:tbl>
          </a:graphicData>
        </a:graphic>
      </p:graphicFrame>
      <p:sp>
        <p:nvSpPr>
          <p:cNvPr id="5" name="4 - TextBox"/>
          <p:cNvSpPr txBox="1"/>
          <p:nvPr/>
        </p:nvSpPr>
        <p:spPr>
          <a:xfrm>
            <a:off x="319460" y="4581128"/>
            <a:ext cx="8824540" cy="830997"/>
          </a:xfrm>
          <a:prstGeom prst="rect">
            <a:avLst/>
          </a:prstGeom>
          <a:noFill/>
        </p:spPr>
        <p:txBody>
          <a:bodyPr wrap="square" rtlCol="0">
            <a:spAutoFit/>
          </a:bodyPr>
          <a:lstStyle/>
          <a:p>
            <a:r>
              <a:rPr lang="el-GR" sz="2400" dirty="0" smtClean="0">
                <a:latin typeface="+mn-lt"/>
              </a:rPr>
              <a:t>Στην απάντηση αναφέρεται μόνο χαρακτηρισμός και όχι η απόλυτη τιμή</a:t>
            </a:r>
            <a:r>
              <a:rPr lang="en-US" sz="2400" dirty="0" smtClean="0">
                <a:latin typeface="+mn-lt"/>
              </a:rPr>
              <a:t>.</a:t>
            </a:r>
            <a:endParaRPr lang="el-GR" sz="24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70</a:t>
            </a:fld>
            <a:endParaRPr lang="el-GR" dirty="0"/>
          </a:p>
        </p:txBody>
      </p:sp>
    </p:spTree>
    <p:extLst>
      <p:ext uri="{BB962C8B-B14F-4D97-AF65-F5344CB8AC3E}">
        <p14:creationId xmlns:p14="http://schemas.microsoft.com/office/powerpoint/2010/main" val="2630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9B0000"/>
                </a:solidFill>
              </a:rPr>
              <a:t>Οξέωση και αλκάλωση</a:t>
            </a:r>
            <a:endParaRPr lang="el-GR" dirty="0">
              <a:solidFill>
                <a:srgbClr val="9B0000"/>
              </a:solidFill>
            </a:endParaRPr>
          </a:p>
        </p:txBody>
      </p:sp>
      <p:sp>
        <p:nvSpPr>
          <p:cNvPr id="19458" name="Text Box 4"/>
          <p:cNvSpPr txBox="1">
            <a:spLocks noChangeArrowheads="1"/>
          </p:cNvSpPr>
          <p:nvPr/>
        </p:nvSpPr>
        <p:spPr bwMode="auto">
          <a:xfrm>
            <a:off x="684213" y="1341438"/>
            <a:ext cx="7848600" cy="1595501"/>
          </a:xfrm>
          <a:prstGeom prst="rect">
            <a:avLst/>
          </a:prstGeom>
          <a:noFill/>
          <a:ln w="9525">
            <a:noFill/>
            <a:miter lim="800000"/>
            <a:headEnd/>
            <a:tailEnd/>
          </a:ln>
        </p:spPr>
        <p:txBody>
          <a:bodyPr>
            <a:spAutoFit/>
          </a:bodyPr>
          <a:lstStyle/>
          <a:p>
            <a:pPr>
              <a:lnSpc>
                <a:spcPct val="140000"/>
              </a:lnSpc>
              <a:spcBef>
                <a:spcPct val="50000"/>
              </a:spcBef>
            </a:pPr>
            <a:r>
              <a:rPr lang="el-GR" sz="2400" b="1" dirty="0">
                <a:solidFill>
                  <a:srgbClr val="9B0000"/>
                </a:solidFill>
                <a:latin typeface="+mn-lt"/>
              </a:rPr>
              <a:t>Οξέωση</a:t>
            </a:r>
            <a:r>
              <a:rPr lang="en-US" sz="2400" dirty="0">
                <a:solidFill>
                  <a:schemeClr val="tx2"/>
                </a:solidFill>
                <a:latin typeface="+mn-lt"/>
              </a:rPr>
              <a:t>:</a:t>
            </a:r>
            <a:r>
              <a:rPr lang="en-US" sz="2400" dirty="0">
                <a:latin typeface="+mn-lt"/>
              </a:rPr>
              <a:t> </a:t>
            </a:r>
            <a:r>
              <a:rPr lang="el-GR" sz="2400" dirty="0">
                <a:latin typeface="+mn-lt"/>
              </a:rPr>
              <a:t>Η μείωση του </a:t>
            </a:r>
            <a:r>
              <a:rPr lang="en-US" sz="2400" dirty="0">
                <a:latin typeface="+mn-lt"/>
              </a:rPr>
              <a:t>pH </a:t>
            </a:r>
            <a:r>
              <a:rPr lang="el-GR" sz="2400" dirty="0">
                <a:latin typeface="+mn-lt"/>
              </a:rPr>
              <a:t>του αίματος που παρουσιάζεται σε περίπτωση ανεξέλεγκτου σακχαρώδη διαβήτη, σοβαρής νεφρικής πάθησης και μερικών ασθενειών του πνεύμονα.</a:t>
            </a:r>
          </a:p>
        </p:txBody>
      </p:sp>
      <p:sp>
        <p:nvSpPr>
          <p:cNvPr id="19459" name="Text Box 5"/>
          <p:cNvSpPr txBox="1">
            <a:spLocks noChangeArrowheads="1"/>
          </p:cNvSpPr>
          <p:nvPr/>
        </p:nvSpPr>
        <p:spPr bwMode="auto">
          <a:xfrm>
            <a:off x="684213" y="3357563"/>
            <a:ext cx="7848600" cy="1595501"/>
          </a:xfrm>
          <a:prstGeom prst="rect">
            <a:avLst/>
          </a:prstGeom>
          <a:noFill/>
          <a:ln w="9525">
            <a:noFill/>
            <a:miter lim="800000"/>
            <a:headEnd/>
            <a:tailEnd/>
          </a:ln>
        </p:spPr>
        <p:txBody>
          <a:bodyPr>
            <a:spAutoFit/>
          </a:bodyPr>
          <a:lstStyle/>
          <a:p>
            <a:pPr>
              <a:lnSpc>
                <a:spcPct val="140000"/>
              </a:lnSpc>
              <a:spcBef>
                <a:spcPct val="50000"/>
              </a:spcBef>
            </a:pPr>
            <a:r>
              <a:rPr lang="el-GR" sz="2400" b="1" dirty="0">
                <a:solidFill>
                  <a:srgbClr val="9B0000"/>
                </a:solidFill>
                <a:latin typeface="+mn-lt"/>
              </a:rPr>
              <a:t>Αλκάλωση</a:t>
            </a:r>
            <a:r>
              <a:rPr lang="en-US" sz="2400" dirty="0">
                <a:solidFill>
                  <a:schemeClr val="tx2"/>
                </a:solidFill>
                <a:latin typeface="+mn-lt"/>
              </a:rPr>
              <a:t>:</a:t>
            </a:r>
            <a:r>
              <a:rPr lang="en-US" sz="2400" dirty="0">
                <a:latin typeface="+mn-lt"/>
              </a:rPr>
              <a:t> </a:t>
            </a:r>
            <a:r>
              <a:rPr lang="el-GR" sz="2400" dirty="0">
                <a:latin typeface="+mn-lt"/>
              </a:rPr>
              <a:t>Η αύξηση του </a:t>
            </a:r>
            <a:r>
              <a:rPr lang="en-US" sz="2400" dirty="0">
                <a:latin typeface="+mn-lt"/>
              </a:rPr>
              <a:t>pH </a:t>
            </a:r>
            <a:r>
              <a:rPr lang="el-GR" sz="2400" dirty="0">
                <a:latin typeface="+mn-lt"/>
              </a:rPr>
              <a:t>του αίματος και των σωματικών υγρών που προκαλείται από υπερβολικούς εμετούς, υπεραερισμό ή έκθεση σε μεγάλα υψόμετρα.</a:t>
            </a: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71</a:t>
            </a:fld>
            <a:endParaRPr lang="el-GR" dirty="0"/>
          </a:p>
        </p:txBody>
      </p:sp>
    </p:spTree>
    <p:extLst>
      <p:ext uri="{BB962C8B-B14F-4D97-AF65-F5344CB8AC3E}">
        <p14:creationId xmlns:p14="http://schemas.microsoft.com/office/powerpoint/2010/main" val="11771767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cs typeface="Arial" charset="0"/>
              </a:rPr>
              <a:t>Παθολογική μείωση </a:t>
            </a:r>
            <a:r>
              <a:rPr lang="en-US" dirty="0">
                <a:solidFill>
                  <a:srgbClr val="9B0000"/>
                </a:solidFill>
                <a:cs typeface="Arial" charset="0"/>
              </a:rPr>
              <a:t>pH </a:t>
            </a:r>
            <a:r>
              <a:rPr lang="el-GR" dirty="0">
                <a:solidFill>
                  <a:srgbClr val="9B0000"/>
                </a:solidFill>
                <a:cs typeface="Arial" charset="0"/>
              </a:rPr>
              <a:t>(&lt; </a:t>
            </a:r>
            <a:r>
              <a:rPr lang="en-US" dirty="0" smtClean="0">
                <a:solidFill>
                  <a:srgbClr val="9B0000"/>
                </a:solidFill>
                <a:cs typeface="Arial" charset="0"/>
              </a:rPr>
              <a:t>6</a:t>
            </a:r>
            <a:r>
              <a:rPr lang="el-GR" dirty="0" smtClean="0">
                <a:solidFill>
                  <a:srgbClr val="9B0000"/>
                </a:solidFill>
                <a:cs typeface="Arial" charset="0"/>
              </a:rPr>
              <a:t>)</a:t>
            </a:r>
            <a:endParaRPr lang="el-GR" dirty="0">
              <a:solidFill>
                <a:srgbClr val="9B0000"/>
              </a:solidFill>
            </a:endParaRPr>
          </a:p>
        </p:txBody>
      </p:sp>
      <p:sp>
        <p:nvSpPr>
          <p:cNvPr id="18435" name="2 - TextBox"/>
          <p:cNvSpPr txBox="1">
            <a:spLocks noChangeArrowheads="1"/>
          </p:cNvSpPr>
          <p:nvPr/>
        </p:nvSpPr>
        <p:spPr bwMode="auto">
          <a:xfrm>
            <a:off x="1000125" y="1714500"/>
            <a:ext cx="7858125" cy="4128502"/>
          </a:xfrm>
          <a:prstGeom prst="rect">
            <a:avLst/>
          </a:prstGeom>
          <a:noFill/>
          <a:ln w="9525">
            <a:noFill/>
            <a:miter lim="800000"/>
            <a:headEnd/>
            <a:tailEnd/>
          </a:ln>
        </p:spPr>
        <p:txBody>
          <a:bodyPr>
            <a:spAutoFit/>
          </a:bodyPr>
          <a:lstStyle/>
          <a:p>
            <a:pPr marL="432000" indent="-432000">
              <a:lnSpc>
                <a:spcPct val="150000"/>
              </a:lnSpc>
              <a:spcAft>
                <a:spcPts val="1200"/>
              </a:spcAft>
              <a:buClr>
                <a:srgbClr val="9B0000"/>
              </a:buClr>
              <a:buFontTx/>
              <a:buAutoNum type="arabicPeriod"/>
            </a:pPr>
            <a:r>
              <a:rPr lang="el-GR" sz="2400" dirty="0">
                <a:latin typeface="+mn-lt"/>
                <a:cs typeface="Arial" charset="0"/>
              </a:rPr>
              <a:t>Οξέωση μεταβολική ή αναπνευστική</a:t>
            </a:r>
          </a:p>
          <a:p>
            <a:pPr marL="432000" indent="-432000">
              <a:lnSpc>
                <a:spcPct val="150000"/>
              </a:lnSpc>
              <a:spcAft>
                <a:spcPts val="1200"/>
              </a:spcAft>
              <a:buClr>
                <a:srgbClr val="9B0000"/>
              </a:buClr>
              <a:buFontTx/>
              <a:buAutoNum type="arabicPeriod"/>
            </a:pPr>
            <a:r>
              <a:rPr lang="el-GR" sz="2400" dirty="0">
                <a:latin typeface="+mn-lt"/>
                <a:cs typeface="Arial" charset="0"/>
              </a:rPr>
              <a:t>Διαβητική οξέωση</a:t>
            </a:r>
          </a:p>
          <a:p>
            <a:pPr marL="432000" indent="-432000">
              <a:lnSpc>
                <a:spcPct val="150000"/>
              </a:lnSpc>
              <a:spcAft>
                <a:spcPts val="1200"/>
              </a:spcAft>
              <a:buClr>
                <a:srgbClr val="9B0000"/>
              </a:buClr>
              <a:buFontTx/>
              <a:buAutoNum type="arabicPeriod"/>
            </a:pPr>
            <a:r>
              <a:rPr lang="el-GR" sz="2400" dirty="0">
                <a:latin typeface="+mn-lt"/>
                <a:cs typeface="Arial" charset="0"/>
              </a:rPr>
              <a:t>Δηλητηρίαση με οινόπνευμα</a:t>
            </a:r>
          </a:p>
          <a:p>
            <a:pPr marL="432000" indent="-432000">
              <a:lnSpc>
                <a:spcPct val="150000"/>
              </a:lnSpc>
              <a:spcAft>
                <a:spcPts val="1200"/>
              </a:spcAft>
              <a:buClr>
                <a:srgbClr val="9B0000"/>
              </a:buClr>
              <a:buFontTx/>
              <a:buAutoNum type="arabicPeriod"/>
            </a:pPr>
            <a:r>
              <a:rPr lang="el-GR" sz="2400" dirty="0">
                <a:latin typeface="+mn-lt"/>
                <a:cs typeface="Arial" charset="0"/>
              </a:rPr>
              <a:t>Ασιτία</a:t>
            </a:r>
          </a:p>
          <a:p>
            <a:pPr marL="432000" indent="-432000">
              <a:lnSpc>
                <a:spcPct val="150000"/>
              </a:lnSpc>
              <a:spcAft>
                <a:spcPts val="1200"/>
              </a:spcAft>
              <a:buClr>
                <a:srgbClr val="9B0000"/>
              </a:buClr>
              <a:buFontTx/>
              <a:buAutoNum type="arabicPeriod"/>
            </a:pPr>
            <a:r>
              <a:rPr lang="el-GR" sz="2400" dirty="0">
                <a:latin typeface="+mn-lt"/>
                <a:cs typeface="Arial" charset="0"/>
              </a:rPr>
              <a:t>Βαριά διάρροια</a:t>
            </a:r>
          </a:p>
          <a:p>
            <a:pPr marL="432000" indent="-432000">
              <a:lnSpc>
                <a:spcPct val="150000"/>
              </a:lnSpc>
              <a:spcAft>
                <a:spcPts val="1200"/>
              </a:spcAft>
              <a:buClr>
                <a:srgbClr val="9B0000"/>
              </a:buClr>
              <a:buFontTx/>
              <a:buAutoNum type="arabicPeriod"/>
            </a:pPr>
            <a:r>
              <a:rPr lang="el-GR" sz="2400" dirty="0">
                <a:latin typeface="+mn-lt"/>
                <a:cs typeface="Arial" charset="0"/>
              </a:rPr>
              <a:t>Εμπύρετα νοσήματα</a:t>
            </a: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72</a:t>
            </a:fld>
            <a:endParaRPr lang="el-GR" dirty="0"/>
          </a:p>
        </p:txBody>
      </p:sp>
      <p:sp>
        <p:nvSpPr>
          <p:cNvPr id="6" name="5 - TextBox"/>
          <p:cNvSpPr txBox="1"/>
          <p:nvPr/>
        </p:nvSpPr>
        <p:spPr>
          <a:xfrm>
            <a:off x="1187624" y="908720"/>
            <a:ext cx="6768752" cy="523220"/>
          </a:xfrm>
          <a:prstGeom prst="rect">
            <a:avLst/>
          </a:prstGeom>
          <a:noFill/>
        </p:spPr>
        <p:txBody>
          <a:bodyPr wrap="square" rtlCol="0">
            <a:spAutoFit/>
          </a:bodyPr>
          <a:lstStyle/>
          <a:p>
            <a:pPr algn="ctr"/>
            <a:r>
              <a:rPr lang="el-GR" sz="2800" b="1" dirty="0" smtClean="0">
                <a:solidFill>
                  <a:srgbClr val="990000"/>
                </a:solidFill>
                <a:latin typeface="+mn-lt"/>
              </a:rPr>
              <a:t>Αύξηση [Η</a:t>
            </a:r>
            <a:r>
              <a:rPr lang="el-GR" sz="2800" b="1" baseline="30000" dirty="0" smtClean="0">
                <a:solidFill>
                  <a:srgbClr val="990000"/>
                </a:solidFill>
                <a:latin typeface="+mn-lt"/>
              </a:rPr>
              <a:t>+</a:t>
            </a:r>
            <a:r>
              <a:rPr lang="el-GR" sz="2800" b="1" dirty="0" smtClean="0">
                <a:solidFill>
                  <a:srgbClr val="990000"/>
                </a:solidFill>
                <a:latin typeface="+mn-lt"/>
              </a:rPr>
              <a:t>], μείωση </a:t>
            </a:r>
            <a:r>
              <a:rPr lang="en-US" sz="2800" b="1" dirty="0" smtClean="0">
                <a:solidFill>
                  <a:srgbClr val="990000"/>
                </a:solidFill>
                <a:latin typeface="+mn-lt"/>
              </a:rPr>
              <a:t>PCO</a:t>
            </a:r>
            <a:r>
              <a:rPr lang="en-US" sz="2800" b="1" baseline="-25000" dirty="0" smtClean="0">
                <a:solidFill>
                  <a:srgbClr val="990000"/>
                </a:solidFill>
                <a:latin typeface="+mn-lt"/>
              </a:rPr>
              <a:t>2</a:t>
            </a:r>
            <a:r>
              <a:rPr lang="en-US" sz="2800" b="1" dirty="0" smtClean="0">
                <a:solidFill>
                  <a:srgbClr val="990000"/>
                </a:solidFill>
                <a:latin typeface="+mn-lt"/>
              </a:rPr>
              <a:t>, </a:t>
            </a:r>
            <a:r>
              <a:rPr lang="el-GR" sz="2800" b="1" dirty="0" smtClean="0">
                <a:solidFill>
                  <a:srgbClr val="990000"/>
                </a:solidFill>
                <a:latin typeface="+mn-lt"/>
              </a:rPr>
              <a:t>μείωση </a:t>
            </a:r>
            <a:r>
              <a:rPr lang="en-US" sz="2800" b="1" dirty="0" smtClean="0">
                <a:solidFill>
                  <a:srgbClr val="990000"/>
                </a:solidFill>
                <a:latin typeface="+mn-lt"/>
              </a:rPr>
              <a:t>[HCO</a:t>
            </a:r>
            <a:r>
              <a:rPr lang="en-US" sz="2800" b="1" baseline="30000" dirty="0" smtClean="0">
                <a:solidFill>
                  <a:srgbClr val="990000"/>
                </a:solidFill>
                <a:latin typeface="+mn-lt"/>
              </a:rPr>
              <a:t>-</a:t>
            </a:r>
            <a:r>
              <a:rPr lang="en-US" sz="2800" b="1" baseline="-25000" dirty="0" smtClean="0">
                <a:solidFill>
                  <a:srgbClr val="990000"/>
                </a:solidFill>
                <a:latin typeface="+mn-lt"/>
              </a:rPr>
              <a:t>3</a:t>
            </a:r>
            <a:r>
              <a:rPr lang="en-US" sz="2800" b="1" dirty="0" smtClean="0">
                <a:solidFill>
                  <a:srgbClr val="990000"/>
                </a:solidFill>
                <a:latin typeface="+mn-lt"/>
              </a:rPr>
              <a:t>]</a:t>
            </a:r>
            <a:endParaRPr lang="el-GR" sz="2800" b="1" dirty="0">
              <a:solidFill>
                <a:srgbClr val="990000"/>
              </a:solidFill>
              <a:latin typeface="+mn-lt"/>
            </a:endParaRPr>
          </a:p>
        </p:txBody>
      </p:sp>
    </p:spTree>
    <p:extLst>
      <p:ext uri="{BB962C8B-B14F-4D97-AF65-F5344CB8AC3E}">
        <p14:creationId xmlns:p14="http://schemas.microsoft.com/office/powerpoint/2010/main" val="32190242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cs typeface="Arial" charset="0"/>
              </a:rPr>
              <a:t>Παθολογική αύξηση </a:t>
            </a:r>
            <a:r>
              <a:rPr lang="en-US" dirty="0">
                <a:solidFill>
                  <a:srgbClr val="9B0000"/>
                </a:solidFill>
                <a:cs typeface="Arial" charset="0"/>
              </a:rPr>
              <a:t>pH </a:t>
            </a:r>
            <a:r>
              <a:rPr lang="el-GR" dirty="0">
                <a:solidFill>
                  <a:srgbClr val="9B0000"/>
                </a:solidFill>
                <a:cs typeface="Arial" charset="0"/>
              </a:rPr>
              <a:t>(</a:t>
            </a:r>
            <a:r>
              <a:rPr lang="en-US" dirty="0">
                <a:solidFill>
                  <a:srgbClr val="9B0000"/>
                </a:solidFill>
                <a:cs typeface="Arial" charset="0"/>
              </a:rPr>
              <a:t>&gt; 7</a:t>
            </a:r>
            <a:r>
              <a:rPr lang="el-GR" dirty="0" smtClean="0">
                <a:solidFill>
                  <a:srgbClr val="9B0000"/>
                </a:solidFill>
                <a:cs typeface="Arial" charset="0"/>
              </a:rPr>
              <a:t>)</a:t>
            </a:r>
            <a:endParaRPr lang="el-GR" dirty="0">
              <a:solidFill>
                <a:srgbClr val="9B0000"/>
              </a:solidFill>
            </a:endParaRPr>
          </a:p>
        </p:txBody>
      </p:sp>
      <p:sp>
        <p:nvSpPr>
          <p:cNvPr id="20483" name="2 - TextBox"/>
          <p:cNvSpPr txBox="1">
            <a:spLocks noChangeArrowheads="1"/>
          </p:cNvSpPr>
          <p:nvPr/>
        </p:nvSpPr>
        <p:spPr bwMode="auto">
          <a:xfrm>
            <a:off x="984250" y="1484784"/>
            <a:ext cx="7858125" cy="4893647"/>
          </a:xfrm>
          <a:prstGeom prst="rect">
            <a:avLst/>
          </a:prstGeom>
          <a:noFill/>
          <a:ln w="9525">
            <a:noFill/>
            <a:miter lim="800000"/>
            <a:headEnd/>
            <a:tailEnd/>
          </a:ln>
        </p:spPr>
        <p:txBody>
          <a:bodyPr>
            <a:spAutoFit/>
          </a:bodyPr>
          <a:lstStyle/>
          <a:p>
            <a:pPr marL="432000" indent="-432000">
              <a:lnSpc>
                <a:spcPct val="150000"/>
              </a:lnSpc>
              <a:spcAft>
                <a:spcPts val="1200"/>
              </a:spcAft>
              <a:buClr>
                <a:srgbClr val="9B0000"/>
              </a:buClr>
              <a:buFontTx/>
              <a:buAutoNum type="arabicPeriod"/>
            </a:pPr>
            <a:r>
              <a:rPr lang="el-GR" sz="2400" dirty="0">
                <a:latin typeface="+mn-lt"/>
                <a:cs typeface="Arial" charset="0"/>
              </a:rPr>
              <a:t>Αλκάλωση αναπνευστική ή μεταβολική</a:t>
            </a:r>
          </a:p>
          <a:p>
            <a:pPr marL="432000" indent="-432000">
              <a:lnSpc>
                <a:spcPct val="150000"/>
              </a:lnSpc>
              <a:spcAft>
                <a:spcPts val="1200"/>
              </a:spcAft>
              <a:buClr>
                <a:srgbClr val="9B0000"/>
              </a:buClr>
              <a:buFontTx/>
              <a:buAutoNum type="arabicPeriod"/>
            </a:pPr>
            <a:r>
              <a:rPr lang="el-GR" sz="2400" dirty="0">
                <a:latin typeface="+mn-lt"/>
                <a:cs typeface="Arial" charset="0"/>
              </a:rPr>
              <a:t>Αλκάλωση λόγω λήψεως διουρητικών</a:t>
            </a:r>
          </a:p>
          <a:p>
            <a:pPr marL="432000" indent="-432000">
              <a:lnSpc>
                <a:spcPct val="150000"/>
              </a:lnSpc>
              <a:spcAft>
                <a:spcPts val="1200"/>
              </a:spcAft>
              <a:buClr>
                <a:srgbClr val="9B0000"/>
              </a:buClr>
              <a:buFontTx/>
              <a:buAutoNum type="arabicPeriod"/>
            </a:pPr>
            <a:r>
              <a:rPr lang="el-GR" sz="2400" dirty="0">
                <a:latin typeface="+mn-lt"/>
                <a:cs typeface="Arial" charset="0"/>
              </a:rPr>
              <a:t>Πρωτοπαθής υπεραλδοστερινισμός</a:t>
            </a:r>
          </a:p>
          <a:p>
            <a:pPr marL="432000" indent="-432000">
              <a:lnSpc>
                <a:spcPct val="150000"/>
              </a:lnSpc>
              <a:spcAft>
                <a:spcPts val="1200"/>
              </a:spcAft>
              <a:buClr>
                <a:srgbClr val="9B0000"/>
              </a:buClr>
              <a:buFontTx/>
              <a:buAutoNum type="arabicPeriod"/>
            </a:pPr>
            <a:r>
              <a:rPr lang="el-GR" sz="2400" dirty="0">
                <a:latin typeface="+mn-lt"/>
                <a:cs typeface="Arial" charset="0"/>
              </a:rPr>
              <a:t>Νόσος </a:t>
            </a:r>
            <a:r>
              <a:rPr lang="en-US" sz="2400" dirty="0">
                <a:latin typeface="+mn-lt"/>
                <a:cs typeface="Arial" charset="0"/>
              </a:rPr>
              <a:t>Cushing</a:t>
            </a:r>
            <a:endParaRPr lang="el-GR" sz="2400" dirty="0">
              <a:latin typeface="+mn-lt"/>
              <a:cs typeface="Arial" charset="0"/>
            </a:endParaRPr>
          </a:p>
          <a:p>
            <a:pPr marL="432000" indent="-432000">
              <a:lnSpc>
                <a:spcPct val="150000"/>
              </a:lnSpc>
              <a:spcAft>
                <a:spcPts val="1200"/>
              </a:spcAft>
              <a:buClr>
                <a:srgbClr val="9B0000"/>
              </a:buClr>
              <a:buFontTx/>
              <a:buAutoNum type="arabicPeriod"/>
            </a:pPr>
            <a:r>
              <a:rPr lang="el-GR" sz="2400" dirty="0">
                <a:latin typeface="+mn-lt"/>
                <a:cs typeface="Arial" charset="0"/>
              </a:rPr>
              <a:t>Ουρολοίμωξη με πρωτέα</a:t>
            </a:r>
          </a:p>
          <a:p>
            <a:pPr marL="432000" indent="-432000">
              <a:lnSpc>
                <a:spcPct val="150000"/>
              </a:lnSpc>
              <a:spcAft>
                <a:spcPts val="1200"/>
              </a:spcAft>
              <a:buClr>
                <a:srgbClr val="9B0000"/>
              </a:buClr>
              <a:buFontTx/>
              <a:buAutoNum type="arabicPeriod"/>
            </a:pPr>
            <a:r>
              <a:rPr lang="el-GR" sz="2400" dirty="0">
                <a:latin typeface="+mn-lt"/>
                <a:cs typeface="Arial" charset="0"/>
              </a:rPr>
              <a:t>Σύνδρομο </a:t>
            </a:r>
            <a:r>
              <a:rPr lang="en-US" sz="2400" dirty="0">
                <a:latin typeface="+mn-lt"/>
                <a:cs typeface="Arial" charset="0"/>
              </a:rPr>
              <a:t>Falconi</a:t>
            </a:r>
          </a:p>
          <a:p>
            <a:pPr marL="432000" indent="-432000">
              <a:lnSpc>
                <a:spcPct val="150000"/>
              </a:lnSpc>
              <a:spcAft>
                <a:spcPts val="1200"/>
              </a:spcAft>
              <a:buClr>
                <a:srgbClr val="9B0000"/>
              </a:buClr>
              <a:buFontTx/>
              <a:buAutoNum type="arabicPeriod"/>
            </a:pPr>
            <a:r>
              <a:rPr lang="el-GR" sz="2400" dirty="0">
                <a:latin typeface="+mn-lt"/>
                <a:cs typeface="Arial" charset="0"/>
              </a:rPr>
              <a:t>Απώλεια καλίου</a:t>
            </a: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73</a:t>
            </a:fld>
            <a:endParaRPr lang="el-GR" dirty="0"/>
          </a:p>
        </p:txBody>
      </p:sp>
      <p:sp>
        <p:nvSpPr>
          <p:cNvPr id="5" name="4 - TextBox"/>
          <p:cNvSpPr txBox="1"/>
          <p:nvPr/>
        </p:nvSpPr>
        <p:spPr>
          <a:xfrm>
            <a:off x="1115616" y="908720"/>
            <a:ext cx="6768752" cy="523220"/>
          </a:xfrm>
          <a:prstGeom prst="rect">
            <a:avLst/>
          </a:prstGeom>
          <a:noFill/>
        </p:spPr>
        <p:txBody>
          <a:bodyPr wrap="square" rtlCol="0">
            <a:spAutoFit/>
          </a:bodyPr>
          <a:lstStyle/>
          <a:p>
            <a:pPr algn="ctr"/>
            <a:r>
              <a:rPr lang="el-GR" sz="2800" b="1" dirty="0" smtClean="0">
                <a:solidFill>
                  <a:srgbClr val="990000"/>
                </a:solidFill>
                <a:latin typeface="+mn-lt"/>
              </a:rPr>
              <a:t>Μείωση [Η</a:t>
            </a:r>
            <a:r>
              <a:rPr lang="el-GR" sz="2800" b="1" baseline="30000" dirty="0" smtClean="0">
                <a:solidFill>
                  <a:srgbClr val="990000"/>
                </a:solidFill>
                <a:latin typeface="+mn-lt"/>
              </a:rPr>
              <a:t>+</a:t>
            </a:r>
            <a:r>
              <a:rPr lang="el-GR" sz="2800" b="1" dirty="0" smtClean="0">
                <a:solidFill>
                  <a:srgbClr val="990000"/>
                </a:solidFill>
                <a:latin typeface="+mn-lt"/>
              </a:rPr>
              <a:t>], αύξηση </a:t>
            </a:r>
            <a:r>
              <a:rPr lang="en-US" sz="2800" b="1" dirty="0" smtClean="0">
                <a:solidFill>
                  <a:srgbClr val="990000"/>
                </a:solidFill>
                <a:latin typeface="+mn-lt"/>
              </a:rPr>
              <a:t>PCO</a:t>
            </a:r>
            <a:r>
              <a:rPr lang="en-US" sz="2800" b="1" baseline="-25000" dirty="0" smtClean="0">
                <a:solidFill>
                  <a:srgbClr val="990000"/>
                </a:solidFill>
                <a:latin typeface="+mn-lt"/>
              </a:rPr>
              <a:t>2</a:t>
            </a:r>
            <a:r>
              <a:rPr lang="en-US" sz="2800" b="1" dirty="0" smtClean="0">
                <a:solidFill>
                  <a:srgbClr val="990000"/>
                </a:solidFill>
                <a:latin typeface="+mn-lt"/>
              </a:rPr>
              <a:t>, </a:t>
            </a:r>
            <a:r>
              <a:rPr lang="el-GR" sz="2800" b="1" dirty="0" smtClean="0">
                <a:solidFill>
                  <a:srgbClr val="990000"/>
                </a:solidFill>
                <a:latin typeface="+mn-lt"/>
              </a:rPr>
              <a:t>αύξηση </a:t>
            </a:r>
            <a:r>
              <a:rPr lang="en-US" sz="2800" b="1" dirty="0" smtClean="0">
                <a:solidFill>
                  <a:srgbClr val="990000"/>
                </a:solidFill>
                <a:latin typeface="+mn-lt"/>
              </a:rPr>
              <a:t>[HCO</a:t>
            </a:r>
            <a:r>
              <a:rPr lang="en-US" sz="2800" b="1" baseline="30000" dirty="0" smtClean="0">
                <a:solidFill>
                  <a:srgbClr val="990000"/>
                </a:solidFill>
                <a:latin typeface="+mn-lt"/>
              </a:rPr>
              <a:t>-</a:t>
            </a:r>
            <a:r>
              <a:rPr lang="en-US" sz="2800" b="1" baseline="-25000" dirty="0" smtClean="0">
                <a:solidFill>
                  <a:srgbClr val="990000"/>
                </a:solidFill>
                <a:latin typeface="+mn-lt"/>
              </a:rPr>
              <a:t>3</a:t>
            </a:r>
            <a:r>
              <a:rPr lang="en-US" sz="2800" b="1" dirty="0" smtClean="0">
                <a:solidFill>
                  <a:srgbClr val="990000"/>
                </a:solidFill>
                <a:latin typeface="+mn-lt"/>
              </a:rPr>
              <a:t>]</a:t>
            </a:r>
            <a:endParaRPr lang="el-GR" sz="2800" b="1" dirty="0">
              <a:solidFill>
                <a:srgbClr val="990000"/>
              </a:solidFill>
              <a:latin typeface="+mn-lt"/>
            </a:endParaRPr>
          </a:p>
        </p:txBody>
      </p:sp>
    </p:spTree>
    <p:extLst>
      <p:ext uri="{BB962C8B-B14F-4D97-AF65-F5344CB8AC3E}">
        <p14:creationId xmlns:p14="http://schemas.microsoft.com/office/powerpoint/2010/main" val="5602811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ea typeface="Times New Roman" pitchFamily="18" charset="0"/>
                <a:cs typeface="Arial" charset="0"/>
              </a:rPr>
              <a:t>Μέθοδοι μέτρησης </a:t>
            </a:r>
            <a:r>
              <a:rPr lang="en-US" dirty="0" smtClean="0">
                <a:solidFill>
                  <a:srgbClr val="9B0000"/>
                </a:solidFill>
                <a:ea typeface="Times New Roman" pitchFamily="18" charset="0"/>
                <a:cs typeface="Arial" charset="0"/>
              </a:rPr>
              <a:t>pH</a:t>
            </a:r>
            <a:endParaRPr lang="el-GR" dirty="0">
              <a:solidFill>
                <a:srgbClr val="9B0000"/>
              </a:solidFill>
            </a:endParaRPr>
          </a:p>
        </p:txBody>
      </p:sp>
      <p:sp>
        <p:nvSpPr>
          <p:cNvPr id="21506" name="1 - TextBox"/>
          <p:cNvSpPr txBox="1">
            <a:spLocks noChangeArrowheads="1"/>
          </p:cNvSpPr>
          <p:nvPr/>
        </p:nvSpPr>
        <p:spPr bwMode="auto">
          <a:xfrm>
            <a:off x="500063" y="1556792"/>
            <a:ext cx="8143875" cy="3046988"/>
          </a:xfrm>
          <a:prstGeom prst="rect">
            <a:avLst/>
          </a:prstGeom>
          <a:noFill/>
          <a:ln w="9525">
            <a:noFill/>
            <a:miter lim="800000"/>
            <a:headEnd/>
            <a:tailEnd/>
          </a:ln>
        </p:spPr>
        <p:txBody>
          <a:bodyPr>
            <a:spAutoFit/>
          </a:bodyPr>
          <a:lstStyle/>
          <a:p>
            <a:pPr marL="2959100" indent="-444500" eaLnBrk="0" hangingPunct="0">
              <a:lnSpc>
                <a:spcPct val="200000"/>
              </a:lnSpc>
              <a:buFont typeface="Georgia" pitchFamily="18" charset="0"/>
              <a:buAutoNum type="arabicPeriod"/>
            </a:pPr>
            <a:r>
              <a:rPr lang="el-GR" sz="2400" dirty="0" smtClean="0">
                <a:latin typeface="+mn-lt"/>
                <a:ea typeface="Times New Roman" pitchFamily="18" charset="0"/>
                <a:cs typeface="Arial" charset="0"/>
              </a:rPr>
              <a:t>Ταινία </a:t>
            </a:r>
            <a:r>
              <a:rPr lang="el-GR" sz="2400" dirty="0">
                <a:latin typeface="+mn-lt"/>
                <a:ea typeface="Times New Roman" pitchFamily="18" charset="0"/>
                <a:cs typeface="Arial" charset="0"/>
              </a:rPr>
              <a:t>ούρων</a:t>
            </a:r>
          </a:p>
          <a:p>
            <a:pPr marL="2959100" indent="-444500" eaLnBrk="0" hangingPunct="0">
              <a:lnSpc>
                <a:spcPct val="200000"/>
              </a:lnSpc>
              <a:buFont typeface="Georgia" pitchFamily="18" charset="0"/>
              <a:buAutoNum type="arabicPeriod"/>
            </a:pPr>
            <a:r>
              <a:rPr lang="el-GR" sz="2400" dirty="0">
                <a:latin typeface="+mn-lt"/>
                <a:ea typeface="Times New Roman" pitchFamily="18" charset="0"/>
                <a:cs typeface="Arial" charset="0"/>
              </a:rPr>
              <a:t>Πεχαμετρικό χαρτί</a:t>
            </a:r>
          </a:p>
          <a:p>
            <a:pPr marL="2959100" indent="-444500" eaLnBrk="0" hangingPunct="0">
              <a:lnSpc>
                <a:spcPct val="200000"/>
              </a:lnSpc>
              <a:buFont typeface="Georgia" pitchFamily="18" charset="0"/>
              <a:buAutoNum type="arabicPeriod"/>
            </a:pPr>
            <a:r>
              <a:rPr lang="el-GR" sz="2400" dirty="0">
                <a:latin typeface="+mn-lt"/>
                <a:ea typeface="Times New Roman" pitchFamily="18" charset="0"/>
                <a:cs typeface="Arial" charset="0"/>
              </a:rPr>
              <a:t>Πεχάμετρο</a:t>
            </a:r>
          </a:p>
          <a:p>
            <a:pPr marL="2959100" indent="-444500" eaLnBrk="0" hangingPunct="0">
              <a:lnSpc>
                <a:spcPct val="200000"/>
              </a:lnSpc>
              <a:buFont typeface="Georgia" pitchFamily="18" charset="0"/>
              <a:buAutoNum type="arabicPeriod"/>
            </a:pPr>
            <a:r>
              <a:rPr lang="el-GR" sz="2400" dirty="0">
                <a:latin typeface="+mn-lt"/>
                <a:ea typeface="Times New Roman" pitchFamily="18" charset="0"/>
                <a:cs typeface="Arial" charset="0"/>
              </a:rPr>
              <a:t>Αναλυτής </a:t>
            </a:r>
            <a:r>
              <a:rPr lang="el-GR" sz="2400" dirty="0" smtClean="0">
                <a:latin typeface="+mn-lt"/>
                <a:ea typeface="Times New Roman" pitchFamily="18" charset="0"/>
                <a:cs typeface="Arial" charset="0"/>
              </a:rPr>
              <a:t>ούρων</a:t>
            </a:r>
            <a:r>
              <a:rPr lang="en-US" sz="2400" dirty="0" smtClean="0">
                <a:latin typeface="+mn-lt"/>
                <a:ea typeface="Times New Roman" pitchFamily="18" charset="0"/>
                <a:cs typeface="Arial" charset="0"/>
              </a:rPr>
              <a:t> (</a:t>
            </a:r>
            <a:r>
              <a:rPr lang="el-GR" sz="2400" dirty="0" smtClean="0">
                <a:latin typeface="+mn-lt"/>
                <a:ea typeface="Times New Roman" pitchFamily="18" charset="0"/>
                <a:cs typeface="Arial" charset="0"/>
              </a:rPr>
              <a:t>ανακλασιμετρία)</a:t>
            </a:r>
            <a:endParaRPr lang="el-GR" sz="2400" dirty="0">
              <a:latin typeface="+mn-lt"/>
              <a:ea typeface="Times New Roman" pitchFamily="18" charset="0"/>
              <a:cs typeface="Arial" charset="0"/>
            </a:endParaRPr>
          </a:p>
        </p:txBody>
      </p:sp>
      <p:pic>
        <p:nvPicPr>
          <p:cNvPr id="3" name="Picture 33"/>
          <p:cNvPicPr>
            <a:picLocks noChangeAspect="1" noChangeArrowheads="1"/>
          </p:cNvPicPr>
          <p:nvPr/>
        </p:nvPicPr>
        <p:blipFill>
          <a:blip r:embed="rId3" cstate="print"/>
          <a:srcRect/>
          <a:stretch>
            <a:fillRect/>
          </a:stretch>
        </p:blipFill>
        <p:spPr bwMode="auto">
          <a:xfrm>
            <a:off x="2016125" y="4941888"/>
            <a:ext cx="5111750" cy="1127125"/>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74</a:t>
            </a:fld>
            <a:endParaRPr lang="el-GR" dirty="0"/>
          </a:p>
        </p:txBody>
      </p:sp>
    </p:spTree>
    <p:extLst>
      <p:ext uri="{BB962C8B-B14F-4D97-AF65-F5344CB8AC3E}">
        <p14:creationId xmlns:p14="http://schemas.microsoft.com/office/powerpoint/2010/main" val="31559251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Αλκαλοποίηση</a:t>
            </a:r>
            <a:endParaRPr lang="el-GR" dirty="0">
              <a:solidFill>
                <a:srgbClr val="9B0000"/>
              </a:solidFill>
            </a:endParaRPr>
          </a:p>
        </p:txBody>
      </p:sp>
      <p:sp>
        <p:nvSpPr>
          <p:cNvPr id="24578" name="Rectangle 4"/>
          <p:cNvSpPr>
            <a:spLocks noChangeArrowheads="1"/>
          </p:cNvSpPr>
          <p:nvPr/>
        </p:nvSpPr>
        <p:spPr bwMode="auto">
          <a:xfrm>
            <a:off x="323528" y="1700808"/>
            <a:ext cx="4032448" cy="2585323"/>
          </a:xfrm>
          <a:prstGeom prst="rect">
            <a:avLst/>
          </a:prstGeom>
          <a:noFill/>
          <a:ln w="9525">
            <a:solidFill>
              <a:srgbClr val="990000"/>
            </a:solidFill>
            <a:miter lim="800000"/>
            <a:headEnd/>
            <a:tailEnd/>
          </a:ln>
        </p:spPr>
        <p:txBody>
          <a:bodyPr wrap="square" anchor="ctr">
            <a:spAutoFit/>
          </a:bodyPr>
          <a:lstStyle/>
          <a:p>
            <a:pPr eaLnBrk="0" hangingPunct="0">
              <a:lnSpc>
                <a:spcPct val="135000"/>
              </a:lnSpc>
            </a:pPr>
            <a:r>
              <a:rPr lang="el-GR" sz="2400" dirty="0">
                <a:latin typeface="+mn-lt"/>
              </a:rPr>
              <a:t>Προκαλείται όταν τα ούρα παραμείνουν σε θερμοκρασία δωματίου πάνω από δύο ώρες και οφείλονται την ανάπτυξη μικροοργανισμών.   </a:t>
            </a:r>
          </a:p>
        </p:txBody>
      </p:sp>
      <p:sp>
        <p:nvSpPr>
          <p:cNvPr id="24580" name="Rectangle 6"/>
          <p:cNvSpPr>
            <a:spLocks noChangeArrowheads="1"/>
          </p:cNvSpPr>
          <p:nvPr/>
        </p:nvSpPr>
        <p:spPr bwMode="auto">
          <a:xfrm>
            <a:off x="4716016" y="1124744"/>
            <a:ext cx="4159076" cy="4480907"/>
          </a:xfrm>
          <a:prstGeom prst="rect">
            <a:avLst/>
          </a:prstGeom>
          <a:noFill/>
          <a:ln w="9525">
            <a:noFill/>
            <a:miter lim="800000"/>
            <a:headEnd/>
            <a:tailEnd/>
          </a:ln>
        </p:spPr>
        <p:txBody>
          <a:bodyPr wrap="square" anchor="ctr">
            <a:spAutoFit/>
          </a:bodyPr>
          <a:lstStyle/>
          <a:p>
            <a:pPr marL="342900" indent="-342900" eaLnBrk="0" hangingPunct="0">
              <a:lnSpc>
                <a:spcPct val="130000"/>
              </a:lnSpc>
            </a:pPr>
            <a:r>
              <a:rPr lang="el-GR" sz="2400" b="1" dirty="0">
                <a:solidFill>
                  <a:srgbClr val="9B0000"/>
                </a:solidFill>
                <a:latin typeface="+mn-lt"/>
              </a:rPr>
              <a:t>Φυσικοί χαρακτήρες</a:t>
            </a:r>
          </a:p>
          <a:p>
            <a:pPr marL="342900" indent="-342900" eaLnBrk="0" hangingPunct="0">
              <a:lnSpc>
                <a:spcPct val="130000"/>
              </a:lnSpc>
              <a:buFontTx/>
              <a:buAutoNum type="arabicPeriod"/>
            </a:pPr>
            <a:r>
              <a:rPr lang="el-GR" sz="2400" dirty="0">
                <a:latin typeface="+mn-lt"/>
              </a:rPr>
              <a:t>Θολά </a:t>
            </a:r>
            <a:r>
              <a:rPr lang="el-GR" sz="2400" dirty="0" smtClean="0">
                <a:latin typeface="+mn-lt"/>
              </a:rPr>
              <a:t>ούρα,</a:t>
            </a:r>
            <a:endParaRPr lang="el-GR" sz="2400" dirty="0">
              <a:latin typeface="+mn-lt"/>
            </a:endParaRPr>
          </a:p>
          <a:p>
            <a:pPr marL="342900" indent="-342900" eaLnBrk="0" hangingPunct="0">
              <a:lnSpc>
                <a:spcPct val="130000"/>
              </a:lnSpc>
              <a:buFontTx/>
              <a:buAutoNum type="arabicPeriod"/>
            </a:pPr>
            <a:r>
              <a:rPr lang="el-GR" sz="2400" dirty="0">
                <a:latin typeface="+mn-lt"/>
              </a:rPr>
              <a:t>Έντονη </a:t>
            </a:r>
            <a:r>
              <a:rPr lang="el-GR" sz="2400" dirty="0" smtClean="0">
                <a:latin typeface="+mn-lt"/>
              </a:rPr>
              <a:t>οσμή.</a:t>
            </a:r>
            <a:endParaRPr lang="el-GR" sz="2400" dirty="0">
              <a:latin typeface="+mn-lt"/>
            </a:endParaRPr>
          </a:p>
          <a:p>
            <a:pPr marL="342900" indent="-342900" eaLnBrk="0" hangingPunct="0">
              <a:lnSpc>
                <a:spcPct val="130000"/>
              </a:lnSpc>
              <a:spcBef>
                <a:spcPct val="60000"/>
              </a:spcBef>
              <a:tabLst>
                <a:tab pos="538163" algn="l"/>
              </a:tabLst>
            </a:pPr>
            <a:r>
              <a:rPr lang="el-GR" sz="2400" b="1" dirty="0">
                <a:solidFill>
                  <a:srgbClr val="9B0000"/>
                </a:solidFill>
                <a:latin typeface="+mn-lt"/>
              </a:rPr>
              <a:t>Χημικοί χαρακτήρες</a:t>
            </a:r>
          </a:p>
          <a:p>
            <a:pPr marL="342900" indent="-342900" eaLnBrk="0" hangingPunct="0">
              <a:lnSpc>
                <a:spcPct val="130000"/>
              </a:lnSpc>
              <a:buFontTx/>
              <a:buAutoNum type="arabicPeriod"/>
            </a:pPr>
            <a:r>
              <a:rPr lang="en-US" sz="2400" dirty="0">
                <a:latin typeface="+mn-lt"/>
              </a:rPr>
              <a:t>pH </a:t>
            </a:r>
            <a:r>
              <a:rPr lang="el-GR" sz="2400" dirty="0" smtClean="0">
                <a:latin typeface="+mn-lt"/>
              </a:rPr>
              <a:t>αλκαλικό,</a:t>
            </a:r>
            <a:endParaRPr lang="el-GR" sz="2400" dirty="0">
              <a:latin typeface="+mn-lt"/>
            </a:endParaRPr>
          </a:p>
          <a:p>
            <a:pPr marL="342900" indent="-342900" eaLnBrk="0" hangingPunct="0">
              <a:lnSpc>
                <a:spcPct val="130000"/>
              </a:lnSpc>
              <a:buFontTx/>
              <a:buAutoNum type="arabicPeriod"/>
            </a:pPr>
            <a:r>
              <a:rPr lang="el-GR" sz="2400" dirty="0">
                <a:latin typeface="+mn-lt"/>
              </a:rPr>
              <a:t>Νιτρικά </a:t>
            </a:r>
            <a:r>
              <a:rPr lang="el-GR" sz="2400" dirty="0" smtClean="0">
                <a:latin typeface="+mn-lt"/>
              </a:rPr>
              <a:t>θετικό(</a:t>
            </a:r>
            <a:r>
              <a:rPr lang="en-US" sz="2400" dirty="0" smtClean="0">
                <a:latin typeface="+mn-lt"/>
              </a:rPr>
              <a:t>;)</a:t>
            </a:r>
            <a:r>
              <a:rPr lang="el-GR" sz="2400" dirty="0" smtClean="0">
                <a:latin typeface="+mn-lt"/>
              </a:rPr>
              <a:t>.</a:t>
            </a:r>
            <a:endParaRPr lang="el-GR" sz="2400" dirty="0">
              <a:latin typeface="+mn-lt"/>
            </a:endParaRPr>
          </a:p>
          <a:p>
            <a:pPr marL="342900" indent="-342900" eaLnBrk="0" hangingPunct="0">
              <a:lnSpc>
                <a:spcPct val="130000"/>
              </a:lnSpc>
              <a:spcBef>
                <a:spcPct val="60000"/>
              </a:spcBef>
            </a:pPr>
            <a:r>
              <a:rPr lang="el-GR" sz="2400" b="1" dirty="0">
                <a:solidFill>
                  <a:srgbClr val="9B0000"/>
                </a:solidFill>
                <a:latin typeface="+mn-lt"/>
              </a:rPr>
              <a:t>Μικροσκοπικοί χαρακτήρες</a:t>
            </a:r>
            <a:r>
              <a:rPr lang="el-GR" sz="2400" dirty="0">
                <a:solidFill>
                  <a:srgbClr val="9B0000"/>
                </a:solidFill>
                <a:latin typeface="+mn-lt"/>
              </a:rPr>
              <a:t> </a:t>
            </a:r>
          </a:p>
          <a:p>
            <a:pPr marL="342900" indent="-342900" eaLnBrk="0" hangingPunct="0">
              <a:lnSpc>
                <a:spcPct val="130000"/>
              </a:lnSpc>
              <a:buFontTx/>
              <a:buAutoNum type="arabicPeriod"/>
            </a:pPr>
            <a:r>
              <a:rPr lang="el-GR" sz="2400" dirty="0" smtClean="0">
                <a:latin typeface="+mn-lt"/>
              </a:rPr>
              <a:t>Μικροοργανισμοί.</a:t>
            </a:r>
            <a:endParaRPr lang="el-GR" sz="2400" dirty="0">
              <a:latin typeface="+mn-lt"/>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75</a:t>
            </a:fld>
            <a:endParaRPr lang="el-GR" dirty="0"/>
          </a:p>
        </p:txBody>
      </p:sp>
      <p:sp>
        <p:nvSpPr>
          <p:cNvPr id="6" name="5 - TextBox"/>
          <p:cNvSpPr txBox="1"/>
          <p:nvPr/>
        </p:nvSpPr>
        <p:spPr>
          <a:xfrm>
            <a:off x="467544" y="5877272"/>
            <a:ext cx="8280920" cy="461665"/>
          </a:xfrm>
          <a:prstGeom prst="rect">
            <a:avLst/>
          </a:prstGeom>
          <a:noFill/>
        </p:spPr>
        <p:txBody>
          <a:bodyPr wrap="square" rtlCol="0">
            <a:spAutoFit/>
          </a:bodyPr>
          <a:lstStyle/>
          <a:p>
            <a:pPr algn="ctr"/>
            <a:r>
              <a:rPr lang="el-GR" sz="2400" b="1" dirty="0" smtClean="0">
                <a:solidFill>
                  <a:srgbClr val="990000"/>
                </a:solidFill>
              </a:rPr>
              <a:t>Συμβουλή</a:t>
            </a:r>
            <a:r>
              <a:rPr lang="en-US" sz="2400" b="1" dirty="0" smtClean="0">
                <a:solidFill>
                  <a:srgbClr val="990000"/>
                </a:solidFill>
              </a:rPr>
              <a:t>: </a:t>
            </a:r>
            <a:r>
              <a:rPr lang="el-GR" sz="2400" b="1" dirty="0" smtClean="0">
                <a:solidFill>
                  <a:srgbClr val="990000"/>
                </a:solidFill>
              </a:rPr>
              <a:t>Το ουροδοχείο να είναι γεμάτο μέχρι επάνω </a:t>
            </a:r>
            <a:endParaRPr lang="el-GR" sz="2400" b="1" dirty="0">
              <a:solidFill>
                <a:srgbClr val="990000"/>
              </a:solidFill>
            </a:endParaRPr>
          </a:p>
        </p:txBody>
      </p:sp>
    </p:spTree>
    <p:extLst>
      <p:ext uri="{BB962C8B-B14F-4D97-AF65-F5344CB8AC3E}">
        <p14:creationId xmlns:p14="http://schemas.microsoft.com/office/powerpoint/2010/main" val="1930626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08920"/>
            <a:ext cx="8229600" cy="1440160"/>
          </a:xfrm>
          <a:ln w="28575">
            <a:solidFill>
              <a:srgbClr val="9B0000"/>
            </a:solidFill>
          </a:ln>
        </p:spPr>
        <p:txBody>
          <a:bodyPr>
            <a:noAutofit/>
          </a:bodyPr>
          <a:lstStyle/>
          <a:p>
            <a:r>
              <a:rPr lang="el-GR" dirty="0">
                <a:solidFill>
                  <a:srgbClr val="9B0000"/>
                </a:solidFill>
              </a:rPr>
              <a:t>Ειδικό βάρος </a:t>
            </a:r>
            <a:br>
              <a:rPr lang="el-GR" dirty="0">
                <a:solidFill>
                  <a:srgbClr val="9B0000"/>
                </a:solidFill>
              </a:rPr>
            </a:br>
            <a:r>
              <a:rPr lang="el-GR" dirty="0">
                <a:solidFill>
                  <a:srgbClr val="9B0000"/>
                </a:solidFill>
              </a:rPr>
              <a:t>(πυκνότητα </a:t>
            </a:r>
            <a:r>
              <a:rPr lang="el-GR" dirty="0" smtClean="0">
                <a:solidFill>
                  <a:srgbClr val="9B0000"/>
                </a:solidFill>
              </a:rPr>
              <a:t>ούρων)</a:t>
            </a:r>
            <a:endParaRPr lang="el-GR" dirty="0">
              <a:solidFill>
                <a:srgbClr val="9B0000"/>
              </a:solidFill>
            </a:endParaRPr>
          </a:p>
        </p:txBody>
      </p:sp>
      <p:sp>
        <p:nvSpPr>
          <p:cNvPr id="3" name="2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76</a:t>
            </a:fld>
            <a:endParaRPr lang="el-GR" dirty="0"/>
          </a:p>
        </p:txBody>
      </p:sp>
    </p:spTree>
    <p:extLst>
      <p:ext uri="{BB962C8B-B14F-4D97-AF65-F5344CB8AC3E}">
        <p14:creationId xmlns:p14="http://schemas.microsoft.com/office/powerpoint/2010/main" val="8044439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cs typeface="Arial" charset="0"/>
              </a:rPr>
              <a:t>Ειδικό Βάρος (ΕΒ</a:t>
            </a:r>
            <a:r>
              <a:rPr lang="el-GR" dirty="0" smtClean="0">
                <a:solidFill>
                  <a:srgbClr val="9B0000"/>
                </a:solidFill>
                <a:cs typeface="Arial" charset="0"/>
              </a:rPr>
              <a:t>)</a:t>
            </a:r>
            <a:endParaRPr lang="el-GR" dirty="0">
              <a:solidFill>
                <a:srgbClr val="9B0000"/>
              </a:solidFill>
            </a:endParaRPr>
          </a:p>
        </p:txBody>
      </p:sp>
      <p:sp>
        <p:nvSpPr>
          <p:cNvPr id="25603" name="4 - TextBox"/>
          <p:cNvSpPr txBox="1">
            <a:spLocks noChangeArrowheads="1"/>
          </p:cNvSpPr>
          <p:nvPr/>
        </p:nvSpPr>
        <p:spPr bwMode="auto">
          <a:xfrm>
            <a:off x="361155" y="1916113"/>
            <a:ext cx="8393908" cy="1052596"/>
          </a:xfrm>
          <a:prstGeom prst="rect">
            <a:avLst/>
          </a:prstGeom>
          <a:noFill/>
          <a:ln w="9525">
            <a:noFill/>
            <a:miter lim="800000"/>
            <a:headEnd/>
            <a:tailEnd/>
          </a:ln>
        </p:spPr>
        <p:txBody>
          <a:bodyPr wrap="square">
            <a:spAutoFit/>
          </a:bodyPr>
          <a:lstStyle/>
          <a:p>
            <a:pPr algn="just">
              <a:lnSpc>
                <a:spcPct val="130000"/>
              </a:lnSpc>
            </a:pPr>
            <a:r>
              <a:rPr lang="el-GR" sz="2400" b="1" dirty="0">
                <a:solidFill>
                  <a:srgbClr val="9B0000"/>
                </a:solidFill>
                <a:latin typeface="+mn-lt"/>
                <a:cs typeface="Arial" charset="0"/>
              </a:rPr>
              <a:t>Ειδικό βάρος</a:t>
            </a:r>
            <a:r>
              <a:rPr lang="en-US" sz="2400" dirty="0">
                <a:latin typeface="+mn-lt"/>
                <a:cs typeface="Arial" charset="0"/>
              </a:rPr>
              <a:t>: </a:t>
            </a:r>
            <a:r>
              <a:rPr lang="el-GR" sz="2400" dirty="0">
                <a:latin typeface="+mn-lt"/>
                <a:cs typeface="Arial" charset="0"/>
              </a:rPr>
              <a:t>Το </a:t>
            </a:r>
            <a:r>
              <a:rPr lang="el-GR" sz="2400" u="sng" dirty="0">
                <a:latin typeface="+mn-lt"/>
                <a:cs typeface="Arial" charset="0"/>
              </a:rPr>
              <a:t>συνολικό βάρος</a:t>
            </a:r>
            <a:r>
              <a:rPr lang="el-GR" sz="2400" dirty="0">
                <a:latin typeface="+mn-lt"/>
                <a:cs typeface="Arial" charset="0"/>
              </a:rPr>
              <a:t> των ουσιών που υπάρχει στα ούρα (δηλαδή το άθροισμα όλων των μοριακών βαρών</a:t>
            </a:r>
            <a:r>
              <a:rPr lang="el-GR" sz="2400" dirty="0" smtClean="0">
                <a:latin typeface="+mn-lt"/>
                <a:cs typeface="Arial" charset="0"/>
              </a:rPr>
              <a:t>).</a:t>
            </a:r>
            <a:endParaRPr lang="el-GR" sz="2400" dirty="0">
              <a:latin typeface="+mn-lt"/>
              <a:cs typeface="Arial" charset="0"/>
            </a:endParaRPr>
          </a:p>
        </p:txBody>
      </p:sp>
      <p:sp>
        <p:nvSpPr>
          <p:cNvPr id="25604" name="5 - TextBox"/>
          <p:cNvSpPr txBox="1">
            <a:spLocks noChangeArrowheads="1"/>
          </p:cNvSpPr>
          <p:nvPr/>
        </p:nvSpPr>
        <p:spPr bwMode="auto">
          <a:xfrm>
            <a:off x="361155" y="3212976"/>
            <a:ext cx="8429625" cy="1052596"/>
          </a:xfrm>
          <a:prstGeom prst="rect">
            <a:avLst/>
          </a:prstGeom>
          <a:noFill/>
          <a:ln w="9525">
            <a:noFill/>
            <a:miter lim="800000"/>
            <a:headEnd/>
            <a:tailEnd/>
          </a:ln>
        </p:spPr>
        <p:txBody>
          <a:bodyPr>
            <a:spAutoFit/>
          </a:bodyPr>
          <a:lstStyle/>
          <a:p>
            <a:pPr algn="just">
              <a:lnSpc>
                <a:spcPct val="130000"/>
              </a:lnSpc>
            </a:pPr>
            <a:r>
              <a:rPr lang="el-GR" sz="2400" dirty="0">
                <a:latin typeface="+mn-lt"/>
                <a:cs typeface="Arial" charset="0"/>
              </a:rPr>
              <a:t>Το ΕΒ των ούρων είναι μεγαλύτερο από αυτό του πλάσματος δηλαδή τα ούρα είναι πυκνότερα από το πλάσμα. </a:t>
            </a:r>
          </a:p>
        </p:txBody>
      </p:sp>
      <p:sp>
        <p:nvSpPr>
          <p:cNvPr id="25605" name="6 - TextBox"/>
          <p:cNvSpPr txBox="1">
            <a:spLocks noChangeArrowheads="1"/>
          </p:cNvSpPr>
          <p:nvPr/>
        </p:nvSpPr>
        <p:spPr bwMode="auto">
          <a:xfrm>
            <a:off x="396876" y="4365104"/>
            <a:ext cx="8286750" cy="1052596"/>
          </a:xfrm>
          <a:prstGeom prst="rect">
            <a:avLst/>
          </a:prstGeom>
          <a:noFill/>
          <a:ln w="9525">
            <a:noFill/>
            <a:miter lim="800000"/>
            <a:headEnd/>
            <a:tailEnd/>
          </a:ln>
        </p:spPr>
        <p:txBody>
          <a:bodyPr wrap="square">
            <a:spAutoFit/>
          </a:bodyPr>
          <a:lstStyle/>
          <a:p>
            <a:pPr algn="just">
              <a:lnSpc>
                <a:spcPct val="130000"/>
              </a:lnSpc>
            </a:pPr>
            <a:r>
              <a:rPr lang="el-GR" sz="2400" dirty="0">
                <a:latin typeface="+mn-lt"/>
                <a:cs typeface="Arial" charset="0"/>
              </a:rPr>
              <a:t>Αν το ΕΒ είναι ίσο ή μικρότερο του πλάσματος τότε υπάρχει </a:t>
            </a:r>
            <a:r>
              <a:rPr lang="el-GR" sz="2400" b="1" dirty="0">
                <a:solidFill>
                  <a:srgbClr val="9B0000"/>
                </a:solidFill>
                <a:latin typeface="+mn-lt"/>
                <a:cs typeface="Arial" charset="0"/>
              </a:rPr>
              <a:t>σοβαρή νεφρική βλάβη</a:t>
            </a:r>
            <a:r>
              <a:rPr lang="el-GR" sz="2400" dirty="0">
                <a:latin typeface="+mn-lt"/>
                <a:cs typeface="Arial" charset="0"/>
              </a:rPr>
              <a:t>.</a:t>
            </a: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77</a:t>
            </a:fld>
            <a:endParaRPr lang="el-GR" dirty="0"/>
          </a:p>
        </p:txBody>
      </p:sp>
    </p:spTree>
    <p:extLst>
      <p:ext uri="{BB962C8B-B14F-4D97-AF65-F5344CB8AC3E}">
        <p14:creationId xmlns:p14="http://schemas.microsoft.com/office/powerpoint/2010/main" val="25202974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cs typeface="Arial" charset="0"/>
              </a:rPr>
              <a:t>Τιμές αναφοράς Ειδικού </a:t>
            </a:r>
            <a:r>
              <a:rPr lang="el-GR" dirty="0" smtClean="0">
                <a:solidFill>
                  <a:srgbClr val="9B0000"/>
                </a:solidFill>
                <a:cs typeface="Arial" charset="0"/>
              </a:rPr>
              <a:t>Βάρους</a:t>
            </a:r>
            <a:endParaRPr lang="el-GR" dirty="0">
              <a:solidFill>
                <a:srgbClr val="9B0000"/>
              </a:solidFill>
            </a:endParaRPr>
          </a:p>
        </p:txBody>
      </p:sp>
      <p:sp>
        <p:nvSpPr>
          <p:cNvPr id="26627" name="Rectangle 1"/>
          <p:cNvSpPr>
            <a:spLocks noChangeArrowheads="1"/>
          </p:cNvSpPr>
          <p:nvPr/>
        </p:nvSpPr>
        <p:spPr bwMode="auto">
          <a:xfrm>
            <a:off x="2042926" y="2245799"/>
            <a:ext cx="5058148" cy="1052596"/>
          </a:xfrm>
          <a:prstGeom prst="rect">
            <a:avLst/>
          </a:prstGeom>
          <a:noFill/>
          <a:ln w="9525">
            <a:noFill/>
            <a:miter lim="800000"/>
            <a:headEnd/>
            <a:tailEnd/>
          </a:ln>
        </p:spPr>
        <p:txBody>
          <a:bodyPr wrap="square" anchor="ctr">
            <a:spAutoFit/>
          </a:bodyPr>
          <a:lstStyle/>
          <a:p>
            <a:pPr algn="ctr">
              <a:lnSpc>
                <a:spcPct val="130000"/>
              </a:lnSpc>
            </a:pPr>
            <a:r>
              <a:rPr lang="el-GR" sz="2400" dirty="0">
                <a:latin typeface="+mn-lt"/>
                <a:cs typeface="Times New Roman" pitchFamily="18" charset="0"/>
              </a:rPr>
              <a:t>1016 </a:t>
            </a:r>
            <a:r>
              <a:rPr lang="en-US" sz="2400" dirty="0">
                <a:latin typeface="+mn-lt"/>
                <a:cs typeface="Times New Roman" pitchFamily="18" charset="0"/>
              </a:rPr>
              <a:t>-</a:t>
            </a:r>
            <a:r>
              <a:rPr lang="el-GR" sz="2400" dirty="0">
                <a:latin typeface="+mn-lt"/>
                <a:cs typeface="Times New Roman" pitchFamily="18" charset="0"/>
              </a:rPr>
              <a:t> 1022   (Ούρα 24</a:t>
            </a:r>
            <a:r>
              <a:rPr lang="el-GR" sz="2400" baseline="30000" dirty="0">
                <a:latin typeface="+mn-lt"/>
                <a:cs typeface="Times New Roman" pitchFamily="18" charset="0"/>
              </a:rPr>
              <a:t>ωρου</a:t>
            </a:r>
            <a:r>
              <a:rPr lang="el-GR" sz="2400" dirty="0">
                <a:latin typeface="+mn-lt"/>
                <a:cs typeface="Times New Roman" pitchFamily="18" charset="0"/>
              </a:rPr>
              <a:t>)</a:t>
            </a:r>
            <a:endParaRPr lang="el-GR" sz="2400" dirty="0">
              <a:latin typeface="+mn-lt"/>
            </a:endParaRPr>
          </a:p>
          <a:p>
            <a:pPr algn="ctr" eaLnBrk="0" hangingPunct="0">
              <a:lnSpc>
                <a:spcPct val="130000"/>
              </a:lnSpc>
            </a:pPr>
            <a:r>
              <a:rPr lang="en-US" sz="2400" dirty="0">
                <a:latin typeface="+mn-lt"/>
                <a:cs typeface="Times New Roman" pitchFamily="18" charset="0"/>
              </a:rPr>
              <a:t>1</a:t>
            </a:r>
            <a:r>
              <a:rPr lang="el-GR" sz="2400" dirty="0">
                <a:latin typeface="+mn-lt"/>
                <a:cs typeface="Times New Roman" pitchFamily="18" charset="0"/>
              </a:rPr>
              <a:t>015 </a:t>
            </a:r>
            <a:r>
              <a:rPr lang="en-US" sz="2400" dirty="0">
                <a:latin typeface="+mn-lt"/>
                <a:cs typeface="Times New Roman" pitchFamily="18" charset="0"/>
              </a:rPr>
              <a:t>-</a:t>
            </a:r>
            <a:r>
              <a:rPr lang="el-GR" sz="2400" dirty="0">
                <a:latin typeface="+mn-lt"/>
                <a:cs typeface="Times New Roman" pitchFamily="18" charset="0"/>
              </a:rPr>
              <a:t> 102</a:t>
            </a:r>
            <a:r>
              <a:rPr lang="en-US" sz="2400" dirty="0">
                <a:latin typeface="+mn-lt"/>
                <a:cs typeface="Times New Roman" pitchFamily="18" charset="0"/>
              </a:rPr>
              <a:t>5</a:t>
            </a:r>
            <a:r>
              <a:rPr lang="el-GR" sz="2400" dirty="0">
                <a:latin typeface="+mn-lt"/>
                <a:cs typeface="Times New Roman" pitchFamily="18" charset="0"/>
              </a:rPr>
              <a:t>   (Πρωινό δείγμα ούρων)</a:t>
            </a:r>
            <a:endParaRPr lang="el-GR" sz="2400" dirty="0">
              <a:latin typeface="+mn-lt"/>
            </a:endParaRPr>
          </a:p>
        </p:txBody>
      </p:sp>
      <p:sp>
        <p:nvSpPr>
          <p:cNvPr id="26629" name="Rectangle 7"/>
          <p:cNvSpPr>
            <a:spLocks noChangeArrowheads="1"/>
          </p:cNvSpPr>
          <p:nvPr/>
        </p:nvSpPr>
        <p:spPr bwMode="auto">
          <a:xfrm>
            <a:off x="2194170" y="3773103"/>
            <a:ext cx="4755661" cy="461665"/>
          </a:xfrm>
          <a:prstGeom prst="rect">
            <a:avLst/>
          </a:prstGeom>
          <a:noFill/>
          <a:ln w="9525">
            <a:noFill/>
            <a:miter lim="800000"/>
            <a:headEnd/>
            <a:tailEnd/>
          </a:ln>
        </p:spPr>
        <p:txBody>
          <a:bodyPr wrap="none">
            <a:spAutoFit/>
          </a:bodyPr>
          <a:lstStyle/>
          <a:p>
            <a:pPr algn="ctr"/>
            <a:r>
              <a:rPr lang="el-GR" sz="2400" dirty="0">
                <a:latin typeface="+mn-lt"/>
              </a:rPr>
              <a:t>Κρίσιμες ιατρικές τιμές: 1010 – 1040</a:t>
            </a:r>
          </a:p>
        </p:txBody>
      </p:sp>
      <p:sp>
        <p:nvSpPr>
          <p:cNvPr id="26628" name="9 - TextBox"/>
          <p:cNvSpPr txBox="1">
            <a:spLocks noChangeArrowheads="1"/>
          </p:cNvSpPr>
          <p:nvPr/>
        </p:nvSpPr>
        <p:spPr bwMode="auto">
          <a:xfrm>
            <a:off x="1891683" y="4488805"/>
            <a:ext cx="5360635" cy="461665"/>
          </a:xfrm>
          <a:prstGeom prst="rect">
            <a:avLst/>
          </a:prstGeom>
          <a:noFill/>
          <a:ln w="9525">
            <a:noFill/>
            <a:miter lim="800000"/>
            <a:headEnd/>
            <a:tailEnd/>
          </a:ln>
        </p:spPr>
        <p:txBody>
          <a:bodyPr wrap="none">
            <a:spAutoFit/>
          </a:bodyPr>
          <a:lstStyle/>
          <a:p>
            <a:pPr algn="ctr"/>
            <a:r>
              <a:rPr lang="en-US" sz="2400" dirty="0">
                <a:latin typeface="+mn-lt"/>
                <a:cs typeface="Arial" charset="0"/>
              </a:rPr>
              <a:t>1000: </a:t>
            </a:r>
            <a:r>
              <a:rPr lang="el-GR" sz="2400" dirty="0">
                <a:latin typeface="+mn-lt"/>
                <a:cs typeface="Arial" charset="0"/>
              </a:rPr>
              <a:t>Ειδικό βάρος </a:t>
            </a:r>
            <a:r>
              <a:rPr lang="el-GR" sz="2400" dirty="0" smtClean="0">
                <a:latin typeface="+mn-lt"/>
                <a:cs typeface="Arial" charset="0"/>
              </a:rPr>
              <a:t>αποσταγμένου νερού</a:t>
            </a:r>
            <a:endParaRPr lang="el-GR" sz="2400" dirty="0">
              <a:latin typeface="+mn-lt"/>
              <a:cs typeface="Arial" charset="0"/>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78</a:t>
            </a:fld>
            <a:endParaRPr lang="el-GR" dirty="0"/>
          </a:p>
        </p:txBody>
      </p:sp>
    </p:spTree>
    <p:extLst>
      <p:ext uri="{BB962C8B-B14F-4D97-AF65-F5344CB8AC3E}">
        <p14:creationId xmlns:p14="http://schemas.microsoft.com/office/powerpoint/2010/main" val="422954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Αριστοτέλης</a:t>
            </a:r>
            <a:endParaRPr lang="el-GR" dirty="0">
              <a:solidFill>
                <a:srgbClr val="9B0000"/>
              </a:solidFill>
            </a:endParaRPr>
          </a:p>
        </p:txBody>
      </p:sp>
      <p:sp>
        <p:nvSpPr>
          <p:cNvPr id="7172" name="Rectangle 4"/>
          <p:cNvSpPr>
            <a:spLocks noChangeArrowheads="1"/>
          </p:cNvSpPr>
          <p:nvPr/>
        </p:nvSpPr>
        <p:spPr bwMode="auto">
          <a:xfrm>
            <a:off x="3536300" y="918786"/>
            <a:ext cx="1928733" cy="492443"/>
          </a:xfrm>
          <a:prstGeom prst="rect">
            <a:avLst/>
          </a:prstGeom>
          <a:noFill/>
          <a:ln w="9525">
            <a:noFill/>
            <a:miter lim="800000"/>
            <a:headEnd/>
            <a:tailEnd/>
          </a:ln>
        </p:spPr>
        <p:txBody>
          <a:bodyPr wrap="none">
            <a:spAutoFit/>
          </a:bodyPr>
          <a:lstStyle/>
          <a:p>
            <a:pPr algn="ctr"/>
            <a:r>
              <a:rPr lang="el-GR" sz="2600" b="1" dirty="0">
                <a:latin typeface="+mn-lt"/>
              </a:rPr>
              <a:t>384-324 π.Χ.</a:t>
            </a:r>
          </a:p>
        </p:txBody>
      </p:sp>
      <p:sp>
        <p:nvSpPr>
          <p:cNvPr id="7170" name="Rectangle 3"/>
          <p:cNvSpPr>
            <a:spLocks noGrp="1" noChangeArrowheads="1"/>
          </p:cNvSpPr>
          <p:nvPr>
            <p:ph idx="1"/>
          </p:nvPr>
        </p:nvSpPr>
        <p:spPr>
          <a:xfrm>
            <a:off x="589090" y="1988840"/>
            <a:ext cx="5338936" cy="2736304"/>
          </a:xfrm>
          <a:effectLst/>
        </p:spPr>
        <p:txBody>
          <a:bodyPr>
            <a:noAutofit/>
          </a:bodyPr>
          <a:lstStyle/>
          <a:p>
            <a:pPr marL="0" indent="0" eaLnBrk="1" hangingPunct="1">
              <a:lnSpc>
                <a:spcPct val="130000"/>
              </a:lnSpc>
              <a:spcBef>
                <a:spcPct val="50000"/>
              </a:spcBef>
              <a:buFontTx/>
              <a:buNone/>
            </a:pPr>
            <a:r>
              <a:rPr lang="el-GR" sz="2400" dirty="0" smtClean="0"/>
              <a:t>Ο </a:t>
            </a:r>
            <a:r>
              <a:rPr lang="el-GR" sz="2400" b="1" dirty="0" smtClean="0">
                <a:solidFill>
                  <a:srgbClr val="9B0000"/>
                </a:solidFill>
              </a:rPr>
              <a:t>Αριστοτέλης</a:t>
            </a:r>
            <a:r>
              <a:rPr lang="el-GR" sz="2400" dirty="0" smtClean="0">
                <a:solidFill>
                  <a:srgbClr val="FF0000"/>
                </a:solidFill>
              </a:rPr>
              <a:t> </a:t>
            </a:r>
            <a:r>
              <a:rPr lang="el-GR" sz="2400" dirty="0" smtClean="0"/>
              <a:t>γύρω στο 336 π.Χ. περιέγραψε αλλά και σχεδίασε το ουροποιητικό – γεννητικό σύστημα αναφερόμενες στα νεφρά, την ουροδόχο κύστη, τους ουρητήρες και τα σχετικά αγγεία.</a:t>
            </a:r>
          </a:p>
          <a:p>
            <a:pPr marL="0" indent="0" eaLnBrk="1" hangingPunct="1">
              <a:spcBef>
                <a:spcPct val="50000"/>
              </a:spcBef>
            </a:pPr>
            <a:endParaRPr lang="el-GR" sz="2400" dirty="0" smtClean="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132856"/>
            <a:ext cx="2093796" cy="2864376"/>
          </a:xfrm>
          <a:prstGeom prst="rect">
            <a:avLst/>
          </a:prstGeom>
          <a:solidFill>
            <a:srgbClr val="FFFFFF">
              <a:shade val="85000"/>
            </a:srgbClr>
          </a:solidFill>
          <a:ln w="38100" cap="sq">
            <a:solidFill>
              <a:schemeClr val="tx1"/>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
        <p:nvSpPr>
          <p:cNvPr id="8" name="Rectangle 6"/>
          <p:cNvSpPr/>
          <p:nvPr/>
        </p:nvSpPr>
        <p:spPr>
          <a:xfrm>
            <a:off x="6314734" y="5033647"/>
            <a:ext cx="2304256" cy="646331"/>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solidFill>
                  <a:schemeClr val="tx1">
                    <a:lumMod val="65000"/>
                    <a:lumOff val="35000"/>
                  </a:schemeClr>
                </a:solidFill>
                <a:latin typeface="+mn-lt"/>
                <a:hlinkClick r:id="rId4"/>
              </a:rPr>
              <a:t>Aristotle Bust White Background Transparent</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jlorenz1</a:t>
            </a:r>
            <a:r>
              <a:rPr lang="el-GR" sz="1200" dirty="0" smtClean="0">
                <a:solidFill>
                  <a:schemeClr val="tx1">
                    <a:lumMod val="65000"/>
                    <a:lumOff val="35000"/>
                  </a:schemeClr>
                </a:solidFill>
                <a:latin typeface="+mn-lt"/>
              </a:rPr>
              <a:t>  διαθέσιμο με άδεια</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a:t>
            </a:fld>
            <a:endParaRPr lang="el-GR" dirty="0"/>
          </a:p>
        </p:txBody>
      </p:sp>
    </p:spTree>
    <p:extLst>
      <p:ext uri="{BB962C8B-B14F-4D97-AF65-F5344CB8AC3E}">
        <p14:creationId xmlns:p14="http://schemas.microsoft.com/office/powerpoint/2010/main" val="7443897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a:solidFill>
                  <a:srgbClr val="9B0000"/>
                </a:solidFill>
                <a:cs typeface="Arial" charset="0"/>
              </a:rPr>
              <a:t>Παθολογική μείωση </a:t>
            </a:r>
            <a:r>
              <a:rPr lang="el-GR" dirty="0" smtClean="0">
                <a:solidFill>
                  <a:srgbClr val="9B0000"/>
                </a:solidFill>
                <a:cs typeface="Arial" charset="0"/>
              </a:rPr>
              <a:t/>
            </a:r>
            <a:br>
              <a:rPr lang="el-GR" dirty="0" smtClean="0">
                <a:solidFill>
                  <a:srgbClr val="9B0000"/>
                </a:solidFill>
                <a:cs typeface="Arial" charset="0"/>
              </a:rPr>
            </a:br>
            <a:r>
              <a:rPr lang="el-GR" dirty="0" smtClean="0">
                <a:solidFill>
                  <a:srgbClr val="9B0000"/>
                </a:solidFill>
                <a:cs typeface="Arial" charset="0"/>
              </a:rPr>
              <a:t>Ειδικού </a:t>
            </a:r>
            <a:r>
              <a:rPr lang="el-GR" dirty="0">
                <a:solidFill>
                  <a:srgbClr val="9B0000"/>
                </a:solidFill>
                <a:cs typeface="Arial" charset="0"/>
              </a:rPr>
              <a:t>Βάρους ούρων (&lt; 1010</a:t>
            </a:r>
            <a:r>
              <a:rPr lang="el-GR" dirty="0" smtClean="0">
                <a:solidFill>
                  <a:srgbClr val="9B0000"/>
                </a:solidFill>
                <a:cs typeface="Arial" charset="0"/>
              </a:rPr>
              <a:t>)</a:t>
            </a:r>
            <a:endParaRPr lang="el-GR" dirty="0">
              <a:solidFill>
                <a:srgbClr val="9B0000"/>
              </a:solidFill>
            </a:endParaRPr>
          </a:p>
        </p:txBody>
      </p:sp>
      <p:sp>
        <p:nvSpPr>
          <p:cNvPr id="27651" name="2 - TextBox"/>
          <p:cNvSpPr txBox="1">
            <a:spLocks noChangeArrowheads="1"/>
          </p:cNvSpPr>
          <p:nvPr/>
        </p:nvSpPr>
        <p:spPr bwMode="auto">
          <a:xfrm>
            <a:off x="714375" y="1500188"/>
            <a:ext cx="8001000" cy="4802533"/>
          </a:xfrm>
          <a:prstGeom prst="rect">
            <a:avLst/>
          </a:prstGeom>
          <a:noFill/>
          <a:ln w="9525">
            <a:noFill/>
            <a:miter lim="800000"/>
            <a:headEnd/>
            <a:tailEnd/>
          </a:ln>
        </p:spPr>
        <p:txBody>
          <a:bodyPr>
            <a:spAutoFit/>
          </a:bodyPr>
          <a:lstStyle/>
          <a:p>
            <a:pPr marL="342900" indent="-342900">
              <a:lnSpc>
                <a:spcPct val="120000"/>
              </a:lnSpc>
              <a:spcAft>
                <a:spcPts val="600"/>
              </a:spcAft>
              <a:buClr>
                <a:srgbClr val="9B0000"/>
              </a:buClr>
              <a:buFontTx/>
              <a:buAutoNum type="arabicPeriod"/>
            </a:pPr>
            <a:r>
              <a:rPr lang="el-GR" sz="2400" dirty="0">
                <a:latin typeface="+mn-lt"/>
                <a:cs typeface="Arial" charset="0"/>
              </a:rPr>
              <a:t>Σε βλάβη του νεφρικού παρεγχύματος (π.χ. νεφρική ανεπάρκεια</a:t>
            </a:r>
            <a:r>
              <a:rPr lang="el-GR" sz="2400" dirty="0" smtClean="0">
                <a:latin typeface="+mn-lt"/>
                <a:cs typeface="Arial" charset="0"/>
              </a:rPr>
              <a:t>)</a:t>
            </a:r>
            <a:r>
              <a:rPr lang="en-US" sz="2400" dirty="0" smtClean="0">
                <a:latin typeface="+mn-lt"/>
                <a:cs typeface="Arial" charset="0"/>
              </a:rPr>
              <a:t>.</a:t>
            </a:r>
            <a:endParaRPr lang="el-GR" sz="2400" dirty="0">
              <a:latin typeface="+mn-lt"/>
              <a:cs typeface="Arial" charset="0"/>
            </a:endParaRPr>
          </a:p>
          <a:p>
            <a:pPr marL="342900" indent="-342900">
              <a:lnSpc>
                <a:spcPct val="120000"/>
              </a:lnSpc>
              <a:spcAft>
                <a:spcPts val="600"/>
              </a:spcAft>
              <a:buClr>
                <a:srgbClr val="9B0000"/>
              </a:buClr>
              <a:buFontTx/>
              <a:buAutoNum type="arabicPeriod"/>
            </a:pPr>
            <a:r>
              <a:rPr lang="el-GR" sz="2400" dirty="0">
                <a:latin typeface="+mn-lt"/>
                <a:cs typeface="Arial" charset="0"/>
              </a:rPr>
              <a:t>Σε υπερκαλιαιμία λόγω μεταβολικών διαταραχών και νόσων λόγω π.χ. διουρητικών, καθαρτικών ή άλλων φαρμάκων.</a:t>
            </a:r>
          </a:p>
          <a:p>
            <a:pPr marL="342900" indent="-342900">
              <a:lnSpc>
                <a:spcPct val="120000"/>
              </a:lnSpc>
              <a:spcAft>
                <a:spcPts val="600"/>
              </a:spcAft>
              <a:buClr>
                <a:srgbClr val="9B0000"/>
              </a:buClr>
              <a:buFontTx/>
              <a:buAutoNum type="arabicPeriod"/>
            </a:pPr>
            <a:r>
              <a:rPr lang="el-GR" sz="2400" dirty="0">
                <a:latin typeface="+mn-lt"/>
                <a:cs typeface="Arial" charset="0"/>
              </a:rPr>
              <a:t>Στον άποιο διαβήτη, οπότε υπάρχει ανεπάρκεια της αντιδιουρητικής ορμόνης.</a:t>
            </a:r>
          </a:p>
          <a:p>
            <a:pPr marL="342900" indent="-342900">
              <a:lnSpc>
                <a:spcPct val="120000"/>
              </a:lnSpc>
              <a:spcAft>
                <a:spcPts val="600"/>
              </a:spcAft>
              <a:buClr>
                <a:srgbClr val="9B0000"/>
              </a:buClr>
              <a:buFontTx/>
              <a:buAutoNum type="arabicPeriod"/>
            </a:pPr>
            <a:r>
              <a:rPr lang="el-GR" sz="2400" dirty="0">
                <a:latin typeface="+mn-lt"/>
                <a:cs typeface="Arial" charset="0"/>
              </a:rPr>
              <a:t>Στην οξεία νεφρική ανεπάρκεια.</a:t>
            </a:r>
          </a:p>
          <a:p>
            <a:pPr marL="342900" indent="-342900">
              <a:lnSpc>
                <a:spcPct val="120000"/>
              </a:lnSpc>
              <a:spcAft>
                <a:spcPts val="600"/>
              </a:spcAft>
              <a:buClr>
                <a:srgbClr val="9B0000"/>
              </a:buClr>
              <a:buFontTx/>
              <a:buAutoNum type="arabicPeriod"/>
            </a:pPr>
            <a:r>
              <a:rPr lang="el-GR" sz="2400" dirty="0">
                <a:latin typeface="+mn-lt"/>
                <a:cs typeface="Arial" charset="0"/>
              </a:rPr>
              <a:t>Μετά από άφθονη και επίμονη υδροποσία που παρατηρείται καμιά φορά σε νευρωσικά άτομα.</a:t>
            </a: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79</a:t>
            </a:fld>
            <a:endParaRPr lang="el-GR" dirty="0"/>
          </a:p>
        </p:txBody>
      </p:sp>
    </p:spTree>
    <p:extLst>
      <p:ext uri="{BB962C8B-B14F-4D97-AF65-F5344CB8AC3E}">
        <p14:creationId xmlns:p14="http://schemas.microsoft.com/office/powerpoint/2010/main" val="5397887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a:solidFill>
                  <a:srgbClr val="9B0000"/>
                </a:solidFill>
                <a:cs typeface="Arial" charset="0"/>
              </a:rPr>
              <a:t>Παθολογική αύξηση </a:t>
            </a:r>
            <a:r>
              <a:rPr lang="el-GR" dirty="0" smtClean="0">
                <a:solidFill>
                  <a:srgbClr val="9B0000"/>
                </a:solidFill>
                <a:cs typeface="Arial" charset="0"/>
              </a:rPr>
              <a:t/>
            </a:r>
            <a:br>
              <a:rPr lang="el-GR" dirty="0" smtClean="0">
                <a:solidFill>
                  <a:srgbClr val="9B0000"/>
                </a:solidFill>
                <a:cs typeface="Arial" charset="0"/>
              </a:rPr>
            </a:br>
            <a:r>
              <a:rPr lang="el-GR" dirty="0" smtClean="0">
                <a:solidFill>
                  <a:srgbClr val="9B0000"/>
                </a:solidFill>
                <a:cs typeface="Arial" charset="0"/>
              </a:rPr>
              <a:t>Ειδικού </a:t>
            </a:r>
            <a:r>
              <a:rPr lang="el-GR" dirty="0">
                <a:solidFill>
                  <a:srgbClr val="9B0000"/>
                </a:solidFill>
                <a:cs typeface="Arial" charset="0"/>
              </a:rPr>
              <a:t>Βάρους ούρων (&gt; 1040</a:t>
            </a:r>
            <a:r>
              <a:rPr lang="el-GR" dirty="0" smtClean="0">
                <a:solidFill>
                  <a:srgbClr val="9B0000"/>
                </a:solidFill>
                <a:cs typeface="Arial" charset="0"/>
              </a:rPr>
              <a:t>)</a:t>
            </a:r>
            <a:endParaRPr lang="el-GR" dirty="0">
              <a:solidFill>
                <a:srgbClr val="9B0000"/>
              </a:solidFill>
            </a:endParaRPr>
          </a:p>
        </p:txBody>
      </p:sp>
      <p:sp>
        <p:nvSpPr>
          <p:cNvPr id="28675" name="2 - TextBox"/>
          <p:cNvSpPr txBox="1">
            <a:spLocks noChangeArrowheads="1"/>
          </p:cNvSpPr>
          <p:nvPr/>
        </p:nvSpPr>
        <p:spPr bwMode="auto">
          <a:xfrm>
            <a:off x="928688" y="1857375"/>
            <a:ext cx="7429500" cy="2616101"/>
          </a:xfrm>
          <a:prstGeom prst="rect">
            <a:avLst/>
          </a:prstGeom>
          <a:noFill/>
          <a:ln w="9525">
            <a:noFill/>
            <a:miter lim="800000"/>
            <a:headEnd/>
            <a:tailEnd/>
          </a:ln>
        </p:spPr>
        <p:txBody>
          <a:bodyPr>
            <a:spAutoFit/>
          </a:bodyPr>
          <a:lstStyle/>
          <a:p>
            <a:pPr marL="342900" indent="-342900">
              <a:lnSpc>
                <a:spcPct val="150000"/>
              </a:lnSpc>
              <a:spcAft>
                <a:spcPts val="1200"/>
              </a:spcAft>
              <a:buClr>
                <a:srgbClr val="9B0000"/>
              </a:buClr>
              <a:buFontTx/>
              <a:buAutoNum type="arabicPeriod"/>
            </a:pPr>
            <a:r>
              <a:rPr lang="el-GR" sz="2400" dirty="0">
                <a:latin typeface="+mn-lt"/>
                <a:cs typeface="Arial" charset="0"/>
              </a:rPr>
              <a:t>Παρουσία ουσιών μεγάλου μοριακού βάρους (λεύκωμα, σάκχαρο, ακτινοσκιερές ουσίες</a:t>
            </a:r>
            <a:r>
              <a:rPr lang="el-GR" sz="2400" dirty="0" smtClean="0">
                <a:latin typeface="+mn-lt"/>
                <a:cs typeface="Arial" charset="0"/>
              </a:rPr>
              <a:t>),</a:t>
            </a:r>
            <a:endParaRPr lang="el-GR" sz="2400" dirty="0">
              <a:latin typeface="+mn-lt"/>
              <a:cs typeface="Arial" charset="0"/>
            </a:endParaRPr>
          </a:p>
          <a:p>
            <a:pPr marL="342900" indent="-342900">
              <a:lnSpc>
                <a:spcPct val="150000"/>
              </a:lnSpc>
              <a:spcAft>
                <a:spcPts val="1200"/>
              </a:spcAft>
              <a:buClr>
                <a:srgbClr val="9B0000"/>
              </a:buClr>
              <a:buFontTx/>
              <a:buAutoNum type="arabicPeriod"/>
            </a:pPr>
            <a:r>
              <a:rPr lang="el-GR" sz="2400" dirty="0">
                <a:latin typeface="+mn-lt"/>
                <a:cs typeface="Arial" charset="0"/>
              </a:rPr>
              <a:t>Έντονη </a:t>
            </a:r>
            <a:r>
              <a:rPr lang="el-GR" sz="2400" dirty="0" smtClean="0">
                <a:latin typeface="+mn-lt"/>
                <a:cs typeface="Arial" charset="0"/>
              </a:rPr>
              <a:t>αφυδάτωση (καλοκαίρι),</a:t>
            </a:r>
            <a:endParaRPr lang="en-US" sz="2400" dirty="0" smtClean="0">
              <a:latin typeface="+mn-lt"/>
              <a:cs typeface="Arial" charset="0"/>
            </a:endParaRPr>
          </a:p>
          <a:p>
            <a:pPr marL="342900" indent="-342900">
              <a:lnSpc>
                <a:spcPct val="150000"/>
              </a:lnSpc>
              <a:spcAft>
                <a:spcPts val="1200"/>
              </a:spcAft>
              <a:buClr>
                <a:srgbClr val="9B0000"/>
              </a:buClr>
              <a:buFontTx/>
              <a:buAutoNum type="arabicPeriod"/>
            </a:pPr>
            <a:r>
              <a:rPr lang="el-GR" sz="2400" dirty="0" smtClean="0">
                <a:latin typeface="+mn-lt"/>
                <a:cs typeface="Arial" charset="0"/>
              </a:rPr>
              <a:t>Πυρετός (λόγω αφυδάτωσης).</a:t>
            </a:r>
            <a:endParaRPr lang="el-GR" sz="2400" dirty="0">
              <a:latin typeface="+mn-lt"/>
              <a:cs typeface="Arial" charset="0"/>
            </a:endParaRPr>
          </a:p>
        </p:txBody>
      </p:sp>
      <p:sp>
        <p:nvSpPr>
          <p:cNvPr id="4" name="3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80</a:t>
            </a:fld>
            <a:endParaRPr lang="el-GR" dirty="0"/>
          </a:p>
        </p:txBody>
      </p:sp>
    </p:spTree>
    <p:extLst>
      <p:ext uri="{BB962C8B-B14F-4D97-AF65-F5344CB8AC3E}">
        <p14:creationId xmlns:p14="http://schemas.microsoft.com/office/powerpoint/2010/main" val="18795639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cs typeface="Arial" charset="0"/>
              </a:rPr>
              <a:t>Μέθοδοι μέτρησης </a:t>
            </a:r>
            <a:r>
              <a:rPr lang="el-GR" dirty="0" smtClean="0">
                <a:solidFill>
                  <a:srgbClr val="9B0000"/>
                </a:solidFill>
                <a:cs typeface="Arial" charset="0"/>
              </a:rPr>
              <a:t>ΕΒ</a:t>
            </a:r>
            <a:endParaRPr lang="el-GR" dirty="0">
              <a:solidFill>
                <a:srgbClr val="9B0000"/>
              </a:solidFill>
            </a:endParaRPr>
          </a:p>
        </p:txBody>
      </p:sp>
      <p:sp>
        <p:nvSpPr>
          <p:cNvPr id="29698" name="1 - TextBox"/>
          <p:cNvSpPr txBox="1">
            <a:spLocks noChangeArrowheads="1"/>
          </p:cNvSpPr>
          <p:nvPr/>
        </p:nvSpPr>
        <p:spPr bwMode="auto">
          <a:xfrm>
            <a:off x="755576" y="1589584"/>
            <a:ext cx="7776864" cy="2862322"/>
          </a:xfrm>
          <a:prstGeom prst="rect">
            <a:avLst/>
          </a:prstGeom>
          <a:noFill/>
          <a:ln w="9525">
            <a:noFill/>
            <a:miter lim="800000"/>
            <a:headEnd/>
            <a:tailEnd/>
          </a:ln>
        </p:spPr>
        <p:txBody>
          <a:bodyPr wrap="square">
            <a:spAutoFit/>
          </a:bodyPr>
          <a:lstStyle/>
          <a:p>
            <a:pPr marL="271463">
              <a:lnSpc>
                <a:spcPct val="150000"/>
              </a:lnSpc>
              <a:buFontTx/>
              <a:buAutoNum type="arabicPeriod"/>
              <a:tabLst>
                <a:tab pos="1349375" algn="l"/>
              </a:tabLst>
            </a:pPr>
            <a:r>
              <a:rPr lang="el-GR" sz="2400" dirty="0">
                <a:latin typeface="+mn-lt"/>
                <a:cs typeface="Arial" charset="0"/>
              </a:rPr>
              <a:t>Με αναλυτή </a:t>
            </a:r>
            <a:r>
              <a:rPr lang="el-GR" sz="2400" dirty="0" smtClean="0">
                <a:latin typeface="+mn-lt"/>
                <a:cs typeface="Arial" charset="0"/>
              </a:rPr>
              <a:t>ούρων</a:t>
            </a:r>
            <a:r>
              <a:rPr lang="en-US" sz="2400" dirty="0" smtClean="0">
                <a:latin typeface="+mn-lt"/>
                <a:cs typeface="Arial" charset="0"/>
              </a:rPr>
              <a:t> (</a:t>
            </a:r>
            <a:r>
              <a:rPr lang="el-GR" sz="2400" dirty="0" smtClean="0">
                <a:latin typeface="+mn-lt"/>
                <a:cs typeface="Arial" charset="0"/>
              </a:rPr>
              <a:t>ανακλασιμετρία, δείκτη διάθλασης)</a:t>
            </a:r>
            <a:endParaRPr lang="el-GR" sz="2400" dirty="0">
              <a:latin typeface="+mn-lt"/>
              <a:cs typeface="Arial" charset="0"/>
            </a:endParaRPr>
          </a:p>
          <a:p>
            <a:pPr marL="271463">
              <a:lnSpc>
                <a:spcPct val="150000"/>
              </a:lnSpc>
              <a:buFontTx/>
              <a:buAutoNum type="arabicPeriod"/>
              <a:tabLst>
                <a:tab pos="1349375" algn="l"/>
              </a:tabLst>
            </a:pPr>
            <a:r>
              <a:rPr lang="el-GR" sz="2400" dirty="0">
                <a:latin typeface="+mn-lt"/>
                <a:cs typeface="Arial" charset="0"/>
              </a:rPr>
              <a:t>Με διαθλασίμετρο</a:t>
            </a:r>
          </a:p>
          <a:p>
            <a:pPr marL="271463">
              <a:lnSpc>
                <a:spcPct val="150000"/>
              </a:lnSpc>
              <a:buFontTx/>
              <a:buAutoNum type="arabicPeriod"/>
              <a:tabLst>
                <a:tab pos="1349375" algn="l"/>
              </a:tabLst>
            </a:pPr>
            <a:r>
              <a:rPr lang="el-GR" sz="2400" dirty="0">
                <a:latin typeface="+mn-lt"/>
                <a:cs typeface="Arial" charset="0"/>
              </a:rPr>
              <a:t>Με ουρινόμετρο</a:t>
            </a:r>
          </a:p>
          <a:p>
            <a:pPr marL="271463">
              <a:lnSpc>
                <a:spcPct val="150000"/>
              </a:lnSpc>
              <a:buFontTx/>
              <a:buAutoNum type="arabicPeriod"/>
              <a:tabLst>
                <a:tab pos="1349375" algn="l"/>
              </a:tabLst>
            </a:pPr>
            <a:r>
              <a:rPr lang="el-GR" sz="2400" dirty="0">
                <a:latin typeface="+mn-lt"/>
                <a:cs typeface="Arial" charset="0"/>
              </a:rPr>
              <a:t>Με ταινία ούρων</a:t>
            </a:r>
          </a:p>
          <a:p>
            <a:pPr marL="271463">
              <a:lnSpc>
                <a:spcPct val="150000"/>
              </a:lnSpc>
              <a:buFontTx/>
              <a:buAutoNum type="arabicPeriod"/>
              <a:tabLst>
                <a:tab pos="1349375" algn="l"/>
              </a:tabLst>
            </a:pPr>
            <a:r>
              <a:rPr lang="el-GR" sz="2400" dirty="0" smtClean="0">
                <a:latin typeface="+mn-lt"/>
                <a:cs typeface="Arial" charset="0"/>
              </a:rPr>
              <a:t>Με ωσμώμετρο – ως εναλλακτική μέθοδος</a:t>
            </a:r>
            <a:endParaRPr lang="el-GR" sz="2400" dirty="0">
              <a:latin typeface="+mn-lt"/>
              <a:cs typeface="Arial" charset="0"/>
            </a:endParaRPr>
          </a:p>
        </p:txBody>
      </p:sp>
      <p:pic>
        <p:nvPicPr>
          <p:cNvPr id="5" name="Picture 8"/>
          <p:cNvPicPr>
            <a:picLocks noChangeAspect="1" noChangeArrowheads="1"/>
          </p:cNvPicPr>
          <p:nvPr/>
        </p:nvPicPr>
        <p:blipFill>
          <a:blip r:embed="rId3" cstate="print"/>
          <a:srcRect/>
          <a:stretch>
            <a:fillRect/>
          </a:stretch>
        </p:blipFill>
        <p:spPr bwMode="auto">
          <a:xfrm>
            <a:off x="2123282" y="5157192"/>
            <a:ext cx="4897437" cy="1223963"/>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81</a:t>
            </a:fld>
            <a:endParaRPr lang="el-GR" dirty="0"/>
          </a:p>
        </p:txBody>
      </p:sp>
    </p:spTree>
    <p:extLst>
      <p:ext uri="{BB962C8B-B14F-4D97-AF65-F5344CB8AC3E}">
        <p14:creationId xmlns:p14="http://schemas.microsoft.com/office/powerpoint/2010/main" val="41868483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B0000"/>
                </a:solidFill>
                <a:cs typeface="Arial" charset="0"/>
              </a:rPr>
              <a:t>Μέτρηση ΕΒ με </a:t>
            </a:r>
            <a:r>
              <a:rPr lang="en-US" dirty="0">
                <a:solidFill>
                  <a:srgbClr val="9B0000"/>
                </a:solidFill>
                <a:cs typeface="Arial" charset="0"/>
              </a:rPr>
              <a:t>o</a:t>
            </a:r>
            <a:r>
              <a:rPr lang="el-GR" dirty="0" smtClean="0">
                <a:solidFill>
                  <a:srgbClr val="9B0000"/>
                </a:solidFill>
                <a:cs typeface="Arial" charset="0"/>
              </a:rPr>
              <a:t>υρινόμετρο</a:t>
            </a:r>
            <a:endParaRPr lang="el-GR" dirty="0">
              <a:solidFill>
                <a:srgbClr val="9B0000"/>
              </a:solidFill>
            </a:endParaRPr>
          </a:p>
        </p:txBody>
      </p:sp>
      <p:pic>
        <p:nvPicPr>
          <p:cNvPr id="2103" name="Picture 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196752"/>
            <a:ext cx="3148149" cy="47143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p:nvPr/>
        </p:nvSpPr>
        <p:spPr>
          <a:xfrm>
            <a:off x="3339119" y="5943116"/>
            <a:ext cx="2157527" cy="461665"/>
          </a:xfrm>
          <a:prstGeom prst="rect">
            <a:avLst/>
          </a:prstGeom>
        </p:spPr>
        <p:txBody>
          <a:bodyPr wrap="square">
            <a:spAutoFit/>
          </a:bodyPr>
          <a:lstStyle/>
          <a:p>
            <a:r>
              <a:rPr lang="en-US" sz="1200" dirty="0" smtClean="0">
                <a:solidFill>
                  <a:schemeClr val="tx1">
                    <a:lumMod val="65000"/>
                    <a:lumOff val="35000"/>
                  </a:schemeClr>
                </a:solidFill>
                <a:latin typeface="+mn-lt"/>
              </a:rPr>
              <a:t>“</a:t>
            </a:r>
            <a:r>
              <a:rPr lang="el-GR" sz="1200" dirty="0">
                <a:latin typeface="+mn-lt"/>
                <a:hlinkClick r:id="rId4"/>
              </a:rPr>
              <a:t>Urinometro </a:t>
            </a:r>
            <a:r>
              <a:rPr lang="el-GR" sz="1200" dirty="0" smtClean="0">
                <a:latin typeface="+mn-lt"/>
                <a:hlinkClick r:id="rId4"/>
              </a:rPr>
              <a:t>use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l-GR" sz="1200" dirty="0">
                <a:latin typeface="+mn-lt"/>
                <a:hlinkClick r:id="rId5"/>
              </a:rPr>
              <a:t>Petef</a:t>
            </a:r>
            <a:endParaRPr lang="el-GR" sz="1200" dirty="0">
              <a:latin typeface="+mn-lt"/>
            </a:endParaRPr>
          </a:p>
          <a:p>
            <a:r>
              <a:rPr lang="el-GR" sz="1200" dirty="0" smtClean="0">
                <a:solidFill>
                  <a:schemeClr val="tx1">
                    <a:lumMod val="65000"/>
                    <a:lumOff val="35000"/>
                  </a:schemeClr>
                </a:solidFill>
                <a:latin typeface="+mn-lt"/>
              </a:rPr>
              <a:t>διαθέσιμο με άδεια  </a:t>
            </a:r>
            <a:r>
              <a:rPr lang="el-GR" sz="1200" dirty="0">
                <a:latin typeface="+mn-lt"/>
                <a:hlinkClick r:id="rId6"/>
              </a:rPr>
              <a:t>ΠΔΕΧ-2</a:t>
            </a:r>
            <a:endParaRPr lang="en-US" sz="12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82</a:t>
            </a:fld>
            <a:endParaRPr lang="el-GR" dirty="0"/>
          </a:p>
        </p:txBody>
      </p:sp>
    </p:spTree>
    <p:extLst>
      <p:ext uri="{BB962C8B-B14F-4D97-AF65-F5344CB8AC3E}">
        <p14:creationId xmlns:p14="http://schemas.microsoft.com/office/powerpoint/2010/main" val="38975691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90000"/>
                </a:solidFill>
                <a:cs typeface="Arial" charset="0"/>
              </a:rPr>
              <a:t>Διορθώσεις Ειδικού </a:t>
            </a:r>
            <a:r>
              <a:rPr lang="el-GR" dirty="0" smtClean="0">
                <a:solidFill>
                  <a:srgbClr val="990000"/>
                </a:solidFill>
                <a:cs typeface="Arial" charset="0"/>
              </a:rPr>
              <a:t>Βάρους</a:t>
            </a:r>
            <a:endParaRPr lang="el-GR" dirty="0">
              <a:solidFill>
                <a:srgbClr val="990000"/>
              </a:solidFill>
            </a:endParaRPr>
          </a:p>
        </p:txBody>
      </p:sp>
      <p:sp>
        <p:nvSpPr>
          <p:cNvPr id="30723" name="Rectangle 1"/>
          <p:cNvSpPr>
            <a:spLocks noChangeArrowheads="1"/>
          </p:cNvSpPr>
          <p:nvPr/>
        </p:nvSpPr>
        <p:spPr bwMode="auto">
          <a:xfrm>
            <a:off x="500062" y="1226281"/>
            <a:ext cx="8215312" cy="2626873"/>
          </a:xfrm>
          <a:prstGeom prst="rect">
            <a:avLst/>
          </a:prstGeom>
          <a:noFill/>
          <a:ln w="9525">
            <a:noFill/>
            <a:miter lim="800000"/>
            <a:headEnd/>
            <a:tailEnd/>
          </a:ln>
        </p:spPr>
        <p:txBody>
          <a:bodyPr anchor="ctr">
            <a:spAutoFit/>
          </a:bodyPr>
          <a:lstStyle/>
          <a:p>
            <a:pPr>
              <a:lnSpc>
                <a:spcPct val="135000"/>
              </a:lnSpc>
              <a:tabLst>
                <a:tab pos="228600" algn="l"/>
                <a:tab pos="685800" algn="l"/>
              </a:tabLst>
            </a:pPr>
            <a:r>
              <a:rPr lang="el-GR" sz="2600" b="1" dirty="0">
                <a:solidFill>
                  <a:srgbClr val="990000"/>
                </a:solidFill>
                <a:latin typeface="+mn-lt"/>
              </a:rPr>
              <a:t>Θερμοκρασία ούρων</a:t>
            </a:r>
            <a:endParaRPr lang="el-GR" sz="2600" dirty="0">
              <a:solidFill>
                <a:srgbClr val="990000"/>
              </a:solidFill>
              <a:latin typeface="+mn-lt"/>
            </a:endParaRPr>
          </a:p>
          <a:p>
            <a:pPr>
              <a:lnSpc>
                <a:spcPct val="135000"/>
              </a:lnSpc>
              <a:tabLst>
                <a:tab pos="228600" algn="l"/>
                <a:tab pos="685800" algn="l"/>
              </a:tabLst>
            </a:pPr>
            <a:r>
              <a:rPr lang="el-GR" sz="2400" dirty="0">
                <a:latin typeface="+mn-lt"/>
              </a:rPr>
              <a:t>Θερμοκρασία &gt; 20°</a:t>
            </a:r>
            <a:r>
              <a:rPr lang="en-US" sz="2400" dirty="0" smtClean="0">
                <a:latin typeface="+mn-lt"/>
              </a:rPr>
              <a:t>C</a:t>
            </a:r>
            <a:r>
              <a:rPr lang="el-GR" sz="2400" dirty="0" smtClean="0">
                <a:latin typeface="+mn-lt"/>
              </a:rPr>
              <a:t>: </a:t>
            </a:r>
            <a:r>
              <a:rPr lang="el-GR" sz="2400" dirty="0">
                <a:latin typeface="+mn-lt"/>
              </a:rPr>
              <a:t>για κάθε 3 βαθμούς προσθέτουμε μια </a:t>
            </a:r>
            <a:r>
              <a:rPr lang="el-GR" sz="2400" dirty="0" smtClean="0">
                <a:latin typeface="+mn-lt"/>
              </a:rPr>
              <a:t>μονάδα.</a:t>
            </a:r>
            <a:endParaRPr lang="el-GR" sz="2400" dirty="0">
              <a:latin typeface="+mn-lt"/>
            </a:endParaRPr>
          </a:p>
          <a:p>
            <a:pPr>
              <a:lnSpc>
                <a:spcPct val="135000"/>
              </a:lnSpc>
              <a:tabLst>
                <a:tab pos="228600" algn="l"/>
                <a:tab pos="685800" algn="l"/>
              </a:tabLst>
            </a:pPr>
            <a:r>
              <a:rPr lang="el-GR" sz="2400" dirty="0">
                <a:latin typeface="+mn-lt"/>
              </a:rPr>
              <a:t>Θερμοκρασία &lt; 20°</a:t>
            </a:r>
            <a:r>
              <a:rPr lang="en-US" sz="2400" dirty="0" smtClean="0">
                <a:latin typeface="+mn-lt"/>
              </a:rPr>
              <a:t>C</a:t>
            </a:r>
            <a:r>
              <a:rPr lang="el-GR" sz="2400" dirty="0" smtClean="0">
                <a:latin typeface="+mn-lt"/>
              </a:rPr>
              <a:t>: </a:t>
            </a:r>
            <a:r>
              <a:rPr lang="el-GR" sz="2400" dirty="0">
                <a:latin typeface="+mn-lt"/>
              </a:rPr>
              <a:t>για κάθε 3 βαθμούς αφαιρούμε μια </a:t>
            </a:r>
            <a:r>
              <a:rPr lang="el-GR" sz="2400" dirty="0" smtClean="0">
                <a:latin typeface="+mn-lt"/>
              </a:rPr>
              <a:t>μονάδα.</a:t>
            </a:r>
            <a:endParaRPr lang="el-GR" sz="2400" dirty="0">
              <a:latin typeface="+mn-lt"/>
            </a:endParaRPr>
          </a:p>
        </p:txBody>
      </p:sp>
      <p:sp>
        <p:nvSpPr>
          <p:cNvPr id="30724" name="Rectangle 2"/>
          <p:cNvSpPr>
            <a:spLocks noChangeArrowheads="1"/>
          </p:cNvSpPr>
          <p:nvPr/>
        </p:nvSpPr>
        <p:spPr bwMode="auto">
          <a:xfrm>
            <a:off x="500062" y="3962585"/>
            <a:ext cx="6929437" cy="1131079"/>
          </a:xfrm>
          <a:prstGeom prst="rect">
            <a:avLst/>
          </a:prstGeom>
          <a:noFill/>
          <a:ln w="9525">
            <a:noFill/>
            <a:miter lim="800000"/>
            <a:headEnd/>
            <a:tailEnd/>
          </a:ln>
        </p:spPr>
        <p:txBody>
          <a:bodyPr anchor="ctr">
            <a:spAutoFit/>
          </a:bodyPr>
          <a:lstStyle/>
          <a:p>
            <a:pPr marL="0" lvl="1">
              <a:lnSpc>
                <a:spcPct val="135000"/>
              </a:lnSpc>
            </a:pPr>
            <a:r>
              <a:rPr lang="el-GR" sz="2600" b="1" dirty="0">
                <a:solidFill>
                  <a:srgbClr val="990000"/>
                </a:solidFill>
                <a:latin typeface="+mn-lt"/>
              </a:rPr>
              <a:t>Γλυκόζη ούρων</a:t>
            </a:r>
            <a:endParaRPr lang="el-GR" sz="2600" dirty="0">
              <a:solidFill>
                <a:srgbClr val="990000"/>
              </a:solidFill>
              <a:latin typeface="+mn-lt"/>
            </a:endParaRPr>
          </a:p>
          <a:p>
            <a:pPr marL="0" lvl="1">
              <a:lnSpc>
                <a:spcPct val="135000"/>
              </a:lnSpc>
            </a:pPr>
            <a:r>
              <a:rPr lang="el-GR" sz="2400" dirty="0">
                <a:latin typeface="+mn-lt"/>
              </a:rPr>
              <a:t>Για κάθε 1 </a:t>
            </a:r>
            <a:r>
              <a:rPr lang="en-US" sz="2400" dirty="0">
                <a:latin typeface="+mn-lt"/>
              </a:rPr>
              <a:t>gr</a:t>
            </a:r>
            <a:r>
              <a:rPr lang="el-GR" sz="2400" dirty="0" smtClean="0">
                <a:latin typeface="+mn-lt"/>
              </a:rPr>
              <a:t>/100</a:t>
            </a:r>
            <a:r>
              <a:rPr lang="en-US" sz="2400" dirty="0" smtClean="0">
                <a:latin typeface="+mn-lt"/>
              </a:rPr>
              <a:t>0</a:t>
            </a:r>
            <a:r>
              <a:rPr lang="el-GR" sz="2400" dirty="0" smtClean="0">
                <a:latin typeface="+mn-lt"/>
              </a:rPr>
              <a:t> </a:t>
            </a:r>
            <a:r>
              <a:rPr lang="en-US" sz="2400" dirty="0">
                <a:latin typeface="+mn-lt"/>
              </a:rPr>
              <a:t>ml</a:t>
            </a:r>
            <a:r>
              <a:rPr lang="el-GR" sz="2400" dirty="0">
                <a:latin typeface="+mn-lt"/>
              </a:rPr>
              <a:t> αφαιρούμε 4 </a:t>
            </a:r>
            <a:r>
              <a:rPr lang="el-GR" sz="2400" dirty="0" smtClean="0">
                <a:latin typeface="+mn-lt"/>
              </a:rPr>
              <a:t>μονάδες.</a:t>
            </a:r>
            <a:endParaRPr lang="el-GR" sz="2400" dirty="0">
              <a:latin typeface="+mn-lt"/>
            </a:endParaRPr>
          </a:p>
        </p:txBody>
      </p:sp>
      <p:sp>
        <p:nvSpPr>
          <p:cNvPr id="30725" name="Rectangle 3"/>
          <p:cNvSpPr>
            <a:spLocks noChangeArrowheads="1"/>
          </p:cNvSpPr>
          <p:nvPr/>
        </p:nvSpPr>
        <p:spPr bwMode="auto">
          <a:xfrm>
            <a:off x="500062" y="5186721"/>
            <a:ext cx="7356635" cy="1131079"/>
          </a:xfrm>
          <a:prstGeom prst="rect">
            <a:avLst/>
          </a:prstGeom>
          <a:noFill/>
          <a:ln w="9525">
            <a:noFill/>
            <a:miter lim="800000"/>
            <a:headEnd/>
            <a:tailEnd/>
          </a:ln>
        </p:spPr>
        <p:txBody>
          <a:bodyPr wrap="square" anchor="ctr">
            <a:spAutoFit/>
          </a:bodyPr>
          <a:lstStyle/>
          <a:p>
            <a:pPr marL="0" lvl="1">
              <a:lnSpc>
                <a:spcPct val="135000"/>
              </a:lnSpc>
            </a:pPr>
            <a:r>
              <a:rPr lang="el-GR" sz="2600" b="1" dirty="0">
                <a:solidFill>
                  <a:srgbClr val="990000"/>
                </a:solidFill>
                <a:latin typeface="+mn-lt"/>
              </a:rPr>
              <a:t>Λεύκωμα ούρων</a:t>
            </a:r>
            <a:endParaRPr lang="el-GR" sz="2600" dirty="0">
              <a:solidFill>
                <a:srgbClr val="990000"/>
              </a:solidFill>
              <a:latin typeface="+mn-lt"/>
            </a:endParaRPr>
          </a:p>
          <a:p>
            <a:pPr marL="0" lvl="1">
              <a:lnSpc>
                <a:spcPct val="135000"/>
              </a:lnSpc>
            </a:pPr>
            <a:r>
              <a:rPr lang="el-GR" sz="2400" dirty="0">
                <a:latin typeface="+mn-lt"/>
              </a:rPr>
              <a:t>Για κάθε 1 </a:t>
            </a:r>
            <a:r>
              <a:rPr lang="en-US" sz="2400" dirty="0">
                <a:latin typeface="+mn-lt"/>
              </a:rPr>
              <a:t>gr</a:t>
            </a:r>
            <a:r>
              <a:rPr lang="el-GR" sz="2400" dirty="0" smtClean="0">
                <a:latin typeface="+mn-lt"/>
              </a:rPr>
              <a:t>/100</a:t>
            </a:r>
            <a:r>
              <a:rPr lang="en-US" sz="2400" dirty="0" smtClean="0">
                <a:latin typeface="+mn-lt"/>
              </a:rPr>
              <a:t>0</a:t>
            </a:r>
            <a:r>
              <a:rPr lang="el-GR" sz="2400" dirty="0" smtClean="0">
                <a:latin typeface="+mn-lt"/>
              </a:rPr>
              <a:t> </a:t>
            </a:r>
            <a:r>
              <a:rPr lang="en-US" sz="2400" dirty="0">
                <a:latin typeface="+mn-lt"/>
              </a:rPr>
              <a:t>ml</a:t>
            </a:r>
            <a:r>
              <a:rPr lang="el-GR" sz="2400" dirty="0">
                <a:latin typeface="+mn-lt"/>
              </a:rPr>
              <a:t> αφαιρούμε 3 </a:t>
            </a:r>
            <a:r>
              <a:rPr lang="el-GR" sz="2400" dirty="0" smtClean="0">
                <a:latin typeface="+mn-lt"/>
              </a:rPr>
              <a:t>μονάδες.</a:t>
            </a:r>
            <a:endParaRPr lang="el-GR" sz="2400" dirty="0">
              <a:latin typeface="+mn-lt"/>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83</a:t>
            </a:fld>
            <a:endParaRPr lang="el-GR" dirty="0"/>
          </a:p>
        </p:txBody>
      </p:sp>
    </p:spTree>
    <p:extLst>
      <p:ext uri="{BB962C8B-B14F-4D97-AF65-F5344CB8AC3E}">
        <p14:creationId xmlns:p14="http://schemas.microsoft.com/office/powerpoint/2010/main" val="20905784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solidFill>
                  <a:srgbClr val="990000"/>
                </a:solidFill>
                <a:cs typeface="Arial" charset="0"/>
              </a:rPr>
              <a:t>Παράδειγμα διορθώσεως τιμής Ειδικού </a:t>
            </a:r>
            <a:r>
              <a:rPr lang="el-GR" dirty="0" smtClean="0">
                <a:solidFill>
                  <a:srgbClr val="990000"/>
                </a:solidFill>
                <a:cs typeface="Arial" charset="0"/>
              </a:rPr>
              <a:t>Βάρους</a:t>
            </a:r>
            <a:endParaRPr lang="el-GR" dirty="0">
              <a:solidFill>
                <a:srgbClr val="990000"/>
              </a:solidFill>
            </a:endParaRPr>
          </a:p>
        </p:txBody>
      </p:sp>
      <p:sp>
        <p:nvSpPr>
          <p:cNvPr id="31747" name="2 - TextBox"/>
          <p:cNvSpPr txBox="1">
            <a:spLocks noChangeArrowheads="1"/>
          </p:cNvSpPr>
          <p:nvPr/>
        </p:nvSpPr>
        <p:spPr bwMode="auto">
          <a:xfrm>
            <a:off x="683569" y="1428750"/>
            <a:ext cx="7317432" cy="2031325"/>
          </a:xfrm>
          <a:prstGeom prst="rect">
            <a:avLst/>
          </a:prstGeom>
          <a:noFill/>
          <a:ln w="9525">
            <a:noFill/>
            <a:miter lim="800000"/>
            <a:headEnd/>
            <a:tailEnd/>
          </a:ln>
        </p:spPr>
        <p:txBody>
          <a:bodyPr wrap="square">
            <a:spAutoFit/>
          </a:bodyPr>
          <a:lstStyle/>
          <a:p>
            <a:pPr>
              <a:spcAft>
                <a:spcPts val="1200"/>
              </a:spcAft>
            </a:pPr>
            <a:r>
              <a:rPr lang="el-GR" sz="2400" b="1" dirty="0">
                <a:latin typeface="+mn-lt"/>
                <a:cs typeface="Arial" charset="0"/>
              </a:rPr>
              <a:t>Έστω ότι το ειδικό βάρος είναι </a:t>
            </a:r>
            <a:r>
              <a:rPr lang="el-GR" sz="2400" b="1" dirty="0" smtClean="0">
                <a:solidFill>
                  <a:srgbClr val="990000"/>
                </a:solidFill>
                <a:latin typeface="+mn-lt"/>
                <a:cs typeface="Arial" charset="0"/>
              </a:rPr>
              <a:t>1018</a:t>
            </a:r>
            <a:endParaRPr lang="el-GR" sz="2400" dirty="0">
              <a:latin typeface="+mn-lt"/>
              <a:cs typeface="Arial" charset="0"/>
            </a:endParaRPr>
          </a:p>
          <a:p>
            <a:pPr>
              <a:spcAft>
                <a:spcPts val="1200"/>
              </a:spcAft>
            </a:pPr>
            <a:r>
              <a:rPr lang="el-GR" sz="2400" dirty="0">
                <a:latin typeface="+mn-lt"/>
                <a:cs typeface="Arial" charset="0"/>
              </a:rPr>
              <a:t>Η θερμοκρασία είναι 26</a:t>
            </a:r>
            <a:r>
              <a:rPr lang="el-GR" sz="2400" baseline="30000" dirty="0">
                <a:latin typeface="+mn-lt"/>
                <a:cs typeface="Arial" charset="0"/>
              </a:rPr>
              <a:t>ο</a:t>
            </a:r>
            <a:r>
              <a:rPr lang="el-GR" sz="2400" dirty="0">
                <a:latin typeface="+mn-lt"/>
                <a:cs typeface="Arial" charset="0"/>
              </a:rPr>
              <a:t> </a:t>
            </a:r>
            <a:r>
              <a:rPr lang="en-US" sz="2400" dirty="0" smtClean="0">
                <a:latin typeface="+mn-lt"/>
                <a:cs typeface="Arial" charset="0"/>
              </a:rPr>
              <a:t>C</a:t>
            </a:r>
            <a:endParaRPr lang="en-US" sz="2400" dirty="0">
              <a:latin typeface="+mn-lt"/>
              <a:cs typeface="Arial" charset="0"/>
            </a:endParaRPr>
          </a:p>
          <a:p>
            <a:pPr>
              <a:spcAft>
                <a:spcPts val="1200"/>
              </a:spcAft>
            </a:pPr>
            <a:r>
              <a:rPr lang="en-US" sz="2400" dirty="0">
                <a:latin typeface="+mn-lt"/>
                <a:cs typeface="Arial" charset="0"/>
              </a:rPr>
              <a:t>H </a:t>
            </a:r>
            <a:r>
              <a:rPr lang="el-GR" sz="2400" dirty="0">
                <a:latin typeface="+mn-lt"/>
                <a:cs typeface="Arial" charset="0"/>
              </a:rPr>
              <a:t>γλυκόζη είναι 2 </a:t>
            </a:r>
            <a:r>
              <a:rPr lang="en-US" sz="2400" dirty="0" smtClean="0">
                <a:latin typeface="+mn-lt"/>
                <a:cs typeface="Arial" charset="0"/>
              </a:rPr>
              <a:t>gr/1000 ml</a:t>
            </a:r>
            <a:endParaRPr lang="en-US" sz="2400" dirty="0">
              <a:latin typeface="+mn-lt"/>
              <a:cs typeface="Arial" charset="0"/>
            </a:endParaRPr>
          </a:p>
          <a:p>
            <a:pPr>
              <a:spcAft>
                <a:spcPts val="1200"/>
              </a:spcAft>
            </a:pPr>
            <a:r>
              <a:rPr lang="en-US" sz="2400" dirty="0">
                <a:latin typeface="+mn-lt"/>
                <a:cs typeface="Arial" charset="0"/>
              </a:rPr>
              <a:t>H </a:t>
            </a:r>
            <a:r>
              <a:rPr lang="el-GR" sz="2400" dirty="0">
                <a:latin typeface="+mn-lt"/>
                <a:cs typeface="Arial" charset="0"/>
              </a:rPr>
              <a:t>πρωτεΐνη είναι 1 </a:t>
            </a:r>
            <a:r>
              <a:rPr lang="en-US" sz="2400" dirty="0" smtClean="0">
                <a:latin typeface="+mn-lt"/>
                <a:cs typeface="Arial" charset="0"/>
              </a:rPr>
              <a:t>gr/1000 </a:t>
            </a:r>
            <a:r>
              <a:rPr lang="en-US" sz="2400" dirty="0">
                <a:latin typeface="+mn-lt"/>
                <a:cs typeface="Arial" charset="0"/>
              </a:rPr>
              <a:t>ml</a:t>
            </a:r>
            <a:endParaRPr lang="el-GR" sz="2400" dirty="0">
              <a:latin typeface="+mn-lt"/>
              <a:cs typeface="Arial" charset="0"/>
            </a:endParaRPr>
          </a:p>
        </p:txBody>
      </p:sp>
      <p:sp>
        <p:nvSpPr>
          <p:cNvPr id="28676" name="3 - TextBox"/>
          <p:cNvSpPr txBox="1">
            <a:spLocks noChangeArrowheads="1"/>
          </p:cNvSpPr>
          <p:nvPr/>
        </p:nvSpPr>
        <p:spPr bwMode="auto">
          <a:xfrm>
            <a:off x="723546" y="3580766"/>
            <a:ext cx="7288855" cy="2031325"/>
          </a:xfrm>
          <a:prstGeom prst="rect">
            <a:avLst/>
          </a:prstGeom>
          <a:noFill/>
          <a:ln w="9525">
            <a:noFill/>
            <a:miter lim="800000"/>
            <a:headEnd/>
            <a:tailEnd/>
          </a:ln>
        </p:spPr>
        <p:txBody>
          <a:bodyPr wrap="square">
            <a:spAutoFit/>
          </a:bodyPr>
          <a:lstStyle/>
          <a:p>
            <a:pPr>
              <a:spcAft>
                <a:spcPts val="1200"/>
              </a:spcAft>
            </a:pPr>
            <a:r>
              <a:rPr lang="el-GR" sz="2400" b="1" dirty="0">
                <a:latin typeface="+mn-lt"/>
                <a:cs typeface="Arial" charset="0"/>
              </a:rPr>
              <a:t>Απάντηση</a:t>
            </a:r>
            <a:r>
              <a:rPr lang="en-US" sz="2400" b="1" dirty="0" smtClean="0">
                <a:latin typeface="+mn-lt"/>
                <a:cs typeface="Arial" charset="0"/>
              </a:rPr>
              <a:t>:</a:t>
            </a:r>
            <a:endParaRPr lang="el-GR" sz="2400" b="1" dirty="0">
              <a:latin typeface="+mn-lt"/>
              <a:cs typeface="Arial" charset="0"/>
            </a:endParaRPr>
          </a:p>
          <a:p>
            <a:pPr>
              <a:spcAft>
                <a:spcPts val="1200"/>
              </a:spcAft>
            </a:pPr>
            <a:r>
              <a:rPr lang="el-GR" sz="2400" dirty="0">
                <a:latin typeface="+mn-lt"/>
                <a:cs typeface="Arial" charset="0"/>
              </a:rPr>
              <a:t>26</a:t>
            </a:r>
            <a:r>
              <a:rPr lang="el-GR" sz="2400" baseline="30000" dirty="0">
                <a:latin typeface="+mn-lt"/>
                <a:cs typeface="Arial" charset="0"/>
              </a:rPr>
              <a:t>ο</a:t>
            </a:r>
            <a:r>
              <a:rPr lang="el-GR" sz="2400" dirty="0">
                <a:latin typeface="+mn-lt"/>
                <a:cs typeface="Arial" charset="0"/>
              </a:rPr>
              <a:t> </a:t>
            </a:r>
            <a:r>
              <a:rPr lang="en-US" sz="2400" dirty="0">
                <a:latin typeface="+mn-lt"/>
                <a:cs typeface="Arial" charset="0"/>
              </a:rPr>
              <a:t>C: </a:t>
            </a:r>
            <a:r>
              <a:rPr lang="el-GR" sz="2400" dirty="0">
                <a:latin typeface="+mn-lt"/>
                <a:cs typeface="Arial" charset="0"/>
              </a:rPr>
              <a:t>+ </a:t>
            </a:r>
            <a:r>
              <a:rPr lang="en-US" sz="2400" dirty="0" smtClean="0">
                <a:latin typeface="+mn-lt"/>
                <a:cs typeface="Arial" charset="0"/>
              </a:rPr>
              <a:t>6/3 </a:t>
            </a:r>
            <a:r>
              <a:rPr lang="en-US" sz="2400" dirty="0">
                <a:latin typeface="+mn-lt"/>
                <a:cs typeface="Arial" charset="0"/>
              </a:rPr>
              <a:t>= + </a:t>
            </a:r>
            <a:r>
              <a:rPr lang="en-US" sz="2400" dirty="0" smtClean="0">
                <a:latin typeface="+mn-lt"/>
                <a:cs typeface="Arial" charset="0"/>
              </a:rPr>
              <a:t>2</a:t>
            </a:r>
            <a:endParaRPr lang="en-US" sz="2400" dirty="0">
              <a:latin typeface="+mn-lt"/>
              <a:cs typeface="Arial" charset="0"/>
            </a:endParaRPr>
          </a:p>
          <a:p>
            <a:pPr>
              <a:spcAft>
                <a:spcPts val="1200"/>
              </a:spcAft>
            </a:pPr>
            <a:r>
              <a:rPr lang="el-GR" sz="2400" dirty="0">
                <a:latin typeface="+mn-lt"/>
                <a:cs typeface="Arial" charset="0"/>
              </a:rPr>
              <a:t>Γλυκόζη  2 </a:t>
            </a:r>
            <a:r>
              <a:rPr lang="en-US" sz="2400" dirty="0" smtClean="0">
                <a:latin typeface="+mn-lt"/>
                <a:cs typeface="Arial" charset="0"/>
              </a:rPr>
              <a:t>gr/1000 </a:t>
            </a:r>
            <a:r>
              <a:rPr lang="en-US" sz="2400" dirty="0">
                <a:latin typeface="+mn-lt"/>
                <a:cs typeface="Arial" charset="0"/>
              </a:rPr>
              <a:t>ml: - 2 x 4 = - </a:t>
            </a:r>
            <a:r>
              <a:rPr lang="en-US" sz="2400" dirty="0" smtClean="0">
                <a:latin typeface="+mn-lt"/>
                <a:cs typeface="Arial" charset="0"/>
              </a:rPr>
              <a:t>8</a:t>
            </a:r>
            <a:endParaRPr lang="en-US" sz="2400" dirty="0">
              <a:latin typeface="+mn-lt"/>
              <a:cs typeface="Arial" charset="0"/>
            </a:endParaRPr>
          </a:p>
          <a:p>
            <a:pPr>
              <a:spcAft>
                <a:spcPts val="1200"/>
              </a:spcAft>
            </a:pPr>
            <a:r>
              <a:rPr lang="el-GR" sz="2400" dirty="0">
                <a:latin typeface="+mn-lt"/>
                <a:cs typeface="Arial" charset="0"/>
              </a:rPr>
              <a:t>Πρωτεΐνη 1 </a:t>
            </a:r>
            <a:r>
              <a:rPr lang="en-US" sz="2400" dirty="0" smtClean="0">
                <a:latin typeface="+mn-lt"/>
                <a:cs typeface="Arial" charset="0"/>
              </a:rPr>
              <a:t>gr/1000 </a:t>
            </a:r>
            <a:r>
              <a:rPr lang="en-US" sz="2400" dirty="0">
                <a:latin typeface="+mn-lt"/>
                <a:cs typeface="Arial" charset="0"/>
              </a:rPr>
              <a:t>ml: - 3 x 1 = - 3</a:t>
            </a:r>
            <a:endParaRPr lang="el-GR" sz="2400" dirty="0">
              <a:latin typeface="+mn-lt"/>
              <a:cs typeface="Arial" charset="0"/>
            </a:endParaRPr>
          </a:p>
        </p:txBody>
      </p:sp>
      <p:sp>
        <p:nvSpPr>
          <p:cNvPr id="28677" name="4 - TextBox"/>
          <p:cNvSpPr txBox="1">
            <a:spLocks noChangeArrowheads="1"/>
          </p:cNvSpPr>
          <p:nvPr/>
        </p:nvSpPr>
        <p:spPr bwMode="auto">
          <a:xfrm>
            <a:off x="5256213" y="5138958"/>
            <a:ext cx="3887787" cy="461665"/>
          </a:xfrm>
          <a:prstGeom prst="rect">
            <a:avLst/>
          </a:prstGeom>
          <a:noFill/>
          <a:ln w="9525">
            <a:noFill/>
            <a:miter lim="800000"/>
            <a:headEnd/>
            <a:tailEnd/>
          </a:ln>
        </p:spPr>
        <p:txBody>
          <a:bodyPr>
            <a:spAutoFit/>
          </a:bodyPr>
          <a:lstStyle/>
          <a:p>
            <a:r>
              <a:rPr lang="el-GR" sz="2400" b="1" dirty="0">
                <a:solidFill>
                  <a:srgbClr val="990000"/>
                </a:solidFill>
                <a:latin typeface="+mn-lt"/>
                <a:cs typeface="Arial" charset="0"/>
              </a:rPr>
              <a:t>Άρα 1018 + </a:t>
            </a:r>
            <a:r>
              <a:rPr lang="en-US" sz="2400" b="1" dirty="0">
                <a:solidFill>
                  <a:srgbClr val="990000"/>
                </a:solidFill>
                <a:latin typeface="+mn-lt"/>
                <a:cs typeface="Arial" charset="0"/>
              </a:rPr>
              <a:t>2</a:t>
            </a:r>
            <a:r>
              <a:rPr lang="el-GR" sz="2400" b="1" dirty="0">
                <a:solidFill>
                  <a:srgbClr val="990000"/>
                </a:solidFill>
                <a:latin typeface="+mn-lt"/>
                <a:cs typeface="Arial" charset="0"/>
              </a:rPr>
              <a:t> – 8 – 3 = 10</a:t>
            </a:r>
            <a:r>
              <a:rPr lang="en-US" sz="2400" b="1" dirty="0">
                <a:solidFill>
                  <a:srgbClr val="990000"/>
                </a:solidFill>
                <a:latin typeface="+mn-lt"/>
                <a:cs typeface="Arial" charset="0"/>
              </a:rPr>
              <a:t>09</a:t>
            </a:r>
            <a:endParaRPr lang="el-GR" sz="2400" b="1" dirty="0">
              <a:solidFill>
                <a:srgbClr val="990000"/>
              </a:solidFill>
              <a:latin typeface="+mn-lt"/>
              <a:cs typeface="Arial" charset="0"/>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84</a:t>
            </a:fld>
            <a:endParaRPr lang="el-GR" dirty="0"/>
          </a:p>
        </p:txBody>
      </p:sp>
      <p:cxnSp>
        <p:nvCxnSpPr>
          <p:cNvPr id="4" name="Straight Connector 3"/>
          <p:cNvCxnSpPr/>
          <p:nvPr/>
        </p:nvCxnSpPr>
        <p:spPr>
          <a:xfrm>
            <a:off x="723546" y="1916832"/>
            <a:ext cx="45326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3545" y="4068000"/>
            <a:ext cx="45326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4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7"/>
                                        </p:tgtEl>
                                        <p:attrNameLst>
                                          <p:attrName>style.visibility</p:attrName>
                                        </p:attrNameLst>
                                      </p:cBhvr>
                                      <p:to>
                                        <p:strVal val="visible"/>
                                      </p:to>
                                    </p:set>
                                    <p:anim calcmode="lin" valueType="num">
                                      <p:cBhvr additive="base">
                                        <p:cTn id="13" dur="500" fill="hold"/>
                                        <p:tgtEl>
                                          <p:spTgt spid="28677"/>
                                        </p:tgtEl>
                                        <p:attrNameLst>
                                          <p:attrName>ppt_x</p:attrName>
                                        </p:attrNameLst>
                                      </p:cBhvr>
                                      <p:tavLst>
                                        <p:tav tm="0">
                                          <p:val>
                                            <p:strVal val="#ppt_x"/>
                                          </p:val>
                                        </p:tav>
                                        <p:tav tm="100000">
                                          <p:val>
                                            <p:strVal val="#ppt_x"/>
                                          </p:val>
                                        </p:tav>
                                      </p:tavLst>
                                    </p:anim>
                                    <p:anim calcmode="lin" valueType="num">
                                      <p:cBhvr additive="base">
                                        <p:cTn id="14"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990000"/>
                </a:solidFill>
                <a:cs typeface="Arial" charset="0"/>
              </a:rPr>
              <a:t>Ο δείκτης </a:t>
            </a:r>
            <a:r>
              <a:rPr lang="el-GR" dirty="0" smtClean="0">
                <a:solidFill>
                  <a:srgbClr val="990000"/>
                </a:solidFill>
                <a:cs typeface="Arial" charset="0"/>
              </a:rPr>
              <a:t>διάθλασης </a:t>
            </a:r>
            <a:r>
              <a:rPr lang="el-GR" sz="3200" b="0" dirty="0" smtClean="0">
                <a:solidFill>
                  <a:srgbClr val="990000"/>
                </a:solidFill>
                <a:cs typeface="Arial" charset="0"/>
              </a:rPr>
              <a:t>(1 από 2)</a:t>
            </a:r>
            <a:endParaRPr lang="el-GR" sz="3200" b="0" dirty="0">
              <a:solidFill>
                <a:srgbClr val="990000"/>
              </a:solidFill>
            </a:endParaRPr>
          </a:p>
        </p:txBody>
      </p:sp>
      <p:sp>
        <p:nvSpPr>
          <p:cNvPr id="35844" name="Rectangle 4"/>
          <p:cNvSpPr>
            <a:spLocks noChangeArrowheads="1"/>
          </p:cNvSpPr>
          <p:nvPr/>
        </p:nvSpPr>
        <p:spPr bwMode="auto">
          <a:xfrm>
            <a:off x="411795" y="5805264"/>
            <a:ext cx="8320410" cy="830997"/>
          </a:xfrm>
          <a:prstGeom prst="rect">
            <a:avLst/>
          </a:prstGeom>
          <a:noFill/>
          <a:ln w="9525">
            <a:noFill/>
            <a:miter lim="800000"/>
            <a:headEnd/>
            <a:tailEnd/>
          </a:ln>
        </p:spPr>
        <p:txBody>
          <a:bodyPr wrap="square" anchor="ctr">
            <a:spAutoFit/>
          </a:bodyPr>
          <a:lstStyle/>
          <a:p>
            <a:pPr algn="just"/>
            <a:r>
              <a:rPr lang="el-GR" sz="2400" dirty="0">
                <a:latin typeface="+mn-lt"/>
                <a:ea typeface="Times New Roman" pitchFamily="18" charset="0"/>
                <a:cs typeface="Arial" charset="0"/>
              </a:rPr>
              <a:t>Ο λόγος για τον οποίο το φως διαθλάται όταν διέρχεται από ένα μέσο είναι η διαφορετική ταχύτητα του φωτός στα δύο μέσα. </a:t>
            </a: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85</a:t>
            </a:fld>
            <a:endParaRPr lang="el-GR" dirty="0"/>
          </a:p>
        </p:txBody>
      </p:sp>
      <p:grpSp>
        <p:nvGrpSpPr>
          <p:cNvPr id="35" name="Group 34"/>
          <p:cNvGrpSpPr/>
          <p:nvPr/>
        </p:nvGrpSpPr>
        <p:grpSpPr>
          <a:xfrm>
            <a:off x="1115616" y="1171602"/>
            <a:ext cx="7416824" cy="4523000"/>
            <a:chOff x="1115616" y="1171602"/>
            <a:chExt cx="7416824" cy="4523000"/>
          </a:xfrm>
        </p:grpSpPr>
        <p:cxnSp>
          <p:nvCxnSpPr>
            <p:cNvPr id="6" name="Straight Connector 5"/>
            <p:cNvCxnSpPr/>
            <p:nvPr/>
          </p:nvCxnSpPr>
          <p:spPr>
            <a:xfrm>
              <a:off x="1115616" y="3717032"/>
              <a:ext cx="6048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91880" y="1372580"/>
              <a:ext cx="2" cy="3620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15616" y="1372580"/>
              <a:ext cx="2376264" cy="234445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91880" y="2207049"/>
              <a:ext cx="2016224" cy="1509983"/>
            </a:xfrm>
            <a:prstGeom prst="line">
              <a:avLst/>
            </a:prstGeom>
            <a:ln w="19050">
              <a:solidFill>
                <a:schemeClr val="bg2">
                  <a:lumMod val="2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115616" y="1372580"/>
              <a:ext cx="1188133" cy="1172226"/>
            </a:xfrm>
            <a:prstGeom prst="line">
              <a:avLst/>
            </a:prstGeom>
            <a:ln w="19050">
              <a:solidFill>
                <a:schemeClr val="bg2">
                  <a:lumMod val="2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491882" y="3717032"/>
              <a:ext cx="880353" cy="1440160"/>
            </a:xfrm>
            <a:prstGeom prst="line">
              <a:avLst/>
            </a:prstGeom>
            <a:ln w="19050">
              <a:solidFill>
                <a:schemeClr val="bg2">
                  <a:lumMod val="2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rot="660512" flipH="1">
              <a:off x="2836514" y="2814939"/>
              <a:ext cx="1185824" cy="79208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14" name="TextBox 13"/>
                <p:cNvSpPr txBox="1"/>
                <p:nvPr/>
              </p:nvSpPr>
              <p:spPr>
                <a:xfrm>
                  <a:off x="2691288" y="2207049"/>
                  <a:ext cx="6206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m:rPr>
                                <m:sty m:val="p"/>
                              </m:rPr>
                              <a:rPr lang="el-GR" sz="2400" b="0" i="0" smtClean="0">
                                <a:latin typeface="Cambria Math"/>
                              </a:rPr>
                              <m:t>Θ</m:t>
                            </m:r>
                          </m:e>
                          <m:sub>
                            <m:r>
                              <a:rPr lang="el-GR" sz="2400" b="0" i="1" smtClean="0">
                                <a:latin typeface="Cambria Math"/>
                              </a:rPr>
                              <m:t>1</m:t>
                            </m:r>
                          </m:sub>
                        </m:sSub>
                      </m:oMath>
                    </m:oMathPara>
                  </a14:m>
                  <a:endParaRPr lang="el-GR"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91288" y="2207049"/>
                  <a:ext cx="620619" cy="461665"/>
                </a:xfrm>
                <a:prstGeom prst="rect">
                  <a:avLst/>
                </a:prstGeom>
                <a:blipFill rotWithShape="1">
                  <a:blip r:embed="rId3" cstate="print"/>
                  <a:stretch>
                    <a:fillRect b="-2632"/>
                  </a:stretch>
                </a:blipFill>
              </p:spPr>
              <p:txBody>
                <a:bodyPr/>
                <a:lstStyle/>
                <a:p>
                  <a:r>
                    <a:rPr lang="el-GR">
                      <a:noFill/>
                    </a:rPr>
                    <a:t> </a:t>
                  </a:r>
                </a:p>
              </p:txBody>
            </p:sp>
          </mc:Fallback>
        </mc:AlternateContent>
        <p:sp>
          <p:nvSpPr>
            <p:cNvPr id="17" name="Arc 16"/>
            <p:cNvSpPr/>
            <p:nvPr/>
          </p:nvSpPr>
          <p:spPr>
            <a:xfrm rot="10518280" flipH="1">
              <a:off x="2499201" y="4114172"/>
              <a:ext cx="1358930" cy="522995"/>
            </a:xfrm>
            <a:prstGeom prst="arc">
              <a:avLst>
                <a:gd name="adj1" fmla="val 19339104"/>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18" name="TextBox 17"/>
                <p:cNvSpPr txBox="1"/>
                <p:nvPr/>
              </p:nvSpPr>
              <p:spPr>
                <a:xfrm>
                  <a:off x="3566947" y="4531858"/>
                  <a:ext cx="6206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m:rPr>
                                <m:sty m:val="p"/>
                              </m:rPr>
                              <a:rPr lang="el-GR" sz="2400" b="0" i="0" smtClean="0">
                                <a:latin typeface="Cambria Math"/>
                              </a:rPr>
                              <m:t>Θ</m:t>
                            </m:r>
                          </m:e>
                          <m:sub>
                            <m:r>
                              <a:rPr lang="el-GR" sz="2400" b="0" i="1" smtClean="0">
                                <a:latin typeface="Cambria Math"/>
                              </a:rPr>
                              <m:t>2</m:t>
                            </m:r>
                          </m:sub>
                        </m:sSub>
                      </m:oMath>
                    </m:oMathPara>
                  </a14:m>
                  <a:endParaRPr lang="el-GR"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66947" y="4531858"/>
                  <a:ext cx="620619" cy="461665"/>
                </a:xfrm>
                <a:prstGeom prst="rect">
                  <a:avLst/>
                </a:prstGeom>
                <a:blipFill rotWithShape="1">
                  <a:blip r:embed="rId4" cstate="print"/>
                  <a:stretch>
                    <a:fillRect b="-2632"/>
                  </a:stretch>
                </a:blipFill>
              </p:spPr>
              <p:txBody>
                <a:bodyPr/>
                <a:lstStyle/>
                <a:p>
                  <a:r>
                    <a:rPr lang="el-GR">
                      <a:noFill/>
                    </a:rPr>
                    <a:t> </a:t>
                  </a:r>
                </a:p>
              </p:txBody>
            </p:sp>
          </mc:Fallback>
        </mc:AlternateContent>
        <p:sp>
          <p:nvSpPr>
            <p:cNvPr id="21" name="TextBox 20"/>
            <p:cNvSpPr txBox="1"/>
            <p:nvPr/>
          </p:nvSpPr>
          <p:spPr>
            <a:xfrm>
              <a:off x="4809659" y="4107855"/>
              <a:ext cx="2128428" cy="707886"/>
            </a:xfrm>
            <a:prstGeom prst="rect">
              <a:avLst/>
            </a:prstGeom>
            <a:noFill/>
          </p:spPr>
          <p:txBody>
            <a:bodyPr wrap="square" rtlCol="0">
              <a:spAutoFit/>
            </a:bodyPr>
            <a:lstStyle/>
            <a:p>
              <a:r>
                <a:rPr lang="el-GR" sz="2000" dirty="0" smtClean="0">
                  <a:latin typeface="+mn-lt"/>
                </a:rPr>
                <a:t>Διαθλώμενη ακτίνα</a:t>
              </a:r>
              <a:endParaRPr lang="el-GR" sz="2000" dirty="0">
                <a:latin typeface="+mn-lt"/>
              </a:endParaRPr>
            </a:p>
          </p:txBody>
        </p:sp>
        <p:sp>
          <p:nvSpPr>
            <p:cNvPr id="22" name="TextBox 21"/>
            <p:cNvSpPr txBox="1"/>
            <p:nvPr/>
          </p:nvSpPr>
          <p:spPr>
            <a:xfrm>
              <a:off x="1567686" y="1171602"/>
              <a:ext cx="2384648" cy="707886"/>
            </a:xfrm>
            <a:prstGeom prst="rect">
              <a:avLst/>
            </a:prstGeom>
            <a:noFill/>
          </p:spPr>
          <p:txBody>
            <a:bodyPr wrap="square" rtlCol="0">
              <a:spAutoFit/>
            </a:bodyPr>
            <a:lstStyle/>
            <a:p>
              <a:r>
                <a:rPr lang="el-GR" sz="2000" dirty="0" smtClean="0">
                  <a:latin typeface="+mn-lt"/>
                </a:rPr>
                <a:t>Προσπίπτουσα</a:t>
              </a:r>
            </a:p>
            <a:p>
              <a:r>
                <a:rPr lang="el-GR" sz="2000" dirty="0" smtClean="0">
                  <a:latin typeface="+mn-lt"/>
                </a:rPr>
                <a:t>ακτίνα</a:t>
              </a:r>
              <a:endParaRPr lang="el-GR" sz="2000" dirty="0">
                <a:latin typeface="+mn-lt"/>
              </a:endParaRPr>
            </a:p>
          </p:txBody>
        </p:sp>
        <p:sp>
          <p:nvSpPr>
            <p:cNvPr id="24" name="TextBox 23"/>
            <p:cNvSpPr txBox="1"/>
            <p:nvPr/>
          </p:nvSpPr>
          <p:spPr>
            <a:xfrm>
              <a:off x="5675966" y="2195498"/>
              <a:ext cx="2856474" cy="400110"/>
            </a:xfrm>
            <a:prstGeom prst="rect">
              <a:avLst/>
            </a:prstGeom>
            <a:noFill/>
          </p:spPr>
          <p:txBody>
            <a:bodyPr wrap="square" rtlCol="0">
              <a:spAutoFit/>
            </a:bodyPr>
            <a:lstStyle/>
            <a:p>
              <a:r>
                <a:rPr lang="el-GR" sz="2000" dirty="0" smtClean="0">
                  <a:latin typeface="+mn-lt"/>
                </a:rPr>
                <a:t>Ανακλώμενη ακτίνα</a:t>
              </a:r>
              <a:endParaRPr lang="el-GR" sz="2000" dirty="0">
                <a:latin typeface="+mn-lt"/>
              </a:endParaRPr>
            </a:p>
          </p:txBody>
        </p:sp>
        <p:cxnSp>
          <p:nvCxnSpPr>
            <p:cNvPr id="28" name="Straight Connector 27"/>
            <p:cNvCxnSpPr/>
            <p:nvPr/>
          </p:nvCxnSpPr>
          <p:spPr>
            <a:xfrm flipH="1">
              <a:off x="3491882" y="1171602"/>
              <a:ext cx="3348676" cy="254543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3877256" y="1972884"/>
                  <a:ext cx="6206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m:rPr>
                                <m:sty m:val="p"/>
                              </m:rPr>
                              <a:rPr lang="el-GR" sz="2400" b="0" i="0" smtClean="0">
                                <a:latin typeface="Cambria Math"/>
                              </a:rPr>
                              <m:t>Θ</m:t>
                            </m:r>
                          </m:e>
                          <m:sub>
                            <m:r>
                              <a:rPr lang="el-GR" sz="2400" b="0" i="1" smtClean="0">
                                <a:latin typeface="Cambria Math"/>
                              </a:rPr>
                              <m:t>3</m:t>
                            </m:r>
                          </m:sub>
                        </m:sSub>
                      </m:oMath>
                    </m:oMathPara>
                  </a14:m>
                  <a:endParaRPr lang="el-GR"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877256" y="1972884"/>
                  <a:ext cx="620619" cy="461665"/>
                </a:xfrm>
                <a:prstGeom prst="rect">
                  <a:avLst/>
                </a:prstGeom>
                <a:blipFill rotWithShape="1">
                  <a:blip r:embed="rId5" cstate="print"/>
                  <a:stretch>
                    <a:fillRect b="-4000"/>
                  </a:stretch>
                </a:blipFill>
              </p:spPr>
              <p:txBody>
                <a:bodyPr/>
                <a:lstStyle/>
                <a:p>
                  <a:r>
                    <a:rPr lang="el-GR">
                      <a:noFill/>
                    </a:rPr>
                    <a:t> </a:t>
                  </a:r>
                </a:p>
              </p:txBody>
            </p:sp>
          </mc:Fallback>
        </mc:AlternateContent>
        <p:sp>
          <p:nvSpPr>
            <p:cNvPr id="34" name="Arc 33"/>
            <p:cNvSpPr/>
            <p:nvPr/>
          </p:nvSpPr>
          <p:spPr>
            <a:xfrm rot="3751088" flipH="1">
              <a:off x="2967035" y="2404596"/>
              <a:ext cx="1616118" cy="1676946"/>
            </a:xfrm>
            <a:prstGeom prst="arc">
              <a:avLst>
                <a:gd name="adj1" fmla="val 16200000"/>
                <a:gd name="adj2" fmla="val 2079387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cxnSp>
          <p:nvCxnSpPr>
            <p:cNvPr id="36" name="Straight Connector 35"/>
            <p:cNvCxnSpPr/>
            <p:nvPr/>
          </p:nvCxnSpPr>
          <p:spPr>
            <a:xfrm flipH="1" flipV="1">
              <a:off x="3557263" y="3830778"/>
              <a:ext cx="1165377" cy="186382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71691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4" cstate="print"/>
          <a:srcRect/>
          <a:stretch>
            <a:fillRect/>
          </a:stretch>
        </p:blipFill>
        <p:spPr bwMode="auto">
          <a:xfrm>
            <a:off x="3131840" y="836712"/>
            <a:ext cx="5132388" cy="4286250"/>
          </a:xfrm>
          <a:prstGeom prst="rect">
            <a:avLst/>
          </a:prstGeom>
          <a:noFill/>
          <a:ln w="9525">
            <a:noFill/>
            <a:miter lim="800000"/>
            <a:headEnd/>
            <a:tailEnd/>
          </a:ln>
        </p:spPr>
      </p:pic>
      <p:graphicFrame>
        <p:nvGraphicFramePr>
          <p:cNvPr id="3074" name="Object 3"/>
          <p:cNvGraphicFramePr>
            <a:graphicFrameLocks noChangeAspect="1"/>
          </p:cNvGraphicFramePr>
          <p:nvPr>
            <p:extLst>
              <p:ext uri="{D42A27DB-BD31-4B8C-83A1-F6EECF244321}">
                <p14:modId xmlns:p14="http://schemas.microsoft.com/office/powerpoint/2010/main" val="2358465880"/>
              </p:ext>
            </p:extLst>
          </p:nvPr>
        </p:nvGraphicFramePr>
        <p:xfrm>
          <a:off x="1403648" y="2979837"/>
          <a:ext cx="2128837" cy="1017588"/>
        </p:xfrm>
        <a:graphic>
          <a:graphicData uri="http://schemas.openxmlformats.org/presentationml/2006/ole">
            <mc:AlternateContent xmlns:mc="http://schemas.openxmlformats.org/markup-compatibility/2006">
              <mc:Choice xmlns:v="urn:schemas-microsoft-com:vml" Requires="v">
                <p:oleObj spid="_x0000_s4224" name="Εξίσωση" r:id="rId5" imgW="799753" imgH="431613" progId="Equation.3">
                  <p:embed/>
                </p:oleObj>
              </mc:Choice>
              <mc:Fallback>
                <p:oleObj name="Εξίσωση" r:id="rId5" imgW="799753" imgH="431613" progId="Equation.3">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979837"/>
                        <a:ext cx="2128837" cy="1017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ChangeArrowheads="1"/>
          </p:cNvSpPr>
          <p:nvPr/>
        </p:nvSpPr>
        <p:spPr bwMode="auto">
          <a:xfrm>
            <a:off x="323528" y="4365104"/>
            <a:ext cx="8496944" cy="2278765"/>
          </a:xfrm>
          <a:prstGeom prst="rect">
            <a:avLst/>
          </a:prstGeom>
          <a:noFill/>
          <a:ln w="9525">
            <a:noFill/>
            <a:miter lim="800000"/>
            <a:headEnd/>
            <a:tailEnd/>
          </a:ln>
        </p:spPr>
        <p:txBody>
          <a:bodyPr wrap="square" anchor="ctr">
            <a:spAutoFit/>
          </a:bodyPr>
          <a:lstStyle/>
          <a:p>
            <a:pPr indent="457200">
              <a:lnSpc>
                <a:spcPct val="120000"/>
              </a:lnSpc>
            </a:pPr>
            <a:r>
              <a:rPr lang="el-GR" sz="2400" dirty="0">
                <a:latin typeface="+mn-lt"/>
                <a:ea typeface="Times New Roman" pitchFamily="18" charset="0"/>
                <a:cs typeface="Arial" charset="0"/>
              </a:rPr>
              <a:t>Όπου: </a:t>
            </a:r>
            <a:endParaRPr lang="el-GR" sz="2400" dirty="0" smtClean="0">
              <a:latin typeface="+mn-lt"/>
              <a:ea typeface="Times New Roman" pitchFamily="18" charset="0"/>
              <a:cs typeface="Arial" charset="0"/>
            </a:endParaRPr>
          </a:p>
          <a:p>
            <a:pPr indent="457200">
              <a:lnSpc>
                <a:spcPct val="120000"/>
              </a:lnSpc>
            </a:pPr>
            <a:r>
              <a:rPr lang="en-US" sz="2400" dirty="0" smtClean="0">
                <a:latin typeface="+mn-lt"/>
                <a:ea typeface="Times New Roman" pitchFamily="18" charset="0"/>
                <a:cs typeface="Arial" charset="0"/>
              </a:rPr>
              <a:t>n</a:t>
            </a:r>
            <a:r>
              <a:rPr lang="el-GR" sz="2400" baseline="-30000" dirty="0">
                <a:latin typeface="+mn-lt"/>
                <a:ea typeface="Times New Roman" pitchFamily="18" charset="0"/>
                <a:cs typeface="Arial" charset="0"/>
              </a:rPr>
              <a:t>1</a:t>
            </a:r>
            <a:r>
              <a:rPr lang="el-GR" sz="2400" dirty="0">
                <a:latin typeface="+mn-lt"/>
                <a:ea typeface="Times New Roman" pitchFamily="18" charset="0"/>
                <a:cs typeface="Arial" charset="0"/>
              </a:rPr>
              <a:t> = ο δείκτης διάθλασης στο πρώτο διαφανές </a:t>
            </a:r>
            <a:r>
              <a:rPr lang="el-GR" sz="2400" dirty="0" smtClean="0">
                <a:latin typeface="+mn-lt"/>
                <a:ea typeface="Times New Roman" pitchFamily="18" charset="0"/>
                <a:cs typeface="Arial" charset="0"/>
              </a:rPr>
              <a:t>μέσο</a:t>
            </a:r>
          </a:p>
          <a:p>
            <a:pPr indent="457200">
              <a:lnSpc>
                <a:spcPct val="120000"/>
              </a:lnSpc>
            </a:pPr>
            <a:r>
              <a:rPr lang="en-US" sz="2400" dirty="0" smtClean="0">
                <a:latin typeface="+mn-lt"/>
                <a:ea typeface="Times New Roman" pitchFamily="18" charset="0"/>
                <a:cs typeface="Arial" charset="0"/>
              </a:rPr>
              <a:t>n</a:t>
            </a:r>
            <a:r>
              <a:rPr lang="el-GR" sz="2400" baseline="-30000" dirty="0">
                <a:latin typeface="+mn-lt"/>
                <a:ea typeface="Times New Roman" pitchFamily="18" charset="0"/>
                <a:cs typeface="Arial" charset="0"/>
              </a:rPr>
              <a:t>2 </a:t>
            </a:r>
            <a:r>
              <a:rPr lang="el-GR" sz="2400" dirty="0">
                <a:latin typeface="+mn-lt"/>
                <a:ea typeface="Times New Roman" pitchFamily="18" charset="0"/>
                <a:cs typeface="Arial" charset="0"/>
              </a:rPr>
              <a:t>= ο δείκτης διάθλασης στο δεύτερο διαφανές </a:t>
            </a:r>
            <a:r>
              <a:rPr lang="el-GR" sz="2400" dirty="0" smtClean="0">
                <a:latin typeface="+mn-lt"/>
                <a:ea typeface="Times New Roman" pitchFamily="18" charset="0"/>
                <a:cs typeface="Arial" charset="0"/>
              </a:rPr>
              <a:t>μέσο</a:t>
            </a:r>
          </a:p>
          <a:p>
            <a:pPr indent="457200">
              <a:lnSpc>
                <a:spcPct val="120000"/>
              </a:lnSpc>
            </a:pPr>
            <a:r>
              <a:rPr lang="el-GR" sz="2400" dirty="0" smtClean="0">
                <a:latin typeface="+mn-lt"/>
                <a:ea typeface="Times New Roman" pitchFamily="18" charset="0"/>
                <a:cs typeface="Arial" charset="0"/>
              </a:rPr>
              <a:t>ημθ</a:t>
            </a:r>
            <a:r>
              <a:rPr lang="el-GR" sz="2400" baseline="-30000" dirty="0" smtClean="0">
                <a:latin typeface="+mn-lt"/>
                <a:ea typeface="Times New Roman" pitchFamily="18" charset="0"/>
                <a:cs typeface="Arial" charset="0"/>
              </a:rPr>
              <a:t>1</a:t>
            </a:r>
            <a:r>
              <a:rPr lang="el-GR" sz="2400" dirty="0" smtClean="0">
                <a:latin typeface="+mn-lt"/>
                <a:ea typeface="Times New Roman" pitchFamily="18" charset="0"/>
                <a:cs typeface="Arial" charset="0"/>
              </a:rPr>
              <a:t> </a:t>
            </a:r>
            <a:r>
              <a:rPr lang="el-GR" sz="2400" dirty="0">
                <a:latin typeface="+mn-lt"/>
                <a:ea typeface="Times New Roman" pitchFamily="18" charset="0"/>
                <a:cs typeface="Arial" charset="0"/>
              </a:rPr>
              <a:t>= το ημίτονο της γωνίας της προσπίπτουσας </a:t>
            </a:r>
            <a:r>
              <a:rPr lang="el-GR" sz="2400" dirty="0" smtClean="0">
                <a:latin typeface="+mn-lt"/>
                <a:ea typeface="Times New Roman" pitchFamily="18" charset="0"/>
                <a:cs typeface="Arial" charset="0"/>
              </a:rPr>
              <a:t>ακτίνας</a:t>
            </a:r>
          </a:p>
          <a:p>
            <a:pPr indent="457200">
              <a:lnSpc>
                <a:spcPct val="120000"/>
              </a:lnSpc>
            </a:pPr>
            <a:r>
              <a:rPr lang="el-GR" sz="2400" dirty="0" smtClean="0">
                <a:latin typeface="+mn-lt"/>
                <a:ea typeface="Times New Roman" pitchFamily="18" charset="0"/>
                <a:cs typeface="Arial" charset="0"/>
              </a:rPr>
              <a:t>ημθ</a:t>
            </a:r>
            <a:r>
              <a:rPr lang="el-GR" sz="2400" baseline="-30000" dirty="0" smtClean="0">
                <a:latin typeface="+mn-lt"/>
                <a:ea typeface="Times New Roman" pitchFamily="18" charset="0"/>
                <a:cs typeface="Arial" charset="0"/>
              </a:rPr>
              <a:t>2 </a:t>
            </a:r>
            <a:r>
              <a:rPr lang="el-GR" sz="2400" dirty="0">
                <a:latin typeface="+mn-lt"/>
                <a:ea typeface="Times New Roman" pitchFamily="18" charset="0"/>
                <a:cs typeface="Arial" charset="0"/>
              </a:rPr>
              <a:t>= το ημίτονο της γωνίας της διαθλώμενης </a:t>
            </a:r>
            <a:r>
              <a:rPr lang="el-GR" sz="2400" dirty="0" smtClean="0">
                <a:latin typeface="+mn-lt"/>
                <a:ea typeface="Times New Roman" pitchFamily="18" charset="0"/>
                <a:cs typeface="Arial" charset="0"/>
              </a:rPr>
              <a:t>ακτίνας</a:t>
            </a:r>
            <a:endParaRPr lang="el-GR" sz="2400" dirty="0">
              <a:latin typeface="+mn-lt"/>
              <a:ea typeface="Times New Roman" pitchFamily="18" charset="0"/>
              <a:cs typeface="Arial" charset="0"/>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86</a:t>
            </a:fld>
            <a:endParaRPr lang="el-GR" dirty="0"/>
          </a:p>
        </p:txBody>
      </p:sp>
      <p:sp>
        <p:nvSpPr>
          <p:cNvPr id="8" name="Τίτλος 1"/>
          <p:cNvSpPr>
            <a:spLocks noGrp="1"/>
          </p:cNvSpPr>
          <p:nvPr>
            <p:ph type="title"/>
          </p:nvPr>
        </p:nvSpPr>
        <p:spPr>
          <a:xfrm>
            <a:off x="467544" y="116632"/>
            <a:ext cx="8229600" cy="908720"/>
          </a:xfrm>
        </p:spPr>
        <p:txBody>
          <a:bodyPr>
            <a:normAutofit/>
          </a:bodyPr>
          <a:lstStyle/>
          <a:p>
            <a:r>
              <a:rPr lang="el-GR" dirty="0">
                <a:solidFill>
                  <a:srgbClr val="990000"/>
                </a:solidFill>
                <a:cs typeface="Arial" charset="0"/>
              </a:rPr>
              <a:t>Ο δείκτης </a:t>
            </a:r>
            <a:r>
              <a:rPr lang="el-GR" dirty="0" smtClean="0">
                <a:solidFill>
                  <a:srgbClr val="990000"/>
                </a:solidFill>
                <a:cs typeface="Arial" charset="0"/>
              </a:rPr>
              <a:t>διάθλασης </a:t>
            </a:r>
            <a:r>
              <a:rPr lang="el-GR" sz="3200" b="0" dirty="0" smtClean="0">
                <a:solidFill>
                  <a:srgbClr val="990000"/>
                </a:solidFill>
                <a:cs typeface="Arial" charset="0"/>
              </a:rPr>
              <a:t>(2 από 2)</a:t>
            </a:r>
            <a:endParaRPr lang="el-GR" sz="3200" b="0" dirty="0">
              <a:solidFill>
                <a:srgbClr val="990000"/>
              </a:solidFill>
            </a:endParaRPr>
          </a:p>
        </p:txBody>
      </p:sp>
    </p:spTree>
    <p:extLst>
      <p:ext uri="{BB962C8B-B14F-4D97-AF65-F5344CB8AC3E}">
        <p14:creationId xmlns:p14="http://schemas.microsoft.com/office/powerpoint/2010/main" val="33627472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990000"/>
                </a:solidFill>
              </a:rPr>
              <a:t>O </a:t>
            </a:r>
            <a:r>
              <a:rPr lang="el-GR" dirty="0" smtClean="0">
                <a:solidFill>
                  <a:srgbClr val="990000"/>
                </a:solidFill>
              </a:rPr>
              <a:t>νόμος του </a:t>
            </a:r>
            <a:r>
              <a:rPr lang="en-US" dirty="0" smtClean="0">
                <a:solidFill>
                  <a:srgbClr val="990000"/>
                </a:solidFill>
              </a:rPr>
              <a:t>Snell</a:t>
            </a:r>
            <a:endParaRPr lang="el-GR" dirty="0">
              <a:solidFill>
                <a:srgbClr val="990000"/>
              </a:solidFill>
            </a:endParaRPr>
          </a:p>
        </p:txBody>
      </p:sp>
      <p:graphicFrame>
        <p:nvGraphicFramePr>
          <p:cNvPr id="2050" name="Object 1"/>
          <p:cNvGraphicFramePr>
            <a:graphicFrameLocks noChangeAspect="1"/>
          </p:cNvGraphicFramePr>
          <p:nvPr>
            <p:extLst>
              <p:ext uri="{D42A27DB-BD31-4B8C-83A1-F6EECF244321}">
                <p14:modId xmlns:p14="http://schemas.microsoft.com/office/powerpoint/2010/main" val="1445231772"/>
              </p:ext>
            </p:extLst>
          </p:nvPr>
        </p:nvGraphicFramePr>
        <p:xfrm>
          <a:off x="3203848" y="1340345"/>
          <a:ext cx="3000375" cy="857250"/>
        </p:xfrm>
        <a:graphic>
          <a:graphicData uri="http://schemas.openxmlformats.org/presentationml/2006/ole">
            <mc:AlternateContent xmlns:mc="http://schemas.openxmlformats.org/markup-compatibility/2006">
              <mc:Choice xmlns:v="urn:schemas-microsoft-com:vml" Requires="v">
                <p:oleObj spid="_x0000_s3326" name="Εξίσωση" r:id="rId4" imgW="1409088" imgH="431613" progId="Equation.3">
                  <p:embed/>
                </p:oleObj>
              </mc:Choice>
              <mc:Fallback>
                <p:oleObj name="Εξίσωση" r:id="rId4" imgW="1409088" imgH="431613" progId="Equation.3">
                  <p:embed/>
                  <p:pic>
                    <p:nvPicPr>
                      <p:cNvPr id="0" name="Picture 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340345"/>
                        <a:ext cx="300037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5 - TextBox"/>
          <p:cNvSpPr txBox="1">
            <a:spLocks noChangeArrowheads="1"/>
          </p:cNvSpPr>
          <p:nvPr/>
        </p:nvSpPr>
        <p:spPr bwMode="auto">
          <a:xfrm>
            <a:off x="105665" y="2348879"/>
            <a:ext cx="6697970" cy="461665"/>
          </a:xfrm>
          <a:prstGeom prst="rect">
            <a:avLst/>
          </a:prstGeom>
          <a:noFill/>
          <a:ln w="9525">
            <a:noFill/>
            <a:miter lim="800000"/>
            <a:headEnd/>
            <a:tailEnd/>
          </a:ln>
        </p:spPr>
        <p:txBody>
          <a:bodyPr wrap="square">
            <a:spAutoFit/>
          </a:bodyPr>
          <a:lstStyle/>
          <a:p>
            <a:r>
              <a:rPr lang="en-US" sz="2400" dirty="0">
                <a:latin typeface="+mn-lt"/>
              </a:rPr>
              <a:t>A</a:t>
            </a:r>
            <a:r>
              <a:rPr lang="el-GR" sz="2400" dirty="0">
                <a:latin typeface="+mn-lt"/>
              </a:rPr>
              <a:t>ν αντικατασταθεί το </a:t>
            </a:r>
            <a:r>
              <a:rPr lang="en-US" sz="2400" dirty="0">
                <a:latin typeface="+mn-lt"/>
              </a:rPr>
              <a:t>u</a:t>
            </a:r>
            <a:r>
              <a:rPr lang="en-US" sz="2400" baseline="-25000" dirty="0">
                <a:latin typeface="+mn-lt"/>
              </a:rPr>
              <a:t>2 </a:t>
            </a:r>
            <a:r>
              <a:rPr lang="el-GR" sz="2400" dirty="0">
                <a:latin typeface="+mn-lt"/>
              </a:rPr>
              <a:t>με </a:t>
            </a:r>
            <a:r>
              <a:rPr lang="en-US" sz="2400" dirty="0">
                <a:latin typeface="+mn-lt"/>
              </a:rPr>
              <a:t>c (</a:t>
            </a:r>
            <a:r>
              <a:rPr lang="el-GR" sz="2400" dirty="0">
                <a:latin typeface="+mn-lt"/>
              </a:rPr>
              <a:t>ταχύτητα φωτός) τότε</a:t>
            </a:r>
            <a:r>
              <a:rPr lang="en-US" sz="2400" dirty="0">
                <a:latin typeface="+mn-lt"/>
              </a:rPr>
              <a:t>:</a:t>
            </a:r>
            <a:endParaRPr lang="el-GR" sz="2400" dirty="0">
              <a:latin typeface="+mn-lt"/>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4175073201"/>
              </p:ext>
            </p:extLst>
          </p:nvPr>
        </p:nvGraphicFramePr>
        <p:xfrm>
          <a:off x="6804248" y="2178784"/>
          <a:ext cx="2214562" cy="890176"/>
        </p:xfrm>
        <a:graphic>
          <a:graphicData uri="http://schemas.openxmlformats.org/presentationml/2006/ole">
            <mc:AlternateContent xmlns:mc="http://schemas.openxmlformats.org/markup-compatibility/2006">
              <mc:Choice xmlns:v="urn:schemas-microsoft-com:vml" Requires="v">
                <p:oleObj spid="_x0000_s3327" name="Εξίσωση" r:id="rId6" imgW="825500" imgH="431800" progId="Equation.3">
                  <p:embed/>
                </p:oleObj>
              </mc:Choice>
              <mc:Fallback>
                <p:oleObj name="Εξίσωση" r:id="rId6" imgW="825500" imgH="431800" progId="Equation.3">
                  <p:embed/>
                  <p:pic>
                    <p:nvPicPr>
                      <p:cNvPr id="0" name="Picture 2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178784"/>
                        <a:ext cx="2214562" cy="890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4"/>
          <p:cNvSpPr>
            <a:spLocks noChangeArrowheads="1"/>
          </p:cNvSpPr>
          <p:nvPr/>
        </p:nvSpPr>
        <p:spPr bwMode="auto">
          <a:xfrm>
            <a:off x="105664" y="3468043"/>
            <a:ext cx="9038335" cy="461665"/>
          </a:xfrm>
          <a:prstGeom prst="rect">
            <a:avLst/>
          </a:prstGeom>
          <a:noFill/>
          <a:ln w="9525">
            <a:noFill/>
            <a:miter lim="800000"/>
            <a:headEnd/>
            <a:tailEnd/>
          </a:ln>
        </p:spPr>
        <p:txBody>
          <a:bodyPr wrap="square" anchor="ctr">
            <a:spAutoFit/>
          </a:bodyPr>
          <a:lstStyle/>
          <a:p>
            <a:pPr algn="just"/>
            <a:r>
              <a:rPr lang="el-GR" sz="2400" dirty="0">
                <a:latin typeface="+mn-lt"/>
                <a:ea typeface="Times New Roman" pitchFamily="18" charset="0"/>
                <a:cs typeface="Arial" charset="0"/>
              </a:rPr>
              <a:t>Από τις δύο προηγούμενες σχέσεις ισχύει ότι:</a:t>
            </a:r>
            <a:r>
              <a:rPr lang="en-US" sz="2400" dirty="0">
                <a:latin typeface="+mn-lt"/>
                <a:ea typeface="Times New Roman" pitchFamily="18" charset="0"/>
                <a:cs typeface="Arial" charset="0"/>
              </a:rPr>
              <a:t>  n</a:t>
            </a:r>
            <a:r>
              <a:rPr lang="el-GR" sz="2400" baseline="-30000" dirty="0">
                <a:latin typeface="+mn-lt"/>
                <a:ea typeface="Times New Roman" pitchFamily="18" charset="0"/>
                <a:cs typeface="Arial" charset="0"/>
              </a:rPr>
              <a:t>1</a:t>
            </a:r>
            <a:r>
              <a:rPr lang="el-GR" sz="2400" dirty="0">
                <a:latin typeface="+mn-lt"/>
                <a:ea typeface="Times New Roman" pitchFamily="18" charset="0"/>
                <a:cs typeface="Arial" charset="0"/>
              </a:rPr>
              <a:t> ημ θ</a:t>
            </a:r>
            <a:r>
              <a:rPr lang="el-GR" sz="2400" baseline="-30000" dirty="0">
                <a:latin typeface="+mn-lt"/>
                <a:ea typeface="Times New Roman" pitchFamily="18" charset="0"/>
                <a:cs typeface="Arial" charset="0"/>
              </a:rPr>
              <a:t>1 </a:t>
            </a:r>
            <a:r>
              <a:rPr lang="el-GR" sz="2400" dirty="0">
                <a:latin typeface="+mn-lt"/>
                <a:ea typeface="Times New Roman" pitchFamily="18" charset="0"/>
                <a:cs typeface="Arial" charset="0"/>
              </a:rPr>
              <a:t>= </a:t>
            </a:r>
            <a:r>
              <a:rPr lang="en-US" sz="2400" dirty="0">
                <a:latin typeface="+mn-lt"/>
                <a:ea typeface="Times New Roman" pitchFamily="18" charset="0"/>
                <a:cs typeface="Arial" charset="0"/>
              </a:rPr>
              <a:t>n</a:t>
            </a:r>
            <a:r>
              <a:rPr lang="el-GR" sz="2400" baseline="-30000" dirty="0">
                <a:latin typeface="+mn-lt"/>
                <a:ea typeface="Times New Roman" pitchFamily="18" charset="0"/>
                <a:cs typeface="Arial" charset="0"/>
              </a:rPr>
              <a:t>2</a:t>
            </a:r>
            <a:r>
              <a:rPr lang="el-GR" sz="2400" dirty="0">
                <a:latin typeface="+mn-lt"/>
                <a:ea typeface="Times New Roman" pitchFamily="18" charset="0"/>
                <a:cs typeface="Arial" charset="0"/>
              </a:rPr>
              <a:t> ημ θ</a:t>
            </a:r>
            <a:r>
              <a:rPr lang="el-GR" sz="2400" baseline="-30000" dirty="0">
                <a:latin typeface="+mn-lt"/>
                <a:ea typeface="Times New Roman" pitchFamily="18" charset="0"/>
                <a:cs typeface="Arial" charset="0"/>
              </a:rPr>
              <a:t>2</a:t>
            </a:r>
            <a:endParaRPr lang="el-GR" sz="2400" dirty="0">
              <a:latin typeface="+mn-lt"/>
              <a:ea typeface="Times New Roman" pitchFamily="18" charset="0"/>
              <a:cs typeface="Arial" charset="0"/>
            </a:endParaRPr>
          </a:p>
        </p:txBody>
      </p:sp>
      <p:sp>
        <p:nvSpPr>
          <p:cNvPr id="2055" name="8 - TextBox"/>
          <p:cNvSpPr txBox="1">
            <a:spLocks noChangeArrowheads="1"/>
          </p:cNvSpPr>
          <p:nvPr/>
        </p:nvSpPr>
        <p:spPr bwMode="auto">
          <a:xfrm>
            <a:off x="323528" y="4508500"/>
            <a:ext cx="8280919" cy="1200329"/>
          </a:xfrm>
          <a:prstGeom prst="rect">
            <a:avLst/>
          </a:prstGeom>
          <a:noFill/>
          <a:ln w="9525">
            <a:noFill/>
            <a:miter lim="800000"/>
            <a:headEnd/>
            <a:tailEnd/>
          </a:ln>
        </p:spPr>
        <p:txBody>
          <a:bodyPr wrap="square">
            <a:spAutoFit/>
          </a:bodyPr>
          <a:lstStyle/>
          <a:p>
            <a:pPr>
              <a:lnSpc>
                <a:spcPct val="150000"/>
              </a:lnSpc>
            </a:pPr>
            <a:r>
              <a:rPr lang="el-GR" sz="2400" dirty="0">
                <a:latin typeface="+mn-lt"/>
                <a:cs typeface="Arial" charset="0"/>
              </a:rPr>
              <a:t>Όπου: </a:t>
            </a:r>
            <a:r>
              <a:rPr lang="en-US" sz="2400" dirty="0">
                <a:latin typeface="+mn-lt"/>
                <a:cs typeface="Arial" charset="0"/>
              </a:rPr>
              <a:t>n</a:t>
            </a:r>
            <a:r>
              <a:rPr lang="el-GR" sz="2400" baseline="-25000" dirty="0">
                <a:latin typeface="+mn-lt"/>
                <a:cs typeface="Arial" charset="0"/>
              </a:rPr>
              <a:t>1</a:t>
            </a:r>
            <a:r>
              <a:rPr lang="el-GR" sz="2400" dirty="0">
                <a:latin typeface="+mn-lt"/>
                <a:cs typeface="Arial" charset="0"/>
              </a:rPr>
              <a:t> = ο δείκτης διάθλασης στο πρώτο διαφανές μέσο</a:t>
            </a:r>
          </a:p>
          <a:p>
            <a:pPr>
              <a:lnSpc>
                <a:spcPct val="150000"/>
              </a:lnSpc>
            </a:pPr>
            <a:r>
              <a:rPr lang="el-GR" sz="2400" dirty="0">
                <a:latin typeface="+mn-lt"/>
                <a:cs typeface="Arial" charset="0"/>
              </a:rPr>
              <a:t>            </a:t>
            </a:r>
            <a:r>
              <a:rPr lang="en-US" sz="2400" dirty="0">
                <a:latin typeface="+mn-lt"/>
                <a:cs typeface="Arial" charset="0"/>
              </a:rPr>
              <a:t>n</a:t>
            </a:r>
            <a:r>
              <a:rPr lang="el-GR" sz="2400" baseline="-25000" dirty="0">
                <a:latin typeface="+mn-lt"/>
                <a:cs typeface="Arial" charset="0"/>
              </a:rPr>
              <a:t>2 </a:t>
            </a:r>
            <a:r>
              <a:rPr lang="el-GR" sz="2400" dirty="0">
                <a:latin typeface="+mn-lt"/>
                <a:cs typeface="Arial" charset="0"/>
              </a:rPr>
              <a:t>= ο δείκτης διάθλασης στο δεύτερο διαφανές μέσο</a:t>
            </a:r>
          </a:p>
        </p:txBody>
      </p:sp>
      <p:sp>
        <p:nvSpPr>
          <p:cNvPr id="8" name="7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87</a:t>
            </a:fld>
            <a:endParaRPr lang="el-GR" dirty="0"/>
          </a:p>
        </p:txBody>
      </p:sp>
    </p:spTree>
    <p:extLst>
      <p:ext uri="{BB962C8B-B14F-4D97-AF65-F5344CB8AC3E}">
        <p14:creationId xmlns:p14="http://schemas.microsoft.com/office/powerpoint/2010/main" val="27096256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90000"/>
                </a:solidFill>
                <a:cs typeface="Arial" charset="0"/>
              </a:rPr>
              <a:t>Το κλασικό οπτικό </a:t>
            </a:r>
            <a:r>
              <a:rPr lang="el-GR" dirty="0" smtClean="0">
                <a:solidFill>
                  <a:schemeClr val="tx2">
                    <a:lumMod val="75000"/>
                  </a:schemeClr>
                </a:solidFill>
                <a:cs typeface="Arial" charset="0"/>
                <a:hlinkClick r:id="rId3"/>
              </a:rPr>
              <a:t>διαθλασίμετρο</a:t>
            </a:r>
            <a:endParaRPr lang="el-GR" dirty="0">
              <a:solidFill>
                <a:schemeClr val="tx2">
                  <a:lumMod val="75000"/>
                </a:schemeClr>
              </a:solidFill>
            </a:endParaRP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88</a:t>
            </a:fld>
            <a:endParaRPr lang="el-GR"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9504" y="1772816"/>
            <a:ext cx="4304993" cy="32287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6"/>
          <p:cNvSpPr/>
          <p:nvPr/>
        </p:nvSpPr>
        <p:spPr>
          <a:xfrm>
            <a:off x="3275856" y="5052432"/>
            <a:ext cx="244827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5"/>
              </a:rPr>
              <a:t>Refractometer</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l-GR" sz="1200" dirty="0" smtClean="0">
                <a:solidFill>
                  <a:schemeClr val="tx1">
                    <a:lumMod val="65000"/>
                    <a:lumOff val="35000"/>
                  </a:schemeClr>
                </a:solidFill>
                <a:latin typeface="+mn-lt"/>
                <a:hlinkClick r:id="rId6"/>
              </a:rPr>
              <a:t> </a:t>
            </a:r>
            <a:r>
              <a:rPr lang="en-US" sz="1200" dirty="0" smtClean="0">
                <a:latin typeface="+mn-lt"/>
                <a:hlinkClick r:id="rId6"/>
              </a:rPr>
              <a:t>FGM</a:t>
            </a:r>
            <a:r>
              <a:rPr lang="el-GR" sz="1200" dirty="0" smtClean="0">
                <a:latin typeface="+mn-lt"/>
                <a:hlinkClick r:id="rId6"/>
              </a:rPr>
              <a:t> </a:t>
            </a:r>
            <a:r>
              <a:rPr lang="el-GR" sz="1200" dirty="0" smtClean="0">
                <a:solidFill>
                  <a:schemeClr val="tx1">
                    <a:lumMod val="65000"/>
                    <a:lumOff val="35000"/>
                  </a:schemeClr>
                </a:solidFill>
                <a:latin typeface="+mn-lt"/>
              </a:rPr>
              <a:t>διαθέσιμο με άδεια  </a:t>
            </a:r>
            <a:r>
              <a:rPr lang="en-US" sz="1200" dirty="0">
                <a:latin typeface="+mn-lt"/>
                <a:hlinkClick r:id="rId7"/>
              </a:rPr>
              <a:t>CC BY-SA 2.5</a:t>
            </a:r>
            <a:endParaRPr lang="en-US" sz="1200" dirty="0">
              <a:latin typeface="+mn-lt"/>
            </a:endParaRPr>
          </a:p>
        </p:txBody>
      </p:sp>
    </p:spTree>
    <p:extLst>
      <p:ext uri="{BB962C8B-B14F-4D97-AF65-F5344CB8AC3E}">
        <p14:creationId xmlns:p14="http://schemas.microsoft.com/office/powerpoint/2010/main" val="3266148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B0000"/>
                </a:solidFill>
              </a:rPr>
              <a:t>Γαληνός</a:t>
            </a:r>
            <a:endParaRPr lang="el-GR" dirty="0"/>
          </a:p>
        </p:txBody>
      </p:sp>
      <p:sp>
        <p:nvSpPr>
          <p:cNvPr id="8196" name="Text Box 4"/>
          <p:cNvSpPr txBox="1">
            <a:spLocks noChangeArrowheads="1"/>
          </p:cNvSpPr>
          <p:nvPr/>
        </p:nvSpPr>
        <p:spPr bwMode="auto">
          <a:xfrm>
            <a:off x="3527884" y="805154"/>
            <a:ext cx="2340260" cy="492443"/>
          </a:xfrm>
          <a:prstGeom prst="rect">
            <a:avLst/>
          </a:prstGeom>
          <a:noFill/>
          <a:ln w="9525">
            <a:noFill/>
            <a:miter lim="800000"/>
            <a:headEnd/>
            <a:tailEnd/>
          </a:ln>
        </p:spPr>
        <p:txBody>
          <a:bodyPr wrap="square">
            <a:spAutoFit/>
          </a:bodyPr>
          <a:lstStyle/>
          <a:p>
            <a:pPr algn="ctr">
              <a:spcBef>
                <a:spcPct val="50000"/>
              </a:spcBef>
            </a:pPr>
            <a:r>
              <a:rPr lang="el-GR" sz="2600" b="1" dirty="0">
                <a:latin typeface="+mn-lt"/>
              </a:rPr>
              <a:t>129 – 200 </a:t>
            </a:r>
            <a:r>
              <a:rPr lang="el-GR" sz="2600" b="1" dirty="0" smtClean="0">
                <a:latin typeface="+mn-lt"/>
              </a:rPr>
              <a:t>μ</a:t>
            </a:r>
            <a:r>
              <a:rPr lang="en-US" sz="2600" b="1" dirty="0" smtClean="0">
                <a:latin typeface="+mn-lt"/>
              </a:rPr>
              <a:t>.X.</a:t>
            </a:r>
            <a:endParaRPr lang="el-GR" sz="2600" b="1" dirty="0">
              <a:latin typeface="+mn-lt"/>
            </a:endParaRPr>
          </a:p>
        </p:txBody>
      </p:sp>
      <p:sp>
        <p:nvSpPr>
          <p:cNvPr id="8194" name="Rectangle 2"/>
          <p:cNvSpPr>
            <a:spLocks noChangeArrowheads="1"/>
          </p:cNvSpPr>
          <p:nvPr/>
        </p:nvSpPr>
        <p:spPr bwMode="auto">
          <a:xfrm>
            <a:off x="3062847" y="1412776"/>
            <a:ext cx="6084168" cy="5216556"/>
          </a:xfrm>
          <a:prstGeom prst="rect">
            <a:avLst/>
          </a:prstGeom>
          <a:noFill/>
          <a:ln w="9525">
            <a:noFill/>
            <a:miter lim="800000"/>
            <a:headEnd/>
            <a:tailEnd/>
          </a:ln>
        </p:spPr>
        <p:txBody>
          <a:bodyPr wrap="square">
            <a:spAutoFit/>
          </a:bodyPr>
          <a:lstStyle/>
          <a:p>
            <a:pPr>
              <a:lnSpc>
                <a:spcPct val="114000"/>
              </a:lnSpc>
              <a:spcBef>
                <a:spcPct val="35000"/>
              </a:spcBef>
            </a:pPr>
            <a:r>
              <a:rPr lang="el-GR" sz="2400" dirty="0">
                <a:latin typeface="+mn-lt"/>
              </a:rPr>
              <a:t>Ο</a:t>
            </a:r>
            <a:r>
              <a:rPr lang="el-GR" sz="2400" dirty="0">
                <a:solidFill>
                  <a:srgbClr val="9B0000"/>
                </a:solidFill>
                <a:latin typeface="+mn-lt"/>
              </a:rPr>
              <a:t> </a:t>
            </a:r>
            <a:r>
              <a:rPr lang="el-GR" sz="2400" b="1" dirty="0">
                <a:solidFill>
                  <a:srgbClr val="9B0000"/>
                </a:solidFill>
                <a:latin typeface="+mn-lt"/>
              </a:rPr>
              <a:t>Γαληνός</a:t>
            </a:r>
            <a:r>
              <a:rPr lang="el-GR" sz="2400" dirty="0">
                <a:solidFill>
                  <a:srgbClr val="9B0000"/>
                </a:solidFill>
                <a:latin typeface="+mn-lt"/>
              </a:rPr>
              <a:t> </a:t>
            </a:r>
            <a:r>
              <a:rPr lang="el-GR" sz="2400" dirty="0">
                <a:latin typeface="+mn-lt"/>
              </a:rPr>
              <a:t>από την Πέργαμο, μιλούσε για τέσσερις ζωτικούς χυμούς μέσα στον ανθρώπινο σώμα (</a:t>
            </a:r>
            <a:r>
              <a:rPr lang="el-GR" sz="2400" b="1" dirty="0">
                <a:solidFill>
                  <a:srgbClr val="9B0000"/>
                </a:solidFill>
                <a:latin typeface="+mn-lt"/>
              </a:rPr>
              <a:t>μαύρη χολή, κίτρινη χολή, φλέγμα και αίμα</a:t>
            </a:r>
            <a:r>
              <a:rPr lang="el-GR" sz="2400" dirty="0">
                <a:latin typeface="+mn-lt"/>
              </a:rPr>
              <a:t>). </a:t>
            </a:r>
          </a:p>
          <a:p>
            <a:pPr marL="342900" indent="-342900">
              <a:lnSpc>
                <a:spcPct val="114000"/>
              </a:lnSpc>
              <a:spcBef>
                <a:spcPct val="35000"/>
              </a:spcBef>
              <a:buFont typeface="Calibri" pitchFamily="34" charset="0"/>
              <a:buChar char="‒"/>
            </a:pPr>
            <a:r>
              <a:rPr lang="el-GR" sz="2400" dirty="0">
                <a:latin typeface="+mn-lt"/>
              </a:rPr>
              <a:t>Το </a:t>
            </a:r>
            <a:r>
              <a:rPr lang="el-GR" sz="2400" b="1" dirty="0">
                <a:solidFill>
                  <a:srgbClr val="9B0000"/>
                </a:solidFill>
                <a:latin typeface="+mn-lt"/>
              </a:rPr>
              <a:t>αίμα</a:t>
            </a:r>
            <a:r>
              <a:rPr lang="el-GR" sz="2400" dirty="0">
                <a:solidFill>
                  <a:srgbClr val="3366CC"/>
                </a:solidFill>
                <a:latin typeface="+mn-lt"/>
              </a:rPr>
              <a:t> </a:t>
            </a:r>
            <a:r>
              <a:rPr lang="el-GR" sz="2400" dirty="0">
                <a:latin typeface="+mn-lt"/>
              </a:rPr>
              <a:t>είναι θερμό και υγρό σαν τον αέρα</a:t>
            </a:r>
          </a:p>
          <a:p>
            <a:pPr marL="342900" indent="-342900">
              <a:lnSpc>
                <a:spcPct val="114000"/>
              </a:lnSpc>
              <a:spcBef>
                <a:spcPct val="35000"/>
              </a:spcBef>
              <a:buFont typeface="Calibri" pitchFamily="34" charset="0"/>
              <a:buChar char="‒"/>
            </a:pPr>
            <a:r>
              <a:rPr lang="el-GR" sz="2400" dirty="0">
                <a:latin typeface="+mn-lt"/>
              </a:rPr>
              <a:t>Το</a:t>
            </a:r>
            <a:r>
              <a:rPr lang="el-GR" sz="2400" b="1" dirty="0">
                <a:solidFill>
                  <a:srgbClr val="9B0000"/>
                </a:solidFill>
                <a:latin typeface="+mn-lt"/>
              </a:rPr>
              <a:t> φλέγμα </a:t>
            </a:r>
            <a:r>
              <a:rPr lang="el-GR" sz="2400" dirty="0">
                <a:latin typeface="+mn-lt"/>
              </a:rPr>
              <a:t>που προέρχεται από τους βρόγχους είναι κρύο και υγρό σαν το νερό.</a:t>
            </a:r>
          </a:p>
          <a:p>
            <a:pPr marL="342900" indent="-342900">
              <a:lnSpc>
                <a:spcPct val="114000"/>
              </a:lnSpc>
              <a:spcBef>
                <a:spcPct val="35000"/>
              </a:spcBef>
              <a:buFont typeface="Calibri" pitchFamily="34" charset="0"/>
              <a:buChar char="‒"/>
            </a:pPr>
            <a:r>
              <a:rPr lang="el-GR" sz="2400" dirty="0">
                <a:latin typeface="+mn-lt"/>
              </a:rPr>
              <a:t>Η </a:t>
            </a:r>
            <a:r>
              <a:rPr lang="el-GR" sz="2400" b="1" dirty="0">
                <a:solidFill>
                  <a:srgbClr val="9B0000"/>
                </a:solidFill>
                <a:latin typeface="+mn-lt"/>
              </a:rPr>
              <a:t>κίτρινη χολή </a:t>
            </a:r>
            <a:r>
              <a:rPr lang="el-GR" sz="2400" dirty="0">
                <a:latin typeface="+mn-lt"/>
              </a:rPr>
              <a:t>είναι θερμή και ξερή σαν τη φωτιά.</a:t>
            </a:r>
          </a:p>
          <a:p>
            <a:pPr marL="342900" indent="-342900">
              <a:lnSpc>
                <a:spcPct val="114000"/>
              </a:lnSpc>
              <a:spcBef>
                <a:spcPct val="35000"/>
              </a:spcBef>
              <a:buFont typeface="Calibri" pitchFamily="34" charset="0"/>
              <a:buChar char="‒"/>
            </a:pPr>
            <a:r>
              <a:rPr lang="el-GR" sz="2400" dirty="0">
                <a:latin typeface="+mn-lt"/>
              </a:rPr>
              <a:t>Η </a:t>
            </a:r>
            <a:r>
              <a:rPr lang="el-GR" sz="2400" b="1" dirty="0">
                <a:solidFill>
                  <a:srgbClr val="9B0000"/>
                </a:solidFill>
                <a:latin typeface="+mn-lt"/>
              </a:rPr>
              <a:t>μαύρη χολή </a:t>
            </a:r>
            <a:r>
              <a:rPr lang="el-GR" sz="2400" dirty="0">
                <a:latin typeface="+mn-lt"/>
              </a:rPr>
              <a:t>είναι ψυχρή και ξερή σαν τη γη.</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40" y="1628800"/>
            <a:ext cx="2613725" cy="3150143"/>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6"/>
          <p:cNvSpPr/>
          <p:nvPr/>
        </p:nvSpPr>
        <p:spPr>
          <a:xfrm>
            <a:off x="215539" y="4786392"/>
            <a:ext cx="2613725"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3"/>
              </a:rPr>
              <a:t>Galen detail</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rPr>
              <a:t>Mgoodyaer</a:t>
            </a:r>
          </a:p>
          <a:p>
            <a:pPr algn="ctr"/>
            <a:r>
              <a:rPr lang="el-GR" sz="1200" dirty="0">
                <a:solidFill>
                  <a:schemeClr val="tx1">
                    <a:lumMod val="65000"/>
                    <a:lumOff val="35000"/>
                  </a:schemeClr>
                </a:solidFill>
                <a:latin typeface="+mn-lt"/>
              </a:rPr>
              <a:t>διαθέσιμο ως κοινό κτήμα</a:t>
            </a:r>
          </a:p>
        </p:txBody>
      </p:sp>
      <p:sp>
        <p:nvSpPr>
          <p:cNvPr id="6" name="5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a:t>
            </a:fld>
            <a:endParaRPr lang="el-GR" dirty="0"/>
          </a:p>
        </p:txBody>
      </p:sp>
    </p:spTree>
    <p:extLst>
      <p:ext uri="{BB962C8B-B14F-4D97-AF65-F5344CB8AC3E}">
        <p14:creationId xmlns:p14="http://schemas.microsoft.com/office/powerpoint/2010/main" val="6266355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027" y="1383620"/>
            <a:ext cx="2224079" cy="2224079"/>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467544" y="0"/>
            <a:ext cx="8229600" cy="908720"/>
          </a:xfrm>
        </p:spPr>
        <p:txBody>
          <a:bodyPr/>
          <a:lstStyle/>
          <a:p>
            <a:r>
              <a:rPr lang="el-GR" dirty="0" smtClean="0">
                <a:solidFill>
                  <a:srgbClr val="990000"/>
                </a:solidFill>
              </a:rPr>
              <a:t>Ψηφιακά διαθλασίμετρα</a:t>
            </a:r>
            <a:endParaRPr lang="el-GR" dirty="0">
              <a:solidFill>
                <a:srgbClr val="990000"/>
              </a:solidFill>
            </a:endParaRPr>
          </a:p>
        </p:txBody>
      </p:sp>
      <p:sp>
        <p:nvSpPr>
          <p:cNvPr id="8" name="7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89</a:t>
            </a:fld>
            <a:endParaRPr lang="el-GR"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619" y="3864130"/>
            <a:ext cx="3316605" cy="23621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1827" y="6213039"/>
            <a:ext cx="33193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5"/>
              </a:rPr>
              <a:t>Washingdigitalrefractometer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6" tooltip="User:Atagousa (page does not exist)"/>
              </a:rPr>
              <a:t>Atagousa</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διαθέσιμο ως κοινό κτήμα</a:t>
            </a:r>
          </a:p>
        </p:txBody>
      </p:sp>
      <p:sp>
        <p:nvSpPr>
          <p:cNvPr id="4" name="Rectangle 3"/>
          <p:cNvSpPr/>
          <p:nvPr/>
        </p:nvSpPr>
        <p:spPr>
          <a:xfrm>
            <a:off x="1403648" y="6170260"/>
            <a:ext cx="309634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“D22IF002-Abbemat 550”,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7" tooltip="User:Gottsleben (page does not exist)"/>
              </a:rPr>
              <a:t>Gottsleben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8"/>
              </a:rPr>
              <a:t>CC BY-SA 3.0</a:t>
            </a:r>
            <a:endParaRPr lang="en-US" sz="1200" dirty="0">
              <a:solidFill>
                <a:schemeClr val="tx1">
                  <a:lumMod val="75000"/>
                  <a:lumOff val="25000"/>
                </a:schemeClr>
              </a:solidFill>
              <a:latin typeface="+mn-lt"/>
            </a:endParaRPr>
          </a:p>
          <a:p>
            <a:pPr algn="ctr"/>
            <a:r>
              <a:rPr lang="en-US" sz="1200" dirty="0" smtClean="0">
                <a:solidFill>
                  <a:schemeClr val="tx1">
                    <a:lumMod val="75000"/>
                    <a:lumOff val="25000"/>
                  </a:schemeClr>
                </a:solidFill>
                <a:latin typeface="+mn-lt"/>
              </a:rPr>
              <a:t> </a:t>
            </a:r>
            <a:endParaRPr lang="en-US" sz="1200" dirty="0">
              <a:solidFill>
                <a:schemeClr val="tx1">
                  <a:lumMod val="75000"/>
                  <a:lumOff val="25000"/>
                </a:schemeClr>
              </a:solidFill>
              <a:latin typeface="+mn-lt"/>
            </a:endParaRPr>
          </a:p>
        </p:txBody>
      </p:sp>
      <p:pic>
        <p:nvPicPr>
          <p:cNvPr id="15364"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949" t="38186" r="9236" b="17546"/>
          <a:stretch/>
        </p:blipFill>
        <p:spPr bwMode="auto">
          <a:xfrm>
            <a:off x="1676658" y="4291355"/>
            <a:ext cx="2668045" cy="187890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0152" y="1624122"/>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94871" y="3198369"/>
            <a:ext cx="1709936" cy="276999"/>
          </a:xfrm>
          <a:prstGeom prst="rect">
            <a:avLst/>
          </a:prstGeom>
        </p:spPr>
        <p:txBody>
          <a:bodyPr wrap="square">
            <a:spAutoFit/>
          </a:bodyPr>
          <a:lstStyle/>
          <a:p>
            <a:pPr algn="ctr"/>
            <a:r>
              <a:rPr lang="en-US" sz="1200" dirty="0" smtClean="0">
                <a:latin typeface="+mn-lt"/>
                <a:hlinkClick r:id="rId11"/>
              </a:rPr>
              <a:t>bio-equip.cn</a:t>
            </a:r>
            <a:endParaRPr lang="el-GR" sz="1200" dirty="0">
              <a:latin typeface="+mn-lt"/>
            </a:endParaRPr>
          </a:p>
        </p:txBody>
      </p:sp>
      <p:pic>
        <p:nvPicPr>
          <p:cNvPr id="1536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525" y="878384"/>
            <a:ext cx="1995424" cy="29857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7584" y="3675304"/>
            <a:ext cx="1399048" cy="276999"/>
          </a:xfrm>
          <a:prstGeom prst="rect">
            <a:avLst/>
          </a:prstGeom>
        </p:spPr>
        <p:txBody>
          <a:bodyPr wrap="square">
            <a:spAutoFit/>
          </a:bodyPr>
          <a:lstStyle/>
          <a:p>
            <a:pPr algn="ctr"/>
            <a:r>
              <a:rPr lang="en-US" sz="1200" dirty="0" smtClean="0">
                <a:latin typeface="+mn-lt"/>
                <a:hlinkClick r:id="rId13"/>
              </a:rPr>
              <a:t>kruess.com</a:t>
            </a:r>
            <a:endParaRPr lang="el-GR" sz="1200" dirty="0">
              <a:latin typeface="+mn-lt"/>
            </a:endParaRPr>
          </a:p>
        </p:txBody>
      </p:sp>
      <p:sp>
        <p:nvSpPr>
          <p:cNvPr id="7" name="AutoShape 10" descr="https://www.agriculturesolutions.com/images/stories/virtuemartdescriptions/1490-Pen_Pro_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9" name="Rectangle 8"/>
          <p:cNvSpPr/>
          <p:nvPr/>
        </p:nvSpPr>
        <p:spPr>
          <a:xfrm>
            <a:off x="3113026" y="2977453"/>
            <a:ext cx="2224079" cy="276999"/>
          </a:xfrm>
          <a:prstGeom prst="rect">
            <a:avLst/>
          </a:prstGeom>
        </p:spPr>
        <p:txBody>
          <a:bodyPr wrap="square">
            <a:spAutoFit/>
          </a:bodyPr>
          <a:lstStyle/>
          <a:p>
            <a:pPr algn="ctr"/>
            <a:r>
              <a:rPr lang="en-US" sz="1200" dirty="0" smtClean="0">
                <a:latin typeface="+mn-lt"/>
                <a:hlinkClick r:id="rId14"/>
              </a:rPr>
              <a:t>agriculturesolutions.com</a:t>
            </a:r>
            <a:endParaRPr lang="el-GR" sz="1200" dirty="0">
              <a:latin typeface="+mn-lt"/>
            </a:endParaRPr>
          </a:p>
        </p:txBody>
      </p:sp>
    </p:spTree>
    <p:extLst>
      <p:ext uri="{BB962C8B-B14F-4D97-AF65-F5344CB8AC3E}">
        <p14:creationId xmlns:p14="http://schemas.microsoft.com/office/powerpoint/2010/main" val="14146740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90000"/>
                </a:solidFill>
                <a:cs typeface="Arial" charset="0"/>
              </a:rPr>
              <a:t>Ωσμωμετρία</a:t>
            </a:r>
            <a:endParaRPr lang="el-GR" dirty="0">
              <a:solidFill>
                <a:srgbClr val="990000"/>
              </a:solidFill>
            </a:endParaRPr>
          </a:p>
        </p:txBody>
      </p:sp>
      <p:sp>
        <p:nvSpPr>
          <p:cNvPr id="41987" name="8 - TextBox"/>
          <p:cNvSpPr txBox="1">
            <a:spLocks noChangeArrowheads="1"/>
          </p:cNvSpPr>
          <p:nvPr/>
        </p:nvSpPr>
        <p:spPr bwMode="auto">
          <a:xfrm>
            <a:off x="468313" y="1989138"/>
            <a:ext cx="8286750" cy="1052596"/>
          </a:xfrm>
          <a:prstGeom prst="rect">
            <a:avLst/>
          </a:prstGeom>
          <a:noFill/>
          <a:ln w="9525">
            <a:noFill/>
            <a:miter lim="800000"/>
            <a:headEnd/>
            <a:tailEnd/>
          </a:ln>
        </p:spPr>
        <p:txBody>
          <a:bodyPr>
            <a:spAutoFit/>
          </a:bodyPr>
          <a:lstStyle/>
          <a:p>
            <a:pPr>
              <a:lnSpc>
                <a:spcPct val="130000"/>
              </a:lnSpc>
            </a:pPr>
            <a:r>
              <a:rPr lang="el-GR" sz="2400" b="1" dirty="0">
                <a:solidFill>
                  <a:srgbClr val="990000"/>
                </a:solidFill>
                <a:latin typeface="+mn-lt"/>
                <a:cs typeface="Arial" charset="0"/>
              </a:rPr>
              <a:t>Ωσμωτικότητα</a:t>
            </a:r>
            <a:r>
              <a:rPr lang="en-US" sz="2400" dirty="0">
                <a:latin typeface="+mn-lt"/>
                <a:cs typeface="Arial" charset="0"/>
              </a:rPr>
              <a:t>: </a:t>
            </a:r>
            <a:r>
              <a:rPr lang="el-GR" sz="2400" dirty="0">
                <a:latin typeface="+mn-lt"/>
                <a:cs typeface="Arial" charset="0"/>
              </a:rPr>
              <a:t>Ο </a:t>
            </a:r>
            <a:r>
              <a:rPr lang="el-GR" sz="2400" u="sng" dirty="0">
                <a:latin typeface="+mn-lt"/>
                <a:cs typeface="Arial" charset="0"/>
              </a:rPr>
              <a:t>συνολικός αριθμός</a:t>
            </a:r>
            <a:r>
              <a:rPr lang="el-GR" sz="2400" dirty="0">
                <a:latin typeface="+mn-lt"/>
                <a:cs typeface="Arial" charset="0"/>
              </a:rPr>
              <a:t> των ουσιών που υπάρχουν στα ούρα.</a:t>
            </a:r>
          </a:p>
        </p:txBody>
      </p:sp>
      <p:grpSp>
        <p:nvGrpSpPr>
          <p:cNvPr id="4" name="Ομάδα 3"/>
          <p:cNvGrpSpPr/>
          <p:nvPr/>
        </p:nvGrpSpPr>
        <p:grpSpPr>
          <a:xfrm>
            <a:off x="541338" y="3357563"/>
            <a:ext cx="3744912" cy="1569660"/>
            <a:chOff x="541338" y="3357563"/>
            <a:chExt cx="3744912" cy="1569660"/>
          </a:xfrm>
        </p:grpSpPr>
        <p:sp>
          <p:nvSpPr>
            <p:cNvPr id="41988" name="Text Box 19"/>
            <p:cNvSpPr txBox="1">
              <a:spLocks noChangeArrowheads="1"/>
            </p:cNvSpPr>
            <p:nvPr/>
          </p:nvSpPr>
          <p:spPr bwMode="auto">
            <a:xfrm>
              <a:off x="541338" y="3357563"/>
              <a:ext cx="3744912" cy="1569660"/>
            </a:xfrm>
            <a:prstGeom prst="rect">
              <a:avLst/>
            </a:prstGeom>
            <a:noFill/>
            <a:ln w="9525">
              <a:noFill/>
              <a:miter lim="800000"/>
              <a:headEnd/>
              <a:tailEnd/>
            </a:ln>
          </p:spPr>
          <p:txBody>
            <a:bodyPr>
              <a:spAutoFit/>
            </a:bodyPr>
            <a:lstStyle/>
            <a:p>
              <a:pPr>
                <a:spcBef>
                  <a:spcPct val="50000"/>
                </a:spcBef>
              </a:pPr>
              <a:r>
                <a:rPr lang="en-US" sz="2400" dirty="0">
                  <a:latin typeface="+mn-lt"/>
                </a:rPr>
                <a:t>E</a:t>
              </a:r>
              <a:r>
                <a:rPr lang="el-GR" sz="2400" dirty="0">
                  <a:latin typeface="+mn-lt"/>
                </a:rPr>
                <a:t>ιδικό βάρος </a:t>
              </a:r>
            </a:p>
            <a:p>
              <a:pPr>
                <a:spcBef>
                  <a:spcPct val="50000"/>
                </a:spcBef>
              </a:pPr>
              <a:r>
                <a:rPr lang="el-GR" sz="2400" dirty="0">
                  <a:latin typeface="+mn-lt"/>
                </a:rPr>
                <a:t>          +</a:t>
              </a:r>
            </a:p>
            <a:p>
              <a:pPr>
                <a:spcBef>
                  <a:spcPct val="50000"/>
                </a:spcBef>
              </a:pPr>
              <a:r>
                <a:rPr lang="el-GR" sz="2400" dirty="0">
                  <a:latin typeface="+mn-lt"/>
                </a:rPr>
                <a:t>Ωσμωμετρία</a:t>
              </a:r>
            </a:p>
          </p:txBody>
        </p:sp>
        <p:sp>
          <p:nvSpPr>
            <p:cNvPr id="41989" name="Line 20"/>
            <p:cNvSpPr>
              <a:spLocks noChangeShapeType="1"/>
            </p:cNvSpPr>
            <p:nvPr/>
          </p:nvSpPr>
          <p:spPr bwMode="auto">
            <a:xfrm>
              <a:off x="2341563" y="3502025"/>
              <a:ext cx="287337" cy="0"/>
            </a:xfrm>
            <a:prstGeom prst="line">
              <a:avLst/>
            </a:prstGeom>
            <a:noFill/>
            <a:ln w="9525">
              <a:solidFill>
                <a:schemeClr val="tx1"/>
              </a:solidFill>
              <a:round/>
              <a:headEnd/>
              <a:tailEnd/>
            </a:ln>
          </p:spPr>
          <p:txBody>
            <a:bodyPr/>
            <a:lstStyle/>
            <a:p>
              <a:endParaRPr lang="el-GR" dirty="0"/>
            </a:p>
          </p:txBody>
        </p:sp>
        <p:sp>
          <p:nvSpPr>
            <p:cNvPr id="41990" name="Line 21"/>
            <p:cNvSpPr>
              <a:spLocks noChangeShapeType="1"/>
            </p:cNvSpPr>
            <p:nvPr/>
          </p:nvSpPr>
          <p:spPr bwMode="auto">
            <a:xfrm>
              <a:off x="2628900" y="3500438"/>
              <a:ext cx="0" cy="1008062"/>
            </a:xfrm>
            <a:prstGeom prst="line">
              <a:avLst/>
            </a:prstGeom>
            <a:noFill/>
            <a:ln w="9525">
              <a:solidFill>
                <a:schemeClr val="tx1"/>
              </a:solidFill>
              <a:round/>
              <a:headEnd/>
              <a:tailEnd/>
            </a:ln>
          </p:spPr>
          <p:txBody>
            <a:bodyPr/>
            <a:lstStyle/>
            <a:p>
              <a:endParaRPr lang="el-GR" dirty="0"/>
            </a:p>
          </p:txBody>
        </p:sp>
        <p:sp>
          <p:nvSpPr>
            <p:cNvPr id="41991" name="Line 22"/>
            <p:cNvSpPr>
              <a:spLocks noChangeShapeType="1"/>
            </p:cNvSpPr>
            <p:nvPr/>
          </p:nvSpPr>
          <p:spPr bwMode="auto">
            <a:xfrm flipH="1">
              <a:off x="2341563" y="4510088"/>
              <a:ext cx="288925" cy="0"/>
            </a:xfrm>
            <a:prstGeom prst="line">
              <a:avLst/>
            </a:prstGeom>
            <a:noFill/>
            <a:ln w="9525">
              <a:solidFill>
                <a:schemeClr val="tx1"/>
              </a:solidFill>
              <a:round/>
              <a:headEnd/>
              <a:tailEnd/>
            </a:ln>
          </p:spPr>
          <p:txBody>
            <a:bodyPr/>
            <a:lstStyle/>
            <a:p>
              <a:endParaRPr lang="el-GR" dirty="0"/>
            </a:p>
          </p:txBody>
        </p:sp>
        <p:sp>
          <p:nvSpPr>
            <p:cNvPr id="41992" name="Line 23"/>
            <p:cNvSpPr>
              <a:spLocks noChangeShapeType="1"/>
            </p:cNvSpPr>
            <p:nvPr/>
          </p:nvSpPr>
          <p:spPr bwMode="auto">
            <a:xfrm>
              <a:off x="2628900" y="4005263"/>
              <a:ext cx="1439863" cy="0"/>
            </a:xfrm>
            <a:prstGeom prst="line">
              <a:avLst/>
            </a:prstGeom>
            <a:noFill/>
            <a:ln w="9525">
              <a:solidFill>
                <a:schemeClr val="tx1"/>
              </a:solidFill>
              <a:round/>
              <a:headEnd/>
              <a:tailEnd type="triangle" w="med" len="med"/>
            </a:ln>
          </p:spPr>
          <p:txBody>
            <a:bodyPr/>
            <a:lstStyle/>
            <a:p>
              <a:endParaRPr lang="el-GR" dirty="0"/>
            </a:p>
          </p:txBody>
        </p:sp>
      </p:grpSp>
      <p:sp>
        <p:nvSpPr>
          <p:cNvPr id="41993" name="Text Box 24"/>
          <p:cNvSpPr txBox="1">
            <a:spLocks noChangeArrowheads="1"/>
          </p:cNvSpPr>
          <p:nvPr/>
        </p:nvSpPr>
        <p:spPr bwMode="auto">
          <a:xfrm>
            <a:off x="4213225" y="3716338"/>
            <a:ext cx="4176713" cy="1052596"/>
          </a:xfrm>
          <a:prstGeom prst="rect">
            <a:avLst/>
          </a:prstGeom>
          <a:noFill/>
          <a:ln w="9525">
            <a:noFill/>
            <a:miter lim="800000"/>
            <a:headEnd/>
            <a:tailEnd/>
          </a:ln>
        </p:spPr>
        <p:txBody>
          <a:bodyPr>
            <a:spAutoFit/>
          </a:bodyPr>
          <a:lstStyle/>
          <a:p>
            <a:pPr>
              <a:lnSpc>
                <a:spcPct val="130000"/>
              </a:lnSpc>
              <a:spcBef>
                <a:spcPct val="50000"/>
              </a:spcBef>
            </a:pPr>
            <a:r>
              <a:rPr lang="el-GR" sz="2400" dirty="0">
                <a:latin typeface="+mn-lt"/>
              </a:rPr>
              <a:t>Δοκιμασίες ελέγχου της συμπύκνωσης των ούρων</a:t>
            </a:r>
          </a:p>
        </p:txBody>
      </p:sp>
      <p:sp>
        <p:nvSpPr>
          <p:cNvPr id="10" name="9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90</a:t>
            </a:fld>
            <a:endParaRPr lang="el-GR" dirty="0"/>
          </a:p>
        </p:txBody>
      </p:sp>
    </p:spTree>
    <p:extLst>
      <p:ext uri="{BB962C8B-B14F-4D97-AF65-F5344CB8AC3E}">
        <p14:creationId xmlns:p14="http://schemas.microsoft.com/office/powerpoint/2010/main" val="639095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990000"/>
                </a:solidFill>
              </a:rPr>
              <a:t>Ωσμώμετρα</a:t>
            </a:r>
            <a:endParaRPr lang="el-GR" dirty="0">
              <a:solidFill>
                <a:srgbClr val="990000"/>
              </a:solidFill>
            </a:endParaRPr>
          </a:p>
        </p:txBody>
      </p:sp>
      <p:sp>
        <p:nvSpPr>
          <p:cNvPr id="43014" name="Rectangle 10"/>
          <p:cNvSpPr>
            <a:spLocks noChangeArrowheads="1"/>
          </p:cNvSpPr>
          <p:nvPr/>
        </p:nvSpPr>
        <p:spPr bwMode="auto">
          <a:xfrm>
            <a:off x="971600" y="1209676"/>
            <a:ext cx="7419275" cy="461665"/>
          </a:xfrm>
          <a:prstGeom prst="rect">
            <a:avLst/>
          </a:prstGeom>
          <a:noFill/>
          <a:ln w="9525">
            <a:noFill/>
            <a:miter lim="800000"/>
            <a:headEnd/>
            <a:tailEnd/>
          </a:ln>
        </p:spPr>
        <p:txBody>
          <a:bodyPr wrap="none">
            <a:spAutoFit/>
          </a:bodyPr>
          <a:lstStyle/>
          <a:p>
            <a:r>
              <a:rPr lang="en-US" sz="2400" dirty="0">
                <a:solidFill>
                  <a:srgbClr val="000000"/>
                </a:solidFill>
                <a:latin typeface="+mn-lt"/>
              </a:rPr>
              <a:t>H</a:t>
            </a:r>
            <a:r>
              <a:rPr lang="el-GR" sz="2400" dirty="0">
                <a:solidFill>
                  <a:srgbClr val="000000"/>
                </a:solidFill>
                <a:latin typeface="+mn-lt"/>
              </a:rPr>
              <a:t> μέτρηση της </a:t>
            </a:r>
            <a:r>
              <a:rPr lang="el-GR" sz="2400" dirty="0" smtClean="0">
                <a:solidFill>
                  <a:srgbClr val="000000"/>
                </a:solidFill>
                <a:latin typeface="+mn-lt"/>
              </a:rPr>
              <a:t>ωσμωτικότητας </a:t>
            </a:r>
            <a:r>
              <a:rPr lang="el-GR" sz="2400" dirty="0">
                <a:solidFill>
                  <a:srgbClr val="000000"/>
                </a:solidFill>
                <a:latin typeface="+mn-lt"/>
              </a:rPr>
              <a:t>γίνεται με τα </a:t>
            </a:r>
            <a:r>
              <a:rPr lang="el-GR" sz="2400" b="1" dirty="0">
                <a:solidFill>
                  <a:srgbClr val="990000"/>
                </a:solidFill>
                <a:latin typeface="+mn-lt"/>
              </a:rPr>
              <a:t>ωσμώμετρα</a:t>
            </a:r>
            <a:r>
              <a:rPr lang="el-GR" sz="2400" b="1" dirty="0">
                <a:solidFill>
                  <a:srgbClr val="000000"/>
                </a:solidFill>
                <a:latin typeface="+mn-lt"/>
              </a:rPr>
              <a:t>.</a:t>
            </a:r>
          </a:p>
        </p:txBody>
      </p:sp>
      <p:pic>
        <p:nvPicPr>
          <p:cNvPr id="43012" name="Picture 2"/>
          <p:cNvPicPr>
            <a:picLocks noChangeAspect="1" noChangeArrowheads="1"/>
          </p:cNvPicPr>
          <p:nvPr/>
        </p:nvPicPr>
        <p:blipFill>
          <a:blip r:embed="rId3" cstate="print"/>
          <a:srcRect/>
          <a:stretch>
            <a:fillRect/>
          </a:stretch>
        </p:blipFill>
        <p:spPr bwMode="auto">
          <a:xfrm>
            <a:off x="467543" y="1969293"/>
            <a:ext cx="2713731" cy="2394469"/>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p:spPr>
      </p:pic>
      <p:pic>
        <p:nvPicPr>
          <p:cNvPr id="43011" name="Picture 2"/>
          <p:cNvPicPr>
            <a:picLocks noChangeAspect="1" noChangeArrowheads="1"/>
          </p:cNvPicPr>
          <p:nvPr/>
        </p:nvPicPr>
        <p:blipFill>
          <a:blip r:embed="rId4" r:link="rId5" cstate="print"/>
          <a:srcRect/>
          <a:stretch>
            <a:fillRect/>
          </a:stretch>
        </p:blipFill>
        <p:spPr bwMode="auto">
          <a:xfrm>
            <a:off x="3356193" y="1969293"/>
            <a:ext cx="2539589" cy="2394469"/>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p:spPr>
      </p:pic>
      <p:pic>
        <p:nvPicPr>
          <p:cNvPr id="43010" name="Picture 6"/>
          <p:cNvPicPr>
            <a:picLocks noChangeAspect="1" noChangeArrowheads="1"/>
          </p:cNvPicPr>
          <p:nvPr/>
        </p:nvPicPr>
        <p:blipFill>
          <a:blip r:embed="rId6" cstate="print"/>
          <a:srcRect/>
          <a:stretch>
            <a:fillRect/>
          </a:stretch>
        </p:blipFill>
        <p:spPr bwMode="auto">
          <a:xfrm>
            <a:off x="6066960" y="1967802"/>
            <a:ext cx="2521396" cy="239591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p:spPr>
      </p:pic>
      <p:sp>
        <p:nvSpPr>
          <p:cNvPr id="43013" name="Rectangle 9"/>
          <p:cNvSpPr>
            <a:spLocks noChangeArrowheads="1"/>
          </p:cNvSpPr>
          <p:nvPr/>
        </p:nvSpPr>
        <p:spPr bwMode="auto">
          <a:xfrm>
            <a:off x="467544" y="4869160"/>
            <a:ext cx="8208912" cy="1532727"/>
          </a:xfrm>
          <a:prstGeom prst="rect">
            <a:avLst/>
          </a:prstGeom>
          <a:noFill/>
          <a:ln w="9525">
            <a:noFill/>
            <a:miter lim="800000"/>
            <a:headEnd/>
            <a:tailEnd/>
          </a:ln>
        </p:spPr>
        <p:txBody>
          <a:bodyPr wrap="square" anchor="ctr">
            <a:spAutoFit/>
          </a:bodyPr>
          <a:lstStyle/>
          <a:p>
            <a:pPr eaLnBrk="0" hangingPunct="0">
              <a:lnSpc>
                <a:spcPct val="130000"/>
              </a:lnSpc>
            </a:pPr>
            <a:r>
              <a:rPr lang="el-GR" sz="2400" dirty="0">
                <a:latin typeface="+mn-lt"/>
              </a:rPr>
              <a:t>Τα σύγχρονα </a:t>
            </a:r>
            <a:r>
              <a:rPr lang="el-GR" sz="2400" dirty="0" smtClean="0">
                <a:latin typeface="+mn-lt"/>
              </a:rPr>
              <a:t>ωσμώμετρα </a:t>
            </a:r>
            <a:r>
              <a:rPr lang="el-GR" sz="2400" dirty="0">
                <a:latin typeface="+mn-lt"/>
              </a:rPr>
              <a:t>μετρούν την ωσμωτικότητα με την τεχνολογία της </a:t>
            </a:r>
            <a:r>
              <a:rPr lang="el-GR" sz="2400" b="1" dirty="0">
                <a:solidFill>
                  <a:srgbClr val="990000"/>
                </a:solidFill>
                <a:latin typeface="+mn-lt"/>
              </a:rPr>
              <a:t>ταχύτατης πτώσεως του σημείου τήξεως </a:t>
            </a:r>
            <a:r>
              <a:rPr lang="el-GR" sz="2400" dirty="0">
                <a:latin typeface="+mn-lt"/>
              </a:rPr>
              <a:t>(</a:t>
            </a:r>
            <a:r>
              <a:rPr lang="en-US" sz="2400" dirty="0">
                <a:latin typeface="+mn-lt"/>
              </a:rPr>
              <a:t>Ultra Supercooling</a:t>
            </a:r>
            <a:r>
              <a:rPr lang="el-GR" sz="2400" dirty="0">
                <a:latin typeface="+mn-lt"/>
              </a:rPr>
              <a:t>).  </a:t>
            </a:r>
          </a:p>
        </p:txBody>
      </p:sp>
      <p:sp>
        <p:nvSpPr>
          <p:cNvPr id="7" name="6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91</a:t>
            </a:fld>
            <a:endParaRPr lang="el-GR" dirty="0"/>
          </a:p>
        </p:txBody>
      </p:sp>
      <p:sp>
        <p:nvSpPr>
          <p:cNvPr id="3" name="Ορθογώνιο 2"/>
          <p:cNvSpPr/>
          <p:nvPr/>
        </p:nvSpPr>
        <p:spPr>
          <a:xfrm>
            <a:off x="1138803" y="4477937"/>
            <a:ext cx="1371209" cy="276999"/>
          </a:xfrm>
          <a:prstGeom prst="rect">
            <a:avLst/>
          </a:prstGeom>
        </p:spPr>
        <p:txBody>
          <a:bodyPr wrap="none">
            <a:spAutoFit/>
          </a:bodyPr>
          <a:lstStyle/>
          <a:p>
            <a:r>
              <a:rPr lang="el-GR" sz="1200" dirty="0">
                <a:latin typeface="+mn-lt"/>
                <a:hlinkClick r:id="rId7"/>
              </a:rPr>
              <a:t>johnmorris.com.au</a:t>
            </a:r>
            <a:endParaRPr lang="el-GR" sz="1200" dirty="0">
              <a:latin typeface="+mn-lt"/>
            </a:endParaRPr>
          </a:p>
        </p:txBody>
      </p:sp>
      <p:sp>
        <p:nvSpPr>
          <p:cNvPr id="4" name="Ορθογώνιο 3"/>
          <p:cNvSpPr/>
          <p:nvPr/>
        </p:nvSpPr>
        <p:spPr>
          <a:xfrm>
            <a:off x="7020272" y="4483462"/>
            <a:ext cx="1004699" cy="276999"/>
          </a:xfrm>
          <a:prstGeom prst="rect">
            <a:avLst/>
          </a:prstGeom>
        </p:spPr>
        <p:txBody>
          <a:bodyPr wrap="none">
            <a:spAutoFit/>
          </a:bodyPr>
          <a:lstStyle/>
          <a:p>
            <a:r>
              <a:rPr lang="el-GR" sz="1200" dirty="0">
                <a:latin typeface="+mn-lt"/>
                <a:hlinkClick r:id="rId8"/>
              </a:rPr>
              <a:t>fishersci.com</a:t>
            </a:r>
            <a:endParaRPr lang="el-GR" sz="1200" dirty="0">
              <a:latin typeface="+mn-lt"/>
            </a:endParaRPr>
          </a:p>
        </p:txBody>
      </p:sp>
      <p:sp>
        <p:nvSpPr>
          <p:cNvPr id="11" name="Ορθογώνιο 10"/>
          <p:cNvSpPr/>
          <p:nvPr/>
        </p:nvSpPr>
        <p:spPr>
          <a:xfrm>
            <a:off x="3886395" y="4483462"/>
            <a:ext cx="1371209" cy="276999"/>
          </a:xfrm>
          <a:prstGeom prst="rect">
            <a:avLst/>
          </a:prstGeom>
        </p:spPr>
        <p:txBody>
          <a:bodyPr wrap="none">
            <a:spAutoFit/>
          </a:bodyPr>
          <a:lstStyle/>
          <a:p>
            <a:r>
              <a:rPr lang="el-GR" sz="1200" dirty="0">
                <a:latin typeface="+mn-lt"/>
                <a:hlinkClick r:id="rId7"/>
              </a:rPr>
              <a:t>johnmorris.com.au</a:t>
            </a:r>
            <a:endParaRPr lang="el-GR" sz="1200" dirty="0">
              <a:latin typeface="+mn-lt"/>
            </a:endParaRPr>
          </a:p>
        </p:txBody>
      </p:sp>
    </p:spTree>
    <p:extLst>
      <p:ext uri="{BB962C8B-B14F-4D97-AF65-F5344CB8AC3E}">
        <p14:creationId xmlns:p14="http://schemas.microsoft.com/office/powerpoint/2010/main" val="22891131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990000"/>
                </a:solidFill>
              </a:rPr>
              <a:t>Μονάδα μέτρησης ωσμωμοριακότητας</a:t>
            </a:r>
            <a:endParaRPr lang="el-GR" dirty="0">
              <a:solidFill>
                <a:srgbClr val="990000"/>
              </a:solidFill>
            </a:endParaRPr>
          </a:p>
        </p:txBody>
      </p:sp>
      <p:sp>
        <p:nvSpPr>
          <p:cNvPr id="44035" name="Text Box 5"/>
          <p:cNvSpPr txBox="1">
            <a:spLocks noChangeArrowheads="1"/>
          </p:cNvSpPr>
          <p:nvPr/>
        </p:nvSpPr>
        <p:spPr bwMode="auto">
          <a:xfrm>
            <a:off x="309838" y="1738343"/>
            <a:ext cx="8208963" cy="461665"/>
          </a:xfrm>
          <a:prstGeom prst="rect">
            <a:avLst/>
          </a:prstGeom>
          <a:noFill/>
          <a:ln w="9525">
            <a:noFill/>
            <a:miter lim="800000"/>
            <a:headEnd/>
            <a:tailEnd/>
          </a:ln>
        </p:spPr>
        <p:txBody>
          <a:bodyPr>
            <a:spAutoFit/>
          </a:bodyPr>
          <a:lstStyle/>
          <a:p>
            <a:pPr>
              <a:spcBef>
                <a:spcPct val="50000"/>
              </a:spcBef>
            </a:pPr>
            <a:r>
              <a:rPr lang="en-US" sz="2400" dirty="0">
                <a:latin typeface="+mn-lt"/>
              </a:rPr>
              <a:t>M</a:t>
            </a:r>
            <a:r>
              <a:rPr lang="el-GR" sz="2400" dirty="0">
                <a:latin typeface="+mn-lt"/>
              </a:rPr>
              <a:t>ονάδα μέτρησης ωσμωμοριακότητας</a:t>
            </a:r>
            <a:r>
              <a:rPr lang="en-US" sz="2400" dirty="0">
                <a:latin typeface="+mn-lt"/>
              </a:rPr>
              <a:t>: </a:t>
            </a:r>
            <a:r>
              <a:rPr lang="en-US" sz="2400" b="1" dirty="0" smtClean="0">
                <a:solidFill>
                  <a:srgbClr val="990000"/>
                </a:solidFill>
                <a:latin typeface="+mn-lt"/>
              </a:rPr>
              <a:t>mOsm/Kg</a:t>
            </a:r>
            <a:r>
              <a:rPr lang="el-GR" sz="2400" b="1" dirty="0" smtClean="0">
                <a:solidFill>
                  <a:srgbClr val="990000"/>
                </a:solidFill>
                <a:latin typeface="+mn-lt"/>
              </a:rPr>
              <a:t> νερού.</a:t>
            </a:r>
            <a:endParaRPr lang="el-GR" sz="2400" b="1" dirty="0">
              <a:solidFill>
                <a:srgbClr val="990000"/>
              </a:solidFill>
              <a:latin typeface="+mn-lt"/>
            </a:endParaRPr>
          </a:p>
        </p:txBody>
      </p:sp>
      <p:sp>
        <p:nvSpPr>
          <p:cNvPr id="44034" name="Rectangle 4"/>
          <p:cNvSpPr>
            <a:spLocks noChangeArrowheads="1"/>
          </p:cNvSpPr>
          <p:nvPr/>
        </p:nvSpPr>
        <p:spPr bwMode="auto">
          <a:xfrm>
            <a:off x="309839" y="2617516"/>
            <a:ext cx="8208962" cy="1532727"/>
          </a:xfrm>
          <a:prstGeom prst="rect">
            <a:avLst/>
          </a:prstGeom>
          <a:noFill/>
          <a:ln w="9525">
            <a:noFill/>
            <a:miter lim="800000"/>
            <a:headEnd/>
            <a:tailEnd/>
          </a:ln>
        </p:spPr>
        <p:txBody>
          <a:bodyPr anchor="ctr">
            <a:spAutoFit/>
          </a:bodyPr>
          <a:lstStyle/>
          <a:p>
            <a:pPr algn="just" eaLnBrk="0" hangingPunct="0">
              <a:lnSpc>
                <a:spcPct val="130000"/>
              </a:lnSpc>
            </a:pPr>
            <a:r>
              <a:rPr lang="el-GR" sz="2400" dirty="0">
                <a:latin typeface="+mn-lt"/>
              </a:rPr>
              <a:t>1 </a:t>
            </a:r>
            <a:r>
              <a:rPr lang="en-US" sz="2400" dirty="0">
                <a:latin typeface="+mn-lt"/>
              </a:rPr>
              <a:t>Osmol </a:t>
            </a:r>
            <a:r>
              <a:rPr lang="el-GR" sz="2400" dirty="0">
                <a:latin typeface="+mn-lt"/>
              </a:rPr>
              <a:t>ή 1000 </a:t>
            </a:r>
            <a:r>
              <a:rPr lang="en-US" sz="2400" dirty="0">
                <a:latin typeface="+mn-lt"/>
              </a:rPr>
              <a:t>m</a:t>
            </a:r>
            <a:r>
              <a:rPr lang="el-GR" sz="2400" dirty="0">
                <a:latin typeface="+mn-lt"/>
              </a:rPr>
              <a:t>Ο</a:t>
            </a:r>
            <a:r>
              <a:rPr lang="en-US" sz="2400" dirty="0">
                <a:latin typeface="+mn-lt"/>
              </a:rPr>
              <a:t>sm </a:t>
            </a:r>
            <a:r>
              <a:rPr lang="el-GR" sz="2400" dirty="0">
                <a:latin typeface="+mn-lt"/>
              </a:rPr>
              <a:t>διαλυμένης ουσίας ανά 1 </a:t>
            </a:r>
            <a:r>
              <a:rPr lang="en-US" sz="2400" dirty="0">
                <a:latin typeface="+mn-lt"/>
              </a:rPr>
              <a:t>Kg </a:t>
            </a:r>
            <a:r>
              <a:rPr lang="el-GR" sz="2400" dirty="0">
                <a:latin typeface="+mn-lt"/>
              </a:rPr>
              <a:t>νερού κατεβάζει το σημείο πήξεως κατά 1,86</a:t>
            </a:r>
            <a:r>
              <a:rPr lang="en-US" sz="2400" baseline="30000" dirty="0">
                <a:latin typeface="+mn-lt"/>
              </a:rPr>
              <a:t>o</a:t>
            </a:r>
            <a:r>
              <a:rPr lang="en-US" sz="2400" dirty="0">
                <a:latin typeface="+mn-lt"/>
              </a:rPr>
              <a:t>C </a:t>
            </a:r>
            <a:r>
              <a:rPr lang="el-GR" sz="2400" dirty="0">
                <a:latin typeface="+mn-lt"/>
              </a:rPr>
              <a:t>κάτω από αυτό του νερού. </a:t>
            </a:r>
          </a:p>
        </p:txBody>
      </p:sp>
      <p:sp>
        <p:nvSpPr>
          <p:cNvPr id="44036" name="Rectangle 6"/>
          <p:cNvSpPr>
            <a:spLocks noChangeArrowheads="1"/>
          </p:cNvSpPr>
          <p:nvPr/>
        </p:nvSpPr>
        <p:spPr bwMode="auto">
          <a:xfrm>
            <a:off x="309839" y="4581128"/>
            <a:ext cx="8668783" cy="461665"/>
          </a:xfrm>
          <a:prstGeom prst="rect">
            <a:avLst/>
          </a:prstGeom>
          <a:noFill/>
          <a:ln w="9525">
            <a:noFill/>
            <a:miter lim="800000"/>
            <a:headEnd/>
            <a:tailEnd/>
          </a:ln>
        </p:spPr>
        <p:txBody>
          <a:bodyPr wrap="none">
            <a:spAutoFit/>
          </a:bodyPr>
          <a:lstStyle/>
          <a:p>
            <a:r>
              <a:rPr lang="el-GR" sz="2400" dirty="0">
                <a:solidFill>
                  <a:srgbClr val="000000"/>
                </a:solidFill>
                <a:latin typeface="+mn-lt"/>
              </a:rPr>
              <a:t>Οι φυσιολογικές τιμές της στα ούρα είναι </a:t>
            </a:r>
            <a:r>
              <a:rPr lang="el-GR" sz="2400" b="1" dirty="0">
                <a:solidFill>
                  <a:srgbClr val="990000"/>
                </a:solidFill>
                <a:latin typeface="+mn-lt"/>
              </a:rPr>
              <a:t>500-800 </a:t>
            </a:r>
            <a:r>
              <a:rPr lang="en-US" sz="2400" b="1" dirty="0">
                <a:solidFill>
                  <a:srgbClr val="990000"/>
                </a:solidFill>
                <a:latin typeface="+mn-lt"/>
              </a:rPr>
              <a:t>mOsm</a:t>
            </a:r>
            <a:r>
              <a:rPr lang="el-GR" sz="2400" b="1" dirty="0">
                <a:solidFill>
                  <a:srgbClr val="990000"/>
                </a:solidFill>
                <a:latin typeface="+mn-lt"/>
              </a:rPr>
              <a:t>/</a:t>
            </a:r>
            <a:r>
              <a:rPr lang="en-US" sz="2400" b="1" dirty="0">
                <a:solidFill>
                  <a:srgbClr val="990000"/>
                </a:solidFill>
                <a:latin typeface="+mn-lt"/>
              </a:rPr>
              <a:t>Kg</a:t>
            </a:r>
            <a:r>
              <a:rPr lang="el-GR" sz="2400" b="1" dirty="0">
                <a:solidFill>
                  <a:srgbClr val="990000"/>
                </a:solidFill>
                <a:latin typeface="+mn-lt"/>
              </a:rPr>
              <a:t> </a:t>
            </a:r>
            <a:r>
              <a:rPr lang="el-GR" sz="2400" b="1" dirty="0" smtClean="0">
                <a:solidFill>
                  <a:srgbClr val="990000"/>
                </a:solidFill>
                <a:latin typeface="+mn-lt"/>
              </a:rPr>
              <a:t>νερού.</a:t>
            </a:r>
            <a:endParaRPr lang="el-GR" sz="2400" b="1" dirty="0">
              <a:solidFill>
                <a:srgbClr val="990000"/>
              </a:solidFill>
              <a:latin typeface="+mn-lt"/>
            </a:endParaRPr>
          </a:p>
        </p:txBody>
      </p:sp>
      <p:sp>
        <p:nvSpPr>
          <p:cNvPr id="5" name="4 - Θέση αριθμού διαφάνειας"/>
          <p:cNvSpPr>
            <a:spLocks noGrp="1"/>
          </p:cNvSpPr>
          <p:nvPr>
            <p:ph type="sldNum" sz="quarter" idx="12"/>
          </p:nvPr>
        </p:nvSpPr>
        <p:spPr/>
        <p:txBody>
          <a:bodyPr/>
          <a:lstStyle/>
          <a:p>
            <a:pPr>
              <a:defRPr/>
            </a:pPr>
            <a:fld id="{1C56834F-A78F-4428-A4D6-60CD0E107A20}" type="slidenum">
              <a:rPr lang="el-GR" smtClean="0"/>
              <a:pPr>
                <a:defRPr/>
              </a:pPr>
              <a:t>92</a:t>
            </a:fld>
            <a:endParaRPr lang="el-GR" dirty="0"/>
          </a:p>
        </p:txBody>
      </p:sp>
    </p:spTree>
    <p:extLst>
      <p:ext uri="{BB962C8B-B14F-4D97-AF65-F5344CB8AC3E}">
        <p14:creationId xmlns:p14="http://schemas.microsoft.com/office/powerpoint/2010/main" val="1155873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65407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270993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Πέτρος Καρκαλούσος 2014. </a:t>
            </a:r>
            <a:r>
              <a:rPr lang="el-GR" sz="2000" dirty="0"/>
              <a:t>Πέτρος Καρκαλούσος. «Ανάλυση Βιολογικών Υγρών &amp; Εκκριμάτων (Θ). Ενότητα </a:t>
            </a:r>
            <a:r>
              <a:rPr lang="el-GR" sz="2000" dirty="0" smtClean="0"/>
              <a:t>3: </a:t>
            </a:r>
            <a:r>
              <a:rPr lang="el-GR" sz="2000" dirty="0"/>
              <a:t>Συλλογή δειγμάτων ούρων, φυσικοί χαρακτήρες, νέες </a:t>
            </a:r>
            <a:r>
              <a:rPr lang="el-GR" sz="2000" dirty="0" smtClean="0"/>
              <a:t>τεχνολογίες».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1150132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6573253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1199771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365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d48858e24f8efacac7d1e11387a4da9e1197c"/>
  <p:tag name="ISPRING_RESOURCE_PATHS_HASH_PRESENTER" val="f2267e9d22d11d853cee6f85481ef571c8f9ea4"/>
</p:tagLst>
</file>

<file path=ppt/theme/theme1.xml><?xml version="1.0" encoding="utf-8"?>
<a:theme xmlns:a="http://schemas.openxmlformats.org/drawingml/2006/main" name="OC_template_updated">
  <a:themeElements>
    <a:clrScheme name="Custom 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3882</TotalTime>
  <Words>4718</Words>
  <Application>Microsoft Office PowerPoint</Application>
  <PresentationFormat>Προβολή στην οθόνη (4:3)</PresentationFormat>
  <Paragraphs>727</Paragraphs>
  <Slides>100</Slides>
  <Notes>71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100</vt:i4>
      </vt:variant>
    </vt:vector>
  </HeadingPairs>
  <TitlesOfParts>
    <vt:vector size="102" baseType="lpstr">
      <vt:lpstr>OC_template_updated</vt:lpstr>
      <vt:lpstr>Εξίσωση</vt:lpstr>
      <vt:lpstr>Ανάλυση Βιολογικών Υγρών &amp; Εκκριμάτων (Θ)</vt:lpstr>
      <vt:lpstr>Παρουσίαση του PowerPoint</vt:lpstr>
      <vt:lpstr>Παρουσίαση του PowerPoint</vt:lpstr>
      <vt:lpstr>Αρχαία Μεσοποταμία</vt:lpstr>
      <vt:lpstr>Αρχαία Αίγυπτος</vt:lpstr>
      <vt:lpstr>Η πρώτη γραπτή αναφορά  για την εξέταση ούρων</vt:lpstr>
      <vt:lpstr>Αρχαία Ελλάδα</vt:lpstr>
      <vt:lpstr>Αριστοτέλης</vt:lpstr>
      <vt:lpstr>Γαληνός</vt:lpstr>
      <vt:lpstr>Ρούφος</vt:lpstr>
      <vt:lpstr>Aρχαίο σύμβολο των ούρων</vt:lpstr>
      <vt:lpstr>Μεσαιωνικοί χρόνοι</vt:lpstr>
      <vt:lpstr>Πρώιμα Βυζαντινά χρόνια</vt:lpstr>
      <vt:lpstr>Θεόφιλος Πρωτοσπαθάριος</vt:lpstr>
      <vt:lpstr>Ιωάννης Ακτουάριος</vt:lpstr>
      <vt:lpstr>Οι γιατροί στη Βυζαντινή αγιογραφία (1 από 3)</vt:lpstr>
      <vt:lpstr>Οι γιατροί στη Βυζαντινή αγιογραφία (2 από 3)</vt:lpstr>
      <vt:lpstr>Οι γιατροί στη Βυζαντινή αγιογραφία (3 από 3)</vt:lpstr>
      <vt:lpstr>Νοσοκομεία: μία βυζαντινή επινόηση</vt:lpstr>
      <vt:lpstr>Χειρόγραφο από την Μονή Χιλανδαρίου σχετικά με την ανάλυση των ούρων</vt:lpstr>
      <vt:lpstr>Άγιος Βασίλειος: Ο ιδρυτής των πρώτων νοσοκομείων στο Βυζάντιο</vt:lpstr>
      <vt:lpstr>Άραβες ουροσκόποι</vt:lpstr>
      <vt:lpstr>Ραζής</vt:lpstr>
      <vt:lpstr>Αβικέννας</vt:lpstr>
      <vt:lpstr>Το μεσαιωνικό ουροδοχείο:  η Αμίδα – Mutulae (1 από 2)</vt:lpstr>
      <vt:lpstr>Το μεσαιωνικό ουροδοχείο:  η Αμίδα – Mutulae (2 από 2)</vt:lpstr>
      <vt:lpstr>Δυτική Μεσαιωνική Ουροσκοπία</vt:lpstr>
      <vt:lpstr>Μεσαιωνική Ιταλία</vt:lpstr>
      <vt:lpstr>Σχολή Σαλέρνο</vt:lpstr>
      <vt:lpstr>Η χρήση της αμίδας (1 από 6)</vt:lpstr>
      <vt:lpstr>Η χρήση της αμίδας (2 από 6)</vt:lpstr>
      <vt:lpstr>Η χρήση της αμίδας (3 από 6)</vt:lpstr>
      <vt:lpstr>Η χρήση της αμίδας (4 από 6)</vt:lpstr>
      <vt:lpstr>Η χρήση της αμίδας (5 από 6)</vt:lpstr>
      <vt:lpstr>Η χρήση της αμίδας (6 από 6)</vt:lpstr>
      <vt:lpstr>Σύγχρονη συλλογή δειγμάτων ούρων</vt:lpstr>
      <vt:lpstr>Tα καταλληλότερα δείγματα ούρων</vt:lpstr>
      <vt:lpstr>Δείγμα γενικής εξέτασης ούρων και καλλιέργειας ούρων</vt:lpstr>
      <vt:lpstr>Συλλογή δείγματος ούρων για γενική εξέταση ούρων και καλλιέργεια ούρων (1 από 2)</vt:lpstr>
      <vt:lpstr>Συλλογή δείγματος ούρων για γενική εξέταση ούρων και καλλιέργεια ούρων (2 από 2)</vt:lpstr>
      <vt:lpstr>Δοχεία συλλογής ούρων για γενική εξέταση ούρων και καλλιέργεια ούρων</vt:lpstr>
      <vt:lpstr>Συλλογή δείγματος ούρων για ποσοτικό προσδιορισμό - Ούρα 24ώρου</vt:lpstr>
      <vt:lpstr>Πλεονεκτήματα της συλλογής πρωινών ούρων μέσης ούρησης</vt:lpstr>
      <vt:lpstr>H συντήρηση των ούρων</vt:lpstr>
      <vt:lpstr>Συλλογή ούρων από μόνιμο καθετήρα</vt:lpstr>
      <vt:lpstr>Συλλογή ούρων με καθετήρα από άνδρα</vt:lpstr>
      <vt:lpstr>Συλλογή ούρων με καθετήρα από γυναίκα</vt:lpstr>
      <vt:lpstr>Σύγχρονος χειρισμός των ούρων</vt:lpstr>
      <vt:lpstr>Φυσικοί χαρακτήρες ούρων</vt:lpstr>
      <vt:lpstr>Φυσικοί χαρακτήρες ούρων</vt:lpstr>
      <vt:lpstr>Χροιά ούρων</vt:lpstr>
      <vt:lpstr>Αιτία της χροιάς των ούρων</vt:lpstr>
      <vt:lpstr>Παθολογικά χρώματα ούρων</vt:lpstr>
      <vt:lpstr>Επίδραση φαρμάκων στη χροιά των ούρων</vt:lpstr>
      <vt:lpstr>Φυσιολογικά και παθολογικά χρώματα ούρων</vt:lpstr>
      <vt:lpstr>Οσμή ούρων</vt:lpstr>
      <vt:lpstr>Αλλοιώσεις οσμής ούρων</vt:lpstr>
      <vt:lpstr>Όψη ούρων</vt:lpstr>
      <vt:lpstr>Τρόπος καταγραφής της όψης των ούρων</vt:lpstr>
      <vt:lpstr>Θολά και διαυγή ούρα</vt:lpstr>
      <vt:lpstr>Περιπτώσεις εμφάνισης θολερότητας  (1 από 2)</vt:lpstr>
      <vt:lpstr>Περιπτώσεις εμφάνισης θολερότητας  (2 από 2)</vt:lpstr>
      <vt:lpstr>Αφρός ούρων</vt:lpstr>
      <vt:lpstr>Οι δύο παθολογικές περιπτώσεις αφρού στα ούρα</vt:lpstr>
      <vt:lpstr>Το ίζημα των ούρων</vt:lpstr>
      <vt:lpstr>Που και πότε παρατηρείται ίζημα στα ούρα</vt:lpstr>
      <vt:lpstr>Συστατικά ούρων που προκαλούν ίζημα (1 από 2)</vt:lpstr>
      <vt:lpstr>Συστατικά ούρων που προκαλούν ίζημα (2 από 2)</vt:lpstr>
      <vt:lpstr>Σχολιάστε χρώμα και χροιά:</vt:lpstr>
      <vt:lpstr>pH  (αντίδραση ή οξύτητα των ούρων)</vt:lpstr>
      <vt:lpstr>pH</vt:lpstr>
      <vt:lpstr>Οξέωση και αλκάλωση</vt:lpstr>
      <vt:lpstr>Παθολογική μείωση pH (&lt; 6)</vt:lpstr>
      <vt:lpstr>Παθολογική αύξηση pH (&gt; 7)</vt:lpstr>
      <vt:lpstr>Μέθοδοι μέτρησης pH</vt:lpstr>
      <vt:lpstr>Αλκαλοποίηση</vt:lpstr>
      <vt:lpstr>Ειδικό βάρος  (πυκνότητα ούρων)</vt:lpstr>
      <vt:lpstr>Ειδικό Βάρος (ΕΒ)</vt:lpstr>
      <vt:lpstr>Τιμές αναφοράς Ειδικού Βάρους</vt:lpstr>
      <vt:lpstr>Παθολογική μείωση  Ειδικού Βάρους ούρων (&lt; 1010)</vt:lpstr>
      <vt:lpstr>Παθολογική αύξηση  Ειδικού Βάρους ούρων (&gt; 1040)</vt:lpstr>
      <vt:lpstr>Μέθοδοι μέτρησης ΕΒ</vt:lpstr>
      <vt:lpstr>Μέτρηση ΕΒ με oυρινόμετρο</vt:lpstr>
      <vt:lpstr>Διορθώσεις Ειδικού Βάρους</vt:lpstr>
      <vt:lpstr>Παράδειγμα διορθώσεως τιμής Ειδικού Βάρους</vt:lpstr>
      <vt:lpstr>Ο δείκτης διάθλασης (1 από 2)</vt:lpstr>
      <vt:lpstr>Ο δείκτης διάθλασης (2 από 2)</vt:lpstr>
      <vt:lpstr>O νόμος του Snell</vt:lpstr>
      <vt:lpstr>Το κλασικό οπτικό διαθλασίμετρο</vt:lpstr>
      <vt:lpstr>Ψηφιακά διαθλασίμετρα</vt:lpstr>
      <vt:lpstr>Ωσμωμετρία</vt:lpstr>
      <vt:lpstr>Ωσμώμετρα</vt:lpstr>
      <vt:lpstr>Μονάδα μέτρησης ωσμωμοριακότητας</vt:lpstr>
      <vt:lpstr>Τέλος Ενότητας</vt:lpstr>
      <vt:lpstr>Σημειώματα</vt:lpstr>
      <vt:lpstr>Σημείωμα Αναφοράς</vt:lpstr>
      <vt:lpstr>Διατήρηση Σημειωμάτων</vt:lpstr>
      <vt:lpstr>Σημείωμα Αδειοδότησης</vt:lpstr>
      <vt:lpstr>Επεξήγηση όρων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Θεωρία Ανάλυσης Βιολογικών Υγρών &amp; Εκκριμάτων</dc:title>
  <dc:creator>opencourses@teiath.gr</dc:creator>
  <cp:lastModifiedBy>natasakar new</cp:lastModifiedBy>
  <cp:revision>229</cp:revision>
  <dcterms:created xsi:type="dcterms:W3CDTF">2013-07-09T07:02:41Z</dcterms:created>
  <dcterms:modified xsi:type="dcterms:W3CDTF">2015-03-19T09:37:20Z</dcterms:modified>
</cp:coreProperties>
</file>