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  <p:sldMasterId id="2147483719" r:id="rId4"/>
  </p:sldMasterIdLst>
  <p:notesMasterIdLst>
    <p:notesMasterId r:id="rId30"/>
  </p:notesMasterIdLst>
  <p:handoutMasterIdLst>
    <p:handoutMasterId r:id="rId31"/>
  </p:handoutMasterIdLst>
  <p:sldIdLst>
    <p:sldId id="27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83" r:id="rId22"/>
    <p:sldId id="277" r:id="rId23"/>
    <p:sldId id="278" r:id="rId24"/>
    <p:sldId id="279" r:id="rId25"/>
    <p:sldId id="284" r:id="rId26"/>
    <p:sldId id="285" r:id="rId27"/>
    <p:sldId id="281" r:id="rId28"/>
    <p:sldId id="282" r:id="rId29"/>
  </p:sldIdLst>
  <p:sldSz cx="9144000" cy="6858000" type="screen4x3"/>
  <p:notesSz cx="7104063" cy="10234613"/>
  <p:custDataLst>
    <p:tags r:id="rId3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820000"/>
    <a:srgbClr val="6B0901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6041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5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29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4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74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30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1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4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68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9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12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9CB1-5C92-4166-882A-6C7A49FF342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91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39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3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13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7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16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51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37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1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41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5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52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80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93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20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7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1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42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15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92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7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youtube.com/watch?v=d_5eKkwnIR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linssite/10149358606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nc-sa/2.0/deed.en" TargetMode="External"/><Relationship Id="rId4" Type="http://schemas.openxmlformats.org/officeDocument/2006/relationships/hyperlink" Target="http://www.flickr.com/photos/alinssite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youtube.com/watch?v=UCYBGRj4Te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91%CF%81%CF%87%CE%B5%CE%AF%CE%BF:Head_lateral_mouth_anatomy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2.5/deed.e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en.wikipedia.org/wiki/File:Gray952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sa/2.5/deed.en" TargetMode="External"/><Relationship Id="rId4" Type="http://schemas.openxmlformats.org/officeDocument/2006/relationships/hyperlink" Target="http://en.wikipedia.org/wiki/File:Larynx_external_en.sv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racheostomy_tube.jpg" TargetMode="External"/><Relationship Id="rId7" Type="http://schemas.openxmlformats.org/officeDocument/2006/relationships/hyperlink" Target="http://commons.wikimedia.org/wiki/User:PhilippN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Traqueostomia.png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creativecommons.org/licenses/by/2.0/de/deed.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ead_neck_tracheostomy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2.0/deed.en" TargetMode="External"/><Relationship Id="rId3" Type="http://schemas.openxmlformats.org/officeDocument/2006/relationships/hyperlink" Target="http://copddysphagia.wikispaces.com/Tracheostomy+Tubes+and+COPD" TargetMode="External"/><Relationship Id="rId7" Type="http://schemas.openxmlformats.org/officeDocument/2006/relationships/hyperlink" Target="http://www.flickr.com/photos/alinssite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lickr.com/photos/alinssite/4880638006/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wikispace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>
                <a:solidFill>
                  <a:schemeClr val="tx1"/>
                </a:solidFill>
                <a:latin typeface="+mn-lt"/>
              </a:rPr>
              <a:t>Χειρουργική Νοσηλευτική 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Ι</a:t>
            </a:r>
            <a:r>
              <a:rPr lang="en-US" sz="4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(E)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10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/>
              <a:t>Τραχειοστομία</a:t>
            </a:r>
          </a:p>
          <a:p>
            <a:endParaRPr lang="en-US" sz="1800" dirty="0" smtClean="0"/>
          </a:p>
          <a:p>
            <a:r>
              <a:rPr lang="el-GR" sz="2400" dirty="0" smtClean="0"/>
              <a:t>Μ. Μπουζίκα, Χ. Τσίου, Β. Κουτσοπούλου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2400" dirty="0" smtClean="0">
                <a:solidFill>
                  <a:prstClr val="black"/>
                </a:solidFill>
              </a:rPr>
              <a:t>Τμήμα Νοσηλευτικής</a:t>
            </a:r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95711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10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Τραχειοστομία – ορισμός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/>
              <a:t>Τραχειοτομή είναι η </a:t>
            </a:r>
            <a:r>
              <a:rPr lang="el-GR" sz="2400" b="1" dirty="0">
                <a:solidFill>
                  <a:srgbClr val="820000"/>
                </a:solidFill>
              </a:rPr>
              <a:t>χειρουργική</a:t>
            </a:r>
            <a:r>
              <a:rPr lang="el-GR" sz="2400" dirty="0"/>
              <a:t> ή </a:t>
            </a:r>
            <a:r>
              <a:rPr lang="el-GR" sz="2400" b="1" dirty="0">
                <a:solidFill>
                  <a:srgbClr val="820000"/>
                </a:solidFill>
              </a:rPr>
              <a:t>διαδερμική </a:t>
            </a:r>
            <a:r>
              <a:rPr lang="el-GR" sz="2400" dirty="0"/>
              <a:t>τομή της τραχείας για να δημιουργηθεί αεραγωγός.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Τραχειοστομία είναι η τραχειακή στομία ή η οπή ως αποτέλεσμα της </a:t>
            </a:r>
            <a:r>
              <a:rPr lang="el-GR" sz="2400" dirty="0" smtClean="0"/>
              <a:t>τραχειοτομής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Χειρουργική ή διαδερμική – </a:t>
            </a:r>
            <a:r>
              <a:rPr lang="el-GR" sz="2400" dirty="0" smtClean="0"/>
              <a:t>Διαφορές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Προσωρινή ή </a:t>
            </a:r>
            <a:r>
              <a:rPr lang="el-GR" sz="2400" dirty="0" smtClean="0"/>
              <a:t>μόνιμη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674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Διαδικασία </a:t>
            </a:r>
            <a:r>
              <a:rPr lang="el-GR" dirty="0">
                <a:solidFill>
                  <a:srgbClr val="004A82"/>
                </a:solidFill>
              </a:rPr>
              <a:t>τ</a:t>
            </a:r>
            <a:r>
              <a:rPr lang="el-GR" dirty="0" smtClean="0">
                <a:solidFill>
                  <a:srgbClr val="004A82"/>
                </a:solidFill>
              </a:rPr>
              <a:t>ραχειοστομίας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 smtClean="0"/>
              <a:t>Παρακολουθείστε τα παρακάτω βίντεο</a:t>
            </a:r>
            <a:r>
              <a:rPr lang="en-US" sz="2400" dirty="0" smtClean="0"/>
              <a:t>:</a:t>
            </a:r>
            <a:endParaRPr lang="el-GR" sz="2400" dirty="0"/>
          </a:p>
        </p:txBody>
      </p:sp>
      <p:pic>
        <p:nvPicPr>
          <p:cNvPr id="6" name="Εικόνα 5" title="Tracheotomy - 3D Medical Animation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64" y="1871568"/>
            <a:ext cx="264160" cy="264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177281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  <a:hlinkClick r:id="rId2"/>
              </a:rPr>
              <a:t>Tracheotomy - 3D Medical Animation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10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004A82"/>
                </a:solidFill>
              </a:rPr>
              <a:t>Να θυμάστε…</a:t>
            </a:r>
            <a:br>
              <a:rPr lang="el-GR" sz="4400" dirty="0">
                <a:solidFill>
                  <a:srgbClr val="004A82"/>
                </a:solidFill>
              </a:rPr>
            </a:br>
            <a:r>
              <a:rPr lang="en-US" sz="3600" b="0" dirty="0" smtClean="0">
                <a:solidFill>
                  <a:srgbClr val="004A82"/>
                </a:solidFill>
              </a:rPr>
              <a:t>O</a:t>
            </a:r>
            <a:r>
              <a:rPr lang="el-GR" sz="3600" b="0" dirty="0" smtClean="0">
                <a:solidFill>
                  <a:srgbClr val="004A82"/>
                </a:solidFill>
              </a:rPr>
              <a:t> </a:t>
            </a:r>
            <a:r>
              <a:rPr lang="el-GR" sz="3600" b="0" dirty="0">
                <a:solidFill>
                  <a:srgbClr val="004A82"/>
                </a:solidFill>
              </a:rPr>
              <a:t>ρόλος σας ως </a:t>
            </a:r>
            <a:r>
              <a:rPr lang="el-GR" sz="3600" b="0" dirty="0" smtClean="0">
                <a:solidFill>
                  <a:srgbClr val="004A82"/>
                </a:solidFill>
              </a:rPr>
              <a:t>νοσηλευτές</a:t>
            </a:r>
            <a:r>
              <a:rPr lang="en-US" sz="3600" b="0" dirty="0" smtClean="0">
                <a:solidFill>
                  <a:srgbClr val="004A82"/>
                </a:solidFill>
              </a:rPr>
              <a:t>; (1 </a:t>
            </a:r>
            <a:r>
              <a:rPr lang="el-GR" sz="3600" b="0" dirty="0" smtClean="0">
                <a:solidFill>
                  <a:srgbClr val="004A82"/>
                </a:solidFill>
              </a:rPr>
              <a:t>από 2)</a:t>
            </a:r>
            <a:endParaRPr lang="el-GR" sz="3600" b="0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Autofit/>
          </a:bodyPr>
          <a:lstStyle/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Ο ασθενής που φέρει τραχειοσωλήνα έχει </a:t>
            </a:r>
            <a:r>
              <a:rPr lang="el-GR" sz="2400" dirty="0" smtClean="0"/>
              <a:t>ανάγκη.</a:t>
            </a:r>
            <a:endParaRPr lang="el-GR" sz="24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srgbClr val="820000"/>
                </a:solidFill>
              </a:rPr>
              <a:t>συχνής νοσηλευτικής εκτίμησης </a:t>
            </a:r>
            <a:r>
              <a:rPr lang="el-GR" sz="2200" dirty="0"/>
              <a:t>και παρακολούθησης του αναπνευστικού συστήματος (αναπνοές, δυσχέρεια, βήχας, χορήγηση </a:t>
            </a:r>
            <a:r>
              <a:rPr lang="el-GR" sz="2200" dirty="0" smtClean="0"/>
              <a:t>Ο</a:t>
            </a:r>
            <a:r>
              <a:rPr lang="el-GR" sz="2200" dirty="0" smtClean="0">
                <a:latin typeface="Calibri" panose="020F0502020204030204" pitchFamily="34" charset="0"/>
              </a:rPr>
              <a:t>₂</a:t>
            </a:r>
            <a:r>
              <a:rPr lang="el-GR" sz="2200" dirty="0" smtClean="0"/>
              <a:t>, </a:t>
            </a:r>
            <a:r>
              <a:rPr lang="el-GR" sz="2200" dirty="0"/>
              <a:t>εφύγρανση </a:t>
            </a:r>
            <a:r>
              <a:rPr lang="el-GR" sz="2200" dirty="0" smtClean="0"/>
              <a:t>Ο</a:t>
            </a:r>
            <a:r>
              <a:rPr lang="el-GR" sz="2200" dirty="0" smtClean="0">
                <a:latin typeface="Calibri" panose="020F0502020204030204" pitchFamily="34" charset="0"/>
              </a:rPr>
              <a:t>₂</a:t>
            </a:r>
            <a:r>
              <a:rPr lang="el-GR" sz="2200" dirty="0" smtClean="0"/>
              <a:t>, </a:t>
            </a:r>
            <a:r>
              <a:rPr lang="el-GR" sz="2200" dirty="0"/>
              <a:t>αναρρόφηση, νεφελοποιητές</a:t>
            </a:r>
            <a:r>
              <a:rPr lang="el-GR" sz="2200" dirty="0" smtClean="0"/>
              <a:t>)</a:t>
            </a:r>
            <a:r>
              <a:rPr lang="en-US" sz="2200" dirty="0" smtClean="0"/>
              <a:t>,</a:t>
            </a:r>
            <a:endParaRPr lang="el-GR" sz="22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Συχνής </a:t>
            </a:r>
            <a:r>
              <a:rPr lang="el-GR" sz="2200" b="1" dirty="0">
                <a:solidFill>
                  <a:srgbClr val="820000"/>
                </a:solidFill>
              </a:rPr>
              <a:t>φροντίδας της στομίας </a:t>
            </a:r>
            <a:r>
              <a:rPr lang="el-GR" sz="2200" dirty="0"/>
              <a:t>λόγω του κινδύνου επιπλοκών (λοίμωξη, απόφραξη</a:t>
            </a:r>
            <a:r>
              <a:rPr lang="el-GR" sz="2200" dirty="0" smtClean="0"/>
              <a:t>)</a:t>
            </a:r>
            <a:r>
              <a:rPr lang="en-US" sz="2200" dirty="0" smtClean="0"/>
              <a:t>,</a:t>
            </a:r>
            <a:endParaRPr lang="el-GR" sz="22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srgbClr val="820000"/>
                </a:solidFill>
              </a:rPr>
              <a:t>Ψυχολογικής υποστήριξης </a:t>
            </a:r>
            <a:r>
              <a:rPr lang="el-GR" sz="2200" dirty="0"/>
              <a:t>και χρήσης μη λεκτικών μέσων </a:t>
            </a:r>
            <a:r>
              <a:rPr lang="el-GR" sz="2200" dirty="0" smtClean="0"/>
              <a:t>επικοινωνίας</a:t>
            </a:r>
            <a:r>
              <a:rPr lang="en-US" sz="2200" dirty="0" smtClean="0"/>
              <a:t>.</a:t>
            </a:r>
            <a:endParaRPr lang="el-GR" sz="2200" dirty="0"/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Να γίνεται </a:t>
            </a:r>
            <a:r>
              <a:rPr lang="el-GR" sz="2400" b="1" dirty="0">
                <a:solidFill>
                  <a:srgbClr val="820000"/>
                </a:solidFill>
              </a:rPr>
              <a:t>έλεγχος του συστήματος αναρρόφησης </a:t>
            </a:r>
            <a:r>
              <a:rPr lang="el-GR" sz="2400" dirty="0"/>
              <a:t>σε κάθε </a:t>
            </a:r>
            <a:r>
              <a:rPr lang="el-GR" sz="2400" dirty="0" smtClean="0"/>
              <a:t>βάρδια.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869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004A82"/>
                </a:solidFill>
              </a:rPr>
              <a:t>Να θυμάστε…</a:t>
            </a:r>
            <a:br>
              <a:rPr lang="el-GR" sz="4400" dirty="0">
                <a:solidFill>
                  <a:srgbClr val="004A82"/>
                </a:solidFill>
              </a:rPr>
            </a:br>
            <a:r>
              <a:rPr lang="en-US" sz="3600" b="0" dirty="0">
                <a:solidFill>
                  <a:srgbClr val="004A82"/>
                </a:solidFill>
              </a:rPr>
              <a:t>O</a:t>
            </a:r>
            <a:r>
              <a:rPr lang="el-GR" sz="3600" b="0" dirty="0">
                <a:solidFill>
                  <a:srgbClr val="004A82"/>
                </a:solidFill>
              </a:rPr>
              <a:t> ρόλος σας ως νοσηλευτές</a:t>
            </a:r>
            <a:r>
              <a:rPr lang="en-US" sz="3600" b="0" dirty="0">
                <a:solidFill>
                  <a:srgbClr val="004A82"/>
                </a:solidFill>
              </a:rPr>
              <a:t>; </a:t>
            </a:r>
            <a:r>
              <a:rPr lang="en-US" sz="3600" b="0" dirty="0" smtClean="0">
                <a:solidFill>
                  <a:srgbClr val="004A82"/>
                </a:solidFill>
              </a:rPr>
              <a:t>(</a:t>
            </a:r>
            <a:r>
              <a:rPr lang="el-GR" sz="3600" b="0" dirty="0" smtClean="0">
                <a:solidFill>
                  <a:srgbClr val="004A82"/>
                </a:solidFill>
              </a:rPr>
              <a:t>2</a:t>
            </a:r>
            <a:r>
              <a:rPr lang="en-US" sz="3600" b="0" dirty="0" smtClean="0">
                <a:solidFill>
                  <a:srgbClr val="004A82"/>
                </a:solidFill>
              </a:rPr>
              <a:t> </a:t>
            </a:r>
            <a:r>
              <a:rPr lang="el-GR" sz="3600" b="0" dirty="0">
                <a:solidFill>
                  <a:srgbClr val="004A82"/>
                </a:solidFill>
              </a:rPr>
              <a:t>από 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Έλεγχος σε κάθε βάρδια και </a:t>
            </a:r>
            <a:r>
              <a:rPr lang="el-GR" sz="2400" b="1" dirty="0">
                <a:solidFill>
                  <a:srgbClr val="820000"/>
                </a:solidFill>
              </a:rPr>
              <a:t>διασφάλιση ύπαρξης κατάλληλου υλικού επείγουσας ανάγκης </a:t>
            </a:r>
            <a:r>
              <a:rPr lang="el-GR" sz="2400" dirty="0"/>
              <a:t>σε σημείο προσιτό και </a:t>
            </a:r>
            <a:r>
              <a:rPr lang="el-GR" sz="2400" dirty="0" smtClean="0"/>
              <a:t>εμφανές.</a:t>
            </a:r>
            <a:endParaRPr lang="el-GR" sz="24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κίνδυνος μη προγραμματισμένης αποδιασωλήνωσης ή </a:t>
            </a:r>
            <a:r>
              <a:rPr lang="el-GR" sz="2200" dirty="0" smtClean="0"/>
              <a:t>απόφραξης.</a:t>
            </a:r>
            <a:endParaRPr lang="el-GR" sz="2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205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>
                <a:solidFill>
                  <a:srgbClr val="004A82"/>
                </a:solidFill>
              </a:rPr>
              <a:t>Η  τραχειοστομία…</a:t>
            </a:r>
            <a:br>
              <a:rPr lang="el-GR" sz="4400" dirty="0" smtClean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(1 από 2)</a:t>
            </a:r>
            <a:endParaRPr lang="el-GR" sz="3600" b="0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5842992" cy="5040560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el-GR" sz="2400" dirty="0"/>
              <a:t>προκαλεί σημαντικές φυσιολογικές αλλαγές στη διαδικασία της </a:t>
            </a:r>
            <a:r>
              <a:rPr lang="el-GR" sz="2400" dirty="0" smtClean="0"/>
              <a:t>αναπνοής.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μειώνει το έργο της αναπνοής, καθώς μειώνει το νεκρό χώρο μεταξύ του άνω και κάτω αναπνευστικού </a:t>
            </a:r>
            <a:r>
              <a:rPr lang="el-GR" sz="2400" dirty="0" smtClean="0"/>
              <a:t>συστήματος.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παρακάμπτει τις κανονικές διαδικασίες της αύξησης της θερμοκρασίας, το φιλτράρισμα και την ύγρανση που πραγματοποιείται συνήθως γίνεται στον ανώτερο αεραγωγό </a:t>
            </a:r>
            <a:r>
              <a:rPr lang="el-GR" sz="2200" dirty="0"/>
              <a:t>(Price, 2004</a:t>
            </a:r>
            <a:r>
              <a:rPr lang="el-GR" sz="2200" dirty="0" smtClean="0"/>
              <a:t>).</a:t>
            </a:r>
            <a:endParaRPr lang="el-GR" sz="2200" dirty="0"/>
          </a:p>
          <a:p>
            <a:pPr>
              <a:spcBef>
                <a:spcPts val="1200"/>
              </a:spcBef>
            </a:pPr>
            <a:r>
              <a:rPr lang="el-GR" sz="2400" dirty="0"/>
              <a:t>αποτρέπει την ομιλία, καθώς ο αέρας περνά μέσω του σωλήνα στο μπροστινό μέρος του λαιμού και όχι μέσω των φωνητικών </a:t>
            </a:r>
            <a:r>
              <a:rPr lang="el-GR" sz="2400" dirty="0" smtClean="0"/>
              <a:t>χορδών.</a:t>
            </a:r>
            <a:endParaRPr lang="el-GR" sz="2400" dirty="0"/>
          </a:p>
          <a:p>
            <a:endParaRPr lang="el-GR" dirty="0"/>
          </a:p>
        </p:txBody>
      </p:sp>
      <p:pic>
        <p:nvPicPr>
          <p:cNvPr id="5" name="Εικόνα 4" title="τραχειοστομί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92896"/>
            <a:ext cx="2688299" cy="2016224"/>
          </a:xfrm>
          <a:prstGeom prst="rect">
            <a:avLst/>
          </a:prstGeom>
        </p:spPr>
      </p:pic>
      <p:sp>
        <p:nvSpPr>
          <p:cNvPr id="6" name="Rectangle 10"/>
          <p:cNvSpPr/>
          <p:nvPr/>
        </p:nvSpPr>
        <p:spPr>
          <a:xfrm>
            <a:off x="6086319" y="4509120"/>
            <a:ext cx="2972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All 100% on my belly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Alin S Living with Autism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BY-NC-SA 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3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>
                <a:solidFill>
                  <a:srgbClr val="004A82"/>
                </a:solidFill>
              </a:rPr>
              <a:t>Η τραχειοστομία…</a:t>
            </a:r>
            <a:r>
              <a:rPr lang="el-GR" sz="4400" dirty="0">
                <a:solidFill>
                  <a:srgbClr val="004A82"/>
                </a:solidFill>
              </a:rPr>
              <a:t/>
            </a:r>
            <a:br>
              <a:rPr lang="el-GR" sz="4400" dirty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(2 </a:t>
            </a:r>
            <a:r>
              <a:rPr lang="el-GR" sz="3600" b="0" dirty="0">
                <a:solidFill>
                  <a:srgbClr val="004A82"/>
                </a:solidFill>
              </a:rPr>
              <a:t>από 2</a:t>
            </a:r>
            <a:r>
              <a:rPr lang="el-GR" sz="3600" b="0" dirty="0" smtClean="0">
                <a:solidFill>
                  <a:srgbClr val="004A82"/>
                </a:solidFill>
              </a:rPr>
              <a:t>)</a:t>
            </a:r>
            <a:endParaRPr lang="el-GR" sz="3600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3600"/>
              </a:spcBef>
            </a:pPr>
            <a:r>
              <a:rPr lang="el-GR" sz="2400" dirty="0" smtClean="0"/>
              <a:t>καταστέλλει </a:t>
            </a:r>
            <a:r>
              <a:rPr lang="el-GR" sz="2400" dirty="0"/>
              <a:t>το αντανακλαστικό </a:t>
            </a:r>
            <a:r>
              <a:rPr lang="el-GR" sz="2400" dirty="0" smtClean="0"/>
              <a:t>του </a:t>
            </a:r>
            <a:r>
              <a:rPr lang="el-GR" sz="2400" dirty="0"/>
              <a:t>βήχα </a:t>
            </a:r>
            <a:r>
              <a:rPr lang="el-GR" sz="2400" dirty="0" smtClean="0"/>
              <a:t>κάνοντας το λιγότερο </a:t>
            </a:r>
            <a:r>
              <a:rPr lang="el-GR" sz="2400" dirty="0"/>
              <a:t>αποτελεσματικό </a:t>
            </a:r>
            <a:r>
              <a:rPr lang="el-GR" sz="2400" dirty="0" smtClean="0"/>
              <a:t>και έτσι η αναρρόφηση </a:t>
            </a:r>
            <a:r>
              <a:rPr lang="el-GR" sz="2400" dirty="0"/>
              <a:t>είναι </a:t>
            </a:r>
            <a:r>
              <a:rPr lang="el-GR" sz="2400" dirty="0" smtClean="0"/>
              <a:t>απαραίτητη</a:t>
            </a:r>
            <a:r>
              <a:rPr lang="el-GR" sz="2400" dirty="0"/>
              <a:t> </a:t>
            </a:r>
          </a:p>
          <a:p>
            <a:pPr>
              <a:spcBef>
                <a:spcPts val="3600"/>
              </a:spcBef>
            </a:pPr>
            <a:r>
              <a:rPr lang="el-GR" sz="2400" dirty="0" smtClean="0"/>
              <a:t>επηρεάζει </a:t>
            </a:r>
            <a:r>
              <a:rPr lang="el-GR" sz="2400" dirty="0"/>
              <a:t>το μηχανισμό της κατάποσης (απευαισθητοποίηση του λάρυγγα και φάρυγγα) και παρεμποδίζει την ανύψωση του λάρυγγα </a:t>
            </a:r>
            <a:r>
              <a:rPr lang="el-GR" sz="2200" dirty="0" smtClean="0"/>
              <a:t>(Hales, 2004).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65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>
                <a:solidFill>
                  <a:srgbClr val="004A82"/>
                </a:solidFill>
              </a:rPr>
              <a:t>Ο σωλήνας τραχειοστομίας…</a:t>
            </a:r>
            <a:endParaRPr lang="el-GR" sz="3600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3600"/>
              </a:spcBef>
            </a:pPr>
            <a:r>
              <a:rPr lang="el-GR" sz="2400" dirty="0" smtClean="0"/>
              <a:t>μπορεί </a:t>
            </a:r>
            <a:r>
              <a:rPr lang="el-GR" sz="2400" dirty="0"/>
              <a:t>να προκαλέσει ερεθισμό, προκαλώντας αυξημένη παραγωγή </a:t>
            </a:r>
            <a:r>
              <a:rPr lang="el-GR" sz="2400" dirty="0" smtClean="0"/>
              <a:t>πτυέλων.</a:t>
            </a:r>
          </a:p>
          <a:p>
            <a:pPr>
              <a:spcBef>
                <a:spcPts val="3600"/>
              </a:spcBef>
            </a:pPr>
            <a:r>
              <a:rPr lang="el-GR" sz="2400" dirty="0"/>
              <a:t>με το </a:t>
            </a:r>
            <a:r>
              <a:rPr lang="en-US" sz="2400" dirty="0"/>
              <a:t>cuff </a:t>
            </a:r>
            <a:r>
              <a:rPr lang="el-GR" sz="2400" dirty="0"/>
              <a:t>φουσκωμένο, εμποδίζει τον ασθενή να καταπιεί, και ίσως χρειαστεί και αναρρόφηση στόματος με καθετήρα yankauer, εκτός από τραχειακή αναρρόφηση.</a:t>
            </a:r>
          </a:p>
          <a:p>
            <a:pPr marL="0" indent="0" algn="ctr">
              <a:spcBef>
                <a:spcPts val="3600"/>
              </a:spcBef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Οι </a:t>
            </a:r>
            <a:r>
              <a:rPr lang="el-GR" sz="2400" b="1" dirty="0">
                <a:solidFill>
                  <a:srgbClr val="820000"/>
                </a:solidFill>
              </a:rPr>
              <a:t>ασθενείς με τραχειοστομία είναι πιθανό να είναι ανήσυχοι, φοβούνται για τη βατότητα του σωλήνα τους και αποζητούν ευαισθησία, εμπειρία και σχέση εμπιστοσύνης από τους νοσηλευτές τους </a:t>
            </a:r>
            <a:r>
              <a:rPr lang="el-GR" sz="2200" b="1" dirty="0">
                <a:solidFill>
                  <a:srgbClr val="820000"/>
                </a:solidFill>
              </a:rPr>
              <a:t>(Griffiths και Jones, 2002</a:t>
            </a:r>
            <a:r>
              <a:rPr lang="el-GR" sz="2200" b="1" dirty="0" smtClean="0">
                <a:solidFill>
                  <a:srgbClr val="820000"/>
                </a:solidFill>
              </a:rPr>
              <a:t>).</a:t>
            </a:r>
            <a:endParaRPr lang="el-GR" sz="2200" b="1" dirty="0">
              <a:solidFill>
                <a:srgbClr val="820000"/>
              </a:solidFill>
            </a:endParaRPr>
          </a:p>
          <a:p>
            <a:pPr>
              <a:spcBef>
                <a:spcPts val="36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7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Επιπλοκές </a:t>
            </a:r>
            <a:r>
              <a:rPr lang="el-GR" dirty="0">
                <a:solidFill>
                  <a:srgbClr val="004A82"/>
                </a:solidFill>
              </a:rPr>
              <a:t>τ</a:t>
            </a:r>
            <a:r>
              <a:rPr lang="el-GR" dirty="0" smtClean="0">
                <a:solidFill>
                  <a:srgbClr val="004A82"/>
                </a:solidFill>
              </a:rPr>
              <a:t>ραχειοστομίας</a:t>
            </a:r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 smtClean="0"/>
              <a:t>Παρακολουθείστε το παρακάτω βίντεο</a:t>
            </a:r>
            <a:r>
              <a:rPr lang="en-US" sz="2400" dirty="0" smtClean="0"/>
              <a:t>:</a:t>
            </a:r>
            <a:endParaRPr lang="el-GR" sz="2400" dirty="0"/>
          </a:p>
        </p:txBody>
      </p:sp>
      <p:pic>
        <p:nvPicPr>
          <p:cNvPr id="7" name="Εικόνα 6" title="Clinical Complications of Tracheostomy 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6" y="1881335"/>
            <a:ext cx="264160" cy="264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1772816"/>
            <a:ext cx="5006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  <a:hlinkClick r:id="rId2"/>
              </a:rPr>
              <a:t>Clinical Complications of Tracheostomy 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54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Woodrow P (2002) Managing patients with a tracheostomy in acute care. Nursing Standard 16(44) </a:t>
            </a:r>
            <a:r>
              <a:rPr lang="en-US" sz="2400" dirty="0" smtClean="0"/>
              <a:t>39-46</a:t>
            </a:r>
            <a:endParaRPr lang="el-GR" sz="2400" dirty="0" smtClean="0"/>
          </a:p>
          <a:p>
            <a:r>
              <a:rPr lang="el-GR" sz="2400" dirty="0"/>
              <a:t>Παθολογική</a:t>
            </a:r>
            <a:r>
              <a:rPr lang="en-US" sz="2400" dirty="0"/>
              <a:t>-</a:t>
            </a:r>
            <a:r>
              <a:rPr lang="el-GR" sz="2400" dirty="0"/>
              <a:t>Χειρουργική Νοσηλευτική</a:t>
            </a:r>
            <a:r>
              <a:rPr lang="en-US" sz="2400" dirty="0"/>
              <a:t>, Donna D. Ignatavicius, M. Linda Workman - </a:t>
            </a:r>
            <a:r>
              <a:rPr lang="el-GR" sz="2400" dirty="0"/>
              <a:t>Επιμέλεια</a:t>
            </a:r>
            <a:r>
              <a:rPr lang="en-US" sz="2400" dirty="0"/>
              <a:t>: </a:t>
            </a:r>
            <a:r>
              <a:rPr lang="el-GR" sz="2400" dirty="0"/>
              <a:t>Ασπασία Βασιλειάδου</a:t>
            </a:r>
          </a:p>
          <a:p>
            <a:pPr marL="0" indent="0">
              <a:buNone/>
            </a:pPr>
            <a:endParaRPr lang="en-US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03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65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Χειρουργική Νοσηλευτική Ι (Ε)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dirty="0"/>
              <a:t>Γ’ Εξάμηνο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l-GR" sz="2800" dirty="0"/>
              <a:t>Τμήμα Νοσηλευτικής, ΤΕΙ Αθήνας 2013</a:t>
            </a:r>
            <a:br>
              <a:rPr lang="el-GR" sz="2800" dirty="0"/>
            </a:br>
            <a:r>
              <a:rPr lang="el-GR" sz="2800" dirty="0"/>
              <a:t>Το Εργαστήριο Διδάσκεται Σε Ομάδες 20 Ατόμων Από Τους Εξής Καθηγητές:</a:t>
            </a:r>
          </a:p>
          <a:p>
            <a:pPr marL="0" indent="0">
              <a:buNone/>
              <a:defRPr/>
            </a:pPr>
            <a:endParaRPr lang="el-GR" sz="2800" dirty="0"/>
          </a:p>
          <a:p>
            <a:pPr marL="0" lvl="0" indent="0" algn="ctr">
              <a:buNone/>
              <a:defRPr/>
            </a:pPr>
            <a:r>
              <a:rPr lang="el-GR" sz="2800" dirty="0">
                <a:solidFill>
                  <a:prstClr val="black"/>
                </a:solidFill>
              </a:rPr>
              <a:t>Μ. Μπουζίκα, Χ. Τσίου, Β. Κουτσοπούλου, Ο. Γκοβίνα, Σ. Παρισσόπουλος, Θ. Στρουμπούκη, Γ. Τούλια, Θ. Κατσούλας</a:t>
            </a:r>
            <a:endParaRPr lang="en-US" sz="2800" dirty="0">
              <a:solidFill>
                <a:prstClr val="black"/>
              </a:solidFill>
            </a:endParaRPr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95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15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Μερόπη </a:t>
            </a:r>
            <a:r>
              <a:rPr lang="el-GR" sz="2000" dirty="0" smtClean="0"/>
              <a:t>Μπούζικα 2014</a:t>
            </a:r>
            <a:r>
              <a:rPr lang="el-GR" sz="2000" dirty="0" smtClean="0"/>
              <a:t>. Μερόπη Μπούζικα. «Χειρουργική Νοσηλευτική Ι </a:t>
            </a:r>
            <a:r>
              <a:rPr lang="en-US" sz="2000" dirty="0" smtClean="0"/>
              <a:t>(</a:t>
            </a:r>
            <a:r>
              <a:rPr lang="el-GR" sz="2000" dirty="0" smtClean="0"/>
              <a:t>Ε</a:t>
            </a:r>
            <a:r>
              <a:rPr lang="en-US" sz="2000" dirty="0" smtClean="0"/>
              <a:t>)</a:t>
            </a:r>
            <a:r>
              <a:rPr lang="el-GR" sz="2000" dirty="0" smtClean="0"/>
              <a:t>. Ενότητα 10</a:t>
            </a:r>
            <a:r>
              <a:rPr lang="en-US" sz="2000" dirty="0" smtClean="0"/>
              <a:t>:</a:t>
            </a:r>
            <a:r>
              <a:rPr lang="el-GR" sz="2000" dirty="0" smtClean="0"/>
              <a:t> Τραχειοστομία».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15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</a:t>
            </a:r>
            <a:r>
              <a:rPr lang="en-US" smtClean="0">
                <a:solidFill>
                  <a:prstClr val="black"/>
                </a:solidFill>
                <a:latin typeface="Calibri"/>
              </a:rPr>
              <a:t>by</a:t>
            </a:r>
            <a:r>
              <a:rPr lang="el-GR" smtClean="0">
                <a:solidFill>
                  <a:prstClr val="black"/>
                </a:solidFill>
                <a:latin typeface="Calibri"/>
              </a:rPr>
              <a:t>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45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10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000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Ενδείξεις τραχειοστομίας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Οξεία απόφραξη αεραγωγού όταν δεν είναι εφικτή η διασωλήνωση από το </a:t>
            </a:r>
            <a:r>
              <a:rPr lang="el-GR" sz="2400" dirty="0" smtClean="0"/>
              <a:t>στόμα,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Μετεγχειρητική προστασία των αεραγωγών σε περίπλοκη επέμβαση στη περιοχή του </a:t>
            </a:r>
            <a:r>
              <a:rPr lang="el-GR" sz="2400" dirty="0" smtClean="0"/>
              <a:t>τραχήλου,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Παρατεταμένη διασωλήνωση – ανάγκη για μηχανικό αερισμό στη </a:t>
            </a:r>
            <a:r>
              <a:rPr lang="el-GR" sz="2400" dirty="0" smtClean="0"/>
              <a:t>ΜΕΘ,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Αναρρόφηση βρογχικών εκκρίσεων που δεν αντιμετωπίζονται με συμβατικούς </a:t>
            </a:r>
            <a:r>
              <a:rPr lang="el-GR" sz="2400" dirty="0" smtClean="0"/>
              <a:t>τρόπους,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Αναδόμηση αεραγωγού (Ca λάρυγγα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14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Τι πρέπει να γνωρίζετε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Ανατομία και φυσιολογία ανώτερου αναπνευστικού </a:t>
            </a:r>
            <a:r>
              <a:rPr lang="el-GR" sz="2400" dirty="0" smtClean="0"/>
              <a:t>συστήματος,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Φυσιολογία καρδιαγγειακού </a:t>
            </a:r>
            <a:r>
              <a:rPr lang="el-GR" sz="2400" dirty="0" smtClean="0"/>
              <a:t>συστήματος,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Ενδείξεις </a:t>
            </a:r>
            <a:r>
              <a:rPr lang="el-GR" sz="2400" dirty="0" smtClean="0"/>
              <a:t>τραχειοστομίας,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Συμπτώματα αναπνευστικής δυσχέρειας και απόφραξης του </a:t>
            </a:r>
            <a:r>
              <a:rPr lang="el-GR" sz="2400" dirty="0" smtClean="0"/>
              <a:t>αεραγωγού,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Υλικό επείγουσας ανάγκης στο </a:t>
            </a:r>
            <a:r>
              <a:rPr lang="el-GR" sz="2400" dirty="0" smtClean="0"/>
              <a:t>τμήμα,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Τύπους </a:t>
            </a:r>
            <a:r>
              <a:rPr lang="el-GR" sz="2400" dirty="0" smtClean="0"/>
              <a:t>τραχειοσωλήνα,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Τακτική ιδρύματος </a:t>
            </a:r>
            <a:r>
              <a:rPr lang="el-GR" sz="2400" dirty="0" smtClean="0"/>
              <a:t>– αναρρόφηση.</a:t>
            </a:r>
            <a:endParaRPr lang="el-GR" sz="2400" dirty="0"/>
          </a:p>
          <a:p>
            <a:pPr>
              <a:spcBef>
                <a:spcPts val="24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53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Ανώτερο αναπνευστικό</a:t>
            </a:r>
          </a:p>
        </p:txBody>
      </p:sp>
      <p:grpSp>
        <p:nvGrpSpPr>
          <p:cNvPr id="3" name="Ομάδα 2" title="Ανώτερο αναπνευστικό"/>
          <p:cNvGrpSpPr/>
          <p:nvPr/>
        </p:nvGrpSpPr>
        <p:grpSpPr>
          <a:xfrm>
            <a:off x="3672" y="1139646"/>
            <a:ext cx="9057674" cy="5673730"/>
            <a:chOff x="3672" y="1103039"/>
            <a:chExt cx="9057674" cy="5673730"/>
          </a:xfrm>
        </p:grpSpPr>
        <p:sp>
          <p:nvSpPr>
            <p:cNvPr id="44" name="TextBox 43"/>
            <p:cNvSpPr txBox="1"/>
            <p:nvPr/>
          </p:nvSpPr>
          <p:spPr>
            <a:xfrm>
              <a:off x="3672" y="4947796"/>
              <a:ext cx="217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Γλωσσική αμυγδαλή</a:t>
              </a:r>
              <a:endParaRPr lang="el-GR" dirty="0">
                <a:latin typeface="+mn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4368" y="5939159"/>
              <a:ext cx="2381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Θυρεοειδής χόνδρος</a:t>
              </a:r>
              <a:endParaRPr lang="el-GR" dirty="0">
                <a:latin typeface="+mn-lt"/>
              </a:endParaRPr>
            </a:p>
          </p:txBody>
        </p:sp>
        <p:pic>
          <p:nvPicPr>
            <p:cNvPr id="10" name="Εικόνα 9" title="ανώτερο αναπνευστικό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1103039"/>
              <a:ext cx="4665926" cy="5127765"/>
            </a:xfrm>
            <a:prstGeom prst="rect">
              <a:avLst/>
            </a:prstGeom>
          </p:spPr>
        </p:pic>
        <p:sp>
          <p:nvSpPr>
            <p:cNvPr id="11" name="Ελεύθερη σχεδίαση 10"/>
            <p:cNvSpPr/>
            <p:nvPr/>
          </p:nvSpPr>
          <p:spPr>
            <a:xfrm>
              <a:off x="2756082" y="3050350"/>
              <a:ext cx="1101055" cy="731520"/>
            </a:xfrm>
            <a:custGeom>
              <a:avLst/>
              <a:gdLst>
                <a:gd name="connsiteX0" fmla="*/ 0 w 1101055"/>
                <a:gd name="connsiteY0" fmla="*/ 0 h 731520"/>
                <a:gd name="connsiteX1" fmla="*/ 96253 w 1101055"/>
                <a:gd name="connsiteY1" fmla="*/ 96252 h 731520"/>
                <a:gd name="connsiteX2" fmla="*/ 154004 w 1101055"/>
                <a:gd name="connsiteY2" fmla="*/ 202130 h 731520"/>
                <a:gd name="connsiteX3" fmla="*/ 308008 w 1101055"/>
                <a:gd name="connsiteY3" fmla="*/ 288758 h 731520"/>
                <a:gd name="connsiteX4" fmla="*/ 442762 w 1101055"/>
                <a:gd name="connsiteY4" fmla="*/ 298383 h 731520"/>
                <a:gd name="connsiteX5" fmla="*/ 548640 w 1101055"/>
                <a:gd name="connsiteY5" fmla="*/ 346509 h 731520"/>
                <a:gd name="connsiteX6" fmla="*/ 606392 w 1101055"/>
                <a:gd name="connsiteY6" fmla="*/ 365760 h 731520"/>
                <a:gd name="connsiteX7" fmla="*/ 731520 w 1101055"/>
                <a:gd name="connsiteY7" fmla="*/ 385010 h 731520"/>
                <a:gd name="connsiteX8" fmla="*/ 856648 w 1101055"/>
                <a:gd name="connsiteY8" fmla="*/ 404261 h 731520"/>
                <a:gd name="connsiteX9" fmla="*/ 981777 w 1101055"/>
                <a:gd name="connsiteY9" fmla="*/ 423511 h 731520"/>
                <a:gd name="connsiteX10" fmla="*/ 1078030 w 1101055"/>
                <a:gd name="connsiteY10" fmla="*/ 481263 h 731520"/>
                <a:gd name="connsiteX11" fmla="*/ 1097280 w 1101055"/>
                <a:gd name="connsiteY11" fmla="*/ 558265 h 731520"/>
                <a:gd name="connsiteX12" fmla="*/ 1020278 w 1101055"/>
                <a:gd name="connsiteY12" fmla="*/ 654518 h 731520"/>
                <a:gd name="connsiteX13" fmla="*/ 981777 w 1101055"/>
                <a:gd name="connsiteY13" fmla="*/ 73152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1055" h="731520">
                  <a:moveTo>
                    <a:pt x="0" y="0"/>
                  </a:moveTo>
                  <a:cubicBezTo>
                    <a:pt x="35293" y="31282"/>
                    <a:pt x="70586" y="62564"/>
                    <a:pt x="96253" y="96252"/>
                  </a:cubicBezTo>
                  <a:cubicBezTo>
                    <a:pt x="121920" y="129940"/>
                    <a:pt x="118712" y="170046"/>
                    <a:pt x="154004" y="202130"/>
                  </a:cubicBezTo>
                  <a:cubicBezTo>
                    <a:pt x="189296" y="234214"/>
                    <a:pt x="259882" y="272716"/>
                    <a:pt x="308008" y="288758"/>
                  </a:cubicBezTo>
                  <a:cubicBezTo>
                    <a:pt x="356134" y="304800"/>
                    <a:pt x="402657" y="288758"/>
                    <a:pt x="442762" y="298383"/>
                  </a:cubicBezTo>
                  <a:cubicBezTo>
                    <a:pt x="482867" y="308008"/>
                    <a:pt x="521368" y="335280"/>
                    <a:pt x="548640" y="346509"/>
                  </a:cubicBezTo>
                  <a:cubicBezTo>
                    <a:pt x="575912" y="357738"/>
                    <a:pt x="575912" y="359343"/>
                    <a:pt x="606392" y="365760"/>
                  </a:cubicBezTo>
                  <a:cubicBezTo>
                    <a:pt x="636872" y="372177"/>
                    <a:pt x="731520" y="385010"/>
                    <a:pt x="731520" y="385010"/>
                  </a:cubicBezTo>
                  <a:lnTo>
                    <a:pt x="856648" y="404261"/>
                  </a:lnTo>
                  <a:cubicBezTo>
                    <a:pt x="898358" y="410678"/>
                    <a:pt x="944880" y="410677"/>
                    <a:pt x="981777" y="423511"/>
                  </a:cubicBezTo>
                  <a:cubicBezTo>
                    <a:pt x="1018674" y="436345"/>
                    <a:pt x="1058780" y="458804"/>
                    <a:pt x="1078030" y="481263"/>
                  </a:cubicBezTo>
                  <a:cubicBezTo>
                    <a:pt x="1097280" y="503722"/>
                    <a:pt x="1106905" y="529389"/>
                    <a:pt x="1097280" y="558265"/>
                  </a:cubicBezTo>
                  <a:cubicBezTo>
                    <a:pt x="1087655" y="587141"/>
                    <a:pt x="1039528" y="625642"/>
                    <a:pt x="1020278" y="654518"/>
                  </a:cubicBezTo>
                  <a:cubicBezTo>
                    <a:pt x="1001028" y="683394"/>
                    <a:pt x="991402" y="707457"/>
                    <a:pt x="981777" y="73152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2" name="Ελεύθερη σχεδίαση 11"/>
            <p:cNvSpPr/>
            <p:nvPr/>
          </p:nvSpPr>
          <p:spPr>
            <a:xfrm>
              <a:off x="2756082" y="3562527"/>
              <a:ext cx="1002082" cy="87796"/>
            </a:xfrm>
            <a:custGeom>
              <a:avLst/>
              <a:gdLst>
                <a:gd name="connsiteX0" fmla="*/ 0 w 1002082"/>
                <a:gd name="connsiteY0" fmla="*/ 114 h 87796"/>
                <a:gd name="connsiteX1" fmla="*/ 137787 w 1002082"/>
                <a:gd name="connsiteY1" fmla="*/ 25166 h 87796"/>
                <a:gd name="connsiteX2" fmla="*/ 275573 w 1002082"/>
                <a:gd name="connsiteY2" fmla="*/ 114 h 87796"/>
                <a:gd name="connsiteX3" fmla="*/ 425885 w 1002082"/>
                <a:gd name="connsiteY3" fmla="*/ 37692 h 87796"/>
                <a:gd name="connsiteX4" fmla="*/ 526093 w 1002082"/>
                <a:gd name="connsiteY4" fmla="*/ 50218 h 87796"/>
                <a:gd name="connsiteX5" fmla="*/ 651354 w 1002082"/>
                <a:gd name="connsiteY5" fmla="*/ 62744 h 87796"/>
                <a:gd name="connsiteX6" fmla="*/ 776614 w 1002082"/>
                <a:gd name="connsiteY6" fmla="*/ 75270 h 87796"/>
                <a:gd name="connsiteX7" fmla="*/ 851770 w 1002082"/>
                <a:gd name="connsiteY7" fmla="*/ 37692 h 87796"/>
                <a:gd name="connsiteX8" fmla="*/ 1002082 w 1002082"/>
                <a:gd name="connsiteY8" fmla="*/ 87796 h 87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082" h="87796">
                  <a:moveTo>
                    <a:pt x="0" y="114"/>
                  </a:moveTo>
                  <a:cubicBezTo>
                    <a:pt x="45929" y="12640"/>
                    <a:pt x="91858" y="25166"/>
                    <a:pt x="137787" y="25166"/>
                  </a:cubicBezTo>
                  <a:cubicBezTo>
                    <a:pt x="183716" y="25166"/>
                    <a:pt x="227557" y="-1974"/>
                    <a:pt x="275573" y="114"/>
                  </a:cubicBezTo>
                  <a:cubicBezTo>
                    <a:pt x="323589" y="2202"/>
                    <a:pt x="384132" y="29341"/>
                    <a:pt x="425885" y="37692"/>
                  </a:cubicBezTo>
                  <a:cubicBezTo>
                    <a:pt x="467638" y="46043"/>
                    <a:pt x="488515" y="46043"/>
                    <a:pt x="526093" y="50218"/>
                  </a:cubicBezTo>
                  <a:cubicBezTo>
                    <a:pt x="563671" y="54393"/>
                    <a:pt x="651354" y="62744"/>
                    <a:pt x="651354" y="62744"/>
                  </a:cubicBezTo>
                  <a:cubicBezTo>
                    <a:pt x="693108" y="66919"/>
                    <a:pt x="743211" y="79445"/>
                    <a:pt x="776614" y="75270"/>
                  </a:cubicBezTo>
                  <a:cubicBezTo>
                    <a:pt x="810017" y="71095"/>
                    <a:pt x="814192" y="35604"/>
                    <a:pt x="851770" y="37692"/>
                  </a:cubicBezTo>
                  <a:cubicBezTo>
                    <a:pt x="889348" y="39780"/>
                    <a:pt x="945715" y="63788"/>
                    <a:pt x="1002082" y="8779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3" name="Ελεύθερη σχεδίαση 12"/>
            <p:cNvSpPr/>
            <p:nvPr/>
          </p:nvSpPr>
          <p:spPr>
            <a:xfrm>
              <a:off x="3549074" y="3137882"/>
              <a:ext cx="418180" cy="114300"/>
            </a:xfrm>
            <a:custGeom>
              <a:avLst/>
              <a:gdLst>
                <a:gd name="connsiteX0" fmla="*/ 0 w 418180"/>
                <a:gd name="connsiteY0" fmla="*/ 0 h 114300"/>
                <a:gd name="connsiteX1" fmla="*/ 150313 w 418180"/>
                <a:gd name="connsiteY1" fmla="*/ 25052 h 114300"/>
                <a:gd name="connsiteX2" fmla="*/ 263047 w 418180"/>
                <a:gd name="connsiteY2" fmla="*/ 100208 h 114300"/>
                <a:gd name="connsiteX3" fmla="*/ 363255 w 418180"/>
                <a:gd name="connsiteY3" fmla="*/ 112734 h 114300"/>
                <a:gd name="connsiteX4" fmla="*/ 413359 w 418180"/>
                <a:gd name="connsiteY4" fmla="*/ 112734 h 114300"/>
                <a:gd name="connsiteX5" fmla="*/ 413359 w 418180"/>
                <a:gd name="connsiteY5" fmla="*/ 10020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180" h="114300">
                  <a:moveTo>
                    <a:pt x="0" y="0"/>
                  </a:moveTo>
                  <a:cubicBezTo>
                    <a:pt x="53236" y="4175"/>
                    <a:pt x="106472" y="8351"/>
                    <a:pt x="150313" y="25052"/>
                  </a:cubicBezTo>
                  <a:cubicBezTo>
                    <a:pt x="194154" y="41753"/>
                    <a:pt x="227557" y="85594"/>
                    <a:pt x="263047" y="100208"/>
                  </a:cubicBezTo>
                  <a:cubicBezTo>
                    <a:pt x="298537" y="114822"/>
                    <a:pt x="338203" y="110646"/>
                    <a:pt x="363255" y="112734"/>
                  </a:cubicBezTo>
                  <a:cubicBezTo>
                    <a:pt x="388307" y="114822"/>
                    <a:pt x="405008" y="114822"/>
                    <a:pt x="413359" y="112734"/>
                  </a:cubicBezTo>
                  <a:cubicBezTo>
                    <a:pt x="421710" y="110646"/>
                    <a:pt x="417534" y="105427"/>
                    <a:pt x="413359" y="10020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cxnSp>
          <p:nvCxnSpPr>
            <p:cNvPr id="20" name="Ευθύγραμμο βέλος σύνδεσης 19" title="βέλος"/>
            <p:cNvCxnSpPr/>
            <p:nvPr/>
          </p:nvCxnSpPr>
          <p:spPr>
            <a:xfrm>
              <a:off x="2483768" y="1916832"/>
              <a:ext cx="504056" cy="57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05063" y="1641608"/>
              <a:ext cx="2188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Μετωπιαίος κόλπος</a:t>
              </a:r>
              <a:endParaRPr lang="el-GR" dirty="0">
                <a:latin typeface="+mn-lt"/>
              </a:endParaRPr>
            </a:p>
          </p:txBody>
        </p:sp>
        <p:cxnSp>
          <p:nvCxnSpPr>
            <p:cNvPr id="22" name="Ευθύγραμμο βέλος σύνδεσης 21" title="βέλος"/>
            <p:cNvCxnSpPr/>
            <p:nvPr/>
          </p:nvCxnSpPr>
          <p:spPr>
            <a:xfrm>
              <a:off x="2381970" y="2739679"/>
              <a:ext cx="565800" cy="3551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67016" y="2459315"/>
              <a:ext cx="2131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Μέση ρινική κόγχη</a:t>
              </a:r>
              <a:endParaRPr lang="el-GR" dirty="0">
                <a:latin typeface="+mn-lt"/>
              </a:endParaRPr>
            </a:p>
          </p:txBody>
        </p:sp>
        <p:cxnSp>
          <p:nvCxnSpPr>
            <p:cNvPr id="25" name="Ευθύγραμμο βέλος σύνδεσης 24" title="βέλος"/>
            <p:cNvCxnSpPr/>
            <p:nvPr/>
          </p:nvCxnSpPr>
          <p:spPr>
            <a:xfrm>
              <a:off x="2315404" y="3200436"/>
              <a:ext cx="565800" cy="3551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05063" y="3003992"/>
              <a:ext cx="2016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Κάτω ρινική κόγχη</a:t>
              </a:r>
              <a:endParaRPr lang="el-GR" dirty="0">
                <a:latin typeface="+mn-lt"/>
              </a:endParaRPr>
            </a:p>
          </p:txBody>
        </p:sp>
        <p:cxnSp>
          <p:nvCxnSpPr>
            <p:cNvPr id="27" name="Ευθύγραμμο βέλος σύνδεσης 26" title="βέλος"/>
            <p:cNvCxnSpPr/>
            <p:nvPr/>
          </p:nvCxnSpPr>
          <p:spPr>
            <a:xfrm>
              <a:off x="1462422" y="3650323"/>
              <a:ext cx="72033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78875" y="3465657"/>
              <a:ext cx="846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Μύτη </a:t>
              </a:r>
              <a:endParaRPr lang="el-GR" dirty="0">
                <a:latin typeface="+mn-lt"/>
              </a:endParaRPr>
            </a:p>
          </p:txBody>
        </p:sp>
        <p:cxnSp>
          <p:nvCxnSpPr>
            <p:cNvPr id="31" name="Ευθύγραμμο βέλος σύνδεσης 30" title="βέλος"/>
            <p:cNvCxnSpPr/>
            <p:nvPr/>
          </p:nvCxnSpPr>
          <p:spPr>
            <a:xfrm flipV="1">
              <a:off x="1556970" y="3801409"/>
              <a:ext cx="787494" cy="2023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18470" y="3900742"/>
              <a:ext cx="1750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Ρινικές θαλάμες</a:t>
              </a:r>
              <a:endParaRPr lang="el-GR" dirty="0">
                <a:latin typeface="+mn-lt"/>
              </a:endParaRPr>
            </a:p>
          </p:txBody>
        </p:sp>
        <p:cxnSp>
          <p:nvCxnSpPr>
            <p:cNvPr id="36" name="Ευθύγραμμο βέλος σύνδεσης 35" title="βέλος"/>
            <p:cNvCxnSpPr/>
            <p:nvPr/>
          </p:nvCxnSpPr>
          <p:spPr>
            <a:xfrm flipV="1">
              <a:off x="1929636" y="3935423"/>
              <a:ext cx="951568" cy="6013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45350" y="4371021"/>
              <a:ext cx="1973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Σκληρή υπερώα</a:t>
              </a:r>
              <a:endParaRPr lang="el-GR" dirty="0">
                <a:latin typeface="+mn-lt"/>
              </a:endParaRPr>
            </a:p>
          </p:txBody>
        </p:sp>
        <p:cxnSp>
          <p:nvCxnSpPr>
            <p:cNvPr id="39" name="Ευθύγραμμο βέλος σύνδεσης 38" title="βέλος"/>
            <p:cNvCxnSpPr/>
            <p:nvPr/>
          </p:nvCxnSpPr>
          <p:spPr>
            <a:xfrm flipV="1">
              <a:off x="2051720" y="4308949"/>
              <a:ext cx="1088934" cy="5129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174316" y="4649951"/>
              <a:ext cx="968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Γλώσσα </a:t>
              </a:r>
              <a:endParaRPr lang="el-GR" dirty="0">
                <a:latin typeface="+mn-lt"/>
              </a:endParaRPr>
            </a:p>
          </p:txBody>
        </p:sp>
        <p:cxnSp>
          <p:nvCxnSpPr>
            <p:cNvPr id="42" name="Ευθύγραμμο βέλος σύνδεσης 41" title="βέλος"/>
            <p:cNvCxnSpPr/>
            <p:nvPr/>
          </p:nvCxnSpPr>
          <p:spPr>
            <a:xfrm flipV="1">
              <a:off x="2024185" y="4728295"/>
              <a:ext cx="2166437" cy="4081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Ευθύγραμμο βέλος σύνδεσης 45" title="βέλος"/>
            <p:cNvCxnSpPr/>
            <p:nvPr/>
          </p:nvCxnSpPr>
          <p:spPr>
            <a:xfrm flipV="1">
              <a:off x="2147718" y="5019040"/>
              <a:ext cx="2164988" cy="3561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856863" y="5216451"/>
              <a:ext cx="1353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Επιγλωττίδα </a:t>
              </a:r>
              <a:endParaRPr lang="el-GR" dirty="0">
                <a:latin typeface="+mn-lt"/>
              </a:endParaRPr>
            </a:p>
          </p:txBody>
        </p:sp>
        <p:cxnSp>
          <p:nvCxnSpPr>
            <p:cNvPr id="51" name="Ευθύγραμμο βέλος σύνδεσης 50" title="βέλος"/>
            <p:cNvCxnSpPr/>
            <p:nvPr/>
          </p:nvCxnSpPr>
          <p:spPr>
            <a:xfrm flipV="1">
              <a:off x="1868594" y="5241219"/>
              <a:ext cx="1988543" cy="4557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540098" y="5537107"/>
              <a:ext cx="1602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Υοειδές οστό</a:t>
              </a:r>
              <a:endParaRPr lang="el-GR" dirty="0">
                <a:latin typeface="+mn-lt"/>
              </a:endParaRPr>
            </a:p>
          </p:txBody>
        </p:sp>
        <p:cxnSp>
          <p:nvCxnSpPr>
            <p:cNvPr id="56" name="Ευθύγραμμο βέλος σύνδεσης 55" title="βέλος"/>
            <p:cNvCxnSpPr/>
            <p:nvPr/>
          </p:nvCxnSpPr>
          <p:spPr>
            <a:xfrm flipV="1">
              <a:off x="2170109" y="5597599"/>
              <a:ext cx="1559958" cy="5184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Ευθύγραμμο βέλος σύνδεσης 58" title="βέλος"/>
            <p:cNvCxnSpPr/>
            <p:nvPr/>
          </p:nvCxnSpPr>
          <p:spPr>
            <a:xfrm flipV="1">
              <a:off x="2705043" y="5476612"/>
              <a:ext cx="1607663" cy="8254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Ελεύθερη σχεδίαση 59"/>
            <p:cNvSpPr/>
            <p:nvPr/>
          </p:nvSpPr>
          <p:spPr>
            <a:xfrm>
              <a:off x="4246391" y="5330545"/>
              <a:ext cx="221381" cy="115503"/>
            </a:xfrm>
            <a:custGeom>
              <a:avLst/>
              <a:gdLst>
                <a:gd name="connsiteX0" fmla="*/ 0 w 221381"/>
                <a:gd name="connsiteY0" fmla="*/ 86627 h 115503"/>
                <a:gd name="connsiteX1" fmla="*/ 86627 w 221381"/>
                <a:gd name="connsiteY1" fmla="*/ 115503 h 115503"/>
                <a:gd name="connsiteX2" fmla="*/ 154004 w 221381"/>
                <a:gd name="connsiteY2" fmla="*/ 86627 h 115503"/>
                <a:gd name="connsiteX3" fmla="*/ 221381 w 221381"/>
                <a:gd name="connsiteY3" fmla="*/ 0 h 115503"/>
                <a:gd name="connsiteX4" fmla="*/ 221381 w 221381"/>
                <a:gd name="connsiteY4" fmla="*/ 0 h 11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381" h="115503">
                  <a:moveTo>
                    <a:pt x="0" y="86627"/>
                  </a:moveTo>
                  <a:cubicBezTo>
                    <a:pt x="30480" y="101065"/>
                    <a:pt x="60960" y="115503"/>
                    <a:pt x="86627" y="115503"/>
                  </a:cubicBezTo>
                  <a:cubicBezTo>
                    <a:pt x="112294" y="115503"/>
                    <a:pt x="131545" y="105877"/>
                    <a:pt x="154004" y="86627"/>
                  </a:cubicBezTo>
                  <a:cubicBezTo>
                    <a:pt x="176463" y="67377"/>
                    <a:pt x="221381" y="0"/>
                    <a:pt x="221381" y="0"/>
                  </a:cubicBezTo>
                  <a:lnTo>
                    <a:pt x="221381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7010" y="6167125"/>
              <a:ext cx="1085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Γλωττίδα </a:t>
              </a:r>
              <a:endParaRPr lang="el-GR" dirty="0">
                <a:latin typeface="+mn-lt"/>
              </a:endParaRPr>
            </a:p>
          </p:txBody>
        </p:sp>
        <p:cxnSp>
          <p:nvCxnSpPr>
            <p:cNvPr id="65" name="Ευθύγραμμο βέλος σύνδεσης 64" title="βέλος"/>
            <p:cNvCxnSpPr/>
            <p:nvPr/>
          </p:nvCxnSpPr>
          <p:spPr>
            <a:xfrm flipV="1">
              <a:off x="2807363" y="5567035"/>
              <a:ext cx="1577320" cy="9872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970988" y="6407437"/>
              <a:ext cx="1959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Φωνητικές χορδές</a:t>
              </a:r>
              <a:endParaRPr lang="el-GR" dirty="0">
                <a:latin typeface="+mn-lt"/>
              </a:endParaRPr>
            </a:p>
          </p:txBody>
        </p:sp>
        <p:cxnSp>
          <p:nvCxnSpPr>
            <p:cNvPr id="68" name="Ευθύγραμμο βέλος σύνδεσης 67" title="βέλος"/>
            <p:cNvCxnSpPr/>
            <p:nvPr/>
          </p:nvCxnSpPr>
          <p:spPr>
            <a:xfrm flipH="1" flipV="1">
              <a:off x="4292536" y="5856836"/>
              <a:ext cx="2101908" cy="324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6383418" y="5737510"/>
              <a:ext cx="2293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Λάρυγγας (φωνητικό αντηχείο)</a:t>
              </a:r>
              <a:endParaRPr lang="el-GR" dirty="0">
                <a:latin typeface="+mn-lt"/>
              </a:endParaRPr>
            </a:p>
          </p:txBody>
        </p:sp>
        <p:cxnSp>
          <p:nvCxnSpPr>
            <p:cNvPr id="73" name="Ευθύγραμμο βέλος σύνδεσης 72" title="βέλος"/>
            <p:cNvCxnSpPr/>
            <p:nvPr/>
          </p:nvCxnSpPr>
          <p:spPr>
            <a:xfrm flipH="1">
              <a:off x="4487004" y="5597599"/>
              <a:ext cx="2519347" cy="474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966106" y="5375147"/>
              <a:ext cx="1336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Οισοφάγος </a:t>
              </a:r>
              <a:endParaRPr lang="el-GR" dirty="0">
                <a:latin typeface="+mn-lt"/>
              </a:endParaRPr>
            </a:p>
          </p:txBody>
        </p:sp>
        <p:cxnSp>
          <p:nvCxnSpPr>
            <p:cNvPr id="77" name="Ευθύγραμμο βέλος σύνδεσης 76" title="βέλος"/>
            <p:cNvCxnSpPr/>
            <p:nvPr/>
          </p:nvCxnSpPr>
          <p:spPr>
            <a:xfrm flipH="1" flipV="1">
              <a:off x="4292537" y="4589147"/>
              <a:ext cx="2425109" cy="3586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6713876" y="4747281"/>
              <a:ext cx="220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Λαρυγγοφάρυγγας </a:t>
              </a:r>
              <a:endParaRPr lang="el-GR" dirty="0">
                <a:latin typeface="+mn-lt"/>
              </a:endParaRPr>
            </a:p>
          </p:txBody>
        </p:sp>
        <p:cxnSp>
          <p:nvCxnSpPr>
            <p:cNvPr id="80" name="Ευθύγραμμο βέλος σύνδεσης 79" title="βέλος"/>
            <p:cNvCxnSpPr/>
            <p:nvPr/>
          </p:nvCxnSpPr>
          <p:spPr>
            <a:xfrm flipH="1" flipV="1">
              <a:off x="4384683" y="4420330"/>
              <a:ext cx="2434879" cy="763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6766861" y="4281908"/>
              <a:ext cx="1968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Στοματοφάρυγγας </a:t>
              </a:r>
              <a:endParaRPr lang="el-GR" dirty="0">
                <a:latin typeface="+mn-lt"/>
              </a:endParaRPr>
            </a:p>
          </p:txBody>
        </p:sp>
        <p:cxnSp>
          <p:nvCxnSpPr>
            <p:cNvPr id="83" name="Ευθύγραμμο βέλος σύνδεσης 82" title="βέλος"/>
            <p:cNvCxnSpPr/>
            <p:nvPr/>
          </p:nvCxnSpPr>
          <p:spPr>
            <a:xfrm flipH="1">
              <a:off x="4312707" y="4167872"/>
              <a:ext cx="2556070" cy="1106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6791113" y="3957523"/>
              <a:ext cx="2196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Υπερώια (παρίσθμια)</a:t>
              </a:r>
              <a:endParaRPr lang="el-GR" dirty="0">
                <a:latin typeface="+mn-lt"/>
              </a:endParaRPr>
            </a:p>
          </p:txBody>
        </p:sp>
        <p:cxnSp>
          <p:nvCxnSpPr>
            <p:cNvPr id="88" name="Ευθύγραμμο βέλος σύνδεσης 87" title="βέλος"/>
            <p:cNvCxnSpPr/>
            <p:nvPr/>
          </p:nvCxnSpPr>
          <p:spPr>
            <a:xfrm flipH="1">
              <a:off x="4304662" y="3920662"/>
              <a:ext cx="2701689" cy="1605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6941955" y="3709480"/>
              <a:ext cx="1818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Μαλακή Υπερώα</a:t>
              </a:r>
              <a:endParaRPr lang="el-GR" dirty="0">
                <a:latin typeface="+mn-lt"/>
              </a:endParaRPr>
            </a:p>
          </p:txBody>
        </p:sp>
        <p:cxnSp>
          <p:nvCxnSpPr>
            <p:cNvPr id="91" name="Ευθύγραμμο βέλος σύνδεσης 90" title="βέλος"/>
            <p:cNvCxnSpPr>
              <a:stCxn id="93" idx="1"/>
            </p:cNvCxnSpPr>
            <p:nvPr/>
          </p:nvCxnSpPr>
          <p:spPr>
            <a:xfrm flipH="1">
              <a:off x="4462528" y="3540225"/>
              <a:ext cx="2304334" cy="1046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6766862" y="3355559"/>
              <a:ext cx="2294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Φαρυγγική αμυγδαλή</a:t>
              </a:r>
              <a:endParaRPr lang="el-GR" dirty="0">
                <a:latin typeface="+mn-lt"/>
              </a:endParaRPr>
            </a:p>
          </p:txBody>
        </p:sp>
        <p:cxnSp>
          <p:nvCxnSpPr>
            <p:cNvPr id="95" name="Ευθύγραμμο βέλος σύνδεσης 94" title="βέλος"/>
            <p:cNvCxnSpPr/>
            <p:nvPr/>
          </p:nvCxnSpPr>
          <p:spPr>
            <a:xfrm flipH="1">
              <a:off x="4462526" y="3223509"/>
              <a:ext cx="2489697" cy="6114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6868777" y="2969698"/>
              <a:ext cx="1555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Ρινοφάρυγγας </a:t>
              </a:r>
              <a:endParaRPr lang="el-GR" dirty="0">
                <a:latin typeface="+mn-lt"/>
              </a:endParaRPr>
            </a:p>
          </p:txBody>
        </p:sp>
        <p:cxnSp>
          <p:nvCxnSpPr>
            <p:cNvPr id="100" name="Ευθύγραμμο βέλος σύνδεσης 99" title="βέλος"/>
            <p:cNvCxnSpPr>
              <a:stCxn id="102" idx="1"/>
            </p:cNvCxnSpPr>
            <p:nvPr/>
          </p:nvCxnSpPr>
          <p:spPr>
            <a:xfrm flipH="1">
              <a:off x="4292537" y="2557685"/>
              <a:ext cx="2608235" cy="11403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6900772" y="2234519"/>
              <a:ext cx="21605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Στόμιο ευσταχιανής σάλπιγγας</a:t>
              </a:r>
              <a:endParaRPr lang="el-GR" dirty="0">
                <a:latin typeface="+mn-lt"/>
              </a:endParaRPr>
            </a:p>
          </p:txBody>
        </p:sp>
        <p:cxnSp>
          <p:nvCxnSpPr>
            <p:cNvPr id="104" name="Ευθύγραμμο βέλος σύνδεσης 103" title="βέλος"/>
            <p:cNvCxnSpPr/>
            <p:nvPr/>
          </p:nvCxnSpPr>
          <p:spPr>
            <a:xfrm flipH="1">
              <a:off x="4106209" y="2070725"/>
              <a:ext cx="2608235" cy="11403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6670642" y="1858962"/>
              <a:ext cx="2160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Σφηνοειδής κόλπος</a:t>
              </a:r>
              <a:endParaRPr lang="el-GR" dirty="0">
                <a:latin typeface="+mn-lt"/>
              </a:endParaRPr>
            </a:p>
          </p:txBody>
        </p:sp>
        <p:cxnSp>
          <p:nvCxnSpPr>
            <p:cNvPr id="106" name="Ευθύγραμμο βέλος σύνδεσης 105" title="βέλος"/>
            <p:cNvCxnSpPr/>
            <p:nvPr/>
          </p:nvCxnSpPr>
          <p:spPr>
            <a:xfrm flipH="1">
              <a:off x="3709863" y="1594036"/>
              <a:ext cx="2571259" cy="15689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6221741" y="1372226"/>
              <a:ext cx="1806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Άνω ρινική κόγχη</a:t>
              </a:r>
              <a:endParaRPr lang="el-GR" dirty="0">
                <a:latin typeface="+mn-lt"/>
              </a:endParaRPr>
            </a:p>
          </p:txBody>
        </p:sp>
      </p:grpSp>
      <p:sp>
        <p:nvSpPr>
          <p:cNvPr id="110" name="Rectangle 10"/>
          <p:cNvSpPr/>
          <p:nvPr/>
        </p:nvSpPr>
        <p:spPr>
          <a:xfrm>
            <a:off x="3483644" y="6354048"/>
            <a:ext cx="3234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Head lateral mouth anatomy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Dcoetzee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CC BY 2.5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439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Ανατομία - Τραχεία</a:t>
            </a:r>
          </a:p>
        </p:txBody>
      </p:sp>
      <p:pic>
        <p:nvPicPr>
          <p:cNvPr id="5" name="Εικόνα 4" title="Τραχεί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2" y="1535539"/>
            <a:ext cx="4757799" cy="4125259"/>
          </a:xfrm>
          <a:prstGeom prst="rect">
            <a:avLst/>
          </a:prstGeom>
        </p:spPr>
      </p:pic>
      <p:sp>
        <p:nvSpPr>
          <p:cNvPr id="24" name="Rectangle 10"/>
          <p:cNvSpPr/>
          <p:nvPr/>
        </p:nvSpPr>
        <p:spPr>
          <a:xfrm>
            <a:off x="869314" y="5660798"/>
            <a:ext cx="3023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Larynx external en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Quuxplusone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BY-SA 2.5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7" name="Θέση περιεχομένου 6" title="Κάθετη τομή της τραχείας για τραχειοστομία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34" y="1345194"/>
            <a:ext cx="2414553" cy="3285108"/>
          </a:xfrm>
        </p:spPr>
      </p:pic>
      <p:cxnSp>
        <p:nvCxnSpPr>
          <p:cNvPr id="9" name="Ευθύγραμμο βέλος σύνδεσης 8" title="βέλος"/>
          <p:cNvCxnSpPr/>
          <p:nvPr/>
        </p:nvCxnSpPr>
        <p:spPr>
          <a:xfrm flipH="1">
            <a:off x="6339973" y="2585240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33744" y="2420752"/>
            <a:ext cx="1639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Θυρεοειδής χόνδρος</a:t>
            </a:r>
            <a:endParaRPr lang="el-GR" dirty="0">
              <a:latin typeface="+mn-lt"/>
            </a:endParaRPr>
          </a:p>
        </p:txBody>
      </p:sp>
      <p:cxnSp>
        <p:nvCxnSpPr>
          <p:cNvPr id="11" name="Ευθύγραμμο βέλος σύνδεσης 10" title="βέλος"/>
          <p:cNvCxnSpPr/>
          <p:nvPr/>
        </p:nvCxnSpPr>
        <p:spPr>
          <a:xfrm flipH="1">
            <a:off x="6098847" y="3593352"/>
            <a:ext cx="11303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03736" y="3344318"/>
            <a:ext cx="1444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Κρικοειδής χόνδρος</a:t>
            </a:r>
            <a:endParaRPr lang="el-GR" dirty="0">
              <a:latin typeface="+mn-lt"/>
            </a:endParaRPr>
          </a:p>
        </p:txBody>
      </p:sp>
      <p:cxnSp>
        <p:nvCxnSpPr>
          <p:cNvPr id="14" name="Ευθύγραμμο βέλος σύνδεσης 13" title="βέλος"/>
          <p:cNvCxnSpPr/>
          <p:nvPr/>
        </p:nvCxnSpPr>
        <p:spPr>
          <a:xfrm flipH="1" flipV="1">
            <a:off x="6194329" y="4264008"/>
            <a:ext cx="1130324" cy="144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 title="βέλος"/>
          <p:cNvCxnSpPr/>
          <p:nvPr/>
        </p:nvCxnSpPr>
        <p:spPr>
          <a:xfrm flipH="1">
            <a:off x="6194330" y="4408024"/>
            <a:ext cx="1130324" cy="520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 title="βέλος"/>
          <p:cNvCxnSpPr/>
          <p:nvPr/>
        </p:nvCxnSpPr>
        <p:spPr>
          <a:xfrm flipH="1">
            <a:off x="6098847" y="4408024"/>
            <a:ext cx="1225807" cy="176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63588" y="4080516"/>
            <a:ext cx="2108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Δεύτερο, τρίτο και τέταρτο ημικρίκιο της τραχείας</a:t>
            </a:r>
            <a:endParaRPr lang="el-GR" dirty="0">
              <a:latin typeface="+mn-lt"/>
            </a:endParaRPr>
          </a:p>
        </p:txBody>
      </p:sp>
      <p:sp>
        <p:nvSpPr>
          <p:cNvPr id="21" name="Ελεύθερη σχεδίαση 20" title="Κάθετη τομή της τραχείας για τραχειοστομία"/>
          <p:cNvSpPr/>
          <p:nvPr/>
        </p:nvSpPr>
        <p:spPr>
          <a:xfrm>
            <a:off x="5819088" y="3954521"/>
            <a:ext cx="144016" cy="617766"/>
          </a:xfrm>
          <a:custGeom>
            <a:avLst/>
            <a:gdLst>
              <a:gd name="connsiteX0" fmla="*/ 49165 w 140876"/>
              <a:gd name="connsiteY0" fmla="*/ 262 h 367980"/>
              <a:gd name="connsiteX1" fmla="*/ 1039 w 140876"/>
              <a:gd name="connsiteY1" fmla="*/ 115766 h 367980"/>
              <a:gd name="connsiteX2" fmla="*/ 20289 w 140876"/>
              <a:gd name="connsiteY2" fmla="*/ 240894 h 367980"/>
              <a:gd name="connsiteX3" fmla="*/ 68416 w 140876"/>
              <a:gd name="connsiteY3" fmla="*/ 346772 h 367980"/>
              <a:gd name="connsiteX4" fmla="*/ 87666 w 140876"/>
              <a:gd name="connsiteY4" fmla="*/ 366022 h 367980"/>
              <a:gd name="connsiteX5" fmla="*/ 116542 w 140876"/>
              <a:gd name="connsiteY5" fmla="*/ 317896 h 367980"/>
              <a:gd name="connsiteX6" fmla="*/ 135793 w 140876"/>
              <a:gd name="connsiteY6" fmla="*/ 202393 h 367980"/>
              <a:gd name="connsiteX7" fmla="*/ 135793 w 140876"/>
              <a:gd name="connsiteY7" fmla="*/ 86890 h 367980"/>
              <a:gd name="connsiteX8" fmla="*/ 49165 w 140876"/>
              <a:gd name="connsiteY8" fmla="*/ 262 h 36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876" h="367980">
                <a:moveTo>
                  <a:pt x="49165" y="262"/>
                </a:moveTo>
                <a:cubicBezTo>
                  <a:pt x="26706" y="5075"/>
                  <a:pt x="5852" y="75661"/>
                  <a:pt x="1039" y="115766"/>
                </a:cubicBezTo>
                <a:cubicBezTo>
                  <a:pt x="-3774" y="155871"/>
                  <a:pt x="9059" y="202393"/>
                  <a:pt x="20289" y="240894"/>
                </a:cubicBezTo>
                <a:cubicBezTo>
                  <a:pt x="31518" y="279395"/>
                  <a:pt x="57187" y="325917"/>
                  <a:pt x="68416" y="346772"/>
                </a:cubicBezTo>
                <a:cubicBezTo>
                  <a:pt x="79645" y="367627"/>
                  <a:pt x="79645" y="370835"/>
                  <a:pt x="87666" y="366022"/>
                </a:cubicBezTo>
                <a:cubicBezTo>
                  <a:pt x="95687" y="361209"/>
                  <a:pt x="108521" y="345167"/>
                  <a:pt x="116542" y="317896"/>
                </a:cubicBezTo>
                <a:cubicBezTo>
                  <a:pt x="124563" y="290625"/>
                  <a:pt x="132585" y="240894"/>
                  <a:pt x="135793" y="202393"/>
                </a:cubicBezTo>
                <a:cubicBezTo>
                  <a:pt x="139001" y="163892"/>
                  <a:pt x="145418" y="115766"/>
                  <a:pt x="135793" y="86890"/>
                </a:cubicBezTo>
                <a:cubicBezTo>
                  <a:pt x="126168" y="58014"/>
                  <a:pt x="71624" y="-4551"/>
                  <a:pt x="49165" y="262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tx1">
                <a:lumMod val="75000"/>
                <a:lumOff val="2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2" name="TextBox 21"/>
          <p:cNvSpPr txBox="1"/>
          <p:nvPr/>
        </p:nvSpPr>
        <p:spPr>
          <a:xfrm>
            <a:off x="5358290" y="4941949"/>
            <a:ext cx="3113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Κάθετη τομή της τραχείας για τραχειοστομία</a:t>
            </a:r>
            <a:endParaRPr lang="el-GR" sz="2000" dirty="0">
              <a:latin typeface="+mn-lt"/>
            </a:endParaRPr>
          </a:p>
        </p:txBody>
      </p:sp>
      <p:sp>
        <p:nvSpPr>
          <p:cNvPr id="23" name="Rectangle 10"/>
          <p:cNvSpPr/>
          <p:nvPr/>
        </p:nvSpPr>
        <p:spPr>
          <a:xfrm>
            <a:off x="5745303" y="5649835"/>
            <a:ext cx="2339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Gray952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Keenan Pepper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84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>
                <a:solidFill>
                  <a:srgbClr val="004A82"/>
                </a:solidFill>
              </a:rPr>
              <a:t>Τραχειοσωλήνας</a:t>
            </a:r>
            <a:r>
              <a:rPr lang="en-US" sz="4400" dirty="0" smtClean="0">
                <a:solidFill>
                  <a:srgbClr val="004A82"/>
                </a:solidFill>
              </a:rPr>
              <a:t/>
            </a:r>
            <a:br>
              <a:rPr lang="en-US" sz="4400" dirty="0" smtClean="0">
                <a:solidFill>
                  <a:srgbClr val="004A82"/>
                </a:solidFill>
              </a:rPr>
            </a:br>
            <a:r>
              <a:rPr lang="en-US" sz="3600" b="0" dirty="0" smtClean="0">
                <a:solidFill>
                  <a:srgbClr val="004A82"/>
                </a:solidFill>
              </a:rPr>
              <a:t>(1 </a:t>
            </a:r>
            <a:r>
              <a:rPr lang="el-GR" sz="3600" b="0" dirty="0" smtClean="0">
                <a:solidFill>
                  <a:srgbClr val="004A82"/>
                </a:solidFill>
              </a:rPr>
              <a:t>από </a:t>
            </a:r>
            <a:r>
              <a:rPr lang="en-US" sz="3600" b="0" dirty="0" smtClean="0">
                <a:solidFill>
                  <a:srgbClr val="004A82"/>
                </a:solidFill>
              </a:rPr>
              <a:t>3</a:t>
            </a:r>
            <a:r>
              <a:rPr lang="el-GR" sz="3600" b="0" dirty="0" smtClean="0">
                <a:solidFill>
                  <a:srgbClr val="004A82"/>
                </a:solidFill>
              </a:rPr>
              <a:t>)</a:t>
            </a:r>
            <a:endParaRPr lang="el-GR" sz="3600" b="0" dirty="0">
              <a:solidFill>
                <a:srgbClr val="004A82"/>
              </a:solidFill>
            </a:endParaRPr>
          </a:p>
        </p:txBody>
      </p:sp>
      <p:pic>
        <p:nvPicPr>
          <p:cNvPr id="5" name="Θέση περιεχομένου 4" title="Τραχειοσωλήνας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3943009" cy="2952328"/>
          </a:xfrm>
        </p:spPr>
      </p:pic>
      <p:sp>
        <p:nvSpPr>
          <p:cNvPr id="6" name="Rectangle 10"/>
          <p:cNvSpPr/>
          <p:nvPr/>
        </p:nvSpPr>
        <p:spPr>
          <a:xfrm>
            <a:off x="899592" y="5328592"/>
            <a:ext cx="3023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Tracheostomy tube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Enigma51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BY 2.0 DE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" name="Εικόνα 9" title="τραχειοστομία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70922"/>
            <a:ext cx="2122582" cy="3938285"/>
          </a:xfrm>
          <a:prstGeom prst="rect">
            <a:avLst/>
          </a:prstGeom>
        </p:spPr>
      </p:pic>
      <p:sp>
        <p:nvSpPr>
          <p:cNvPr id="8" name="Rectangle 10"/>
          <p:cNvSpPr/>
          <p:nvPr/>
        </p:nvSpPr>
        <p:spPr>
          <a:xfrm>
            <a:off x="5580112" y="5328592"/>
            <a:ext cx="3023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Traqueostomia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Rhcastilhos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827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>
                <a:solidFill>
                  <a:srgbClr val="004A82"/>
                </a:solidFill>
              </a:rPr>
              <a:t>Τραχειοσωλήνας</a:t>
            </a:r>
            <a:r>
              <a:rPr lang="en-US" sz="4400" dirty="0" smtClean="0">
                <a:solidFill>
                  <a:srgbClr val="004A82"/>
                </a:solidFill>
              </a:rPr>
              <a:t/>
            </a:r>
            <a:br>
              <a:rPr lang="en-US" sz="4400" dirty="0" smtClean="0">
                <a:solidFill>
                  <a:srgbClr val="004A82"/>
                </a:solidFill>
              </a:rPr>
            </a:br>
            <a:r>
              <a:rPr lang="en-US" sz="3600" b="0" dirty="0" smtClean="0">
                <a:solidFill>
                  <a:srgbClr val="004A82"/>
                </a:solidFill>
              </a:rPr>
              <a:t>(</a:t>
            </a:r>
            <a:r>
              <a:rPr lang="el-GR" sz="3600" b="0" dirty="0" smtClean="0">
                <a:solidFill>
                  <a:srgbClr val="004A82"/>
                </a:solidFill>
              </a:rPr>
              <a:t>2</a:t>
            </a:r>
            <a:r>
              <a:rPr lang="en-US" sz="3600" b="0" dirty="0" smtClean="0">
                <a:solidFill>
                  <a:srgbClr val="004A82"/>
                </a:solidFill>
              </a:rPr>
              <a:t> </a:t>
            </a:r>
            <a:r>
              <a:rPr lang="el-GR" sz="3600" b="0" dirty="0" smtClean="0">
                <a:solidFill>
                  <a:srgbClr val="004A82"/>
                </a:solidFill>
              </a:rPr>
              <a:t>από </a:t>
            </a:r>
            <a:r>
              <a:rPr lang="en-US" sz="3600" b="0" dirty="0" smtClean="0">
                <a:solidFill>
                  <a:srgbClr val="004A82"/>
                </a:solidFill>
              </a:rPr>
              <a:t>3</a:t>
            </a:r>
            <a:r>
              <a:rPr lang="el-GR" sz="3600" b="0" dirty="0" smtClean="0">
                <a:solidFill>
                  <a:srgbClr val="004A82"/>
                </a:solidFill>
              </a:rPr>
              <a:t>)</a:t>
            </a:r>
            <a:endParaRPr lang="el-GR" sz="3600" b="0" dirty="0">
              <a:solidFill>
                <a:srgbClr val="004A82"/>
              </a:solidFill>
            </a:endParaRPr>
          </a:p>
        </p:txBody>
      </p:sp>
      <p:pic>
        <p:nvPicPr>
          <p:cNvPr id="15" name="Θέση περιεχομένου 14" title="Τραχειοσωλήνας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70694"/>
            <a:ext cx="4969983" cy="5040313"/>
          </a:xfrm>
        </p:spPr>
      </p:pic>
      <p:cxnSp>
        <p:nvCxnSpPr>
          <p:cNvPr id="17" name="Ευθύγραμμο βέλος σύνδεσης 16" title="βέλος"/>
          <p:cNvCxnSpPr/>
          <p:nvPr/>
        </p:nvCxnSpPr>
        <p:spPr>
          <a:xfrm flipV="1">
            <a:off x="2915816" y="5373216"/>
            <a:ext cx="1584176" cy="144016"/>
          </a:xfrm>
          <a:prstGeom prst="straightConnector1">
            <a:avLst/>
          </a:prstGeom>
          <a:ln>
            <a:solidFill>
              <a:srgbClr val="6B09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71600" y="533256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B0901"/>
                </a:solidFill>
                <a:latin typeface="+mn-lt"/>
              </a:rPr>
              <a:t>Tracheostomy tube</a:t>
            </a:r>
            <a:endParaRPr lang="el-GR" b="1" dirty="0">
              <a:solidFill>
                <a:srgbClr val="6B0901"/>
              </a:solidFill>
              <a:latin typeface="+mn-lt"/>
            </a:endParaRPr>
          </a:p>
        </p:txBody>
      </p:sp>
      <p:cxnSp>
        <p:nvCxnSpPr>
          <p:cNvPr id="19" name="Ευθύγραμμο βέλος σύνδεσης 18" title="βέλος"/>
          <p:cNvCxnSpPr/>
          <p:nvPr/>
        </p:nvCxnSpPr>
        <p:spPr>
          <a:xfrm flipV="1">
            <a:off x="1763688" y="3650638"/>
            <a:ext cx="864096" cy="24315"/>
          </a:xfrm>
          <a:prstGeom prst="straightConnector1">
            <a:avLst/>
          </a:prstGeom>
          <a:ln>
            <a:solidFill>
              <a:srgbClr val="6B09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31640" y="347812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B0901"/>
                </a:solidFill>
                <a:latin typeface="+mn-lt"/>
              </a:rPr>
              <a:t>Air </a:t>
            </a:r>
            <a:endParaRPr lang="el-GR" b="1" dirty="0">
              <a:solidFill>
                <a:srgbClr val="6B0901"/>
              </a:solidFill>
              <a:latin typeface="+mn-lt"/>
            </a:endParaRPr>
          </a:p>
        </p:txBody>
      </p:sp>
      <p:sp>
        <p:nvSpPr>
          <p:cNvPr id="23" name="Rectangle 10"/>
          <p:cNvSpPr/>
          <p:nvPr/>
        </p:nvSpPr>
        <p:spPr>
          <a:xfrm>
            <a:off x="3520519" y="6327062"/>
            <a:ext cx="3023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Head neck tracheostomy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Tedburke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237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004A82"/>
                </a:solidFill>
              </a:rPr>
              <a:t>Τραχειοσωλήνας</a:t>
            </a:r>
            <a:r>
              <a:rPr lang="en-US" sz="4400" dirty="0">
                <a:solidFill>
                  <a:srgbClr val="004A82"/>
                </a:solidFill>
              </a:rPr>
              <a:t/>
            </a:r>
            <a:br>
              <a:rPr lang="en-US" sz="4400" dirty="0">
                <a:solidFill>
                  <a:srgbClr val="004A82"/>
                </a:solidFill>
              </a:rPr>
            </a:br>
            <a:r>
              <a:rPr lang="en-US" sz="3600" b="0" dirty="0" smtClean="0">
                <a:solidFill>
                  <a:srgbClr val="004A82"/>
                </a:solidFill>
              </a:rPr>
              <a:t>(3 </a:t>
            </a:r>
            <a:r>
              <a:rPr lang="el-GR" sz="3600" b="0" dirty="0">
                <a:solidFill>
                  <a:srgbClr val="004A82"/>
                </a:solidFill>
              </a:rPr>
              <a:t>από </a:t>
            </a:r>
            <a:r>
              <a:rPr lang="en-US" sz="3600" b="0" dirty="0" smtClean="0">
                <a:solidFill>
                  <a:srgbClr val="004A82"/>
                </a:solidFill>
              </a:rPr>
              <a:t>3</a:t>
            </a:r>
            <a:r>
              <a:rPr lang="el-GR" sz="3600" b="0" dirty="0" smtClean="0">
                <a:solidFill>
                  <a:srgbClr val="004A82"/>
                </a:solidFill>
              </a:rPr>
              <a:t>)</a:t>
            </a:r>
            <a:endParaRPr lang="el-GR" sz="3600" dirty="0"/>
          </a:p>
        </p:txBody>
      </p:sp>
      <p:pic>
        <p:nvPicPr>
          <p:cNvPr id="5" name="Θέση περιεχομένου 4" title="Τραχειοσωλήνα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3744416" cy="4397874"/>
          </a:xfrm>
        </p:spPr>
      </p:pic>
      <p:sp>
        <p:nvSpPr>
          <p:cNvPr id="6" name="Rectangle 10"/>
          <p:cNvSpPr/>
          <p:nvPr/>
        </p:nvSpPr>
        <p:spPr>
          <a:xfrm>
            <a:off x="827584" y="5738642"/>
            <a:ext cx="3023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Figure 2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wikispaces.com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7" name="Εικόνα 6" title="τραχειοστομία- τραχειοσωλήνας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68" y="2276872"/>
            <a:ext cx="4310635" cy="3232976"/>
          </a:xfrm>
          <a:prstGeom prst="rect">
            <a:avLst/>
          </a:prstGeom>
        </p:spPr>
      </p:pic>
      <p:cxnSp>
        <p:nvCxnSpPr>
          <p:cNvPr id="10" name="Ευθύγραμμο βέλος σύνδεσης 9" title="βέλος"/>
          <p:cNvCxnSpPr/>
          <p:nvPr/>
        </p:nvCxnSpPr>
        <p:spPr>
          <a:xfrm>
            <a:off x="5292080" y="2141673"/>
            <a:ext cx="576064" cy="1071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21077" y="162377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Strap holds tracheostomy tube in place</a:t>
            </a:r>
            <a:endParaRPr lang="el-GR" dirty="0">
              <a:latin typeface="+mn-lt"/>
            </a:endParaRPr>
          </a:p>
        </p:txBody>
      </p:sp>
      <p:cxnSp>
        <p:nvCxnSpPr>
          <p:cNvPr id="13" name="Ευθύγραμμο βέλος σύνδεσης 12" title="βέλος"/>
          <p:cNvCxnSpPr/>
          <p:nvPr/>
        </p:nvCxnSpPr>
        <p:spPr>
          <a:xfrm flipH="1">
            <a:off x="7129264" y="2027234"/>
            <a:ext cx="323056" cy="866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78958" y="1693471"/>
            <a:ext cx="2033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racheostomy tube</a:t>
            </a:r>
            <a:endParaRPr lang="el-GR" dirty="0">
              <a:latin typeface="+mn-lt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4709113" y="5759486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Trach looks good! antibiotic series end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Alin S Living with Autism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/>
              </a:rPr>
              <a:t>CC BY-NC-SA 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49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9f409678222e60c4bfbbeafb60bce9f78708f"/>
</p:tagLst>
</file>

<file path=ppt/theme/theme1.xml><?xml version="1.0" encoding="utf-8"?>
<a:theme xmlns:a="http://schemas.openxmlformats.org/drawingml/2006/main" name="OC_template_updated">
  <a:themeElements>
    <a:clrScheme name="Προσαρμοσμένο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446</TotalTime>
  <Words>1248</Words>
  <Application>Microsoft Office PowerPoint</Application>
  <PresentationFormat>Προβολή στην οθόνη (4:3)</PresentationFormat>
  <Paragraphs>184</Paragraphs>
  <Slides>25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25</vt:i4>
      </vt:variant>
    </vt:vector>
  </HeadingPairs>
  <TitlesOfParts>
    <vt:vector size="29" baseType="lpstr">
      <vt:lpstr>OC_template_updated</vt:lpstr>
      <vt:lpstr>1_OC_template_updated</vt:lpstr>
      <vt:lpstr>2_OC_template_updated</vt:lpstr>
      <vt:lpstr>3_OC_template_updated</vt:lpstr>
      <vt:lpstr>Χειρουργική Νοσηλευτική Ι (E)</vt:lpstr>
      <vt:lpstr>Χειρουργική Νοσηλευτική Ι (Ε)</vt:lpstr>
      <vt:lpstr>Ενδείξεις τραχειοστομίας</vt:lpstr>
      <vt:lpstr>Τι πρέπει να γνωρίζετε</vt:lpstr>
      <vt:lpstr>Ανώτερο αναπνευστικό</vt:lpstr>
      <vt:lpstr>Ανατομία - Τραχεία</vt:lpstr>
      <vt:lpstr>Τραχειοσωλήνας (1 από 3)</vt:lpstr>
      <vt:lpstr>Τραχειοσωλήνας (2 από 3)</vt:lpstr>
      <vt:lpstr>Τραχειοσωλήνας (3 από 3)</vt:lpstr>
      <vt:lpstr>Τραχειοστομία – ορισμός</vt:lpstr>
      <vt:lpstr>Διαδικασία τραχειοστομίας</vt:lpstr>
      <vt:lpstr>Να θυμάστε… O ρόλος σας ως νοσηλευτές; (1 από 2)</vt:lpstr>
      <vt:lpstr>Να θυμάστε… O ρόλος σας ως νοσηλευτές; (2 από 2)</vt:lpstr>
      <vt:lpstr>Η  τραχειοστομία… (1 από 2)</vt:lpstr>
      <vt:lpstr>Η τραχειοστομία… (2 από 2)</vt:lpstr>
      <vt:lpstr>Ο σωλήνας τραχειοστομίας…</vt:lpstr>
      <vt:lpstr>Επιπλοκές τραχειοστομίας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Χειρουργική Νοσηλευτική Ι Εργαστήριο</dc:title>
  <dc:creator>opencourses@teiath.gr</dc:creator>
  <cp:lastModifiedBy>natasakar new</cp:lastModifiedBy>
  <cp:revision>39</cp:revision>
  <dcterms:created xsi:type="dcterms:W3CDTF">2013-11-15T06:25:36Z</dcterms:created>
  <dcterms:modified xsi:type="dcterms:W3CDTF">2015-03-13T11:40:28Z</dcterms:modified>
</cp:coreProperties>
</file>