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57" r:id="rId22"/>
    <p:sldId id="262" r:id="rId23"/>
    <p:sldId id="264" r:id="rId24"/>
    <p:sldId id="285" r:id="rId25"/>
    <p:sldId id="286"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autoAdjust="0"/>
    <p:restoredTop sz="94660"/>
  </p:normalViewPr>
  <p:slideViewPr>
    <p:cSldViewPr>
      <p:cViewPr varScale="1">
        <p:scale>
          <a:sx n="65" d="100"/>
          <a:sy n="65" d="100"/>
        </p:scale>
        <p:origin x="-70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08/03/2015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08/03/2015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0093648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417874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3222842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4141217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8998818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936530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1813376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6677131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259489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42573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24507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Αρχές Γενικής Λογιστικής</a:t>
            </a:r>
            <a:endParaRPr lang="el-GR" sz="3600" b="1" dirty="0">
              <a:solidFill>
                <a:schemeClr val="tx1"/>
              </a:solidFill>
              <a:latin typeface="+mn-lt"/>
            </a:endParaRPr>
          </a:p>
        </p:txBody>
      </p:sp>
      <p:sp>
        <p:nvSpPr>
          <p:cNvPr id="3" name="Υπότιτλος 2"/>
          <p:cNvSpPr>
            <a:spLocks noGrp="1"/>
          </p:cNvSpPr>
          <p:nvPr>
            <p:ph type="subTitle" idx="1"/>
          </p:nvPr>
        </p:nvSpPr>
        <p:spPr>
          <a:xfrm>
            <a:off x="44388" y="2996952"/>
            <a:ext cx="9144000" cy="2140223"/>
          </a:xfrm>
        </p:spPr>
        <p:txBody>
          <a:bodyPr>
            <a:normAutofit fontScale="92500" lnSpcReduction="20000"/>
          </a:bodyPr>
          <a:lstStyle/>
          <a:p>
            <a:pPr>
              <a:spcBef>
                <a:spcPts val="0"/>
              </a:spcBef>
              <a:spcAft>
                <a:spcPts val="600"/>
              </a:spcAft>
            </a:pPr>
            <a:r>
              <a:rPr lang="el-GR" sz="2800" b="1" dirty="0" smtClean="0"/>
              <a:t>Ενότητα 13</a:t>
            </a:r>
            <a:r>
              <a:rPr lang="el-GR" sz="2800" dirty="0" smtClean="0"/>
              <a:t>:</a:t>
            </a:r>
            <a:r>
              <a:rPr lang="en-US" sz="2800" dirty="0" smtClean="0"/>
              <a:t> </a:t>
            </a:r>
            <a:r>
              <a:rPr lang="el-GR" sz="2800" dirty="0"/>
              <a:t>Ελληνικό Γενικό Λογιστικό Σχέδιο</a:t>
            </a:r>
          </a:p>
          <a:p>
            <a:pPr>
              <a:spcBef>
                <a:spcPts val="0"/>
              </a:spcBef>
              <a:spcAft>
                <a:spcPts val="2400"/>
              </a:spcAft>
            </a:pPr>
            <a:r>
              <a:rPr lang="el-GR" sz="2800" dirty="0"/>
              <a:t>( Oμάδα 4 έως 10 )</a:t>
            </a:r>
            <a:endParaRPr lang="el-GR" sz="2800" dirty="0" smtClean="0"/>
          </a:p>
          <a:p>
            <a:r>
              <a:rPr lang="el-GR" sz="2400" dirty="0"/>
              <a:t>Κωνσταντίνος Πολίτης, Οικονομολόγος</a:t>
            </a:r>
            <a:r>
              <a:rPr lang="en-US" sz="2400" dirty="0"/>
              <a:t>, MEd, MBA</a:t>
            </a:r>
            <a:r>
              <a:rPr lang="el-GR" sz="2400" dirty="0"/>
              <a:t> </a:t>
            </a:r>
            <a:endParaRPr lang="en-US" sz="2400" dirty="0"/>
          </a:p>
          <a:p>
            <a:r>
              <a:rPr lang="el-GR" sz="2400" dirty="0" smtClean="0"/>
              <a:t>Καθηγητής</a:t>
            </a:r>
            <a:r>
              <a:rPr lang="en-US" sz="2400" dirty="0" smtClean="0"/>
              <a:t> </a:t>
            </a:r>
            <a:r>
              <a:rPr lang="el-GR" sz="2400" dirty="0" smtClean="0"/>
              <a:t> </a:t>
            </a:r>
            <a:r>
              <a:rPr lang="el-GR" sz="2400" dirty="0"/>
              <a:t>Εφαρμογών</a:t>
            </a:r>
          </a:p>
          <a:p>
            <a:r>
              <a:rPr lang="el-GR" sz="2400" dirty="0"/>
              <a:t>Τμήμα Διοίκησης Τουριστικών Επιχειρήσεων</a:t>
            </a:r>
            <a:r>
              <a:rPr lang="el-GR" sz="2400" b="1" dirty="0"/>
              <a:t> </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Ομάδα 7</a:t>
            </a:r>
            <a:r>
              <a:rPr lang="el-GR" sz="4400" baseline="30000" dirty="0" smtClean="0"/>
              <a:t>η</a:t>
            </a:r>
            <a:r>
              <a:rPr lang="el-GR" sz="4400" dirty="0" smtClean="0"/>
              <a:t>: Οργανικά έσοδα κατ' είδος</a:t>
            </a:r>
            <a:br>
              <a:rPr lang="el-GR" sz="4400" dirty="0" smtClean="0"/>
            </a:br>
            <a:r>
              <a:rPr lang="el-GR" sz="3600" b="0" dirty="0" smtClean="0"/>
              <a:t>(1 από 3)</a:t>
            </a:r>
            <a:endParaRPr lang="el-GR" sz="3600" b="0" dirty="0"/>
          </a:p>
        </p:txBody>
      </p:sp>
      <p:sp>
        <p:nvSpPr>
          <p:cNvPr id="3" name="Θέση περιεχομένου 2"/>
          <p:cNvSpPr>
            <a:spLocks noGrp="1"/>
          </p:cNvSpPr>
          <p:nvPr>
            <p:ph idx="1"/>
          </p:nvPr>
        </p:nvSpPr>
        <p:spPr/>
        <p:txBody>
          <a:bodyPr/>
          <a:lstStyle/>
          <a:p>
            <a:pPr marL="0" indent="0">
              <a:spcBef>
                <a:spcPts val="1800"/>
              </a:spcBef>
              <a:buNone/>
            </a:pPr>
            <a:r>
              <a:rPr lang="el-GR" dirty="0"/>
              <a:t>Απεικονίζονται και παρακολουθούνται κατ' είδος τα έσοδα τα οποία αναφέρονται στην ομαλή εκμετάλλευση της χρήσεως (οργανικά).</a:t>
            </a:r>
          </a:p>
          <a:p>
            <a:pPr marL="0" indent="0">
              <a:spcBef>
                <a:spcPts val="1800"/>
              </a:spcBef>
              <a:buNone/>
            </a:pPr>
            <a:r>
              <a:rPr lang="el-GR" dirty="0"/>
              <a:t> Στους λογαριασμούς της ομάδας 7 </a:t>
            </a:r>
            <a:r>
              <a:rPr lang="el-GR" b="1" dirty="0"/>
              <a:t>δεν καταχωρούνται:</a:t>
            </a:r>
          </a:p>
          <a:p>
            <a:pPr marL="457200" indent="-457200">
              <a:spcBef>
                <a:spcPts val="1800"/>
              </a:spcBef>
              <a:buFont typeface="+mj-lt"/>
              <a:buAutoNum type="alphaLcParenR"/>
            </a:pPr>
            <a:r>
              <a:rPr lang="el-GR" dirty="0" smtClean="0"/>
              <a:t>Κονδύλια </a:t>
            </a:r>
            <a:r>
              <a:rPr lang="el-GR" dirty="0"/>
              <a:t>που δε συνιστούν έσοδα, όπως η είσπραξη ποσών που η οικονομική μονάδα δανείζεται ή η επιστροφή σ' αυτή ποσών που η ίδια δανείζει σε τρίτους.</a:t>
            </a:r>
          </a:p>
          <a:p>
            <a:pPr marL="457200" indent="-457200">
              <a:spcBef>
                <a:spcPts val="1800"/>
              </a:spcBef>
              <a:buFont typeface="+mj-lt"/>
              <a:buAutoNum type="alphaLcParenR"/>
            </a:pPr>
            <a:r>
              <a:rPr lang="el-GR" dirty="0" smtClean="0"/>
              <a:t>Έκτακτα </a:t>
            </a:r>
            <a:r>
              <a:rPr lang="el-GR" dirty="0"/>
              <a:t>και ανόργανα έσοδα, καθώς και έκτακτα κέρδη, τα οποία παρακολουθούνται στους οικείους λογαριασμούς της ομάδας 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 xmlns:p14="http://schemas.microsoft.com/office/powerpoint/2010/main" val="560467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7</a:t>
            </a:r>
            <a:r>
              <a:rPr lang="el-GR" sz="4400" baseline="30000" dirty="0"/>
              <a:t>η</a:t>
            </a:r>
            <a:r>
              <a:rPr lang="el-GR" sz="4400" dirty="0"/>
              <a:t>: Οργανικά έσοδα κατ' είδος</a:t>
            </a:r>
            <a:r>
              <a:rPr lang="el-GR" dirty="0"/>
              <a:t/>
            </a:r>
            <a:br>
              <a:rPr lang="el-GR" dirty="0"/>
            </a:b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196751"/>
            <a:ext cx="8229600" cy="5524723"/>
          </a:xfrm>
        </p:spPr>
        <p:txBody>
          <a:bodyPr>
            <a:normAutofit fontScale="92500" lnSpcReduction="20000"/>
          </a:bodyPr>
          <a:lstStyle/>
          <a:p>
            <a:pPr marL="0" indent="0">
              <a:buNone/>
            </a:pPr>
            <a:r>
              <a:rPr lang="el-GR" dirty="0"/>
              <a:t>Στους λογαριασμούς της ομάδας 7 απεικονίζονται και παρακολουθούνται οι εξής ειδικότερες κατηγορίες εσόδων:</a:t>
            </a:r>
          </a:p>
          <a:p>
            <a:pPr marL="457200" indent="-457200">
              <a:spcBef>
                <a:spcPts val="1800"/>
              </a:spcBef>
              <a:buFont typeface="+mj-lt"/>
              <a:buAutoNum type="alphaLcParenR"/>
            </a:pPr>
            <a:r>
              <a:rPr lang="el-GR" dirty="0" smtClean="0"/>
              <a:t>Τα </a:t>
            </a:r>
            <a:r>
              <a:rPr lang="el-GR" dirty="0"/>
              <a:t>έσοδα από την πώληση υλικών αγαθών ή υπηρεσιών που συνιστούν το κύριο αντικείμενο της εκμεταλλεύσεως (κύκλος εργασιών ή τζίρος).</a:t>
            </a:r>
          </a:p>
          <a:p>
            <a:pPr marL="457200" indent="-457200">
              <a:spcBef>
                <a:spcPts val="1800"/>
              </a:spcBef>
              <a:buFont typeface="+mj-lt"/>
              <a:buAutoNum type="alphaLcParenR"/>
            </a:pPr>
            <a:r>
              <a:rPr lang="el-GR" dirty="0" smtClean="0"/>
              <a:t>Τα </a:t>
            </a:r>
            <a:r>
              <a:rPr lang="el-GR" dirty="0"/>
              <a:t>έσοδα από επιχορηγήσεις και από διάφορες άλλες αιτίες που έχουν σχέση με τη δραστηριότητα των πωλήσεων.</a:t>
            </a:r>
          </a:p>
          <a:p>
            <a:pPr marL="457200" indent="-457200">
              <a:spcBef>
                <a:spcPts val="1800"/>
              </a:spcBef>
              <a:buFont typeface="+mj-lt"/>
              <a:buAutoNum type="alphaLcParenR"/>
            </a:pPr>
            <a:r>
              <a:rPr lang="el-GR" dirty="0" smtClean="0"/>
              <a:t>Τα </a:t>
            </a:r>
            <a:r>
              <a:rPr lang="el-GR" dirty="0"/>
              <a:t>έσοδα από παρεπόμενες ασχολίες.</a:t>
            </a:r>
          </a:p>
          <a:p>
            <a:pPr marL="457200" indent="-457200">
              <a:spcBef>
                <a:spcPts val="1800"/>
              </a:spcBef>
              <a:buFont typeface="+mj-lt"/>
              <a:buAutoNum type="alphaLcParenR"/>
            </a:pPr>
            <a:r>
              <a:rPr lang="el-GR" dirty="0" smtClean="0"/>
              <a:t>Τα </a:t>
            </a:r>
            <a:r>
              <a:rPr lang="el-GR" dirty="0"/>
              <a:t>έσοδα κεφαλαίων (συμμετοχών, χρεογράφων και τόκων).</a:t>
            </a:r>
          </a:p>
          <a:p>
            <a:pPr marL="457200" indent="-457200">
              <a:spcBef>
                <a:spcPts val="1800"/>
              </a:spcBef>
              <a:buFont typeface="+mj-lt"/>
              <a:buAutoNum type="alphaLcParenR"/>
            </a:pPr>
            <a:r>
              <a:rPr lang="el-GR" dirty="0" smtClean="0"/>
              <a:t>Η </a:t>
            </a:r>
            <a:r>
              <a:rPr lang="el-GR" dirty="0"/>
              <a:t>αξία κόστους των ιδιοπαραγόμενων πάγιων στοιχείων που χρησιμοποιούνται από την οικονομική μονάδα, καθώς και η αξία βελτιώσεως των στοιχείων αυτών.</a:t>
            </a:r>
          </a:p>
          <a:p>
            <a:pPr marL="457200" indent="-457200">
              <a:spcBef>
                <a:spcPts val="1800"/>
              </a:spcBef>
              <a:buFont typeface="+mj-lt"/>
              <a:buAutoNum type="alphaLcParenR"/>
            </a:pPr>
            <a:r>
              <a:rPr lang="el-GR" dirty="0" smtClean="0"/>
              <a:t>Οι </a:t>
            </a:r>
            <a:r>
              <a:rPr lang="el-GR" dirty="0"/>
              <a:t>χρησιμοποιημένες προβλέψεις για την κάλυψη εξόδων εκμεταλλεύσεως.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 xmlns:p14="http://schemas.microsoft.com/office/powerpoint/2010/main" val="28205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7</a:t>
            </a:r>
            <a:r>
              <a:rPr lang="el-GR" sz="4400" baseline="30000" dirty="0"/>
              <a:t>η</a:t>
            </a:r>
            <a:r>
              <a:rPr lang="el-GR" sz="4400" dirty="0"/>
              <a:t>: Οργανικά έσοδα κατ' είδος</a:t>
            </a:r>
            <a:br>
              <a:rPr lang="el-GR" sz="4400" dirty="0"/>
            </a:b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282352" y="1170571"/>
            <a:ext cx="8579296" cy="5040560"/>
          </a:xfrm>
        </p:spPr>
        <p:txBody>
          <a:bodyPr>
            <a:normAutofit fontScale="92500" lnSpcReduction="20000"/>
          </a:bodyPr>
          <a:lstStyle/>
          <a:p>
            <a:pPr marL="0" indent="0" algn="ctr">
              <a:buNone/>
            </a:pPr>
            <a:r>
              <a:rPr lang="el-GR" b="1" dirty="0" smtClean="0"/>
              <a:t>Πρωτοβάθμιοι Λογαριασμο</a:t>
            </a:r>
            <a:r>
              <a:rPr lang="el-GR" b="1" dirty="0" smtClean="0"/>
              <a:t>ί</a:t>
            </a:r>
            <a:r>
              <a:rPr lang="el-GR" b="1" dirty="0" smtClean="0"/>
              <a:t> </a:t>
            </a:r>
            <a:endParaRPr lang="el-GR" b="1" dirty="0" smtClean="0"/>
          </a:p>
          <a:p>
            <a:pPr>
              <a:spcBef>
                <a:spcPts val="1200"/>
              </a:spcBef>
            </a:pPr>
            <a:r>
              <a:rPr lang="el-GR" dirty="0" smtClean="0"/>
              <a:t>70 </a:t>
            </a:r>
            <a:r>
              <a:rPr lang="el-GR" dirty="0"/>
              <a:t>Πωλήσεις </a:t>
            </a:r>
            <a:r>
              <a:rPr lang="el-GR" dirty="0" smtClean="0"/>
              <a:t>εμπορευμάτων, </a:t>
            </a:r>
            <a:endParaRPr lang="el-GR" dirty="0"/>
          </a:p>
          <a:p>
            <a:pPr>
              <a:spcBef>
                <a:spcPts val="1200"/>
              </a:spcBef>
            </a:pPr>
            <a:r>
              <a:rPr lang="el-GR" dirty="0"/>
              <a:t>71 Πωλήσεις προϊόντων έτοιμων και </a:t>
            </a:r>
            <a:r>
              <a:rPr lang="el-GR" dirty="0" smtClean="0"/>
              <a:t>ημιτελών, </a:t>
            </a:r>
            <a:endParaRPr lang="el-GR" dirty="0"/>
          </a:p>
          <a:p>
            <a:pPr>
              <a:spcBef>
                <a:spcPts val="1200"/>
              </a:spcBef>
            </a:pPr>
            <a:r>
              <a:rPr lang="el-GR" dirty="0"/>
              <a:t>72 Πωλήσεις λοιπών αποθεμάτων και άχρηστου </a:t>
            </a:r>
            <a:r>
              <a:rPr lang="el-GR" dirty="0" smtClean="0"/>
              <a:t>υλικού, </a:t>
            </a:r>
            <a:endParaRPr lang="el-GR" dirty="0"/>
          </a:p>
          <a:p>
            <a:pPr>
              <a:spcBef>
                <a:spcPts val="1200"/>
              </a:spcBef>
            </a:pPr>
            <a:r>
              <a:rPr lang="el-GR" dirty="0"/>
              <a:t>73 Πωλήσεις υπηρεσιών (έσοδα από παροχή υπηρεσιών</a:t>
            </a:r>
            <a:r>
              <a:rPr lang="el-GR" dirty="0" smtClean="0"/>
              <a:t>), </a:t>
            </a:r>
            <a:endParaRPr lang="el-GR" dirty="0"/>
          </a:p>
          <a:p>
            <a:pPr>
              <a:spcBef>
                <a:spcPts val="1200"/>
              </a:spcBef>
            </a:pPr>
            <a:r>
              <a:rPr lang="el-GR" dirty="0"/>
              <a:t>74 Επιχορηγήσεις και διάφορα έσοδα </a:t>
            </a:r>
            <a:r>
              <a:rPr lang="el-GR" dirty="0" smtClean="0"/>
              <a:t>πωλήσεων, </a:t>
            </a:r>
            <a:endParaRPr lang="el-GR" dirty="0"/>
          </a:p>
          <a:p>
            <a:pPr>
              <a:spcBef>
                <a:spcPts val="1200"/>
              </a:spcBef>
            </a:pPr>
            <a:r>
              <a:rPr lang="el-GR" dirty="0"/>
              <a:t>75 Έσοδα παρεπόμενων </a:t>
            </a:r>
            <a:r>
              <a:rPr lang="el-GR" dirty="0" smtClean="0"/>
              <a:t>ασχολιών, </a:t>
            </a:r>
            <a:endParaRPr lang="el-GR" dirty="0"/>
          </a:p>
          <a:p>
            <a:pPr>
              <a:spcBef>
                <a:spcPts val="1200"/>
              </a:spcBef>
            </a:pPr>
            <a:r>
              <a:rPr lang="el-GR" dirty="0"/>
              <a:t>76 Έσοδα </a:t>
            </a:r>
            <a:r>
              <a:rPr lang="el-GR" dirty="0" smtClean="0"/>
              <a:t>κεφαλαίων, </a:t>
            </a:r>
            <a:endParaRPr lang="el-GR" dirty="0"/>
          </a:p>
          <a:p>
            <a:pPr>
              <a:spcBef>
                <a:spcPts val="1200"/>
              </a:spcBef>
            </a:pPr>
            <a:r>
              <a:rPr lang="el-GR" dirty="0"/>
              <a:t>77 </a:t>
            </a:r>
            <a:r>
              <a:rPr lang="el-GR" dirty="0" smtClean="0"/>
              <a:t>....................................................., </a:t>
            </a:r>
            <a:endParaRPr lang="el-GR" dirty="0"/>
          </a:p>
          <a:p>
            <a:pPr>
              <a:spcBef>
                <a:spcPts val="1200"/>
              </a:spcBef>
            </a:pPr>
            <a:r>
              <a:rPr lang="el-GR" dirty="0"/>
              <a:t>78 Ιδιοπαραγωγή παγίων-Τεκμαρτά έσοδα από αυτοπαραδόσεις ή</a:t>
            </a:r>
            <a:br>
              <a:rPr lang="el-GR" dirty="0"/>
            </a:br>
            <a:r>
              <a:rPr lang="el-GR" dirty="0"/>
              <a:t>     καταστροφές </a:t>
            </a:r>
            <a:r>
              <a:rPr lang="el-GR" dirty="0" smtClean="0"/>
              <a:t>αποθεμάτων, </a:t>
            </a:r>
            <a:endParaRPr lang="el-GR" dirty="0"/>
          </a:p>
          <a:p>
            <a:pPr>
              <a:spcBef>
                <a:spcPts val="1200"/>
              </a:spcBef>
            </a:pPr>
            <a:r>
              <a:rPr lang="el-GR" dirty="0"/>
              <a:t>79 Οργανικά έσοδα κατ' είδος υποκαταστημάτων ή άλλων </a:t>
            </a:r>
            <a:r>
              <a:rPr lang="el-GR" dirty="0" smtClean="0"/>
              <a:t>κέντρων.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 xmlns:p14="http://schemas.microsoft.com/office/powerpoint/2010/main" val="132115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Ομάδα 8</a:t>
            </a:r>
            <a:r>
              <a:rPr lang="el-GR" sz="4400" baseline="30000" dirty="0" smtClean="0"/>
              <a:t>η</a:t>
            </a:r>
            <a:r>
              <a:rPr lang="el-GR" sz="4400" dirty="0" smtClean="0"/>
              <a:t>: </a:t>
            </a:r>
            <a:r>
              <a:rPr lang="el-GR" sz="4400" dirty="0" smtClean="0"/>
              <a:t>Λογαριασμός </a:t>
            </a:r>
            <a:r>
              <a:rPr lang="el-GR" sz="4400" dirty="0" smtClean="0"/>
              <a:t>αποτελεσμάτων</a:t>
            </a:r>
            <a:r>
              <a:rPr lang="el-GR" dirty="0" smtClean="0"/>
              <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67544" y="1340768"/>
            <a:ext cx="8229600" cy="5040560"/>
          </a:xfrm>
        </p:spPr>
        <p:txBody>
          <a:bodyPr/>
          <a:lstStyle/>
          <a:p>
            <a:pPr marL="0" indent="0">
              <a:buNone/>
            </a:pPr>
            <a:r>
              <a:rPr lang="el-GR" dirty="0"/>
              <a:t>Περιλαμβάνονται οι λογαριασμοί προσδιορισμού των αποτελεσμάτων εκμεταλλεύσεως, μικτών και καθαρών, καθώς και οι λογαριασμοί συγκεντρώσεως των μη προσδιοριστικών των μικτών κερδών εξόδων και εσόδων εκμεταλλεύσεως. Στην ίδια ομάδα περιλαμβάνονται οι λογαριασμοί συγκεντρώσεως των έκτακτων και ανόργανων αποτελεσμάτων, των εξόδων και εσόδων προηγούμενων χρήσεων, των προβλέψεων για έκτακτους κινδύνους, των εσόδων από προβλέψεις προηγούμενων χρήσεων και των μη ενσωματωμένων στο λειτουργικό κόστος αποσβέσεων πάγιων στοιχείων, καθώς και οι λογαριασμοί προσδιορισμού και διαθέσεως των αποτελεσμάτων χρήσεως.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 xmlns:p14="http://schemas.microsoft.com/office/powerpoint/2010/main" val="418182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8</a:t>
            </a:r>
            <a:r>
              <a:rPr lang="el-GR" sz="4400" baseline="30000" dirty="0"/>
              <a:t>η</a:t>
            </a:r>
            <a:r>
              <a:rPr lang="el-GR" sz="4400" dirty="0"/>
              <a:t>: </a:t>
            </a:r>
            <a:r>
              <a:rPr lang="el-GR" sz="4400" dirty="0" smtClean="0"/>
              <a:t>Λογαριασμός </a:t>
            </a:r>
            <a:r>
              <a:rPr lang="el-GR" sz="4400" dirty="0"/>
              <a:t>αποτελεσμάτων</a:t>
            </a:r>
            <a:r>
              <a:rPr lang="el-GR" dirty="0"/>
              <a:t/>
            </a:r>
            <a:br>
              <a:rPr lang="el-GR"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smtClean="0"/>
              <a:t>Πρωτοβάθμιοι Λογαριασμοί </a:t>
            </a:r>
          </a:p>
          <a:p>
            <a:pPr>
              <a:spcBef>
                <a:spcPts val="1200"/>
              </a:spcBef>
            </a:pPr>
            <a:r>
              <a:rPr lang="el-GR" dirty="0" smtClean="0"/>
              <a:t>80 </a:t>
            </a:r>
            <a:r>
              <a:rPr lang="el-GR" dirty="0"/>
              <a:t>Γενική </a:t>
            </a:r>
            <a:r>
              <a:rPr lang="el-GR" dirty="0" smtClean="0"/>
              <a:t>εκμετάλλευση, </a:t>
            </a:r>
            <a:endParaRPr lang="el-GR" dirty="0"/>
          </a:p>
          <a:p>
            <a:pPr>
              <a:spcBef>
                <a:spcPts val="1200"/>
              </a:spcBef>
            </a:pPr>
            <a:r>
              <a:rPr lang="el-GR" dirty="0"/>
              <a:t>81 Έκτακτα και ανόργανα </a:t>
            </a:r>
            <a:r>
              <a:rPr lang="el-GR" dirty="0" smtClean="0"/>
              <a:t>αποτελέσματα, </a:t>
            </a:r>
            <a:endParaRPr lang="el-GR" dirty="0"/>
          </a:p>
          <a:p>
            <a:pPr>
              <a:spcBef>
                <a:spcPts val="1200"/>
              </a:spcBef>
            </a:pPr>
            <a:r>
              <a:rPr lang="el-GR" dirty="0"/>
              <a:t>82 Έξοδα και έσοδα προηγούμενων </a:t>
            </a:r>
            <a:r>
              <a:rPr lang="el-GR" dirty="0" smtClean="0"/>
              <a:t>χρήσεων, </a:t>
            </a:r>
            <a:endParaRPr lang="el-GR" dirty="0"/>
          </a:p>
          <a:p>
            <a:pPr>
              <a:spcBef>
                <a:spcPts val="1200"/>
              </a:spcBef>
            </a:pPr>
            <a:r>
              <a:rPr lang="el-GR" dirty="0"/>
              <a:t>83 Προβλέψεις για έκτακτους </a:t>
            </a:r>
            <a:r>
              <a:rPr lang="el-GR" dirty="0" smtClean="0"/>
              <a:t>κινδύνους, </a:t>
            </a:r>
            <a:endParaRPr lang="el-GR" dirty="0"/>
          </a:p>
          <a:p>
            <a:pPr>
              <a:spcBef>
                <a:spcPts val="1200"/>
              </a:spcBef>
            </a:pPr>
            <a:r>
              <a:rPr lang="el-GR" dirty="0"/>
              <a:t>84 Έσοδα από προβλέψεις προηγούμενων </a:t>
            </a:r>
            <a:r>
              <a:rPr lang="el-GR" dirty="0" smtClean="0"/>
              <a:t>χρήσεων, </a:t>
            </a:r>
            <a:endParaRPr lang="el-GR" dirty="0"/>
          </a:p>
          <a:p>
            <a:pPr>
              <a:spcBef>
                <a:spcPts val="1200"/>
              </a:spcBef>
            </a:pPr>
            <a:r>
              <a:rPr lang="el-GR" dirty="0"/>
              <a:t>85 Αποσβέσεις παγίων μη ενσωματωμένες στο λειτουργικό </a:t>
            </a:r>
            <a:r>
              <a:rPr lang="el-GR" dirty="0" smtClean="0"/>
              <a:t>κόστος, </a:t>
            </a:r>
            <a:endParaRPr lang="el-GR" dirty="0"/>
          </a:p>
          <a:p>
            <a:pPr>
              <a:spcBef>
                <a:spcPts val="1200"/>
              </a:spcBef>
            </a:pPr>
            <a:r>
              <a:rPr lang="el-GR" dirty="0"/>
              <a:t>86 Αποτελέσματα </a:t>
            </a:r>
            <a:r>
              <a:rPr lang="el-GR" dirty="0" smtClean="0"/>
              <a:t>χρήσεως, </a:t>
            </a:r>
            <a:endParaRPr lang="el-GR" dirty="0"/>
          </a:p>
          <a:p>
            <a:pPr>
              <a:spcBef>
                <a:spcPts val="1200"/>
              </a:spcBef>
            </a:pPr>
            <a:r>
              <a:rPr lang="el-GR" dirty="0"/>
              <a:t>87 </a:t>
            </a:r>
            <a:r>
              <a:rPr lang="el-GR" dirty="0" smtClean="0"/>
              <a:t>.........................................., </a:t>
            </a:r>
            <a:endParaRPr lang="el-GR" dirty="0"/>
          </a:p>
          <a:p>
            <a:pPr>
              <a:spcBef>
                <a:spcPts val="1200"/>
              </a:spcBef>
            </a:pPr>
            <a:r>
              <a:rPr lang="el-GR" dirty="0"/>
              <a:t>88 Αποτελέσματα προς </a:t>
            </a:r>
            <a:r>
              <a:rPr lang="el-GR" dirty="0" smtClean="0"/>
              <a:t>διάθεση, </a:t>
            </a:r>
            <a:endParaRPr lang="el-GR" dirty="0"/>
          </a:p>
          <a:p>
            <a:pPr>
              <a:spcBef>
                <a:spcPts val="1200"/>
              </a:spcBef>
            </a:pPr>
            <a:r>
              <a:rPr lang="el-GR" dirty="0"/>
              <a:t>89 </a:t>
            </a:r>
            <a:r>
              <a:rPr lang="el-GR" dirty="0" smtClean="0"/>
              <a:t>Ισολογισμός. </a:t>
            </a:r>
            <a:r>
              <a:rPr lang="el-GR" dirty="0"/>
              <a:t> </a:t>
            </a:r>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 xmlns:p14="http://schemas.microsoft.com/office/powerpoint/2010/main" val="3399838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Ομάδα 9</a:t>
            </a:r>
            <a:r>
              <a:rPr lang="el-GR" baseline="30000" dirty="0" smtClean="0"/>
              <a:t>η</a:t>
            </a:r>
            <a:r>
              <a:rPr lang="el-GR" dirty="0" smtClean="0"/>
              <a:t>: Αναλυτική λογιστική εκμετάλλευσης </a:t>
            </a:r>
            <a:r>
              <a:rPr lang="el-GR" sz="3200" b="0" dirty="0" smtClean="0"/>
              <a:t>(1 από 2)</a:t>
            </a:r>
            <a:endParaRPr lang="el-GR" sz="3200" b="0" dirty="0"/>
          </a:p>
        </p:txBody>
      </p:sp>
      <p:sp>
        <p:nvSpPr>
          <p:cNvPr id="3" name="Θέση περιεχομένου 2"/>
          <p:cNvSpPr>
            <a:spLocks noGrp="1"/>
          </p:cNvSpPr>
          <p:nvPr>
            <p:ph idx="1"/>
          </p:nvPr>
        </p:nvSpPr>
        <p:spPr>
          <a:xfrm>
            <a:off x="467544" y="1340768"/>
            <a:ext cx="8229600" cy="5040560"/>
          </a:xfrm>
        </p:spPr>
        <p:txBody>
          <a:bodyPr/>
          <a:lstStyle/>
          <a:p>
            <a:pPr marL="0" indent="0">
              <a:spcBef>
                <a:spcPts val="1200"/>
              </a:spcBef>
              <a:buNone/>
            </a:pPr>
            <a:r>
              <a:rPr lang="el-GR" dirty="0"/>
              <a:t>Οι λογαριασμοί της ομάδας 9 καλύπτουν τις εσωτερικές ανάγκες μιας οικονομικής μονάδας με την παρακολούθηση του σχηματισμού του λειτουργικού και του κατά φορέα κόστους καθώς και τα συνολικά και τα κατ’ είδος αναλυτικά αποτελέσματα.</a:t>
            </a:r>
          </a:p>
          <a:p>
            <a:pPr marL="0" indent="0">
              <a:spcBef>
                <a:spcPts val="1200"/>
              </a:spcBef>
              <a:buNone/>
            </a:pPr>
            <a:r>
              <a:rPr lang="el-GR" dirty="0"/>
              <a:t>Σε περίπτωση λειτουργίας συστήματος αναλυτικής λογιστικής εκμεταλλεύσεως στο κλειστό λογιστικό κύκλωμα της ομάδας 9, η οικονομική μονάδα είναι υποχρεωμένη να αναπτύξει τους λογαριασμούς που κατά την κρίση της εξυπηρετούν τις ανάγκες της κάτω από τους υποχρεωτικούς πρωτοβάθμιους λογαριασμούς όπως αυτοί παρουσιάζονται στην επόμενη διαφάνεια.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 xmlns:p14="http://schemas.microsoft.com/office/powerpoint/2010/main" val="3937339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a:t>
            </a:r>
            <a:r>
              <a:rPr lang="el-GR" sz="4400" dirty="0" smtClean="0"/>
              <a:t>9</a:t>
            </a:r>
            <a:r>
              <a:rPr lang="el-GR" sz="4400" baseline="30000" dirty="0" smtClean="0"/>
              <a:t>η</a:t>
            </a:r>
            <a:r>
              <a:rPr lang="el-GR" sz="4400" dirty="0" smtClean="0"/>
              <a:t>: </a:t>
            </a:r>
            <a:r>
              <a:rPr lang="el-GR" sz="4400" dirty="0"/>
              <a:t>Αναλυτική λογιστική εκμετάλλευσης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smtClean="0"/>
              <a:t>Πρωτοβάθμιοι Λογαριασμοί   </a:t>
            </a:r>
          </a:p>
          <a:p>
            <a:pPr>
              <a:spcBef>
                <a:spcPts val="1200"/>
              </a:spcBef>
            </a:pPr>
            <a:r>
              <a:rPr lang="el-GR" dirty="0" smtClean="0"/>
              <a:t>90 </a:t>
            </a:r>
            <a:r>
              <a:rPr lang="el-GR" dirty="0"/>
              <a:t>Διάμεσοι - Αντικριζόμενοι </a:t>
            </a:r>
            <a:r>
              <a:rPr lang="el-GR" dirty="0" smtClean="0"/>
              <a:t>λογαριασμοί, </a:t>
            </a:r>
            <a:endParaRPr lang="el-GR" dirty="0"/>
          </a:p>
          <a:p>
            <a:pPr>
              <a:spcBef>
                <a:spcPts val="1200"/>
              </a:spcBef>
            </a:pPr>
            <a:r>
              <a:rPr lang="el-GR" dirty="0"/>
              <a:t>91 Ανακατάταξη εξόδων - αγορών και </a:t>
            </a:r>
            <a:r>
              <a:rPr lang="el-GR" dirty="0" smtClean="0"/>
              <a:t>εσόδων, </a:t>
            </a:r>
            <a:endParaRPr lang="el-GR" dirty="0"/>
          </a:p>
          <a:p>
            <a:pPr>
              <a:spcBef>
                <a:spcPts val="1200"/>
              </a:spcBef>
            </a:pPr>
            <a:r>
              <a:rPr lang="el-GR" dirty="0"/>
              <a:t>92 Κέντρα (θέσεις) </a:t>
            </a:r>
            <a:r>
              <a:rPr lang="el-GR" dirty="0" smtClean="0"/>
              <a:t>κόστους, </a:t>
            </a:r>
            <a:endParaRPr lang="el-GR" dirty="0"/>
          </a:p>
          <a:p>
            <a:pPr>
              <a:spcBef>
                <a:spcPts val="1200"/>
              </a:spcBef>
            </a:pPr>
            <a:r>
              <a:rPr lang="el-GR" dirty="0"/>
              <a:t>93 Κόστος παραγωγής (παραγωγή σε εξέλιξη</a:t>
            </a:r>
            <a:r>
              <a:rPr lang="el-GR" dirty="0" smtClean="0"/>
              <a:t>), </a:t>
            </a:r>
            <a:endParaRPr lang="el-GR" dirty="0"/>
          </a:p>
          <a:p>
            <a:pPr>
              <a:spcBef>
                <a:spcPts val="1200"/>
              </a:spcBef>
            </a:pPr>
            <a:r>
              <a:rPr lang="el-GR" dirty="0"/>
              <a:t>94 </a:t>
            </a:r>
            <a:r>
              <a:rPr lang="el-GR" dirty="0" smtClean="0"/>
              <a:t>Αποθέματα, </a:t>
            </a:r>
            <a:endParaRPr lang="el-GR" dirty="0"/>
          </a:p>
          <a:p>
            <a:pPr>
              <a:spcBef>
                <a:spcPts val="1200"/>
              </a:spcBef>
            </a:pPr>
            <a:r>
              <a:rPr lang="el-GR" dirty="0"/>
              <a:t>95 Αποκλίσεις από το πρότυπο </a:t>
            </a:r>
            <a:r>
              <a:rPr lang="el-GR" dirty="0" smtClean="0"/>
              <a:t>κόστος, </a:t>
            </a:r>
            <a:endParaRPr lang="el-GR" dirty="0"/>
          </a:p>
          <a:p>
            <a:pPr>
              <a:spcBef>
                <a:spcPts val="1200"/>
              </a:spcBef>
            </a:pPr>
            <a:r>
              <a:rPr lang="el-GR" dirty="0"/>
              <a:t>96 Έσοδα - Μικτά αναλυτικά </a:t>
            </a:r>
            <a:r>
              <a:rPr lang="el-GR" dirty="0" smtClean="0"/>
              <a:t>αποτελέσματα, </a:t>
            </a:r>
            <a:endParaRPr lang="el-GR" dirty="0"/>
          </a:p>
          <a:p>
            <a:pPr>
              <a:spcBef>
                <a:spcPts val="1200"/>
              </a:spcBef>
            </a:pPr>
            <a:r>
              <a:rPr lang="el-GR" dirty="0"/>
              <a:t>97 Διαφορές ενσωματώσεως και </a:t>
            </a:r>
            <a:r>
              <a:rPr lang="el-GR" dirty="0" smtClean="0"/>
              <a:t>καταλογισμού, </a:t>
            </a:r>
            <a:endParaRPr lang="el-GR" dirty="0"/>
          </a:p>
          <a:p>
            <a:pPr>
              <a:spcBef>
                <a:spcPts val="1200"/>
              </a:spcBef>
            </a:pPr>
            <a:r>
              <a:rPr lang="el-GR" dirty="0"/>
              <a:t>98 Αναλυτικά </a:t>
            </a:r>
            <a:r>
              <a:rPr lang="el-GR" dirty="0" smtClean="0"/>
              <a:t>αποτελέσματα.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 xmlns:p14="http://schemas.microsoft.com/office/powerpoint/2010/main" val="2463829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Ομάδα 10</a:t>
            </a:r>
            <a:r>
              <a:rPr lang="el-GR" sz="4400" baseline="30000" dirty="0" smtClean="0"/>
              <a:t>η</a:t>
            </a:r>
            <a:r>
              <a:rPr lang="el-GR" sz="4400" dirty="0" smtClean="0"/>
              <a:t> (</a:t>
            </a:r>
            <a:r>
              <a:rPr lang="el-GR" sz="4400" dirty="0"/>
              <a:t>0): </a:t>
            </a:r>
            <a:r>
              <a:rPr lang="el-GR" sz="4400" dirty="0" smtClean="0"/>
              <a:t>Λογαριασμοί τάξεως</a:t>
            </a:r>
            <a:br>
              <a:rPr lang="el-GR" sz="4400" dirty="0" smtClean="0"/>
            </a:br>
            <a:r>
              <a:rPr lang="el-GR" sz="3600" b="0" dirty="0" smtClean="0"/>
              <a:t>(1 από 3) </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pPr marL="0" indent="0">
              <a:spcBef>
                <a:spcPts val="1200"/>
              </a:spcBef>
              <a:buNone/>
            </a:pPr>
            <a:r>
              <a:rPr lang="el-GR" dirty="0"/>
              <a:t>Περιλαμβάνονται οι λογαριασμοί τάξεως με τους οποίους παρέχονται σημαντικές πληροφορίες και χρήσιμα στατιστικά στοιχεία.</a:t>
            </a:r>
          </a:p>
          <a:p>
            <a:pPr marL="0" indent="0">
              <a:spcBef>
                <a:spcPts val="1200"/>
              </a:spcBef>
              <a:buNone/>
            </a:pPr>
            <a:r>
              <a:rPr lang="el-GR" dirty="0"/>
              <a:t> Οι λογαριασμοί τάξεως είναι λογαριασμοί ειδικής κατηγορίας, στους οποίους απεικονίζονται και παρακολουθούνται χρήσιμες πληροφορίες καθώς και γεγονότα που δημιουργούν νομικές δεσμεύσεις, χωρίς να επιφέρουν άμεση ποσοτική μεταβολή στα περιουσιακά στοιχεία της οικονομικής μονάδας, η οποία όμως (ποσοτική μεταβολή) είναι δυνατό να επέλθει στο μέλλον.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 xmlns:p14="http://schemas.microsoft.com/office/powerpoint/2010/main" val="2801381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10</a:t>
            </a:r>
            <a:r>
              <a:rPr lang="el-GR" sz="4400" baseline="30000" dirty="0"/>
              <a:t>η</a:t>
            </a:r>
            <a:r>
              <a:rPr lang="el-GR" sz="4400" dirty="0"/>
              <a:t> (0): Λογαριασμοί τάξεως</a:t>
            </a:r>
            <a:br>
              <a:rPr lang="el-GR" sz="4400" dirty="0"/>
            </a:br>
            <a:r>
              <a:rPr lang="el-GR" sz="3600" b="0" dirty="0" smtClean="0"/>
              <a:t>(2 </a:t>
            </a:r>
            <a:r>
              <a:rPr lang="el-GR" sz="3600" b="0" dirty="0"/>
              <a:t>από </a:t>
            </a:r>
            <a:r>
              <a:rPr lang="el-GR" sz="3600" b="0" dirty="0" smtClean="0"/>
              <a:t>3) </a:t>
            </a:r>
            <a:endParaRPr lang="el-GR" sz="360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Οι λογαριασμοί τάξεως λειτουργούν πάντοτε αμοιβαία, κατά ζεύγη λογαριασμών, σε αυτόνομο λογιστικό κύκλωμα της ομάδας 10, χωρίς να υπάρχει δυνατότητα συλλειτουργίας τους με τους λογαριασμούς ουσίας της γενικής λογιστικής (λογ.  ομάδων 1-8) και της αναλυτικής λογιστικής εκμεταλλεύσεως (λογ. ομάδας 9).</a:t>
            </a:r>
          </a:p>
          <a:p>
            <a:pPr marL="0" indent="0">
              <a:spcBef>
                <a:spcPts val="1200"/>
              </a:spcBef>
              <a:buNone/>
            </a:pPr>
            <a:r>
              <a:rPr lang="el-GR" dirty="0"/>
              <a:t> Με τους λογαριασμούς τάξεως παρακολουθούνται ιδίως:</a:t>
            </a:r>
          </a:p>
          <a:p>
            <a:pPr>
              <a:spcBef>
                <a:spcPts val="1200"/>
              </a:spcBef>
            </a:pPr>
            <a:r>
              <a:rPr lang="el-GR" dirty="0"/>
              <a:t>Αλλότρια περιουσιακά στοιχεία.</a:t>
            </a:r>
          </a:p>
          <a:p>
            <a:pPr>
              <a:spcBef>
                <a:spcPts val="1200"/>
              </a:spcBef>
            </a:pPr>
            <a:r>
              <a:rPr lang="el-GR" dirty="0"/>
              <a:t>Εγγυήσεις που λαμβάνονται από την οικονομική μονάδα για εξασφάλιση απαιτήσεών της.</a:t>
            </a:r>
          </a:p>
          <a:p>
            <a:pPr>
              <a:spcBef>
                <a:spcPts val="1200"/>
              </a:spcBef>
            </a:pPr>
            <a:r>
              <a:rPr lang="el-GR" dirty="0"/>
              <a:t>Εγγυήσεις που παραχωρούνται από την οικονομική μονάδα για εξασφάλιση υποχρεώσεών της.</a:t>
            </a:r>
          </a:p>
          <a:p>
            <a:pPr>
              <a:spcBef>
                <a:spcPts val="1200"/>
              </a:spcBef>
            </a:pPr>
            <a:r>
              <a:rPr lang="el-GR" dirty="0"/>
              <a:t>Αμφοτεροβαρείς και άλλης φύσεως συμβάσεις, κατά το ανεκτέλεστο μέρος τους.</a:t>
            </a:r>
          </a:p>
          <a:p>
            <a:pPr>
              <a:spcBef>
                <a:spcPts val="1200"/>
              </a:spcBef>
            </a:pPr>
            <a:r>
              <a:rPr lang="el-GR" dirty="0"/>
              <a:t>Διάφορες πληροφορίες και στατιστικά στοιχεία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 xmlns:p14="http://schemas.microsoft.com/office/powerpoint/2010/main" val="940323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10</a:t>
            </a:r>
            <a:r>
              <a:rPr lang="el-GR" sz="4400" baseline="30000" dirty="0"/>
              <a:t>η</a:t>
            </a:r>
            <a:r>
              <a:rPr lang="el-GR" sz="4400" dirty="0"/>
              <a:t> (0): Λογαριασμοί τάξεως</a:t>
            </a:r>
            <a:br>
              <a:rPr lang="el-GR" sz="4400" dirty="0"/>
            </a:br>
            <a:r>
              <a:rPr lang="el-GR" sz="3600" b="0" dirty="0"/>
              <a:t>(3 από </a:t>
            </a:r>
            <a:r>
              <a:rPr lang="el-GR" sz="3600" b="0" dirty="0" smtClean="0"/>
              <a:t>3) </a:t>
            </a:r>
            <a:endParaRPr lang="el-GR" sz="3600" dirty="0"/>
          </a:p>
        </p:txBody>
      </p:sp>
      <p:sp>
        <p:nvSpPr>
          <p:cNvPr id="3" name="Θέση περιεχομένου 2"/>
          <p:cNvSpPr>
            <a:spLocks noGrp="1"/>
          </p:cNvSpPr>
          <p:nvPr>
            <p:ph idx="1"/>
          </p:nvPr>
        </p:nvSpPr>
        <p:spPr>
          <a:xfrm>
            <a:off x="457200" y="1196752"/>
            <a:ext cx="8229600" cy="5400600"/>
          </a:xfrm>
        </p:spPr>
        <p:txBody>
          <a:bodyPr>
            <a:normAutofit fontScale="92500" lnSpcReduction="10000"/>
          </a:bodyPr>
          <a:lstStyle/>
          <a:p>
            <a:pPr marL="0" indent="0" algn="ctr">
              <a:buNone/>
            </a:pPr>
            <a:r>
              <a:rPr lang="el-GR" b="1" dirty="0" smtClean="0"/>
              <a:t>Πρωτοβάθμιοι λογαριασμοί </a:t>
            </a:r>
            <a:endParaRPr lang="el-GR" b="1" dirty="0" smtClean="0"/>
          </a:p>
          <a:p>
            <a:pPr>
              <a:spcBef>
                <a:spcPts val="1200"/>
              </a:spcBef>
            </a:pPr>
            <a:r>
              <a:rPr lang="el-GR" dirty="0" smtClean="0"/>
              <a:t>01 </a:t>
            </a:r>
            <a:r>
              <a:rPr lang="el-GR" dirty="0"/>
              <a:t>Αλλότρια περιουσιακά </a:t>
            </a:r>
            <a:r>
              <a:rPr lang="el-GR" dirty="0" smtClean="0"/>
              <a:t>στοιχεία,</a:t>
            </a:r>
            <a:endParaRPr lang="el-GR" dirty="0"/>
          </a:p>
          <a:p>
            <a:pPr>
              <a:spcBef>
                <a:spcPts val="1200"/>
              </a:spcBef>
            </a:pPr>
            <a:r>
              <a:rPr lang="el-GR" dirty="0"/>
              <a:t>02 Χρεωστικοί λογαριασμοί εγγυήσεων και εμπραγμάτων </a:t>
            </a:r>
            <a:r>
              <a:rPr lang="el-GR" dirty="0" smtClean="0"/>
              <a:t>ασφαλειών,</a:t>
            </a:r>
            <a:endParaRPr lang="el-GR" dirty="0"/>
          </a:p>
          <a:p>
            <a:pPr>
              <a:spcBef>
                <a:spcPts val="1200"/>
              </a:spcBef>
            </a:pPr>
            <a:r>
              <a:rPr lang="el-GR" dirty="0"/>
              <a:t>03 Απαιτήσεις από αμφοτεροβαρείς </a:t>
            </a:r>
            <a:r>
              <a:rPr lang="el-GR" dirty="0" smtClean="0"/>
              <a:t>συμβάσεις,</a:t>
            </a:r>
            <a:endParaRPr lang="el-GR" dirty="0"/>
          </a:p>
          <a:p>
            <a:pPr>
              <a:spcBef>
                <a:spcPts val="1200"/>
              </a:spcBef>
            </a:pPr>
            <a:r>
              <a:rPr lang="el-GR" dirty="0"/>
              <a:t>04 Διάφοροι λογαριασμοί πληροφοριών </a:t>
            </a:r>
            <a:r>
              <a:rPr lang="el-GR" dirty="0" smtClean="0"/>
              <a:t>χρεωστικοί,</a:t>
            </a:r>
            <a:endParaRPr lang="el-GR" dirty="0"/>
          </a:p>
          <a:p>
            <a:pPr>
              <a:spcBef>
                <a:spcPts val="1200"/>
              </a:spcBef>
            </a:pPr>
            <a:r>
              <a:rPr lang="el-GR" dirty="0"/>
              <a:t>05 Δικαιούχοι αλλότριων περιουσιακών </a:t>
            </a:r>
            <a:r>
              <a:rPr lang="el-GR" dirty="0" smtClean="0"/>
              <a:t>στοιχείων,</a:t>
            </a:r>
            <a:endParaRPr lang="el-GR" dirty="0"/>
          </a:p>
          <a:p>
            <a:pPr>
              <a:spcBef>
                <a:spcPts val="1200"/>
              </a:spcBef>
            </a:pPr>
            <a:r>
              <a:rPr lang="el-GR" dirty="0"/>
              <a:t>06 Πιστωτικοί λογαριασμοί εγγυήσεων και </a:t>
            </a:r>
            <a:r>
              <a:rPr lang="el-GR" dirty="0" smtClean="0"/>
              <a:t>εμπραγμάτων ασφαλειών,</a:t>
            </a:r>
            <a:endParaRPr lang="el-GR" dirty="0"/>
          </a:p>
          <a:p>
            <a:pPr>
              <a:spcBef>
                <a:spcPts val="1200"/>
              </a:spcBef>
            </a:pPr>
            <a:r>
              <a:rPr lang="el-GR" dirty="0"/>
              <a:t>07 Υποχρεώσεις από αμφοτεροβαρείς </a:t>
            </a:r>
            <a:r>
              <a:rPr lang="el-GR" dirty="0" smtClean="0"/>
              <a:t>συμβάσεις,</a:t>
            </a:r>
            <a:endParaRPr lang="el-GR" dirty="0"/>
          </a:p>
          <a:p>
            <a:pPr>
              <a:spcBef>
                <a:spcPts val="1200"/>
              </a:spcBef>
            </a:pPr>
            <a:r>
              <a:rPr lang="el-GR" dirty="0"/>
              <a:t>08 Διάφοροι λογαριασμοί πληροφοριών </a:t>
            </a:r>
            <a:r>
              <a:rPr lang="el-GR" dirty="0" smtClean="0"/>
              <a:t>πιστωτικοί,</a:t>
            </a:r>
            <a:endParaRPr lang="el-GR" dirty="0"/>
          </a:p>
          <a:p>
            <a:pPr>
              <a:spcBef>
                <a:spcPts val="1200"/>
              </a:spcBef>
            </a:pPr>
            <a:r>
              <a:rPr lang="el-GR" dirty="0"/>
              <a:t>09 Λογαριασμοί τάξεως </a:t>
            </a:r>
            <a:r>
              <a:rPr lang="el-GR" dirty="0" smtClean="0"/>
              <a:t>υποκαταστημάτων.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 xmlns:p14="http://schemas.microsoft.com/office/powerpoint/2010/main" val="2544314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Ομάδα 4</a:t>
            </a:r>
            <a:r>
              <a:rPr lang="el-GR" baseline="30000" dirty="0" smtClean="0"/>
              <a:t>η</a:t>
            </a:r>
            <a:r>
              <a:rPr lang="el-GR" dirty="0" smtClean="0"/>
              <a:t>: </a:t>
            </a:r>
            <a:r>
              <a:rPr lang="el-GR" dirty="0" smtClean="0"/>
              <a:t>Κ</a:t>
            </a:r>
            <a:r>
              <a:rPr lang="el-GR" dirty="0" smtClean="0"/>
              <a:t>αθαρή </a:t>
            </a:r>
            <a:r>
              <a:rPr lang="el-GR" dirty="0" smtClean="0"/>
              <a:t>θέση - </a:t>
            </a:r>
            <a:r>
              <a:rPr lang="el-GR" dirty="0" smtClean="0"/>
              <a:t>προβλέψεις </a:t>
            </a:r>
            <a:r>
              <a:rPr lang="el-GR" dirty="0" smtClean="0"/>
              <a:t>- </a:t>
            </a:r>
            <a:r>
              <a:rPr lang="el-GR" dirty="0" smtClean="0"/>
              <a:t>μακροπρόθεσμες </a:t>
            </a:r>
            <a:r>
              <a:rPr lang="el-GR" dirty="0" smtClean="0"/>
              <a:t>υποχρεώσεις </a:t>
            </a:r>
            <a:r>
              <a:rPr lang="el-GR" sz="3200" b="0" dirty="0" smtClean="0"/>
              <a:t>(1 από 2) </a:t>
            </a:r>
            <a:endParaRPr lang="el-GR" sz="3200" b="0" dirty="0"/>
          </a:p>
        </p:txBody>
      </p:sp>
      <p:sp>
        <p:nvSpPr>
          <p:cNvPr id="3" name="Θέση περιεχομένου 2"/>
          <p:cNvSpPr>
            <a:spLocks noGrp="1"/>
          </p:cNvSpPr>
          <p:nvPr>
            <p:ph idx="1"/>
          </p:nvPr>
        </p:nvSpPr>
        <p:spPr>
          <a:xfrm>
            <a:off x="457200" y="1556792"/>
            <a:ext cx="8229600" cy="4680520"/>
          </a:xfrm>
        </p:spPr>
        <p:txBody>
          <a:bodyPr/>
          <a:lstStyle/>
          <a:p>
            <a:pPr marL="0" indent="0">
              <a:spcBef>
                <a:spcPts val="1800"/>
              </a:spcBef>
              <a:buNone/>
            </a:pPr>
            <a:r>
              <a:rPr lang="el-GR" dirty="0"/>
              <a:t>Παρακολουθούνται η καθαρή θέση της οικονομικής μονάδας, οι προβλέψεις και οι μακροπρόθεσμες υποχρεώσεις της.</a:t>
            </a:r>
          </a:p>
          <a:p>
            <a:pPr marL="0" indent="0">
              <a:spcBef>
                <a:spcPts val="1800"/>
              </a:spcBef>
              <a:buNone/>
            </a:pPr>
            <a:r>
              <a:rPr lang="el-GR" dirty="0"/>
              <a:t>Καθαρή θέση ή καθαρή περιουσία είναι το ίδιο κεφάλαιο κάθε οικονομικής μονάδας, το οποίο για τις εταιρείες αποτελείται από το μετοχικό ή εταιρικό κεφάλαιο, από τα κάθε είδους και φύσεως αποθεματικά και από το εκάστοτε υπόλοιπο εις νέο (κερδών ή ζημιών).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 xmlns:p14="http://schemas.microsoft.com/office/powerpoint/2010/main" val="3430708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Σας ευχαριστώ πολύ</a:t>
            </a:r>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Κωνσταντίνος Πολίτης 2014. Κωνσταντίνος Πολίτης. «Αρχές Γενικής Λογιστικής. Ενότητα 13</a:t>
            </a:r>
            <a:r>
              <a:rPr lang="en-US" sz="2000" dirty="0" smtClean="0"/>
              <a:t>:</a:t>
            </a:r>
            <a:r>
              <a:rPr lang="el-GR" sz="2000" dirty="0"/>
              <a:t> Ελληνικό Γενικό Λογιστικό </a:t>
            </a:r>
            <a:r>
              <a:rPr lang="el-GR" sz="2000" dirty="0" smtClean="0"/>
              <a:t>Σχέδιο </a:t>
            </a:r>
            <a:r>
              <a:rPr lang="en-US" sz="2000" dirty="0" smtClean="0"/>
              <a:t>(O</a:t>
            </a:r>
            <a:r>
              <a:rPr lang="el-GR" sz="2000" dirty="0"/>
              <a:t>μάδα 4 έως 10 )».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3420214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75486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a:t>
            </a:r>
            <a:r>
              <a:rPr lang="el-GR" sz="4400" dirty="0" smtClean="0"/>
              <a:t>4</a:t>
            </a:r>
            <a:r>
              <a:rPr lang="el-GR" sz="4400" baseline="30000" dirty="0" smtClean="0"/>
              <a:t>η</a:t>
            </a:r>
            <a:r>
              <a:rPr lang="el-GR" sz="4400" dirty="0" smtClean="0"/>
              <a:t>: Κ</a:t>
            </a:r>
            <a:r>
              <a:rPr lang="el-GR" sz="4400" dirty="0" smtClean="0"/>
              <a:t>αθαρή </a:t>
            </a:r>
            <a:r>
              <a:rPr lang="el-GR" sz="4400" dirty="0"/>
              <a:t>θέση - </a:t>
            </a:r>
            <a:r>
              <a:rPr lang="el-GR" sz="4400" dirty="0" smtClean="0"/>
              <a:t>προβλέψεις </a:t>
            </a:r>
            <a:r>
              <a:rPr lang="el-GR" sz="4400" dirty="0"/>
              <a:t>- </a:t>
            </a:r>
            <a:r>
              <a:rPr lang="el-GR" sz="4400" dirty="0" smtClean="0"/>
              <a:t>μακροπρόθεσμες </a:t>
            </a:r>
            <a:r>
              <a:rPr lang="el-GR" sz="4400" dirty="0"/>
              <a:t>υποχρεώσεις </a:t>
            </a:r>
            <a:r>
              <a:rPr lang="el-GR" sz="3600" b="0" dirty="0" smtClean="0"/>
              <a:t>(2 από 2) </a:t>
            </a:r>
            <a:endParaRPr lang="el-GR" sz="3600" dirty="0"/>
          </a:p>
        </p:txBody>
      </p:sp>
      <p:sp>
        <p:nvSpPr>
          <p:cNvPr id="3" name="Θέση περιεχομένου 2"/>
          <p:cNvSpPr>
            <a:spLocks noGrp="1"/>
          </p:cNvSpPr>
          <p:nvPr>
            <p:ph idx="1"/>
          </p:nvPr>
        </p:nvSpPr>
        <p:spPr>
          <a:xfrm>
            <a:off x="457200" y="1196751"/>
            <a:ext cx="8579296" cy="5524723"/>
          </a:xfrm>
        </p:spPr>
        <p:txBody>
          <a:bodyPr>
            <a:noAutofit/>
          </a:bodyPr>
          <a:lstStyle/>
          <a:p>
            <a:pPr marL="0" indent="0" algn="ctr">
              <a:buNone/>
            </a:pPr>
            <a:r>
              <a:rPr lang="el-GR" sz="2200" b="1" dirty="0" smtClean="0"/>
              <a:t>Πρωτοβάθμιοι Λογαριασμοί </a:t>
            </a:r>
            <a:endParaRPr lang="el-GR" sz="2200" b="1" dirty="0"/>
          </a:p>
          <a:p>
            <a:pPr>
              <a:spcBef>
                <a:spcPts val="600"/>
              </a:spcBef>
            </a:pPr>
            <a:r>
              <a:rPr lang="el-GR" sz="2200" dirty="0"/>
              <a:t>40 </a:t>
            </a:r>
            <a:r>
              <a:rPr lang="el-GR" sz="2200" dirty="0" smtClean="0"/>
              <a:t>Κεφάλαιο, </a:t>
            </a:r>
            <a:endParaRPr lang="el-GR" sz="2200" dirty="0"/>
          </a:p>
          <a:p>
            <a:pPr>
              <a:spcBef>
                <a:spcPts val="600"/>
              </a:spcBef>
            </a:pPr>
            <a:r>
              <a:rPr lang="el-GR" sz="2200" dirty="0"/>
              <a:t>41 Αποθεματικά - Διαφορές αναπροσαρμογής - Επιχορηγήσεις </a:t>
            </a:r>
            <a:r>
              <a:rPr lang="el-GR" sz="2200" dirty="0" smtClean="0"/>
              <a:t>επενδύσεων,</a:t>
            </a:r>
            <a:r>
              <a:rPr lang="el-GR" sz="2200" dirty="0"/>
              <a:t>  </a:t>
            </a:r>
          </a:p>
          <a:p>
            <a:pPr>
              <a:spcBef>
                <a:spcPts val="600"/>
              </a:spcBef>
            </a:pPr>
            <a:r>
              <a:rPr lang="el-GR" sz="2200" dirty="0"/>
              <a:t>42 Αποτελέσματα εις </a:t>
            </a:r>
            <a:r>
              <a:rPr lang="el-GR" sz="2200" dirty="0" smtClean="0"/>
              <a:t>νέο, </a:t>
            </a:r>
            <a:endParaRPr lang="el-GR" sz="2200" dirty="0"/>
          </a:p>
          <a:p>
            <a:pPr>
              <a:spcBef>
                <a:spcPts val="600"/>
              </a:spcBef>
            </a:pPr>
            <a:r>
              <a:rPr lang="el-GR" sz="2200" dirty="0"/>
              <a:t>43 Ποσά προορισμένα για αύξηση </a:t>
            </a:r>
            <a:r>
              <a:rPr lang="el-GR" sz="2200" dirty="0" smtClean="0"/>
              <a:t>κεφαλαίου,</a:t>
            </a:r>
            <a:r>
              <a:rPr lang="el-GR" sz="2200" dirty="0"/>
              <a:t>  </a:t>
            </a:r>
          </a:p>
          <a:p>
            <a:pPr>
              <a:spcBef>
                <a:spcPts val="600"/>
              </a:spcBef>
            </a:pPr>
            <a:r>
              <a:rPr lang="el-GR" sz="2200" dirty="0"/>
              <a:t>44 </a:t>
            </a:r>
            <a:r>
              <a:rPr lang="el-GR" sz="2200" dirty="0" smtClean="0"/>
              <a:t>Προβλέψεις, </a:t>
            </a:r>
            <a:endParaRPr lang="el-GR" sz="2200" dirty="0"/>
          </a:p>
          <a:p>
            <a:pPr>
              <a:spcBef>
                <a:spcPts val="600"/>
              </a:spcBef>
            </a:pPr>
            <a:r>
              <a:rPr lang="el-GR" sz="2200" dirty="0"/>
              <a:t>45 Μακροπρόθεσμες </a:t>
            </a:r>
            <a:r>
              <a:rPr lang="el-GR" sz="2200" dirty="0" smtClean="0"/>
              <a:t>υποχρεώσεις,</a:t>
            </a:r>
            <a:r>
              <a:rPr lang="el-GR" sz="2200" dirty="0"/>
              <a:t>  </a:t>
            </a:r>
          </a:p>
          <a:p>
            <a:pPr>
              <a:spcBef>
                <a:spcPts val="600"/>
              </a:spcBef>
            </a:pPr>
            <a:r>
              <a:rPr lang="el-GR" sz="2200" dirty="0"/>
              <a:t>46 </a:t>
            </a:r>
            <a:r>
              <a:rPr lang="el-GR" sz="2200" dirty="0" smtClean="0"/>
              <a:t>................................................, </a:t>
            </a:r>
            <a:endParaRPr lang="el-GR" sz="2200" dirty="0"/>
          </a:p>
          <a:p>
            <a:pPr>
              <a:spcBef>
                <a:spcPts val="600"/>
              </a:spcBef>
            </a:pPr>
            <a:r>
              <a:rPr lang="el-GR" sz="2200" dirty="0"/>
              <a:t>47 </a:t>
            </a:r>
            <a:r>
              <a:rPr lang="el-GR" sz="2200" dirty="0" smtClean="0"/>
              <a:t>................................................, </a:t>
            </a:r>
            <a:endParaRPr lang="el-GR" sz="2200" dirty="0"/>
          </a:p>
          <a:p>
            <a:pPr>
              <a:spcBef>
                <a:spcPts val="600"/>
              </a:spcBef>
            </a:pPr>
            <a:r>
              <a:rPr lang="el-GR" sz="2200" dirty="0"/>
              <a:t>48 Λογαριασμοί συνδέσμου με τα </a:t>
            </a:r>
            <a:r>
              <a:rPr lang="el-GR" sz="2200" dirty="0" smtClean="0"/>
              <a:t>υποκαταστήματα,</a:t>
            </a:r>
            <a:r>
              <a:rPr lang="el-GR" sz="2200" dirty="0"/>
              <a:t>  </a:t>
            </a:r>
          </a:p>
          <a:p>
            <a:pPr>
              <a:spcBef>
                <a:spcPts val="600"/>
              </a:spcBef>
            </a:pPr>
            <a:r>
              <a:rPr lang="el-GR" sz="2200" dirty="0"/>
              <a:t>49 Προβλέψεις - Μακροπρόθεσμες υποχρεώσεις υποκαταστημάτων ή άλλων </a:t>
            </a:r>
            <a:r>
              <a:rPr lang="el-GR" sz="2200" dirty="0" smtClean="0"/>
              <a:t>κέντρων.</a:t>
            </a:r>
            <a:endParaRPr lang="el-GR" sz="2200" dirty="0"/>
          </a:p>
          <a:p>
            <a:pPr>
              <a:spcBef>
                <a:spcPts val="600"/>
              </a:spcBef>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 xmlns:p14="http://schemas.microsoft.com/office/powerpoint/2010/main" val="1218859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Ομάδα 5</a:t>
            </a:r>
            <a:r>
              <a:rPr lang="el-GR" baseline="30000" dirty="0" smtClean="0"/>
              <a:t>η</a:t>
            </a:r>
            <a:r>
              <a:rPr lang="el-GR" dirty="0" smtClean="0"/>
              <a:t>: </a:t>
            </a:r>
            <a:r>
              <a:rPr lang="el-GR" dirty="0" smtClean="0"/>
              <a:t>Β</a:t>
            </a:r>
            <a:r>
              <a:rPr lang="el-GR" dirty="0" smtClean="0"/>
              <a:t>ραχυπρόθεσμες </a:t>
            </a:r>
            <a:r>
              <a:rPr lang="el-GR" dirty="0" smtClean="0"/>
              <a:t>υποχρεώσεις</a:t>
            </a:r>
            <a:br>
              <a:rPr lang="el-GR" dirty="0" smtClean="0"/>
            </a:br>
            <a:r>
              <a:rPr lang="el-GR" sz="3200" b="0" dirty="0" smtClean="0"/>
              <a:t>(1 από 2)</a:t>
            </a:r>
            <a:endParaRPr lang="el-GR" sz="3200" b="0" dirty="0"/>
          </a:p>
        </p:txBody>
      </p:sp>
      <p:sp>
        <p:nvSpPr>
          <p:cNvPr id="3" name="Θέση περιεχομένου 2"/>
          <p:cNvSpPr>
            <a:spLocks noGrp="1"/>
          </p:cNvSpPr>
          <p:nvPr>
            <p:ph idx="1"/>
          </p:nvPr>
        </p:nvSpPr>
        <p:spPr>
          <a:xfrm>
            <a:off x="457200" y="1268760"/>
            <a:ext cx="8229600" cy="4968552"/>
          </a:xfrm>
        </p:spPr>
        <p:txBody>
          <a:bodyPr/>
          <a:lstStyle/>
          <a:p>
            <a:pPr marL="0" indent="0">
              <a:lnSpc>
                <a:spcPct val="120000"/>
              </a:lnSpc>
              <a:buNone/>
            </a:pPr>
            <a:r>
              <a:rPr lang="el-GR" dirty="0"/>
              <a:t>Παρακολουθούνται οι βραχυπρόθεσμες υποχρεώσεις της οικονομικής μονάδας. Βραχυπρόθεσμες υποχρεώσεις είναι εκείνες για τις ποίες η προθεσμία εξοφλήσεώς τους λήγει μέχρι το τέλος της επόμενης χρήσεως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 xmlns:p14="http://schemas.microsoft.com/office/powerpoint/2010/main" val="3935330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5</a:t>
            </a:r>
            <a:r>
              <a:rPr lang="el-GR" sz="4400" baseline="30000" dirty="0"/>
              <a:t>η</a:t>
            </a:r>
            <a:r>
              <a:rPr lang="el-GR" sz="4400" dirty="0"/>
              <a:t>: </a:t>
            </a:r>
            <a:r>
              <a:rPr lang="el-GR" sz="4400" dirty="0" smtClean="0"/>
              <a:t>Β</a:t>
            </a:r>
            <a:r>
              <a:rPr lang="el-GR" sz="4400" dirty="0" smtClean="0"/>
              <a:t>ραχυπρόθεσμες </a:t>
            </a:r>
            <a:r>
              <a:rPr lang="el-GR" sz="4400" dirty="0"/>
              <a:t>υποχρεώσεις</a:t>
            </a:r>
            <a:r>
              <a:rPr lang="el-GR" dirty="0"/>
              <a:t/>
            </a:r>
            <a:br>
              <a:rPr lang="el-GR"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t>ΠΡΩΤΟΒΑΘΜΙΟΙ ΛΟΓΑΡΙΑΣΜΟΙ </a:t>
            </a:r>
          </a:p>
          <a:p>
            <a:r>
              <a:rPr lang="el-GR" dirty="0"/>
              <a:t>50 Προμηθευτές </a:t>
            </a:r>
          </a:p>
          <a:p>
            <a:r>
              <a:rPr lang="el-GR" dirty="0"/>
              <a:t>51 Γραμμάτια πληρωτέα </a:t>
            </a:r>
          </a:p>
          <a:p>
            <a:r>
              <a:rPr lang="el-GR" dirty="0"/>
              <a:t>52 Τράπεζες - Λογαριασμοί βραχυπρόθεσμων υποχρεώσεων </a:t>
            </a:r>
          </a:p>
          <a:p>
            <a:r>
              <a:rPr lang="el-GR" dirty="0"/>
              <a:t>53 Πιστωτές διάφοροι </a:t>
            </a:r>
          </a:p>
          <a:p>
            <a:r>
              <a:rPr lang="el-GR" dirty="0"/>
              <a:t>54 Υποχρεώσεις από φόρους - τέλη </a:t>
            </a:r>
          </a:p>
          <a:p>
            <a:r>
              <a:rPr lang="el-GR" dirty="0"/>
              <a:t>55 Ασφαλιστικοί οργανισμοί </a:t>
            </a:r>
          </a:p>
          <a:p>
            <a:r>
              <a:rPr lang="el-GR" dirty="0"/>
              <a:t>56 Μεταβατικοί λογαριασμοί παθητικού </a:t>
            </a:r>
          </a:p>
          <a:p>
            <a:r>
              <a:rPr lang="el-GR" dirty="0"/>
              <a:t>57 ............................................................... </a:t>
            </a:r>
          </a:p>
          <a:p>
            <a:r>
              <a:rPr lang="el-GR" dirty="0"/>
              <a:t>58 Λογαριασμοί περιοδικής κατανομής </a:t>
            </a:r>
          </a:p>
          <a:p>
            <a:r>
              <a:rPr lang="el-GR" dirty="0"/>
              <a:t>59 Βραχυπρόθεσμες υποχρεώσεις υποκαταστημάτων ή άλλων κέντρων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 xmlns:p14="http://schemas.microsoft.com/office/powerpoint/2010/main" val="3860017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Ομάδα 6</a:t>
            </a:r>
            <a:r>
              <a:rPr lang="el-GR" sz="4400" baseline="30000" dirty="0" smtClean="0"/>
              <a:t>η</a:t>
            </a:r>
            <a:r>
              <a:rPr lang="el-GR" sz="4400" dirty="0" smtClean="0"/>
              <a:t>: Οργανικά έξοδα κατ' είδος</a:t>
            </a:r>
            <a:br>
              <a:rPr lang="el-GR" sz="4400" dirty="0" smtClean="0"/>
            </a:br>
            <a:r>
              <a:rPr lang="el-GR" sz="3600" b="0" dirty="0" smtClean="0"/>
              <a:t>(1 από 4)</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spcBef>
                <a:spcPts val="1200"/>
              </a:spcBef>
              <a:buNone/>
            </a:pPr>
            <a:r>
              <a:rPr lang="el-GR" dirty="0"/>
              <a:t>Απεικονίζονται και παρακολουθούνται κατ' είδος τα έξοδα που αναφέρονται στην ομαλή εκμετάλλευση της χρήσεως (οργανικά), καθώς επίσης και οι ετήσιες επιβαρύνσεις για τη διενέργεια αποσβέσεων και προβλέψεων που ενσωματώνονται στο λειτουργικό κόστος.</a:t>
            </a:r>
          </a:p>
          <a:p>
            <a:pPr marL="0" indent="0">
              <a:spcBef>
                <a:spcPts val="1200"/>
              </a:spcBef>
              <a:buNone/>
            </a:pPr>
            <a:r>
              <a:rPr lang="el-GR" dirty="0"/>
              <a:t> Στους λογαριασμούς της ομάδας 6 </a:t>
            </a:r>
            <a:r>
              <a:rPr lang="el-GR" b="1" dirty="0"/>
              <a:t>δεν καταχωρούνται:</a:t>
            </a:r>
          </a:p>
          <a:p>
            <a:pPr marL="457200" indent="-457200">
              <a:spcBef>
                <a:spcPts val="1200"/>
              </a:spcBef>
              <a:buFont typeface="+mj-lt"/>
              <a:buAutoNum type="alphaLcParenR"/>
            </a:pPr>
            <a:r>
              <a:rPr lang="el-GR" dirty="0" smtClean="0"/>
              <a:t>Ποσά </a:t>
            </a:r>
            <a:r>
              <a:rPr lang="el-GR" dirty="0"/>
              <a:t>που αφορούν επενδύσεις ή τοποθετήσεις. Τα ποσά αυτά καταχωρούνται στους οικείους λογαριασμούς των ομάδων 1 και 3, με εξαίρεση εκείνα που αφορούν τις ιδιοκατασκευές και λαμβάνονται υπόψη κατά την κοστολόγησή τους, οπότε με τα σχετικά ποσά χρεώνονται οι οικείοι λογαριασμοί της ομάδας 1, με πίστωση του λογαριασμού 78.00 «ιδιοπαραγωγή και βελτιώσεις παγίων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 xmlns:p14="http://schemas.microsoft.com/office/powerpoint/2010/main" val="361731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Ομάδα 6</a:t>
            </a:r>
            <a:r>
              <a:rPr lang="el-GR" sz="4400" baseline="30000" dirty="0" smtClean="0"/>
              <a:t>η</a:t>
            </a:r>
            <a:r>
              <a:rPr lang="el-GR" sz="4400" dirty="0" smtClean="0"/>
              <a:t>: Οργανικά έξοδα κατ' είδος</a:t>
            </a:r>
            <a:br>
              <a:rPr lang="el-GR" sz="4400" dirty="0" smtClean="0"/>
            </a:br>
            <a:r>
              <a:rPr lang="el-GR" sz="3600" b="0" dirty="0" smtClean="0"/>
              <a:t>(2 από 4)</a:t>
            </a:r>
            <a:endParaRPr lang="el-GR" sz="3600" b="0" dirty="0"/>
          </a:p>
        </p:txBody>
      </p:sp>
      <p:sp>
        <p:nvSpPr>
          <p:cNvPr id="3" name="Θέση περιεχομένου 2"/>
          <p:cNvSpPr>
            <a:spLocks noGrp="1"/>
          </p:cNvSpPr>
          <p:nvPr>
            <p:ph idx="1"/>
          </p:nvPr>
        </p:nvSpPr>
        <p:spPr/>
        <p:txBody>
          <a:bodyPr>
            <a:normAutofit/>
          </a:bodyPr>
          <a:lstStyle/>
          <a:p>
            <a:pPr marL="457200" indent="-457200">
              <a:spcBef>
                <a:spcPts val="1200"/>
              </a:spcBef>
              <a:buFont typeface="+mj-lt"/>
              <a:buAutoNum type="alphaLcParenR" startAt="2"/>
            </a:pPr>
            <a:r>
              <a:rPr lang="el-GR" dirty="0" smtClean="0"/>
              <a:t>Ποσά </a:t>
            </a:r>
            <a:r>
              <a:rPr lang="el-GR" dirty="0"/>
              <a:t>που αφορούν ζημίες και έξοδα εξαιρετικού χαρακτήρα, τα οποία καταχωρούνται στους οικείους υπολογαριασμούς του 81 «έκτακτα και ανόργανα αποτελέσματα</a:t>
            </a:r>
            <a:r>
              <a:rPr lang="el-GR" dirty="0" smtClean="0"/>
              <a:t>».</a:t>
            </a:r>
          </a:p>
          <a:p>
            <a:pPr marL="457200" indent="-457200">
              <a:spcBef>
                <a:spcPts val="1200"/>
              </a:spcBef>
              <a:buFont typeface="+mj-lt"/>
              <a:buAutoNum type="alphaLcParenR" startAt="2"/>
            </a:pPr>
            <a:r>
              <a:rPr lang="el-GR" dirty="0"/>
              <a:t>Ποσά που αφορούν ζημίες και έξοδα προηγούμενων χρήσεων, τα οποία καταχωρούνται στους οικείους υπολογαριασμούς του 82 «έξοδα και έσοδα προηγούμενων χρήσεων».</a:t>
            </a:r>
          </a:p>
          <a:p>
            <a:pPr marL="457200" indent="-457200">
              <a:spcBef>
                <a:spcPts val="1200"/>
              </a:spcBef>
              <a:buFont typeface="+mj-lt"/>
              <a:buAutoNum type="alphaLcParenR" startAt="2"/>
            </a:pPr>
            <a:r>
              <a:rPr lang="el-GR" dirty="0"/>
              <a:t>Ποσά προβλέψεων που δεν αφορούν άμεσα την εκμετάλλευση, τα οποία καταχωρούνται στους οικείους υπολογαριασμούς του 83 «προβλέψεις για έκτακτους κινδύνους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 xmlns:p14="http://schemas.microsoft.com/office/powerpoint/2010/main" val="92811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6</a:t>
            </a:r>
            <a:r>
              <a:rPr lang="el-GR" sz="4400" baseline="30000" dirty="0"/>
              <a:t>η</a:t>
            </a:r>
            <a:r>
              <a:rPr lang="el-GR" sz="4400" dirty="0"/>
              <a:t>: Οργανικά έξοδα κατ' είδος</a:t>
            </a:r>
            <a:r>
              <a:rPr lang="el-GR" dirty="0"/>
              <a:t/>
            </a:r>
            <a:br>
              <a:rPr lang="el-GR" dirty="0"/>
            </a:br>
            <a:r>
              <a:rPr lang="el-GR" sz="3600" b="0" dirty="0" smtClean="0"/>
              <a:t>(3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p:txBody>
          <a:bodyPr>
            <a:normAutofit/>
          </a:bodyPr>
          <a:lstStyle/>
          <a:p>
            <a:pPr marL="457200" indent="-457200">
              <a:spcBef>
                <a:spcPts val="1200"/>
              </a:spcBef>
              <a:buFont typeface="+mj-lt"/>
              <a:buAutoNum type="alphaLcParenR" startAt="5"/>
            </a:pPr>
            <a:r>
              <a:rPr lang="el-GR" dirty="0" smtClean="0"/>
              <a:t>Ποσά </a:t>
            </a:r>
            <a:r>
              <a:rPr lang="el-GR" dirty="0"/>
              <a:t>που αφορούν φόρο εισοδήματος επί των αδιανέμητων κερδών της χρήσεως, τα οποία, σαν αφαιρετικά στοιχεία των αποτελεσμάτων χρήσεως, καταχωρούνται στη χρέωση του λογαριασμού 88.08 «φόρος εισοδήματος και εισφορά ΟΓΑ».</a:t>
            </a:r>
          </a:p>
          <a:p>
            <a:pPr marL="457200" indent="-457200">
              <a:spcBef>
                <a:spcPts val="1200"/>
              </a:spcBef>
              <a:buFont typeface="+mj-lt"/>
              <a:buAutoNum type="alphaLcParenR" startAt="5"/>
            </a:pPr>
            <a:r>
              <a:rPr lang="el-GR" dirty="0" smtClean="0"/>
              <a:t>Τα </a:t>
            </a:r>
            <a:r>
              <a:rPr lang="el-GR" dirty="0"/>
              <a:t>υπολογιστικά ή τεκμαρτά έξοδα (π.χ. τόκοι ιδίων κεφαλαίων, αμοιβή επιχειρηματία στις προσωπικές εταιρείες και ατομικές επιχειρήσεις, αυτασφάλιστρα), τα οποία δε συνδέονται με εκταμίευση και δε λογιστικοποιούνται στο χρηματοοικονομικό κύκλωμα της γενικής λογιστικής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 xmlns:p14="http://schemas.microsoft.com/office/powerpoint/2010/main" val="146086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Ομάδα 6</a:t>
            </a:r>
            <a:r>
              <a:rPr lang="el-GR" sz="4400" baseline="30000" dirty="0"/>
              <a:t>η</a:t>
            </a:r>
            <a:r>
              <a:rPr lang="el-GR" sz="4400" dirty="0"/>
              <a:t>: Οργανικά έξοδα κατ' είδος</a:t>
            </a:r>
            <a:r>
              <a:rPr lang="el-GR" dirty="0"/>
              <a:t/>
            </a:r>
            <a:br>
              <a:rPr lang="el-GR" dirty="0"/>
            </a:br>
            <a:r>
              <a:rPr lang="el-GR" sz="3600" b="0" dirty="0" smtClean="0"/>
              <a:t>(4 </a:t>
            </a:r>
            <a:r>
              <a:rPr lang="el-GR" sz="3600" b="0" dirty="0"/>
              <a:t>από 4</a:t>
            </a:r>
            <a:r>
              <a:rPr lang="el-GR" sz="3600" b="0" dirty="0" smtClean="0"/>
              <a:t>)</a:t>
            </a:r>
            <a:endParaRPr lang="el-GR" sz="3600"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smtClean="0"/>
              <a:t>Πρωτοβάθμιοι Λογαριασμοί </a:t>
            </a:r>
          </a:p>
          <a:p>
            <a:pPr>
              <a:spcBef>
                <a:spcPts val="1200"/>
              </a:spcBef>
            </a:pPr>
            <a:r>
              <a:rPr lang="el-GR" dirty="0" smtClean="0"/>
              <a:t>60 </a:t>
            </a:r>
            <a:r>
              <a:rPr lang="el-GR" dirty="0"/>
              <a:t>Αμοιβές και έξοδα </a:t>
            </a:r>
            <a:r>
              <a:rPr lang="el-GR" dirty="0" smtClean="0"/>
              <a:t>προσωπικού,</a:t>
            </a:r>
            <a:endParaRPr lang="el-GR" dirty="0"/>
          </a:p>
          <a:p>
            <a:pPr>
              <a:spcBef>
                <a:spcPts val="1200"/>
              </a:spcBef>
            </a:pPr>
            <a:r>
              <a:rPr lang="el-GR" dirty="0"/>
              <a:t>61 Αμοιβές και έξοδα </a:t>
            </a:r>
            <a:r>
              <a:rPr lang="el-GR" dirty="0" smtClean="0"/>
              <a:t>τρίτων,</a:t>
            </a:r>
            <a:endParaRPr lang="el-GR" dirty="0"/>
          </a:p>
          <a:p>
            <a:pPr>
              <a:spcBef>
                <a:spcPts val="1200"/>
              </a:spcBef>
            </a:pPr>
            <a:r>
              <a:rPr lang="el-GR" dirty="0"/>
              <a:t>62 Παροχές </a:t>
            </a:r>
            <a:r>
              <a:rPr lang="el-GR" dirty="0" smtClean="0"/>
              <a:t>τρίτων,</a:t>
            </a:r>
            <a:endParaRPr lang="el-GR" dirty="0"/>
          </a:p>
          <a:p>
            <a:pPr>
              <a:spcBef>
                <a:spcPts val="1200"/>
              </a:spcBef>
            </a:pPr>
            <a:r>
              <a:rPr lang="el-GR" dirty="0"/>
              <a:t>63 Φόροι </a:t>
            </a:r>
            <a:r>
              <a:rPr lang="el-GR" dirty="0" smtClean="0"/>
              <a:t>– Τέλη,</a:t>
            </a:r>
            <a:endParaRPr lang="el-GR" dirty="0"/>
          </a:p>
          <a:p>
            <a:pPr>
              <a:spcBef>
                <a:spcPts val="1200"/>
              </a:spcBef>
            </a:pPr>
            <a:r>
              <a:rPr lang="el-GR" dirty="0"/>
              <a:t>64 Διάφορα </a:t>
            </a:r>
            <a:r>
              <a:rPr lang="el-GR" dirty="0" smtClean="0"/>
              <a:t>έξοδα,</a:t>
            </a:r>
            <a:endParaRPr lang="el-GR" dirty="0"/>
          </a:p>
          <a:p>
            <a:pPr>
              <a:spcBef>
                <a:spcPts val="1200"/>
              </a:spcBef>
            </a:pPr>
            <a:r>
              <a:rPr lang="el-GR" dirty="0"/>
              <a:t>65 Τόκοι και συναφή </a:t>
            </a:r>
            <a:r>
              <a:rPr lang="el-GR" dirty="0" smtClean="0"/>
              <a:t>έξοδα,</a:t>
            </a:r>
            <a:endParaRPr lang="el-GR" dirty="0"/>
          </a:p>
          <a:p>
            <a:pPr>
              <a:spcBef>
                <a:spcPts val="1200"/>
              </a:spcBef>
            </a:pPr>
            <a:r>
              <a:rPr lang="el-GR" dirty="0"/>
              <a:t>66 Αποσβέσεις πάγιων στοιχείων ενσωματωμένες στο λειτουργικό </a:t>
            </a:r>
            <a:r>
              <a:rPr lang="el-GR" dirty="0" smtClean="0"/>
              <a:t>κόστος,</a:t>
            </a:r>
            <a:endParaRPr lang="el-GR" dirty="0"/>
          </a:p>
          <a:p>
            <a:pPr>
              <a:spcBef>
                <a:spcPts val="1200"/>
              </a:spcBef>
            </a:pPr>
            <a:r>
              <a:rPr lang="el-GR" dirty="0"/>
              <a:t>67 </a:t>
            </a:r>
            <a:r>
              <a:rPr lang="el-GR" dirty="0" smtClean="0"/>
              <a:t>............................................,</a:t>
            </a:r>
            <a:endParaRPr lang="el-GR" dirty="0"/>
          </a:p>
          <a:p>
            <a:pPr>
              <a:spcBef>
                <a:spcPts val="1200"/>
              </a:spcBef>
            </a:pPr>
            <a:r>
              <a:rPr lang="el-GR" dirty="0"/>
              <a:t>68 Προβλέψεις </a:t>
            </a:r>
            <a:r>
              <a:rPr lang="el-GR" dirty="0" smtClean="0"/>
              <a:t>εκμεταλλεύσεως, </a:t>
            </a:r>
            <a:endParaRPr lang="el-GR" dirty="0"/>
          </a:p>
          <a:p>
            <a:pPr>
              <a:spcBef>
                <a:spcPts val="1200"/>
              </a:spcBef>
            </a:pPr>
            <a:r>
              <a:rPr lang="el-GR" dirty="0"/>
              <a:t>69 Οργανικά έξοδα κατ' είδος υποκαταστημάτων ή άλλων </a:t>
            </a:r>
            <a:r>
              <a:rPr lang="el-GR" dirty="0" smtClean="0"/>
              <a:t>κέντρων.</a:t>
            </a:r>
            <a:endParaRPr lang="el-GR" dirty="0"/>
          </a:p>
          <a:p>
            <a:pPr>
              <a:spcBef>
                <a:spcPts val="1200"/>
              </a:spcBef>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 xmlns:p14="http://schemas.microsoft.com/office/powerpoint/2010/main" val="21043163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Αρχές Γενικής Λογιστική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Αρχές Γενικής Λογιστικής</Template>
  <TotalTime>3</TotalTime>
  <Words>1913</Words>
  <Application>Microsoft Office PowerPoint</Application>
  <PresentationFormat>Προβολή στην οθόνη (4:3)</PresentationFormat>
  <Paragraphs>214</Paragraphs>
  <Slides>26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Αρχές Γενικής Λογιστικής</vt:lpstr>
      <vt:lpstr>OC_template_updated</vt:lpstr>
      <vt:lpstr>Αρχές Γενικής Λογιστικής</vt:lpstr>
      <vt:lpstr>Ομάδα 4η: Καθαρή θέση - προβλέψεις - μακροπρόθεσμες υποχρεώσεις (1 από 2) </vt:lpstr>
      <vt:lpstr>Ομάδα 4η: Καθαρή θέση - προβλέψεις - μακροπρόθεσμες υποχρεώσεις (2 από 2) </vt:lpstr>
      <vt:lpstr>Ομάδα 5η: Βραχυπρόθεσμες υποχρεώσεις (1 από 2)</vt:lpstr>
      <vt:lpstr>Ομάδα 5η: Βραχυπρόθεσμες υποχρεώσεις (2 από 2)</vt:lpstr>
      <vt:lpstr>Ομάδα 6η: Οργανικά έξοδα κατ' είδος (1 από 4)</vt:lpstr>
      <vt:lpstr>Ομάδα 6η: Οργανικά έξοδα κατ' είδος (2 από 4)</vt:lpstr>
      <vt:lpstr>Ομάδα 6η: Οργανικά έξοδα κατ' είδος (3 από 4)</vt:lpstr>
      <vt:lpstr>Ομάδα 6η: Οργανικά έξοδα κατ' είδος (4 από 4)</vt:lpstr>
      <vt:lpstr>Ομάδα 7η: Οργανικά έσοδα κατ' είδος (1 από 3)</vt:lpstr>
      <vt:lpstr>Ομάδα 7η: Οργανικά έσοδα κατ' είδος (2 από 3)</vt:lpstr>
      <vt:lpstr>Ομάδα 7η: Οργανικά έσοδα κατ' είδος (3 από 3)</vt:lpstr>
      <vt:lpstr>Ομάδα 8η: Λογαριασμός αποτελεσμάτων (1 από 2)</vt:lpstr>
      <vt:lpstr>Ομάδα 8η: Λογαριασμός αποτελεσμάτων (2 από 2)</vt:lpstr>
      <vt:lpstr>Ομάδα 9η: Αναλυτική λογιστική εκμετάλλευσης (1 από 2)</vt:lpstr>
      <vt:lpstr>Ομάδα 9η: Αναλυτική λογιστική εκμετάλλευσης (2 από 2)</vt:lpstr>
      <vt:lpstr>Ομάδα 10η (0): Λογαριασμοί τάξεως (1 από 3) </vt:lpstr>
      <vt:lpstr>Ομάδα 10η (0): Λογαριασμοί τάξεως (2 από 3) </vt:lpstr>
      <vt:lpstr>Ομάδα 10η (0): Λογαριασμοί τάξεως (3 από 3)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Αρχές Γενικής Λογιστικής</dc:title>
  <dc:creator>opencourses@teiath.gr</dc:creator>
  <cp:lastModifiedBy>OWNER</cp:lastModifiedBy>
  <cp:revision>5</cp:revision>
  <dcterms:created xsi:type="dcterms:W3CDTF">2014-10-06T12:27:20Z</dcterms:created>
  <dcterms:modified xsi:type="dcterms:W3CDTF">2015-03-08T16:58:24Z</dcterms:modified>
</cp:coreProperties>
</file>