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4"/>
  </p:notesMasterIdLst>
  <p:handoutMasterIdLst>
    <p:handoutMasterId r:id="rId35"/>
  </p:handoutMasterIdLst>
  <p:sldIdLst>
    <p:sldId id="256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57" r:id="rId27"/>
    <p:sldId id="262" r:id="rId28"/>
    <p:sldId id="264" r:id="rId29"/>
    <p:sldId id="267" r:id="rId30"/>
    <p:sldId id="268" r:id="rId31"/>
    <p:sldId id="266" r:id="rId32"/>
    <p:sldId id="261" r:id="rId33"/>
  </p:sldIdLst>
  <p:sldSz cx="9144000" cy="6858000" type="screen4x3"/>
  <p:notesSz cx="7104063" cy="10234613"/>
  <p:custDataLst>
    <p:tags r:id="rId3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7428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444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03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93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3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52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587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65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67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3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300"/>
            </a:lvl2pPr>
            <a:lvl3pPr>
              <a:lnSpc>
                <a:spcPct val="112000"/>
              </a:lnSpc>
              <a:spcBef>
                <a:spcPts val="1200"/>
              </a:spcBef>
              <a:defRPr sz="2300"/>
            </a:lvl3pPr>
            <a:lvl4pPr>
              <a:lnSpc>
                <a:spcPct val="112000"/>
              </a:lnSpc>
              <a:spcBef>
                <a:spcPts val="1200"/>
              </a:spcBef>
              <a:defRPr sz="2300"/>
            </a:lvl4pPr>
            <a:lvl5pPr>
              <a:lnSpc>
                <a:spcPct val="112000"/>
              </a:lnSpc>
              <a:spcBef>
                <a:spcPts val="1200"/>
              </a:spcBef>
              <a:defRPr sz="23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063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774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70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89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ture.com/leu/journal/v19/n6/fig_tab/2403751f1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ci.org/articles/view/34236/figure/1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0" y="1340768"/>
            <a:ext cx="91440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4000" b="1" dirty="0" smtClean="0">
                <a:solidFill>
                  <a:prstClr val="black"/>
                </a:solidFill>
                <a:latin typeface="Calibri"/>
              </a:rPr>
              <a:t>Αιματολογία ΙΙΙ (Θ)</a:t>
            </a:r>
            <a:endParaRPr lang="el-G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8864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6</a:t>
            </a:r>
            <a:r>
              <a:rPr lang="el-GR" sz="2600" dirty="0"/>
              <a:t>: Οξεία </a:t>
            </a:r>
            <a:r>
              <a:rPr lang="el-GR" sz="2600" dirty="0" err="1"/>
              <a:t>Λεμφοβλαστική</a:t>
            </a:r>
            <a:r>
              <a:rPr lang="el-GR" sz="2600" dirty="0"/>
              <a:t> Λευχαιμία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Αναστάσιος </a:t>
            </a:r>
            <a:r>
              <a:rPr lang="el-GR" sz="2200" dirty="0" err="1" smtClean="0"/>
              <a:t>Κριεμπάρδης</a:t>
            </a:r>
            <a:endParaRPr lang="el-GR" sz="22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Τμήμα Ιατρικών εργαστηρίων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04515" y="385449"/>
            <a:ext cx="4934970" cy="66247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/>
              <a:t>Λεμφοβλάστες</a:t>
            </a:r>
            <a:r>
              <a:rPr lang="el-GR" dirty="0"/>
              <a:t> </a:t>
            </a: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5017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err="1" smtClean="0"/>
              <a:t>Λεμφοβλάστες</a:t>
            </a:r>
            <a:r>
              <a:rPr lang="el-GR" dirty="0" smtClean="0"/>
              <a:t> </a:t>
            </a:r>
            <a:r>
              <a:rPr lang="en-US" dirty="0" smtClean="0"/>
              <a:t>L1</a:t>
            </a: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ΟΛΛ παιδιών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Μικροί.</a:t>
            </a:r>
          </a:p>
          <a:p>
            <a:r>
              <a:rPr lang="el-GR" dirty="0" smtClean="0"/>
              <a:t>Ομοιόμορφοι.</a:t>
            </a:r>
          </a:p>
          <a:p>
            <a:r>
              <a:rPr lang="el-GR" dirty="0" smtClean="0"/>
              <a:t>Ελάχιστο κυτταρόπλασμα.</a:t>
            </a:r>
          </a:p>
          <a:p>
            <a:r>
              <a:rPr lang="el-GR" dirty="0" smtClean="0"/>
              <a:t>Στρογγυλό πυρήνα.</a:t>
            </a:r>
          </a:p>
          <a:p>
            <a:r>
              <a:rPr lang="el-GR" dirty="0" smtClean="0"/>
              <a:t>Μικρό ασαφές </a:t>
            </a:r>
            <a:r>
              <a:rPr lang="el-GR" dirty="0" err="1" smtClean="0"/>
              <a:t>πυρήνιο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6" t="3000" r="5163" b="56484"/>
          <a:stretch/>
        </p:blipFill>
        <p:spPr bwMode="auto">
          <a:xfrm>
            <a:off x="4139952" y="3284984"/>
            <a:ext cx="4650326" cy="27363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589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err="1" smtClean="0"/>
              <a:t>Λεμφοβλάστες</a:t>
            </a:r>
            <a:r>
              <a:rPr lang="el-GR" dirty="0" smtClean="0"/>
              <a:t> </a:t>
            </a:r>
            <a:r>
              <a:rPr lang="en-US" dirty="0" smtClean="0"/>
              <a:t>L</a:t>
            </a:r>
            <a:r>
              <a:rPr lang="el-GR" dirty="0" smtClean="0"/>
              <a:t>2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el-GR" dirty="0" smtClean="0"/>
              <a:t>ΛΛ ενηλίκων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Μεγάλο μέγεθος.</a:t>
            </a:r>
          </a:p>
          <a:p>
            <a:r>
              <a:rPr lang="el-GR" dirty="0" smtClean="0"/>
              <a:t>Μορφολογική ετερογένεια, ακανόνιστο σχήμα.</a:t>
            </a:r>
          </a:p>
          <a:p>
            <a:r>
              <a:rPr lang="el-GR" dirty="0" smtClean="0"/>
              <a:t>Αρκετό κυτταρόπλασμα.</a:t>
            </a:r>
          </a:p>
          <a:p>
            <a:r>
              <a:rPr lang="el-GR" dirty="0" smtClean="0"/>
              <a:t>Ανώμαλο πυρήνα με αναδιπλώσεις.</a:t>
            </a:r>
          </a:p>
          <a:p>
            <a:r>
              <a:rPr lang="el-GR" dirty="0" smtClean="0"/>
              <a:t>Ένα ή περισσότερα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" t="51796" r="5908" b="4122"/>
          <a:stretch/>
        </p:blipFill>
        <p:spPr bwMode="auto">
          <a:xfrm>
            <a:off x="4713144" y="3717032"/>
            <a:ext cx="4293914" cy="26642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458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err="1" smtClean="0"/>
              <a:t>Λεμφοβλάστες</a:t>
            </a:r>
            <a:r>
              <a:rPr lang="el-GR" dirty="0" smtClean="0"/>
              <a:t> </a:t>
            </a:r>
            <a:r>
              <a:rPr lang="en-US" dirty="0" smtClean="0"/>
              <a:t>L</a:t>
            </a:r>
            <a:r>
              <a:rPr lang="el-GR" dirty="0" smtClean="0"/>
              <a:t>3 </a:t>
            </a:r>
            <a:br>
              <a:rPr lang="el-GR" dirty="0" smtClean="0"/>
            </a:br>
            <a:r>
              <a:rPr lang="el-GR" dirty="0" smtClean="0"/>
              <a:t>Β-ΟΛΛ τύπου </a:t>
            </a:r>
            <a:r>
              <a:rPr lang="en-US" dirty="0" err="1" smtClean="0"/>
              <a:t>Burkitt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Ομοιόμορφοι, μεγάλο μέγεθος.</a:t>
            </a:r>
          </a:p>
          <a:p>
            <a:r>
              <a:rPr lang="el-GR" dirty="0" err="1" smtClean="0"/>
              <a:t>Βασεόφιλο</a:t>
            </a:r>
            <a:r>
              <a:rPr lang="el-GR" dirty="0" smtClean="0"/>
              <a:t> κυτταρόπλασμα.</a:t>
            </a:r>
          </a:p>
          <a:p>
            <a:r>
              <a:rPr lang="el-GR" dirty="0" smtClean="0"/>
              <a:t>Πολλά </a:t>
            </a:r>
            <a:r>
              <a:rPr lang="el-GR" dirty="0" err="1" smtClean="0"/>
              <a:t>κενοτόπια</a:t>
            </a:r>
            <a:r>
              <a:rPr lang="el-GR" dirty="0" smtClean="0"/>
              <a:t>, στρογγυλό πυρήνα.</a:t>
            </a:r>
          </a:p>
          <a:p>
            <a:r>
              <a:rPr lang="el-GR" dirty="0" smtClean="0"/>
              <a:t>Ένα ή περισσότερα σαφή </a:t>
            </a:r>
            <a:r>
              <a:rPr lang="el-GR" dirty="0" err="1" smtClean="0"/>
              <a:t>πυρήνια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81" t="-4233" r="3197" b="14142"/>
          <a:stretch/>
        </p:blipFill>
        <p:spPr bwMode="auto">
          <a:xfrm>
            <a:off x="4427984" y="3645024"/>
            <a:ext cx="4321447" cy="25924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8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smtClean="0"/>
              <a:t>μυελός των οστών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413016"/>
            <a:ext cx="8229600" cy="1440160"/>
          </a:xfrm>
        </p:spPr>
        <p:txBody>
          <a:bodyPr/>
          <a:lstStyle/>
          <a:p>
            <a:r>
              <a:rPr lang="el-GR" dirty="0" smtClean="0"/>
              <a:t>Διήθηση από </a:t>
            </a:r>
            <a:r>
              <a:rPr lang="el-GR" dirty="0" err="1" smtClean="0"/>
              <a:t>λεμφοβλάστες</a:t>
            </a:r>
            <a:r>
              <a:rPr lang="el-GR" dirty="0"/>
              <a:t> </a:t>
            </a:r>
            <a:r>
              <a:rPr lang="el-GR" dirty="0" smtClean="0"/>
              <a:t>&gt;50%.</a:t>
            </a:r>
          </a:p>
          <a:p>
            <a:r>
              <a:rPr lang="el-GR" dirty="0" smtClean="0"/>
              <a:t>Μπορεί να αδύνατη </a:t>
            </a:r>
            <a:r>
              <a:rPr lang="en-US" dirty="0" smtClean="0"/>
              <a:t>dray tap</a:t>
            </a:r>
            <a:r>
              <a:rPr lang="el-GR" dirty="0" smtClean="0"/>
              <a:t>.</a:t>
            </a:r>
          </a:p>
          <a:p>
            <a:endParaRPr lang="el-G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4191000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26" y="2852936"/>
            <a:ext cx="4144937" cy="27632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967765" y="5733256"/>
            <a:ext cx="24518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Φυσιολογικός μυελός</a:t>
            </a:r>
            <a:endParaRPr lang="el-GR" sz="2000" dirty="0">
              <a:latin typeface="+mn-lt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6140022" y="5733256"/>
            <a:ext cx="15139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latin typeface="+mn-lt"/>
              </a:rPr>
              <a:t>ΟΛΛ μυελός </a:t>
            </a:r>
            <a:endParaRPr lang="el-GR" sz="20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30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smtClean="0"/>
              <a:t>επιπλέον εργαστηριακός έλεγχος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err="1" smtClean="0"/>
              <a:t>Υπερουριχαιμία</a:t>
            </a:r>
            <a:r>
              <a:rPr lang="el-GR" dirty="0" smtClean="0"/>
              <a:t> (αύξηση </a:t>
            </a:r>
            <a:r>
              <a:rPr lang="en-US" dirty="0" smtClean="0"/>
              <a:t>UA)</a:t>
            </a:r>
            <a:r>
              <a:rPr lang="el-GR" dirty="0"/>
              <a:t>.</a:t>
            </a:r>
            <a:endParaRPr lang="el-GR" dirty="0" smtClean="0"/>
          </a:p>
          <a:p>
            <a:r>
              <a:rPr lang="el-GR" dirty="0" smtClean="0"/>
              <a:t>Αύξηση </a:t>
            </a:r>
            <a:r>
              <a:rPr lang="en-US" dirty="0" smtClean="0"/>
              <a:t>LDH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Παράταση χρόνου προθρομβίνης και μερικής </a:t>
            </a:r>
            <a:r>
              <a:rPr lang="el-GR" dirty="0" err="1" smtClean="0"/>
              <a:t>θρομβοπλαστίνης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Ευρήματα ΔΕΠ.</a:t>
            </a:r>
          </a:p>
          <a:p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453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err="1" smtClean="0"/>
              <a:t>οσφυονωτιαία</a:t>
            </a:r>
            <a:r>
              <a:rPr lang="el-GR" dirty="0" smtClean="0"/>
              <a:t> παρακέντηση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363272" cy="4752528"/>
          </a:xfrm>
        </p:spPr>
        <p:txBody>
          <a:bodyPr/>
          <a:lstStyle/>
          <a:p>
            <a:r>
              <a:rPr lang="el-GR" dirty="0" smtClean="0"/>
              <a:t>ΕΝΥ αυξημένα κύτταρα (</a:t>
            </a:r>
            <a:r>
              <a:rPr lang="el-GR" dirty="0" err="1" smtClean="0"/>
              <a:t>λεμφοβλάστες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Αύξηση λευκώματος.</a:t>
            </a:r>
          </a:p>
          <a:p>
            <a:r>
              <a:rPr lang="el-GR" dirty="0" smtClean="0"/>
              <a:t>Ελάττωση σακχάρου.</a:t>
            </a:r>
          </a:p>
          <a:p>
            <a:r>
              <a:rPr lang="el-GR" dirty="0" smtClean="0"/>
              <a:t>Σε έντονη </a:t>
            </a:r>
            <a:r>
              <a:rPr lang="el-GR" dirty="0" err="1" smtClean="0"/>
              <a:t>θρομβοπενία</a:t>
            </a:r>
            <a:r>
              <a:rPr lang="el-GR" dirty="0" smtClean="0"/>
              <a:t> να γίνεται πριν μετάγγιση αιμοπεταλίων.</a:t>
            </a:r>
          </a:p>
          <a:p>
            <a:r>
              <a:rPr lang="el-GR" dirty="0" smtClean="0"/>
              <a:t>Σε έντονη </a:t>
            </a:r>
            <a:r>
              <a:rPr lang="el-GR" dirty="0" err="1" smtClean="0"/>
              <a:t>λευκοπενία</a:t>
            </a:r>
            <a:r>
              <a:rPr lang="el-GR" dirty="0" smtClean="0"/>
              <a:t> μεγάλη προσοχή.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8178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err="1" smtClean="0"/>
              <a:t>κυτταροχημεία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Οι </a:t>
            </a:r>
            <a:r>
              <a:rPr lang="el-GR" dirty="0" err="1" smtClean="0"/>
              <a:t>λεμφοβλάστες</a:t>
            </a:r>
            <a:r>
              <a:rPr lang="el-GR" dirty="0" smtClean="0"/>
              <a:t> είναι αρνητικοί στις χρώσεις </a:t>
            </a:r>
            <a:r>
              <a:rPr lang="el-GR" dirty="0" err="1" smtClean="0"/>
              <a:t>μυελοϋπεροξειδάσης</a:t>
            </a:r>
            <a:r>
              <a:rPr lang="el-GR" dirty="0" smtClean="0"/>
              <a:t>, </a:t>
            </a:r>
            <a:r>
              <a:rPr lang="en-US" dirty="0" smtClean="0"/>
              <a:t>Sudan black B</a:t>
            </a:r>
            <a:r>
              <a:rPr lang="el-GR" dirty="0" smtClean="0"/>
              <a:t>, </a:t>
            </a:r>
            <a:r>
              <a:rPr lang="el-GR" dirty="0" err="1" smtClean="0"/>
              <a:t>εστεράσης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Δίνουν θετική τη χρώση </a:t>
            </a:r>
            <a:r>
              <a:rPr lang="en-US" dirty="0" smtClean="0"/>
              <a:t>PAS (Periodic acid </a:t>
            </a:r>
            <a:r>
              <a:rPr lang="en-US" dirty="0" err="1" smtClean="0"/>
              <a:t>schiff</a:t>
            </a:r>
            <a:r>
              <a:rPr lang="en-US" dirty="0" smtClean="0"/>
              <a:t> reaction)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Με την </a:t>
            </a:r>
            <a:r>
              <a:rPr lang="en-US" dirty="0" smtClean="0"/>
              <a:t>PAS </a:t>
            </a:r>
            <a:r>
              <a:rPr lang="el-GR" dirty="0" smtClean="0"/>
              <a:t>ανιχνεύονται </a:t>
            </a:r>
            <a:r>
              <a:rPr lang="el-GR" dirty="0" err="1" smtClean="0"/>
              <a:t>γλυκοπρωτεΐνες</a:t>
            </a:r>
            <a:r>
              <a:rPr lang="el-GR" dirty="0" smtClean="0"/>
              <a:t> .</a:t>
            </a:r>
          </a:p>
          <a:p>
            <a:r>
              <a:rPr lang="el-GR" dirty="0" smtClean="0"/>
              <a:t>Η όξινη </a:t>
            </a:r>
            <a:r>
              <a:rPr lang="el-GR" dirty="0" err="1" smtClean="0"/>
              <a:t>φωσφατάση</a:t>
            </a:r>
            <a:r>
              <a:rPr lang="el-GR" dirty="0" smtClean="0"/>
              <a:t> θετική στην Τ-ΟΛΛ και αρνητική στην ΟΛΛ.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577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uaz.edu.mx/histo/pathology/ed/ch_20b/c20b_s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9" y="1700808"/>
            <a:ext cx="6972282" cy="43925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dirty="0"/>
              <a:t>K</a:t>
            </a:r>
            <a:r>
              <a:rPr lang="el-GR" dirty="0" err="1"/>
              <a:t>υτταροχημεία</a:t>
            </a:r>
            <a:r>
              <a:rPr lang="el-GR" dirty="0"/>
              <a:t/>
            </a:r>
            <a:br>
              <a:rPr lang="el-GR" dirty="0"/>
            </a:br>
            <a:r>
              <a:rPr lang="en-US" dirty="0"/>
              <a:t>PAS </a:t>
            </a:r>
            <a:r>
              <a:rPr lang="en-US" dirty="0" smtClean="0"/>
              <a:t>stain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6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597" y="1402466"/>
            <a:ext cx="6704806" cy="45859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n-US" dirty="0"/>
              <a:t>K</a:t>
            </a:r>
            <a:r>
              <a:rPr lang="el-GR" dirty="0" err="1"/>
              <a:t>υτταροχημεία</a:t>
            </a:r>
            <a:r>
              <a:rPr lang="el-GR" dirty="0"/>
              <a:t/>
            </a:r>
            <a:br>
              <a:rPr lang="el-GR" dirty="0"/>
            </a:br>
            <a:r>
              <a:rPr lang="en-US" dirty="0"/>
              <a:t>esterase </a:t>
            </a:r>
            <a:r>
              <a:rPr lang="en-US" dirty="0" smtClean="0"/>
              <a:t>stain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3235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Στοιχεία - Κλειδιά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Ετερογενής ομάδα νεοπλασμάτων.</a:t>
            </a:r>
          </a:p>
          <a:p>
            <a:r>
              <a:rPr lang="el-GR" dirty="0" smtClean="0"/>
              <a:t>Πρόδρομο κύτταρο της λεμφικής σειράς.</a:t>
            </a:r>
          </a:p>
          <a:p>
            <a:r>
              <a:rPr lang="el-GR" dirty="0" smtClean="0"/>
              <a:t>Παιδική ηλικία &lt;14 έτη.</a:t>
            </a:r>
          </a:p>
          <a:p>
            <a:r>
              <a:rPr lang="el-GR" dirty="0" smtClean="0"/>
              <a:t>Αναιμία, </a:t>
            </a:r>
            <a:r>
              <a:rPr lang="el-GR" dirty="0" err="1" smtClean="0"/>
              <a:t>θρομβοπενία</a:t>
            </a:r>
            <a:r>
              <a:rPr lang="el-GR" dirty="0" smtClean="0"/>
              <a:t>, </a:t>
            </a:r>
            <a:r>
              <a:rPr lang="el-GR" dirty="0" err="1" smtClean="0"/>
              <a:t>λεμφοβλάστες</a:t>
            </a:r>
            <a:r>
              <a:rPr lang="el-GR" dirty="0" smtClean="0"/>
              <a:t> 90%.</a:t>
            </a:r>
          </a:p>
          <a:p>
            <a:r>
              <a:rPr lang="el-GR" dirty="0" err="1" smtClean="0"/>
              <a:t>Λευκοκυττάρωση</a:t>
            </a:r>
            <a:r>
              <a:rPr lang="el-GR" dirty="0" smtClean="0"/>
              <a:t> ή όχι.</a:t>
            </a:r>
          </a:p>
          <a:p>
            <a:r>
              <a:rPr lang="el-GR" dirty="0" err="1" smtClean="0"/>
              <a:t>Κυτταροβρίθεια</a:t>
            </a:r>
            <a:r>
              <a:rPr lang="el-GR" dirty="0" smtClean="0"/>
              <a:t> μυελού από </a:t>
            </a:r>
            <a:r>
              <a:rPr lang="el-GR" dirty="0" err="1" smtClean="0"/>
              <a:t>λεμφοβλάστες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Ανοσοφαινότυπος</a:t>
            </a:r>
            <a:r>
              <a:rPr lang="el-GR" dirty="0" smtClean="0"/>
              <a:t> απαραίτητος.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620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err="1" smtClean="0"/>
              <a:t>ανοσοφαινότυπος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r>
              <a:rPr lang="el-GR" dirty="0" smtClean="0"/>
              <a:t>Β-ΟΛΛ: έκφραση </a:t>
            </a:r>
            <a:r>
              <a:rPr lang="en-US" dirty="0" smtClean="0"/>
              <a:t>HLA-DR, </a:t>
            </a:r>
            <a:r>
              <a:rPr lang="el-GR" dirty="0" smtClean="0"/>
              <a:t>παν-Β δείκτες </a:t>
            </a:r>
            <a:r>
              <a:rPr lang="en-US" dirty="0" smtClean="0"/>
              <a:t>CD19, CD79a, CD22, CD20 (85%</a:t>
            </a:r>
            <a:r>
              <a:rPr lang="el-GR" dirty="0" smtClean="0"/>
              <a:t> των περιπτώσεων).</a:t>
            </a:r>
          </a:p>
          <a:p>
            <a:r>
              <a:rPr lang="en-US" dirty="0" smtClean="0"/>
              <a:t>Anti-CD20 </a:t>
            </a:r>
            <a:r>
              <a:rPr lang="el-GR" dirty="0" smtClean="0"/>
              <a:t>θεραπεία;</a:t>
            </a:r>
          </a:p>
          <a:p>
            <a:r>
              <a:rPr lang="el-GR" dirty="0" smtClean="0"/>
              <a:t>Τ-ΟΛΛ: έκφραση της </a:t>
            </a:r>
            <a:r>
              <a:rPr lang="en-US" dirty="0" err="1" smtClean="0"/>
              <a:t>Tdt</a:t>
            </a:r>
            <a:r>
              <a:rPr lang="en-US" dirty="0" smtClean="0"/>
              <a:t>, CD3, CD7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911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7477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946848" y="116632"/>
            <a:ext cx="4197152" cy="908720"/>
          </a:xfrm>
        </p:spPr>
        <p:txBody>
          <a:bodyPr>
            <a:normAutofit/>
          </a:bodyPr>
          <a:lstStyle/>
          <a:p>
            <a:r>
              <a:rPr lang="en-US" dirty="0" smtClean="0"/>
              <a:t>anti-CD20</a:t>
            </a:r>
            <a:r>
              <a:rPr lang="el-GR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5774772" y="6309320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>
                <a:latin typeface="+mn-lt"/>
              </a:rPr>
              <a:t>© </a:t>
            </a:r>
            <a:r>
              <a:rPr lang="en-US" sz="1200" dirty="0" smtClean="0">
                <a:latin typeface="+mn-lt"/>
                <a:hlinkClick r:id="rId3"/>
              </a:rPr>
              <a:t>nature.com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464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39" y="1196752"/>
            <a:ext cx="7137923" cy="495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anti-CD20</a:t>
            </a:r>
            <a:r>
              <a:rPr lang="el-GR" dirty="0"/>
              <a:t> </a:t>
            </a:r>
            <a:r>
              <a:rPr lang="el-GR" sz="3000" b="0" dirty="0"/>
              <a:t>2</a:t>
            </a:r>
            <a:r>
              <a:rPr lang="el-GR" sz="3000" b="0" dirty="0" smtClean="0"/>
              <a:t>/2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3023828" y="6210760"/>
            <a:ext cx="30963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 smtClean="0">
                <a:latin typeface="+mn-lt"/>
              </a:rPr>
              <a:t>© </a:t>
            </a:r>
            <a:r>
              <a:rPr lang="en-US" sz="1200" dirty="0" smtClean="0">
                <a:latin typeface="+mn-lt"/>
                <a:hlinkClick r:id="rId3"/>
              </a:rPr>
              <a:t>jci.org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088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891" y="980728"/>
            <a:ext cx="5328592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CD3 </a:t>
            </a:r>
            <a:r>
              <a:rPr lang="el-GR" dirty="0" smtClean="0"/>
              <a:t>και</a:t>
            </a:r>
            <a:r>
              <a:rPr lang="en-US" dirty="0" smtClean="0"/>
              <a:t> CD7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78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 smtClean="0"/>
              <a:t>Διαφορική διάγνωση και ιεράρχηση διαγνωστικών ενεργειών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/>
          <a:lstStyle/>
          <a:p>
            <a:r>
              <a:rPr lang="el-GR" dirty="0" smtClean="0"/>
              <a:t>ΟΛΛ ή ΟΜΛ; ή λευχαιμικό λέμφωμα;</a:t>
            </a:r>
          </a:p>
          <a:p>
            <a:r>
              <a:rPr lang="el-GR" dirty="0" err="1" smtClean="0"/>
              <a:t>Λεμφοβλαστικό</a:t>
            </a:r>
            <a:r>
              <a:rPr lang="el-GR" dirty="0" smtClean="0"/>
              <a:t> λέμφωμα ή βλαστική μορφή λεμφώματος από κύτταρα του μανδύα.</a:t>
            </a:r>
          </a:p>
          <a:p>
            <a:r>
              <a:rPr lang="el-GR" b="1" dirty="0" smtClean="0"/>
              <a:t>Παιδιά: </a:t>
            </a:r>
            <a:r>
              <a:rPr lang="el-GR" dirty="0" smtClean="0"/>
              <a:t>άτυπη, λευχαιμική αντίδραση, λοιμώδη μονοπυρήνωση, ΑΘΠ, </a:t>
            </a:r>
            <a:r>
              <a:rPr lang="el-GR" dirty="0" err="1" smtClean="0"/>
              <a:t>απλαστική</a:t>
            </a:r>
            <a:r>
              <a:rPr lang="el-GR" dirty="0" smtClean="0"/>
              <a:t>.</a:t>
            </a:r>
          </a:p>
          <a:p>
            <a:r>
              <a:rPr lang="el-GR" dirty="0" smtClean="0"/>
              <a:t>Μορφολογία βλαστών (αίμα, μυελό), </a:t>
            </a:r>
            <a:r>
              <a:rPr lang="el-GR" dirty="0" err="1" smtClean="0"/>
              <a:t>ανοσοφαινότυπος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Αναιμία και </a:t>
            </a:r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1740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 smtClean="0"/>
              <a:t> 2014. </a:t>
            </a:r>
            <a:r>
              <a:rPr lang="el-GR" sz="2000" dirty="0"/>
              <a:t>Αναστάσιος </a:t>
            </a:r>
            <a:r>
              <a:rPr lang="el-GR" sz="2000" dirty="0" err="1" smtClean="0"/>
              <a:t>Κριεμπάρδης</a:t>
            </a:r>
            <a:r>
              <a:rPr lang="el-GR" sz="2000" dirty="0"/>
              <a:t>. </a:t>
            </a:r>
            <a:r>
              <a:rPr lang="el-GR" sz="2000" dirty="0" smtClean="0"/>
              <a:t>«Αιματολογία ΙΙΙ </a:t>
            </a:r>
            <a:r>
              <a:rPr lang="el-GR" sz="2000" dirty="0"/>
              <a:t>(Θ). </a:t>
            </a:r>
            <a:r>
              <a:rPr lang="el-GR" sz="2000" dirty="0" smtClean="0"/>
              <a:t>Ενότητα 6</a:t>
            </a:r>
            <a:r>
              <a:rPr lang="en-US" sz="2000" dirty="0" smtClean="0"/>
              <a:t>:</a:t>
            </a:r>
            <a:r>
              <a:rPr lang="el-GR" sz="2000" dirty="0"/>
              <a:t> Οξεία </a:t>
            </a:r>
            <a:r>
              <a:rPr lang="el-GR" sz="2000" dirty="0" err="1"/>
              <a:t>Λεμφοβλαστική</a:t>
            </a:r>
            <a:r>
              <a:rPr lang="el-GR" sz="2000" dirty="0"/>
              <a:t> Λευχαιμία».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803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9611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Επιδημιολογία - Αιτιολογία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Σπάνιο νόσημα.</a:t>
            </a:r>
          </a:p>
          <a:p>
            <a:r>
              <a:rPr lang="el-GR" dirty="0" smtClean="0"/>
              <a:t>Άγνωστη αιτιολογία.</a:t>
            </a:r>
          </a:p>
          <a:p>
            <a:r>
              <a:rPr lang="el-GR" dirty="0" err="1" smtClean="0"/>
              <a:t>Ιονίζουσα</a:t>
            </a:r>
            <a:r>
              <a:rPr lang="el-GR" dirty="0" smtClean="0"/>
              <a:t> ακτινοβολία.</a:t>
            </a:r>
          </a:p>
          <a:p>
            <a:r>
              <a:rPr lang="el-GR" dirty="0" smtClean="0"/>
              <a:t>Σύνδρομα αδυναμίας επιδιόρθωσης </a:t>
            </a:r>
            <a:r>
              <a:rPr lang="en-US" dirty="0" smtClean="0"/>
              <a:t>DNA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1.5 περιπτώσεις / 100.000.</a:t>
            </a:r>
          </a:p>
          <a:p>
            <a:r>
              <a:rPr lang="el-GR" dirty="0" smtClean="0"/>
              <a:t>1.5:1 άρρεν προς θήλυ.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569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Μοριακή παθογένεια</a:t>
            </a:r>
            <a:r>
              <a:rPr lang="en-US" dirty="0" smtClean="0"/>
              <a:t> </a:t>
            </a:r>
            <a:r>
              <a:rPr lang="el-GR" sz="3000" b="0" dirty="0" smtClean="0"/>
              <a:t>1/2</a:t>
            </a:r>
            <a:endParaRPr lang="el-GR" sz="30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60% των ενηλίκων </a:t>
            </a:r>
            <a:r>
              <a:rPr lang="el-GR" dirty="0" err="1" smtClean="0"/>
              <a:t>κυτταρογενετικές</a:t>
            </a:r>
            <a:r>
              <a:rPr lang="el-GR" dirty="0" smtClean="0"/>
              <a:t> ανωμαλίες.</a:t>
            </a:r>
          </a:p>
          <a:p>
            <a:r>
              <a:rPr lang="el-GR" dirty="0" smtClean="0"/>
              <a:t>Υψηλότερο το ποσοστό στα παιδιά.</a:t>
            </a:r>
          </a:p>
          <a:p>
            <a:r>
              <a:rPr lang="el-GR" dirty="0" smtClean="0"/>
              <a:t>25% των ενηλίκων φέρουν το χρωμόσωμα </a:t>
            </a:r>
            <a:r>
              <a:rPr lang="en-US" dirty="0" err="1" smtClean="0"/>
              <a:t>Ph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Εκφράζουν την πρωτεΐνη </a:t>
            </a:r>
            <a:r>
              <a:rPr lang="en-US" dirty="0" err="1" smtClean="0"/>
              <a:t>bcr-abl</a:t>
            </a:r>
            <a:r>
              <a:rPr lang="el-GR" dirty="0" smtClean="0"/>
              <a:t> (εύρημα της ΧΜΛ).</a:t>
            </a:r>
          </a:p>
          <a:p>
            <a:r>
              <a:rPr lang="el-GR" dirty="0" smtClean="0"/>
              <a:t>ΧΜΛ πρωτεΐνη </a:t>
            </a:r>
            <a:r>
              <a:rPr lang="en-US" dirty="0" smtClean="0"/>
              <a:t>p210</a:t>
            </a:r>
            <a:r>
              <a:rPr lang="en-US" baseline="30000" dirty="0" smtClean="0"/>
              <a:t>bcr-abl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ΟΛΛ πρωτεΐνη </a:t>
            </a:r>
            <a:r>
              <a:rPr lang="en-US" dirty="0" smtClean="0"/>
              <a:t>p190</a:t>
            </a:r>
            <a:r>
              <a:rPr lang="en-US" baseline="30000" dirty="0" smtClean="0"/>
              <a:t>bcr-abl</a:t>
            </a:r>
            <a:r>
              <a:rPr lang="el-GR" dirty="0" smtClean="0"/>
              <a:t>.</a:t>
            </a:r>
            <a:endParaRPr lang="en-US" dirty="0"/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29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Μοριακή παθογένεια</a:t>
            </a:r>
            <a:r>
              <a:rPr lang="en-US" dirty="0"/>
              <a:t> </a:t>
            </a:r>
            <a:r>
              <a:rPr lang="el-GR" sz="30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Τροποποίηση της έκφρασης ή/και της δράσης </a:t>
            </a:r>
            <a:r>
              <a:rPr lang="el-GR" dirty="0" err="1" smtClean="0"/>
              <a:t>διαφ’ορων</a:t>
            </a:r>
            <a:r>
              <a:rPr lang="el-GR" dirty="0" smtClean="0"/>
              <a:t> μεταγραφικών παραγόντων.</a:t>
            </a:r>
          </a:p>
          <a:p>
            <a:r>
              <a:rPr lang="el-GR" dirty="0" err="1" smtClean="0"/>
              <a:t>Χρωμοσωμικές</a:t>
            </a:r>
            <a:r>
              <a:rPr lang="el-GR" dirty="0" smtClean="0"/>
              <a:t> μεταθέσεις.</a:t>
            </a:r>
          </a:p>
          <a:p>
            <a:pPr marL="844550" lvl="1" indent="-444500">
              <a:buFont typeface="+mj-lt"/>
              <a:buAutoNum type="arabicPeriod"/>
            </a:pPr>
            <a:r>
              <a:rPr lang="el-GR" dirty="0" smtClean="0"/>
              <a:t>Δημιουργία χιμαιρικών μεταγραφικών παραγόντων (υβριδικές πρωτεΐνες με τροποποιημένη δράση).</a:t>
            </a:r>
          </a:p>
          <a:p>
            <a:pPr marL="844550" lvl="1" indent="-444500">
              <a:buFont typeface="+mj-lt"/>
              <a:buAutoNum type="arabicPeriod"/>
            </a:pPr>
            <a:r>
              <a:rPr lang="el-GR" dirty="0" smtClean="0"/>
              <a:t>Απορρύθμιση της έκφρασης μεταγραφικών παραγόντων (χωρίς γονιδιακές μεταβολές).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5074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7832554"/>
              </p:ext>
            </p:extLst>
          </p:nvPr>
        </p:nvGraphicFramePr>
        <p:xfrm>
          <a:off x="457200" y="1196973"/>
          <a:ext cx="8230868" cy="3456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633"/>
                <a:gridCol w="2041873"/>
                <a:gridCol w="2732362"/>
              </a:tblGrid>
              <a:tr h="57602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Χαρακτηριστικό 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Β-ΟΛΛ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Τ-ΟΛΛ</a:t>
                      </a:r>
                      <a:endParaRPr lang="el-GR" sz="2400" dirty="0"/>
                    </a:p>
                  </a:txBody>
                  <a:tcPr marL="99543" marR="99543"/>
                </a:tc>
              </a:tr>
              <a:tr h="57602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Παιδιά/ενήλικες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85%/75%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15%/25%</a:t>
                      </a:r>
                      <a:endParaRPr lang="el-GR" sz="2400" dirty="0"/>
                    </a:p>
                  </a:txBody>
                  <a:tcPr marL="99543" marR="99543"/>
                </a:tc>
              </a:tr>
              <a:tr h="57602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Φύλο 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Ίση κατανομή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Άρρενες&gt;θήλεις</a:t>
                      </a:r>
                      <a:endParaRPr lang="el-GR" sz="2400" dirty="0"/>
                    </a:p>
                  </a:txBody>
                  <a:tcPr marL="99543" marR="99543"/>
                </a:tc>
              </a:tr>
              <a:tr h="57602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Προσβολή </a:t>
                      </a:r>
                      <a:r>
                        <a:rPr lang="el-GR" sz="2400" dirty="0" err="1" smtClean="0"/>
                        <a:t>μεσοθωράκιου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Σπάνια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Συχνή</a:t>
                      </a:r>
                      <a:endParaRPr lang="el-GR" sz="2400" dirty="0"/>
                    </a:p>
                  </a:txBody>
                  <a:tcPr marL="99543" marR="99543"/>
                </a:tc>
              </a:tr>
              <a:tr h="576027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Προσβολή ΚΝΣ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Σπανιότατη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Συχνή</a:t>
                      </a:r>
                      <a:endParaRPr lang="el-GR" sz="2400" dirty="0"/>
                    </a:p>
                  </a:txBody>
                  <a:tcPr marL="99543" marR="99543"/>
                </a:tc>
              </a:tr>
              <a:tr h="576027">
                <a:tc>
                  <a:txBody>
                    <a:bodyPr/>
                    <a:lstStyle/>
                    <a:p>
                      <a:r>
                        <a:rPr lang="el-GR" sz="2400" dirty="0" err="1" smtClean="0"/>
                        <a:t>Υπερλευκοκυττάρωση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Σπάνια</a:t>
                      </a:r>
                      <a:r>
                        <a:rPr lang="el-GR" sz="2400" baseline="0" dirty="0" smtClean="0"/>
                        <a:t> </a:t>
                      </a:r>
                      <a:endParaRPr lang="el-GR" sz="2400" dirty="0"/>
                    </a:p>
                  </a:txBody>
                  <a:tcPr marL="99543" marR="99543"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συχνή</a:t>
                      </a:r>
                      <a:endParaRPr lang="el-GR" sz="2400" dirty="0"/>
                    </a:p>
                  </a:txBody>
                  <a:tcPr marL="99543" marR="99543"/>
                </a:tc>
              </a:tr>
            </a:tbl>
          </a:graphicData>
        </a:graphic>
      </p:graphicFrame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4521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Κλινικά ευρήματα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Πυρετός.</a:t>
            </a:r>
          </a:p>
          <a:p>
            <a:r>
              <a:rPr lang="el-GR" dirty="0" smtClean="0"/>
              <a:t>Εστία ή </a:t>
            </a:r>
            <a:r>
              <a:rPr lang="el-GR" dirty="0" err="1" smtClean="0"/>
              <a:t>ίχι</a:t>
            </a:r>
            <a:r>
              <a:rPr lang="el-GR" dirty="0" smtClean="0"/>
              <a:t> λοίμωξης.</a:t>
            </a:r>
          </a:p>
          <a:p>
            <a:r>
              <a:rPr lang="el-GR" dirty="0" smtClean="0"/>
              <a:t>Αιμορραγικές εκδηλώσεις.</a:t>
            </a:r>
          </a:p>
          <a:p>
            <a:r>
              <a:rPr lang="el-GR" dirty="0" smtClean="0"/>
              <a:t>Αναιμία ή </a:t>
            </a:r>
            <a:r>
              <a:rPr lang="el-GR" dirty="0" err="1" smtClean="0"/>
              <a:t>παγκυτταροπενία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Οστικά άλγη ή αρθραλγίες.</a:t>
            </a:r>
          </a:p>
          <a:p>
            <a:r>
              <a:rPr lang="el-GR" dirty="0" smtClean="0"/>
              <a:t>Τ-ΟΛΛ, μάζα στο </a:t>
            </a:r>
            <a:r>
              <a:rPr lang="el-GR" dirty="0" err="1" smtClean="0"/>
              <a:t>μεσοθωράκιο</a:t>
            </a:r>
            <a:r>
              <a:rPr lang="el-GR" dirty="0" smtClean="0"/>
              <a:t> (βήχας, δύσπνοια), πλευρίτιδα ή ενδοκαρδίτιδα.</a:t>
            </a:r>
          </a:p>
          <a:p>
            <a:r>
              <a:rPr lang="el-GR" dirty="0" smtClean="0"/>
              <a:t>50% </a:t>
            </a:r>
            <a:r>
              <a:rPr lang="el-GR" dirty="0" err="1" smtClean="0"/>
              <a:t>λεμφαδενοπάθεια</a:t>
            </a:r>
            <a:r>
              <a:rPr lang="el-GR" dirty="0" smtClean="0"/>
              <a:t>, σπληνομεγαλία, ηπατομεγαλία.</a:t>
            </a:r>
          </a:p>
          <a:p>
            <a:r>
              <a:rPr lang="el-GR" dirty="0" smtClean="0"/>
              <a:t>Ευαισθησία στην πίεση του στέρνου.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977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 smtClean="0"/>
              <a:t>Εργαστηριακά ευρήματα</a:t>
            </a:r>
            <a:br>
              <a:rPr lang="el-GR" dirty="0" smtClean="0"/>
            </a:br>
            <a:r>
              <a:rPr lang="el-GR" dirty="0" smtClean="0"/>
              <a:t>γενική αίματος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28"/>
          </a:xfrm>
        </p:spPr>
        <p:txBody>
          <a:bodyPr>
            <a:normAutofit/>
          </a:bodyPr>
          <a:lstStyle/>
          <a:p>
            <a:r>
              <a:rPr lang="el-GR" dirty="0" smtClean="0"/>
              <a:t>60% </a:t>
            </a:r>
            <a:r>
              <a:rPr lang="el-GR" dirty="0" err="1" smtClean="0"/>
              <a:t>λευκοκυττάρωση</a:t>
            </a:r>
            <a:r>
              <a:rPr lang="el-GR" dirty="0" smtClean="0"/>
              <a:t> (</a:t>
            </a:r>
            <a:r>
              <a:rPr lang="el-GR" dirty="0" err="1" smtClean="0"/>
              <a:t>λεμφοβλάστες</a:t>
            </a:r>
            <a:r>
              <a:rPr lang="el-GR" dirty="0" smtClean="0"/>
              <a:t>).</a:t>
            </a:r>
          </a:p>
          <a:p>
            <a:r>
              <a:rPr lang="el-GR" dirty="0" smtClean="0"/>
              <a:t>Ελαττωμένα ή/και ΦΤ </a:t>
            </a:r>
            <a:r>
              <a:rPr lang="en-US" dirty="0" smtClean="0"/>
              <a:t>WBCs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 smtClean="0"/>
              <a:t>15% </a:t>
            </a:r>
            <a:r>
              <a:rPr lang="el-GR" dirty="0" err="1" smtClean="0"/>
              <a:t>υπερλευκοκυττάρωση</a:t>
            </a:r>
            <a:r>
              <a:rPr lang="el-GR" dirty="0" smtClean="0"/>
              <a:t> (&gt;100.000/μ</a:t>
            </a:r>
            <a:r>
              <a:rPr lang="en-US" dirty="0" smtClean="0"/>
              <a:t>l)</a:t>
            </a:r>
            <a:r>
              <a:rPr lang="el-GR" dirty="0" smtClean="0"/>
              <a:t>, Τ-ΟΛΛ.</a:t>
            </a:r>
            <a:endParaRPr lang="en-US" dirty="0" smtClean="0"/>
          </a:p>
          <a:p>
            <a:r>
              <a:rPr lang="el-GR" dirty="0" smtClean="0"/>
              <a:t>Στο περιφερικό αίμα </a:t>
            </a:r>
            <a:r>
              <a:rPr lang="el-GR" dirty="0" err="1" smtClean="0"/>
              <a:t>λεμφοβλάστες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10% </a:t>
            </a:r>
            <a:r>
              <a:rPr lang="el-GR" dirty="0" err="1" smtClean="0"/>
              <a:t>αλευχαιμικές</a:t>
            </a:r>
            <a:r>
              <a:rPr lang="el-GR" dirty="0" smtClean="0"/>
              <a:t> περιπτώσεις.</a:t>
            </a:r>
          </a:p>
          <a:p>
            <a:r>
              <a:rPr lang="el-GR" dirty="0" smtClean="0"/>
              <a:t>Σοβαρή </a:t>
            </a:r>
            <a:r>
              <a:rPr lang="el-GR" dirty="0" err="1" smtClean="0"/>
              <a:t>ουδετεροπενία</a:t>
            </a:r>
            <a:r>
              <a:rPr lang="el-GR" dirty="0" smtClean="0"/>
              <a:t>.</a:t>
            </a:r>
          </a:p>
          <a:p>
            <a:r>
              <a:rPr lang="el-GR" dirty="0" err="1" smtClean="0"/>
              <a:t>Θρομβοπενία</a:t>
            </a:r>
            <a:r>
              <a:rPr lang="el-GR" dirty="0" smtClean="0"/>
              <a:t>.</a:t>
            </a:r>
          </a:p>
          <a:p>
            <a:r>
              <a:rPr lang="el-GR" dirty="0" smtClean="0"/>
              <a:t>Αναιμία.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2747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err="1" smtClean="0"/>
              <a:t>Λεμφοβλάστες</a:t>
            </a:r>
            <a:r>
              <a:rPr lang="el-GR" dirty="0" smtClean="0"/>
              <a:t>  </a:t>
            </a:r>
            <a:r>
              <a:rPr lang="en-US" dirty="0" smtClean="0"/>
              <a:t>L1, L2, L3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11" y="1693556"/>
            <a:ext cx="7808013" cy="24555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827584" y="4306163"/>
            <a:ext cx="7344816" cy="1295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b="1" dirty="0">
                <a:latin typeface="+mn-lt"/>
              </a:rPr>
              <a:t>Morphological variability associated to the blast cells according to the FAB classification</a:t>
            </a:r>
            <a:r>
              <a:rPr lang="en-US" dirty="0">
                <a:latin typeface="+mn-lt"/>
              </a:rPr>
              <a:t>: (a) healthy lymphocytes cell from non-ALL patients, (b-d) </a:t>
            </a:r>
            <a:r>
              <a:rPr lang="en-US" dirty="0" err="1">
                <a:latin typeface="+mn-lt"/>
              </a:rPr>
              <a:t>lymphoblasts</a:t>
            </a:r>
            <a:r>
              <a:rPr lang="en-US" dirty="0">
                <a:latin typeface="+mn-lt"/>
              </a:rPr>
              <a:t> from ALL patients where (b), (c) and (d) are L1, L2 and L3 respectively.</a:t>
            </a:r>
            <a:endParaRPr lang="el-GR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76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16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41</TotalTime>
  <Words>1209</Words>
  <Application>Microsoft Office PowerPoint</Application>
  <PresentationFormat>Προβολή στην οθόνη (4:3)</PresentationFormat>
  <Paragraphs>210</Paragraphs>
  <Slides>31</Slides>
  <Notes>7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31</vt:i4>
      </vt:variant>
    </vt:vector>
  </HeadingPairs>
  <TitlesOfParts>
    <vt:vector size="33" baseType="lpstr">
      <vt:lpstr>template</vt:lpstr>
      <vt:lpstr>OC_template_updated</vt:lpstr>
      <vt:lpstr>Αιματολογία ΙΙΙ (Θ)</vt:lpstr>
      <vt:lpstr>Στοιχεία - Κλειδιά</vt:lpstr>
      <vt:lpstr>Επιδημιολογία - Αιτιολογία</vt:lpstr>
      <vt:lpstr>Μοριακή παθογένεια 1/2</vt:lpstr>
      <vt:lpstr>Μοριακή παθογένεια 2/2</vt:lpstr>
      <vt:lpstr>Ταξινόμηση </vt:lpstr>
      <vt:lpstr>Κλινικά ευρήματα </vt:lpstr>
      <vt:lpstr>Εργαστηριακά ευρήματα γενική αίματος</vt:lpstr>
      <vt:lpstr>Λεμφοβλάστες  L1, L2, L3</vt:lpstr>
      <vt:lpstr>Λεμφοβλάστες </vt:lpstr>
      <vt:lpstr>Λεμφοβλάστες L1 ΟΛΛ παιδιών</vt:lpstr>
      <vt:lpstr>Λεμφοβλάστες L2 OΛΛ ενηλίκων</vt:lpstr>
      <vt:lpstr>Λεμφοβλάστες L3  Β-ΟΛΛ τύπου Burkitt</vt:lpstr>
      <vt:lpstr>Εργαστηριακά ευρήματα μυελός των οστών</vt:lpstr>
      <vt:lpstr>Εργαστηριακά ευρήματα επιπλέον εργαστηριακός έλεγχος</vt:lpstr>
      <vt:lpstr>Εργαστηριακά ευρήματα οσφυονωτιαία παρακέντηση</vt:lpstr>
      <vt:lpstr>Εργαστηριακά ευρήματα κυτταροχημεία</vt:lpstr>
      <vt:lpstr>Kυτταροχημεία PAS stain</vt:lpstr>
      <vt:lpstr>Kυτταροχημεία esterase stain</vt:lpstr>
      <vt:lpstr>Εργαστηριακά ευρήματα ανοσοφαινότυπος</vt:lpstr>
      <vt:lpstr>anti-CD20 1/2</vt:lpstr>
      <vt:lpstr>anti-CD20 2/2</vt:lpstr>
      <vt:lpstr>CD3 και CD7</vt:lpstr>
      <vt:lpstr>Διαφορική διάγνωση και ιεράρχηση διαγνωστικών ενεργειών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Αιματολογία ΙΙΙ (Θ)</dc:title>
  <dc:creator>opencourses@teiath.gr</dc:creator>
  <cp:lastModifiedBy>fkaram2</cp:lastModifiedBy>
  <cp:revision>5</cp:revision>
  <dcterms:created xsi:type="dcterms:W3CDTF">2015-05-04T09:32:14Z</dcterms:created>
  <dcterms:modified xsi:type="dcterms:W3CDTF">2015-10-08T13:14:17Z</dcterms:modified>
</cp:coreProperties>
</file>