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1"/>
  </p:notesMasterIdLst>
  <p:handoutMasterIdLst>
    <p:handoutMasterId r:id="rId62"/>
  </p:handoutMasterIdLst>
  <p:sldIdLst>
    <p:sldId id="256"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Lst>
  <p:sldSz cx="9144000" cy="6858000" type="screen4x3"/>
  <p:notesSz cx="7104063" cy="10234613"/>
  <p:custDataLst>
    <p:tags r:id="rId6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7" autoAdjust="0"/>
    <p:restoredTop sz="94660"/>
  </p:normalViewPr>
  <p:slideViewPr>
    <p:cSldViewPr>
      <p:cViewPr varScale="1">
        <p:scale>
          <a:sx n="107" d="100"/>
          <a:sy n="107" d="100"/>
        </p:scale>
        <p:origin x="-176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B6CF2-469F-43C8-9EDF-234383F59CD5}" type="doc">
      <dgm:prSet loTypeId="urn:microsoft.com/office/officeart/2005/8/layout/pyramid1" loCatId="pyramid" qsTypeId="urn:microsoft.com/office/officeart/2005/8/quickstyle/simple1" qsCatId="simple" csTypeId="urn:microsoft.com/office/officeart/2005/8/colors/accent1_2" csCatId="accent1" phldr="1"/>
      <dgm:spPr/>
    </dgm:pt>
    <dgm:pt modelId="{45B8F24A-7BE6-47FF-9012-F7FE5A8AB934}">
      <dgm:prSet phldrT="[Text]" custT="1"/>
      <dgm:spPr/>
      <dgm:t>
        <a:bodyPr/>
        <a:lstStyle/>
        <a:p>
          <a:r>
            <a:rPr lang="el-GR" sz="2000" dirty="0" err="1" smtClean="0"/>
            <a:t>Αρχειονομία</a:t>
          </a:r>
          <a:endParaRPr lang="el-GR" sz="2000" dirty="0"/>
        </a:p>
      </dgm:t>
    </dgm:pt>
    <dgm:pt modelId="{6951F9C4-F682-406A-8228-F9F5AC13EF61}" type="parTrans" cxnId="{A8313EEF-5764-42E6-9B93-10358AB15CBF}">
      <dgm:prSet/>
      <dgm:spPr/>
      <dgm:t>
        <a:bodyPr/>
        <a:lstStyle/>
        <a:p>
          <a:endParaRPr lang="el-GR"/>
        </a:p>
      </dgm:t>
    </dgm:pt>
    <dgm:pt modelId="{1DE830BA-4A04-426D-B06B-1DFF3D74CF97}" type="sibTrans" cxnId="{A8313EEF-5764-42E6-9B93-10358AB15CBF}">
      <dgm:prSet/>
      <dgm:spPr/>
      <dgm:t>
        <a:bodyPr/>
        <a:lstStyle/>
        <a:p>
          <a:endParaRPr lang="el-GR"/>
        </a:p>
      </dgm:t>
    </dgm:pt>
    <dgm:pt modelId="{FB783239-2E72-48C9-92BD-EBCA8BA7374F}">
      <dgm:prSet phldrT="[Text]" custT="1"/>
      <dgm:spPr/>
      <dgm:t>
        <a:bodyPr/>
        <a:lstStyle/>
        <a:p>
          <a:r>
            <a:rPr lang="el-GR" sz="2000" dirty="0" smtClean="0">
              <a:solidFill>
                <a:schemeClr val="bg1"/>
              </a:solidFill>
            </a:rPr>
            <a:t>Εφαρμοσμένη </a:t>
          </a:r>
          <a:r>
            <a:rPr lang="el-GR" sz="2000" dirty="0" err="1" smtClean="0">
              <a:solidFill>
                <a:schemeClr val="bg1"/>
              </a:solidFill>
            </a:rPr>
            <a:t>αρχειονομία</a:t>
          </a:r>
          <a:endParaRPr lang="el-GR" sz="2000" dirty="0">
            <a:solidFill>
              <a:schemeClr val="bg1"/>
            </a:solidFill>
          </a:endParaRPr>
        </a:p>
      </dgm:t>
    </dgm:pt>
    <dgm:pt modelId="{534B11E9-9E33-4FB8-A5BF-717B30325654}" type="parTrans" cxnId="{423A0AC1-299F-4B6F-9AAA-76CBF7F23413}">
      <dgm:prSet/>
      <dgm:spPr/>
      <dgm:t>
        <a:bodyPr/>
        <a:lstStyle/>
        <a:p>
          <a:endParaRPr lang="el-GR"/>
        </a:p>
      </dgm:t>
    </dgm:pt>
    <dgm:pt modelId="{ECA07D7A-9EB0-486A-A3A5-6B7D436A7BEB}" type="sibTrans" cxnId="{423A0AC1-299F-4B6F-9AAA-76CBF7F23413}">
      <dgm:prSet/>
      <dgm:spPr/>
      <dgm:t>
        <a:bodyPr/>
        <a:lstStyle/>
        <a:p>
          <a:endParaRPr lang="el-GR"/>
        </a:p>
      </dgm:t>
    </dgm:pt>
    <dgm:pt modelId="{FC7CD3DF-ADD3-4C1D-B03D-E4AE02CCCFD0}">
      <dgm:prSet phldrT="[Text]" custT="1"/>
      <dgm:spPr/>
      <dgm:t>
        <a:bodyPr/>
        <a:lstStyle/>
        <a:p>
          <a:r>
            <a:rPr lang="el-GR" sz="2000" dirty="0" smtClean="0">
              <a:solidFill>
                <a:schemeClr val="bg1"/>
              </a:solidFill>
            </a:rPr>
            <a:t>Θεσμικό πλαίσιο </a:t>
          </a:r>
        </a:p>
        <a:p>
          <a:r>
            <a:rPr lang="el-GR" sz="1800" dirty="0" smtClean="0">
              <a:solidFill>
                <a:schemeClr val="bg1"/>
              </a:solidFill>
            </a:rPr>
            <a:t>(Νομοθεσία - Εθνική Αρχειακή Υπηρεσία</a:t>
          </a:r>
          <a:endParaRPr lang="el-GR" sz="1800" dirty="0">
            <a:solidFill>
              <a:schemeClr val="bg1"/>
            </a:solidFill>
          </a:endParaRPr>
        </a:p>
      </dgm:t>
    </dgm:pt>
    <dgm:pt modelId="{88BBAC33-04C5-43E9-8EE4-D680DD40BE15}" type="parTrans" cxnId="{21E01BFD-1DCB-4CE3-8BDC-561B0F34E0D8}">
      <dgm:prSet/>
      <dgm:spPr/>
      <dgm:t>
        <a:bodyPr/>
        <a:lstStyle/>
        <a:p>
          <a:endParaRPr lang="el-GR"/>
        </a:p>
      </dgm:t>
    </dgm:pt>
    <dgm:pt modelId="{2FBE5E2E-0344-47BB-A6F0-370BED57F851}" type="sibTrans" cxnId="{21E01BFD-1DCB-4CE3-8BDC-561B0F34E0D8}">
      <dgm:prSet/>
      <dgm:spPr/>
      <dgm:t>
        <a:bodyPr/>
        <a:lstStyle/>
        <a:p>
          <a:endParaRPr lang="el-GR"/>
        </a:p>
      </dgm:t>
    </dgm:pt>
    <dgm:pt modelId="{6332245C-3127-4CF4-877C-253D60092B30}">
      <dgm:prSet phldrT="[Text]" custT="1"/>
      <dgm:spPr/>
      <dgm:t>
        <a:bodyPr/>
        <a:lstStyle/>
        <a:p>
          <a:r>
            <a:rPr lang="el-GR" sz="2000" dirty="0" smtClean="0">
              <a:solidFill>
                <a:schemeClr val="bg1"/>
              </a:solidFill>
            </a:rPr>
            <a:t>Πόροι – Υλικοτεχνική υποδομή</a:t>
          </a:r>
          <a:endParaRPr lang="el-GR" sz="2000" dirty="0">
            <a:solidFill>
              <a:schemeClr val="bg1"/>
            </a:solidFill>
          </a:endParaRPr>
        </a:p>
      </dgm:t>
    </dgm:pt>
    <dgm:pt modelId="{5A83B9A7-C24F-4957-BF11-93C6A3A175D9}" type="parTrans" cxnId="{154222FA-8E05-450C-8C2E-2D7BD276B9C6}">
      <dgm:prSet/>
      <dgm:spPr/>
      <dgm:t>
        <a:bodyPr/>
        <a:lstStyle/>
        <a:p>
          <a:endParaRPr lang="el-GR"/>
        </a:p>
      </dgm:t>
    </dgm:pt>
    <dgm:pt modelId="{9DAEBEDA-15AA-4E21-A709-F78C20F06BB0}" type="sibTrans" cxnId="{154222FA-8E05-450C-8C2E-2D7BD276B9C6}">
      <dgm:prSet/>
      <dgm:spPr/>
      <dgm:t>
        <a:bodyPr/>
        <a:lstStyle/>
        <a:p>
          <a:endParaRPr lang="el-GR"/>
        </a:p>
      </dgm:t>
    </dgm:pt>
    <dgm:pt modelId="{3E1585C8-316E-49ED-98F1-7C2A5BA95E5A}" type="pres">
      <dgm:prSet presAssocID="{F4FB6CF2-469F-43C8-9EDF-234383F59CD5}" presName="Name0" presStyleCnt="0">
        <dgm:presLayoutVars>
          <dgm:dir/>
          <dgm:animLvl val="lvl"/>
          <dgm:resizeHandles val="exact"/>
        </dgm:presLayoutVars>
      </dgm:prSet>
      <dgm:spPr/>
    </dgm:pt>
    <dgm:pt modelId="{E77255B8-E3A9-41E5-B55B-1B497B09A324}" type="pres">
      <dgm:prSet presAssocID="{45B8F24A-7BE6-47FF-9012-F7FE5A8AB934}" presName="Name8" presStyleCnt="0"/>
      <dgm:spPr/>
    </dgm:pt>
    <dgm:pt modelId="{C41CAD43-3FA6-418C-BC19-08F74FC25567}" type="pres">
      <dgm:prSet presAssocID="{45B8F24A-7BE6-47FF-9012-F7FE5A8AB934}" presName="level" presStyleLbl="node1" presStyleIdx="0" presStyleCnt="4">
        <dgm:presLayoutVars>
          <dgm:chMax val="1"/>
          <dgm:bulletEnabled val="1"/>
        </dgm:presLayoutVars>
      </dgm:prSet>
      <dgm:spPr/>
      <dgm:t>
        <a:bodyPr/>
        <a:lstStyle/>
        <a:p>
          <a:endParaRPr lang="el-GR"/>
        </a:p>
      </dgm:t>
    </dgm:pt>
    <dgm:pt modelId="{64255436-BEB9-46B3-9768-834621941859}" type="pres">
      <dgm:prSet presAssocID="{45B8F24A-7BE6-47FF-9012-F7FE5A8AB934}" presName="levelTx" presStyleLbl="revTx" presStyleIdx="0" presStyleCnt="0">
        <dgm:presLayoutVars>
          <dgm:chMax val="1"/>
          <dgm:bulletEnabled val="1"/>
        </dgm:presLayoutVars>
      </dgm:prSet>
      <dgm:spPr/>
      <dgm:t>
        <a:bodyPr/>
        <a:lstStyle/>
        <a:p>
          <a:endParaRPr lang="el-GR"/>
        </a:p>
      </dgm:t>
    </dgm:pt>
    <dgm:pt modelId="{65172EA0-6AD9-4066-9BE9-882BCA5E6C8C}" type="pres">
      <dgm:prSet presAssocID="{FB783239-2E72-48C9-92BD-EBCA8BA7374F}" presName="Name8" presStyleCnt="0"/>
      <dgm:spPr/>
    </dgm:pt>
    <dgm:pt modelId="{C98FDC93-1ED1-4F2E-B69E-99815280B86B}" type="pres">
      <dgm:prSet presAssocID="{FB783239-2E72-48C9-92BD-EBCA8BA7374F}" presName="level" presStyleLbl="node1" presStyleIdx="1" presStyleCnt="4" custScaleY="78215">
        <dgm:presLayoutVars>
          <dgm:chMax val="1"/>
          <dgm:bulletEnabled val="1"/>
        </dgm:presLayoutVars>
      </dgm:prSet>
      <dgm:spPr/>
      <dgm:t>
        <a:bodyPr/>
        <a:lstStyle/>
        <a:p>
          <a:endParaRPr lang="el-GR"/>
        </a:p>
      </dgm:t>
    </dgm:pt>
    <dgm:pt modelId="{DA3C23F5-3E87-460B-A486-0F1039D84026}" type="pres">
      <dgm:prSet presAssocID="{FB783239-2E72-48C9-92BD-EBCA8BA7374F}" presName="levelTx" presStyleLbl="revTx" presStyleIdx="0" presStyleCnt="0">
        <dgm:presLayoutVars>
          <dgm:chMax val="1"/>
          <dgm:bulletEnabled val="1"/>
        </dgm:presLayoutVars>
      </dgm:prSet>
      <dgm:spPr/>
      <dgm:t>
        <a:bodyPr/>
        <a:lstStyle/>
        <a:p>
          <a:endParaRPr lang="el-GR"/>
        </a:p>
      </dgm:t>
    </dgm:pt>
    <dgm:pt modelId="{40C0F8F9-C845-4FA6-AD7B-4F74A1C362B4}" type="pres">
      <dgm:prSet presAssocID="{FC7CD3DF-ADD3-4C1D-B03D-E4AE02CCCFD0}" presName="Name8" presStyleCnt="0"/>
      <dgm:spPr/>
    </dgm:pt>
    <dgm:pt modelId="{6A7592E8-AFAC-45F1-9BCC-89D6A9FEF9EE}" type="pres">
      <dgm:prSet presAssocID="{FC7CD3DF-ADD3-4C1D-B03D-E4AE02CCCFD0}" presName="level" presStyleLbl="node1" presStyleIdx="2" presStyleCnt="4">
        <dgm:presLayoutVars>
          <dgm:chMax val="1"/>
          <dgm:bulletEnabled val="1"/>
        </dgm:presLayoutVars>
      </dgm:prSet>
      <dgm:spPr/>
      <dgm:t>
        <a:bodyPr/>
        <a:lstStyle/>
        <a:p>
          <a:endParaRPr lang="el-GR"/>
        </a:p>
      </dgm:t>
    </dgm:pt>
    <dgm:pt modelId="{9AA19665-170E-4563-9F00-1351953DA8CB}" type="pres">
      <dgm:prSet presAssocID="{FC7CD3DF-ADD3-4C1D-B03D-E4AE02CCCFD0}" presName="levelTx" presStyleLbl="revTx" presStyleIdx="0" presStyleCnt="0">
        <dgm:presLayoutVars>
          <dgm:chMax val="1"/>
          <dgm:bulletEnabled val="1"/>
        </dgm:presLayoutVars>
      </dgm:prSet>
      <dgm:spPr/>
      <dgm:t>
        <a:bodyPr/>
        <a:lstStyle/>
        <a:p>
          <a:endParaRPr lang="el-GR"/>
        </a:p>
      </dgm:t>
    </dgm:pt>
    <dgm:pt modelId="{E06D6535-15D1-4B74-A630-950134089DD1}" type="pres">
      <dgm:prSet presAssocID="{6332245C-3127-4CF4-877C-253D60092B30}" presName="Name8" presStyleCnt="0"/>
      <dgm:spPr/>
    </dgm:pt>
    <dgm:pt modelId="{28298CC2-76CB-430B-833E-37558DDF0F4D}" type="pres">
      <dgm:prSet presAssocID="{6332245C-3127-4CF4-877C-253D60092B30}" presName="level" presStyleLbl="node1" presStyleIdx="3" presStyleCnt="4">
        <dgm:presLayoutVars>
          <dgm:chMax val="1"/>
          <dgm:bulletEnabled val="1"/>
        </dgm:presLayoutVars>
      </dgm:prSet>
      <dgm:spPr/>
      <dgm:t>
        <a:bodyPr/>
        <a:lstStyle/>
        <a:p>
          <a:endParaRPr lang="el-GR"/>
        </a:p>
      </dgm:t>
    </dgm:pt>
    <dgm:pt modelId="{3DC0EFFD-D2EA-4F88-A610-664946BCE5BC}" type="pres">
      <dgm:prSet presAssocID="{6332245C-3127-4CF4-877C-253D60092B30}" presName="levelTx" presStyleLbl="revTx" presStyleIdx="0" presStyleCnt="0">
        <dgm:presLayoutVars>
          <dgm:chMax val="1"/>
          <dgm:bulletEnabled val="1"/>
        </dgm:presLayoutVars>
      </dgm:prSet>
      <dgm:spPr/>
      <dgm:t>
        <a:bodyPr/>
        <a:lstStyle/>
        <a:p>
          <a:endParaRPr lang="el-GR"/>
        </a:p>
      </dgm:t>
    </dgm:pt>
  </dgm:ptLst>
  <dgm:cxnLst>
    <dgm:cxn modelId="{FF51483C-F6FB-45AA-BAD4-ABB30D4137B2}" type="presOf" srcId="{FC7CD3DF-ADD3-4C1D-B03D-E4AE02CCCFD0}" destId="{9AA19665-170E-4563-9F00-1351953DA8CB}" srcOrd="1" destOrd="0" presId="urn:microsoft.com/office/officeart/2005/8/layout/pyramid1"/>
    <dgm:cxn modelId="{423A0AC1-299F-4B6F-9AAA-76CBF7F23413}" srcId="{F4FB6CF2-469F-43C8-9EDF-234383F59CD5}" destId="{FB783239-2E72-48C9-92BD-EBCA8BA7374F}" srcOrd="1" destOrd="0" parTransId="{534B11E9-9E33-4FB8-A5BF-717B30325654}" sibTransId="{ECA07D7A-9EB0-486A-A3A5-6B7D436A7BEB}"/>
    <dgm:cxn modelId="{53C1A843-E09E-46BE-A8ED-12AC7E6E4B1A}" type="presOf" srcId="{FB783239-2E72-48C9-92BD-EBCA8BA7374F}" destId="{C98FDC93-1ED1-4F2E-B69E-99815280B86B}" srcOrd="0" destOrd="0" presId="urn:microsoft.com/office/officeart/2005/8/layout/pyramid1"/>
    <dgm:cxn modelId="{21E01BFD-1DCB-4CE3-8BDC-561B0F34E0D8}" srcId="{F4FB6CF2-469F-43C8-9EDF-234383F59CD5}" destId="{FC7CD3DF-ADD3-4C1D-B03D-E4AE02CCCFD0}" srcOrd="2" destOrd="0" parTransId="{88BBAC33-04C5-43E9-8EE4-D680DD40BE15}" sibTransId="{2FBE5E2E-0344-47BB-A6F0-370BED57F851}"/>
    <dgm:cxn modelId="{154222FA-8E05-450C-8C2E-2D7BD276B9C6}" srcId="{F4FB6CF2-469F-43C8-9EDF-234383F59CD5}" destId="{6332245C-3127-4CF4-877C-253D60092B30}" srcOrd="3" destOrd="0" parTransId="{5A83B9A7-C24F-4957-BF11-93C6A3A175D9}" sibTransId="{9DAEBEDA-15AA-4E21-A709-F78C20F06BB0}"/>
    <dgm:cxn modelId="{E54821AB-B638-4CFE-A4CA-D80494007937}" type="presOf" srcId="{45B8F24A-7BE6-47FF-9012-F7FE5A8AB934}" destId="{C41CAD43-3FA6-418C-BC19-08F74FC25567}" srcOrd="0" destOrd="0" presId="urn:microsoft.com/office/officeart/2005/8/layout/pyramid1"/>
    <dgm:cxn modelId="{AD16AF4F-1158-4584-ADDA-AD091F63C67F}" type="presOf" srcId="{6332245C-3127-4CF4-877C-253D60092B30}" destId="{3DC0EFFD-D2EA-4F88-A610-664946BCE5BC}" srcOrd="1" destOrd="0" presId="urn:microsoft.com/office/officeart/2005/8/layout/pyramid1"/>
    <dgm:cxn modelId="{4DB44E51-6270-4884-A592-3826B0E7C541}" type="presOf" srcId="{F4FB6CF2-469F-43C8-9EDF-234383F59CD5}" destId="{3E1585C8-316E-49ED-98F1-7C2A5BA95E5A}" srcOrd="0" destOrd="0" presId="urn:microsoft.com/office/officeart/2005/8/layout/pyramid1"/>
    <dgm:cxn modelId="{057FBF4E-E4BD-4B49-91C9-1173D41AA16A}" type="presOf" srcId="{6332245C-3127-4CF4-877C-253D60092B30}" destId="{28298CC2-76CB-430B-833E-37558DDF0F4D}" srcOrd="0" destOrd="0" presId="urn:microsoft.com/office/officeart/2005/8/layout/pyramid1"/>
    <dgm:cxn modelId="{F23D1ECA-BD9D-4F26-85B5-DE6974AC8057}" type="presOf" srcId="{45B8F24A-7BE6-47FF-9012-F7FE5A8AB934}" destId="{64255436-BEB9-46B3-9768-834621941859}" srcOrd="1" destOrd="0" presId="urn:microsoft.com/office/officeart/2005/8/layout/pyramid1"/>
    <dgm:cxn modelId="{6C53F21A-E92F-4D56-BA46-81EEEB0153A4}" type="presOf" srcId="{FC7CD3DF-ADD3-4C1D-B03D-E4AE02CCCFD0}" destId="{6A7592E8-AFAC-45F1-9BCC-89D6A9FEF9EE}" srcOrd="0" destOrd="0" presId="urn:microsoft.com/office/officeart/2005/8/layout/pyramid1"/>
    <dgm:cxn modelId="{7C095AE8-115E-45B4-8DEA-9873C1669F3D}" type="presOf" srcId="{FB783239-2E72-48C9-92BD-EBCA8BA7374F}" destId="{DA3C23F5-3E87-460B-A486-0F1039D84026}" srcOrd="1" destOrd="0" presId="urn:microsoft.com/office/officeart/2005/8/layout/pyramid1"/>
    <dgm:cxn modelId="{A8313EEF-5764-42E6-9B93-10358AB15CBF}" srcId="{F4FB6CF2-469F-43C8-9EDF-234383F59CD5}" destId="{45B8F24A-7BE6-47FF-9012-F7FE5A8AB934}" srcOrd="0" destOrd="0" parTransId="{6951F9C4-F682-406A-8228-F9F5AC13EF61}" sibTransId="{1DE830BA-4A04-426D-B06B-1DFF3D74CF97}"/>
    <dgm:cxn modelId="{B357399B-BBD2-463D-9144-36E2CEB82ACF}" type="presParOf" srcId="{3E1585C8-316E-49ED-98F1-7C2A5BA95E5A}" destId="{E77255B8-E3A9-41E5-B55B-1B497B09A324}" srcOrd="0" destOrd="0" presId="urn:microsoft.com/office/officeart/2005/8/layout/pyramid1"/>
    <dgm:cxn modelId="{4703DA1B-3CAD-436E-A7B3-BC8760862E49}" type="presParOf" srcId="{E77255B8-E3A9-41E5-B55B-1B497B09A324}" destId="{C41CAD43-3FA6-418C-BC19-08F74FC25567}" srcOrd="0" destOrd="0" presId="urn:microsoft.com/office/officeart/2005/8/layout/pyramid1"/>
    <dgm:cxn modelId="{8C1BBE45-C122-485B-A45D-932ED716DA20}" type="presParOf" srcId="{E77255B8-E3A9-41E5-B55B-1B497B09A324}" destId="{64255436-BEB9-46B3-9768-834621941859}" srcOrd="1" destOrd="0" presId="urn:microsoft.com/office/officeart/2005/8/layout/pyramid1"/>
    <dgm:cxn modelId="{378FF38C-04D1-42CA-A69E-3B3B1482DC08}" type="presParOf" srcId="{3E1585C8-316E-49ED-98F1-7C2A5BA95E5A}" destId="{65172EA0-6AD9-4066-9BE9-882BCA5E6C8C}" srcOrd="1" destOrd="0" presId="urn:microsoft.com/office/officeart/2005/8/layout/pyramid1"/>
    <dgm:cxn modelId="{C3286CB8-F4E6-4F0A-ADD2-D4E1D3DD4149}" type="presParOf" srcId="{65172EA0-6AD9-4066-9BE9-882BCA5E6C8C}" destId="{C98FDC93-1ED1-4F2E-B69E-99815280B86B}" srcOrd="0" destOrd="0" presId="urn:microsoft.com/office/officeart/2005/8/layout/pyramid1"/>
    <dgm:cxn modelId="{22B98FE0-DE38-441B-B884-0AA764B87C54}" type="presParOf" srcId="{65172EA0-6AD9-4066-9BE9-882BCA5E6C8C}" destId="{DA3C23F5-3E87-460B-A486-0F1039D84026}" srcOrd="1" destOrd="0" presId="urn:microsoft.com/office/officeart/2005/8/layout/pyramid1"/>
    <dgm:cxn modelId="{D50082BA-8B86-4D4A-AC45-3862CBC0433D}" type="presParOf" srcId="{3E1585C8-316E-49ED-98F1-7C2A5BA95E5A}" destId="{40C0F8F9-C845-4FA6-AD7B-4F74A1C362B4}" srcOrd="2" destOrd="0" presId="urn:microsoft.com/office/officeart/2005/8/layout/pyramid1"/>
    <dgm:cxn modelId="{AE7A7DB3-0CBE-4390-AC5F-0311EB056FCA}" type="presParOf" srcId="{40C0F8F9-C845-4FA6-AD7B-4F74A1C362B4}" destId="{6A7592E8-AFAC-45F1-9BCC-89D6A9FEF9EE}" srcOrd="0" destOrd="0" presId="urn:microsoft.com/office/officeart/2005/8/layout/pyramid1"/>
    <dgm:cxn modelId="{3BC506A5-A1E5-48F8-BA4B-0DB9FEEA9DEE}" type="presParOf" srcId="{40C0F8F9-C845-4FA6-AD7B-4F74A1C362B4}" destId="{9AA19665-170E-4563-9F00-1351953DA8CB}" srcOrd="1" destOrd="0" presId="urn:microsoft.com/office/officeart/2005/8/layout/pyramid1"/>
    <dgm:cxn modelId="{E51CD8EA-4B9D-4782-89D0-F155FAA75DF5}" type="presParOf" srcId="{3E1585C8-316E-49ED-98F1-7C2A5BA95E5A}" destId="{E06D6535-15D1-4B74-A630-950134089DD1}" srcOrd="3" destOrd="0" presId="urn:microsoft.com/office/officeart/2005/8/layout/pyramid1"/>
    <dgm:cxn modelId="{08224BA8-9113-47C4-B1A0-0A74B6D74974}" type="presParOf" srcId="{E06D6535-15D1-4B74-A630-950134089DD1}" destId="{28298CC2-76CB-430B-833E-37558DDF0F4D}" srcOrd="0" destOrd="0" presId="urn:microsoft.com/office/officeart/2005/8/layout/pyramid1"/>
    <dgm:cxn modelId="{507D5DC3-8943-4B05-9C69-852ED6388936}" type="presParOf" srcId="{E06D6535-15D1-4B74-A630-950134089DD1}" destId="{3DC0EFFD-D2EA-4F88-A610-664946BCE5B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CAD43-3FA6-418C-BC19-08F74FC25567}">
      <dsp:nvSpPr>
        <dsp:cNvPr id="0" name=""/>
        <dsp:cNvSpPr/>
      </dsp:nvSpPr>
      <dsp:spPr>
        <a:xfrm>
          <a:off x="2012825" y="0"/>
          <a:ext cx="1446956" cy="1074521"/>
        </a:xfrm>
        <a:prstGeom prst="trapezoid">
          <a:avLst>
            <a:gd name="adj" fmla="val 673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err="1" smtClean="0"/>
            <a:t>Αρχειονομία</a:t>
          </a:r>
          <a:endParaRPr lang="el-GR" sz="2000" kern="1200" dirty="0"/>
        </a:p>
      </dsp:txBody>
      <dsp:txXfrm>
        <a:off x="2012825" y="0"/>
        <a:ext cx="1446956" cy="1074521"/>
      </dsp:txXfrm>
    </dsp:sp>
    <dsp:sp modelId="{C98FDC93-1ED1-4F2E-B69E-99815280B86B}">
      <dsp:nvSpPr>
        <dsp:cNvPr id="0" name=""/>
        <dsp:cNvSpPr/>
      </dsp:nvSpPr>
      <dsp:spPr>
        <a:xfrm>
          <a:off x="1446956" y="1074521"/>
          <a:ext cx="2578694" cy="840436"/>
        </a:xfrm>
        <a:prstGeom prst="trapezoid">
          <a:avLst>
            <a:gd name="adj" fmla="val 673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bg1"/>
              </a:solidFill>
            </a:rPr>
            <a:t>Εφαρμοσμένη </a:t>
          </a:r>
          <a:r>
            <a:rPr lang="el-GR" sz="2000" kern="1200" dirty="0" err="1" smtClean="0">
              <a:solidFill>
                <a:schemeClr val="bg1"/>
              </a:solidFill>
            </a:rPr>
            <a:t>αρχειονομία</a:t>
          </a:r>
          <a:endParaRPr lang="el-GR" sz="2000" kern="1200" dirty="0">
            <a:solidFill>
              <a:schemeClr val="bg1"/>
            </a:solidFill>
          </a:endParaRPr>
        </a:p>
      </dsp:txBody>
      <dsp:txXfrm>
        <a:off x="1898228" y="1074521"/>
        <a:ext cx="1676151" cy="840436"/>
      </dsp:txXfrm>
    </dsp:sp>
    <dsp:sp modelId="{6A7592E8-AFAC-45F1-9BCC-89D6A9FEF9EE}">
      <dsp:nvSpPr>
        <dsp:cNvPr id="0" name=""/>
        <dsp:cNvSpPr/>
      </dsp:nvSpPr>
      <dsp:spPr>
        <a:xfrm>
          <a:off x="723478" y="1914957"/>
          <a:ext cx="4025651" cy="1074521"/>
        </a:xfrm>
        <a:prstGeom prst="trapezoid">
          <a:avLst>
            <a:gd name="adj" fmla="val 673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bg1"/>
              </a:solidFill>
            </a:rPr>
            <a:t>Θεσμικό πλαίσιο </a:t>
          </a:r>
        </a:p>
        <a:p>
          <a:pPr lvl="0" algn="ctr" defTabSz="889000">
            <a:lnSpc>
              <a:spcPct val="90000"/>
            </a:lnSpc>
            <a:spcBef>
              <a:spcPct val="0"/>
            </a:spcBef>
            <a:spcAft>
              <a:spcPct val="35000"/>
            </a:spcAft>
          </a:pPr>
          <a:r>
            <a:rPr lang="el-GR" sz="1800" kern="1200" dirty="0" smtClean="0">
              <a:solidFill>
                <a:schemeClr val="bg1"/>
              </a:solidFill>
            </a:rPr>
            <a:t>(Νομοθεσία - Εθνική Αρχειακή Υπηρεσία</a:t>
          </a:r>
          <a:endParaRPr lang="el-GR" sz="1800" kern="1200" dirty="0">
            <a:solidFill>
              <a:schemeClr val="bg1"/>
            </a:solidFill>
          </a:endParaRPr>
        </a:p>
      </dsp:txBody>
      <dsp:txXfrm>
        <a:off x="1427967" y="1914957"/>
        <a:ext cx="2616673" cy="1074521"/>
      </dsp:txXfrm>
    </dsp:sp>
    <dsp:sp modelId="{28298CC2-76CB-430B-833E-37558DDF0F4D}">
      <dsp:nvSpPr>
        <dsp:cNvPr id="0" name=""/>
        <dsp:cNvSpPr/>
      </dsp:nvSpPr>
      <dsp:spPr>
        <a:xfrm>
          <a:off x="0" y="2989478"/>
          <a:ext cx="5472608" cy="1074521"/>
        </a:xfrm>
        <a:prstGeom prst="trapezoid">
          <a:avLst>
            <a:gd name="adj" fmla="val 673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bg1"/>
              </a:solidFill>
            </a:rPr>
            <a:t>Πόροι – Υλικοτεχνική υποδομή</a:t>
          </a:r>
          <a:endParaRPr lang="el-GR" sz="2000" kern="1200" dirty="0">
            <a:solidFill>
              <a:schemeClr val="bg1"/>
            </a:solidFill>
          </a:endParaRPr>
        </a:p>
      </dsp:txBody>
      <dsp:txXfrm>
        <a:off x="957706" y="2989478"/>
        <a:ext cx="3557195" cy="10745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AABCB75-AB95-4112-ACFB-9BFBAB96D897}" type="slidenum">
              <a:rPr lang="en-US"/>
              <a:pPr>
                <a:defRPr/>
              </a:pPr>
              <a:t>‹#›</a:t>
            </a:fld>
            <a:endParaRPr lang="en-US"/>
          </a:p>
        </p:txBody>
      </p:sp>
    </p:spTree>
    <p:extLst>
      <p:ext uri="{BB962C8B-B14F-4D97-AF65-F5344CB8AC3E}">
        <p14:creationId xmlns:p14="http://schemas.microsoft.com/office/powerpoint/2010/main" val="22888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2"/>
            <a:ext cx="8640960" cy="2132657"/>
          </a:xfrm>
        </p:spPr>
        <p:txBody>
          <a:bodyPr>
            <a:normAutofit/>
          </a:bodyPr>
          <a:lstStyle/>
          <a:p>
            <a:r>
              <a:rPr lang="el-GR" sz="2700" b="1" dirty="0" smtClean="0"/>
              <a:t>Ενότητα 1</a:t>
            </a:r>
            <a:r>
              <a:rPr lang="en-US" sz="2700" b="1" dirty="0" smtClean="0"/>
              <a:t>3</a:t>
            </a:r>
            <a:r>
              <a:rPr lang="el-GR" sz="2700" dirty="0" smtClean="0"/>
              <a:t>:</a:t>
            </a:r>
            <a:r>
              <a:rPr lang="en-US" sz="2700" dirty="0" smtClean="0"/>
              <a:t> </a:t>
            </a:r>
            <a:r>
              <a:rPr lang="el-GR" sz="2700" dirty="0"/>
              <a:t>Αρχειακό </a:t>
            </a:r>
            <a:r>
              <a:rPr lang="el-GR" sz="2700" dirty="0" smtClean="0"/>
              <a:t>Σύστημα</a:t>
            </a:r>
          </a:p>
          <a:p>
            <a:endParaRPr lang="en-US" sz="2700" dirty="0" smtClean="0"/>
          </a:p>
          <a:p>
            <a:pPr>
              <a:spcBef>
                <a:spcPts val="0"/>
              </a:spcBef>
            </a:pPr>
            <a:r>
              <a:rPr lang="el-GR" sz="2700" dirty="0"/>
              <a:t>Γιώργος Γιαννακόπουλος</a:t>
            </a:r>
          </a:p>
          <a:p>
            <a:pPr>
              <a:spcBef>
                <a:spcPts val="0"/>
              </a:spcBef>
            </a:pPr>
            <a:r>
              <a:rPr lang="el-GR" sz="2700" dirty="0"/>
              <a:t>Τμήμα</a:t>
            </a:r>
            <a:r>
              <a:rPr lang="en-US" sz="2700" dirty="0"/>
              <a:t> </a:t>
            </a:r>
            <a:r>
              <a:rPr lang="el-GR" sz="2700" dirty="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287070685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Ορισμός</a:t>
            </a:r>
            <a:endParaRPr lang="el-GR"/>
          </a:p>
        </p:txBody>
      </p:sp>
      <p:sp>
        <p:nvSpPr>
          <p:cNvPr id="66562" name="1 - Θέση περιεχομένου"/>
          <p:cNvSpPr>
            <a:spLocks noGrp="1"/>
          </p:cNvSpPr>
          <p:nvPr>
            <p:ph idx="1"/>
          </p:nvPr>
        </p:nvSpPr>
        <p:spPr/>
        <p:txBody>
          <a:bodyPr/>
          <a:lstStyle/>
          <a:p>
            <a:r>
              <a:rPr lang="el-GR" altLang="el-GR" dirty="0" smtClean="0"/>
              <a:t>Με τον όρο Εθνικό Αρχειακό Σύστημα εννοούμε τα μέσα τα οποία διαθέτει μια χώρα, προκειμένου να συγκροτήσει, να διαφυλάξει, να επεξεργαστεί και να προβάλει το αρχειακό υλικό της. </a:t>
            </a:r>
          </a:p>
          <a:p>
            <a:pPr>
              <a:buFont typeface="Wingdings 2" pitchFamily="18" charset="2"/>
              <a:buNone/>
            </a:pP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16171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Στοιχεία αρχειακού συστήματος</a:t>
            </a:r>
            <a:endParaRPr lang="el-GR"/>
          </a:p>
        </p:txBody>
      </p:sp>
      <p:sp>
        <p:nvSpPr>
          <p:cNvPr id="67586" name="1 - Θέση περιεχομένου"/>
          <p:cNvSpPr>
            <a:spLocks noGrp="1"/>
          </p:cNvSpPr>
          <p:nvPr>
            <p:ph idx="1"/>
          </p:nvPr>
        </p:nvSpPr>
        <p:spPr/>
        <p:txBody>
          <a:bodyPr>
            <a:normAutofit/>
          </a:bodyPr>
          <a:lstStyle/>
          <a:p>
            <a:r>
              <a:rPr lang="el-GR" altLang="el-GR" sz="2800" dirty="0" smtClean="0"/>
              <a:t>Ένα εθνικό αρχειακό σύστημα, για να επιτύχει τους στόχους του, περιλαμβάνει διάφορα στοιχεία. </a:t>
            </a:r>
          </a:p>
          <a:p>
            <a:r>
              <a:rPr lang="el-GR" altLang="el-GR" sz="2800" dirty="0" smtClean="0"/>
              <a:t>Τα στοιχεία αυτά είναι δυνατό να ομαδοποιηθούν σε τέσσερις κατηγορίες: </a:t>
            </a:r>
          </a:p>
          <a:p>
            <a:pPr lvl="1"/>
            <a:r>
              <a:rPr lang="el-GR" altLang="el-GR" sz="2400" dirty="0" smtClean="0"/>
              <a:t>Υποδομή, </a:t>
            </a:r>
          </a:p>
          <a:p>
            <a:pPr lvl="1"/>
            <a:r>
              <a:rPr lang="el-GR" altLang="el-GR" sz="2400" dirty="0" smtClean="0"/>
              <a:t>Θεσμικό Πλαίσιο, </a:t>
            </a:r>
          </a:p>
          <a:p>
            <a:pPr lvl="1"/>
            <a:r>
              <a:rPr lang="el-GR" altLang="el-GR" sz="2400" dirty="0" smtClean="0"/>
              <a:t>Εφαρμοσμένη </a:t>
            </a:r>
            <a:r>
              <a:rPr lang="el-GR" altLang="el-GR" sz="2400" dirty="0" err="1" smtClean="0"/>
              <a:t>Αρχειονομία</a:t>
            </a:r>
            <a:r>
              <a:rPr lang="el-GR" altLang="el-GR" sz="2400" dirty="0" smtClean="0"/>
              <a:t>, </a:t>
            </a:r>
          </a:p>
          <a:p>
            <a:pPr lvl="1"/>
            <a:r>
              <a:rPr lang="el-GR" altLang="el-GR" sz="2400" dirty="0" smtClean="0"/>
              <a:t>Αρχειακή Επιστήμη.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181946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Η εκπαίδευση-επιμόρφωση: επιπλέον  συστατικό ενός συστήματος</a:t>
            </a:r>
            <a:endParaRPr lang="el-GR"/>
          </a:p>
        </p:txBody>
      </p:sp>
      <p:sp>
        <p:nvSpPr>
          <p:cNvPr id="68610" name="1 - Θέση περιεχομένου"/>
          <p:cNvSpPr>
            <a:spLocks noGrp="1"/>
          </p:cNvSpPr>
          <p:nvPr>
            <p:ph idx="1"/>
          </p:nvPr>
        </p:nvSpPr>
        <p:spPr>
          <a:xfrm>
            <a:off x="457200" y="1484784"/>
            <a:ext cx="8229600" cy="4752528"/>
          </a:xfrm>
        </p:spPr>
        <p:txBody>
          <a:bodyPr/>
          <a:lstStyle/>
          <a:p>
            <a:pPr marL="457200" lvl="1" indent="-457200">
              <a:spcBef>
                <a:spcPts val="600"/>
              </a:spcBef>
              <a:buFont typeface="Arial" panose="020B0604020202020204" pitchFamily="34" charset="0"/>
              <a:buChar char="•"/>
            </a:pPr>
            <a:r>
              <a:rPr lang="el-GR" altLang="el-GR" dirty="0" smtClean="0">
                <a:solidFill>
                  <a:schemeClr val="tx1"/>
                </a:solidFill>
              </a:rPr>
              <a:t>Επίσης απαραίτητο συστατικό ενός συστήματος αποτελούν η </a:t>
            </a:r>
            <a:r>
              <a:rPr lang="el-GR" altLang="el-GR" i="1" dirty="0" smtClean="0">
                <a:solidFill>
                  <a:schemeClr val="tx1"/>
                </a:solidFill>
              </a:rPr>
              <a:t>Εκπαίδευση-Επιμόρφωση και οι λοιπές μορφές Επικοινωνίας των γνώσεων, </a:t>
            </a:r>
            <a:r>
              <a:rPr lang="el-GR" altLang="el-GR" dirty="0" smtClean="0">
                <a:solidFill>
                  <a:schemeClr val="tx1"/>
                </a:solidFill>
              </a:rPr>
              <a:t>οι οποίες τροφοδοτούν την </a:t>
            </a:r>
            <a:r>
              <a:rPr lang="el-GR" altLang="el-GR" dirty="0" err="1" smtClean="0">
                <a:solidFill>
                  <a:schemeClr val="tx1"/>
                </a:solidFill>
              </a:rPr>
              <a:t>αρχειονομία</a:t>
            </a:r>
            <a:r>
              <a:rPr lang="el-GR" altLang="el-GR" dirty="0" smtClean="0">
                <a:solidFill>
                  <a:schemeClr val="tx1"/>
                </a:solidFill>
              </a:rPr>
              <a:t> τόσο ως επάγγελμα όσο και ως επιστημονικό κλάδο.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181707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Απεικόνιση συστήματος</a:t>
            </a:r>
            <a:endParaRPr lang="el-GR"/>
          </a:p>
        </p:txBody>
      </p:sp>
      <p:sp>
        <p:nvSpPr>
          <p:cNvPr id="69636" name="4 - TextBox"/>
          <p:cNvSpPr txBox="1">
            <a:spLocks noChangeArrowheads="1"/>
          </p:cNvSpPr>
          <p:nvPr/>
        </p:nvSpPr>
        <p:spPr bwMode="auto">
          <a:xfrm>
            <a:off x="4499992" y="1357313"/>
            <a:ext cx="4536503"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marL="342900" indent="-342900">
              <a:buFont typeface="Arial" panose="020B0604020202020204" pitchFamily="34" charset="0"/>
              <a:buChar char="•"/>
            </a:pPr>
            <a:r>
              <a:rPr lang="el-GR" altLang="el-GR" sz="2200" dirty="0">
                <a:latin typeface="+mn-lt"/>
              </a:rPr>
              <a:t>Η διάρθρωση των τεσσάρων κατηγοριών έχει τη μορφή μιας πυραμίδας της οποίας το ανώτερο τμήμα, η θεωρητική και εφαρμοσμένη </a:t>
            </a:r>
            <a:r>
              <a:rPr lang="el-GR" altLang="el-GR" sz="2200" dirty="0" err="1">
                <a:latin typeface="+mn-lt"/>
              </a:rPr>
              <a:t>αρχειονομία</a:t>
            </a:r>
            <a:r>
              <a:rPr lang="el-GR" altLang="el-GR" sz="2200" dirty="0">
                <a:latin typeface="+mn-lt"/>
              </a:rPr>
              <a:t>, στηρίζεται στη βάση των θεσμών και των πόρων.  </a:t>
            </a:r>
            <a:endParaRPr lang="el-GR" altLang="el-GR" sz="2200" dirty="0" smtClean="0">
              <a:latin typeface="+mn-lt"/>
            </a:endParaRPr>
          </a:p>
          <a:p>
            <a:pPr marL="342900" indent="-342900">
              <a:buFont typeface="Arial" panose="020B0604020202020204" pitchFamily="34" charset="0"/>
              <a:buChar char="•"/>
            </a:pPr>
            <a:r>
              <a:rPr lang="el-GR" altLang="el-GR" sz="2200" dirty="0" smtClean="0">
                <a:latin typeface="+mn-lt"/>
              </a:rPr>
              <a:t>Όσο </a:t>
            </a:r>
            <a:r>
              <a:rPr lang="el-GR" altLang="el-GR" sz="2200" dirty="0">
                <a:latin typeface="+mn-lt"/>
              </a:rPr>
              <a:t>πιο </a:t>
            </a:r>
            <a:r>
              <a:rPr lang="el-GR" altLang="el-GR" sz="2200" dirty="0" err="1">
                <a:latin typeface="+mn-lt"/>
              </a:rPr>
              <a:t>στέρεη</a:t>
            </a:r>
            <a:r>
              <a:rPr lang="el-GR" altLang="el-GR" sz="2200" dirty="0">
                <a:latin typeface="+mn-lt"/>
              </a:rPr>
              <a:t> είναι η βάση, τόσο πιο αποτελεσματικό είναι το σύστημα.</a:t>
            </a:r>
          </a:p>
          <a:p>
            <a:endParaRPr lang="el-GR" altLang="el-GR" sz="2200" dirty="0">
              <a:latin typeface="+mn-lt"/>
            </a:endParaRPr>
          </a:p>
        </p:txBody>
      </p:sp>
      <p:graphicFrame>
        <p:nvGraphicFramePr>
          <p:cNvPr id="2" name="Diagram 1"/>
          <p:cNvGraphicFramePr/>
          <p:nvPr>
            <p:extLst>
              <p:ext uri="{D42A27DB-BD31-4B8C-83A1-F6EECF244321}">
                <p14:modId xmlns:p14="http://schemas.microsoft.com/office/powerpoint/2010/main" val="2513161246"/>
              </p:ext>
            </p:extLst>
          </p:nvPr>
        </p:nvGraphicFramePr>
        <p:xfrm>
          <a:off x="323528" y="2636912"/>
          <a:ext cx="54726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23528" y="2708920"/>
            <a:ext cx="1699440" cy="923330"/>
          </a:xfrm>
          <a:prstGeom prst="rect">
            <a:avLst/>
          </a:prstGeom>
          <a:noFill/>
        </p:spPr>
        <p:txBody>
          <a:bodyPr wrap="none" rtlCol="0">
            <a:spAutoFit/>
          </a:bodyPr>
          <a:lstStyle/>
          <a:p>
            <a:pPr marL="285750" indent="-285750">
              <a:buFont typeface="Arial" panose="020B0604020202020204" pitchFamily="34" charset="0"/>
              <a:buChar char="•"/>
            </a:pPr>
            <a:r>
              <a:rPr lang="el-GR" dirty="0" smtClean="0">
                <a:latin typeface="+mn-lt"/>
              </a:rPr>
              <a:t>Εκπαίδευση</a:t>
            </a:r>
          </a:p>
          <a:p>
            <a:pPr marL="285750" indent="-285750">
              <a:buFont typeface="Arial" panose="020B0604020202020204" pitchFamily="34" charset="0"/>
              <a:buChar char="•"/>
            </a:pPr>
            <a:r>
              <a:rPr lang="el-GR" dirty="0" smtClean="0">
                <a:latin typeface="+mn-lt"/>
              </a:rPr>
              <a:t>Επιμόρφωση</a:t>
            </a:r>
          </a:p>
          <a:p>
            <a:pPr marL="285750" indent="-285750">
              <a:buFont typeface="Arial" panose="020B0604020202020204" pitchFamily="34" charset="0"/>
              <a:buChar char="•"/>
            </a:pPr>
            <a:r>
              <a:rPr lang="el-GR" dirty="0" smtClean="0">
                <a:latin typeface="+mn-lt"/>
              </a:rPr>
              <a:t>Επικοινωνία</a:t>
            </a:r>
            <a:endParaRPr lang="el-GR" dirty="0">
              <a:latin typeface="+mn-lt"/>
            </a:endParaRPr>
          </a:p>
        </p:txBody>
      </p:sp>
      <p:cxnSp>
        <p:nvCxnSpPr>
          <p:cNvPr id="6" name="Straight Arrow Connector 5"/>
          <p:cNvCxnSpPr/>
          <p:nvPr/>
        </p:nvCxnSpPr>
        <p:spPr>
          <a:xfrm>
            <a:off x="2022968" y="3170585"/>
            <a:ext cx="316784"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p:cNvCxnSpPr>
          <p:nvPr/>
        </p:nvCxnSpPr>
        <p:spPr>
          <a:xfrm>
            <a:off x="2022968" y="3170585"/>
            <a:ext cx="158392" cy="69046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63688" y="4545124"/>
            <a:ext cx="27363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479871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Υποδομή: Εξοπλισμός</a:t>
            </a:r>
            <a:endParaRPr lang="el-GR"/>
          </a:p>
        </p:txBody>
      </p:sp>
      <p:sp>
        <p:nvSpPr>
          <p:cNvPr id="70658" name="1 - Θέση περιεχομένου"/>
          <p:cNvSpPr>
            <a:spLocks noGrp="1"/>
          </p:cNvSpPr>
          <p:nvPr>
            <p:ph idx="1"/>
          </p:nvPr>
        </p:nvSpPr>
        <p:spPr/>
        <p:txBody>
          <a:bodyPr>
            <a:normAutofit/>
          </a:bodyPr>
          <a:lstStyle/>
          <a:p>
            <a:r>
              <a:rPr lang="el-GR" altLang="el-GR" sz="2800" smtClean="0"/>
              <a:t>Ο εξοπλισμός υποστηρίζει πολλές εργασίες, τόσο αρχειονομικές όσο και αμιγώς διοικητικές, οι οποίες λαμβάνουν χώρα σε μία αρχειακή υπηρεσία. </a:t>
            </a:r>
          </a:p>
          <a:p>
            <a:r>
              <a:rPr lang="el-GR" altLang="el-GR" sz="2800" smtClean="0"/>
              <a:t>Ο ρόλος του είναι καθοριστικός για την αποθήκευση, την προληπτική συντήρηση και αποκατάσταση και τέλος την αναπαραγωγή των τεκμηρίων. </a:t>
            </a:r>
          </a:p>
          <a:p>
            <a:r>
              <a:rPr lang="el-GR" altLang="el-GR" sz="2800" smtClean="0"/>
              <a:t>Εξάλλου η πληροφορική παίζει ένα ρόλο καθοριστικό τόσο στην επεξεργασία όσο και στην προβολή των αρχείων και των αρχειακών εργασιών.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92089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Το κτ</a:t>
            </a:r>
            <a:r>
              <a:rPr lang="el-GR" dirty="0"/>
              <a:t>ή</a:t>
            </a:r>
            <a:r>
              <a:rPr lang="el-GR" dirty="0" smtClean="0"/>
              <a:t>ριο</a:t>
            </a:r>
            <a:endParaRPr lang="el-GR" dirty="0"/>
          </a:p>
        </p:txBody>
      </p:sp>
      <p:sp>
        <p:nvSpPr>
          <p:cNvPr id="2" name="1 - Θέση περιεχομένου"/>
          <p:cNvSpPr>
            <a:spLocks noGrp="1"/>
          </p:cNvSpPr>
          <p:nvPr>
            <p:ph idx="1"/>
          </p:nvPr>
        </p:nvSpPr>
        <p:spPr/>
        <p:txBody>
          <a:bodyPr>
            <a:noAutofit/>
          </a:bodyPr>
          <a:lstStyle/>
          <a:p>
            <a:pPr>
              <a:defRPr/>
            </a:pPr>
            <a:r>
              <a:rPr lang="el-GR" sz="2400" dirty="0" smtClean="0"/>
              <a:t>Το κτήριο είναι απαραίτητο, για να ικανοποιηθεί η στοιχειώδης λειτουργία ενός αρχειακού συστήματος: η ασφαλής φύλαξη των τεκμηρίων . </a:t>
            </a:r>
          </a:p>
          <a:p>
            <a:pPr>
              <a:defRPr/>
            </a:pPr>
            <a:r>
              <a:rPr lang="el-GR" sz="2400" dirty="0" smtClean="0"/>
              <a:t>Το κτ</a:t>
            </a:r>
            <a:r>
              <a:rPr lang="el-GR" sz="2400" dirty="0"/>
              <a:t>ή</a:t>
            </a:r>
            <a:r>
              <a:rPr lang="el-GR" sz="2400" dirty="0" smtClean="0"/>
              <a:t>ριο έχει και μία συμβολική σημασία, καθώς η εικόνα του είναι σε μεγάλο βαθμό η εικόνα των αρχείων στο εσωτερικό της χώρας και η εικόνα των αρχείων της χώρας στο εξωτερικό. </a:t>
            </a:r>
          </a:p>
          <a:p>
            <a:pPr>
              <a:defRPr/>
            </a:pPr>
            <a:r>
              <a:rPr lang="el-GR" sz="2400" dirty="0" smtClean="0"/>
              <a:t>Οι λύσεις για την κατασκευή ενός αρχείου είναι ποικίλες και εξαρτώνται αφ' ενός από την ποσότητα και το είδος (ή τα είδη) του υποστρώματος των τεκμηρίων και αφ' ετέρου από τους διατιθέμενους πόρους . </a:t>
            </a:r>
          </a:p>
          <a:p>
            <a:pPr>
              <a:defRPr/>
            </a:pPr>
            <a:r>
              <a:rPr lang="el-GR" sz="2400" dirty="0" smtClean="0"/>
              <a:t>Η αρχιτεκτονική σύλληψη βέβαια του κτιρίου εξαρτάται όχι μόνο από την εικόνα που η αρχειακή υπηρεσία θέλει να προβάλει αλλά και από τις κλιματικές συνθήκες.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370983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Υποδομή: οικονομικοί πόροι</a:t>
            </a:r>
            <a:endParaRPr lang="el-GR"/>
          </a:p>
        </p:txBody>
      </p:sp>
      <p:sp>
        <p:nvSpPr>
          <p:cNvPr id="72706" name="1 - Θέση περιεχομένου"/>
          <p:cNvSpPr>
            <a:spLocks noGrp="1"/>
          </p:cNvSpPr>
          <p:nvPr>
            <p:ph idx="1"/>
          </p:nvPr>
        </p:nvSpPr>
        <p:spPr/>
        <p:txBody>
          <a:bodyPr>
            <a:normAutofit/>
          </a:bodyPr>
          <a:lstStyle/>
          <a:p>
            <a:r>
              <a:rPr lang="el-GR" altLang="el-GR" sz="2800" smtClean="0"/>
              <a:t>Οι οικονομικοί πόροι, οι οποίοι καθορίζουν το εύρος του ανθρώπινου δυναμικού αλλά και της υλικοτεχνικής υποδομής, είναι το απαραίτητο στοιχείο για την ύπαρξη και λειτουργία ενός αρχειακού συστήματος. </a:t>
            </a:r>
          </a:p>
          <a:p>
            <a:r>
              <a:rPr lang="el-GR" altLang="el-GR" sz="2800" smtClean="0"/>
              <a:t>Η αναζήτηση πόρων είναι ο κοινός παρονομαστής στις αρχειακές υπηρεσίες όλου του κόσμου.</a:t>
            </a:r>
          </a:p>
          <a:p>
            <a:endParaRPr lang="el-GR" altLang="el-GR" sz="280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992440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Θεσμικό Πλαίσιο</a:t>
            </a:r>
            <a:endParaRPr lang="el-GR"/>
          </a:p>
        </p:txBody>
      </p:sp>
    </p:spTree>
    <p:extLst>
      <p:ext uri="{BB962C8B-B14F-4D97-AF65-F5344CB8AC3E}">
        <p14:creationId xmlns:p14="http://schemas.microsoft.com/office/powerpoint/2010/main" val="1587565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περιεχομένου"/>
          <p:cNvSpPr>
            <a:spLocks noGrp="1"/>
          </p:cNvSpPr>
          <p:nvPr>
            <p:ph idx="1"/>
          </p:nvPr>
        </p:nvSpPr>
        <p:spPr/>
        <p:txBody>
          <a:bodyPr>
            <a:normAutofit/>
          </a:bodyPr>
          <a:lstStyle/>
          <a:p>
            <a:r>
              <a:rPr lang="el-GR" altLang="el-GR" sz="2800" dirty="0" smtClean="0"/>
              <a:t>Στις περισσότερες χώρες η δημιουργία μίας αρχειακής υπηρεσίας εθνικής εμβέλειας συνιστά το πρώτο βήμα για τη δημιουργία ενός συστήματος. </a:t>
            </a:r>
          </a:p>
          <a:p>
            <a:r>
              <a:rPr lang="el-GR" altLang="el-GR" sz="2800" dirty="0" smtClean="0"/>
              <a:t>Η ίδρυση της σηματοδοτεί το πέρασμα από τον αυτοσχεδιασμό στην προγραμματισμένη δράση, από τις μεμονωμένες ενέργειες στη συνολική παρέμβαση και από την ιδιωτική πρωτοβουλία στην κρατική παρέμβαση.</a:t>
            </a:r>
          </a:p>
          <a:p>
            <a:endParaRPr lang="el-GR" altLang="el-GR" sz="2800" dirty="0" smtClean="0"/>
          </a:p>
        </p:txBody>
      </p:sp>
      <p:sp>
        <p:nvSpPr>
          <p:cNvPr id="3" name="2 - Τίτλος"/>
          <p:cNvSpPr>
            <a:spLocks noGrp="1"/>
          </p:cNvSpPr>
          <p:nvPr>
            <p:ph type="title"/>
          </p:nvPr>
        </p:nvSpPr>
        <p:spPr/>
        <p:txBody>
          <a:bodyPr/>
          <a:lstStyle/>
          <a:p>
            <a:pPr fontAlgn="auto">
              <a:spcAft>
                <a:spcPts val="0"/>
              </a:spcAft>
              <a:defRPr/>
            </a:pPr>
            <a:r>
              <a:rPr lang="el-GR" dirty="0" smtClean="0"/>
              <a:t>Εθνική αρχειακή υπηρεσία </a:t>
            </a:r>
            <a:r>
              <a:rPr lang="el-GR" sz="2800" b="0" dirty="0" smtClean="0"/>
              <a:t>1/5</a:t>
            </a:r>
            <a:endParaRPr lang="el-GR" sz="28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338689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περιεχομένου"/>
          <p:cNvSpPr>
            <a:spLocks noGrp="1"/>
          </p:cNvSpPr>
          <p:nvPr>
            <p:ph idx="1"/>
          </p:nvPr>
        </p:nvSpPr>
        <p:spPr/>
        <p:txBody>
          <a:bodyPr>
            <a:normAutofit/>
          </a:bodyPr>
          <a:lstStyle/>
          <a:p>
            <a:r>
              <a:rPr lang="el-GR" altLang="el-GR" sz="2800" smtClean="0"/>
              <a:t>Όντας η πλέον σημαντική αρχειακή υπηρεσία μιας χώρας, ασκεί μια δεδομένη επιρροή στο σύνολο της αρχειακής κοινότητας. </a:t>
            </a:r>
          </a:p>
          <a:p>
            <a:r>
              <a:rPr lang="el-GR" altLang="el-GR" sz="2800" smtClean="0"/>
              <a:t>Πέρα από τις αρμοδιότητες τις οποίες της έχει παραχωρήσει ο νόμος (σύνταξη εγκυκλίων, οικονομική και τεχνική βοήθεια στις υπόλοιπες αρχειακές υπηρεσίες), ο τρόπος λειτουργίας της καθώς και οι λύσεις που έχει υιοθετήσει απέναντι στα διάφορα προβλήματα καθίστανται αυτόματα σημείο αναφοράς και υπόδειγμα για τους υπολοίπους.</a:t>
            </a:r>
          </a:p>
          <a:p>
            <a:endParaRPr lang="el-GR" altLang="el-GR" sz="2800" smtClean="0"/>
          </a:p>
        </p:txBody>
      </p:sp>
      <p:sp>
        <p:nvSpPr>
          <p:cNvPr id="3" name="2 - Τίτλος"/>
          <p:cNvSpPr>
            <a:spLocks noGrp="1"/>
          </p:cNvSpPr>
          <p:nvPr>
            <p:ph type="title"/>
          </p:nvPr>
        </p:nvSpPr>
        <p:spPr/>
        <p:txBody>
          <a:bodyPr/>
          <a:lstStyle/>
          <a:p>
            <a:pPr fontAlgn="auto">
              <a:spcAft>
                <a:spcPts val="0"/>
              </a:spcAft>
              <a:defRPr/>
            </a:pPr>
            <a:r>
              <a:rPr lang="el-GR" dirty="0" smtClean="0"/>
              <a:t>Εθνική αρχειακή υπηρεσία </a:t>
            </a:r>
            <a:r>
              <a:rPr lang="el-GR" sz="2800" b="0" dirty="0" smtClean="0">
                <a:solidFill>
                  <a:prstClr val="black"/>
                </a:solidFill>
              </a:rPr>
              <a:t>2/5</a:t>
            </a:r>
            <a:endParaRPr lang="el-GR" sz="20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788098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Αρχειακό Σύστημα</a:t>
            </a:r>
            <a:endParaRPr lang="el-GR"/>
          </a:p>
        </p:txBody>
      </p:sp>
      <p:sp>
        <p:nvSpPr>
          <p:cNvPr id="5" name="Subtitle 4"/>
          <p:cNvSpPr>
            <a:spLocks noGrp="1"/>
          </p:cNvSpPr>
          <p:nvPr>
            <p:ph type="subTitle" idx="1"/>
          </p:nvPr>
        </p:nvSpPr>
        <p:spPr/>
        <p:txBody>
          <a:bodyPr/>
          <a:lstStyle/>
          <a:p>
            <a:r>
              <a:rPr lang="el-GR" dirty="0"/>
              <a:t>Τα χαρακτηριστικά των αρχείων</a:t>
            </a:r>
          </a:p>
          <a:p>
            <a:endParaRPr lang="el-GR" dirty="0"/>
          </a:p>
        </p:txBody>
      </p:sp>
    </p:spTree>
    <p:extLst>
      <p:ext uri="{BB962C8B-B14F-4D97-AF65-F5344CB8AC3E}">
        <p14:creationId xmlns:p14="http://schemas.microsoft.com/office/powerpoint/2010/main" val="3401887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περιεχομένου"/>
          <p:cNvSpPr>
            <a:spLocks noGrp="1"/>
          </p:cNvSpPr>
          <p:nvPr>
            <p:ph idx="1"/>
          </p:nvPr>
        </p:nvSpPr>
        <p:spPr/>
        <p:txBody>
          <a:bodyPr>
            <a:normAutofit/>
          </a:bodyPr>
          <a:lstStyle/>
          <a:p>
            <a:r>
              <a:rPr lang="el-GR" altLang="el-GR" sz="2800" smtClean="0"/>
              <a:t>Η εθνική αρχειακή υπηρεσία μετά την ίδρυση της έχει ανάγκη από οικονομική βοήθεια, υλικοτεχνικό εξοπλισμό και ανθρώπινο δυναμικό καθώς και από ένα θεσμικό πλαίσιο, προκειμένου να λειτουργήσει. </a:t>
            </a:r>
          </a:p>
          <a:p>
            <a:r>
              <a:rPr lang="el-GR" altLang="el-GR" sz="2800" smtClean="0"/>
              <a:t>Τα στοιχεία αυτά είναι καθοριστικά για τη μετατροπή της υπηρεσίας σε ένα δίκτυο αρχείων σε ολόκληρη τη χώρα.</a:t>
            </a:r>
          </a:p>
        </p:txBody>
      </p:sp>
      <p:sp>
        <p:nvSpPr>
          <p:cNvPr id="3" name="2 - Τίτλος"/>
          <p:cNvSpPr>
            <a:spLocks noGrp="1"/>
          </p:cNvSpPr>
          <p:nvPr>
            <p:ph type="title"/>
          </p:nvPr>
        </p:nvSpPr>
        <p:spPr/>
        <p:txBody>
          <a:bodyPr/>
          <a:lstStyle/>
          <a:p>
            <a:pPr fontAlgn="auto">
              <a:spcAft>
                <a:spcPts val="0"/>
              </a:spcAft>
              <a:defRPr/>
            </a:pPr>
            <a:r>
              <a:rPr lang="el-GR" dirty="0" smtClean="0"/>
              <a:t>Εθνική αρχειακή υπηρεσία</a:t>
            </a:r>
            <a:r>
              <a:rPr lang="el-GR" sz="4400" dirty="0" smtClean="0"/>
              <a:t> </a:t>
            </a:r>
            <a:r>
              <a:rPr lang="el-GR" sz="2800" b="0" dirty="0" smtClean="0">
                <a:solidFill>
                  <a:prstClr val="black"/>
                </a:solidFill>
              </a:rPr>
              <a:t>3/5</a:t>
            </a:r>
            <a:endParaRPr lang="el-GR" sz="20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197192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περιεχομένου"/>
          <p:cNvSpPr>
            <a:spLocks noGrp="1"/>
          </p:cNvSpPr>
          <p:nvPr>
            <p:ph idx="1"/>
          </p:nvPr>
        </p:nvSpPr>
        <p:spPr/>
        <p:txBody>
          <a:bodyPr>
            <a:normAutofit/>
          </a:bodyPr>
          <a:lstStyle/>
          <a:p>
            <a:r>
              <a:rPr lang="el-GR" altLang="el-GR" sz="2800" dirty="0" smtClean="0"/>
              <a:t>Η διάρθρωση του δικτύου καθώς και το εύρος των αρμοδιοτήτων της κεντρικής αρχειακής υπηρεσίας εξαρτάται από:</a:t>
            </a:r>
          </a:p>
          <a:p>
            <a:pPr lvl="1"/>
            <a:r>
              <a:rPr lang="el-GR" altLang="el-GR" sz="2400" dirty="0" smtClean="0"/>
              <a:t>τη συγκεντρωτική ή αποκεντρωτική δομή του </a:t>
            </a:r>
            <a:r>
              <a:rPr lang="el-GR" altLang="el-GR" sz="2400" dirty="0" smtClean="0"/>
              <a:t>κράτους</a:t>
            </a:r>
            <a:r>
              <a:rPr lang="en-US" altLang="el-GR" sz="2400" dirty="0" smtClean="0"/>
              <a:t>,</a:t>
            </a:r>
            <a:endParaRPr lang="el-GR" altLang="el-GR" sz="2400" dirty="0" smtClean="0"/>
          </a:p>
          <a:p>
            <a:pPr lvl="1"/>
            <a:r>
              <a:rPr lang="el-GR" altLang="el-GR" sz="2400" dirty="0" smtClean="0"/>
              <a:t>το βαθμό αυτονομίας που διαθέτουν οι τοπικές και επαρχιακές </a:t>
            </a:r>
            <a:r>
              <a:rPr lang="el-GR" altLang="el-GR" sz="2400" dirty="0" smtClean="0"/>
              <a:t>αρχές</a:t>
            </a:r>
            <a:r>
              <a:rPr lang="en-US" altLang="el-GR" sz="2400" dirty="0" smtClean="0"/>
              <a:t>,</a:t>
            </a:r>
            <a:endParaRPr lang="el-GR" altLang="el-GR" sz="2400" dirty="0" smtClean="0"/>
          </a:p>
          <a:p>
            <a:pPr lvl="1"/>
            <a:r>
              <a:rPr lang="el-GR" altLang="el-GR" sz="2400" dirty="0" smtClean="0"/>
              <a:t>τη δυνατότητα παρέμβασης της κεντρικής εξουσίας στις τοπικές </a:t>
            </a:r>
            <a:r>
              <a:rPr lang="el-GR" altLang="el-GR" sz="2400" dirty="0" smtClean="0"/>
              <a:t>υποθέσεις</a:t>
            </a:r>
            <a:r>
              <a:rPr lang="en-US" altLang="el-GR" sz="2400" dirty="0" smtClean="0"/>
              <a:t>,</a:t>
            </a:r>
            <a:endParaRPr lang="el-GR" altLang="el-GR" sz="2400" dirty="0" smtClean="0"/>
          </a:p>
          <a:p>
            <a:pPr lvl="1"/>
            <a:r>
              <a:rPr lang="el-GR" altLang="el-GR" sz="2400" dirty="0" smtClean="0"/>
              <a:t>το πολιτειακό καθεστώς της χώρας.</a:t>
            </a:r>
          </a:p>
        </p:txBody>
      </p:sp>
      <p:sp>
        <p:nvSpPr>
          <p:cNvPr id="3" name="2 - Τίτλος"/>
          <p:cNvSpPr>
            <a:spLocks noGrp="1"/>
          </p:cNvSpPr>
          <p:nvPr>
            <p:ph type="title"/>
          </p:nvPr>
        </p:nvSpPr>
        <p:spPr/>
        <p:txBody>
          <a:bodyPr/>
          <a:lstStyle/>
          <a:p>
            <a:pPr fontAlgn="auto">
              <a:spcAft>
                <a:spcPts val="0"/>
              </a:spcAft>
              <a:defRPr/>
            </a:pPr>
            <a:r>
              <a:rPr lang="el-GR" dirty="0" smtClean="0"/>
              <a:t>Εθνική αρχειακή υπηρεσία </a:t>
            </a:r>
            <a:r>
              <a:rPr lang="el-GR" sz="2800" b="0" dirty="0" smtClean="0">
                <a:solidFill>
                  <a:prstClr val="black"/>
                </a:solidFill>
              </a:rPr>
              <a:t>4/5</a:t>
            </a:r>
            <a:endParaRPr lang="el-GR" sz="20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669253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περιεχομένου"/>
          <p:cNvSpPr>
            <a:spLocks noGrp="1"/>
          </p:cNvSpPr>
          <p:nvPr>
            <p:ph idx="1"/>
          </p:nvPr>
        </p:nvSpPr>
        <p:spPr/>
        <p:txBody>
          <a:bodyPr>
            <a:normAutofit/>
          </a:bodyPr>
          <a:lstStyle/>
          <a:p>
            <a:r>
              <a:rPr lang="el-GR" altLang="el-GR" sz="2800" smtClean="0"/>
              <a:t>Το εύρος των αρμοδιοτήτων των εθνικών αρχείων είναι επίσης συνδεδεμένο με την ιστορική παράδοση, η οποία κάποτε αντιβαίνει στη λογική της διοίκησης. </a:t>
            </a:r>
          </a:p>
          <a:p>
            <a:r>
              <a:rPr lang="el-GR" altLang="el-GR" sz="2800" smtClean="0"/>
              <a:t>Έτσι σε πολλές περιπτώσεις υπουργεία που διαθέτουν μία παράδοση διοικητικής ανεξαρτησίας έχουν συστήσει τις δικές τους ιδιαίτερες αρχειακές υπηρεσίες.</a:t>
            </a:r>
          </a:p>
        </p:txBody>
      </p:sp>
      <p:sp>
        <p:nvSpPr>
          <p:cNvPr id="3" name="2 - Τίτλος"/>
          <p:cNvSpPr>
            <a:spLocks noGrp="1"/>
          </p:cNvSpPr>
          <p:nvPr>
            <p:ph type="title"/>
          </p:nvPr>
        </p:nvSpPr>
        <p:spPr/>
        <p:txBody>
          <a:bodyPr/>
          <a:lstStyle/>
          <a:p>
            <a:pPr fontAlgn="auto">
              <a:spcAft>
                <a:spcPts val="0"/>
              </a:spcAft>
              <a:defRPr/>
            </a:pPr>
            <a:r>
              <a:rPr lang="el-GR" dirty="0" smtClean="0"/>
              <a:t>Εθνική αρχειακή υπηρεσία </a:t>
            </a:r>
            <a:r>
              <a:rPr lang="el-GR" sz="2800" b="0" dirty="0" smtClean="0">
                <a:solidFill>
                  <a:prstClr val="black"/>
                </a:solidFill>
              </a:rPr>
              <a:t>5/5</a:t>
            </a:r>
            <a:endParaRPr lang="el-GR" sz="20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604868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περιεχομένου"/>
          <p:cNvSpPr>
            <a:spLocks noGrp="1"/>
          </p:cNvSpPr>
          <p:nvPr>
            <p:ph idx="1"/>
          </p:nvPr>
        </p:nvSpPr>
        <p:spPr/>
        <p:txBody>
          <a:bodyPr>
            <a:normAutofit/>
          </a:bodyPr>
          <a:lstStyle/>
          <a:p>
            <a:r>
              <a:rPr lang="el-GR" altLang="el-GR" sz="2800" smtClean="0"/>
              <a:t>Η νομοθεσία είναι ένα καθοριστικό συστατικό του αρχειακού συστήματος, καθώς επισημοποιεί, εκλογικεύει και τυποποιεί τις αρχειακές παρεμβάσεις σε μία χώρα. </a:t>
            </a:r>
          </a:p>
          <a:p>
            <a:r>
              <a:rPr lang="el-GR" altLang="el-GR" sz="2800" smtClean="0"/>
              <a:t>Επίσης χρησιμεύει ως σημείο αναφοράς για πολλές βασικές έννοιες και έχει επιπτώσεις στο επαγγελματικό πεδίο.</a:t>
            </a:r>
          </a:p>
        </p:txBody>
      </p:sp>
      <p:sp>
        <p:nvSpPr>
          <p:cNvPr id="3" name="2 - Τίτλος"/>
          <p:cNvSpPr>
            <a:spLocks noGrp="1"/>
          </p:cNvSpPr>
          <p:nvPr>
            <p:ph type="title"/>
          </p:nvPr>
        </p:nvSpPr>
        <p:spPr/>
        <p:txBody>
          <a:bodyPr/>
          <a:lstStyle/>
          <a:p>
            <a:pPr fontAlgn="auto">
              <a:spcAft>
                <a:spcPts val="0"/>
              </a:spcAft>
              <a:defRPr/>
            </a:pPr>
            <a:r>
              <a:rPr lang="el-GR" dirty="0" smtClean="0"/>
              <a:t>Νομοθεσία </a:t>
            </a:r>
            <a:r>
              <a:rPr lang="el-GR" sz="2800" b="0" dirty="0" smtClean="0">
                <a:solidFill>
                  <a:prstClr val="black"/>
                </a:solidFill>
              </a:rPr>
              <a:t>1/2</a:t>
            </a:r>
            <a:endParaRPr lang="el-GR" sz="20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416924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περιεχομένου"/>
          <p:cNvSpPr>
            <a:spLocks noGrp="1"/>
          </p:cNvSpPr>
          <p:nvPr>
            <p:ph idx="1"/>
          </p:nvPr>
        </p:nvSpPr>
        <p:spPr/>
        <p:txBody>
          <a:bodyPr>
            <a:normAutofit/>
          </a:bodyPr>
          <a:lstStyle/>
          <a:p>
            <a:r>
              <a:rPr lang="el-GR" altLang="el-GR" sz="2800" dirty="0" smtClean="0"/>
              <a:t>Η νομοθεσία οφείλει να λαμβάνει υπόψη της:</a:t>
            </a:r>
          </a:p>
          <a:p>
            <a:pPr lvl="1"/>
            <a:r>
              <a:rPr lang="el-GR" altLang="el-GR" sz="2400" dirty="0" smtClean="0"/>
              <a:t>τα χαρακτηριστικά του αρχειακού υλικού και τα προβλήματα συγκρότησης και διαφύλαξης των </a:t>
            </a:r>
            <a:r>
              <a:rPr lang="el-GR" altLang="el-GR" sz="2400" dirty="0" smtClean="0"/>
              <a:t>αρχείων</a:t>
            </a:r>
            <a:r>
              <a:rPr lang="en-US" altLang="el-GR" sz="2400" dirty="0" smtClean="0"/>
              <a:t>,</a:t>
            </a:r>
            <a:endParaRPr lang="el-GR" altLang="el-GR" sz="2400" dirty="0" smtClean="0"/>
          </a:p>
          <a:p>
            <a:pPr lvl="1"/>
            <a:r>
              <a:rPr lang="el-GR" altLang="el-GR" sz="2400" dirty="0" smtClean="0"/>
              <a:t>τις διαθέσιμες δυνάμεις (σε χρήματα, εξοπλισμό και ανθρώπινο δυναμικό) και τους υπάρχοντες </a:t>
            </a:r>
            <a:r>
              <a:rPr lang="el-GR" altLang="el-GR" sz="2400" dirty="0" smtClean="0"/>
              <a:t>θεσμούς</a:t>
            </a:r>
            <a:r>
              <a:rPr lang="en-US" altLang="el-GR" sz="2400" dirty="0" smtClean="0"/>
              <a:t>,</a:t>
            </a:r>
            <a:endParaRPr lang="el-GR" altLang="el-GR" sz="2400" dirty="0" smtClean="0"/>
          </a:p>
          <a:p>
            <a:pPr lvl="1"/>
            <a:r>
              <a:rPr lang="el-GR" altLang="el-GR" sz="2400" dirty="0" smtClean="0"/>
              <a:t>τους παλαιότερους σχετικούς νόμους και γενικά τη νομοθετική παράδοση της </a:t>
            </a:r>
            <a:r>
              <a:rPr lang="el-GR" altLang="el-GR" sz="2400" dirty="0" smtClean="0"/>
              <a:t>χώρας</a:t>
            </a:r>
            <a:r>
              <a:rPr lang="en-US" altLang="el-GR" sz="2400" dirty="0" smtClean="0"/>
              <a:t>,</a:t>
            </a:r>
            <a:endParaRPr lang="el-GR" altLang="el-GR" sz="2400" dirty="0" smtClean="0"/>
          </a:p>
          <a:p>
            <a:pPr lvl="1"/>
            <a:r>
              <a:rPr lang="el-GR" altLang="el-GR" sz="2400" dirty="0" smtClean="0"/>
              <a:t>τη δομή και το πολιτειακό καθεστώς του κράτους. (Η ανάπτυξη της αρχειακής νομοθεσίας είναι στενά συνδεδεμένη με την ανάπτυξη των πολιτικών δομών.)</a:t>
            </a:r>
          </a:p>
          <a:p>
            <a:endParaRPr lang="el-GR" altLang="el-GR" sz="2800" dirty="0" smtClean="0"/>
          </a:p>
        </p:txBody>
      </p:sp>
      <p:sp>
        <p:nvSpPr>
          <p:cNvPr id="3" name="2 - Τίτλος"/>
          <p:cNvSpPr>
            <a:spLocks noGrp="1"/>
          </p:cNvSpPr>
          <p:nvPr>
            <p:ph type="title"/>
          </p:nvPr>
        </p:nvSpPr>
        <p:spPr/>
        <p:txBody>
          <a:bodyPr/>
          <a:lstStyle/>
          <a:p>
            <a:pPr fontAlgn="auto">
              <a:spcAft>
                <a:spcPts val="0"/>
              </a:spcAft>
              <a:defRPr/>
            </a:pPr>
            <a:r>
              <a:rPr lang="el-GR" dirty="0" smtClean="0"/>
              <a:t>Νομοθεσία </a:t>
            </a:r>
            <a:r>
              <a:rPr lang="el-GR" sz="2800" b="0" dirty="0" smtClean="0">
                <a:solidFill>
                  <a:prstClr val="black"/>
                </a:solidFill>
              </a:rPr>
              <a:t>2/2</a:t>
            </a:r>
            <a:endParaRPr lang="el-GR" sz="20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679780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περιεχομένου"/>
          <p:cNvSpPr>
            <a:spLocks noGrp="1"/>
          </p:cNvSpPr>
          <p:nvPr>
            <p:ph idx="1"/>
          </p:nvPr>
        </p:nvSpPr>
        <p:spPr/>
        <p:txBody>
          <a:bodyPr>
            <a:normAutofit/>
          </a:bodyPr>
          <a:lstStyle/>
          <a:p>
            <a:r>
              <a:rPr lang="el-GR" altLang="el-GR" sz="2800" dirty="0" smtClean="0"/>
              <a:t>Η εφαρμοσμένη </a:t>
            </a:r>
            <a:r>
              <a:rPr lang="el-GR" altLang="el-GR" sz="2800" dirty="0" err="1" smtClean="0"/>
              <a:t>αρχειονομία</a:t>
            </a:r>
            <a:r>
              <a:rPr lang="el-GR" altLang="el-GR" sz="2800" dirty="0" smtClean="0"/>
              <a:t> είναι ασφαλώς το σημαντικότερο μέσο που ένα αρχειακό σύστημα διαθέτει, για να πραγματοποιήσει την αποστολή του. </a:t>
            </a:r>
          </a:p>
          <a:p>
            <a:r>
              <a:rPr lang="el-GR" altLang="el-GR" sz="2800" dirty="0" smtClean="0"/>
              <a:t>Συχνά ενισχύεται από θεσμικά μέτρα τα οποία καταλήγουν είτε στη δημιουργία μίας αγοράς εργασίας είτε στην αναγνώριση ενός επαγγελματικού </a:t>
            </a:r>
            <a:r>
              <a:rPr lang="en-US" altLang="el-GR" sz="2800" dirty="0" smtClean="0"/>
              <a:t>status </a:t>
            </a:r>
            <a:r>
              <a:rPr lang="el-GR" altLang="el-GR" sz="2800" dirty="0" smtClean="0"/>
              <a:t>με ανάλογη θέση στην ιεραρχία και στις αμοιβές. </a:t>
            </a:r>
          </a:p>
          <a:p>
            <a:r>
              <a:rPr lang="el-GR" altLang="el-GR" sz="2800" dirty="0" smtClean="0"/>
              <a:t>Η </a:t>
            </a:r>
            <a:r>
              <a:rPr lang="el-GR" altLang="el-GR" sz="2800" dirty="0" err="1" smtClean="0"/>
              <a:t>αρχειονομία</a:t>
            </a:r>
            <a:r>
              <a:rPr lang="el-GR" altLang="el-GR" sz="2800" dirty="0" smtClean="0"/>
              <a:t> ως επάγγελμα επηρεάζεται από την εκπαίδευση και τις λοιπές μορφές επικοινωνίας.</a:t>
            </a:r>
          </a:p>
        </p:txBody>
      </p:sp>
      <p:sp>
        <p:nvSpPr>
          <p:cNvPr id="3" name="2 - Τίτλος"/>
          <p:cNvSpPr>
            <a:spLocks noGrp="1"/>
          </p:cNvSpPr>
          <p:nvPr>
            <p:ph type="title"/>
          </p:nvPr>
        </p:nvSpPr>
        <p:spPr/>
        <p:txBody>
          <a:bodyPr/>
          <a:lstStyle/>
          <a:p>
            <a:pPr fontAlgn="auto">
              <a:spcAft>
                <a:spcPts val="0"/>
              </a:spcAft>
              <a:defRPr/>
            </a:pPr>
            <a:r>
              <a:rPr lang="el-GR" dirty="0" smtClean="0"/>
              <a:t>Εφαρμοσμένη </a:t>
            </a:r>
            <a:r>
              <a:rPr lang="el-GR" dirty="0" err="1" smtClean="0"/>
              <a:t>αρχειονομία</a:t>
            </a:r>
            <a:r>
              <a:rPr lang="el-GR" dirty="0" smtClean="0"/>
              <a:t> </a:t>
            </a:r>
            <a:r>
              <a:rPr lang="el-GR" sz="2800" b="0" dirty="0" smtClean="0">
                <a:solidFill>
                  <a:prstClr val="black"/>
                </a:solidFill>
              </a:rPr>
              <a:t>1/2</a:t>
            </a:r>
            <a:endParaRPr lang="el-GR" sz="20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1082686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24000"/>
            <a:ext cx="8229600" cy="4905375"/>
          </a:xfrm>
        </p:spPr>
        <p:txBody>
          <a:bodyPr>
            <a:normAutofit/>
          </a:bodyPr>
          <a:lstStyle/>
          <a:p>
            <a:pPr>
              <a:defRPr/>
            </a:pPr>
            <a:r>
              <a:rPr lang="el-GR" sz="2400" dirty="0" smtClean="0"/>
              <a:t>Το αρχειακό επάγγελμα αναπτύχθηκε ανάλογα με την προβληματική κάθε χώρας στον τομέα των αρχείων. </a:t>
            </a:r>
          </a:p>
          <a:p>
            <a:pPr>
              <a:defRPr/>
            </a:pPr>
            <a:r>
              <a:rPr lang="el-GR" sz="2400" dirty="0" smtClean="0"/>
              <a:t>Ο εμπειρικός και συμπτωματικός τρόπος που χαρακτήριζε μέχρι εντελώς πρόσφατα την ανάπτυξη του επαγγέλματος εξηγεί την πολύ μεγάλη ποικιλία των τεχνικών και των μεθόδων που εφαρμόζονται ανά τον κόσμο. </a:t>
            </a:r>
          </a:p>
          <a:p>
            <a:pPr>
              <a:defRPr/>
            </a:pPr>
            <a:r>
              <a:rPr lang="el-GR" sz="2400" dirty="0" smtClean="0"/>
              <a:t>Ωστόσο αυτή η διαφοροποίηση μοιάζει ήσσονος σημασίας συγκρινόμενη με τη διαμάχη για τα όρια του επαγγέλματος. </a:t>
            </a:r>
          </a:p>
          <a:p>
            <a:pPr>
              <a:defRPr/>
            </a:pPr>
            <a:r>
              <a:rPr lang="el-GR" sz="2400" dirty="0" smtClean="0"/>
              <a:t>Ο βαθμός παρέμβασης των αρχειακών υπηρεσιών στη διαχείριση των ενεργών και </a:t>
            </a:r>
            <a:r>
              <a:rPr lang="el-GR" sz="2400" dirty="0" err="1" smtClean="0"/>
              <a:t>ημιενεργών</a:t>
            </a:r>
            <a:r>
              <a:rPr lang="el-GR" sz="2400" dirty="0" smtClean="0"/>
              <a:t> τεκμηρίων είναι το κρίσιμο σημείο το οποίο υπόκειται σε σημαντικές διαφοροποιήσεις από χώρα σε χώρα.</a:t>
            </a:r>
          </a:p>
        </p:txBody>
      </p:sp>
      <p:sp>
        <p:nvSpPr>
          <p:cNvPr id="3" name="2 - Τίτλος"/>
          <p:cNvSpPr>
            <a:spLocks noGrp="1"/>
          </p:cNvSpPr>
          <p:nvPr>
            <p:ph type="title"/>
          </p:nvPr>
        </p:nvSpPr>
        <p:spPr/>
        <p:txBody>
          <a:bodyPr/>
          <a:lstStyle/>
          <a:p>
            <a:pPr fontAlgn="auto">
              <a:spcAft>
                <a:spcPts val="0"/>
              </a:spcAft>
              <a:defRPr/>
            </a:pPr>
            <a:r>
              <a:rPr lang="el-GR" dirty="0" smtClean="0"/>
              <a:t>Εφαρμοσμένη </a:t>
            </a:r>
            <a:r>
              <a:rPr lang="el-GR" dirty="0" err="1" smtClean="0"/>
              <a:t>αρχειονομία</a:t>
            </a:r>
            <a:r>
              <a:rPr lang="el-GR" dirty="0" smtClean="0"/>
              <a:t> </a:t>
            </a:r>
            <a:r>
              <a:rPr lang="el-GR" sz="2800" b="0" dirty="0" smtClean="0">
                <a:solidFill>
                  <a:prstClr val="black"/>
                </a:solidFill>
              </a:rPr>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556421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Εκπαίδευση-Επιμόρφωση-Επικοινωνία </a:t>
            </a:r>
            <a:r>
              <a:rPr lang="el-GR" sz="2800" b="0" dirty="0" smtClean="0">
                <a:solidFill>
                  <a:prstClr val="black"/>
                </a:solidFill>
              </a:rPr>
              <a:t>1/4</a:t>
            </a:r>
            <a:endParaRPr lang="el-GR" sz="2200" dirty="0"/>
          </a:p>
        </p:txBody>
      </p:sp>
      <p:sp>
        <p:nvSpPr>
          <p:cNvPr id="2" name="1 - Θέση περιεχομένου"/>
          <p:cNvSpPr>
            <a:spLocks noGrp="1"/>
          </p:cNvSpPr>
          <p:nvPr>
            <p:ph idx="1"/>
          </p:nvPr>
        </p:nvSpPr>
        <p:spPr/>
        <p:txBody>
          <a:bodyPr>
            <a:normAutofit/>
          </a:bodyPr>
          <a:lstStyle/>
          <a:p>
            <a:pPr>
              <a:defRPr/>
            </a:pPr>
            <a:r>
              <a:rPr lang="el-GR" sz="2400" dirty="0" smtClean="0"/>
              <a:t>Ποικίλες μορφές επικοινωνίας των γνώσεων στηρίζουν την </a:t>
            </a:r>
            <a:r>
              <a:rPr lang="el-GR" sz="2400" dirty="0" err="1" smtClean="0"/>
              <a:t>αρχειονομία</a:t>
            </a:r>
            <a:r>
              <a:rPr lang="el-GR" sz="2400" dirty="0" smtClean="0"/>
              <a:t> τόσο ως επάγγελμα όσο και ως επιστημονικό κλάδο. </a:t>
            </a:r>
          </a:p>
          <a:p>
            <a:pPr>
              <a:defRPr/>
            </a:pPr>
            <a:r>
              <a:rPr lang="el-GR" sz="2400" dirty="0" smtClean="0"/>
              <a:t>Ωστόσο στην πραγματικότητα όλα τα εκπαιδευτικά περιβάλλοντα (πανεπιστήμιο, ειδικευμένο κέντρο, επαγγελματική ένωση, πολιτιστικό ή ερευνητικό ίδρυμα) και όλες οι μορφές μετάδοσης των γνώσεων (διδασκαλία, συνέδρια, δημοσιεύματα και περιοδικά) έχουν χρησιμοποιηθεί, για να υποστηρίξουν περισσότερο το αρχειακό επάγγελμα παρά την έρευνα. </a:t>
            </a:r>
          </a:p>
          <a:p>
            <a:pPr>
              <a:defRPr/>
            </a:pPr>
            <a:r>
              <a:rPr lang="el-GR" sz="2400" dirty="0" smtClean="0"/>
              <a:t>Η αρχειακή κοινότητα πιεζόμενη από προβλήματα πρακτικά έδειξε ελάχιστο ενδιαφέρον για τη θεωρία.</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103874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Εκπαίδευση-Επιμόρφωση-Επικοινωνία </a:t>
            </a:r>
            <a:r>
              <a:rPr lang="el-GR" sz="2800" b="0" dirty="0" smtClean="0">
                <a:solidFill>
                  <a:prstClr val="black"/>
                </a:solidFill>
              </a:rPr>
              <a:t>2/4</a:t>
            </a:r>
            <a:endParaRPr lang="el-GR" dirty="0"/>
          </a:p>
        </p:txBody>
      </p:sp>
      <p:sp>
        <p:nvSpPr>
          <p:cNvPr id="35842" name="1 - Θέση περιεχομένου"/>
          <p:cNvSpPr>
            <a:spLocks noGrp="1"/>
          </p:cNvSpPr>
          <p:nvPr>
            <p:ph idx="1"/>
          </p:nvPr>
        </p:nvSpPr>
        <p:spPr/>
        <p:txBody>
          <a:bodyPr>
            <a:normAutofit/>
          </a:bodyPr>
          <a:lstStyle/>
          <a:p>
            <a:r>
              <a:rPr lang="el-GR" altLang="el-GR" sz="2800" dirty="0" smtClean="0"/>
              <a:t>Από όλες τις μορφές επικοινωνίας η εκπαίδευση με το συστηματικό και επίσημο χαρακτήρα της είναι ασφαλώς η σημαντικότερη. </a:t>
            </a:r>
          </a:p>
          <a:p>
            <a:r>
              <a:rPr lang="el-GR" altLang="el-GR" sz="2800" dirty="0" smtClean="0"/>
              <a:t>Συστηματοποιώντας και τυποποιώντας τις γνώσεις η εκπαίδευση αναδεικνύεται σε παράγοντα σταθερότητας και ορθολογισμού.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766569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fontAlgn="auto">
              <a:spcAft>
                <a:spcPts val="0"/>
              </a:spcAft>
              <a:defRPr/>
            </a:pPr>
            <a:r>
              <a:rPr lang="el-GR" sz="3600" dirty="0">
                <a:solidFill>
                  <a:prstClr val="black"/>
                </a:solidFill>
              </a:rPr>
              <a:t>Εκπαίδευση-Επιμόρφωση-Επικοινωνία </a:t>
            </a:r>
            <a:r>
              <a:rPr lang="el-GR" sz="2500" b="0" dirty="0" smtClean="0">
                <a:solidFill>
                  <a:prstClr val="black"/>
                </a:solidFill>
              </a:rPr>
              <a:t>3/4</a:t>
            </a:r>
            <a:endParaRPr lang="el-GR" dirty="0"/>
          </a:p>
        </p:txBody>
      </p:sp>
      <p:sp>
        <p:nvSpPr>
          <p:cNvPr id="2" name="1 - Θέση περιεχομένου"/>
          <p:cNvSpPr>
            <a:spLocks noGrp="1"/>
          </p:cNvSpPr>
          <p:nvPr>
            <p:ph idx="1"/>
          </p:nvPr>
        </p:nvSpPr>
        <p:spPr/>
        <p:txBody>
          <a:bodyPr>
            <a:normAutofit/>
          </a:bodyPr>
          <a:lstStyle/>
          <a:p>
            <a:pPr>
              <a:defRPr/>
            </a:pPr>
            <a:r>
              <a:rPr lang="el-GR" sz="2800" dirty="0" smtClean="0"/>
              <a:t>Η εκπαίδευση:</a:t>
            </a:r>
          </a:p>
          <a:p>
            <a:pPr marL="822960" lvl="1" indent="-457200">
              <a:defRPr/>
            </a:pPr>
            <a:r>
              <a:rPr lang="el-GR" sz="2400" dirty="0" smtClean="0"/>
              <a:t>παίρνει πολλές μορφές (ακαδημαϊκό μάθημα, πρακτική άσκηση, σεμινάριο, ημερίδα), </a:t>
            </a:r>
          </a:p>
          <a:p>
            <a:pPr marL="822960" lvl="1" indent="-457200">
              <a:defRPr/>
            </a:pPr>
            <a:r>
              <a:rPr lang="el-GR" sz="2400" dirty="0" smtClean="0"/>
              <a:t>απλώνεται σε διάφορα επίπεδα (βασικές και μεταπτυχιακές σπουδές, επιμόρφωση στο χώρο εργασίας, δια βίου εκπαίδευση</a:t>
            </a:r>
            <a:r>
              <a:rPr lang="el-GR" sz="2400" dirty="0" smtClean="0"/>
              <a:t>)</a:t>
            </a:r>
            <a:r>
              <a:rPr lang="en-US" sz="2400" dirty="0" smtClean="0"/>
              <a:t>,</a:t>
            </a:r>
            <a:endParaRPr lang="el-GR" sz="2400" dirty="0" smtClean="0"/>
          </a:p>
          <a:p>
            <a:pPr marL="822960" lvl="1" indent="-457200">
              <a:defRPr/>
            </a:pPr>
            <a:r>
              <a:rPr lang="el-GR" sz="2400" dirty="0" smtClean="0"/>
              <a:t>παρέχεται σε εξαιρετικά ποικίλα περιβάλλοντα (εθνικά αρχεία, πανεπιστημιακά ιδρύματα, ανεξάρτητες σχολές) και με διαφορετικούς προσανατολισμούς στο περιεχόμενο της</a:t>
            </a:r>
            <a:r>
              <a:rPr lang="el-GR" sz="2400" cap="small" dirty="0" smtClean="0"/>
              <a:t> </a:t>
            </a:r>
            <a:r>
              <a:rPr lang="el-GR" sz="2400" dirty="0" smtClean="0"/>
              <a:t>(ιστορία, διοίκηση, βιβλιοθηκονομία και επιστήμες της πληροφόρησης).</a:t>
            </a:r>
          </a:p>
          <a:p>
            <a:pPr>
              <a:defRPr/>
            </a:pP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118222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Προβληματική</a:t>
            </a:r>
            <a:endParaRPr lang="el-GR"/>
          </a:p>
        </p:txBody>
      </p:sp>
      <p:sp>
        <p:nvSpPr>
          <p:cNvPr id="59394" name="1 - Θέση περιεχομένου"/>
          <p:cNvSpPr>
            <a:spLocks noGrp="1"/>
          </p:cNvSpPr>
          <p:nvPr>
            <p:ph idx="1"/>
          </p:nvPr>
        </p:nvSpPr>
        <p:spPr/>
        <p:txBody>
          <a:bodyPr>
            <a:normAutofit/>
          </a:bodyPr>
          <a:lstStyle/>
          <a:p>
            <a:r>
              <a:rPr lang="el-GR" altLang="el-GR" sz="2800" dirty="0" smtClean="0"/>
              <a:t>Η προβληματική κάθε χώρας (ή κάθε αρχειακής υπηρεσίας) στον τομέα των αρχείων διαφέρει, διότι διαφέρουν τόσο τα χαρακτηριστικά του αρχειακού υλικού όσο και τα προβλήματα συγκρότησης, διαφύλαξης, επεξεργασίας και προβολής του.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107199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a:t>Εκπαίδευση-Επιμόρφωση-Επικοινωνία </a:t>
            </a:r>
            <a:r>
              <a:rPr lang="el-GR" sz="2800" b="0" dirty="0" smtClean="0">
                <a:solidFill>
                  <a:prstClr val="black"/>
                </a:solidFill>
              </a:rPr>
              <a:t>3/4</a:t>
            </a:r>
            <a:endParaRPr lang="el-GR" dirty="0"/>
          </a:p>
        </p:txBody>
      </p:sp>
      <p:sp>
        <p:nvSpPr>
          <p:cNvPr id="37890" name="1 - Θέση περιεχομένου"/>
          <p:cNvSpPr>
            <a:spLocks noGrp="1"/>
          </p:cNvSpPr>
          <p:nvPr>
            <p:ph idx="1"/>
          </p:nvPr>
        </p:nvSpPr>
        <p:spPr/>
        <p:txBody>
          <a:bodyPr>
            <a:normAutofit/>
          </a:bodyPr>
          <a:lstStyle/>
          <a:p>
            <a:r>
              <a:rPr lang="el-GR" altLang="el-GR" sz="2800" dirty="0" smtClean="0"/>
              <a:t>Η εκπαίδευση κάθε χώρας πρέπει να συμμορφώνεται με:</a:t>
            </a:r>
          </a:p>
          <a:p>
            <a:pPr lvl="1"/>
            <a:r>
              <a:rPr lang="el-GR" altLang="el-GR" sz="2400" dirty="0" smtClean="0"/>
              <a:t>την ιδιαίτερη προβληματική στον τομέα των </a:t>
            </a:r>
            <a:r>
              <a:rPr lang="el-GR" altLang="el-GR" sz="2400" dirty="0" smtClean="0"/>
              <a:t>αρχείων</a:t>
            </a:r>
            <a:r>
              <a:rPr lang="en-US" altLang="el-GR" sz="2400" dirty="0" smtClean="0"/>
              <a:t>,</a:t>
            </a:r>
            <a:endParaRPr lang="el-GR" altLang="el-GR" sz="2400" dirty="0" smtClean="0"/>
          </a:p>
          <a:p>
            <a:pPr lvl="1"/>
            <a:r>
              <a:rPr lang="el-GR" altLang="el-GR" sz="2400" dirty="0" smtClean="0"/>
              <a:t>την επαγγελματική εμπειρία και </a:t>
            </a:r>
            <a:r>
              <a:rPr lang="el-GR" altLang="el-GR" sz="2400" dirty="0" smtClean="0"/>
              <a:t>παράδοση</a:t>
            </a:r>
            <a:r>
              <a:rPr lang="en-US" altLang="el-GR" sz="2400" dirty="0" smtClean="0"/>
              <a:t>,</a:t>
            </a:r>
            <a:endParaRPr lang="el-GR" altLang="el-GR" sz="2400" dirty="0" smtClean="0"/>
          </a:p>
          <a:p>
            <a:pPr lvl="1"/>
            <a:r>
              <a:rPr lang="el-GR" altLang="el-GR" sz="2400" dirty="0" smtClean="0"/>
              <a:t>το εκπαιδευτικό </a:t>
            </a:r>
            <a:r>
              <a:rPr lang="el-GR" altLang="el-GR" sz="2400" dirty="0" smtClean="0"/>
              <a:t>σύστημα</a:t>
            </a:r>
            <a:r>
              <a:rPr lang="en-US" altLang="el-GR" sz="2400" dirty="0" smtClean="0"/>
              <a:t>,</a:t>
            </a:r>
            <a:endParaRPr lang="el-GR" altLang="el-GR" sz="2400" dirty="0" smtClean="0"/>
          </a:p>
          <a:p>
            <a:pPr lvl="1"/>
            <a:r>
              <a:rPr lang="el-GR" altLang="el-GR" sz="2400" dirty="0" smtClean="0"/>
              <a:t>την αγορά εργασίας (δημόσιος ή ιδιωτικός τομέας).</a:t>
            </a:r>
          </a:p>
          <a:p>
            <a:r>
              <a:rPr lang="el-GR" altLang="el-GR" sz="2800" dirty="0" smtClean="0"/>
              <a:t>Είναι συνεπώς προφανές πως η εκπαίδευση αποτελεί ένα ακόμη σημείο διαφοροποίησης μεταξύ εθνικών αρχειακών συστημάτων.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337845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περιεχομένου"/>
          <p:cNvSpPr>
            <a:spLocks noGrp="1"/>
          </p:cNvSpPr>
          <p:nvPr>
            <p:ph idx="1"/>
          </p:nvPr>
        </p:nvSpPr>
        <p:spPr>
          <a:xfrm>
            <a:off x="457200" y="1524000"/>
            <a:ext cx="8229600" cy="4905375"/>
          </a:xfrm>
        </p:spPr>
        <p:txBody>
          <a:bodyPr>
            <a:noAutofit/>
          </a:bodyPr>
          <a:lstStyle/>
          <a:p>
            <a:r>
              <a:rPr lang="el-GR" altLang="el-GR" sz="2600" dirty="0" smtClean="0"/>
              <a:t>Με τον όρο </a:t>
            </a:r>
            <a:r>
              <a:rPr lang="el-GR" altLang="el-GR" sz="2600" b="1" dirty="0" smtClean="0"/>
              <a:t>επιστήμη</a:t>
            </a:r>
            <a:r>
              <a:rPr lang="el-GR" altLang="el-GR" sz="2600" i="1" dirty="0" smtClean="0"/>
              <a:t> </a:t>
            </a:r>
            <a:r>
              <a:rPr lang="el-GR" altLang="el-GR" sz="2600" dirty="0" smtClean="0"/>
              <a:t>εννοούμε το θεωρητικό σώμα, τις έννοιες και τις αρχές που καθοδηγούν την άσκηση του επαγγέλματος. </a:t>
            </a:r>
          </a:p>
          <a:p>
            <a:r>
              <a:rPr lang="el-GR" altLang="el-GR" sz="2600" dirty="0" smtClean="0"/>
              <a:t>Πρόκειται για το τελευταίο χρονικά στάδιο της ανάπτυξης ενός αρχειακού συστήματος και ταυτόχρονα το ποιοτικά υψηλότερο. </a:t>
            </a:r>
          </a:p>
          <a:p>
            <a:r>
              <a:rPr lang="el-GR" altLang="el-GR" sz="2600" dirty="0" smtClean="0"/>
              <a:t>Ο πρακτικός προσανατολισμός των </a:t>
            </a:r>
            <a:r>
              <a:rPr lang="el-GR" altLang="el-GR" sz="2600" dirty="0" err="1" smtClean="0"/>
              <a:t>αρχειονόμων</a:t>
            </a:r>
            <a:r>
              <a:rPr lang="el-GR" altLang="el-GR" sz="2600" dirty="0" smtClean="0"/>
              <a:t> καθώς και το περιορισμένο σώμα θεωρητικών εννοιών και αρχών της </a:t>
            </a:r>
            <a:r>
              <a:rPr lang="el-GR" altLang="el-GR" sz="2600" dirty="0" err="1" smtClean="0"/>
              <a:t>αρχειονομίας</a:t>
            </a:r>
            <a:r>
              <a:rPr lang="el-GR" altLang="el-GR" sz="2600" dirty="0" smtClean="0"/>
              <a:t> καθιστούν την αρχειακή επιστήμη ένα σημείο περισσότερο σύγκλισης παρά απόκλισης των εθνικών αρχειακών συστημάτων.</a:t>
            </a:r>
          </a:p>
        </p:txBody>
      </p:sp>
      <p:sp>
        <p:nvSpPr>
          <p:cNvPr id="3" name="2 - Τίτλος"/>
          <p:cNvSpPr>
            <a:spLocks noGrp="1"/>
          </p:cNvSpPr>
          <p:nvPr>
            <p:ph type="title"/>
          </p:nvPr>
        </p:nvSpPr>
        <p:spPr/>
        <p:txBody>
          <a:bodyPr/>
          <a:lstStyle/>
          <a:p>
            <a:pPr fontAlgn="auto">
              <a:spcAft>
                <a:spcPts val="0"/>
              </a:spcAft>
              <a:defRPr/>
            </a:pPr>
            <a:r>
              <a:rPr lang="el-GR" smtClean="0"/>
              <a:t>Αρχειακή επιστήμη</a:t>
            </a:r>
            <a:endParaRPr lang="el-G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975415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Διαφορές μεταξύ εθνικών αρχειακών συστημάτων</a:t>
            </a:r>
            <a:endParaRPr lang="el-GR"/>
          </a:p>
        </p:txBody>
      </p:sp>
    </p:spTree>
    <p:extLst>
      <p:ext uri="{BB962C8B-B14F-4D97-AF65-F5344CB8AC3E}">
        <p14:creationId xmlns:p14="http://schemas.microsoft.com/office/powerpoint/2010/main" val="4147887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περιεχομένου"/>
          <p:cNvSpPr>
            <a:spLocks noGrp="1"/>
          </p:cNvSpPr>
          <p:nvPr>
            <p:ph idx="1"/>
          </p:nvPr>
        </p:nvSpPr>
        <p:spPr/>
        <p:txBody>
          <a:bodyPr>
            <a:normAutofit/>
          </a:bodyPr>
          <a:lstStyle/>
          <a:p>
            <a:r>
              <a:rPr lang="el-GR" altLang="el-GR" sz="2800" dirty="0" smtClean="0"/>
              <a:t>Τα συστατικά στοιχεία ενός αρχειακού συστήματος, με μόνη εξαίρεση την αρχειακή επιστήμη, είναι υποκείμενα σε σημαντικές διαφοροποιήσεις.</a:t>
            </a:r>
          </a:p>
          <a:p>
            <a:r>
              <a:rPr lang="el-GR" altLang="el-GR" sz="2800" dirty="0" smtClean="0"/>
              <a:t>Είναι ωστόσο εντυπωσιακές οι αποκλίσεις από χώρα σε χώρα του τρόπου με τον οποίο η </a:t>
            </a:r>
            <a:r>
              <a:rPr lang="el-GR" altLang="el-GR" sz="2800" dirty="0" err="1" smtClean="0"/>
              <a:t>αρχειονομία</a:t>
            </a:r>
            <a:r>
              <a:rPr lang="el-GR" altLang="el-GR" sz="2800" dirty="0" smtClean="0"/>
              <a:t> γίνεται αντιληπτή και εφαρμόζεται στην πράξη. </a:t>
            </a:r>
          </a:p>
        </p:txBody>
      </p:sp>
      <p:sp>
        <p:nvSpPr>
          <p:cNvPr id="3" name="2 - Τίτλος"/>
          <p:cNvSpPr>
            <a:spLocks noGrp="1"/>
          </p:cNvSpPr>
          <p:nvPr>
            <p:ph type="title"/>
          </p:nvPr>
        </p:nvSpPr>
        <p:spPr/>
        <p:txBody>
          <a:bodyPr/>
          <a:lstStyle/>
          <a:p>
            <a:pPr fontAlgn="auto">
              <a:spcAft>
                <a:spcPts val="0"/>
              </a:spcAft>
              <a:defRPr/>
            </a:pPr>
            <a:r>
              <a:rPr lang="el-GR" smtClean="0"/>
              <a:t>Αποκλίσεις</a:t>
            </a:r>
            <a:endParaRPr lang="el-G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819606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96752"/>
            <a:ext cx="8229600" cy="5161186"/>
          </a:xfrm>
        </p:spPr>
        <p:txBody>
          <a:bodyPr>
            <a:noAutofit/>
          </a:bodyPr>
          <a:lstStyle/>
          <a:p>
            <a:pPr>
              <a:defRPr/>
            </a:pPr>
            <a:r>
              <a:rPr lang="el-GR" sz="2400" dirty="0" smtClean="0"/>
              <a:t>Ως αιτίες των διαφορών μεταξύ εθνικών αρχειακών συστημάτων μπορούμε να επισημάνουμε:</a:t>
            </a:r>
          </a:p>
          <a:p>
            <a:pPr marL="822960" lvl="1" indent="-457200">
              <a:defRPr/>
            </a:pPr>
            <a:r>
              <a:rPr lang="el-GR" sz="2000" dirty="0" smtClean="0">
                <a:solidFill>
                  <a:srgbClr val="000000"/>
                </a:solidFill>
              </a:rPr>
              <a:t>τη διαφορετική προβληματική κάθε χώρας, </a:t>
            </a:r>
          </a:p>
          <a:p>
            <a:pPr marL="822960" lvl="1" indent="-457200">
              <a:defRPr/>
            </a:pPr>
            <a:r>
              <a:rPr lang="el-GR" sz="2000" dirty="0" smtClean="0">
                <a:solidFill>
                  <a:srgbClr val="000000"/>
                </a:solidFill>
              </a:rPr>
              <a:t>το διαφορετικό </a:t>
            </a:r>
            <a:r>
              <a:rPr lang="el-GR" sz="2000" dirty="0" err="1" smtClean="0">
                <a:solidFill>
                  <a:srgbClr val="000000"/>
                </a:solidFill>
              </a:rPr>
              <a:t>εξω</a:t>
            </a:r>
            <a:r>
              <a:rPr lang="el-GR" sz="2000" dirty="0" smtClean="0">
                <a:solidFill>
                  <a:srgbClr val="000000"/>
                </a:solidFill>
              </a:rPr>
              <a:t>-αρχειακό περιβάλλον (φυσικό περιβάλλον, κοινωνικό-οικονομικό περιβάλλον, πολιτειακό καθεστώς και δημόσια διοίκηση) και </a:t>
            </a:r>
          </a:p>
          <a:p>
            <a:pPr marL="822960" lvl="1" indent="-457200">
              <a:defRPr/>
            </a:pPr>
            <a:r>
              <a:rPr lang="el-GR" sz="2000" dirty="0" smtClean="0">
                <a:solidFill>
                  <a:srgbClr val="000000"/>
                </a:solidFill>
              </a:rPr>
              <a:t>το διαφορετικό τρόπο ανάπτυξης των εθνικών αρχειακών συστημάτων και κατά συνέπεια το διαφορετικό επίπεδο ανάπτυξης που </a:t>
            </a:r>
            <a:r>
              <a:rPr lang="el-GR" sz="2000" dirty="0" smtClean="0"/>
              <a:t>σήμερα έχουν κατακτήσει. </a:t>
            </a:r>
          </a:p>
          <a:p>
            <a:pPr>
              <a:defRPr/>
            </a:pPr>
            <a:r>
              <a:rPr lang="el-GR" sz="2400" dirty="0" smtClean="0"/>
              <a:t>Διαπιστώνουμε δηλαδή πως πρόκειται κατ' </a:t>
            </a:r>
            <a:r>
              <a:rPr lang="el-GR" sz="2400" dirty="0" err="1" smtClean="0"/>
              <a:t>ουσίαν</a:t>
            </a:r>
            <a:r>
              <a:rPr lang="el-GR" sz="2400" dirty="0" smtClean="0"/>
              <a:t> για λόγους ιστορικούς, οι οποίοι είτε σχετίζονται με το αρχειακό υλικό είτε με το ίδιο το αρχειακό σύστημα είτε τέλος με το </a:t>
            </a:r>
            <a:r>
              <a:rPr lang="el-GR" sz="2400" dirty="0" err="1" smtClean="0"/>
              <a:t>πολιτικο</a:t>
            </a:r>
            <a:r>
              <a:rPr lang="el-GR" sz="2400" dirty="0" smtClean="0"/>
              <a:t>-κοινωνικό περιβάλλον εντός του οποίου το σύστημα αναπτύσσεται. </a:t>
            </a:r>
            <a:endParaRPr lang="el-GR" sz="2400" dirty="0"/>
          </a:p>
        </p:txBody>
      </p:sp>
      <p:sp>
        <p:nvSpPr>
          <p:cNvPr id="3" name="2 - Τίτλος"/>
          <p:cNvSpPr>
            <a:spLocks noGrp="1"/>
          </p:cNvSpPr>
          <p:nvPr>
            <p:ph type="title"/>
          </p:nvPr>
        </p:nvSpPr>
        <p:spPr/>
        <p:txBody>
          <a:bodyPr/>
          <a:lstStyle/>
          <a:p>
            <a:pPr fontAlgn="auto">
              <a:spcAft>
                <a:spcPts val="0"/>
              </a:spcAft>
              <a:defRPr/>
            </a:pPr>
            <a:r>
              <a:rPr lang="el-GR" smtClean="0"/>
              <a:t>Αιτίες διαφοροποιήσεων</a:t>
            </a:r>
            <a:endParaRPr lang="el-G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2389681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Από το Εθνικό Σύστημα στην Αρχειακή Υπηρεσία</a:t>
            </a:r>
            <a:endParaRPr lang="el-GR"/>
          </a:p>
        </p:txBody>
      </p:sp>
    </p:spTree>
    <p:extLst>
      <p:ext uri="{BB962C8B-B14F-4D97-AF65-F5344CB8AC3E}">
        <p14:creationId xmlns:p14="http://schemas.microsoft.com/office/powerpoint/2010/main" val="2032073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περιεχομένου"/>
          <p:cNvSpPr>
            <a:spLocks noGrp="1"/>
          </p:cNvSpPr>
          <p:nvPr>
            <p:ph idx="1"/>
          </p:nvPr>
        </p:nvSpPr>
        <p:spPr/>
        <p:txBody>
          <a:bodyPr>
            <a:normAutofit/>
          </a:bodyPr>
          <a:lstStyle/>
          <a:p>
            <a:r>
              <a:rPr lang="el-GR" altLang="el-GR" sz="2400" smtClean="0"/>
              <a:t>Όταν αναλάβει μία εργασία ο αρχειονόμος, πρέπει να ενεργήσει με τον ίδιο τρόπο που οργανώνεται και λειτουργεί ένα εθνικό σύστημα αρχείων. </a:t>
            </a:r>
          </a:p>
          <a:p>
            <a:r>
              <a:rPr lang="el-GR" altLang="el-GR" sz="2400" smtClean="0"/>
              <a:t>Στόχος του είναι να εκπονήσει ένα αρχειακό σύστημα στα μέτρα του προβλήματος που έχει να αντιμετωπίσει. </a:t>
            </a:r>
          </a:p>
          <a:p>
            <a:r>
              <a:rPr lang="el-GR" altLang="el-GR" sz="2400" smtClean="0"/>
              <a:t>Το πρώτο βήμα είναι να εντοπίσει και να περιγράψει επακριβώς το πρόβλημα. </a:t>
            </a:r>
          </a:p>
          <a:p>
            <a:r>
              <a:rPr lang="el-GR" altLang="el-GR" sz="2400" smtClean="0"/>
              <a:t>Σε αυτό το στάδιο η μέθοδος μοιάζει πολύ με την προσέγγιση των ειδικών της πληροφορικής, που αποκαλείται </a:t>
            </a:r>
            <a:r>
              <a:rPr lang="el-GR" altLang="el-GR" sz="2400" i="1" smtClean="0"/>
              <a:t>ανάλυση αναγκών (</a:t>
            </a:r>
            <a:r>
              <a:rPr lang="en-US" altLang="el-GR" sz="2400" i="1" smtClean="0"/>
              <a:t>requirements analysis</a:t>
            </a:r>
            <a:r>
              <a:rPr lang="el-GR" altLang="el-GR" sz="2400" i="1" smtClean="0"/>
              <a:t>).</a:t>
            </a:r>
            <a:endParaRPr lang="el-GR" altLang="el-GR" sz="2400" smtClean="0"/>
          </a:p>
          <a:p>
            <a:endParaRPr lang="el-GR" altLang="el-GR" sz="2400" smtClean="0"/>
          </a:p>
        </p:txBody>
      </p:sp>
      <p:sp>
        <p:nvSpPr>
          <p:cNvPr id="3" name="2 - Τίτλος"/>
          <p:cNvSpPr>
            <a:spLocks noGrp="1"/>
          </p:cNvSpPr>
          <p:nvPr>
            <p:ph type="title"/>
          </p:nvPr>
        </p:nvSpPr>
        <p:spPr/>
        <p:txBody>
          <a:bodyPr/>
          <a:lstStyle/>
          <a:p>
            <a:pPr fontAlgn="auto">
              <a:spcAft>
                <a:spcPts val="0"/>
              </a:spcAft>
              <a:defRPr/>
            </a:pPr>
            <a:r>
              <a:rPr lang="el-GR" smtClean="0"/>
              <a:t>Αντιμετώπιση προβλημάτων</a:t>
            </a:r>
            <a:endParaRPr lang="el-G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359953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fontAlgn="auto">
              <a:spcAft>
                <a:spcPts val="0"/>
              </a:spcAft>
              <a:defRPr/>
            </a:pPr>
            <a:r>
              <a:rPr lang="el-GR" dirty="0" smtClean="0"/>
              <a:t>Χαρακτηριστικά αρχειακού υλικού </a:t>
            </a:r>
            <a:r>
              <a:rPr lang="el-GR" sz="2800" b="0" dirty="0" smtClean="0"/>
              <a:t>1/2</a:t>
            </a:r>
            <a:endParaRPr lang="el-GR" sz="2800" b="0" dirty="0"/>
          </a:p>
        </p:txBody>
      </p:sp>
      <p:sp>
        <p:nvSpPr>
          <p:cNvPr id="45058" name="1 - Θέση περιεχομένου"/>
          <p:cNvSpPr>
            <a:spLocks noGrp="1"/>
          </p:cNvSpPr>
          <p:nvPr>
            <p:ph idx="1"/>
          </p:nvPr>
        </p:nvSpPr>
        <p:spPr/>
        <p:txBody>
          <a:bodyPr>
            <a:normAutofit/>
          </a:bodyPr>
          <a:lstStyle/>
          <a:p>
            <a:r>
              <a:rPr lang="el-GR" altLang="el-GR" sz="2800" smtClean="0"/>
              <a:t>Στην αρχή ο αρχειονόμος θα εξετάσει τα χαρακτηριστικά του αρχειακού υλικού, τον όγκο του, τη χρονική περίοδο στην οποία αφορά, την υλική του μορφή (δηλαδή το υπόστρωμα στο οποίο βρίσκεται, το ενδεχόμενο να βρίσκεται το υλικό σε συγκροτημένους φακέλους ή αντίθετα να υπάρχουν τεκμήρια που χρήζουν άμεσης αποκατάστασης από ειδικευμένο συντηρητή κλπ).</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815288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Χαρακτηριστικά αρχειακού υλικού </a:t>
            </a:r>
            <a:r>
              <a:rPr lang="el-GR" sz="2800" b="0" dirty="0" smtClean="0">
                <a:solidFill>
                  <a:prstClr val="black"/>
                </a:solidFill>
              </a:rPr>
              <a:t>2/2</a:t>
            </a:r>
            <a:endParaRPr lang="el-GR" dirty="0"/>
          </a:p>
        </p:txBody>
      </p:sp>
      <p:sp>
        <p:nvSpPr>
          <p:cNvPr id="46082" name="1 - Θέση περιεχομένου"/>
          <p:cNvSpPr>
            <a:spLocks noGrp="1"/>
          </p:cNvSpPr>
          <p:nvPr>
            <p:ph idx="1"/>
          </p:nvPr>
        </p:nvSpPr>
        <p:spPr/>
        <p:txBody>
          <a:bodyPr>
            <a:normAutofit/>
          </a:bodyPr>
          <a:lstStyle/>
          <a:p>
            <a:r>
              <a:rPr lang="el-GR" altLang="el-GR" sz="2800" dirty="0" smtClean="0"/>
              <a:t>Επίσης πρέπει να εξεταστούν και παράμετροι της εσωτερικής οργάνωσης των τεκμηρίων, όπως, λ.χ., αν το υλικό είναι πλήρες ή ακρωτηριασμένο, αν είναι αμιγές ή περιλαμβάνει τεκμήρια διαφορετικών αρχειακών συνόλων, αν έχουν προηγηθεί (είτε από τη διοίκηση είτε από άλλους </a:t>
            </a:r>
            <a:r>
              <a:rPr lang="el-GR" altLang="el-GR" sz="2800" dirty="0" err="1" smtClean="0"/>
              <a:t>αρχειονόμους</a:t>
            </a:r>
            <a:r>
              <a:rPr lang="el-GR" altLang="el-GR" sz="2800" dirty="0" smtClean="0"/>
              <a:t>) αρχειακές εργασίες και σε ποια έκταση.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3041175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defRPr/>
            </a:pPr>
            <a:r>
              <a:rPr lang="el-GR" sz="2400" dirty="0" smtClean="0"/>
              <a:t>Προκειμένου να καθοριστεί η προβληματική με την οποία βρίσκεται αντιμέτωπος, ο </a:t>
            </a:r>
            <a:r>
              <a:rPr lang="el-GR" sz="2400" dirty="0" err="1" smtClean="0"/>
              <a:t>αρχειονόμος</a:t>
            </a:r>
            <a:r>
              <a:rPr lang="el-GR" sz="2400" dirty="0" smtClean="0"/>
              <a:t> θα σταθμίσει και τα </a:t>
            </a:r>
            <a:r>
              <a:rPr lang="el-GR" sz="2400" dirty="0" err="1" smtClean="0"/>
              <a:t>εξω</a:t>
            </a:r>
            <a:r>
              <a:rPr lang="el-GR" sz="2400" dirty="0" smtClean="0"/>
              <a:t>-αρχειακά δεδομένα του προβλήματος. Τέτοια μπορεί να είναι:</a:t>
            </a:r>
          </a:p>
          <a:p>
            <a:pPr marL="708660" lvl="1" indent="-342900">
              <a:buClr>
                <a:schemeClr val="tx1"/>
              </a:buClr>
              <a:defRPr/>
            </a:pPr>
            <a:r>
              <a:rPr lang="el-GR" sz="2000" dirty="0" smtClean="0"/>
              <a:t>μία σημαντική φυσική καταστροφή</a:t>
            </a:r>
          </a:p>
          <a:p>
            <a:pPr marL="708660" lvl="1" indent="-342900">
              <a:buClr>
                <a:schemeClr val="tx1"/>
              </a:buClr>
              <a:defRPr/>
            </a:pPr>
            <a:r>
              <a:rPr lang="el-GR" sz="2000" dirty="0" smtClean="0"/>
              <a:t>η αδυναμία ανεύρεσης των ζητουμένων πληροφοριών</a:t>
            </a:r>
          </a:p>
          <a:p>
            <a:pPr marL="708660" lvl="1" indent="-342900">
              <a:buClr>
                <a:schemeClr val="tx1"/>
              </a:buClr>
              <a:defRPr/>
            </a:pPr>
            <a:r>
              <a:rPr lang="el-GR" sz="2000" dirty="0" smtClean="0"/>
              <a:t>η μείωση των διαθέσιμων χώρων για την αποθήκευση του υλικού</a:t>
            </a:r>
          </a:p>
          <a:p>
            <a:pPr marL="708660" lvl="1" indent="-342900">
              <a:buClr>
                <a:schemeClr val="tx1"/>
              </a:buClr>
              <a:defRPr/>
            </a:pPr>
            <a:r>
              <a:rPr lang="el-GR" sz="2000" dirty="0" smtClean="0"/>
              <a:t>ο διαμελισμός του υλικού σε διάφορες αρχειακές (και μη) υπηρεσίες</a:t>
            </a:r>
          </a:p>
          <a:p>
            <a:pPr marL="708660" lvl="1" indent="-342900">
              <a:buClr>
                <a:schemeClr val="tx1"/>
              </a:buClr>
              <a:defRPr/>
            </a:pPr>
            <a:r>
              <a:rPr lang="el-GR" sz="2000" dirty="0" smtClean="0"/>
              <a:t>οι νομικές δεσμεύσεις για παρατεταμένη φύλαξη του υλικού</a:t>
            </a:r>
          </a:p>
          <a:p>
            <a:pPr marL="708660" lvl="1" indent="-342900">
              <a:buClr>
                <a:schemeClr val="tx1"/>
              </a:buClr>
              <a:defRPr/>
            </a:pPr>
            <a:r>
              <a:rPr lang="el-GR" sz="2000" dirty="0" smtClean="0"/>
              <a:t>τα ζητούμενα της έρευνας για ορισμένη κατηγορία τεκμηρίων.</a:t>
            </a:r>
          </a:p>
          <a:p>
            <a:pPr>
              <a:defRPr/>
            </a:pPr>
            <a:endParaRPr lang="el-GR" sz="2400" dirty="0"/>
          </a:p>
        </p:txBody>
      </p:sp>
      <p:sp>
        <p:nvSpPr>
          <p:cNvPr id="3" name="2 - Τίτλος"/>
          <p:cNvSpPr>
            <a:spLocks noGrp="1"/>
          </p:cNvSpPr>
          <p:nvPr>
            <p:ph type="title"/>
          </p:nvPr>
        </p:nvSpPr>
        <p:spPr/>
        <p:txBody>
          <a:bodyPr/>
          <a:lstStyle/>
          <a:p>
            <a:pPr fontAlgn="auto">
              <a:spcAft>
                <a:spcPts val="0"/>
              </a:spcAft>
              <a:defRPr/>
            </a:pPr>
            <a:r>
              <a:rPr lang="el-GR" err="1" smtClean="0"/>
              <a:t>Εξω</a:t>
            </a:r>
            <a:r>
              <a:rPr lang="el-GR" smtClean="0"/>
              <a:t>-αρχειακά δεδομένα</a:t>
            </a:r>
            <a:endParaRPr lang="el-G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380796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b="1" smtClean="0"/>
              <a:t>Το μέγεθος των αρχείων</a:t>
            </a:r>
            <a:endParaRPr lang="el-GR"/>
          </a:p>
        </p:txBody>
      </p:sp>
      <p:sp>
        <p:nvSpPr>
          <p:cNvPr id="60418" name="1 - Θέση περιεχομένου"/>
          <p:cNvSpPr>
            <a:spLocks noGrp="1"/>
          </p:cNvSpPr>
          <p:nvPr>
            <p:ph idx="1"/>
          </p:nvPr>
        </p:nvSpPr>
        <p:spPr/>
        <p:txBody>
          <a:bodyPr>
            <a:noAutofit/>
          </a:bodyPr>
          <a:lstStyle/>
          <a:p>
            <a:r>
              <a:rPr lang="el-GR" altLang="el-GR" sz="2800" smtClean="0"/>
              <a:t>Η ποσότητα των αρχείων ποικίλλει σημαντικά από μια χώρα σε άλλη. </a:t>
            </a:r>
          </a:p>
          <a:p>
            <a:r>
              <a:rPr lang="el-GR" altLang="el-GR" sz="2800" smtClean="0"/>
              <a:t>Οι διαστάσεις των αρχείων εξαρτώνται από το χρόνο λειτουργίας της δημοσίας διοίκησης και κυρίως από τη δομή και λειτουργία του διοικητικού συστήματος. </a:t>
            </a:r>
          </a:p>
          <a:p>
            <a:r>
              <a:rPr lang="el-GR" altLang="el-GR" sz="2800" smtClean="0"/>
              <a:t>Το πρόβλημα του όγκου τίθεται κυρίως στις ευρωπαϊκές χώρες οι οποίες έχουν μια μακρά παράδοση στη λειτουργία κεντρικών διοικήσεων. </a:t>
            </a:r>
          </a:p>
          <a:p>
            <a:r>
              <a:rPr lang="el-GR" altLang="el-GR" sz="2800" smtClean="0"/>
              <a:t>Ωστόσο η ιλιγγιώδης αύξηση του αρχειακού υλικού φαίνεται πως αποτελεί πλέον κοινό πρόβλημα για όλες τις ηπείρους.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6585859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defRPr/>
            </a:pPr>
            <a:r>
              <a:rPr lang="el-GR" sz="2800" dirty="0" smtClean="0"/>
              <a:t>Στη συνέχεια ο </a:t>
            </a:r>
            <a:r>
              <a:rPr lang="el-GR" sz="2800" dirty="0" err="1" smtClean="0"/>
              <a:t>αρχειονόμος</a:t>
            </a:r>
            <a:r>
              <a:rPr lang="el-GR" sz="2800" dirty="0" smtClean="0"/>
              <a:t> θα προσπαθήσει να δημιουργήσει τα απαραίτητα για την εργασία του στοιχεία και να τα συγκροτήσει σε ένα σύστημα. </a:t>
            </a:r>
          </a:p>
          <a:p>
            <a:pPr>
              <a:defRPr/>
            </a:pPr>
            <a:r>
              <a:rPr lang="el-GR" sz="2800" dirty="0" smtClean="0"/>
              <a:t>Κατ' αρχήν πρέπει να εξασφαλίσει τους απαιτούμενους πόρους, τους απαραίτητους χώρους και τον αναγκαίο εξοπλισμό, για να επεξεργαστεί το υλικό που του έχουν αναθέσει. </a:t>
            </a:r>
          </a:p>
          <a:p>
            <a:pPr>
              <a:defRPr/>
            </a:pPr>
            <a:r>
              <a:rPr lang="el-GR" sz="2800" dirty="0" smtClean="0"/>
              <a:t>Σε κάθε περίπτωση η έλλειψη αυτών των στοιχειωδών συστατικών, τα οποία περιλαμβάνονται στο τμήμα </a:t>
            </a:r>
            <a:r>
              <a:rPr lang="el-GR" sz="2800" i="1" dirty="0" smtClean="0"/>
              <a:t>πόροι </a:t>
            </a:r>
            <a:r>
              <a:rPr lang="el-GR" sz="2800" dirty="0" smtClean="0"/>
              <a:t>- </a:t>
            </a:r>
            <a:r>
              <a:rPr lang="el-GR" sz="2800" i="1" dirty="0" smtClean="0"/>
              <a:t>υλικοτεχνική υποδομή </a:t>
            </a:r>
            <a:r>
              <a:rPr lang="el-GR" sz="2800" dirty="0" smtClean="0"/>
              <a:t>ενός συστήματος, αποδεικνύεται μοιραία.</a:t>
            </a:r>
          </a:p>
        </p:txBody>
      </p:sp>
      <p:sp>
        <p:nvSpPr>
          <p:cNvPr id="3" name="2 - Τίτλος"/>
          <p:cNvSpPr>
            <a:spLocks noGrp="1"/>
          </p:cNvSpPr>
          <p:nvPr>
            <p:ph type="title"/>
          </p:nvPr>
        </p:nvSpPr>
        <p:spPr/>
        <p:txBody>
          <a:bodyPr/>
          <a:lstStyle/>
          <a:p>
            <a:pPr fontAlgn="auto">
              <a:spcAft>
                <a:spcPts val="0"/>
              </a:spcAft>
              <a:defRPr/>
            </a:pPr>
            <a:r>
              <a:rPr lang="el-GR" smtClean="0"/>
              <a:t>Στοιχειώδεις παράμετροι</a:t>
            </a:r>
            <a:endParaRPr lang="el-G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25724026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περιεχομένου"/>
          <p:cNvSpPr>
            <a:spLocks noGrp="1"/>
          </p:cNvSpPr>
          <p:nvPr>
            <p:ph idx="1"/>
          </p:nvPr>
        </p:nvSpPr>
        <p:spPr/>
        <p:txBody>
          <a:bodyPr>
            <a:normAutofit/>
          </a:bodyPr>
          <a:lstStyle/>
          <a:p>
            <a:r>
              <a:rPr lang="el-GR" altLang="el-GR" sz="2800" smtClean="0"/>
              <a:t>Επίσης θα κάνει όλες τις απαραίτητες ενέργειες, προκειμένου να εξασφαλίσει το κατάλληλο -σε ποιότητα και ποσότητα- ανθρώπινο δυναμικό, το οποίο θα εφαρμόσει τα προγράμματα και θα αξιοποιήσει τους πόρους και την υλικοτεχνική υποδομή.</a:t>
            </a:r>
          </a:p>
        </p:txBody>
      </p:sp>
      <p:sp>
        <p:nvSpPr>
          <p:cNvPr id="3" name="2 - Τίτλος"/>
          <p:cNvSpPr>
            <a:spLocks noGrp="1"/>
          </p:cNvSpPr>
          <p:nvPr>
            <p:ph type="title"/>
          </p:nvPr>
        </p:nvSpPr>
        <p:spPr/>
        <p:txBody>
          <a:bodyPr/>
          <a:lstStyle/>
          <a:p>
            <a:pPr fontAlgn="auto">
              <a:spcAft>
                <a:spcPts val="0"/>
              </a:spcAft>
              <a:defRPr/>
            </a:pPr>
            <a:r>
              <a:rPr lang="el-GR" smtClean="0"/>
              <a:t>Ανθρώπινο δυναμικό</a:t>
            </a:r>
            <a:endParaRPr lang="el-G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2569412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περιεχομένου"/>
          <p:cNvSpPr>
            <a:spLocks noGrp="1"/>
          </p:cNvSpPr>
          <p:nvPr>
            <p:ph idx="1"/>
          </p:nvPr>
        </p:nvSpPr>
        <p:spPr/>
        <p:txBody>
          <a:bodyPr>
            <a:normAutofit/>
          </a:bodyPr>
          <a:lstStyle/>
          <a:p>
            <a:r>
              <a:rPr lang="el-GR" altLang="el-GR" sz="2800" smtClean="0"/>
              <a:t>Σημαντικό τμήμα της δραστηριότητας του αρχειονόμου θα απορροφήσει η διαμόρφωση του απαιτουμένου θεσμικού πλαισίου. </a:t>
            </a:r>
          </a:p>
          <a:p>
            <a:r>
              <a:rPr lang="el-GR" altLang="el-GR" sz="2800" smtClean="0"/>
              <a:t>Μία από τις πρώτες ενέργειες του αρχειονόμου είναι να εξασφαλίσει μία νομική βάση για την εργασία του και να προσπαθήσει να πετύχει την υπαγωγή του ή έστω τη συνεργασία του με τα υψηλότερα κλιμάκια της διοίκησης. </a:t>
            </a:r>
          </a:p>
          <a:p>
            <a:endParaRPr lang="el-GR" altLang="el-GR" sz="2800" smtClean="0"/>
          </a:p>
        </p:txBody>
      </p:sp>
      <p:sp>
        <p:nvSpPr>
          <p:cNvPr id="3" name="2 - Τίτλος"/>
          <p:cNvSpPr>
            <a:spLocks noGrp="1"/>
          </p:cNvSpPr>
          <p:nvPr>
            <p:ph type="title"/>
          </p:nvPr>
        </p:nvSpPr>
        <p:spPr/>
        <p:txBody>
          <a:bodyPr/>
          <a:lstStyle/>
          <a:p>
            <a:pPr fontAlgn="auto">
              <a:spcAft>
                <a:spcPts val="0"/>
              </a:spcAft>
              <a:defRPr/>
            </a:pPr>
            <a:r>
              <a:rPr lang="el-GR" dirty="0" smtClean="0"/>
              <a:t>Θεσμικό πλαίσιο </a:t>
            </a:r>
            <a:r>
              <a:rPr lang="el-GR" sz="2800" b="0" dirty="0">
                <a:solidFill>
                  <a:prstClr val="black"/>
                </a:solidFill>
              </a:rPr>
              <a:t>1/2</a:t>
            </a:r>
            <a:endParaRPr lang="el-GR" sz="20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178720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περιεχομένου"/>
          <p:cNvSpPr>
            <a:spLocks noGrp="1"/>
          </p:cNvSpPr>
          <p:nvPr>
            <p:ph idx="1"/>
          </p:nvPr>
        </p:nvSpPr>
        <p:spPr/>
        <p:txBody>
          <a:bodyPr>
            <a:normAutofit/>
          </a:bodyPr>
          <a:lstStyle/>
          <a:p>
            <a:r>
              <a:rPr lang="el-GR" altLang="el-GR" sz="2800" dirty="0" smtClean="0"/>
              <a:t>Αργότερα θα διαμορφώσει τις ρυθμιστικές και κανονιστικές διατάξεις που απαρτίζουν τις πολιτικές μιας υπηρεσίας στον τομέα των αρχείων, όπως:</a:t>
            </a:r>
          </a:p>
          <a:p>
            <a:pPr lvl="1"/>
            <a:r>
              <a:rPr lang="el-GR" altLang="el-GR" sz="2400" dirty="0" smtClean="0"/>
              <a:t>κανονισμό λειτουργίας της αρχειακής υπηρεσίας, </a:t>
            </a:r>
          </a:p>
          <a:p>
            <a:pPr lvl="1"/>
            <a:r>
              <a:rPr lang="el-GR" altLang="el-GR" sz="2400" dirty="0" smtClean="0"/>
              <a:t>ζητήματα χρήσης και αναπαραγωγής των τεκμηρίων, </a:t>
            </a:r>
          </a:p>
          <a:p>
            <a:pPr lvl="1"/>
            <a:r>
              <a:rPr lang="el-GR" altLang="el-GR" sz="2400" dirty="0" smtClean="0"/>
              <a:t>διαδικασία εκκαθάρισης του αρχειακού υλικού. </a:t>
            </a:r>
          </a:p>
          <a:p>
            <a:r>
              <a:rPr lang="el-GR" altLang="el-GR" sz="2800" dirty="0" smtClean="0"/>
              <a:t>Ανάλογα με τη φύση της υπηρεσίας για την οποία εργάζεται ο </a:t>
            </a:r>
            <a:r>
              <a:rPr lang="el-GR" altLang="el-GR" sz="2800" dirty="0" err="1" smtClean="0"/>
              <a:t>αρχειονόμος</a:t>
            </a:r>
            <a:r>
              <a:rPr lang="el-GR" altLang="el-GR" sz="2800" dirty="0" smtClean="0"/>
              <a:t> (δημόσια ή ιδιωτική, κερδοσκοπική ή μη) οι διατάξεις αυτές προσλαμβάνουν διάφορες μορφές και είναι δυνατό να προβλέπουν κυρώσεις για τους παραβάτες.</a:t>
            </a:r>
          </a:p>
        </p:txBody>
      </p:sp>
      <p:sp>
        <p:nvSpPr>
          <p:cNvPr id="3" name="2 - Τίτλος"/>
          <p:cNvSpPr>
            <a:spLocks noGrp="1"/>
          </p:cNvSpPr>
          <p:nvPr>
            <p:ph type="title"/>
          </p:nvPr>
        </p:nvSpPr>
        <p:spPr/>
        <p:txBody>
          <a:bodyPr/>
          <a:lstStyle/>
          <a:p>
            <a:pPr fontAlgn="auto">
              <a:spcAft>
                <a:spcPts val="0"/>
              </a:spcAft>
              <a:defRPr/>
            </a:pPr>
            <a:r>
              <a:rPr lang="el-GR" dirty="0" smtClean="0"/>
              <a:t>Θεσμικό πλαίσιο </a:t>
            </a:r>
            <a:r>
              <a:rPr lang="el-GR" sz="2800" b="0" dirty="0" smtClean="0">
                <a:solidFill>
                  <a:prstClr val="black"/>
                </a:solidFill>
              </a:rPr>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26450217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περιεχομένου"/>
          <p:cNvSpPr>
            <a:spLocks noGrp="1"/>
          </p:cNvSpPr>
          <p:nvPr>
            <p:ph idx="1"/>
          </p:nvPr>
        </p:nvSpPr>
        <p:spPr>
          <a:xfrm>
            <a:off x="457200" y="1524000"/>
            <a:ext cx="8229600" cy="4691063"/>
          </a:xfrm>
        </p:spPr>
        <p:txBody>
          <a:bodyPr>
            <a:normAutofit/>
          </a:bodyPr>
          <a:lstStyle/>
          <a:p>
            <a:r>
              <a:rPr lang="el-GR" altLang="el-GR" sz="2400" smtClean="0"/>
              <a:t>Κατόπιν ο αρχειονόμος θα προχωρήσει στην εκπόνηση και εφαρμογή διαφόρων αρχειακών προγραμμάτων εξασφαλίζοντας στην αρχή την ασφαλή φύλαξη και φυσική διευθέτηση των τεκμηρίων και περνώντας έπειτα στη διανοητική επεξεργασία του υλικού. </a:t>
            </a:r>
          </a:p>
          <a:p>
            <a:r>
              <a:rPr lang="el-GR" altLang="el-GR" sz="2400" smtClean="0"/>
              <a:t>Τα προγράμματα αυτά αφορούν συγκεκριμένες κατηγορίες του υλικού (ορισμένα αρχειακά σύνολα ή συγκεκριμένες κατηγορίες τεκμηρίων, όπως, λ.χ., τα ενεργά και ημιενεργά τεκμήρια) ή συγκεκριμένες αρχειακές εργασίες (προσκτήσεις, ταξινόμηση, ευρετηρίαση, εκπόνηση εργαλείων έρευνας). </a:t>
            </a:r>
          </a:p>
        </p:txBody>
      </p:sp>
      <p:sp>
        <p:nvSpPr>
          <p:cNvPr id="3" name="2 - Τίτλος"/>
          <p:cNvSpPr>
            <a:spLocks noGrp="1"/>
          </p:cNvSpPr>
          <p:nvPr>
            <p:ph type="title"/>
          </p:nvPr>
        </p:nvSpPr>
        <p:spPr/>
        <p:txBody>
          <a:bodyPr/>
          <a:lstStyle/>
          <a:p>
            <a:pPr fontAlgn="auto">
              <a:spcAft>
                <a:spcPts val="0"/>
              </a:spcAft>
              <a:defRPr/>
            </a:pPr>
            <a:r>
              <a:rPr lang="el-GR" smtClean="0"/>
              <a:t>Επεξεργασία υλικού</a:t>
            </a:r>
            <a:endParaRPr lang="el-G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345903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περιεχομένου"/>
          <p:cNvSpPr>
            <a:spLocks noGrp="1"/>
          </p:cNvSpPr>
          <p:nvPr>
            <p:ph idx="1"/>
          </p:nvPr>
        </p:nvSpPr>
        <p:spPr>
          <a:xfrm>
            <a:off x="457200" y="1524000"/>
            <a:ext cx="8229600" cy="4905375"/>
          </a:xfrm>
        </p:spPr>
        <p:txBody>
          <a:bodyPr>
            <a:normAutofit fontScale="85000" lnSpcReduction="10000"/>
          </a:bodyPr>
          <a:lstStyle/>
          <a:p>
            <a:r>
              <a:rPr lang="el-GR" altLang="el-GR" smtClean="0"/>
              <a:t>Απαιτείται η γνώση της «κουλτούρας», του τρόπου με τον οποίο λειτουργεί και συμπεριφέρεται ο οργανισμός στον οποίο εργάζεται ο αρχειονόμος. </a:t>
            </a:r>
          </a:p>
          <a:p>
            <a:r>
              <a:rPr lang="el-GR" altLang="el-GR" smtClean="0"/>
              <a:t>Αυτή η γνώση είναι απαραίτητη στον αρχειονόμο, για να εκτιμήσει τον τρόπο με τον οποίο θα οργανώσει την παρέμβαση του. </a:t>
            </a:r>
          </a:p>
          <a:p>
            <a:r>
              <a:rPr lang="el-GR" altLang="el-GR" smtClean="0"/>
              <a:t>Ειδικά στο χώρο των ενεργών αρχείων μία υπηρεσία ή μία επιχείρηση με την πρόσληψη ενός αρχειονόμου επιδιώκει να λύσει ένα συγκεκριμένο πρόβλημα (λ.χ. χώρου ή ασφάλειας ή γρήγορης ανάκτησης των πληροφοριών). </a:t>
            </a:r>
          </a:p>
        </p:txBody>
      </p:sp>
      <p:sp>
        <p:nvSpPr>
          <p:cNvPr id="3" name="2 - Τίτλος"/>
          <p:cNvSpPr>
            <a:spLocks noGrp="1"/>
          </p:cNvSpPr>
          <p:nvPr>
            <p:ph type="title"/>
          </p:nvPr>
        </p:nvSpPr>
        <p:spPr/>
        <p:txBody>
          <a:bodyPr/>
          <a:lstStyle/>
          <a:p>
            <a:pPr fontAlgn="auto">
              <a:spcAft>
                <a:spcPts val="0"/>
              </a:spcAft>
              <a:defRPr/>
            </a:pPr>
            <a:r>
              <a:rPr lang="el-GR" smtClean="0"/>
              <a:t>Χαρακτηριστικά οργανισμού</a:t>
            </a:r>
            <a:endParaRPr lang="el-G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1762310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Το ελληνικό αρχειακό σύστημα</a:t>
            </a:r>
            <a:br>
              <a:rPr lang="el-GR" dirty="0" smtClean="0"/>
            </a:br>
            <a:endParaRPr lang="el-GR" dirty="0"/>
          </a:p>
        </p:txBody>
      </p:sp>
      <p:sp>
        <p:nvSpPr>
          <p:cNvPr id="3" name="2 - Υπότιτλος"/>
          <p:cNvSpPr>
            <a:spLocks noGrp="1"/>
          </p:cNvSpPr>
          <p:nvPr>
            <p:ph type="subTitle" idx="1"/>
          </p:nvPr>
        </p:nvSpPr>
        <p:spPr/>
        <p:txBody>
          <a:bodyPr/>
          <a:lstStyle/>
          <a:p>
            <a:r>
              <a:rPr lang="el-GR" dirty="0" smtClean="0"/>
              <a:t>Τα Γενικά Αρχεία του Κράτους</a:t>
            </a:r>
            <a:endParaRPr lang="el-GR" dirty="0"/>
          </a:p>
        </p:txBody>
      </p:sp>
    </p:spTree>
    <p:extLst>
      <p:ext uri="{BB962C8B-B14F-4D97-AF65-F5344CB8AC3E}">
        <p14:creationId xmlns:p14="http://schemas.microsoft.com/office/powerpoint/2010/main" val="42855713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Ιστορική αναδρομή</a:t>
            </a:r>
            <a:endParaRPr lang="el-GR" dirty="0"/>
          </a:p>
        </p:txBody>
      </p:sp>
      <p:sp>
        <p:nvSpPr>
          <p:cNvPr id="3" name="2 - Θέση περιεχομένου"/>
          <p:cNvSpPr>
            <a:spLocks noGrp="1"/>
          </p:cNvSpPr>
          <p:nvPr>
            <p:ph idx="1"/>
          </p:nvPr>
        </p:nvSpPr>
        <p:spPr/>
        <p:txBody>
          <a:bodyPr/>
          <a:lstStyle/>
          <a:p>
            <a:r>
              <a:rPr lang="el-GR" dirty="0" smtClean="0"/>
              <a:t>Ο Γιάννης Βλαχογιάννης και η ίδρυση των Γενικών Αρχείων του </a:t>
            </a:r>
            <a:r>
              <a:rPr lang="el-GR" dirty="0" smtClean="0"/>
              <a:t>Κράτους</a:t>
            </a:r>
            <a:r>
              <a:rPr lang="en-US" dirty="0" smtClean="0"/>
              <a:t>.</a:t>
            </a:r>
            <a:endParaRPr lang="el-GR" dirty="0" smtClean="0"/>
          </a:p>
          <a:p>
            <a:r>
              <a:rPr lang="el-GR" dirty="0" smtClean="0"/>
              <a:t>Ο αγώνας για την περισυλλογή των ιστορικών τεκμηρίων του </a:t>
            </a:r>
            <a:r>
              <a:rPr lang="el-GR" dirty="0" smtClean="0"/>
              <a:t>Έθνους</a:t>
            </a:r>
            <a:r>
              <a:rPr lang="en-US" dirty="0" smtClean="0"/>
              <a:t>.</a:t>
            </a:r>
            <a:endParaRPr lang="el-GR" dirty="0" smtClean="0"/>
          </a:p>
          <a:p>
            <a:r>
              <a:rPr lang="el-GR" dirty="0" smtClean="0"/>
              <a:t>Η δύσκολη πορεία της ελληνικής αρχειακής </a:t>
            </a:r>
            <a:r>
              <a:rPr lang="el-GR" dirty="0" smtClean="0"/>
              <a:t>υπηρεσίας</a:t>
            </a:r>
            <a:r>
              <a:rPr lang="en-US" dirty="0" smtClean="0"/>
              <a:t>.</a:t>
            </a:r>
            <a:endParaRPr lang="el-GR" dirty="0" smtClean="0"/>
          </a:p>
          <a:p>
            <a:endParaRPr lang="el-GR" dirty="0" smtClean="0"/>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3330519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ΓΑΚ στη σύγχρονη εποχή</a:t>
            </a:r>
            <a:endParaRPr lang="el-GR" dirty="0"/>
          </a:p>
        </p:txBody>
      </p:sp>
      <p:sp>
        <p:nvSpPr>
          <p:cNvPr id="3" name="2 - Θέση περιεχομένου"/>
          <p:cNvSpPr>
            <a:spLocks noGrp="1"/>
          </p:cNvSpPr>
          <p:nvPr>
            <p:ph idx="1"/>
          </p:nvPr>
        </p:nvSpPr>
        <p:spPr/>
        <p:txBody>
          <a:bodyPr/>
          <a:lstStyle/>
          <a:p>
            <a:endParaRPr lang="el-GR" dirty="0" smtClean="0"/>
          </a:p>
          <a:p>
            <a:pPr>
              <a:buNone/>
            </a:pPr>
            <a:r>
              <a:rPr lang="el-GR" dirty="0" smtClean="0"/>
              <a:t>Το νέο κτήριο των Γενικών Αρχείων του Κράτους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38484759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ΓΑΚ στη σύγχρονη εποχή</a:t>
            </a:r>
            <a:endParaRPr lang="el-GR" dirty="0"/>
          </a:p>
        </p:txBody>
      </p:sp>
      <p:sp>
        <p:nvSpPr>
          <p:cNvPr id="3" name="2 - Θέση περιεχομένου"/>
          <p:cNvSpPr>
            <a:spLocks noGrp="1"/>
          </p:cNvSpPr>
          <p:nvPr>
            <p:ph idx="1"/>
          </p:nvPr>
        </p:nvSpPr>
        <p:spPr/>
        <p:txBody>
          <a:bodyPr/>
          <a:lstStyle/>
          <a:p>
            <a:r>
              <a:rPr lang="el-GR" dirty="0" smtClean="0"/>
              <a:t>Πόροι και </a:t>
            </a:r>
            <a:r>
              <a:rPr lang="el-GR" dirty="0" smtClean="0"/>
              <a:t>υποδομές</a:t>
            </a:r>
            <a:r>
              <a:rPr lang="en-US" dirty="0" smtClean="0"/>
              <a:t>.</a:t>
            </a:r>
            <a:endParaRPr lang="el-GR" dirty="0" smtClean="0"/>
          </a:p>
          <a:p>
            <a:r>
              <a:rPr lang="el-GR" dirty="0" smtClean="0"/>
              <a:t>Θεσμικό </a:t>
            </a:r>
            <a:r>
              <a:rPr lang="el-GR" dirty="0" smtClean="0"/>
              <a:t>πλαίσιο</a:t>
            </a:r>
            <a:r>
              <a:rPr lang="en-US" dirty="0" smtClean="0"/>
              <a:t>.</a:t>
            </a:r>
            <a:endParaRPr lang="el-GR" dirty="0" smtClean="0"/>
          </a:p>
          <a:p>
            <a:r>
              <a:rPr lang="el-GR" dirty="0" smtClean="0"/>
              <a:t>Δομή και </a:t>
            </a:r>
            <a:r>
              <a:rPr lang="el-GR" dirty="0" smtClean="0"/>
              <a:t>αρμοδιότητες</a:t>
            </a:r>
            <a:r>
              <a:rPr lang="en-US" dirty="0" smtClean="0"/>
              <a:t>.</a:t>
            </a:r>
            <a:endParaRPr lang="el-GR" dirty="0" smtClean="0"/>
          </a:p>
          <a:p>
            <a:r>
              <a:rPr lang="el-GR" dirty="0" smtClean="0"/>
              <a:t>Η κεντρική και η περιφερειακές </a:t>
            </a:r>
            <a:r>
              <a:rPr lang="el-GR" dirty="0" smtClean="0"/>
              <a:t>υπηρεσίες</a:t>
            </a:r>
            <a:r>
              <a:rPr lang="en-US" dirty="0" smtClean="0"/>
              <a:t>.</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82354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Η ηλικία των τεκμηρίων</a:t>
            </a:r>
            <a:endParaRPr lang="el-GR" dirty="0"/>
          </a:p>
        </p:txBody>
      </p:sp>
      <p:sp>
        <p:nvSpPr>
          <p:cNvPr id="2" name="1 - Θέση περιεχομένου"/>
          <p:cNvSpPr>
            <a:spLocks noGrp="1"/>
          </p:cNvSpPr>
          <p:nvPr>
            <p:ph idx="1"/>
          </p:nvPr>
        </p:nvSpPr>
        <p:spPr/>
        <p:txBody>
          <a:bodyPr>
            <a:noAutofit/>
          </a:bodyPr>
          <a:lstStyle/>
          <a:p>
            <a:pPr>
              <a:defRPr/>
            </a:pPr>
            <a:r>
              <a:rPr lang="el-GR" sz="2200" dirty="0" smtClean="0"/>
              <a:t>Η</a:t>
            </a:r>
            <a:r>
              <a:rPr lang="el-GR" sz="2200" b="1" dirty="0" smtClean="0"/>
              <a:t> </a:t>
            </a:r>
            <a:r>
              <a:rPr lang="el-GR" sz="2200" dirty="0" smtClean="0"/>
              <a:t>ηλικία των τεκμηρίων εξαρτάται από την ιστορική παράδοση και συνέχεια.  </a:t>
            </a:r>
          </a:p>
          <a:p>
            <a:pPr>
              <a:defRPr/>
            </a:pPr>
            <a:r>
              <a:rPr lang="el-GR" sz="2200" dirty="0" smtClean="0"/>
              <a:t>Έτσι τα πολύ παλαιά αρχεία αποτελούν προνόμιο της Ευρώπης. </a:t>
            </a:r>
          </a:p>
          <a:p>
            <a:pPr>
              <a:defRPr/>
            </a:pPr>
            <a:r>
              <a:rPr lang="el-GR" sz="2200" dirty="0" smtClean="0"/>
              <a:t>Η επεξεργασία των παλαιών τεκμηρίων εξαιτίας της ιστορικής και συμβολικής τους αξίας αναδεικνύεται σε μέγιστη προτεραιότητα και απαιτεί έναν ιδιαίτερο επιστημονικό εξοπλισμό: γνώση παλαιογραφίας, διπλωματικής, μεσαιωνικών θεσμών και γλωσσών. </a:t>
            </a:r>
          </a:p>
          <a:p>
            <a:pPr>
              <a:defRPr/>
            </a:pPr>
            <a:r>
              <a:rPr lang="el-GR" sz="2200" dirty="0" smtClean="0"/>
              <a:t>Επιπλέον η φύση τους μας υποχρεώνει συχνά να τα επεξεργαστούμε κατά τεκμήριο. </a:t>
            </a:r>
          </a:p>
          <a:p>
            <a:pPr>
              <a:defRPr/>
            </a:pPr>
            <a:r>
              <a:rPr lang="el-GR" sz="2200" dirty="0" smtClean="0"/>
              <a:t>Συνεπώς η παρουσία των παλαιών τεκμηρίων αφ' ενός δημιούργησε σημαντικές αρχειακές «σχολές», αφ' ετέρου ωστόσο αποδείχθηκε εμπόδιο στην ενσωμάτωση του πεδίου των ενεργών αρχείων από την παραδοσιακή </a:t>
            </a:r>
            <a:r>
              <a:rPr lang="el-GR" sz="2200" dirty="0" err="1" smtClean="0"/>
              <a:t>αρχειονομία</a:t>
            </a:r>
            <a:r>
              <a:rPr lang="el-GR" sz="2200" dirty="0" smtClean="0"/>
              <a:t>.</a:t>
            </a:r>
          </a:p>
          <a:p>
            <a:pPr>
              <a:defRPr/>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150939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Έλληνες </a:t>
            </a:r>
            <a:r>
              <a:rPr lang="el-GR" dirty="0" err="1" smtClean="0"/>
              <a:t>αρχειονόμοι</a:t>
            </a:r>
            <a:endParaRPr lang="el-GR" dirty="0"/>
          </a:p>
        </p:txBody>
      </p:sp>
      <p:sp>
        <p:nvSpPr>
          <p:cNvPr id="3" name="2 - Θέση περιεχομένου"/>
          <p:cNvSpPr>
            <a:spLocks noGrp="1"/>
          </p:cNvSpPr>
          <p:nvPr>
            <p:ph idx="1"/>
          </p:nvPr>
        </p:nvSpPr>
        <p:spPr/>
        <p:txBody>
          <a:bodyPr/>
          <a:lstStyle/>
          <a:p>
            <a:r>
              <a:rPr lang="el-GR" dirty="0" smtClean="0"/>
              <a:t>Το επαγγελματικό </a:t>
            </a:r>
            <a:r>
              <a:rPr lang="el-GR" dirty="0" smtClean="0"/>
              <a:t>τοπίο</a:t>
            </a:r>
            <a:r>
              <a:rPr lang="en-US" dirty="0" smtClean="0"/>
              <a:t>.</a:t>
            </a:r>
            <a:endParaRPr lang="el-GR" dirty="0" smtClean="0"/>
          </a:p>
          <a:p>
            <a:r>
              <a:rPr lang="el-GR" dirty="0" smtClean="0"/>
              <a:t>Η </a:t>
            </a:r>
            <a:r>
              <a:rPr lang="el-GR" dirty="0" err="1" smtClean="0"/>
              <a:t>αρχειονομική</a:t>
            </a:r>
            <a:r>
              <a:rPr lang="el-GR" dirty="0" smtClean="0"/>
              <a:t> εκπαίδευση στην </a:t>
            </a:r>
            <a:r>
              <a:rPr lang="el-GR" dirty="0" smtClean="0"/>
              <a:t>Ελλάδα</a:t>
            </a:r>
            <a:r>
              <a:rPr lang="en-US"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1253660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Εθνική αρχειακή πολιτική</a:t>
            </a:r>
            <a:endParaRPr lang="el-GR" dirty="0"/>
          </a:p>
        </p:txBody>
      </p:sp>
      <p:sp>
        <p:nvSpPr>
          <p:cNvPr id="3" name="2 - Θέση περιεχομένου"/>
          <p:cNvSpPr>
            <a:spLocks noGrp="1"/>
          </p:cNvSpPr>
          <p:nvPr>
            <p:ph idx="1"/>
          </p:nvPr>
        </p:nvSpPr>
        <p:spPr/>
        <p:txBody>
          <a:bodyPr/>
          <a:lstStyle/>
          <a:p>
            <a:r>
              <a:rPr lang="el-GR" dirty="0" smtClean="0"/>
              <a:t>Αξιολόγηση του ελληνικού αρχειακού </a:t>
            </a:r>
            <a:r>
              <a:rPr lang="el-GR" dirty="0" smtClean="0"/>
              <a:t>συστήματος</a:t>
            </a:r>
            <a:r>
              <a:rPr lang="en-US" dirty="0" smtClean="0"/>
              <a:t>.</a:t>
            </a:r>
            <a:endParaRPr lang="el-GR" dirty="0" smtClean="0"/>
          </a:p>
          <a:p>
            <a:r>
              <a:rPr lang="el-GR" dirty="0" smtClean="0"/>
              <a:t>Ανάγκη διαμόρφωσης εθνικής αρχειακής </a:t>
            </a:r>
            <a:r>
              <a:rPr lang="el-GR" dirty="0" smtClean="0"/>
              <a:t>πολιτικής</a:t>
            </a:r>
            <a:r>
              <a:rPr lang="en-US" dirty="0" smtClean="0"/>
              <a:t>.</a:t>
            </a:r>
            <a:endParaRPr lang="el-GR" dirty="0" smtClean="0"/>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5868568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960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0782417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13: Αρχειακό </a:t>
            </a:r>
            <a:r>
              <a:rPr lang="el-GR" sz="2000" dirty="0" smtClean="0"/>
              <a:t>Σύστημα».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340515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0918220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0544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7617589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928954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502380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Τα φυσικά χαρακτηριστικά</a:t>
            </a:r>
            <a:endParaRPr lang="el-GR"/>
          </a:p>
        </p:txBody>
      </p:sp>
      <p:sp>
        <p:nvSpPr>
          <p:cNvPr id="62466" name="1 - Θέση περιεχομένου"/>
          <p:cNvSpPr>
            <a:spLocks noGrp="1"/>
          </p:cNvSpPr>
          <p:nvPr>
            <p:ph idx="1"/>
          </p:nvPr>
        </p:nvSpPr>
        <p:spPr/>
        <p:txBody>
          <a:bodyPr>
            <a:normAutofit/>
          </a:bodyPr>
          <a:lstStyle/>
          <a:p>
            <a:r>
              <a:rPr lang="el-GR" altLang="el-GR" sz="2800" smtClean="0"/>
              <a:t>Το υπόστρωμα μάλλον αποτελεί έναν κοινό παράγοντα, καθώς σε όλες τις αρχειακές υπηρεσίες τα περισσότερα αρχειακά σύνολα απαρτίζονται από τεκμήρια τα οποία είναι αποκλειστικά ή κυρίως καταχωρισμένα σε χαρτί. </a:t>
            </a:r>
          </a:p>
          <a:p>
            <a:r>
              <a:rPr lang="el-GR" altLang="el-GR" sz="2800" smtClean="0"/>
              <a:t>Έτσι το υπόστρωμα γίνεται παράγοντας διαφοράς μόνο στις περιπτώσεις που σημαντικά αρχειακά σύνολα αποτυπώνονται σε υλικό διαφορετικό από το χαρτί.</a:t>
            </a:r>
          </a:p>
          <a:p>
            <a:endParaRPr lang="el-GR" altLang="el-GR" sz="280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48458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Παλαιά τεκμήρια</a:t>
            </a:r>
            <a:endParaRPr lang="el-GR"/>
          </a:p>
        </p:txBody>
      </p:sp>
      <p:sp>
        <p:nvSpPr>
          <p:cNvPr id="63490" name="1 - Θέση περιεχομένου"/>
          <p:cNvSpPr>
            <a:spLocks noGrp="1"/>
          </p:cNvSpPr>
          <p:nvPr>
            <p:ph idx="1"/>
          </p:nvPr>
        </p:nvSpPr>
        <p:spPr/>
        <p:txBody>
          <a:bodyPr>
            <a:normAutofit/>
          </a:bodyPr>
          <a:lstStyle/>
          <a:p>
            <a:r>
              <a:rPr lang="el-GR" altLang="el-GR" sz="2800" smtClean="0"/>
              <a:t>Τα παλαιά τεκμήρια, τμήμα των οποίων βρίσκεται σε περγαμηνή, απαιτούν ιδιαίτερες φροντίδες σε ό,τι αφορά στην υλική τους προστασία. </a:t>
            </a:r>
          </a:p>
          <a:p>
            <a:r>
              <a:rPr lang="el-GR" altLang="el-GR" sz="2800" smtClean="0"/>
              <a:t>Οι συλλογές ηχητικών ντοκουμέντων απαντούν στις ιδιαίτερες απαιτήσεις των πολιτισμών της προφορικής παράδοσης. Αποτελούν συχνά τη μοναδική πηγή για την ιστορία των λαών χωρίς γραφή. Είναι χαρακτηριστική η φράση «στην Αφρική κάθε γέροντας που πεθαίνει είναι μία βιβλιοθήκη που καίγεται».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202197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Νεώτερα υποστρώματα</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Τα νεότερα υποστρώματα που εισήγαγαν οι ΤΠΕ θέτουν σημαντικά προβλήματα στον επαγγελματία </a:t>
            </a:r>
            <a:r>
              <a:rPr lang="el-GR" sz="2400" dirty="0" err="1" smtClean="0"/>
              <a:t>αρχειονόμο</a:t>
            </a:r>
            <a:r>
              <a:rPr lang="el-GR" sz="2400" dirty="0" smtClean="0"/>
              <a:t> και ειδικότερα στην επεξεργασία (ταξινόμηση, περιγραφή, ευρετηρίαση) και στη συντήρηση τους. </a:t>
            </a:r>
          </a:p>
          <a:p>
            <a:pPr>
              <a:defRPr/>
            </a:pPr>
            <a:r>
              <a:rPr lang="el-GR" sz="2400" dirty="0" smtClean="0"/>
              <a:t>Αυτή η νέα προβληματική έχει επιπτώσεις και στην αρχειακή θεωρία, καθώς αφ' ενός έθεσε υπό αμφισβήτηση την </a:t>
            </a:r>
            <a:r>
              <a:rPr lang="el-GR" sz="2400" dirty="0" err="1" smtClean="0"/>
              <a:t>εφαρμοσιμότητα</a:t>
            </a:r>
            <a:r>
              <a:rPr lang="el-GR" sz="2400" dirty="0" smtClean="0"/>
              <a:t> του αρχειακού δεσμού και αφ' ετέρου υπογράμμισε τη σημασία της πληροφορίας ως μονάδας της εφαρμοσμένης </a:t>
            </a:r>
            <a:r>
              <a:rPr lang="el-GR" sz="2400" dirty="0" err="1" smtClean="0"/>
              <a:t>αρχειονομίας</a:t>
            </a:r>
            <a:r>
              <a:rPr lang="el-GR" sz="2400" dirty="0" smtClean="0"/>
              <a:t>. </a:t>
            </a:r>
          </a:p>
          <a:p>
            <a:pPr>
              <a:defRPr/>
            </a:pPr>
            <a:r>
              <a:rPr lang="el-GR" sz="2400" dirty="0" smtClean="0"/>
              <a:t>Τονίστηκε έτσι ο δεσμός που υπάρχει ανάμεσα στην </a:t>
            </a:r>
            <a:r>
              <a:rPr lang="el-GR" sz="2400" dirty="0" err="1" smtClean="0"/>
              <a:t>αρχειονομία</a:t>
            </a:r>
            <a:r>
              <a:rPr lang="el-GR" sz="2400" dirty="0" smtClean="0"/>
              <a:t> και στις επιστήμες της πληροφόρησης καθώς επίσης η επαγγελματική και μεθοδολογική συνάφεια του </a:t>
            </a:r>
            <a:r>
              <a:rPr lang="el-GR" sz="2400" dirty="0" err="1" smtClean="0"/>
              <a:t>αρχειονόμου</a:t>
            </a:r>
            <a:r>
              <a:rPr lang="el-GR" sz="2400" dirty="0" smtClean="0"/>
              <a:t> με το βιβλιοθηκονόμο .</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098445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Εθνικό Αρχειακό Σύστημα</a:t>
            </a:r>
            <a:endParaRPr lang="el-GR"/>
          </a:p>
        </p:txBody>
      </p:sp>
    </p:spTree>
    <p:extLst>
      <p:ext uri="{BB962C8B-B14F-4D97-AF65-F5344CB8AC3E}">
        <p14:creationId xmlns:p14="http://schemas.microsoft.com/office/powerpoint/2010/main" val="35127547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2b141751b13211b6f51d68efebc91c85d5b957"/>
  <p:tag name="ISPRING_RESOURCE_PATHS_HASH_PRESENTER" val="21c93861bfebe35542d033e971d57289b7867"/>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TotalTime>
  <Words>3351</Words>
  <Application>Microsoft Office PowerPoint</Application>
  <PresentationFormat>Προβολή στην οθόνη (4:3)</PresentationFormat>
  <Paragraphs>304</Paragraphs>
  <Slides>59</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59</vt:i4>
      </vt:variant>
    </vt:vector>
  </HeadingPairs>
  <TitlesOfParts>
    <vt:vector size="60" baseType="lpstr">
      <vt:lpstr>OC_template_updated</vt:lpstr>
      <vt:lpstr>Εισαγωγή στην Αρχειονομία</vt:lpstr>
      <vt:lpstr>Αρχειακό Σύστημα</vt:lpstr>
      <vt:lpstr>Προβληματική</vt:lpstr>
      <vt:lpstr>Το μέγεθος των αρχείων</vt:lpstr>
      <vt:lpstr>Η ηλικία των τεκμηρίων</vt:lpstr>
      <vt:lpstr>Τα φυσικά χαρακτηριστικά</vt:lpstr>
      <vt:lpstr>Παλαιά τεκμήρια</vt:lpstr>
      <vt:lpstr>Νεώτερα υποστρώματα</vt:lpstr>
      <vt:lpstr>Εθνικό Αρχειακό Σύστημα</vt:lpstr>
      <vt:lpstr>Ορισμός</vt:lpstr>
      <vt:lpstr>Στοιχεία αρχειακού συστήματος</vt:lpstr>
      <vt:lpstr>Η εκπαίδευση-επιμόρφωση: επιπλέον  συστατικό ενός συστήματος</vt:lpstr>
      <vt:lpstr>Απεικόνιση συστήματος</vt:lpstr>
      <vt:lpstr>Υποδομή: Εξοπλισμός</vt:lpstr>
      <vt:lpstr>Το κτήριο</vt:lpstr>
      <vt:lpstr>Υποδομή: οικονομικοί πόροι</vt:lpstr>
      <vt:lpstr>Θεσμικό Πλαίσιο</vt:lpstr>
      <vt:lpstr>Εθνική αρχειακή υπηρεσία 1/5</vt:lpstr>
      <vt:lpstr>Εθνική αρχειακή υπηρεσία 2/5</vt:lpstr>
      <vt:lpstr>Εθνική αρχειακή υπηρεσία 3/5</vt:lpstr>
      <vt:lpstr>Εθνική αρχειακή υπηρεσία 4/5</vt:lpstr>
      <vt:lpstr>Εθνική αρχειακή υπηρεσία 5/5</vt:lpstr>
      <vt:lpstr>Νομοθεσία 1/2</vt:lpstr>
      <vt:lpstr>Νομοθεσία 2/2</vt:lpstr>
      <vt:lpstr>Εφαρμοσμένη αρχειονομία 1/2</vt:lpstr>
      <vt:lpstr>Εφαρμοσμένη αρχειονομία 2/2</vt:lpstr>
      <vt:lpstr>Εκπαίδευση-Επιμόρφωση-Επικοινωνία 1/4</vt:lpstr>
      <vt:lpstr>Εκπαίδευση-Επιμόρφωση-Επικοινωνία 2/4</vt:lpstr>
      <vt:lpstr>Εκπαίδευση-Επιμόρφωση-Επικοινωνία 3/4</vt:lpstr>
      <vt:lpstr>Εκπαίδευση-Επιμόρφωση-Επικοινωνία 3/4</vt:lpstr>
      <vt:lpstr>Αρχειακή επιστήμη</vt:lpstr>
      <vt:lpstr>Διαφορές μεταξύ εθνικών αρχειακών συστημάτων</vt:lpstr>
      <vt:lpstr>Αποκλίσεις</vt:lpstr>
      <vt:lpstr>Αιτίες διαφοροποιήσεων</vt:lpstr>
      <vt:lpstr>Από το Εθνικό Σύστημα στην Αρχειακή Υπηρεσία</vt:lpstr>
      <vt:lpstr>Αντιμετώπιση προβλημάτων</vt:lpstr>
      <vt:lpstr>Χαρακτηριστικά αρχειακού υλικού 1/2</vt:lpstr>
      <vt:lpstr>Χαρακτηριστικά αρχειακού υλικού 2/2</vt:lpstr>
      <vt:lpstr>Εξω-αρχειακά δεδομένα</vt:lpstr>
      <vt:lpstr>Στοιχειώδεις παράμετροι</vt:lpstr>
      <vt:lpstr>Ανθρώπινο δυναμικό</vt:lpstr>
      <vt:lpstr>Θεσμικό πλαίσιο 1/2</vt:lpstr>
      <vt:lpstr>Θεσμικό πλαίσιο 2/2</vt:lpstr>
      <vt:lpstr>Επεξεργασία υλικού</vt:lpstr>
      <vt:lpstr>Χαρακτηριστικά οργανισμού</vt:lpstr>
      <vt:lpstr>Το ελληνικό αρχειακό σύστημα </vt:lpstr>
      <vt:lpstr>Ιστορική αναδρομή</vt:lpstr>
      <vt:lpstr>Τα ΓΑΚ στη σύγχρονη εποχή</vt:lpstr>
      <vt:lpstr>Τα ΓΑΚ στη σύγχρονη εποχή</vt:lpstr>
      <vt:lpstr>Οι Έλληνες αρχειονόμοι</vt:lpstr>
      <vt:lpstr>Εθνική αρχειακή πολιτική</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172</cp:revision>
  <dcterms:created xsi:type="dcterms:W3CDTF">2013-03-04T13:35:19Z</dcterms:created>
  <dcterms:modified xsi:type="dcterms:W3CDTF">2015-06-12T10:30:14Z</dcterms:modified>
</cp:coreProperties>
</file>