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7" r:id="rId15"/>
    <p:sldId id="262" r:id="rId16"/>
    <p:sldId id="264" r:id="rId17"/>
    <p:sldId id="265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3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F982D-084B-49B6-9F1F-57524580339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F982D-084B-49B6-9F1F-57524580339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45199-3EEB-48F2-99FA-8C401F68D4F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DA4ED-F30D-4B47-9EB3-18A2C933CB4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9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7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48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2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2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5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1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9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1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Macks" TargetMode="External"/><Relationship Id="rId4" Type="http://schemas.openxmlformats.org/officeDocument/2006/relationships/hyperlink" Target="http://commons.wikimedia.org/wiki/File:Isomerism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commons.wikimedia.org/wiki/File:Pentane-2D-Skeletal.svg" TargetMode="External"/><Relationship Id="rId7" Type="http://schemas.openxmlformats.org/officeDocument/2006/relationships/hyperlink" Target="http://commons.wikimedia.org/wiki/User:Benjah-bmm2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2-methylbutane-2D-skeletal.sv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User:Joelholdsworth" TargetMode="External"/><Relationship Id="rId9" Type="http://schemas.openxmlformats.org/officeDocument/2006/relationships/hyperlink" Target="http://commons.wikimedia.org/wiki/File:Neopentane-2D-skeletal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2,5-dimethylphenol.png" TargetMode="External"/><Relationship Id="rId13" Type="http://schemas.openxmlformats.org/officeDocument/2006/relationships/hyperlink" Target="http://commons.wikimedia.org/wiki/File:3,4-Xylenol.svg" TargetMode="External"/><Relationship Id="rId3" Type="http://schemas.openxmlformats.org/officeDocument/2006/relationships/hyperlink" Target="http://commons.wikimedia.org/wiki/File:2,3-Xylenol.svg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2,4-Xylenol.svg" TargetMode="External"/><Relationship Id="rId11" Type="http://schemas.openxmlformats.org/officeDocument/2006/relationships/hyperlink" Target="http://commons.wikimedia.org/wiki/File:2,6-dimethylphenol.png" TargetMode="External"/><Relationship Id="rId5" Type="http://schemas.openxmlformats.org/officeDocument/2006/relationships/image" Target="../media/image12.png"/><Relationship Id="rId15" Type="http://schemas.openxmlformats.org/officeDocument/2006/relationships/hyperlink" Target="http://commons.wikimedia.org/wiki/File:3,5-Xylenol.svg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commons.wikimedia.org/wiki/User:NEUROtiker" TargetMode="External"/><Relationship Id="rId9" Type="http://schemas.openxmlformats.org/officeDocument/2006/relationships/hyperlink" Target="http://commons.wikimedia.org/wiki/User:Rifleman_82" TargetMode="Externa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9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altLang="el-GR" sz="2600" dirty="0" smtClean="0"/>
              <a:t>Ισομέρεια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Ισομέρεια ομόλογης σειράς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160588"/>
          </a:xfrm>
        </p:spPr>
        <p:txBody>
          <a:bodyPr/>
          <a:lstStyle/>
          <a:p>
            <a:pPr marL="0" indent="0">
              <a:lnSpc>
                <a:spcPct val="114000"/>
              </a:lnSpc>
              <a:buFont typeface="Arial" charset="0"/>
              <a:buNone/>
            </a:pPr>
            <a:r>
              <a:rPr lang="el-GR" altLang="el-GR" sz="2400" b="1" smtClean="0"/>
              <a:t>Ισομέρεια ομόλογης σειράς</a:t>
            </a:r>
            <a:r>
              <a:rPr lang="el-GR" altLang="el-GR" sz="2400" smtClean="0"/>
              <a:t> ονομάζεται το είδος της συντακτικής ισομέρειας, που εμφανίζουν ενώσεις που ανήκουν σε διαφορετικές ομόλογες σειρές.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4C355-8286-44B3-A6F0-847CEF4264B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Παράδειγμα ισομέρειας ομόλογης σειράς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45598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l-GR" sz="2400" dirty="0" smtClean="0"/>
              <a:t>Ποια είναι τα </a:t>
            </a:r>
            <a:r>
              <a:rPr lang="el-GR" sz="2400" dirty="0"/>
              <a:t>ισομερή που αντιστοιχούν στον μοριακό τύπο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6</a:t>
            </a:r>
            <a:r>
              <a:rPr lang="en-US" sz="2400" b="1" dirty="0" smtClean="0"/>
              <a:t>O</a:t>
            </a:r>
            <a:r>
              <a:rPr lang="el-GR" sz="2400" dirty="0" smtClean="0"/>
              <a:t>;</a:t>
            </a:r>
            <a:endParaRPr lang="en-US" sz="2400" dirty="0" smtClean="0"/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/>
              <a:t>Απάντηση:</a:t>
            </a:r>
            <a:r>
              <a:rPr lang="el-GR" sz="2400" dirty="0" smtClean="0"/>
              <a:t> Πρόκειται </a:t>
            </a:r>
            <a:r>
              <a:rPr lang="el-GR" sz="2400" dirty="0"/>
              <a:t>για ισομερή ομόλογης σειράς, καθώς οι ενώσεις μπορεί να ανήκουν σε διαφορετικές ομόλογες σειρές, δηλαδή στις αλκοόλες και στους αιθέρες. Πιο συγκεκριμένα πρόκειται για τις </a:t>
            </a:r>
            <a:r>
              <a:rPr lang="el-GR" sz="2400" dirty="0" smtClean="0"/>
              <a:t>ενώσεις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l-GR" sz="2400" b="1" dirty="0" smtClean="0"/>
              <a:t>Αιθανόλη</a:t>
            </a:r>
            <a:r>
              <a:rPr lang="el-GR" sz="2400" dirty="0" smtClean="0"/>
              <a:t> (αλκοόλη)</a:t>
            </a:r>
            <a:endParaRPr lang="el-GR" sz="2400" dirty="0"/>
          </a:p>
        </p:txBody>
      </p:sp>
      <p:graphicFrame>
        <p:nvGraphicFramePr>
          <p:cNvPr id="11271" name="Αντικείμενο 6" descr="αιθανόλη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29297"/>
              </p:ext>
            </p:extLst>
          </p:nvPr>
        </p:nvGraphicFramePr>
        <p:xfrm>
          <a:off x="4459288" y="4076700"/>
          <a:ext cx="31908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3" imgW="1931040" imgH="303840" progId="">
                  <p:embed/>
                </p:oleObj>
              </mc:Choice>
              <mc:Fallback>
                <p:oleObj r:id="rId3" imgW="1931040" imgH="303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4076700"/>
                        <a:ext cx="31908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288" y="5157788"/>
            <a:ext cx="41075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κ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αι </a:t>
            </a:r>
            <a:r>
              <a:rPr lang="el-GR" sz="24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διμεθυλ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-αιθέρας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(αιθέρας)</a:t>
            </a:r>
          </a:p>
        </p:txBody>
      </p:sp>
      <p:graphicFrame>
        <p:nvGraphicFramePr>
          <p:cNvPr id="11273" name="Αντικείμενο 8" descr="διμέθυλ-αιθέρα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283"/>
              </p:ext>
            </p:extLst>
          </p:nvPr>
        </p:nvGraphicFramePr>
        <p:xfrm>
          <a:off x="4594225" y="5157788"/>
          <a:ext cx="3165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5" imgW="1995120" imgH="305280" progId="">
                  <p:embed/>
                </p:oleObj>
              </mc:Choice>
              <mc:Fallback>
                <p:oleObj r:id="rId5" imgW="1995120" imgH="305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5157788"/>
                        <a:ext cx="316547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B3914-9B87-49A9-8D91-662BF45D571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Βιβλιογραφία 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400" dirty="0" smtClean="0"/>
              <a:t>Γενική Χημεία, </a:t>
            </a:r>
            <a:r>
              <a:rPr lang="en-US" sz="2400" dirty="0" smtClean="0"/>
              <a:t>D</a:t>
            </a:r>
            <a:r>
              <a:rPr lang="el-GR" sz="2400" dirty="0" smtClean="0"/>
              <a:t>. </a:t>
            </a:r>
            <a:r>
              <a:rPr lang="en-US" sz="2400" dirty="0" smtClean="0"/>
              <a:t>Ebbing</a:t>
            </a:r>
            <a:r>
              <a:rPr lang="el-GR" sz="2400" dirty="0" smtClean="0"/>
              <a:t>, </a:t>
            </a:r>
            <a:r>
              <a:rPr lang="en-US" sz="2400" dirty="0" smtClean="0"/>
              <a:t>S</a:t>
            </a:r>
            <a:r>
              <a:rPr lang="el-GR" sz="2400" dirty="0" smtClean="0"/>
              <a:t>. </a:t>
            </a:r>
            <a:r>
              <a:rPr lang="en-US" sz="2400" dirty="0" smtClean="0"/>
              <a:t>Gammon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Τραυλός, Αθήνα, 2011.</a:t>
            </a:r>
          </a:p>
          <a:p>
            <a:pPr lvl="0"/>
            <a:r>
              <a:rPr lang="el-GR" sz="2400" dirty="0" smtClean="0"/>
              <a:t>Χημεία Γραφικών Τεχνών, Ν. </a:t>
            </a:r>
            <a:r>
              <a:rPr lang="el-GR" sz="2400" dirty="0" err="1" smtClean="0"/>
              <a:t>Καρακασίδη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ΙΩΝ, Αθήνα 2005.</a:t>
            </a:r>
          </a:p>
          <a:p>
            <a:pPr lvl="0"/>
            <a:r>
              <a:rPr lang="el-GR" sz="2400" dirty="0" smtClean="0"/>
              <a:t>Χημεία, Εισαγωγικές Έννοιες, Ε. Λυμπεράκη,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</a:t>
            </a:r>
            <a:r>
              <a:rPr lang="el-GR" sz="2400" dirty="0" err="1" smtClean="0"/>
              <a:t>Αλτιντζή</a:t>
            </a:r>
            <a:r>
              <a:rPr lang="el-GR" sz="2400" dirty="0" smtClean="0"/>
              <a:t>, </a:t>
            </a:r>
            <a:r>
              <a:rPr lang="el-GR" sz="2400" dirty="0" err="1" smtClean="0"/>
              <a:t>Σίνδος</a:t>
            </a:r>
            <a:r>
              <a:rPr lang="el-GR" sz="2400" dirty="0" smtClean="0"/>
              <a:t>, 2009.</a:t>
            </a:r>
          </a:p>
          <a:p>
            <a:pPr lvl="0"/>
            <a:r>
              <a:rPr lang="el-GR" sz="2400" dirty="0" smtClean="0"/>
              <a:t>Χημεία Εκτυπώσεων, </a:t>
            </a:r>
            <a:r>
              <a:rPr lang="en-GB" sz="2400" dirty="0" smtClean="0"/>
              <a:t>Thompson</a:t>
            </a:r>
            <a:r>
              <a:rPr lang="el-GR" sz="2400" dirty="0" smtClean="0"/>
              <a:t>, </a:t>
            </a:r>
            <a:r>
              <a:rPr lang="en-GB" sz="2400" dirty="0" smtClean="0"/>
              <a:t>B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ΙΩΝ, 1998. </a:t>
            </a:r>
          </a:p>
          <a:p>
            <a:pPr lvl="0"/>
            <a:r>
              <a:rPr lang="el-GR" sz="2400" dirty="0" smtClean="0"/>
              <a:t>Οργανική Χημεία, </a:t>
            </a:r>
            <a:r>
              <a:rPr lang="en-US" sz="2400" dirty="0" smtClean="0"/>
              <a:t>H</a:t>
            </a:r>
            <a:r>
              <a:rPr lang="el-GR" sz="2400" dirty="0" smtClean="0"/>
              <a:t>. </a:t>
            </a:r>
            <a:r>
              <a:rPr lang="en-US" sz="2400" dirty="0" err="1" smtClean="0"/>
              <a:t>Meislich</a:t>
            </a:r>
            <a:r>
              <a:rPr lang="el-GR" sz="2400" dirty="0" smtClean="0"/>
              <a:t>, </a:t>
            </a:r>
            <a:r>
              <a:rPr lang="en-US" sz="2400" dirty="0" smtClean="0"/>
              <a:t>H</a:t>
            </a:r>
            <a:r>
              <a:rPr lang="el-GR" sz="2400" dirty="0" smtClean="0"/>
              <a:t>. </a:t>
            </a:r>
            <a:r>
              <a:rPr lang="en-US" sz="2400" dirty="0" err="1" smtClean="0"/>
              <a:t>Nechamkin</a:t>
            </a:r>
            <a:r>
              <a:rPr lang="el-GR" sz="2400" dirty="0" smtClean="0"/>
              <a:t>, </a:t>
            </a:r>
            <a:r>
              <a:rPr lang="en-US" sz="2400" dirty="0" smtClean="0"/>
              <a:t>J</a:t>
            </a:r>
            <a:r>
              <a:rPr lang="el-GR" sz="2400" dirty="0" smtClean="0"/>
              <a:t>. </a:t>
            </a:r>
            <a:r>
              <a:rPr lang="en-US" sz="2400" dirty="0" err="1" smtClean="0"/>
              <a:t>Shrefkin</a:t>
            </a:r>
            <a:r>
              <a:rPr lang="el-GR" sz="2400" dirty="0" smtClean="0"/>
              <a:t>, ΕΣΠΙ Εκδοτική, Αθήνα, 1999. </a:t>
            </a:r>
          </a:p>
          <a:p>
            <a:pPr lvl="0"/>
            <a:r>
              <a:rPr lang="el-GR" sz="2400" dirty="0" smtClean="0"/>
              <a:t>Χημεία, Κ. </a:t>
            </a:r>
            <a:r>
              <a:rPr lang="el-GR" sz="2400" dirty="0" err="1" smtClean="0"/>
              <a:t>Σαλτερής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Σαββάλας, Αθήνα, 2001.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80E5B-78ED-4525-A392-0373376B802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</a:t>
            </a:r>
            <a:r>
              <a:rPr lang="el-GR" sz="2000" dirty="0" smtClean="0"/>
              <a:t>Τεχνών (</a:t>
            </a:r>
            <a:r>
              <a:rPr lang="el-GR" sz="2000" dirty="0"/>
              <a:t>Θ</a:t>
            </a:r>
            <a:r>
              <a:rPr lang="el-GR" sz="2000" dirty="0" smtClean="0"/>
              <a:t>). 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 smtClean="0"/>
              <a:t>Ισομέρεια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Ισομέρεια</a:t>
            </a:r>
            <a:r>
              <a:rPr lang="en-US" altLang="el-GR" dirty="0" smtClean="0"/>
              <a:t>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Font typeface="Arial" charset="0"/>
              <a:buNone/>
            </a:pPr>
            <a:r>
              <a:rPr lang="el-GR" altLang="el-GR" sz="2400" b="1" smtClean="0"/>
              <a:t>Ισομέρεια</a:t>
            </a:r>
            <a:r>
              <a:rPr lang="el-GR" altLang="el-GR" sz="2400" smtClean="0"/>
              <a:t> ονομάζεται το φαινόμενο κατά το οποίο δυο ή περισσότερες ενώσεις με τον ίδιο μοριακό τύπο έχουν διαφορετικές φυσικές και χημικές ιδιότητες. Πρόκειται δηλαδή για διαφορετικές ενώσεις λόγω της διαφορετικής σύνταξης των ατόμων άνθρακα στο επίπεδο (</a:t>
            </a:r>
            <a:r>
              <a:rPr lang="el-GR" altLang="el-GR" sz="2400" b="1" smtClean="0"/>
              <a:t>συντακτική ισομέρεια</a:t>
            </a:r>
            <a:r>
              <a:rPr lang="el-GR" altLang="el-GR" sz="2400" smtClean="0"/>
              <a:t>) ή λόγω της διαφορετικής διάταξης των ατόμων στο χώρο (</a:t>
            </a:r>
            <a:r>
              <a:rPr lang="el-GR" altLang="el-GR" sz="2400" b="1" smtClean="0"/>
              <a:t>στερεοϊσομέρεια</a:t>
            </a:r>
            <a:r>
              <a:rPr lang="el-GR" altLang="el-GR" sz="2400" smtClean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24DC3-8E2A-4A5F-BD97-DB0174A08AD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Ισομέρεια</a:t>
            </a:r>
            <a:r>
              <a:rPr lang="en-US" altLang="el-GR" dirty="0" smtClean="0"/>
              <a:t> </a:t>
            </a:r>
            <a:r>
              <a:rPr lang="el-GR" altLang="el-GR" sz="3200" b="0" dirty="0" smtClean="0"/>
              <a:t>(2 από 2) </a:t>
            </a:r>
          </a:p>
        </p:txBody>
      </p:sp>
      <p:pic>
        <p:nvPicPr>
          <p:cNvPr id="6" name="Picture 2" descr="σχήμα για την ισομέρε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5"/>
          <a:stretch>
            <a:fillRect/>
          </a:stretch>
        </p:blipFill>
        <p:spPr bwMode="auto">
          <a:xfrm>
            <a:off x="906463" y="1556792"/>
            <a:ext cx="7331075" cy="42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499643" y="5934323"/>
            <a:ext cx="2296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Isomerism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DMacks"/>
              </a:rPr>
              <a:t>DMacks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16216" y="6262141"/>
            <a:ext cx="2133600" cy="365125"/>
          </a:xfrm>
        </p:spPr>
        <p:txBody>
          <a:bodyPr/>
          <a:lstStyle/>
          <a:p>
            <a:pPr>
              <a:defRPr/>
            </a:pPr>
            <a:fld id="{FF024DC3-8E2A-4A5F-BD97-DB0174A08AD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Είδη συντακτικής ισομέρειας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24336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l-GR" altLang="el-GR" sz="2400" dirty="0" smtClean="0"/>
              <a:t>Τα </a:t>
            </a:r>
            <a:r>
              <a:rPr lang="el-GR" altLang="el-GR" sz="2400" b="1" dirty="0" smtClean="0"/>
              <a:t>είδη</a:t>
            </a:r>
            <a:r>
              <a:rPr lang="el-GR" altLang="el-GR" sz="2400" dirty="0" smtClean="0"/>
              <a:t> της συντακτικής ισομέρειας </a:t>
            </a:r>
            <a:r>
              <a:rPr lang="el-GR" altLang="el-GR" sz="2400" dirty="0" smtClean="0"/>
              <a:t>είναι:</a:t>
            </a:r>
            <a:endParaRPr lang="el-GR" altLang="el-GR" sz="2400" dirty="0" smtClean="0"/>
          </a:p>
          <a:p>
            <a:pPr>
              <a:lnSpc>
                <a:spcPct val="150000"/>
              </a:lnSpc>
            </a:pPr>
            <a:r>
              <a:rPr lang="el-GR" altLang="el-GR" sz="2400" dirty="0" smtClean="0"/>
              <a:t>Η ισομέρεια αλυσίδας,</a:t>
            </a:r>
          </a:p>
          <a:p>
            <a:pPr>
              <a:lnSpc>
                <a:spcPct val="150000"/>
              </a:lnSpc>
            </a:pPr>
            <a:r>
              <a:rPr lang="el-GR" altLang="el-GR" sz="2400" dirty="0" smtClean="0"/>
              <a:t>Η ισομέρεια θέσης και </a:t>
            </a:r>
          </a:p>
          <a:p>
            <a:pPr>
              <a:lnSpc>
                <a:spcPct val="150000"/>
              </a:lnSpc>
            </a:pPr>
            <a:r>
              <a:rPr lang="el-GR" altLang="el-GR" sz="2400" dirty="0" smtClean="0"/>
              <a:t>Η ισομέρεια ομόλογης σειράς.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0097F-DDB4-4F07-A83A-4099CF4EBBD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Ισομέρεια αλυσίδας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727200"/>
          </a:xfrm>
        </p:spPr>
        <p:txBody>
          <a:bodyPr/>
          <a:lstStyle/>
          <a:p>
            <a:pPr marL="0" indent="0">
              <a:lnSpc>
                <a:spcPct val="114000"/>
              </a:lnSpc>
              <a:buFont typeface="Arial" charset="0"/>
              <a:buNone/>
            </a:pPr>
            <a:r>
              <a:rPr lang="el-GR" altLang="el-GR" sz="2400" b="1" smtClean="0"/>
              <a:t>Ισομέρεια αλυσίδας</a:t>
            </a:r>
            <a:r>
              <a:rPr lang="el-GR" altLang="el-GR" sz="2400" smtClean="0"/>
              <a:t> ονομάζεται το είδος της συντακτικής ισομέρειας, που οφείλεται στη διαφορετική σύνταξη (δηλαδή διάταξη) των ατόμων άνθρακα στα μόρια των ενώσεων.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3513" y="3606800"/>
            <a:ext cx="1035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πεντάνιο</a:t>
            </a:r>
          </a:p>
        </p:txBody>
      </p:sp>
      <p:pic>
        <p:nvPicPr>
          <p:cNvPr id="5125" name="Picture 2" descr="πεντάνι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976688"/>
            <a:ext cx="314325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449263" y="5221288"/>
            <a:ext cx="30035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Pentane-2D-Skeletal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Joelholdsworth"/>
              </a:rPr>
              <a:t>Joelholdsworth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813" y="3328988"/>
            <a:ext cx="1397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ισοπεντάνιο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5126" name="Picture 4" descr="ισοπεντάνι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6338"/>
            <a:ext cx="2232025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/>
        </p:nvSpPr>
        <p:spPr>
          <a:xfrm>
            <a:off x="3879850" y="5221288"/>
            <a:ext cx="23209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2-methylbutane-2D-skeletal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 tooltip="User:Benjah-bmm27"/>
              </a:rPr>
              <a:t>Benjah-bmm27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0700" y="2935288"/>
            <a:ext cx="13652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νεοπεντάνιο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5127" name="Picture 6" descr="νεοπεντάνι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3314700"/>
            <a:ext cx="2087563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/>
          <p:nvPr/>
        </p:nvSpPr>
        <p:spPr>
          <a:xfrm>
            <a:off x="6478588" y="5221288"/>
            <a:ext cx="22050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9"/>
              </a:rPr>
              <a:t>Neopentane-2D-skeletal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7" tooltip="User:Benjah-bmm27"/>
              </a:rPr>
              <a:t>Benjah-bmm27</a:t>
            </a:r>
            <a:r>
              <a:rPr lang="el-GR" sz="1200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20E70-1A4F-4B88-816F-80B8761B20B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 ισομέρειας αλυσίδας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8716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l-GR" sz="2400" dirty="0" smtClean="0"/>
              <a:t>Ποια είναι τα </a:t>
            </a:r>
            <a:r>
              <a:rPr lang="el-GR" sz="2400" dirty="0"/>
              <a:t>ισομερή με μοριακό τύπο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10</a:t>
            </a:r>
            <a:r>
              <a:rPr lang="en-US" sz="2400" dirty="0" smtClean="0"/>
              <a:t> </a:t>
            </a:r>
            <a:r>
              <a:rPr lang="el-GR" sz="2400" dirty="0" smtClean="0"/>
              <a:t>;</a:t>
            </a:r>
            <a:endParaRPr lang="el-GR" sz="2400" dirty="0"/>
          </a:p>
          <a:p>
            <a:pPr marL="0" indent="0">
              <a:spcBef>
                <a:spcPts val="2400"/>
              </a:spcBef>
              <a:buFont typeface="Arial" charset="0"/>
              <a:buNone/>
              <a:defRPr/>
            </a:pPr>
            <a:r>
              <a:rPr lang="el-GR" sz="2400" b="1" dirty="0" smtClean="0"/>
              <a:t>Απάντηση:</a:t>
            </a:r>
            <a:endParaRPr lang="el-GR" sz="2400" b="1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  <a:defRPr/>
            </a:pPr>
            <a:r>
              <a:rPr lang="el-GR" sz="2400" dirty="0" smtClean="0"/>
              <a:t>Η  </a:t>
            </a:r>
            <a:r>
              <a:rPr lang="el-GR" sz="2400" dirty="0"/>
              <a:t>ένωση </a:t>
            </a:r>
            <a:r>
              <a:rPr lang="el-GR" sz="2400" dirty="0" smtClean="0"/>
              <a:t>βουτάνιο</a:t>
            </a:r>
          </a:p>
        </p:txBody>
      </p:sp>
      <p:graphicFrame>
        <p:nvGraphicFramePr>
          <p:cNvPr id="6150" name="Αντικείμενο 5" descr="βουτάνι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781357"/>
              </p:ext>
            </p:extLst>
          </p:nvPr>
        </p:nvGraphicFramePr>
        <p:xfrm>
          <a:off x="2066925" y="3213100"/>
          <a:ext cx="50101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3388680" imgH="320400" progId="">
                  <p:embed/>
                </p:oleObj>
              </mc:Choice>
              <mc:Fallback>
                <p:oleObj r:id="rId3" imgW="3388680" imgH="320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213100"/>
                        <a:ext cx="50101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4500" y="4076700"/>
            <a:ext cx="39878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Η ένωση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μεθυλο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- προπάνιο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graphicFrame>
        <p:nvGraphicFramePr>
          <p:cNvPr id="6153" name="Αντικείμενο 8" descr="μεθυλοπροπάνι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94429"/>
              </p:ext>
            </p:extLst>
          </p:nvPr>
        </p:nvGraphicFramePr>
        <p:xfrm>
          <a:off x="2951163" y="4941888"/>
          <a:ext cx="35814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2284560" imgH="966960" progId="">
                  <p:embed/>
                </p:oleObj>
              </mc:Choice>
              <mc:Fallback>
                <p:oleObj r:id="rId5" imgW="2284560" imgH="96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4941888"/>
                        <a:ext cx="358140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9AE30-DA01-4EAE-98EF-A472AAAB481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Ισομέρεια θέσης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016125"/>
          </a:xfrm>
        </p:spPr>
        <p:txBody>
          <a:bodyPr/>
          <a:lstStyle/>
          <a:p>
            <a:pPr marL="0" indent="0">
              <a:lnSpc>
                <a:spcPct val="114000"/>
              </a:lnSpc>
              <a:buFont typeface="Arial" charset="0"/>
              <a:buNone/>
            </a:pPr>
            <a:r>
              <a:rPr lang="el-GR" altLang="el-GR" sz="2400" b="1" smtClean="0"/>
              <a:t>Ισομέρεια θέσης </a:t>
            </a:r>
            <a:r>
              <a:rPr lang="el-GR" altLang="el-GR" sz="2400" smtClean="0"/>
              <a:t>ονομάζεται το είδος της συντακτικής ισομέρειας, που οφείλεται στη διαφορετική θέση μιας χαρακτηριστικής ομάδας ή ενός πολλαπλού δεσμού στα μόρια των ενώσεων.</a:t>
            </a:r>
          </a:p>
        </p:txBody>
      </p:sp>
      <p:pic>
        <p:nvPicPr>
          <p:cNvPr id="7173" name="Picture 2" descr="File:2,3-Xylenol.svg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008313"/>
            <a:ext cx="1314450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584200" y="4335463"/>
            <a:ext cx="24669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2,3-Xylenol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NEUROtiker"/>
              </a:rPr>
              <a:t>NEUROtiker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7174" name="Picture 4" descr="File:2,4-Xylenol.svg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08313"/>
            <a:ext cx="1314450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/>
        </p:nvSpPr>
        <p:spPr>
          <a:xfrm rot="16200000">
            <a:off x="4566444" y="3547269"/>
            <a:ext cx="18446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2,4-Xylenol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NEUROtiker"/>
              </a:rPr>
              <a:t>NEUROtiker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7175" name="Picture 6" descr="File:2,5-dimethylphenol.png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273425"/>
            <a:ext cx="1679575" cy="119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/>
          <p:nvPr/>
        </p:nvSpPr>
        <p:spPr>
          <a:xfrm>
            <a:off x="5862638" y="4456113"/>
            <a:ext cx="24669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2,5-dimethylphenol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 tooltip="User:Rifleman 82"/>
              </a:rPr>
              <a:t>Rifleman 82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7176" name="Picture 8" descr="File:2,6-dimethylphenol.png"/>
          <p:cNvPicPr>
            <a:picLocks noChangeAspect="1" noChangeArrowheads="1"/>
          </p:cNvPicPr>
          <p:nvPr/>
        </p:nvPicPr>
        <p:blipFill>
          <a:blip r:embed="rId1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962525"/>
            <a:ext cx="2147887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/>
          <p:nvPr/>
        </p:nvSpPr>
        <p:spPr>
          <a:xfrm>
            <a:off x="579438" y="6396038"/>
            <a:ext cx="26924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1"/>
              </a:rPr>
              <a:t>2,6-dimethylphenoll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 tooltip="User:Rifleman 82"/>
              </a:rPr>
              <a:t>Rifleman 82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7177" name="Picture 10" descr="File:3,4-Xylenol.svg"/>
          <p:cNvPicPr>
            <a:picLocks noChangeAspect="1" noChangeArrowheads="1"/>
          </p:cNvPicPr>
          <p:nvPr/>
        </p:nvPicPr>
        <p:blipFill>
          <a:blip r:embed="rId1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962525"/>
            <a:ext cx="1314450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/>
          <p:cNvSpPr/>
          <p:nvPr/>
        </p:nvSpPr>
        <p:spPr>
          <a:xfrm rot="16200000">
            <a:off x="4587081" y="5501482"/>
            <a:ext cx="18319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3"/>
              </a:rPr>
              <a:t>3,4-Xylenol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NEUROtiker"/>
              </a:rPr>
              <a:t>NEUROtiker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7178" name="Picture 12" descr="File:3,5-Xylenol.svg"/>
          <p:cNvPicPr>
            <a:picLocks noChangeAspect="1" noChangeArrowheads="1"/>
          </p:cNvPicPr>
          <p:nvPr/>
        </p:nvPicPr>
        <p:blipFill>
          <a:blip r:embed="rId1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5005388"/>
            <a:ext cx="1971675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/>
          <p:nvPr/>
        </p:nvSpPr>
        <p:spPr>
          <a:xfrm>
            <a:off x="5840413" y="6348413"/>
            <a:ext cx="24685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5"/>
              </a:rPr>
              <a:t>3,5-Xylenol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NEUROtiker"/>
              </a:rPr>
              <a:t>NEUROtiker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4104-7E09-494D-86F4-D1AE3C7D44C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Παράδειγμα ισομέρειας θέσης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20875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l-GR" sz="2400" dirty="0" smtClean="0"/>
              <a:t>Ποια είναι τα </a:t>
            </a:r>
            <a:r>
              <a:rPr lang="el-GR" sz="2400" dirty="0"/>
              <a:t>ισομερή με μοριακό </a:t>
            </a:r>
            <a:r>
              <a:rPr lang="el-GR" sz="2400" dirty="0" smtClean="0"/>
              <a:t>τύπο</a:t>
            </a:r>
            <a:r>
              <a:rPr lang="en-US" sz="2400" dirty="0" smtClean="0"/>
              <a:t>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7</a:t>
            </a:r>
            <a:r>
              <a:rPr lang="en-US" sz="2400" b="1" dirty="0" smtClean="0"/>
              <a:t>OH</a:t>
            </a:r>
            <a:r>
              <a:rPr lang="el-GR" sz="2400" dirty="0" smtClean="0"/>
              <a:t>;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/>
              <a:t>Απάντηση: </a:t>
            </a:r>
            <a:r>
              <a:rPr lang="el-GR" sz="2400" dirty="0" smtClean="0"/>
              <a:t>Στον μοριακό </a:t>
            </a:r>
            <a:r>
              <a:rPr lang="el-GR" sz="2400" dirty="0"/>
              <a:t>τύπο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 </a:t>
            </a:r>
            <a:r>
              <a:rPr lang="el-GR" sz="2400" dirty="0" smtClean="0"/>
              <a:t>αντιστοιχούν </a:t>
            </a:r>
            <a:r>
              <a:rPr lang="el-GR" sz="2400" dirty="0"/>
              <a:t>τρία ισομερή (θέσης ως προς τον </a:t>
            </a:r>
            <a:r>
              <a:rPr lang="el-GR" sz="2400" dirty="0" err="1"/>
              <a:t>δ.δ</a:t>
            </a:r>
            <a:r>
              <a:rPr lang="el-GR" sz="2400" dirty="0"/>
              <a:t>.) – που είναι υδρογονάνθρακες με 1 </a:t>
            </a:r>
            <a:r>
              <a:rPr lang="el-GR" sz="2400" dirty="0" err="1"/>
              <a:t>δ.δ</a:t>
            </a:r>
            <a:r>
              <a:rPr lang="el-GR" sz="2400" dirty="0" smtClean="0"/>
              <a:t>.:</a:t>
            </a:r>
            <a:endParaRPr lang="el-GR" sz="2400" dirty="0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l-GR" sz="2400" dirty="0" smtClean="0"/>
              <a:t>Είναι το </a:t>
            </a:r>
            <a:r>
              <a:rPr lang="el-GR" sz="2400" b="1" dirty="0" smtClean="0"/>
              <a:t>1-βουτένιο </a:t>
            </a:r>
            <a:endParaRPr lang="el-GR" sz="2400" b="1" dirty="0"/>
          </a:p>
        </p:txBody>
      </p:sp>
      <p:graphicFrame>
        <p:nvGraphicFramePr>
          <p:cNvPr id="8198" name="Αντικείμενο 5" descr="1-βουτένι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04661"/>
              </p:ext>
            </p:extLst>
          </p:nvPr>
        </p:nvGraphicFramePr>
        <p:xfrm>
          <a:off x="3563938" y="2852738"/>
          <a:ext cx="37449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3363120" imgH="333360" progId="">
                  <p:embed/>
                </p:oleObj>
              </mc:Choice>
              <mc:Fallback>
                <p:oleObj r:id="rId4" imgW="3363120" imgH="333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852738"/>
                        <a:ext cx="374491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8313" y="3573463"/>
            <a:ext cx="1949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Το </a:t>
            </a:r>
            <a:r>
              <a:rPr lang="el-GR" sz="2400" b="1" dirty="0">
                <a:solidFill>
                  <a:prstClr val="black"/>
                </a:solidFill>
                <a:latin typeface="Calibri"/>
                <a:cs typeface="Arial" charset="0"/>
              </a:rPr>
              <a:t>2-βουτένιο</a:t>
            </a:r>
          </a:p>
        </p:txBody>
      </p:sp>
      <p:graphicFrame>
        <p:nvGraphicFramePr>
          <p:cNvPr id="8201" name="Αντικείμενο 8" descr="2-βουτένι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15506"/>
              </p:ext>
            </p:extLst>
          </p:nvPr>
        </p:nvGraphicFramePr>
        <p:xfrm>
          <a:off x="3563938" y="3633788"/>
          <a:ext cx="392271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6" imgW="3363120" imgH="333360" progId="">
                  <p:embed/>
                </p:oleObj>
              </mc:Choice>
              <mc:Fallback>
                <p:oleObj r:id="rId6" imgW="3363120" imgH="333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633788"/>
                        <a:ext cx="3922712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313" y="4508500"/>
            <a:ext cx="328974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Και το </a:t>
            </a:r>
            <a:r>
              <a:rPr lang="el-GR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μεθυλο</a:t>
            </a:r>
            <a:r>
              <a:rPr lang="el-GR" sz="2400" b="1" dirty="0">
                <a:solidFill>
                  <a:prstClr val="black"/>
                </a:solidFill>
                <a:latin typeface="Calibri"/>
                <a:cs typeface="Arial" charset="0"/>
              </a:rPr>
              <a:t>-προπένιο</a:t>
            </a:r>
          </a:p>
        </p:txBody>
      </p:sp>
      <p:graphicFrame>
        <p:nvGraphicFramePr>
          <p:cNvPr id="8204" name="Αντικείμενο 13" descr="μεθυλο-προπένι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87208"/>
              </p:ext>
            </p:extLst>
          </p:nvPr>
        </p:nvGraphicFramePr>
        <p:xfrm>
          <a:off x="4067175" y="4581525"/>
          <a:ext cx="278606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8" imgW="2177280" imgH="992160" progId="">
                  <p:embed/>
                </p:oleObj>
              </mc:Choice>
              <mc:Fallback>
                <p:oleObj r:id="rId8" imgW="2177280" imgH="992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581525"/>
                        <a:ext cx="2786063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EDB6E-DD14-4255-8C2C-A17D06B9927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Παράδειγμα ισομέρειας θέσης </a:t>
            </a:r>
            <a:r>
              <a:rPr lang="el-GR" altLang="el-GR" sz="3200" b="0" smtClean="0"/>
              <a:t>(2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23034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/>
              <a:t>Απάντηση: </a:t>
            </a:r>
            <a:r>
              <a:rPr lang="el-GR" sz="2400" dirty="0" smtClean="0"/>
              <a:t>Στον μοριακό </a:t>
            </a:r>
            <a:r>
              <a:rPr lang="el-GR" sz="2400" dirty="0"/>
              <a:t>τύπο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7</a:t>
            </a:r>
            <a:r>
              <a:rPr lang="en-US" sz="2400" b="1" dirty="0" smtClean="0"/>
              <a:t>OH</a:t>
            </a:r>
            <a:r>
              <a:rPr lang="el-GR" sz="2400" b="1" dirty="0" smtClean="0"/>
              <a:t> </a:t>
            </a:r>
            <a:r>
              <a:rPr lang="el-GR" sz="2400" dirty="0" smtClean="0"/>
              <a:t>αντιστοιχούν  </a:t>
            </a:r>
            <a:r>
              <a:rPr lang="el-GR" sz="2400" dirty="0"/>
              <a:t>δύο ισομερή (θέσης ως προς τη χαρακτηριστική ομάδα</a:t>
            </a:r>
            <a:r>
              <a:rPr lang="el-GR" sz="2400" dirty="0" smtClean="0"/>
              <a:t>), που </a:t>
            </a:r>
            <a:r>
              <a:rPr lang="el-GR" sz="2400" dirty="0"/>
              <a:t>είναι κορεσμένες μονοσθενείς </a:t>
            </a:r>
            <a:r>
              <a:rPr lang="el-GR" sz="2400" dirty="0" smtClean="0"/>
              <a:t>αλκοόλες: </a:t>
            </a:r>
            <a:endParaRPr lang="el-GR" sz="2400" dirty="0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l-GR" sz="2400" dirty="0" smtClean="0"/>
              <a:t>Είναι η </a:t>
            </a:r>
            <a:r>
              <a:rPr lang="el-GR" sz="2400" b="1" dirty="0" smtClean="0"/>
              <a:t>1-προπανόλη </a:t>
            </a:r>
            <a:endParaRPr lang="el-GR" sz="2400" b="1" dirty="0"/>
          </a:p>
        </p:txBody>
      </p:sp>
      <p:graphicFrame>
        <p:nvGraphicFramePr>
          <p:cNvPr id="9226" name="Αντικείμενο 10" descr="1-προπανόλη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7629"/>
              </p:ext>
            </p:extLst>
          </p:nvPr>
        </p:nvGraphicFramePr>
        <p:xfrm>
          <a:off x="3563938" y="2708275"/>
          <a:ext cx="40036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2971440" imgH="333720" progId="">
                  <p:embed/>
                </p:oleObj>
              </mc:Choice>
              <mc:Fallback>
                <p:oleObj r:id="rId3" imgW="2971440" imgH="333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708275"/>
                        <a:ext cx="400367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4025" y="4119563"/>
            <a:ext cx="25923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και η </a:t>
            </a:r>
            <a:r>
              <a:rPr lang="el-GR" sz="2400" b="1" dirty="0">
                <a:solidFill>
                  <a:prstClr val="black"/>
                </a:solidFill>
                <a:latin typeface="Calibri"/>
                <a:cs typeface="Arial" charset="0"/>
              </a:rPr>
              <a:t>2-προπανόλη</a:t>
            </a:r>
          </a:p>
        </p:txBody>
      </p:sp>
      <p:graphicFrame>
        <p:nvGraphicFramePr>
          <p:cNvPr id="9228" name="Αντικείμενο 15" descr="2-προπανόλη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84094"/>
              </p:ext>
            </p:extLst>
          </p:nvPr>
        </p:nvGraphicFramePr>
        <p:xfrm>
          <a:off x="4067175" y="4221163"/>
          <a:ext cx="2944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5" imgW="2177280" imgH="955080" progId="">
                  <p:embed/>
                </p:oleObj>
              </mc:Choice>
              <mc:Fallback>
                <p:oleObj r:id="rId5" imgW="2177280" imgH="955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221163"/>
                        <a:ext cx="2944813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CC7D2-5E5D-4646-A776-5F3C971E29C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0a96ef69c1d8b6810d26189f1b36593675dfb8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</TotalTime>
  <Words>878</Words>
  <Application>Microsoft Office PowerPoint</Application>
  <PresentationFormat>On-screen Show (4:3)</PresentationFormat>
  <Paragraphs>110</Paragraphs>
  <Slides>18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OC_template_updated</vt:lpstr>
      <vt:lpstr>template</vt:lpstr>
      <vt:lpstr>Χημεία Γραφικών Τεχνών</vt:lpstr>
      <vt:lpstr>Ισομέρεια (1 από 2) </vt:lpstr>
      <vt:lpstr>Ισομέρεια (2 από 2) </vt:lpstr>
      <vt:lpstr>Είδη συντακτικής ισομέρειας</vt:lpstr>
      <vt:lpstr>Ισομέρεια αλυσίδας</vt:lpstr>
      <vt:lpstr>Παράδειγμα ισομέρειας αλυσίδας</vt:lpstr>
      <vt:lpstr>Ισομέρεια θέσης</vt:lpstr>
      <vt:lpstr>Παράδειγμα ισομέρειας θέσης (1 από 2)</vt:lpstr>
      <vt:lpstr>Παράδειγμα ισομέρειας θέσης (2 από 2)</vt:lpstr>
      <vt:lpstr>Ισομέρεια ομόλογης σειράς</vt:lpstr>
      <vt:lpstr>Παράδειγμα ισομέρειας ομόλογης σειράς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</dc:title>
  <dc:creator>opencourses@teiath.gr</dc:creator>
  <cp:lastModifiedBy>alex</cp:lastModifiedBy>
  <cp:revision>7</cp:revision>
  <dcterms:created xsi:type="dcterms:W3CDTF">2014-09-26T13:12:16Z</dcterms:created>
  <dcterms:modified xsi:type="dcterms:W3CDTF">2015-01-28T12:44:54Z</dcterms:modified>
</cp:coreProperties>
</file>