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</p:sldMasterIdLst>
  <p:notesMasterIdLst>
    <p:notesMasterId r:id="rId21"/>
  </p:notesMasterIdLst>
  <p:handoutMasterIdLst>
    <p:handoutMasterId r:id="rId22"/>
  </p:handoutMasterIdLst>
  <p:sldIdLst>
    <p:sldId id="282" r:id="rId3"/>
    <p:sldId id="271" r:id="rId4"/>
    <p:sldId id="272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3" r:id="rId14"/>
    <p:sldId id="284" r:id="rId15"/>
    <p:sldId id="285" r:id="rId16"/>
    <p:sldId id="290" r:id="rId17"/>
    <p:sldId id="291" r:id="rId18"/>
    <p:sldId id="287" r:id="rId19"/>
    <p:sldId id="289" r:id="rId20"/>
  </p:sldIdLst>
  <p:sldSz cx="9144000" cy="6858000" type="screen4x3"/>
  <p:notesSz cx="7104063" cy="10234613"/>
  <p:custDataLst>
    <p:tags r:id="rId2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2F74"/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78" d="100"/>
          <a:sy n="78" d="100"/>
        </p:scale>
        <p:origin x="-2652" y="-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119343-2072-4AFD-88A4-274C5E60A4E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22C56EE-D7DA-4F2C-AC4E-D03A55C3B6F0}">
      <dgm:prSet phldrT="[Κείμενο]"/>
      <dgm:spPr/>
      <dgm:t>
        <a:bodyPr/>
        <a:lstStyle/>
        <a:p>
          <a:r>
            <a:rPr lang="el-GR" dirty="0" smtClean="0"/>
            <a:t>Κοινωνική Ιατρική</a:t>
          </a:r>
          <a:endParaRPr lang="el-GR" dirty="0"/>
        </a:p>
      </dgm:t>
    </dgm:pt>
    <dgm:pt modelId="{BDFD95EF-7888-4FD4-BD7E-77377FFE7353}" type="parTrans" cxnId="{7AD88E28-D19D-4F88-A687-C129126B3229}">
      <dgm:prSet/>
      <dgm:spPr/>
      <dgm:t>
        <a:bodyPr/>
        <a:lstStyle/>
        <a:p>
          <a:endParaRPr lang="el-GR"/>
        </a:p>
      </dgm:t>
    </dgm:pt>
    <dgm:pt modelId="{D167324F-19E0-4FE5-A1CB-64C4FAC5979B}" type="sibTrans" cxnId="{7AD88E28-D19D-4F88-A687-C129126B3229}">
      <dgm:prSet/>
      <dgm:spPr/>
      <dgm:t>
        <a:bodyPr/>
        <a:lstStyle/>
        <a:p>
          <a:endParaRPr lang="el-GR"/>
        </a:p>
      </dgm:t>
    </dgm:pt>
    <dgm:pt modelId="{CC8E715A-4B1E-431B-8419-5E593F46D0C8}">
      <dgm:prSet phldrT="[Κείμενο]"/>
      <dgm:spPr/>
      <dgm:t>
        <a:bodyPr/>
        <a:lstStyle/>
        <a:p>
          <a:r>
            <a:rPr lang="el-GR" dirty="0" smtClean="0"/>
            <a:t>Υγιεινή</a:t>
          </a:r>
          <a:endParaRPr lang="el-GR" dirty="0"/>
        </a:p>
      </dgm:t>
    </dgm:pt>
    <dgm:pt modelId="{1E593999-D044-4F20-A935-5E96C9EC9617}" type="parTrans" cxnId="{2BD38CD7-7272-4B96-8C4D-379DCD6FAE4F}">
      <dgm:prSet/>
      <dgm:spPr/>
      <dgm:t>
        <a:bodyPr/>
        <a:lstStyle/>
        <a:p>
          <a:endParaRPr lang="el-GR"/>
        </a:p>
      </dgm:t>
    </dgm:pt>
    <dgm:pt modelId="{A52CB338-67FA-4BC4-A585-7C684CD31447}" type="sibTrans" cxnId="{2BD38CD7-7272-4B96-8C4D-379DCD6FAE4F}">
      <dgm:prSet/>
      <dgm:spPr/>
      <dgm:t>
        <a:bodyPr/>
        <a:lstStyle/>
        <a:p>
          <a:endParaRPr lang="el-GR"/>
        </a:p>
      </dgm:t>
    </dgm:pt>
    <dgm:pt modelId="{26E4290C-BFD0-4CFA-819A-38D3692FE834}">
      <dgm:prSet phldrT="[Κείμενο]"/>
      <dgm:spPr/>
      <dgm:t>
        <a:bodyPr/>
        <a:lstStyle/>
        <a:p>
          <a:r>
            <a:rPr lang="el-GR" dirty="0" smtClean="0"/>
            <a:t>Δεοντολογία</a:t>
          </a:r>
          <a:endParaRPr lang="el-GR" dirty="0"/>
        </a:p>
      </dgm:t>
    </dgm:pt>
    <dgm:pt modelId="{17BF8ED6-84F5-4FDC-BC6F-B014CC20F583}" type="parTrans" cxnId="{EA7CAD31-AD87-4751-AC5B-42F039E9E8A0}">
      <dgm:prSet/>
      <dgm:spPr/>
      <dgm:t>
        <a:bodyPr/>
        <a:lstStyle/>
        <a:p>
          <a:endParaRPr lang="el-GR"/>
        </a:p>
      </dgm:t>
    </dgm:pt>
    <dgm:pt modelId="{15AF5D6E-D9B2-4EA8-BBDA-DFEB29214FFC}" type="sibTrans" cxnId="{EA7CAD31-AD87-4751-AC5B-42F039E9E8A0}">
      <dgm:prSet/>
      <dgm:spPr/>
      <dgm:t>
        <a:bodyPr/>
        <a:lstStyle/>
        <a:p>
          <a:endParaRPr lang="el-GR"/>
        </a:p>
      </dgm:t>
    </dgm:pt>
    <dgm:pt modelId="{6509AE10-0593-4BDC-8C5C-9F82F547B3CE}">
      <dgm:prSet phldrT="[Κείμενο]"/>
      <dgm:spPr/>
      <dgm:t>
        <a:bodyPr/>
        <a:lstStyle/>
        <a:p>
          <a:r>
            <a:rPr lang="el-GR" dirty="0" smtClean="0"/>
            <a:t>Δεοντολογία της Αισθητικής</a:t>
          </a:r>
          <a:endParaRPr lang="el-GR" dirty="0"/>
        </a:p>
      </dgm:t>
    </dgm:pt>
    <dgm:pt modelId="{0FC77E06-9AD9-4032-99C4-FB97DD054442}" type="parTrans" cxnId="{9987C3F7-7C30-487C-9CD5-6B6A1CE1F779}">
      <dgm:prSet/>
      <dgm:spPr/>
      <dgm:t>
        <a:bodyPr/>
        <a:lstStyle/>
        <a:p>
          <a:endParaRPr lang="el-GR"/>
        </a:p>
      </dgm:t>
    </dgm:pt>
    <dgm:pt modelId="{BE1B1736-30AC-4D70-924B-BB57F2F44AB3}" type="sibTrans" cxnId="{9987C3F7-7C30-487C-9CD5-6B6A1CE1F779}">
      <dgm:prSet/>
      <dgm:spPr/>
      <dgm:t>
        <a:bodyPr/>
        <a:lstStyle/>
        <a:p>
          <a:endParaRPr lang="el-GR"/>
        </a:p>
      </dgm:t>
    </dgm:pt>
    <dgm:pt modelId="{3CB720FF-A74D-4414-9B87-AAD3960CC227}" type="pres">
      <dgm:prSet presAssocID="{86119343-2072-4AFD-88A4-274C5E60A4E3}" presName="Name0" presStyleCnt="0">
        <dgm:presLayoutVars>
          <dgm:dir/>
          <dgm:animLvl val="lvl"/>
          <dgm:resizeHandles val="exact"/>
        </dgm:presLayoutVars>
      </dgm:prSet>
      <dgm:spPr/>
    </dgm:pt>
    <dgm:pt modelId="{DF9338E8-9225-47E6-9983-DBE72D7BAA97}" type="pres">
      <dgm:prSet presAssocID="{422C56EE-D7DA-4F2C-AC4E-D03A55C3B6F0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7EFD84E-7732-49A1-AEE8-BB81F8EBC53B}" type="pres">
      <dgm:prSet presAssocID="{D167324F-19E0-4FE5-A1CB-64C4FAC5979B}" presName="parTxOnlySpace" presStyleCnt="0"/>
      <dgm:spPr/>
    </dgm:pt>
    <dgm:pt modelId="{A08DF1E6-EA91-4629-A3E0-F9077BF7A5B3}" type="pres">
      <dgm:prSet presAssocID="{CC8E715A-4B1E-431B-8419-5E593F46D0C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1892FC0-A4E3-4BDC-BE69-47045F22C651}" type="pres">
      <dgm:prSet presAssocID="{A52CB338-67FA-4BC4-A585-7C684CD31447}" presName="parTxOnlySpace" presStyleCnt="0"/>
      <dgm:spPr/>
    </dgm:pt>
    <dgm:pt modelId="{AF19E363-3C27-475D-B1FC-D8D0970A5287}" type="pres">
      <dgm:prSet presAssocID="{26E4290C-BFD0-4CFA-819A-38D3692FE834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B4F924E-74BB-478E-A646-7A06CAA79998}" type="pres">
      <dgm:prSet presAssocID="{15AF5D6E-D9B2-4EA8-BBDA-DFEB29214FFC}" presName="parTxOnlySpace" presStyleCnt="0"/>
      <dgm:spPr/>
    </dgm:pt>
    <dgm:pt modelId="{20373968-D7BD-4225-8691-857950B92FA1}" type="pres">
      <dgm:prSet presAssocID="{6509AE10-0593-4BDC-8C5C-9F82F547B3C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EA7CAD31-AD87-4751-AC5B-42F039E9E8A0}" srcId="{86119343-2072-4AFD-88A4-274C5E60A4E3}" destId="{26E4290C-BFD0-4CFA-819A-38D3692FE834}" srcOrd="2" destOrd="0" parTransId="{17BF8ED6-84F5-4FDC-BC6F-B014CC20F583}" sibTransId="{15AF5D6E-D9B2-4EA8-BBDA-DFEB29214FFC}"/>
    <dgm:cxn modelId="{7AD88E28-D19D-4F88-A687-C129126B3229}" srcId="{86119343-2072-4AFD-88A4-274C5E60A4E3}" destId="{422C56EE-D7DA-4F2C-AC4E-D03A55C3B6F0}" srcOrd="0" destOrd="0" parTransId="{BDFD95EF-7888-4FD4-BD7E-77377FFE7353}" sibTransId="{D167324F-19E0-4FE5-A1CB-64C4FAC5979B}"/>
    <dgm:cxn modelId="{84ABA55F-25B2-4301-A40F-97FAA69AE3A5}" type="presOf" srcId="{86119343-2072-4AFD-88A4-274C5E60A4E3}" destId="{3CB720FF-A74D-4414-9B87-AAD3960CC227}" srcOrd="0" destOrd="0" presId="urn:microsoft.com/office/officeart/2005/8/layout/chevron1"/>
    <dgm:cxn modelId="{14713344-A912-4FD2-A564-558480D02650}" type="presOf" srcId="{26E4290C-BFD0-4CFA-819A-38D3692FE834}" destId="{AF19E363-3C27-475D-B1FC-D8D0970A5287}" srcOrd="0" destOrd="0" presId="urn:microsoft.com/office/officeart/2005/8/layout/chevron1"/>
    <dgm:cxn modelId="{01AECB59-11F2-44C2-B7C0-5DB0A983C808}" type="presOf" srcId="{6509AE10-0593-4BDC-8C5C-9F82F547B3CE}" destId="{20373968-D7BD-4225-8691-857950B92FA1}" srcOrd="0" destOrd="0" presId="urn:microsoft.com/office/officeart/2005/8/layout/chevron1"/>
    <dgm:cxn modelId="{9987C3F7-7C30-487C-9CD5-6B6A1CE1F779}" srcId="{86119343-2072-4AFD-88A4-274C5E60A4E3}" destId="{6509AE10-0593-4BDC-8C5C-9F82F547B3CE}" srcOrd="3" destOrd="0" parTransId="{0FC77E06-9AD9-4032-99C4-FB97DD054442}" sibTransId="{BE1B1736-30AC-4D70-924B-BB57F2F44AB3}"/>
    <dgm:cxn modelId="{91E45D42-8C1A-4505-9B85-E6904DE60F74}" type="presOf" srcId="{422C56EE-D7DA-4F2C-AC4E-D03A55C3B6F0}" destId="{DF9338E8-9225-47E6-9983-DBE72D7BAA97}" srcOrd="0" destOrd="0" presId="urn:microsoft.com/office/officeart/2005/8/layout/chevron1"/>
    <dgm:cxn modelId="{2BD38CD7-7272-4B96-8C4D-379DCD6FAE4F}" srcId="{86119343-2072-4AFD-88A4-274C5E60A4E3}" destId="{CC8E715A-4B1E-431B-8419-5E593F46D0C8}" srcOrd="1" destOrd="0" parTransId="{1E593999-D044-4F20-A935-5E96C9EC9617}" sibTransId="{A52CB338-67FA-4BC4-A585-7C684CD31447}"/>
    <dgm:cxn modelId="{22097A13-C4F6-4578-B427-44559301D69F}" type="presOf" srcId="{CC8E715A-4B1E-431B-8419-5E593F46D0C8}" destId="{A08DF1E6-EA91-4629-A3E0-F9077BF7A5B3}" srcOrd="0" destOrd="0" presId="urn:microsoft.com/office/officeart/2005/8/layout/chevron1"/>
    <dgm:cxn modelId="{1B8A1C3B-95EC-4F3C-A3D8-792A804B2175}" type="presParOf" srcId="{3CB720FF-A74D-4414-9B87-AAD3960CC227}" destId="{DF9338E8-9225-47E6-9983-DBE72D7BAA97}" srcOrd="0" destOrd="0" presId="urn:microsoft.com/office/officeart/2005/8/layout/chevron1"/>
    <dgm:cxn modelId="{15AC9CED-A7A9-408E-BEB4-0DDF55C65F5A}" type="presParOf" srcId="{3CB720FF-A74D-4414-9B87-AAD3960CC227}" destId="{F7EFD84E-7732-49A1-AEE8-BB81F8EBC53B}" srcOrd="1" destOrd="0" presId="urn:microsoft.com/office/officeart/2005/8/layout/chevron1"/>
    <dgm:cxn modelId="{A1E68526-84F1-4539-8E8D-B5011D88009D}" type="presParOf" srcId="{3CB720FF-A74D-4414-9B87-AAD3960CC227}" destId="{A08DF1E6-EA91-4629-A3E0-F9077BF7A5B3}" srcOrd="2" destOrd="0" presId="urn:microsoft.com/office/officeart/2005/8/layout/chevron1"/>
    <dgm:cxn modelId="{D884B614-31FE-4F89-ADBC-2632C7B4E8FA}" type="presParOf" srcId="{3CB720FF-A74D-4414-9B87-AAD3960CC227}" destId="{81892FC0-A4E3-4BDC-BE69-47045F22C651}" srcOrd="3" destOrd="0" presId="urn:microsoft.com/office/officeart/2005/8/layout/chevron1"/>
    <dgm:cxn modelId="{44019B7D-4C74-4AD5-9FDF-B97EAE749908}" type="presParOf" srcId="{3CB720FF-A74D-4414-9B87-AAD3960CC227}" destId="{AF19E363-3C27-475D-B1FC-D8D0970A5287}" srcOrd="4" destOrd="0" presId="urn:microsoft.com/office/officeart/2005/8/layout/chevron1"/>
    <dgm:cxn modelId="{0089EB4C-C39D-4B64-8093-B6605A5504F6}" type="presParOf" srcId="{3CB720FF-A74D-4414-9B87-AAD3960CC227}" destId="{2B4F924E-74BB-478E-A646-7A06CAA79998}" srcOrd="5" destOrd="0" presId="urn:microsoft.com/office/officeart/2005/8/layout/chevron1"/>
    <dgm:cxn modelId="{D3AD838D-27F2-4A17-8BA3-D3B08D4E85E4}" type="presParOf" srcId="{3CB720FF-A74D-4414-9B87-AAD3960CC227}" destId="{20373968-D7BD-4225-8691-857950B92FA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9338E8-9225-47E6-9983-DBE72D7BAA97}">
      <dsp:nvSpPr>
        <dsp:cNvPr id="0" name=""/>
        <dsp:cNvSpPr/>
      </dsp:nvSpPr>
      <dsp:spPr>
        <a:xfrm>
          <a:off x="3317" y="693859"/>
          <a:ext cx="1931302" cy="7725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Κοινωνική Ιατρική</a:t>
          </a:r>
          <a:endParaRPr lang="el-GR" sz="1600" kern="1200" dirty="0"/>
        </a:p>
      </dsp:txBody>
      <dsp:txXfrm>
        <a:off x="389578" y="693859"/>
        <a:ext cx="1158781" cy="772521"/>
      </dsp:txXfrm>
    </dsp:sp>
    <dsp:sp modelId="{A08DF1E6-EA91-4629-A3E0-F9077BF7A5B3}">
      <dsp:nvSpPr>
        <dsp:cNvPr id="0" name=""/>
        <dsp:cNvSpPr/>
      </dsp:nvSpPr>
      <dsp:spPr>
        <a:xfrm>
          <a:off x="1741490" y="693859"/>
          <a:ext cx="1931302" cy="7725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Υγιεινή</a:t>
          </a:r>
          <a:endParaRPr lang="el-GR" sz="1600" kern="1200" dirty="0"/>
        </a:p>
      </dsp:txBody>
      <dsp:txXfrm>
        <a:off x="2127751" y="693859"/>
        <a:ext cx="1158781" cy="772521"/>
      </dsp:txXfrm>
    </dsp:sp>
    <dsp:sp modelId="{AF19E363-3C27-475D-B1FC-D8D0970A5287}">
      <dsp:nvSpPr>
        <dsp:cNvPr id="0" name=""/>
        <dsp:cNvSpPr/>
      </dsp:nvSpPr>
      <dsp:spPr>
        <a:xfrm>
          <a:off x="3479662" y="693859"/>
          <a:ext cx="1931302" cy="7725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Δεοντολογία</a:t>
          </a:r>
          <a:endParaRPr lang="el-GR" sz="1600" kern="1200" dirty="0"/>
        </a:p>
      </dsp:txBody>
      <dsp:txXfrm>
        <a:off x="3865923" y="693859"/>
        <a:ext cx="1158781" cy="772521"/>
      </dsp:txXfrm>
    </dsp:sp>
    <dsp:sp modelId="{20373968-D7BD-4225-8691-857950B92FA1}">
      <dsp:nvSpPr>
        <dsp:cNvPr id="0" name=""/>
        <dsp:cNvSpPr/>
      </dsp:nvSpPr>
      <dsp:spPr>
        <a:xfrm>
          <a:off x="5217835" y="693859"/>
          <a:ext cx="1931302" cy="7725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Δεοντολογία της Αισθητικής</a:t>
          </a:r>
          <a:endParaRPr lang="el-GR" sz="1600" kern="1200" dirty="0"/>
        </a:p>
      </dsp:txBody>
      <dsp:txXfrm>
        <a:off x="5604096" y="693859"/>
        <a:ext cx="1158781" cy="7725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17/3/2015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17/3/2015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852F7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56113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E27A421-CA21-4CBE-ABEF-8010777F5B0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757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650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886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615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578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46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954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352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13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52F7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104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22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el-GR" sz="4000" b="1" kern="1200" baseline="0" dirty="0">
          <a:solidFill>
            <a:srgbClr val="852F7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66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Δεοντολογία επαγγέλματος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1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Ορισμός και οριζόμενα</a:t>
            </a:r>
            <a:endParaRPr lang="en-US" sz="2800" dirty="0" smtClean="0"/>
          </a:p>
          <a:p>
            <a:r>
              <a:rPr lang="el-GR" sz="2400" dirty="0"/>
              <a:t>Ιωάννα Γκρεκ</a:t>
            </a:r>
          </a:p>
          <a:p>
            <a:r>
              <a:rPr lang="el-GR" sz="2400" dirty="0"/>
              <a:t>Τμήμα Αισθητικής και Κοσμητολογίας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693373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227" y="5269682"/>
            <a:ext cx="35433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77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Δεοντολογία της Αισθητικής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Κατά την άσκηση του επαγγέλματος-λειτουργήματος θα πρέπει να λαμβάνονται υπόψη ηθικά πρότυπα επαγγελματικής συμπεριφοράς.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Κώδικας δεοντολογίας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Ο κώδικας δεοντολογίας του επαγγέλματος του αισθητικού-κοσμητολόγου καταγράφει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l-GR" dirty="0" smtClean="0"/>
              <a:t>την ηθική</a:t>
            </a:r>
          </a:p>
          <a:p>
            <a:pPr marL="0" indent="0">
              <a:buNone/>
            </a:pPr>
            <a:r>
              <a:rPr lang="el-GR" dirty="0" smtClean="0"/>
              <a:t>τις υποχρεώσεις 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και</a:t>
            </a:r>
          </a:p>
          <a:p>
            <a:pPr marL="0" indent="0">
              <a:buNone/>
            </a:pPr>
            <a:r>
              <a:rPr lang="el-GR" dirty="0" smtClean="0"/>
              <a:t>τα καθήκοντα του αισθητικού-κοσμητολόγου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Τέλος Ενότητας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2206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>
                <a:solidFill>
                  <a:schemeClr val="tx1"/>
                </a:solidFill>
              </a:rPr>
              <a:t>Σημειώματα</a:t>
            </a:r>
            <a:endParaRPr lang="el-GR" sz="4400" cap="none" dirty="0">
              <a:solidFill>
                <a:schemeClr val="tx1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11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Ιωάννα Γκρεκ 2014. Ιωάννα Γκρεκ. «Δεοντολογία επαγγέλματος. Ενότητα 1</a:t>
            </a:r>
            <a:r>
              <a:rPr lang="en-US" sz="2000" dirty="0" smtClean="0"/>
              <a:t>:</a:t>
            </a:r>
            <a:r>
              <a:rPr lang="el-GR" sz="2000" dirty="0" smtClean="0"/>
              <a:t> Ορισμός και οριζόμενα».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07003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863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11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39188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6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Εννοιολογικό και ιστορικό υπόβαθρο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08" y="980728"/>
            <a:ext cx="4618856" cy="56612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 smtClean="0"/>
              <a:t>Ιατρική είναι ανθρωπιστική επιστήμη με στόχο</a:t>
            </a:r>
            <a:r>
              <a:rPr lang="en-US" sz="2400" dirty="0" smtClean="0"/>
              <a:t>:</a:t>
            </a:r>
            <a:r>
              <a:rPr lang="el-GR" sz="2400" dirty="0" smtClean="0"/>
              <a:t> </a:t>
            </a:r>
          </a:p>
          <a:p>
            <a:r>
              <a:rPr lang="el-GR" sz="2400" dirty="0" smtClean="0"/>
              <a:t>να προβλέψει</a:t>
            </a:r>
          </a:p>
          <a:p>
            <a:r>
              <a:rPr lang="el-GR" sz="2400" dirty="0" smtClean="0"/>
              <a:t>να προφυλάξει</a:t>
            </a:r>
          </a:p>
          <a:p>
            <a:r>
              <a:rPr lang="el-GR" sz="2400" dirty="0" smtClean="0"/>
              <a:t>να διαγνώσει</a:t>
            </a:r>
          </a:p>
          <a:p>
            <a:r>
              <a:rPr lang="el-GR" sz="2400" dirty="0" smtClean="0"/>
              <a:t>να θεραπεύσει τους ανθρώπους</a:t>
            </a:r>
          </a:p>
          <a:p>
            <a:r>
              <a:rPr lang="de-DE" sz="2400" dirty="0" smtClean="0"/>
              <a:t>v</a:t>
            </a:r>
            <a:r>
              <a:rPr lang="el-GR" sz="2400" dirty="0" smtClean="0"/>
              <a:t>α αποκαταστήσει και να ενισχύσει την υγεία τους </a:t>
            </a:r>
          </a:p>
          <a:p>
            <a:pPr marL="0" indent="0">
              <a:buNone/>
            </a:pPr>
            <a:r>
              <a:rPr lang="el-GR" sz="2400" dirty="0" smtClean="0"/>
              <a:t>Με απώτερο σκόπο…</a:t>
            </a:r>
          </a:p>
          <a:p>
            <a:pPr marL="0" indent="0">
              <a:buNone/>
            </a:pPr>
            <a:r>
              <a:rPr lang="el-GR" sz="2400" b="1" dirty="0" smtClean="0"/>
              <a:t>την ποιότητα και παράταση ανθρώπινης ζωής</a:t>
            </a:r>
          </a:p>
          <a:p>
            <a:pPr marL="0" indent="0"/>
            <a:endParaRPr lang="el-GR" sz="2400" dirty="0" smtClean="0"/>
          </a:p>
          <a:p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099566"/>
            <a:ext cx="3456432" cy="46588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60232" y="5809532"/>
            <a:ext cx="936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Chloé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823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Ιστορική αναδρομή</a:t>
            </a:r>
            <a:r>
              <a:rPr lang="en-US" dirty="0" smtClean="0"/>
              <a:t> </a:t>
            </a:r>
            <a:r>
              <a:rPr lang="en-US" sz="3600" b="0" dirty="0" smtClean="0"/>
              <a:t>1/5</a:t>
            </a:r>
            <a:endParaRPr lang="el-GR" sz="36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07524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b="1" dirty="0" smtClean="0"/>
              <a:t>Ο Κώδικας του Χαμουραμπί</a:t>
            </a:r>
            <a:r>
              <a:rPr lang="en-US" sz="2800" b="1" dirty="0" smtClean="0"/>
              <a:t> </a:t>
            </a:r>
            <a:r>
              <a:rPr lang="el-GR" sz="2800" dirty="0" smtClean="0"/>
              <a:t>περιλαμβάνει διατάξεις για άσκηση ιατρικής.</a:t>
            </a:r>
          </a:p>
          <a:p>
            <a:pPr marL="0" indent="0">
              <a:buNone/>
            </a:pPr>
            <a:r>
              <a:rPr lang="el-GR" sz="2800" dirty="0" smtClean="0"/>
              <a:t>Προβλέπει αυστηρές ποινές για παράβαση κατά την άσκηση της.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l-GR" sz="2800" dirty="0"/>
              <a:t>Ο </a:t>
            </a:r>
            <a:r>
              <a:rPr lang="el-GR" sz="2800" b="1" dirty="0" err="1"/>
              <a:t>Ιμχοτέπ</a:t>
            </a:r>
            <a:r>
              <a:rPr lang="el-GR" sz="2800" dirty="0"/>
              <a:t>, Αιγύπτιος γιατρός, ισάξιος του θεού Ασκληπιού, έδωσε ιδιαίτερη σημασία στην ταρίχευση των νεκρών, γεγονός που παραπέμπει σε </a:t>
            </a:r>
            <a:r>
              <a:rPr lang="el-GR" sz="2800" b="1" dirty="0"/>
              <a:t>εφαρμοσμένες γνώσεις Αισθητικής.</a:t>
            </a:r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endParaRPr lang="el-GR" sz="280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Ιστορική αναδρομή</a:t>
            </a:r>
            <a:r>
              <a:rPr lang="en-US" dirty="0" smtClean="0"/>
              <a:t> </a:t>
            </a:r>
            <a:r>
              <a:rPr lang="en-US" sz="3600" b="0" dirty="0" smtClean="0"/>
              <a:t>2/5</a:t>
            </a:r>
            <a:endParaRPr lang="el-GR" sz="36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buNone/>
            </a:pPr>
            <a:r>
              <a:rPr lang="el-GR" dirty="0" smtClean="0"/>
              <a:t>Η </a:t>
            </a:r>
            <a:r>
              <a:rPr lang="el-GR" b="1" dirty="0" smtClean="0"/>
              <a:t>ινδική</a:t>
            </a:r>
            <a:r>
              <a:rPr lang="el-GR" dirty="0" smtClean="0"/>
              <a:t> ιατρική (2</a:t>
            </a:r>
            <a:r>
              <a:rPr lang="el-GR" baseline="30000" dirty="0" smtClean="0"/>
              <a:t>η</a:t>
            </a:r>
            <a:r>
              <a:rPr lang="el-GR" dirty="0" smtClean="0"/>
              <a:t> χιλιετία π.Χ. – 8</a:t>
            </a:r>
            <a:r>
              <a:rPr lang="el-GR" baseline="30000" dirty="0" smtClean="0"/>
              <a:t>η</a:t>
            </a:r>
            <a:r>
              <a:rPr lang="el-GR" dirty="0" smtClean="0"/>
              <a:t> χιλιετία π.Χ) και ιδιαίτερα η </a:t>
            </a:r>
            <a:r>
              <a:rPr lang="el-GR" b="1" dirty="0" smtClean="0"/>
              <a:t>βεδική</a:t>
            </a:r>
            <a:r>
              <a:rPr lang="el-GR" dirty="0" smtClean="0"/>
              <a:t> (Αθάρβα Βέδα) δίνει μεγάλη σημασία</a:t>
            </a:r>
            <a:r>
              <a:rPr lang="en-US" dirty="0" smtClean="0"/>
              <a:t>:</a:t>
            </a:r>
            <a:r>
              <a:rPr lang="el-GR" dirty="0" smtClean="0"/>
              <a:t> </a:t>
            </a:r>
          </a:p>
          <a:p>
            <a:pPr marL="0"/>
            <a:r>
              <a:rPr lang="el-GR" dirty="0" smtClean="0"/>
              <a:t>στην αποθεραπεία αποστημάτων και </a:t>
            </a:r>
            <a:endParaRPr lang="en-US" dirty="0" smtClean="0"/>
          </a:p>
          <a:p>
            <a:pPr marL="0"/>
            <a:r>
              <a:rPr lang="el-GR" dirty="0" smtClean="0"/>
              <a:t>Στην</a:t>
            </a:r>
            <a:r>
              <a:rPr lang="en-US" dirty="0" smtClean="0"/>
              <a:t> </a:t>
            </a:r>
            <a:r>
              <a:rPr lang="el-GR" dirty="0" smtClean="0"/>
              <a:t>ίαση δερματικών παθήσεων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Ιστορική αναδρομή</a:t>
            </a:r>
            <a:r>
              <a:rPr lang="en-US" dirty="0" smtClean="0"/>
              <a:t> </a:t>
            </a:r>
            <a:r>
              <a:rPr lang="en-US" sz="3600" b="0" dirty="0" smtClean="0"/>
              <a:t>3/5</a:t>
            </a:r>
            <a:endParaRPr lang="el-GR" sz="36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7931224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Οι Αρχαίοι Έλληνες αφομοίωσαν την εμπειρία των ανατολικών λαών.</a:t>
            </a:r>
          </a:p>
          <a:p>
            <a:pPr marL="0" indent="0">
              <a:buNone/>
            </a:pPr>
            <a:r>
              <a:rPr lang="el-GR" dirty="0" smtClean="0"/>
              <a:t>Εμφάνιση </a:t>
            </a:r>
            <a:r>
              <a:rPr lang="el-GR" b="1" dirty="0" smtClean="0"/>
              <a:t>Ιατρικής</a:t>
            </a:r>
            <a:r>
              <a:rPr lang="el-GR" dirty="0" smtClean="0"/>
              <a:t> και </a:t>
            </a:r>
            <a:r>
              <a:rPr lang="el-GR" b="1" dirty="0" smtClean="0"/>
              <a:t>Υγιεινής.</a:t>
            </a:r>
          </a:p>
          <a:p>
            <a:pPr marL="0" indent="0">
              <a:buNone/>
            </a:pPr>
            <a:r>
              <a:rPr lang="el-GR" dirty="0" smtClean="0"/>
              <a:t>Ανάδειξη </a:t>
            </a:r>
            <a:r>
              <a:rPr lang="el-GR" b="1" dirty="0" smtClean="0"/>
              <a:t>Υγείας</a:t>
            </a:r>
            <a:r>
              <a:rPr lang="el-GR" dirty="0" smtClean="0"/>
              <a:t> σε θεά και </a:t>
            </a:r>
            <a:r>
              <a:rPr lang="el-GR" b="1" dirty="0" smtClean="0"/>
              <a:t>Πανάκειας</a:t>
            </a:r>
            <a:r>
              <a:rPr lang="el-GR" dirty="0" smtClean="0"/>
              <a:t> σε προστάτιδα της βοτανικής θεραπευτικής.</a:t>
            </a:r>
          </a:p>
          <a:p>
            <a:pPr marL="0" indent="0"/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Ιστορική αναδρομή</a:t>
            </a:r>
            <a:r>
              <a:rPr lang="en-US" dirty="0" smtClean="0"/>
              <a:t> </a:t>
            </a:r>
            <a:r>
              <a:rPr lang="en-US" sz="3600" b="0" dirty="0" smtClean="0"/>
              <a:t>4/5</a:t>
            </a:r>
            <a:endParaRPr lang="el-GR" sz="36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77152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Αρχαία Κίνα </a:t>
            </a:r>
          </a:p>
          <a:p>
            <a:pPr marL="0" indent="0">
              <a:buNone/>
            </a:pPr>
            <a:r>
              <a:rPr lang="el-GR" dirty="0" smtClean="0"/>
              <a:t>Ανάδειξη σημασίας λήψης ιατρικού ιστορικού.</a:t>
            </a:r>
          </a:p>
          <a:p>
            <a:pPr marL="0" indent="0">
              <a:buNone/>
            </a:pPr>
            <a:r>
              <a:rPr lang="el-GR" dirty="0" smtClean="0"/>
              <a:t>Στο έργο του </a:t>
            </a:r>
            <a:r>
              <a:rPr lang="en-US" dirty="0" smtClean="0"/>
              <a:t>Pent’s Kanginu (1552-1578</a:t>
            </a:r>
            <a:r>
              <a:rPr lang="el-GR" dirty="0" smtClean="0"/>
              <a:t> μ.Χ.) περιλαμβάνονται 1000 φάρμακα, αντίδοτα και ουσίες για περιποίηση ασθενών.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Ιστορική αναδρομή</a:t>
            </a:r>
            <a:r>
              <a:rPr lang="en-US" dirty="0" smtClean="0"/>
              <a:t> </a:t>
            </a:r>
            <a:r>
              <a:rPr lang="en-US" sz="3600" b="0" dirty="0" smtClean="0"/>
              <a:t>5/5</a:t>
            </a:r>
            <a:endParaRPr lang="el-GR" sz="36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7643192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Στην αρχαία Ρώμη αναπτύχθηκαν ιδιαίτερα</a:t>
            </a:r>
            <a:r>
              <a:rPr lang="en-US" dirty="0" smtClean="0"/>
              <a:t>:</a:t>
            </a:r>
          </a:p>
          <a:p>
            <a:r>
              <a:rPr lang="el-GR" dirty="0" smtClean="0"/>
              <a:t>Η υγειονομία</a:t>
            </a:r>
          </a:p>
          <a:p>
            <a:r>
              <a:rPr lang="el-GR" dirty="0" smtClean="0"/>
              <a:t>Η κοινωνική υγιεινή</a:t>
            </a:r>
          </a:p>
          <a:p>
            <a:r>
              <a:rPr lang="el-GR" dirty="0" smtClean="0"/>
              <a:t>Η μοναστηριακή ιατρική</a:t>
            </a:r>
          </a:p>
          <a:p>
            <a:r>
              <a:rPr lang="el-GR" dirty="0" smtClean="0"/>
              <a:t>Η λαϊκή ιατρική</a:t>
            </a:r>
          </a:p>
          <a:p>
            <a:pPr marL="0" indent="0"/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Το επιστημονικό σύστημα του </a:t>
            </a:r>
            <a:r>
              <a:rPr lang="el-GR" b="1" dirty="0" smtClean="0"/>
              <a:t>Γαληνού</a:t>
            </a:r>
            <a:r>
              <a:rPr lang="el-GR" dirty="0" smtClean="0"/>
              <a:t> επηρέασε την μετέπειτα εξέλιξη της ιατρικής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Ταξινόμηση γνωστικών αντικειμένων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7643192" cy="1152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Η Ιατρική ταξινομείται σε συγκεκριμένες ομάδες γνωστικών αντικειμένων.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graphicFrame>
        <p:nvGraphicFramePr>
          <p:cNvPr id="7" name="6 - Διάγραμμα"/>
          <p:cNvGraphicFramePr/>
          <p:nvPr/>
        </p:nvGraphicFramePr>
        <p:xfrm>
          <a:off x="611560" y="2780928"/>
          <a:ext cx="7152456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Αισθητική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Η Αισθητική αξιολογείται ως επιστήμη </a:t>
            </a:r>
            <a:r>
              <a:rPr lang="el-GR" b="1" dirty="0" smtClean="0"/>
              <a:t>(θεωρία και πράξη)</a:t>
            </a:r>
            <a:r>
              <a:rPr lang="el-GR" dirty="0" smtClean="0"/>
              <a:t> που διερευνά και προσεγγίζει την έννοια του </a:t>
            </a:r>
            <a:r>
              <a:rPr lang="el-GR" b="1" dirty="0" smtClean="0"/>
              <a:t>καλού</a:t>
            </a:r>
            <a:r>
              <a:rPr lang="el-GR" dirty="0" smtClean="0"/>
              <a:t> και του </a:t>
            </a:r>
            <a:r>
              <a:rPr lang="el-GR" b="1" dirty="0" smtClean="0"/>
              <a:t>ωραίου</a:t>
            </a:r>
            <a:r>
              <a:rPr lang="el-GR" dirty="0" smtClean="0"/>
              <a:t>.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Η </a:t>
            </a:r>
            <a:r>
              <a:rPr lang="el-GR" b="1" dirty="0" smtClean="0"/>
              <a:t>σωματική Αισθητική </a:t>
            </a:r>
            <a:r>
              <a:rPr lang="el-GR" dirty="0" smtClean="0"/>
              <a:t>υποδεικνύει και εφαρμόζει δέσμη μέσων και τεχνικών υγιεινής για τη διατήρηση της νεανικής και της καλύτερης εμφάνισης του ανθρώπου.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PRESENTER" val="be71878bd08385329d5c4be998f73d8d3aaa881"/>
</p:tagLst>
</file>

<file path=ppt/theme/theme1.xml><?xml version="1.0" encoding="utf-8"?>
<a:theme xmlns:a="http://schemas.openxmlformats.org/drawingml/2006/main" name="OC_template_updated">
  <a:themeElements>
    <a:clrScheme name="Προσαρμοσμένο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</TotalTime>
  <Words>920</Words>
  <Application>Microsoft Office PowerPoint</Application>
  <PresentationFormat>On-screen Show (4:3)</PresentationFormat>
  <Paragraphs>131</Paragraphs>
  <Slides>18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OC_template_updated</vt:lpstr>
      <vt:lpstr>1_OC_template_updated</vt:lpstr>
      <vt:lpstr>Δεοντολογία επαγγέλματος</vt:lpstr>
      <vt:lpstr>Εννοιολογικό και ιστορικό υπόβαθρο</vt:lpstr>
      <vt:lpstr>Ιστορική αναδρομή 1/5</vt:lpstr>
      <vt:lpstr>Ιστορική αναδρομή 2/5</vt:lpstr>
      <vt:lpstr>Ιστορική αναδρομή 3/5</vt:lpstr>
      <vt:lpstr>Ιστορική αναδρομή 4/5</vt:lpstr>
      <vt:lpstr>Ιστορική αναδρομή 5/5</vt:lpstr>
      <vt:lpstr>Ταξινόμηση γνωστικών αντικειμένων</vt:lpstr>
      <vt:lpstr>Αισθητική</vt:lpstr>
      <vt:lpstr>Δεοντολογία της Αισθητικής</vt:lpstr>
      <vt:lpstr>Κώδικας δεοντολογίας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37</cp:revision>
  <dcterms:created xsi:type="dcterms:W3CDTF">2013-03-04T13:35:19Z</dcterms:created>
  <dcterms:modified xsi:type="dcterms:W3CDTF">2015-03-17T12:47:53Z</dcterms:modified>
</cp:coreProperties>
</file>