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8" r:id="rId3"/>
    <p:sldMasterId id="2147483719" r:id="rId4"/>
  </p:sldMasterIdLst>
  <p:notesMasterIdLst>
    <p:notesMasterId r:id="rId25"/>
  </p:notesMasterIdLst>
  <p:handoutMasterIdLst>
    <p:handoutMasterId r:id="rId26"/>
  </p:handoutMasterIdLst>
  <p:sldIdLst>
    <p:sldId id="270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2" r:id="rId19"/>
    <p:sldId id="273" r:id="rId20"/>
    <p:sldId id="277" r:id="rId21"/>
    <p:sldId id="278" r:id="rId22"/>
    <p:sldId id="275" r:id="rId23"/>
    <p:sldId id="276" r:id="rId24"/>
  </p:sldIdLst>
  <p:sldSz cx="9144000" cy="6858000" type="screen4x3"/>
  <p:notesSz cx="7104063" cy="10234613"/>
  <p:custDataLst>
    <p:tags r:id="rId2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27/2/2015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27/2/2015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x\Desktop\vinager-backgrounds-wallpapers-vinager-background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2"/>
          <p:cNvSpPr/>
          <p:nvPr userDrawn="1"/>
        </p:nvSpPr>
        <p:spPr>
          <a:xfrm>
            <a:off x="179512" y="116632"/>
            <a:ext cx="8784976" cy="6624736"/>
          </a:xfrm>
          <a:prstGeom prst="roundRect">
            <a:avLst>
              <a:gd name="adj" fmla="val 69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4016"/>
            <a:ext cx="8229600" cy="9087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alex\Desktop\light-lines-colors-powerpoint-backgrounds-light-lines-colors-design.jpg"/>
          <p:cNvPicPr>
            <a:picLocks noChangeAspect="1" noChangeArrowheads="1"/>
          </p:cNvPicPr>
          <p:nvPr userDrawn="1"/>
        </p:nvPicPr>
        <p:blipFill>
          <a:blip r:embed="rId2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-22538"/>
            <a:ext cx="9174051" cy="688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4"/>
          <p:cNvSpPr/>
          <p:nvPr userDrawn="1"/>
        </p:nvSpPr>
        <p:spPr>
          <a:xfrm>
            <a:off x="467544" y="1"/>
            <a:ext cx="8676456" cy="6857999"/>
          </a:xfrm>
          <a:prstGeom prst="roundRect">
            <a:avLst>
              <a:gd name="adj" fmla="val 2870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2" name="Rectangle 6"/>
          <p:cNvSpPr/>
          <p:nvPr userDrawn="1"/>
        </p:nvSpPr>
        <p:spPr>
          <a:xfrm>
            <a:off x="3131840" y="1676905"/>
            <a:ext cx="6042210" cy="518109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Rectangle 5"/>
          <p:cNvSpPr/>
          <p:nvPr userDrawn="1"/>
        </p:nvSpPr>
        <p:spPr>
          <a:xfrm>
            <a:off x="467544" y="-22538"/>
            <a:ext cx="8706506" cy="48196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68552"/>
          </a:xfrm>
        </p:spPr>
        <p:txBody>
          <a:bodyPr>
            <a:normAutofit/>
          </a:bodyPr>
          <a:lstStyle>
            <a:lvl1pPr marL="342900" indent="-342900">
              <a:lnSpc>
                <a:spcPct val="110000"/>
              </a:lnSpc>
              <a:spcBef>
                <a:spcPts val="1200"/>
              </a:spcBef>
              <a:buClr>
                <a:schemeClr val="accent5">
                  <a:lumMod val="50000"/>
                </a:schemeClr>
              </a:buClr>
              <a:buSzPct val="11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Clr>
                <a:schemeClr val="accent5">
                  <a:lumMod val="50000"/>
                </a:schemeClr>
              </a:buClr>
              <a:buSzPct val="110000"/>
              <a:buFont typeface="Courier New" panose="02070309020205020404" pitchFamily="49" charset="0"/>
              <a:buChar char="o"/>
              <a:defRPr sz="2400"/>
            </a:lvl2pPr>
            <a:lvl3pPr marL="1143000" indent="-228600">
              <a:buClr>
                <a:schemeClr val="accent5">
                  <a:lumMod val="50000"/>
                </a:schemeClr>
              </a:buClr>
              <a:buSzPct val="110000"/>
              <a:buFont typeface="Arial" panose="020B0604020202020204" pitchFamily="34" charset="0"/>
              <a:buChar char="•"/>
              <a:defRPr sz="2400"/>
            </a:lvl3pPr>
            <a:lvl4pPr marL="1600200" indent="-228600">
              <a:buClr>
                <a:schemeClr val="accent5">
                  <a:lumMod val="50000"/>
                </a:schemeClr>
              </a:buClr>
              <a:buSzPct val="110000"/>
              <a:buFont typeface="Arial" panose="020B0604020202020204" pitchFamily="34" charset="0"/>
              <a:buChar char="•"/>
              <a:defRPr sz="2400"/>
            </a:lvl4pPr>
            <a:lvl5pPr marL="2057400" indent="-228600">
              <a:buClr>
                <a:schemeClr val="accent5">
                  <a:lumMod val="50000"/>
                </a:schemeClr>
              </a:buClr>
              <a:buSzPct val="110000"/>
              <a:buFont typeface="Arial" panose="020B0604020202020204" pitchFamily="34" charset="0"/>
              <a:buChar char="•"/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D9CB1-5C92-4166-882A-6C7A49FF3425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901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695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75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570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430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119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520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16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962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260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03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204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 sz="24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545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041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683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995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916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343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644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734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345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930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234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9"/>
            <a:ext cx="7772400" cy="1152128"/>
          </a:xfrm>
        </p:spPr>
        <p:txBody>
          <a:bodyPr>
            <a:noAutofit/>
          </a:bodyPr>
          <a:lstStyle/>
          <a:p>
            <a:pPr lvl="1" algn="ctr"/>
            <a:r>
              <a:rPr kumimoji="0" lang="el-GR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Τεχνικές Λήψης Βιολογικών </a:t>
            </a:r>
            <a:r>
              <a:rPr kumimoji="0" lang="el-GR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Υλικών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(</a:t>
            </a:r>
            <a:r>
              <a:rPr kumimoji="0" lang="el-GR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Θ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708920"/>
            <a:ext cx="9144000" cy="1752600"/>
          </a:xfrm>
        </p:spPr>
        <p:txBody>
          <a:bodyPr>
            <a:noAutofit/>
          </a:bodyPr>
          <a:lstStyle/>
          <a:p>
            <a:r>
              <a:rPr lang="el-GR" sz="2400" b="1" dirty="0" smtClean="0"/>
              <a:t>Ενότητα </a:t>
            </a:r>
            <a:r>
              <a:rPr lang="en-US" sz="2400" b="1" dirty="0" smtClean="0"/>
              <a:t>1 </a:t>
            </a:r>
            <a:r>
              <a:rPr lang="el-GR" sz="2400" dirty="0" smtClean="0"/>
              <a:t>:</a:t>
            </a:r>
            <a:r>
              <a:rPr lang="en-US" sz="2400" dirty="0" smtClean="0"/>
              <a:t> </a:t>
            </a:r>
            <a:r>
              <a:rPr lang="el-GR" sz="2400" dirty="0" smtClean="0"/>
              <a:t>Εισαγωγή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l-GR" sz="2400" dirty="0" smtClean="0"/>
              <a:t>Αναστάσιος Κριεμπάρδης</a:t>
            </a:r>
          </a:p>
          <a:p>
            <a:r>
              <a:rPr lang="el-GR" sz="2400" dirty="0" smtClean="0"/>
              <a:t>Τμήμα Ιατρικών Εργαστηρίων</a:t>
            </a:r>
          </a:p>
          <a:p>
            <a:endParaRPr lang="el-GR" sz="2400" dirty="0" smtClean="0"/>
          </a:p>
        </p:txBody>
      </p:sp>
      <p:pic>
        <p:nvPicPr>
          <p:cNvPr id="11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00565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589"/>
          <a:stretch/>
        </p:blipFill>
        <p:spPr bwMode="auto">
          <a:xfrm>
            <a:off x="4045866" y="5240215"/>
            <a:ext cx="3348000" cy="82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82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Κρίσιμα σημεία </a:t>
            </a:r>
            <a:r>
              <a:rPr lang="el-GR" sz="3200" b="0" dirty="0" smtClean="0"/>
              <a:t>3/4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268760"/>
            <a:ext cx="8507288" cy="4968552"/>
          </a:xfrm>
        </p:spPr>
        <p:txBody>
          <a:bodyPr/>
          <a:lstStyle/>
          <a:p>
            <a:r>
              <a:rPr lang="el-GR" dirty="0" smtClean="0"/>
              <a:t>Πιθανά λάθη με υπεύθυνο τον ασθενή.</a:t>
            </a:r>
          </a:p>
          <a:p>
            <a:pPr lvl="1"/>
            <a:r>
              <a:rPr lang="el-GR" dirty="0" smtClean="0"/>
              <a:t>Λανθασμένη διαιτητική προετοιμασία,</a:t>
            </a:r>
          </a:p>
          <a:p>
            <a:pPr lvl="1"/>
            <a:r>
              <a:rPr lang="el-GR" dirty="0" smtClean="0"/>
              <a:t>Λήψη φαρμάκων,</a:t>
            </a:r>
          </a:p>
          <a:p>
            <a:pPr lvl="1"/>
            <a:r>
              <a:rPr lang="el-GR" dirty="0" smtClean="0"/>
              <a:t>Εγκυμοσύνη,</a:t>
            </a:r>
          </a:p>
          <a:p>
            <a:pPr lvl="1"/>
            <a:r>
              <a:rPr lang="el-GR" dirty="0" smtClean="0"/>
              <a:t>Ηλικία,</a:t>
            </a:r>
          </a:p>
          <a:p>
            <a:pPr lvl="1"/>
            <a:r>
              <a:rPr lang="el-GR" dirty="0" smtClean="0"/>
              <a:t>Φύλο.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1669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Κρίσιμα σημεία </a:t>
            </a:r>
            <a:r>
              <a:rPr lang="el-GR" sz="3200" b="0" dirty="0" smtClean="0"/>
              <a:t>4/4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l-GR" dirty="0"/>
              <a:t>Επίπεδο </a:t>
            </a:r>
            <a:r>
              <a:rPr lang="el-GR" dirty="0" smtClean="0"/>
              <a:t>γνώσεων</a:t>
            </a:r>
            <a:r>
              <a:rPr lang="el-GR" dirty="0"/>
              <a:t>,</a:t>
            </a:r>
            <a:endParaRPr lang="el-GR" dirty="0" smtClean="0"/>
          </a:p>
          <a:p>
            <a:pPr lvl="1"/>
            <a:r>
              <a:rPr lang="el-GR" dirty="0" smtClean="0"/>
              <a:t>Αντίληψη του ασθενή,</a:t>
            </a:r>
          </a:p>
          <a:p>
            <a:pPr lvl="1"/>
            <a:r>
              <a:rPr lang="el-GR" dirty="0" smtClean="0"/>
              <a:t>Άγχος</a:t>
            </a:r>
          </a:p>
          <a:p>
            <a:pPr lvl="1"/>
            <a:r>
              <a:rPr lang="el-GR" dirty="0" smtClean="0"/>
              <a:t>Κακή συνεργασία και μη συμμόρφωση του ασθενή με τις οδηγίες προετοιμασίας,</a:t>
            </a:r>
          </a:p>
          <a:p>
            <a:pPr lvl="1"/>
            <a:r>
              <a:rPr lang="el-GR" dirty="0" smtClean="0"/>
              <a:t>Κατανάλωση αλκοόλ.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5517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Απάντηση γενικής εξέταση αίματος</a:t>
            </a:r>
            <a:endParaRPr lang="el-GR" dirty="0"/>
          </a:p>
        </p:txBody>
      </p:sp>
      <p:pic>
        <p:nvPicPr>
          <p:cNvPr id="5" name="Picture 7" descr="Απάντηση γενικής εξέταση αίματος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9438" y="1278632"/>
            <a:ext cx="5633084" cy="467064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8095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784976" cy="908720"/>
          </a:xfrm>
        </p:spPr>
        <p:txBody>
          <a:bodyPr>
            <a:normAutofit/>
          </a:bodyPr>
          <a:lstStyle/>
          <a:p>
            <a:r>
              <a:rPr lang="el-GR" dirty="0" smtClean="0"/>
              <a:t>Απάντηση βιοχημικού ελέγχου αίματος</a:t>
            </a:r>
            <a:endParaRPr lang="el-GR" dirty="0"/>
          </a:p>
        </p:txBody>
      </p:sp>
      <p:pic>
        <p:nvPicPr>
          <p:cNvPr id="6" name="Picture 8" descr="Απάντηση βιοχημικού ελέγχου αίματος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239"/>
          <a:stretch>
            <a:fillRect/>
          </a:stretch>
        </p:blipFill>
        <p:spPr bwMode="auto">
          <a:xfrm>
            <a:off x="1907704" y="1412774"/>
            <a:ext cx="6067122" cy="482544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6671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9332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081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Αναστάσιος Κριεμπάρδης 2014. Αναστάσιος Κριεμπάρδης. «Τεχνικές λήψης βιολογικών </a:t>
            </a:r>
            <a:r>
              <a:rPr lang="el-GR" sz="2000" dirty="0" smtClean="0"/>
              <a:t>υλικών (Θ). </a:t>
            </a:r>
            <a:r>
              <a:rPr lang="el-GR" sz="2000" dirty="0" smtClean="0"/>
              <a:t>Ενότητα 1</a:t>
            </a:r>
            <a:r>
              <a:rPr lang="en-US" sz="2000" dirty="0" smtClean="0"/>
              <a:t>:</a:t>
            </a:r>
            <a:r>
              <a:rPr lang="el-GR" sz="2000" dirty="0" smtClean="0"/>
              <a:t> Εισαγωγή».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57777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Αδειοδότησης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creativecommons.org/licenses/by-nc-sa/4.0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134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Επεξήγηση όρων χρήσης έργων τρίτων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3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marL="0" indent="0">
              <a:buNone/>
            </a:pPr>
            <a:r>
              <a:rPr lang="el-GR" sz="2400" dirty="0" smtClean="0"/>
              <a:t>μαζί </a:t>
            </a:r>
            <a:r>
              <a:rPr lang="el-GR" sz="2400" dirty="0"/>
              <a:t>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8266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Επαγγελματικά δικαιώματα </a:t>
            </a:r>
            <a:r>
              <a:rPr lang="el-GR" sz="3200" b="0" dirty="0" smtClean="0"/>
              <a:t>1/3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Β</a:t>
            </a:r>
            <a:r>
              <a:rPr lang="el-GR" dirty="0" smtClean="0"/>
              <a:t>άσει του Προεδρικού Διατάγματος 163 ΦΕΚ 118/14-6-1996, άρθρο 1, οι τεχνολόγοι Ιατρικών Εργαστηρίων εκτελούν το τεχνολογικό μέρος των εργαστηριακών εξετάσεων με τις σύγχρονες επιστημονικές μεθόδους. Ειδικότερα :</a:t>
            </a:r>
          </a:p>
          <a:p>
            <a:pPr lvl="1"/>
            <a:r>
              <a:rPr lang="el-GR" dirty="0" smtClean="0"/>
              <a:t>Οδηγίες στους εξεταζόμενους,</a:t>
            </a:r>
          </a:p>
          <a:p>
            <a:pPr lvl="1"/>
            <a:r>
              <a:rPr lang="el-GR" dirty="0" smtClean="0"/>
              <a:t>Λήψη βιολογικών δειγμάτων,</a:t>
            </a:r>
          </a:p>
          <a:p>
            <a:pPr lvl="1"/>
            <a:r>
              <a:rPr lang="el-GR" dirty="0" smtClean="0"/>
              <a:t>Παραλαβή δειγμάτων,</a:t>
            </a:r>
          </a:p>
          <a:p>
            <a:pPr lvl="1"/>
            <a:r>
              <a:rPr lang="el-GR" dirty="0" smtClean="0"/>
              <a:t>Προετοιμασία των προς εξέταση δειγμάτων.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3203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1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Επαγγελματικά δικαιώματα </a:t>
            </a:r>
            <a:r>
              <a:rPr lang="el-GR" sz="3200" b="0" dirty="0" smtClean="0"/>
              <a:t>2/3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l-GR" dirty="0"/>
              <a:t>Απαραίτητα υλικά, αντιδραστήρια και </a:t>
            </a:r>
            <a:r>
              <a:rPr lang="el-GR" dirty="0" smtClean="0"/>
              <a:t>διαλύματα</a:t>
            </a:r>
            <a:r>
              <a:rPr lang="el-GR" dirty="0"/>
              <a:t>,</a:t>
            </a:r>
            <a:endParaRPr lang="el-GR" dirty="0" smtClean="0"/>
          </a:p>
          <a:p>
            <a:pPr lvl="1"/>
            <a:r>
              <a:rPr lang="el-GR" dirty="0" smtClean="0"/>
              <a:t>Επιχρίσματα και εκτέλεση τεχνικών χρώσεων,</a:t>
            </a:r>
          </a:p>
          <a:p>
            <a:pPr lvl="1"/>
            <a:r>
              <a:rPr lang="el-GR" dirty="0" smtClean="0"/>
              <a:t>Προετοιμασία και έλεγχος κάθε είδους οργάνου  και μηχανήματος</a:t>
            </a:r>
          </a:p>
          <a:p>
            <a:pPr lvl="1"/>
            <a:r>
              <a:rPr lang="el-GR" dirty="0" smtClean="0"/>
              <a:t>Αναλαμβάνουν υπεύθυνα και υπογράφουν την εκτέλεση του μέρους που τους ανατέθηκε.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0942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Επαγγελματικά δικαιώματα </a:t>
            </a:r>
            <a:r>
              <a:rPr lang="el-GR" sz="3200" b="0" dirty="0" smtClean="0"/>
              <a:t>3/3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268760"/>
            <a:ext cx="8507288" cy="4968552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l-GR" dirty="0" smtClean="0"/>
              <a:t>Επίσης :</a:t>
            </a:r>
          </a:p>
          <a:p>
            <a:pPr marL="800100" lvl="1"/>
            <a:r>
              <a:rPr lang="el-GR" dirty="0" smtClean="0"/>
              <a:t>Σχεδιασμός των εργαστηριακών χώρων,</a:t>
            </a:r>
          </a:p>
          <a:p>
            <a:pPr marL="800100" lvl="1"/>
            <a:r>
              <a:rPr lang="el-GR" dirty="0" smtClean="0"/>
              <a:t>Επιλογή εξοπλισμού και</a:t>
            </a:r>
          </a:p>
          <a:p>
            <a:pPr marL="800100" lvl="1"/>
            <a:r>
              <a:rPr lang="el-GR" dirty="0" smtClean="0"/>
              <a:t>Κατάλληλων εργαστηριακών μεθόδων,</a:t>
            </a:r>
          </a:p>
          <a:p>
            <a:pPr marL="800100" lvl="1"/>
            <a:r>
              <a:rPr lang="el-GR" dirty="0" smtClean="0"/>
              <a:t>Συμμετοχή στις επιτροπές προμηθειών αναλώσιμου υλικού,</a:t>
            </a:r>
          </a:p>
          <a:p>
            <a:pPr marL="800100" lvl="1"/>
            <a:r>
              <a:rPr lang="el-GR" dirty="0" smtClean="0"/>
              <a:t>Στον ποιοτικό έλεγχο των αποτελεσμάτων</a:t>
            </a:r>
          </a:p>
          <a:p>
            <a:pPr marL="800100" lvl="1"/>
            <a:r>
              <a:rPr lang="el-GR" dirty="0" smtClean="0"/>
              <a:t>Στην τήρηση αρχείων και</a:t>
            </a:r>
          </a:p>
          <a:p>
            <a:pPr marL="800100" lvl="1"/>
            <a:r>
              <a:rPr lang="el-GR" dirty="0" smtClean="0"/>
              <a:t>Στις εργασίες και ερευνητικές μελέτες που εκπονούνται στα εργαστήρια.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5021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Μέτρα </a:t>
            </a:r>
            <a:r>
              <a:rPr lang="el-GR" dirty="0" smtClean="0"/>
              <a:t>ασφαλείας </a:t>
            </a:r>
            <a:r>
              <a:rPr lang="el-GR" sz="3200" b="0" dirty="0" smtClean="0"/>
              <a:t>1/3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300225"/>
            <a:ext cx="4896544" cy="4968552"/>
          </a:xfrm>
        </p:spPr>
        <p:txBody>
          <a:bodyPr/>
          <a:lstStyle/>
          <a:p>
            <a:r>
              <a:rPr lang="el-GR" dirty="0" smtClean="0"/>
              <a:t>Μέσα ατομικής προστασίας είναι η ποδιά, τα γάντια, η μάσκα και τα γυαλιά.</a:t>
            </a:r>
          </a:p>
          <a:p>
            <a:r>
              <a:rPr lang="el-GR" dirty="0" smtClean="0"/>
              <a:t>Επισταμένη προστασία σε εκδορές ή ασυνέχειες στη επιφάνεια δέρματος.</a:t>
            </a:r>
          </a:p>
          <a:p>
            <a:r>
              <a:rPr lang="el-GR" dirty="0" smtClean="0"/>
              <a:t>Λευκή ρόμπα.</a:t>
            </a:r>
          </a:p>
          <a:p>
            <a:r>
              <a:rPr lang="el-GR" dirty="0" smtClean="0"/>
              <a:t>Μάσκα με φίλτρο καθαρισμού, ανθεκτικότερα γάντια.</a:t>
            </a:r>
            <a:endParaRPr lang="el-GR" dirty="0"/>
          </a:p>
        </p:txBody>
      </p:sp>
      <p:pic>
        <p:nvPicPr>
          <p:cNvPr id="5" name="Picture 4" descr="Μέσα ατομικής προστασίας : ποδιά, γάντια, μάσκα και γυαλιά.&#10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5" y="1412776"/>
            <a:ext cx="3312367" cy="218291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Μάσκα με φίλτρο καθαρισμού, ανθεκτικά γάντια.&#10;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3" y="3933054"/>
            <a:ext cx="2592287" cy="24106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43509" y="3594501"/>
            <a:ext cx="2641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latin typeface="+mn-lt"/>
              </a:rPr>
              <a:t>Ατομικά προστατευτικά μέσα</a:t>
            </a:r>
            <a:endParaRPr lang="el-GR" sz="16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686872" y="6376243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4368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Μέτρα </a:t>
            </a:r>
            <a:r>
              <a:rPr lang="el-GR" dirty="0" smtClean="0">
                <a:solidFill>
                  <a:prstClr val="black"/>
                </a:solidFill>
              </a:rPr>
              <a:t>ασφαλείας </a:t>
            </a:r>
            <a:r>
              <a:rPr lang="el-GR" sz="3200" b="0" dirty="0" smtClean="0">
                <a:solidFill>
                  <a:prstClr val="black"/>
                </a:solidFill>
              </a:rPr>
              <a:t>2/3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268760"/>
            <a:ext cx="4608512" cy="4968552"/>
          </a:xfrm>
        </p:spPr>
        <p:txBody>
          <a:bodyPr/>
          <a:lstStyle/>
          <a:p>
            <a:r>
              <a:rPr lang="el-GR" dirty="0" smtClean="0"/>
              <a:t>Ευθύνη απολύμανσης των πάγκων εργασίας</a:t>
            </a:r>
          </a:p>
          <a:p>
            <a:pPr marL="3556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200" dirty="0" smtClean="0"/>
              <a:t>(επίσης εκπαίδευση του προσωπικού καθαριότητας από το προσωπικό του εργαστηρίου).</a:t>
            </a:r>
          </a:p>
          <a:p>
            <a:r>
              <a:rPr lang="el-GR" dirty="0" smtClean="0"/>
              <a:t>Βελόνες και αιχμηρά αντικείμενα σε πλαστικά δοχεία ανθεκτικά στο τρύπημα.</a:t>
            </a: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484784"/>
            <a:ext cx="3272160" cy="237514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λεπτομέρεια από δοχείο απόρριψης αιχμηρών αντικειμένων&#10;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3501008"/>
            <a:ext cx="1674966" cy="1237534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 descr="Δοχεία απόρριψης αιχμηρών αντικειμένων&#10;"/>
          <p:cNvSpPr txBox="1"/>
          <p:nvPr/>
        </p:nvSpPr>
        <p:spPr>
          <a:xfrm>
            <a:off x="5274858" y="3887804"/>
            <a:ext cx="2376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+mn-lt"/>
              </a:rPr>
              <a:t>Δοχεία απόρριψης αιχμηρών αντικειμένων</a:t>
            </a:r>
            <a:endParaRPr lang="el-GR" sz="16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1306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Μέτρα </a:t>
            </a:r>
            <a:r>
              <a:rPr lang="el-GR" dirty="0" smtClean="0">
                <a:solidFill>
                  <a:prstClr val="black"/>
                </a:solidFill>
              </a:rPr>
              <a:t>ασφαλείας </a:t>
            </a:r>
            <a:r>
              <a:rPr lang="el-GR" sz="3200" b="0" dirty="0" smtClean="0">
                <a:solidFill>
                  <a:prstClr val="black"/>
                </a:solidFill>
              </a:rPr>
              <a:t>3/3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268760"/>
            <a:ext cx="4968552" cy="4968552"/>
          </a:xfrm>
        </p:spPr>
        <p:txBody>
          <a:bodyPr/>
          <a:lstStyle/>
          <a:p>
            <a:r>
              <a:rPr lang="el-GR" dirty="0" smtClean="0"/>
              <a:t>Πλύσιμο των χεριών.</a:t>
            </a:r>
          </a:p>
          <a:p>
            <a:r>
              <a:rPr lang="el-GR" dirty="0" smtClean="0"/>
              <a:t>Μεταφορά δειγμάτων βιολογικών υλικών σε σωληνάρια ερμητικά κλεισμένα.</a:t>
            </a:r>
          </a:p>
          <a:p>
            <a:r>
              <a:rPr lang="el-GR" dirty="0" smtClean="0"/>
              <a:t>Απαγορεύεται η χρήση φαγητού, ποτού, καθώς και το κάπνισμα στους εργαστηριακούς χώρους υγείας.</a:t>
            </a:r>
          </a:p>
          <a:p>
            <a:r>
              <a:rPr lang="el-GR" dirty="0" smtClean="0"/>
              <a:t>Απαγορεύεται η τοποθέτηση φακών επαφής.</a:t>
            </a: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5436096" y="5142383"/>
            <a:ext cx="3258969" cy="461665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l-GR" sz="2400" dirty="0" smtClean="0">
                <a:latin typeface="+mn-lt"/>
              </a:rPr>
              <a:t>Κλινική Επαγρύπνηση</a:t>
            </a:r>
            <a:endParaRPr lang="el-GR" sz="2400" dirty="0">
              <a:latin typeface="+mn-lt"/>
            </a:endParaRPr>
          </a:p>
        </p:txBody>
      </p:sp>
      <p:pic>
        <p:nvPicPr>
          <p:cNvPr id="5" name="Picture 8" descr="Τυποποιημένο παραπεμπτικό εργαστηριακών εξετάσεων&#10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3" y="1700808"/>
            <a:ext cx="3544887" cy="25241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30649" y="4224933"/>
            <a:ext cx="2699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+mn-lt"/>
              </a:rPr>
              <a:t>Τυποποιημένο παραπεμπτικό εργαστηριακών εξετάσεων</a:t>
            </a:r>
            <a:endParaRPr lang="el-GR" sz="16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1012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Κρίσιμα σημεία </a:t>
            </a:r>
            <a:r>
              <a:rPr lang="el-GR" sz="3200" b="0" dirty="0" smtClean="0"/>
              <a:t>1/4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268760"/>
            <a:ext cx="8507288" cy="4968552"/>
          </a:xfrm>
        </p:spPr>
        <p:txBody>
          <a:bodyPr/>
          <a:lstStyle/>
          <a:p>
            <a:r>
              <a:rPr lang="el-GR" dirty="0" smtClean="0"/>
              <a:t>Σφάλματα γίνονται από λάθη στην επικοινωνία μεταξύ κλινικής και εργαστηριού, σε σύγκριση με τα τεχνικά σφάλματα.</a:t>
            </a:r>
          </a:p>
          <a:p>
            <a:pPr lvl="1"/>
            <a:r>
              <a:rPr lang="el-GR" dirty="0" smtClean="0"/>
              <a:t>Λανθασμένη λήψη και</a:t>
            </a:r>
          </a:p>
          <a:p>
            <a:pPr lvl="1"/>
            <a:r>
              <a:rPr lang="el-GR" dirty="0" smtClean="0"/>
              <a:t>Λανθασμένος χειρισμός δείγματος,</a:t>
            </a:r>
          </a:p>
          <a:p>
            <a:pPr lvl="1"/>
            <a:r>
              <a:rPr lang="el-GR" dirty="0" smtClean="0"/>
              <a:t>Λανθασμένη τοποθέτηση σήμανσης στο δείγμα,</a:t>
            </a:r>
          </a:p>
          <a:p>
            <a:pPr lvl="1"/>
            <a:r>
              <a:rPr lang="el-GR" dirty="0" smtClean="0"/>
              <a:t>Λάθος συντηρητικού ή έλλειψη κατάλληλου συντηρητικού,</a:t>
            </a:r>
          </a:p>
          <a:p>
            <a:pPr lvl="1"/>
            <a:r>
              <a:rPr lang="el-GR" dirty="0" smtClean="0"/>
              <a:t>Καθυστερημένη παράδοση δείγματος.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5249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Κρίσιμα σημεία </a:t>
            </a:r>
            <a:r>
              <a:rPr lang="el-GR" sz="3200" b="0" dirty="0" smtClean="0"/>
              <a:t>2/4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268760"/>
            <a:ext cx="8507288" cy="4968552"/>
          </a:xfrm>
        </p:spPr>
        <p:txBody>
          <a:bodyPr/>
          <a:lstStyle/>
          <a:p>
            <a:pPr lvl="1" indent="-342900"/>
            <a:r>
              <a:rPr lang="el-GR" dirty="0"/>
              <a:t>Λανθασμένη ή </a:t>
            </a:r>
            <a:r>
              <a:rPr lang="el-GR" dirty="0" smtClean="0"/>
              <a:t>ανεπαρκής </a:t>
            </a:r>
            <a:r>
              <a:rPr lang="el-GR" dirty="0"/>
              <a:t>προετοιμασία του </a:t>
            </a:r>
            <a:r>
              <a:rPr lang="el-GR" dirty="0" smtClean="0"/>
              <a:t>ασθενή</a:t>
            </a:r>
            <a:r>
              <a:rPr lang="el-GR" dirty="0"/>
              <a:t>,</a:t>
            </a:r>
            <a:endParaRPr lang="el-GR" dirty="0" smtClean="0"/>
          </a:p>
          <a:p>
            <a:pPr lvl="1" indent="-342900"/>
            <a:r>
              <a:rPr lang="el-GR" dirty="0" smtClean="0"/>
              <a:t>Αιμολυμένα δείγματα αίματος,</a:t>
            </a:r>
          </a:p>
          <a:p>
            <a:pPr lvl="1" indent="-342900"/>
            <a:r>
              <a:rPr lang="el-GR" dirty="0" smtClean="0"/>
              <a:t>Ανεπαρκής αιμοληψία,</a:t>
            </a:r>
          </a:p>
          <a:p>
            <a:pPr lvl="1" indent="-342900"/>
            <a:r>
              <a:rPr lang="el-GR" dirty="0" smtClean="0"/>
              <a:t>Ακατάλληλο αντιπηκτικό,</a:t>
            </a:r>
          </a:p>
          <a:p>
            <a:pPr lvl="1" indent="-342900"/>
            <a:r>
              <a:rPr lang="el-GR" dirty="0" smtClean="0"/>
              <a:t>Παλαιωμένα δείγματα που περιέχουν κατεστραμμένα κύτταρα.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1143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C_templat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Προσαρμοσμένο 1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C_template_updated">
  <a:themeElements>
    <a:clrScheme name="Custom 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OC_template1</Template>
  <TotalTime>141</TotalTime>
  <Words>974</Words>
  <Application>Microsoft Office PowerPoint</Application>
  <PresentationFormat>Προβολή στην οθόνη (4:3)</PresentationFormat>
  <Paragraphs>144</Paragraphs>
  <Slides>20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20</vt:i4>
      </vt:variant>
    </vt:vector>
  </HeadingPairs>
  <TitlesOfParts>
    <vt:vector size="24" baseType="lpstr">
      <vt:lpstr>OC_template1</vt:lpstr>
      <vt:lpstr>1_OC_template_updated</vt:lpstr>
      <vt:lpstr>2_OC_template_updated</vt:lpstr>
      <vt:lpstr>OC_template_updated</vt:lpstr>
      <vt:lpstr>Τεχνικές Λήψης Βιολογικών Υλικών (Θ)</vt:lpstr>
      <vt:lpstr>Επαγγελματικά δικαιώματα 1/3</vt:lpstr>
      <vt:lpstr>Επαγγελματικά δικαιώματα 2/3</vt:lpstr>
      <vt:lpstr>Επαγγελματικά δικαιώματα 3/3</vt:lpstr>
      <vt:lpstr>Μέτρα ασφαλείας 1/3</vt:lpstr>
      <vt:lpstr>Μέτρα ασφαλείας 2/3</vt:lpstr>
      <vt:lpstr>Μέτρα ασφαλείας 3/3</vt:lpstr>
      <vt:lpstr>Κρίσιμα σημεία 1/4</vt:lpstr>
      <vt:lpstr>Κρίσιμα σημεία 2/4</vt:lpstr>
      <vt:lpstr>Κρίσιμα σημεία 3/4</vt:lpstr>
      <vt:lpstr>Κρίσιμα σημεία 4/4</vt:lpstr>
      <vt:lpstr>Απάντηση γενικής εξέταση αίματος</vt:lpstr>
      <vt:lpstr>Απάντηση βιοχημικού ελέγχου αίματος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Τεχνικές Λήψης Βιολογικών Υλικών</dc:title>
  <dc:creator>opencourses@teiath.gr</dc:creator>
  <cp:lastModifiedBy>natasakar new</cp:lastModifiedBy>
  <cp:revision>18</cp:revision>
  <dcterms:created xsi:type="dcterms:W3CDTF">2014-05-13T06:20:17Z</dcterms:created>
  <dcterms:modified xsi:type="dcterms:W3CDTF">2015-02-27T14:25:56Z</dcterms:modified>
</cp:coreProperties>
</file>