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0"/>
  </p:notesMasterIdLst>
  <p:handoutMasterIdLst>
    <p:handoutMasterId r:id="rId3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57" r:id="rId24"/>
    <p:sldId id="262" r:id="rId25"/>
    <p:sldId id="264" r:id="rId26"/>
    <p:sldId id="265"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εικόνα</a:t>
            </a:r>
            <a:r>
              <a:rPr lang="el-GR" baseline="0" dirty="0" smtClean="0"/>
              <a:t> δεν έχει άδεια</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extLst>
      <p:ext uri="{BB962C8B-B14F-4D97-AF65-F5344CB8AC3E}">
        <p14:creationId xmlns:p14="http://schemas.microsoft.com/office/powerpoint/2010/main" val="255327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εικόνα δεν έχει άδεια</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192929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ym-derviz.ioa.sch.gr/globalsch-autosch/iware/?D=66e8b5384ca00efc5bfdb4a3fe79ffde"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healthsoc.wordpress.com/tag/%CE%B4%CE%B9%CE%B1%CF%84%CF%81%CE%BF%CF%86%CE%AE/"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l.wikipedia.org/wiki/Ileostomia#mediaviewer/File:Ileostomy_bag.jpg"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commons.wikimedia.org/wiki/User:Salicyn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1</a:t>
            </a:r>
            <a:r>
              <a:rPr lang="el-GR" sz="2800" b="1" dirty="0" smtClean="0"/>
              <a:t>0</a:t>
            </a:r>
            <a:r>
              <a:rPr lang="el-GR" sz="2800" dirty="0" smtClean="0"/>
              <a:t>:</a:t>
            </a:r>
            <a:r>
              <a:rPr lang="en-US" sz="2800" dirty="0" smtClean="0"/>
              <a:t> </a:t>
            </a:r>
            <a:r>
              <a:rPr lang="el-GR" sz="2800" dirty="0" smtClean="0"/>
              <a:t>Διδασκαλία και Μάθηση στο Πλαίσιο της Προαγωγής και Αγωγής Υγείας</a:t>
            </a:r>
          </a:p>
          <a:p>
            <a:pPr>
              <a:spcBef>
                <a:spcPts val="0"/>
              </a:spcBef>
              <a:spcAft>
                <a:spcPts val="1200"/>
              </a:spcAft>
            </a:pPr>
            <a:r>
              <a:rPr lang="el-GR" sz="2400" dirty="0"/>
              <a:t>Ελένη Ευαγγέλου, Ευγενία </a:t>
            </a:r>
            <a:r>
              <a:rPr lang="el-GR" sz="2400" dirty="0" err="1"/>
              <a:t>Βλάχου</a:t>
            </a:r>
            <a:endParaRPr lang="el-GR" sz="2400" dirty="0"/>
          </a:p>
          <a:p>
            <a:pPr>
              <a:spcBef>
                <a:spcPts val="0"/>
              </a:spcBef>
              <a:spcAft>
                <a:spcPts val="1200"/>
              </a:spcAft>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αναγκών</a:t>
            </a:r>
          </a:p>
        </p:txBody>
      </p:sp>
      <p:sp>
        <p:nvSpPr>
          <p:cNvPr id="3" name="Θέση περιεχομένου 2"/>
          <p:cNvSpPr>
            <a:spLocks noGrp="1"/>
          </p:cNvSpPr>
          <p:nvPr>
            <p:ph idx="1"/>
          </p:nvPr>
        </p:nvSpPr>
        <p:spPr/>
        <p:txBody>
          <a:bodyPr/>
          <a:lstStyle/>
          <a:p>
            <a:r>
              <a:rPr lang="el-GR" dirty="0"/>
              <a:t>Τυπικές </a:t>
            </a:r>
            <a:r>
              <a:rPr lang="el-GR" dirty="0" smtClean="0"/>
              <a:t>ανάγκες.</a:t>
            </a:r>
            <a:endParaRPr lang="el-GR" dirty="0"/>
          </a:p>
          <a:p>
            <a:r>
              <a:rPr lang="el-GR" dirty="0"/>
              <a:t>Ανάγκες που γίνονται αντιληπτές από τους ασθενείς και τις οικογένειές </a:t>
            </a:r>
            <a:r>
              <a:rPr lang="el-GR" dirty="0" smtClean="0"/>
              <a:t>τους.</a:t>
            </a:r>
            <a:endParaRPr lang="el-GR" dirty="0"/>
          </a:p>
          <a:p>
            <a:r>
              <a:rPr lang="el-GR" dirty="0"/>
              <a:t>Εκφραζόμενες </a:t>
            </a:r>
            <a:r>
              <a:rPr lang="el-GR" dirty="0" smtClean="0"/>
              <a:t>ανάγκες.</a:t>
            </a:r>
            <a:endParaRPr lang="el-GR" dirty="0"/>
          </a:p>
          <a:p>
            <a:r>
              <a:rPr lang="el-GR" dirty="0"/>
              <a:t>Ανάγκες που προκύπτουν από συγκρίσεις </a:t>
            </a:r>
            <a:r>
              <a:rPr lang="el-GR" dirty="0" smtClean="0"/>
              <a:t>πληθυσμών.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93948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Εμπόδια στην ανίχνευση αναγκών </a:t>
            </a:r>
          </a:p>
        </p:txBody>
      </p:sp>
      <p:sp>
        <p:nvSpPr>
          <p:cNvPr id="3" name="Θέση περιεχομένου 2"/>
          <p:cNvSpPr>
            <a:spLocks noGrp="1"/>
          </p:cNvSpPr>
          <p:nvPr>
            <p:ph idx="1"/>
          </p:nvPr>
        </p:nvSpPr>
        <p:spPr/>
        <p:txBody>
          <a:bodyPr/>
          <a:lstStyle/>
          <a:p>
            <a:r>
              <a:rPr lang="el-GR" dirty="0"/>
              <a:t>Από τον νοσηλευτή/εκπαιδευτικό ως προς την αντίληψη των </a:t>
            </a:r>
            <a:r>
              <a:rPr lang="el-GR" dirty="0" smtClean="0"/>
              <a:t>αναγκών</a:t>
            </a:r>
            <a:endParaRPr lang="el-GR" dirty="0"/>
          </a:p>
          <a:p>
            <a:r>
              <a:rPr lang="el-GR" dirty="0"/>
              <a:t>Από τους ασθενείς και τις οικογένειες ως προς την έκφραση των αναγκών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24466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Περιοχές συλλογής πληροφοριών</a:t>
            </a:r>
          </a:p>
        </p:txBody>
      </p:sp>
      <p:sp>
        <p:nvSpPr>
          <p:cNvPr id="3" name="Θέση περιεχομένου 2"/>
          <p:cNvSpPr>
            <a:spLocks noGrp="1"/>
          </p:cNvSpPr>
          <p:nvPr>
            <p:ph idx="1"/>
          </p:nvPr>
        </p:nvSpPr>
        <p:spPr/>
        <p:txBody>
          <a:bodyPr/>
          <a:lstStyle/>
          <a:p>
            <a:r>
              <a:rPr lang="el-GR" dirty="0"/>
              <a:t>Ερωτήσεις και παρατηρήσεις των </a:t>
            </a:r>
            <a:r>
              <a:rPr lang="el-GR" dirty="0" smtClean="0"/>
              <a:t>ασθενών</a:t>
            </a:r>
            <a:endParaRPr lang="el-GR" dirty="0"/>
          </a:p>
          <a:p>
            <a:r>
              <a:rPr lang="el-GR" dirty="0"/>
              <a:t>Πιθανές ανάγκες (διάγνωση, θεραπεία, εξετάσεις, πρόγνωση, πορεία, </a:t>
            </a:r>
            <a:r>
              <a:rPr lang="el-GR" dirty="0" err="1"/>
              <a:t>αυτοφροντίδα</a:t>
            </a:r>
            <a:r>
              <a:rPr lang="el-GR" dirty="0"/>
              <a:t>, ρουτίνα νοσοκομείου)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949484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Περιοχές συλλογής πληροφοριών</a:t>
            </a:r>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4A82"/>
                </a:solidFill>
              </a:rPr>
              <a:t>Παράγοντες που εμποδίζουν ή διευκολύνουν</a:t>
            </a:r>
          </a:p>
          <a:p>
            <a:r>
              <a:rPr lang="el-GR" dirty="0"/>
              <a:t>Ηλικία, </a:t>
            </a:r>
            <a:r>
              <a:rPr lang="el-GR" dirty="0" smtClean="0"/>
              <a:t>φύλο.</a:t>
            </a:r>
            <a:endParaRPr lang="el-GR" dirty="0"/>
          </a:p>
          <a:p>
            <a:r>
              <a:rPr lang="el-GR" dirty="0"/>
              <a:t>Διανοητική κατάσταση, μαθησιακή </a:t>
            </a:r>
            <a:r>
              <a:rPr lang="el-GR" dirty="0" smtClean="0"/>
              <a:t>ικανότητα.</a:t>
            </a:r>
            <a:endParaRPr lang="el-GR" dirty="0"/>
          </a:p>
          <a:p>
            <a:r>
              <a:rPr lang="el-GR" dirty="0"/>
              <a:t>Επίπεδο </a:t>
            </a:r>
            <a:r>
              <a:rPr lang="el-GR" dirty="0" smtClean="0"/>
              <a:t>εκπαίδευσης.</a:t>
            </a:r>
            <a:endParaRPr lang="el-GR" dirty="0"/>
          </a:p>
          <a:p>
            <a:r>
              <a:rPr lang="el-GR" dirty="0"/>
              <a:t>Συναισθηματικό επίπεδο (φόβος, άγχος</a:t>
            </a:r>
            <a:r>
              <a:rPr lang="el-GR" dirty="0" smtClean="0"/>
              <a:t>).</a:t>
            </a:r>
            <a:endParaRPr lang="el-GR" dirty="0"/>
          </a:p>
          <a:p>
            <a:r>
              <a:rPr lang="el-GR" dirty="0"/>
              <a:t>Αντίληψη </a:t>
            </a:r>
            <a:r>
              <a:rPr lang="el-GR" dirty="0" smtClean="0"/>
              <a:t>ορολογίας.</a:t>
            </a:r>
            <a:endParaRPr lang="el-GR" dirty="0"/>
          </a:p>
          <a:p>
            <a:r>
              <a:rPr lang="el-GR" dirty="0"/>
              <a:t>Όραση, </a:t>
            </a:r>
            <a:r>
              <a:rPr lang="el-GR" dirty="0" smtClean="0"/>
              <a:t>ακοή.</a:t>
            </a:r>
            <a:endParaRPr lang="el-GR" dirty="0"/>
          </a:p>
          <a:p>
            <a:r>
              <a:rPr lang="el-GR" dirty="0" smtClean="0"/>
              <a:t>Άνεση.</a:t>
            </a:r>
            <a:endParaRPr lang="el-GR" dirty="0"/>
          </a:p>
          <a:p>
            <a:r>
              <a:rPr lang="el-GR" dirty="0"/>
              <a:t>Προηγούμενη </a:t>
            </a:r>
            <a:r>
              <a:rPr lang="el-GR" dirty="0" smtClean="0"/>
              <a:t>εμπειρία.</a:t>
            </a:r>
            <a:endParaRPr lang="el-GR" dirty="0"/>
          </a:p>
          <a:p>
            <a:r>
              <a:rPr lang="el-GR" dirty="0" smtClean="0"/>
              <a:t>Στάσεις.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95817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Νοσηλευτική διεργασία και διεργασία διδασκαλίας/μάθησης </a:t>
            </a:r>
            <a:r>
              <a:rPr lang="el-GR" sz="3600" b="0" dirty="0" smtClean="0"/>
              <a:t>2/5</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startAt="2"/>
            </a:pPr>
            <a:r>
              <a:rPr lang="el-GR" b="1" dirty="0"/>
              <a:t>Νοσηλευτική </a:t>
            </a:r>
            <a:r>
              <a:rPr lang="el-GR" b="1" dirty="0" smtClean="0"/>
              <a:t>διάγνωση</a:t>
            </a:r>
          </a:p>
          <a:p>
            <a:pPr marL="457200" indent="-457200">
              <a:buFont typeface="+mj-lt"/>
              <a:buAutoNum type="arabicPeriod"/>
            </a:pPr>
            <a:r>
              <a:rPr lang="el-GR" dirty="0"/>
              <a:t>Καθορισμός </a:t>
            </a:r>
            <a:r>
              <a:rPr lang="el-GR" dirty="0" smtClean="0"/>
              <a:t>προβλήματος-ανάγκης.</a:t>
            </a:r>
            <a:endParaRPr lang="el-GR" dirty="0"/>
          </a:p>
          <a:p>
            <a:pPr marL="457200" indent="-457200">
              <a:buFont typeface="+mj-lt"/>
              <a:buAutoNum type="arabicPeriod"/>
            </a:pPr>
            <a:r>
              <a:rPr lang="el-GR" dirty="0"/>
              <a:t>Επιβεβαίωση </a:t>
            </a:r>
            <a:r>
              <a:rPr lang="el-GR" dirty="0" smtClean="0"/>
              <a:t>διάγνωσης.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638648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Προσδιορισμός και εκτίμηση αναγκών</a:t>
            </a:r>
          </a:p>
        </p:txBody>
      </p:sp>
      <p:sp>
        <p:nvSpPr>
          <p:cNvPr id="3" name="Θέση περιεχομένου 2"/>
          <p:cNvSpPr>
            <a:spLocks noGrp="1"/>
          </p:cNvSpPr>
          <p:nvPr>
            <p:ph idx="1"/>
          </p:nvPr>
        </p:nvSpPr>
        <p:spPr/>
        <p:txBody>
          <a:bodyPr/>
          <a:lstStyle/>
          <a:p>
            <a:r>
              <a:rPr lang="el-GR" dirty="0"/>
              <a:t>Η καταγραφή των αναγκών γίνεται με σειρά προτεραιότητας (κλίμακα αναγκών του </a:t>
            </a:r>
            <a:r>
              <a:rPr lang="el-GR" dirty="0" err="1"/>
              <a:t>Maslow</a:t>
            </a:r>
            <a:r>
              <a:rPr lang="el-GR" dirty="0" smtClean="0"/>
              <a:t>).</a:t>
            </a:r>
            <a:endParaRPr lang="el-GR" dirty="0"/>
          </a:p>
          <a:p>
            <a:r>
              <a:rPr lang="el-GR" dirty="0"/>
              <a:t>Ο τύπος της μάθησης και το επίπεδο (γνωστικό, συναισθηματικό, ψυχοκινητικό</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06202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αγωγή Υγείας μπορεί να επιτευχθεί</a:t>
            </a:r>
          </a:p>
        </p:txBody>
      </p:sp>
      <p:sp>
        <p:nvSpPr>
          <p:cNvPr id="3" name="Θέση περιεχομένου 2"/>
          <p:cNvSpPr>
            <a:spLocks noGrp="1"/>
          </p:cNvSpPr>
          <p:nvPr>
            <p:ph idx="1"/>
          </p:nvPr>
        </p:nvSpPr>
        <p:spPr/>
        <p:txBody>
          <a:bodyPr/>
          <a:lstStyle/>
          <a:p>
            <a:r>
              <a:rPr lang="el-GR" dirty="0"/>
              <a:t>Ως προγραμματισμένη </a:t>
            </a:r>
            <a:r>
              <a:rPr lang="el-GR" dirty="0" smtClean="0"/>
              <a:t>διδασκαλία.</a:t>
            </a:r>
            <a:endParaRPr lang="el-GR" dirty="0"/>
          </a:p>
          <a:p>
            <a:r>
              <a:rPr lang="el-GR" dirty="0"/>
              <a:t>Ως μη προγραμματισμένη </a:t>
            </a:r>
            <a:r>
              <a:rPr lang="el-GR" dirty="0" smtClean="0"/>
              <a:t>διδασκαλία.</a:t>
            </a:r>
            <a:endParaRPr lang="el-GR" dirty="0"/>
          </a:p>
          <a:p>
            <a:r>
              <a:rPr lang="el-GR" dirty="0" smtClean="0"/>
              <a:t>Ατομική. </a:t>
            </a:r>
            <a:endParaRPr lang="el-GR" dirty="0"/>
          </a:p>
          <a:p>
            <a:r>
              <a:rPr lang="el-GR" dirty="0" smtClean="0"/>
              <a:t>Ομαδική.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845404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 ποιους απευθύνεται</a:t>
            </a:r>
          </a:p>
        </p:txBody>
      </p:sp>
      <p:sp>
        <p:nvSpPr>
          <p:cNvPr id="3" name="Θέση περιεχομένου 2"/>
          <p:cNvSpPr>
            <a:spLocks noGrp="1"/>
          </p:cNvSpPr>
          <p:nvPr>
            <p:ph idx="1"/>
          </p:nvPr>
        </p:nvSpPr>
        <p:spPr>
          <a:xfrm>
            <a:off x="457200" y="1196752"/>
            <a:ext cx="3538736" cy="5040560"/>
          </a:xfrm>
        </p:spPr>
        <p:txBody>
          <a:bodyPr/>
          <a:lstStyle/>
          <a:p>
            <a:pPr marL="0" indent="0">
              <a:buNone/>
            </a:pPr>
            <a:r>
              <a:rPr lang="el-GR" dirty="0"/>
              <a:t>Απευθύνεται :</a:t>
            </a:r>
          </a:p>
          <a:p>
            <a:r>
              <a:rPr lang="el-GR" dirty="0"/>
              <a:t>Στα </a:t>
            </a:r>
            <a:r>
              <a:rPr lang="el-GR" dirty="0" smtClean="0"/>
              <a:t>παιδιά.</a:t>
            </a:r>
            <a:endParaRPr lang="el-GR" dirty="0"/>
          </a:p>
          <a:p>
            <a:r>
              <a:rPr lang="el-GR" dirty="0"/>
              <a:t>Στους </a:t>
            </a:r>
            <a:r>
              <a:rPr lang="el-GR" dirty="0" smtClean="0"/>
              <a:t>γονείς.</a:t>
            </a:r>
            <a:endParaRPr lang="el-GR" dirty="0"/>
          </a:p>
          <a:p>
            <a:r>
              <a:rPr lang="el-GR" dirty="0"/>
              <a:t>Στους </a:t>
            </a:r>
            <a:r>
              <a:rPr lang="el-GR" dirty="0" smtClean="0"/>
              <a:t>δασκάλους.</a:t>
            </a:r>
            <a:endParaRPr lang="el-GR" dirty="0"/>
          </a:p>
          <a:p>
            <a:r>
              <a:rPr lang="el-GR" dirty="0"/>
              <a:t>Σε ηλικιωμένα </a:t>
            </a:r>
            <a:r>
              <a:rPr lang="el-GR" dirty="0" smtClean="0"/>
              <a:t>άτομα.</a:t>
            </a:r>
            <a:endParaRPr lang="el-GR" dirty="0"/>
          </a:p>
          <a:p>
            <a:r>
              <a:rPr lang="el-GR" dirty="0"/>
              <a:t>Σ’ άλλο </a:t>
            </a:r>
            <a:r>
              <a:rPr lang="el-GR" dirty="0" smtClean="0"/>
              <a:t>προσωπικό.</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5" name="Picture 4" descr="http://gym-derviz.ioa.sch.gr/autosch/iware/files/Back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224979"/>
            <a:ext cx="24098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6156176" y="4108220"/>
            <a:ext cx="1511824" cy="276999"/>
          </a:xfrm>
          <a:prstGeom prst="rect">
            <a:avLst/>
          </a:prstGeom>
        </p:spPr>
        <p:txBody>
          <a:bodyPr wrap="none">
            <a:spAutoFit/>
          </a:bodyPr>
          <a:lstStyle/>
          <a:p>
            <a:r>
              <a:rPr lang="en-US" sz="1200" dirty="0" smtClean="0">
                <a:latin typeface="+mn-lt"/>
                <a:hlinkClick r:id="rId3"/>
              </a:rPr>
              <a:t>gym-derviz.ioa.sch.gr</a:t>
            </a:r>
            <a:endParaRPr lang="el-GR" sz="1200" dirty="0">
              <a:latin typeface="+mn-lt"/>
            </a:endParaRPr>
          </a:p>
        </p:txBody>
      </p:sp>
      <p:pic>
        <p:nvPicPr>
          <p:cNvPr id="7" name="Picture 2" descr="http://healthsoc.files.wordpress.com/2011/11/hc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49" y="4409046"/>
            <a:ext cx="28908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1334721" y="6356350"/>
            <a:ext cx="1783693" cy="276999"/>
          </a:xfrm>
          <a:prstGeom prst="rect">
            <a:avLst/>
          </a:prstGeom>
        </p:spPr>
        <p:txBody>
          <a:bodyPr wrap="none">
            <a:spAutoFit/>
          </a:bodyPr>
          <a:lstStyle/>
          <a:p>
            <a:r>
              <a:rPr lang="en-US" sz="1200" dirty="0">
                <a:latin typeface="+mn-lt"/>
                <a:hlinkClick r:id="rId5"/>
              </a:rPr>
              <a:t>healthsoc.wordpress.com</a:t>
            </a:r>
            <a:endParaRPr lang="el-GR" sz="1200" dirty="0">
              <a:latin typeface="+mn-lt"/>
            </a:endParaRPr>
          </a:p>
        </p:txBody>
      </p:sp>
    </p:spTree>
    <p:extLst>
      <p:ext uri="{BB962C8B-B14F-4D97-AF65-F5344CB8AC3E}">
        <p14:creationId xmlns:p14="http://schemas.microsoft.com/office/powerpoint/2010/main" val="191025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Νοσηλευτική διεργασία και διεργασία διδασκαλίας/μάθησης </a:t>
            </a:r>
            <a:r>
              <a:rPr lang="el-GR" sz="3600" b="0" dirty="0" smtClean="0"/>
              <a:t>3/5</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startAt="3"/>
            </a:pPr>
            <a:r>
              <a:rPr lang="el-GR" b="1" dirty="0" smtClean="0"/>
              <a:t>Σχεδιασμός </a:t>
            </a:r>
          </a:p>
          <a:p>
            <a:pPr marL="457200" indent="-457200">
              <a:buFont typeface="+mj-lt"/>
              <a:buAutoNum type="arabicPeriod"/>
            </a:pPr>
            <a:r>
              <a:rPr lang="el-GR" dirty="0"/>
              <a:t>Καθορισμός αντικειμενικών </a:t>
            </a:r>
            <a:r>
              <a:rPr lang="el-GR" dirty="0" smtClean="0"/>
              <a:t>σκοπών.</a:t>
            </a:r>
            <a:endParaRPr lang="el-GR" dirty="0"/>
          </a:p>
          <a:p>
            <a:pPr marL="457200" indent="-457200">
              <a:buFont typeface="+mj-lt"/>
              <a:buAutoNum type="arabicPeriod"/>
            </a:pPr>
            <a:r>
              <a:rPr lang="el-GR" dirty="0"/>
              <a:t>Επιλογή μεθόδου </a:t>
            </a:r>
            <a:r>
              <a:rPr lang="el-GR" dirty="0" smtClean="0"/>
              <a:t>διδασκαλίας.</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755762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Ταξινόμηση μαθησιακών σκοπών</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Τρεις κατηγορίες ή τομείς</a:t>
            </a:r>
          </a:p>
          <a:p>
            <a:pPr marL="457200" indent="-457200">
              <a:buFont typeface="+mj-lt"/>
              <a:buAutoNum type="arabicPeriod"/>
            </a:pPr>
            <a:r>
              <a:rPr lang="el-GR" b="1" dirty="0" smtClean="0"/>
              <a:t>Γνωστικός</a:t>
            </a:r>
            <a:r>
              <a:rPr lang="el-GR" dirty="0" smtClean="0"/>
              <a:t> </a:t>
            </a:r>
            <a:r>
              <a:rPr lang="el-GR" dirty="0"/>
              <a:t>(αναφέρεται στη γνώση και τις διανοητικές ικανότητες</a:t>
            </a:r>
            <a:r>
              <a:rPr lang="el-GR" dirty="0" smtClean="0"/>
              <a:t>).</a:t>
            </a:r>
            <a:endParaRPr lang="el-GR" dirty="0"/>
          </a:p>
          <a:p>
            <a:pPr marL="0" indent="0">
              <a:buNone/>
            </a:pPr>
            <a:r>
              <a:rPr lang="el-GR" dirty="0" smtClean="0"/>
              <a:t>6 </a:t>
            </a:r>
            <a:r>
              <a:rPr lang="el-GR" dirty="0"/>
              <a:t>επίπεδα (Γνώση, κατανόηση, εφαρμογή, ανάλυση, σύνθεση, αξιολόγηση</a:t>
            </a:r>
            <a:r>
              <a:rPr lang="el-GR" dirty="0" smtClean="0"/>
              <a:t>).  </a:t>
            </a:r>
            <a:endParaRPr lang="el-GR" dirty="0"/>
          </a:p>
          <a:p>
            <a:pPr marL="457200" indent="-457200">
              <a:buFont typeface="+mj-lt"/>
              <a:buAutoNum type="arabicPeriod" startAt="2"/>
            </a:pPr>
            <a:r>
              <a:rPr lang="el-GR" b="1" dirty="0" smtClean="0"/>
              <a:t>Συναισθηματικός</a:t>
            </a:r>
            <a:r>
              <a:rPr lang="el-GR" dirty="0" smtClean="0"/>
              <a:t> </a:t>
            </a:r>
            <a:r>
              <a:rPr lang="el-GR" dirty="0"/>
              <a:t>(αναφέρεται στις στάσεις, αξίες, ενδιαφέροντα</a:t>
            </a:r>
            <a:r>
              <a:rPr lang="el-GR" dirty="0" smtClean="0"/>
              <a:t>). </a:t>
            </a:r>
            <a:endParaRPr lang="el-GR" dirty="0"/>
          </a:p>
          <a:p>
            <a:pPr marL="0" indent="0">
              <a:buNone/>
            </a:pPr>
            <a:r>
              <a:rPr lang="el-GR" dirty="0" smtClean="0"/>
              <a:t>5 </a:t>
            </a:r>
            <a:r>
              <a:rPr lang="el-GR" dirty="0"/>
              <a:t>Επίπεδα (παρακολούθηση, ανταπόκριση, αξιολόγηση, αποτίμηση, οργάνωση αξιών, χαρακτηρισμός αξιών</a:t>
            </a:r>
            <a:r>
              <a:rPr lang="el-GR" dirty="0" smtClean="0"/>
              <a:t>).</a:t>
            </a:r>
            <a:endParaRPr lang="el-GR" dirty="0"/>
          </a:p>
          <a:p>
            <a:pPr marL="457200" indent="-457200">
              <a:buFont typeface="+mj-lt"/>
              <a:buAutoNum type="arabicPeriod" startAt="3"/>
            </a:pPr>
            <a:r>
              <a:rPr lang="el-GR" b="1" dirty="0" smtClean="0"/>
              <a:t>Ψυχοκινητικός </a:t>
            </a:r>
            <a:r>
              <a:rPr lang="el-GR" dirty="0" smtClean="0"/>
              <a:t>(</a:t>
            </a:r>
            <a:r>
              <a:rPr lang="el-GR" dirty="0"/>
              <a:t>αναφέρεται στις ψυχοκινητικές δεξιότητες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09779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Προαγωγή υγείας</a:t>
            </a:r>
            <a:endParaRPr lang="el-GR" dirty="0"/>
          </a:p>
        </p:txBody>
      </p:sp>
      <p:sp>
        <p:nvSpPr>
          <p:cNvPr id="3" name="Θέση περιεχομένου 2"/>
          <p:cNvSpPr>
            <a:spLocks noGrp="1"/>
          </p:cNvSpPr>
          <p:nvPr>
            <p:ph idx="1"/>
          </p:nvPr>
        </p:nvSpPr>
        <p:spPr>
          <a:xfrm>
            <a:off x="457200" y="1196752"/>
            <a:ext cx="8229600" cy="1656184"/>
          </a:xfrm>
        </p:spPr>
        <p:txBody>
          <a:bodyPr/>
          <a:lstStyle/>
          <a:p>
            <a:r>
              <a:rPr lang="el-GR" dirty="0"/>
              <a:t>Ορίζεται η διαδικασία ενδυνάμωσης των ανθρώπων ώστε να αυξήσουν τον έλεγχο της υγείας τους και να τη βελτιώσουν </a:t>
            </a:r>
          </a:p>
          <a:p>
            <a:pPr marL="0" indent="0" algn="r">
              <a:buNone/>
            </a:pPr>
            <a:r>
              <a:rPr lang="en-US" dirty="0"/>
              <a:t> </a:t>
            </a:r>
            <a:r>
              <a:rPr lang="en-US" sz="2000" dirty="0"/>
              <a:t>(WHO 1986, </a:t>
            </a:r>
            <a:r>
              <a:rPr lang="en-US" sz="2000" dirty="0" err="1"/>
              <a:t>Naidoo&amp;Wills</a:t>
            </a:r>
            <a:r>
              <a:rPr lang="en-US" sz="2000" dirty="0"/>
              <a:t> 2005)</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2" descr="http://2lyk-gerak.att.sch.gr/images/agogiYgeias0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140968"/>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547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Νοσηλευτική διεργασία και διεργασία διδασκαλίας/μάθησης </a:t>
            </a:r>
            <a:r>
              <a:rPr lang="el-GR" sz="3600" b="0" dirty="0" smtClean="0"/>
              <a:t>4/5</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startAt="4"/>
            </a:pPr>
            <a:r>
              <a:rPr lang="el-GR" b="1" dirty="0" smtClean="0"/>
              <a:t>Εφαρμογή</a:t>
            </a:r>
          </a:p>
          <a:p>
            <a:pPr marL="457200" indent="-457200">
              <a:buFont typeface="+mj-lt"/>
              <a:buAutoNum type="arabicPeriod"/>
            </a:pPr>
            <a:r>
              <a:rPr lang="el-GR" dirty="0"/>
              <a:t>Εφαρμογή του προγράμματος </a:t>
            </a:r>
            <a:r>
              <a:rPr lang="el-GR" dirty="0" smtClean="0"/>
              <a:t>διδασκαλίας,</a:t>
            </a:r>
            <a:endParaRPr lang="el-GR" dirty="0"/>
          </a:p>
          <a:p>
            <a:pPr marL="457200" indent="-457200">
              <a:buFont typeface="+mj-lt"/>
              <a:buAutoNum type="arabicPeriod"/>
            </a:pPr>
            <a:r>
              <a:rPr lang="el-GR" dirty="0"/>
              <a:t>Δυσκολίες </a:t>
            </a:r>
            <a:r>
              <a:rPr lang="el-GR" dirty="0" smtClean="0"/>
              <a:t>– προβλήματα.</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49343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Νοσηλευτική διεργασία και διεργασία διδασκαλίας/μάθησης </a:t>
            </a:r>
            <a:r>
              <a:rPr lang="el-GR" sz="3600" b="0" dirty="0" smtClean="0"/>
              <a:t>5/5</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startAt="5"/>
            </a:pPr>
            <a:r>
              <a:rPr lang="el-GR" b="1" dirty="0" smtClean="0"/>
              <a:t>Αξιολόγηση</a:t>
            </a:r>
          </a:p>
          <a:p>
            <a:pPr marL="457200" indent="-457200">
              <a:buFont typeface="+mj-lt"/>
              <a:buAutoNum type="arabicPeriod"/>
            </a:pPr>
            <a:r>
              <a:rPr lang="el-GR" dirty="0"/>
              <a:t>Αποδοτικότητα </a:t>
            </a:r>
            <a:r>
              <a:rPr lang="el-GR" dirty="0" smtClean="0"/>
              <a:t>διδασκαλίας,</a:t>
            </a:r>
            <a:endParaRPr lang="el-GR" dirty="0"/>
          </a:p>
          <a:p>
            <a:pPr marL="457200" indent="-457200">
              <a:buFont typeface="+mj-lt"/>
              <a:buAutoNum type="arabicPeriod"/>
            </a:pPr>
            <a:r>
              <a:rPr lang="el-GR" dirty="0"/>
              <a:t>Διδακτική ικανότητα </a:t>
            </a:r>
            <a:r>
              <a:rPr lang="el-GR" dirty="0" smtClean="0"/>
              <a:t>νοσηλευτή.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580184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Διδασκαλία ενήλικα ασθενούς με </a:t>
            </a:r>
            <a:r>
              <a:rPr lang="el-GR" dirty="0" err="1" smtClean="0"/>
              <a:t>στομία</a:t>
            </a:r>
            <a:endParaRPr lang="el-GR" dirty="0"/>
          </a:p>
        </p:txBody>
      </p:sp>
      <p:sp>
        <p:nvSpPr>
          <p:cNvPr id="3" name="Θέση περιεχομένου 2"/>
          <p:cNvSpPr>
            <a:spLocks noGrp="1"/>
          </p:cNvSpPr>
          <p:nvPr>
            <p:ph idx="1"/>
          </p:nvPr>
        </p:nvSpPr>
        <p:spPr>
          <a:xfrm>
            <a:off x="395536" y="1628800"/>
            <a:ext cx="4978896" cy="3384376"/>
          </a:xfrm>
        </p:spPr>
        <p:txBody>
          <a:bodyPr/>
          <a:lstStyle/>
          <a:p>
            <a:r>
              <a:rPr lang="el-GR" dirty="0"/>
              <a:t>Είδη </a:t>
            </a:r>
            <a:r>
              <a:rPr lang="el-GR" dirty="0" smtClean="0"/>
              <a:t>μάθησης, </a:t>
            </a:r>
            <a:endParaRPr lang="el-GR" dirty="0"/>
          </a:p>
          <a:p>
            <a:r>
              <a:rPr lang="el-GR" dirty="0"/>
              <a:t>Στυλ ή τύποι </a:t>
            </a:r>
            <a:r>
              <a:rPr lang="el-GR" dirty="0" smtClean="0"/>
              <a:t>μάθησης,</a:t>
            </a:r>
            <a:endParaRPr lang="el-GR" dirty="0"/>
          </a:p>
          <a:p>
            <a:r>
              <a:rPr lang="el-GR" dirty="0"/>
              <a:t>Εκτίμηση </a:t>
            </a:r>
            <a:r>
              <a:rPr lang="el-GR" dirty="0" smtClean="0"/>
              <a:t>ασθενούς,</a:t>
            </a:r>
            <a:endParaRPr lang="el-GR" dirty="0"/>
          </a:p>
          <a:p>
            <a:r>
              <a:rPr lang="el-GR" dirty="0"/>
              <a:t>Διατύπωση μαθησιακών </a:t>
            </a:r>
            <a:r>
              <a:rPr lang="el-GR" dirty="0" smtClean="0"/>
              <a:t>σκοπών,</a:t>
            </a:r>
            <a:endParaRPr lang="el-GR" dirty="0"/>
          </a:p>
          <a:p>
            <a:r>
              <a:rPr lang="el-GR" dirty="0"/>
              <a:t>Εφαρμογή του σχεδίου </a:t>
            </a:r>
            <a:r>
              <a:rPr lang="el-GR" dirty="0" smtClean="0"/>
              <a:t>μαθήματος,</a:t>
            </a:r>
            <a:endParaRPr lang="el-GR" dirty="0"/>
          </a:p>
          <a:p>
            <a:r>
              <a:rPr lang="el-GR" dirty="0" smtClean="0"/>
              <a:t>Αξιολόγηση.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0741" y="1407936"/>
            <a:ext cx="2946059" cy="3605240"/>
          </a:xfrm>
          <a:prstGeom prst="rect">
            <a:avLst/>
          </a:prstGeom>
        </p:spPr>
      </p:pic>
      <p:sp>
        <p:nvSpPr>
          <p:cNvPr id="6" name="Rectangle 6"/>
          <p:cNvSpPr/>
          <p:nvPr/>
        </p:nvSpPr>
        <p:spPr>
          <a:xfrm>
            <a:off x="5860577" y="5085184"/>
            <a:ext cx="2706386"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Worki </a:t>
            </a:r>
            <a:r>
              <a:rPr lang="en-US" sz="1200" dirty="0" err="1">
                <a:latin typeface="+mn-lt"/>
                <a:hlinkClick r:id="rId3"/>
              </a:rPr>
              <a:t>ileostomijne</a:t>
            </a:r>
            <a:r>
              <a:rPr lang="en-US" sz="1200" dirty="0">
                <a:latin typeface="+mn-lt"/>
                <a:hlinkClick r:id="rId3"/>
              </a:rPr>
              <a:t> (</a:t>
            </a:r>
            <a:r>
              <a:rPr lang="en-US" sz="1200" dirty="0" err="1">
                <a:latin typeface="+mn-lt"/>
                <a:hlinkClick r:id="rId3"/>
              </a:rPr>
              <a:t>jednoczęściowe</a:t>
            </a:r>
            <a:r>
              <a:rPr lang="en-US" sz="1200" dirty="0">
                <a:latin typeface="+mn-lt"/>
                <a:hlinkClick r:id="rId3"/>
              </a:rPr>
              <a: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Salicyna</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876719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10</a:t>
            </a:r>
            <a:r>
              <a:rPr lang="en-US" sz="2000" dirty="0" smtClean="0"/>
              <a:t>:</a:t>
            </a:r>
            <a:r>
              <a:rPr lang="el-GR" sz="2000" dirty="0" smtClean="0"/>
              <a:t> </a:t>
            </a:r>
            <a:r>
              <a:rPr lang="el-GR" sz="2000" dirty="0"/>
              <a:t>Διδασκαλία και Μάθηση στο Πλαίσιο της Προαγωγής και Αγωγής </a:t>
            </a:r>
            <a:r>
              <a:rPr lang="el-GR" sz="2000" dirty="0" smtClean="0"/>
              <a:t>Υγείας».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Αγωγή  Υγείας</a:t>
            </a:r>
          </a:p>
        </p:txBody>
      </p:sp>
      <p:sp>
        <p:nvSpPr>
          <p:cNvPr id="3" name="Θέση περιεχομένου 2"/>
          <p:cNvSpPr>
            <a:spLocks noGrp="1"/>
          </p:cNvSpPr>
          <p:nvPr>
            <p:ph idx="1"/>
          </p:nvPr>
        </p:nvSpPr>
        <p:spPr/>
        <p:txBody>
          <a:bodyPr/>
          <a:lstStyle/>
          <a:p>
            <a:r>
              <a:rPr lang="el-GR" dirty="0"/>
              <a:t>Εννοούμε το συνδυασμό σχεδιασμένων μαθησιακών εμπειριών  βασισμένων σε αποδεκτές θεωρίες  που παρέχουν στα άτομα, στις ομάδες και στις κοινότητες την ευκαιρία να προσλάβουν πληροφορίες και να αναπτύξουν δεξιότητες που τους είναι απαραίτητες προκειμένου να πάρουν ποιοτικού τύπου αποφάσεις για την υγεία </a:t>
            </a:r>
            <a:r>
              <a:rPr lang="el-GR" dirty="0" smtClean="0"/>
              <a:t>τους.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355018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της αγωγής </a:t>
            </a:r>
            <a:r>
              <a:rPr lang="el-GR" dirty="0" smtClean="0"/>
              <a:t>υγείας </a:t>
            </a:r>
            <a:r>
              <a:rPr lang="el-GR" sz="3200" b="0" dirty="0" smtClean="0"/>
              <a:t>1/2</a:t>
            </a:r>
            <a:endParaRPr lang="el-GR" sz="3200" b="0" dirty="0"/>
          </a:p>
        </p:txBody>
      </p:sp>
      <p:sp>
        <p:nvSpPr>
          <p:cNvPr id="3" name="Θέση περιεχομένου 2"/>
          <p:cNvSpPr>
            <a:spLocks noGrp="1"/>
          </p:cNvSpPr>
          <p:nvPr>
            <p:ph idx="1"/>
          </p:nvPr>
        </p:nvSpPr>
        <p:spPr>
          <a:xfrm>
            <a:off x="457200" y="1196752"/>
            <a:ext cx="8229600" cy="2664296"/>
          </a:xfrm>
        </p:spPr>
        <p:txBody>
          <a:bodyPr/>
          <a:lstStyle/>
          <a:p>
            <a:r>
              <a:rPr lang="el-GR" dirty="0"/>
              <a:t>Διατήρηση σωματικής, ψυχικής και κοινωνικής ισορροπίας του ατόμου και της </a:t>
            </a:r>
            <a:r>
              <a:rPr lang="el-GR" dirty="0" smtClean="0"/>
              <a:t>οικογένειας.</a:t>
            </a:r>
            <a:endParaRPr lang="el-GR" dirty="0"/>
          </a:p>
          <a:p>
            <a:r>
              <a:rPr lang="el-GR" dirty="0"/>
              <a:t>Προαγωγή της υγείας του συνολικού </a:t>
            </a:r>
            <a:r>
              <a:rPr lang="el-GR" dirty="0" smtClean="0"/>
              <a:t>πληθυσμού.</a:t>
            </a:r>
            <a:endParaRPr lang="el-GR" dirty="0"/>
          </a:p>
          <a:p>
            <a:r>
              <a:rPr lang="el-GR" dirty="0"/>
              <a:t>Πρόληψη της </a:t>
            </a:r>
            <a:r>
              <a:rPr lang="el-GR" dirty="0" smtClean="0"/>
              <a:t>ασθένειας.</a:t>
            </a:r>
            <a:endParaRPr lang="el-GR" dirty="0"/>
          </a:p>
          <a:p>
            <a:r>
              <a:rPr lang="el-GR" dirty="0"/>
              <a:t>Αντιμετώπιση </a:t>
            </a:r>
            <a:r>
              <a:rPr lang="el-GR" dirty="0" smtClean="0"/>
              <a:t>προβλημάτων.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Picture 5" descr="http://blogs.sch.gr/agygrafei/files/2012/02/epikef_ag_y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381" y="4365104"/>
            <a:ext cx="5329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857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της αγωγής υγείας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Αποκατάσταση μετά από οξύ ή χρόνιο </a:t>
            </a:r>
            <a:r>
              <a:rPr lang="el-GR" dirty="0" smtClean="0"/>
              <a:t>νόσημα.</a:t>
            </a:r>
            <a:endParaRPr lang="el-GR" dirty="0"/>
          </a:p>
          <a:p>
            <a:r>
              <a:rPr lang="el-GR" dirty="0"/>
              <a:t>Χρησιμοποίηση των δυνατοτήτων του </a:t>
            </a:r>
            <a:r>
              <a:rPr lang="el-GR" dirty="0" smtClean="0"/>
              <a:t>ατόμου.</a:t>
            </a:r>
            <a:endParaRPr lang="el-GR" dirty="0"/>
          </a:p>
          <a:p>
            <a:r>
              <a:rPr lang="el-GR" dirty="0" err="1" smtClean="0"/>
              <a:t>Αυτοφροντίδα</a:t>
            </a:r>
            <a:r>
              <a:rPr lang="el-GR" dirty="0" smtClean="0"/>
              <a:t>.</a:t>
            </a:r>
            <a:endParaRPr lang="el-GR" dirty="0"/>
          </a:p>
          <a:p>
            <a:r>
              <a:rPr lang="el-GR" dirty="0"/>
              <a:t>Αύξηση των γνώσεων του κοινού σε θέματα </a:t>
            </a:r>
            <a:r>
              <a:rPr lang="el-GR" dirty="0" smtClean="0"/>
              <a:t>υγείας.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66574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Διαφορές στη μάθηση φοιτητών και ασθενών</a:t>
            </a:r>
          </a:p>
        </p:txBody>
      </p:sp>
      <p:sp>
        <p:nvSpPr>
          <p:cNvPr id="3" name="Θέση περιεχομένου 2"/>
          <p:cNvSpPr>
            <a:spLocks noGrp="1"/>
          </p:cNvSpPr>
          <p:nvPr>
            <p:ph idx="1"/>
          </p:nvPr>
        </p:nvSpPr>
        <p:spPr/>
        <p:txBody>
          <a:bodyPr/>
          <a:lstStyle/>
          <a:p>
            <a:r>
              <a:rPr lang="el-GR" b="1" dirty="0" smtClean="0"/>
              <a:t>Φοιτητές</a:t>
            </a:r>
          </a:p>
          <a:p>
            <a:pPr lvl="1"/>
            <a:r>
              <a:rPr lang="el-GR" dirty="0" smtClean="0"/>
              <a:t>Πραγματικό ενδιαφέρον,</a:t>
            </a:r>
            <a:endParaRPr lang="el-GR" dirty="0"/>
          </a:p>
          <a:p>
            <a:pPr lvl="1"/>
            <a:r>
              <a:rPr lang="el-GR" dirty="0"/>
              <a:t>Επιθυμία να μάθουν για εύρεση </a:t>
            </a:r>
            <a:r>
              <a:rPr lang="el-GR" dirty="0" smtClean="0"/>
              <a:t>εργασίας,</a:t>
            </a:r>
            <a:endParaRPr lang="el-GR" dirty="0"/>
          </a:p>
          <a:p>
            <a:pPr lvl="1"/>
            <a:r>
              <a:rPr lang="el-GR" dirty="0"/>
              <a:t>Ικανότητα συγκέντρωσης και μνήμη </a:t>
            </a:r>
            <a:r>
              <a:rPr lang="el-GR" dirty="0" smtClean="0"/>
              <a:t>φυσιολογικές,</a:t>
            </a:r>
            <a:endParaRPr lang="el-GR" dirty="0"/>
          </a:p>
          <a:p>
            <a:pPr lvl="1"/>
            <a:r>
              <a:rPr lang="el-GR" dirty="0"/>
              <a:t>Ειδική ορολογία </a:t>
            </a:r>
            <a:r>
              <a:rPr lang="el-GR" dirty="0" smtClean="0"/>
              <a:t>κατανοητή,</a:t>
            </a:r>
            <a:endParaRPr lang="el-GR" dirty="0"/>
          </a:p>
          <a:p>
            <a:pPr lvl="1"/>
            <a:r>
              <a:rPr lang="el-GR" dirty="0"/>
              <a:t>Υψηλού επιπέδου </a:t>
            </a:r>
            <a:r>
              <a:rPr lang="el-GR" dirty="0" smtClean="0"/>
              <a:t>υποδομή,</a:t>
            </a:r>
            <a:endParaRPr lang="el-GR" dirty="0"/>
          </a:p>
          <a:p>
            <a:pPr lvl="1"/>
            <a:r>
              <a:rPr lang="el-GR" dirty="0"/>
              <a:t>Αναμένουν αξιολόγηση της </a:t>
            </a:r>
            <a:r>
              <a:rPr lang="el-GR" dirty="0" smtClean="0"/>
              <a:t>μάθησης.</a:t>
            </a:r>
            <a:endParaRPr lang="el-GR" dirty="0"/>
          </a:p>
          <a:p>
            <a:r>
              <a:rPr lang="el-GR" b="1" dirty="0" smtClean="0"/>
              <a:t>Ασθενείς. Οικογένειες ομάδες.</a:t>
            </a:r>
          </a:p>
          <a:p>
            <a:pPr lvl="1"/>
            <a:r>
              <a:rPr lang="el-GR" dirty="0"/>
              <a:t>?</a:t>
            </a:r>
            <a:r>
              <a:rPr lang="el-GR" dirty="0" smtClean="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53338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Γενικές αρχές διευκόλυνσης της μάθησης ασθενών/οικογενειών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Κατάλληλο φυσικό και ψυχολογικό </a:t>
            </a:r>
            <a:r>
              <a:rPr lang="el-GR" dirty="0" smtClean="0"/>
              <a:t>περιβάλλον.</a:t>
            </a:r>
            <a:endParaRPr lang="el-GR" dirty="0"/>
          </a:p>
          <a:p>
            <a:r>
              <a:rPr lang="el-GR" dirty="0"/>
              <a:t>Εκτίμηση της </a:t>
            </a:r>
            <a:r>
              <a:rPr lang="el-GR" dirty="0" smtClean="0"/>
              <a:t>ετοιμότητας.</a:t>
            </a:r>
            <a:endParaRPr lang="el-GR" dirty="0"/>
          </a:p>
          <a:p>
            <a:r>
              <a:rPr lang="el-GR" dirty="0"/>
              <a:t>Χρησιμοποίηση μεθόδων που διεγείρουν περισσότερες από μία </a:t>
            </a:r>
            <a:r>
              <a:rPr lang="el-GR" dirty="0" smtClean="0"/>
              <a:t>αισθήσεις.</a:t>
            </a:r>
            <a:endParaRPr lang="el-GR" dirty="0"/>
          </a:p>
          <a:p>
            <a:r>
              <a:rPr lang="el-GR" dirty="0"/>
              <a:t>Διερεύνηση της προηγούμενης </a:t>
            </a:r>
            <a:r>
              <a:rPr lang="el-GR" dirty="0" smtClean="0"/>
              <a:t>γνώσης.</a:t>
            </a:r>
            <a:endParaRPr lang="el-GR" dirty="0"/>
          </a:p>
          <a:p>
            <a:r>
              <a:rPr lang="el-GR" dirty="0"/>
              <a:t>Έναρξη με τις πιο σημαντικές απόψεις του </a:t>
            </a:r>
            <a:r>
              <a:rPr lang="el-GR" dirty="0" smtClean="0"/>
              <a:t>θέματος.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21450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Γενικές αρχές διευκόλυνσης της μάθησης ασθενών/οικογενειών </a:t>
            </a:r>
            <a:r>
              <a:rPr lang="el-GR" sz="3600" b="0" dirty="0" smtClean="0"/>
              <a:t>2/2</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μάθηση είναι πιο αποτελεσματική όταν ανταποκρίνεται σε αποδεκτή ανάγκη και ενδιαφέροντα  του </a:t>
            </a:r>
            <a:r>
              <a:rPr lang="el-GR" dirty="0" smtClean="0"/>
              <a:t>ατόμου.</a:t>
            </a:r>
            <a:endParaRPr lang="el-GR" dirty="0"/>
          </a:p>
          <a:p>
            <a:r>
              <a:rPr lang="el-GR" dirty="0"/>
              <a:t>Η ενεργός συμμετοχή του ατόμου είναι σημαντικό στοιχείο της </a:t>
            </a:r>
            <a:r>
              <a:rPr lang="el-GR" dirty="0" smtClean="0"/>
              <a:t>μάθησης.</a:t>
            </a:r>
            <a:endParaRPr lang="el-GR" dirty="0"/>
          </a:p>
          <a:p>
            <a:r>
              <a:rPr lang="el-GR" dirty="0"/>
              <a:t>Ακολουθία μικρών βημάτων και έλεγχος </a:t>
            </a:r>
            <a:r>
              <a:rPr lang="el-GR" dirty="0" smtClean="0"/>
              <a:t>κατανόησης.</a:t>
            </a:r>
            <a:endParaRPr lang="el-GR" dirty="0"/>
          </a:p>
          <a:p>
            <a:r>
              <a:rPr lang="el-GR" dirty="0"/>
              <a:t>Αποφυγή ιατρικής </a:t>
            </a:r>
            <a:r>
              <a:rPr lang="el-GR" dirty="0" smtClean="0"/>
              <a:t>ορολογίας.</a:t>
            </a:r>
            <a:endParaRPr lang="el-GR" dirty="0"/>
          </a:p>
          <a:p>
            <a:r>
              <a:rPr lang="el-GR" dirty="0"/>
              <a:t>Χρήση της </a:t>
            </a:r>
            <a:r>
              <a:rPr lang="el-GR" dirty="0" smtClean="0"/>
              <a:t>επανάληψης.</a:t>
            </a:r>
            <a:endParaRPr lang="el-GR" dirty="0"/>
          </a:p>
          <a:p>
            <a:r>
              <a:rPr lang="el-GR" dirty="0"/>
              <a:t>Η μάθηση εμπεδώνεται όταν οι προσφερόμενες γνώσεις τεθούν γρήγορα σε </a:t>
            </a:r>
            <a:r>
              <a:rPr lang="el-GR" dirty="0" smtClean="0"/>
              <a:t>εφαρμογή.</a:t>
            </a:r>
            <a:endParaRPr lang="el-GR" dirty="0"/>
          </a:p>
          <a:p>
            <a:r>
              <a:rPr lang="el-GR" dirty="0"/>
              <a:t>Η μάθηση πρέπει να </a:t>
            </a:r>
            <a:r>
              <a:rPr lang="el-GR" dirty="0" smtClean="0"/>
              <a:t>ανατροφοδοτείται.</a:t>
            </a:r>
            <a:endParaRPr lang="el-GR" dirty="0"/>
          </a:p>
          <a:p>
            <a:r>
              <a:rPr lang="el-GR" dirty="0"/>
              <a:t>Παρατήρηση για σημεία κόπωσης ή </a:t>
            </a:r>
            <a:r>
              <a:rPr lang="el-GR" dirty="0" err="1" smtClean="0"/>
              <a:t>stress</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760669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Νοσηλευτική διεργασία και διεργασία </a:t>
            </a:r>
            <a:r>
              <a:rPr lang="el-GR" dirty="0" smtClean="0"/>
              <a:t>διδασκαλίας/μάθησης </a:t>
            </a:r>
            <a:r>
              <a:rPr lang="el-GR" sz="3600" b="0" dirty="0" smtClean="0"/>
              <a:t>1/5</a:t>
            </a:r>
            <a:endParaRPr lang="el-GR" sz="3600" b="0" dirty="0"/>
          </a:p>
        </p:txBody>
      </p:sp>
      <p:sp>
        <p:nvSpPr>
          <p:cNvPr id="3" name="Θέση περιεχομένου 2"/>
          <p:cNvSpPr>
            <a:spLocks noGrp="1"/>
          </p:cNvSpPr>
          <p:nvPr>
            <p:ph idx="1"/>
          </p:nvPr>
        </p:nvSpPr>
        <p:spPr/>
        <p:txBody>
          <a:bodyPr/>
          <a:lstStyle/>
          <a:p>
            <a:pPr marL="457200" indent="-457200">
              <a:buFont typeface="+mj-lt"/>
              <a:buAutoNum type="alphaUcPeriod"/>
            </a:pPr>
            <a:r>
              <a:rPr lang="el-GR" b="1" dirty="0" smtClean="0"/>
              <a:t>Εκτίμηση</a:t>
            </a:r>
            <a:endParaRPr lang="el-GR" b="1" dirty="0"/>
          </a:p>
          <a:p>
            <a:pPr marL="457200" indent="-457200">
              <a:buFont typeface="+mj-lt"/>
              <a:buAutoNum type="arabicPeriod"/>
            </a:pPr>
            <a:r>
              <a:rPr lang="el-GR" dirty="0" smtClean="0"/>
              <a:t>Ανάγκες.</a:t>
            </a:r>
            <a:endParaRPr lang="el-GR" dirty="0"/>
          </a:p>
          <a:p>
            <a:pPr marL="457200" indent="-457200">
              <a:buFont typeface="+mj-lt"/>
              <a:buAutoNum type="arabicPeriod"/>
            </a:pPr>
            <a:r>
              <a:rPr lang="el-GR" dirty="0" smtClean="0"/>
              <a:t>Άτομα.</a:t>
            </a:r>
            <a:endParaRPr lang="el-GR" dirty="0"/>
          </a:p>
          <a:p>
            <a:pPr lvl="1"/>
            <a:r>
              <a:rPr lang="el-GR" dirty="0"/>
              <a:t>Π</a:t>
            </a:r>
            <a:r>
              <a:rPr lang="el-GR" dirty="0" smtClean="0"/>
              <a:t>ροθυμία μάθησης.</a:t>
            </a:r>
            <a:endParaRPr lang="el-GR" dirty="0"/>
          </a:p>
          <a:p>
            <a:pPr lvl="1"/>
            <a:r>
              <a:rPr lang="el-GR" dirty="0"/>
              <a:t>Ι</a:t>
            </a:r>
            <a:r>
              <a:rPr lang="el-GR" dirty="0" smtClean="0"/>
              <a:t>κανότητα μάθησης.</a:t>
            </a:r>
            <a:endParaRPr lang="el-GR" dirty="0"/>
          </a:p>
          <a:p>
            <a:pPr lvl="1"/>
            <a:r>
              <a:rPr lang="el-GR" dirty="0" smtClean="0"/>
              <a:t>Στάσεις </a:t>
            </a:r>
            <a:r>
              <a:rPr lang="el-GR" dirty="0"/>
              <a:t>και </a:t>
            </a:r>
            <a:r>
              <a:rPr lang="el-GR" dirty="0" smtClean="0"/>
              <a:t>κίνητρα.</a:t>
            </a:r>
            <a:endParaRPr lang="el-GR" dirty="0"/>
          </a:p>
          <a:p>
            <a:pPr marL="457200" indent="-457200">
              <a:buFont typeface="+mj-lt"/>
              <a:buAutoNum type="arabicPeriod" startAt="3"/>
            </a:pPr>
            <a:r>
              <a:rPr lang="el-GR" dirty="0" smtClean="0"/>
              <a:t>Περιβαλλοντολογικές συνθήκες.</a:t>
            </a:r>
            <a:endParaRPr lang="el-GR" dirty="0"/>
          </a:p>
          <a:p>
            <a:pPr marL="457200" indent="-457200">
              <a:buFont typeface="+mj-lt"/>
              <a:buAutoNum type="arabicPeriod" startAt="3"/>
            </a:pPr>
            <a:r>
              <a:rPr lang="el-GR" dirty="0" smtClean="0"/>
              <a:t>Διδάσκων.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730452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5e38e71551265f9cb73f7dc9d9288570ecb7"/>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TotalTime>
  <Words>1063</Words>
  <Application>Microsoft Office PowerPoint</Application>
  <PresentationFormat>Προβολή στην οθόνη (4:3)</PresentationFormat>
  <Paragraphs>183</Paragraphs>
  <Slides>28</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OC_template_updated</vt:lpstr>
      <vt:lpstr>Μέθοδοι Διδασκαλίας στη Νοσηλευτική</vt:lpstr>
      <vt:lpstr>Προαγωγή υγείας</vt:lpstr>
      <vt:lpstr>Αγωγή  Υγείας</vt:lpstr>
      <vt:lpstr>Σκοποί της αγωγής υγείας 1/2</vt:lpstr>
      <vt:lpstr>Σκοποί της αγωγής υγείας 2/2</vt:lpstr>
      <vt:lpstr>Διαφορές στη μάθηση φοιτητών και ασθενών</vt:lpstr>
      <vt:lpstr>Γενικές αρχές διευκόλυνσης της μάθησης ασθενών/οικογενειών 1/2</vt:lpstr>
      <vt:lpstr>Γενικές αρχές διευκόλυνσης της μάθησης ασθενών/οικογενειών 2/2</vt:lpstr>
      <vt:lpstr>Νοσηλευτική διεργασία και διεργασία διδασκαλίας/μάθησης 1/5</vt:lpstr>
      <vt:lpstr>Ταξινόμηση αναγκών</vt:lpstr>
      <vt:lpstr>Εμπόδια στην ανίχνευση αναγκών </vt:lpstr>
      <vt:lpstr>Περιοχές συλλογής πληροφοριών</vt:lpstr>
      <vt:lpstr>Περιοχές συλλογής πληροφοριών</vt:lpstr>
      <vt:lpstr>Νοσηλευτική διεργασία και διεργασία διδασκαλίας/μάθησης 2/5</vt:lpstr>
      <vt:lpstr>Προσδιορισμός και εκτίμηση αναγκών</vt:lpstr>
      <vt:lpstr>Η αγωγή Υγείας μπορεί να επιτευχθεί</vt:lpstr>
      <vt:lpstr>Σε ποιους απευθύνεται</vt:lpstr>
      <vt:lpstr>Νοσηλευτική διεργασία και διεργασία διδασκαλίας/μάθησης 3/5</vt:lpstr>
      <vt:lpstr>Ταξινόμηση μαθησιακών σκοπών</vt:lpstr>
      <vt:lpstr>Νοσηλευτική διεργασία και διεργασία διδασκαλίας/μάθησης 4/5</vt:lpstr>
      <vt:lpstr>Νοσηλευτική διεργασία και διεργασία διδασκαλίας/μάθησης 5/5</vt:lpstr>
      <vt:lpstr>Διδασκαλία ενήλικα ασθενούς με στομία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46</cp:revision>
  <dcterms:created xsi:type="dcterms:W3CDTF">2013-03-04T13:35:19Z</dcterms:created>
  <dcterms:modified xsi:type="dcterms:W3CDTF">2015-11-24T13:29:11Z</dcterms:modified>
</cp:coreProperties>
</file>