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6"/>
  </p:notesMasterIdLst>
  <p:handoutMasterIdLst>
    <p:handoutMasterId r:id="rId77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3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257" r:id="rId69"/>
    <p:sldId id="262" r:id="rId70"/>
    <p:sldId id="264" r:id="rId71"/>
    <p:sldId id="267" r:id="rId72"/>
    <p:sldId id="268" r:id="rId73"/>
    <p:sldId id="266" r:id="rId74"/>
    <p:sldId id="261" r:id="rId75"/>
  </p:sldIdLst>
  <p:sldSz cx="9144000" cy="6858000" type="screen4x3"/>
  <p:notesSz cx="7104063" cy="10234613"/>
  <p:custDataLst>
    <p:tags r:id="rId7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32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10</a:t>
            </a:r>
            <a:r>
              <a:rPr lang="el-GR" sz="2600" dirty="0" smtClean="0"/>
              <a:t>: </a:t>
            </a:r>
            <a:r>
              <a:rPr lang="el-GR" sz="2600" dirty="0"/>
              <a:t>Διαταραχές τοιχώματος αγγείων - Αγγειακές πορφύρες και κληρονομικές λειτουργικές διαταραχές των αιμοπεταλίων </a:t>
            </a:r>
            <a:r>
              <a:rPr lang="el-GR" sz="2600" dirty="0" smtClean="0"/>
              <a:t>(</a:t>
            </a:r>
            <a:r>
              <a:rPr lang="el-GR" sz="2600" dirty="0" err="1"/>
              <a:t>θρομβοασθένειες</a:t>
            </a:r>
            <a:r>
              <a:rPr lang="el-GR" sz="2600" dirty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Βάση την αιτιολογία: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Μη αγγειακή (διαταραχή του αριθμού και της λειτουργικότητας των </a:t>
            </a:r>
            <a:r>
              <a:rPr lang="en-US" dirty="0" smtClean="0"/>
              <a:t>PLTs</a:t>
            </a:r>
            <a:r>
              <a:rPr lang="el-GR" dirty="0" smtClean="0"/>
              <a:t> ή των παραγόντων πήξης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Αγγειακή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Ψηλαφητή.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Μη ψηλαφητή (φλεγμονώδεις καταστάσεις ή/και κυτταρική διήθηση δέρματος).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01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200" dirty="0" smtClean="0"/>
              <a:t>Διαταραχές τοιχώματος αγγείων που εκδηλώνονται με πορφύρα ή μιμούνται πορφύρα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82141"/>
              </p:ext>
            </p:extLst>
          </p:nvPr>
        </p:nvGraphicFramePr>
        <p:xfrm>
          <a:off x="467544" y="1484784"/>
          <a:ext cx="82291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16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Αγγειακή μη ψηλαφητή πορφύρα </a:t>
                      </a:r>
                      <a:endParaRPr lang="el-GR" dirty="0"/>
                    </a:p>
                  </a:txBody>
                  <a:tcPr marL="156392" marR="1563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Τοπική αύξηση πίεσης εντός</a:t>
                      </a:r>
                      <a:r>
                        <a:rPr lang="el-GR" baseline="0" dirty="0" smtClean="0"/>
                        <a:t> τοιχώματος αγγείων</a:t>
                      </a:r>
                      <a:endParaRPr lang="el-GR" dirty="0"/>
                    </a:p>
                  </a:txBody>
                  <a:tcPr marL="156392" marR="1563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Αυξημένη ενδοτικότητα του τοιχώματος </a:t>
                      </a:r>
                      <a:endParaRPr lang="el-GR" dirty="0"/>
                    </a:p>
                  </a:txBody>
                  <a:tcPr marL="156392" marR="1563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Αγγειακό τραύμα</a:t>
                      </a:r>
                      <a:endParaRPr lang="el-GR" dirty="0"/>
                    </a:p>
                  </a:txBody>
                  <a:tcPr marL="156392" marR="1563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Αδιευκρίνιστης αιτιολογίας</a:t>
                      </a:r>
                      <a:endParaRPr lang="el-GR" dirty="0"/>
                    </a:p>
                  </a:txBody>
                  <a:tcPr marL="156392" marR="156392"/>
                </a:tc>
              </a:tr>
            </a:tbl>
          </a:graphicData>
        </a:graphic>
      </p:graphicFrame>
      <p:graphicFrame>
        <p:nvGraphicFramePr>
          <p:cNvPr id="5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693485"/>
              </p:ext>
            </p:extLst>
          </p:nvPr>
        </p:nvGraphicFramePr>
        <p:xfrm>
          <a:off x="467544" y="3573016"/>
          <a:ext cx="40302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28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Αγγειακή ψηλαφητή πορφύρα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Αγγειίτιδες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Δυσπρωτεϊναιμίες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Παθήσεις του δέρματος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Πορφυρία</a:t>
                      </a:r>
                      <a:r>
                        <a:rPr lang="el-GR" dirty="0" smtClean="0"/>
                        <a:t> συνδρόμου</a:t>
                      </a:r>
                      <a:r>
                        <a:rPr lang="el-GR" baseline="0" dirty="0" smtClean="0"/>
                        <a:t> «γάντια-</a:t>
                      </a:r>
                      <a:r>
                        <a:rPr lang="el-GR" baseline="0" dirty="0" err="1" smtClean="0"/>
                        <a:t>κάλτσε</a:t>
                      </a:r>
                      <a:r>
                        <a:rPr lang="el-GR" baseline="0" dirty="0" smtClean="0"/>
                        <a:t>ς»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791796"/>
              </p:ext>
            </p:extLst>
          </p:nvPr>
        </p:nvGraphicFramePr>
        <p:xfrm>
          <a:off x="4600681" y="3573016"/>
          <a:ext cx="40302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28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Αγγειοπάθειες</a:t>
                      </a:r>
                      <a:r>
                        <a:rPr lang="el-GR" dirty="0" smtClean="0"/>
                        <a:t> μιμούμενες πορφύρα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Τηλεαγγειεκτασίες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Σάρκωμα </a:t>
                      </a:r>
                      <a:r>
                        <a:rPr lang="en-US" dirty="0" smtClean="0"/>
                        <a:t>Kaposi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Νόσος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err="1" smtClean="0"/>
                        <a:t>Fabry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Εξωμυελική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αιμοποίηση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Αγγείωμα </a:t>
                      </a:r>
                      <a:r>
                        <a:rPr lang="en-US" dirty="0" err="1" smtClean="0"/>
                        <a:t>serpiginosum</a:t>
                      </a:r>
                      <a:r>
                        <a:rPr lang="en-US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92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Γιατί στις φλεγμονώδεις καταστάσεις υπάρχει ψηλαφητή πορφύρα;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Αύξηση διαπερατότητας αγγείων.</a:t>
            </a:r>
          </a:p>
          <a:p>
            <a:r>
              <a:rPr lang="el-GR" dirty="0" err="1" smtClean="0"/>
              <a:t>Εξαγγείωση</a:t>
            </a:r>
            <a:r>
              <a:rPr lang="el-GR" dirty="0" smtClean="0"/>
              <a:t> </a:t>
            </a:r>
            <a:r>
              <a:rPr lang="el-GR" dirty="0" err="1" smtClean="0"/>
              <a:t>πρωτεΐνών</a:t>
            </a:r>
            <a:r>
              <a:rPr lang="el-GR" dirty="0" smtClean="0"/>
              <a:t> πλάσματος.</a:t>
            </a:r>
          </a:p>
          <a:p>
            <a:r>
              <a:rPr lang="el-GR" dirty="0" err="1" smtClean="0"/>
              <a:t>Εξωαγγειακή</a:t>
            </a:r>
            <a:r>
              <a:rPr lang="el-GR" dirty="0" smtClean="0"/>
              <a:t> ενεργοποίηση μηχανισμού πήξης.</a:t>
            </a:r>
          </a:p>
          <a:p>
            <a:r>
              <a:rPr lang="el-GR" dirty="0" smtClean="0"/>
              <a:t>Άθροιση ινώδους.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8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– Κλειδιά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Διαταραχή τοιχώματος αγγείων.</a:t>
            </a:r>
          </a:p>
          <a:p>
            <a:r>
              <a:rPr lang="el-GR" dirty="0" smtClean="0"/>
              <a:t>Ψηλαφητές.</a:t>
            </a:r>
          </a:p>
          <a:p>
            <a:r>
              <a:rPr lang="el-GR" dirty="0" smtClean="0"/>
              <a:t>Μη ψηλαφητές.</a:t>
            </a:r>
          </a:p>
          <a:p>
            <a:r>
              <a:rPr lang="el-GR" dirty="0" smtClean="0"/>
              <a:t>Διαταραχές μιμούμενες πορφύρα.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87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ψηλαφητή πορφύρα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Τοπική αύξηση πίεσης.</a:t>
            </a:r>
          </a:p>
          <a:p>
            <a:r>
              <a:rPr lang="el-GR" dirty="0" smtClean="0"/>
              <a:t>Αυξημένη ενδοτικότητα τοιχώματος.</a:t>
            </a:r>
          </a:p>
          <a:p>
            <a:pPr lvl="1"/>
            <a:r>
              <a:rPr lang="el-GR" dirty="0" smtClean="0"/>
              <a:t>Γεροντική.</a:t>
            </a:r>
          </a:p>
          <a:p>
            <a:pPr lvl="1"/>
            <a:r>
              <a:rPr lang="el-GR" dirty="0" smtClean="0"/>
              <a:t>Κορτικοειδή.</a:t>
            </a:r>
          </a:p>
          <a:p>
            <a:pPr lvl="1"/>
            <a:r>
              <a:rPr lang="el-GR" dirty="0" smtClean="0"/>
              <a:t>Ένδεια βιταμίνης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Διαταραχές συνδετικού ιστού.</a:t>
            </a:r>
          </a:p>
          <a:p>
            <a:pPr lvl="1"/>
            <a:r>
              <a:rPr lang="el-GR" dirty="0" err="1" smtClean="0"/>
              <a:t>Αμυλοείδωση</a:t>
            </a:r>
            <a:r>
              <a:rPr lang="el-GR" dirty="0" smtClean="0"/>
              <a:t> 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74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ψηλαφητή πορφύρα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Αγγειακό τραύμα.</a:t>
            </a:r>
          </a:p>
          <a:p>
            <a:pPr lvl="1"/>
            <a:r>
              <a:rPr lang="el-GR" dirty="0" smtClean="0"/>
              <a:t>Μηχανική κάκωση.</a:t>
            </a:r>
          </a:p>
          <a:p>
            <a:pPr lvl="1"/>
            <a:r>
              <a:rPr lang="el-GR" dirty="0" smtClean="0"/>
              <a:t>Υπεριώδης ακτινοβολία.</a:t>
            </a:r>
          </a:p>
          <a:p>
            <a:pPr lvl="1"/>
            <a:r>
              <a:rPr lang="el-GR" dirty="0" smtClean="0"/>
              <a:t>Λοιμώξεις.</a:t>
            </a:r>
          </a:p>
          <a:p>
            <a:pPr lvl="1"/>
            <a:r>
              <a:rPr lang="el-GR" dirty="0" smtClean="0"/>
              <a:t>Εμβολή.</a:t>
            </a:r>
          </a:p>
          <a:p>
            <a:pPr lvl="1"/>
            <a:r>
              <a:rPr lang="el-GR" dirty="0" smtClean="0"/>
              <a:t>Νεοπλάσματα.</a:t>
            </a:r>
          </a:p>
          <a:p>
            <a:pPr lvl="1"/>
            <a:r>
              <a:rPr lang="el-GR" dirty="0" smtClean="0"/>
              <a:t>Φαρμακευτική θρόμβωση.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73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Αγγειακή ψηλαφητή πορφύρα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Αγγειίτιδες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Νοσήματα κολλαγόνου.</a:t>
            </a:r>
          </a:p>
          <a:p>
            <a:r>
              <a:rPr lang="el-GR" dirty="0" smtClean="0"/>
              <a:t>Σύνδρομο </a:t>
            </a:r>
            <a:r>
              <a:rPr lang="el-GR" dirty="0" err="1" smtClean="0"/>
              <a:t>υπεργλοιότητας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Φάρμακα.</a:t>
            </a:r>
          </a:p>
          <a:p>
            <a:r>
              <a:rPr lang="el-GR" dirty="0" smtClean="0"/>
              <a:t>Νεοπλάσματα.</a:t>
            </a:r>
          </a:p>
          <a:p>
            <a:r>
              <a:rPr lang="el-GR" dirty="0" err="1" smtClean="0"/>
              <a:t>Δυσπρωτεϊναιμίες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Παθήσεις δέρματος.</a:t>
            </a:r>
          </a:p>
          <a:p>
            <a:r>
              <a:rPr lang="el-GR" dirty="0" smtClean="0"/>
              <a:t>Σύνδρομο «γάντια-</a:t>
            </a:r>
            <a:r>
              <a:rPr lang="el-GR" dirty="0" err="1" smtClean="0"/>
              <a:t>κάλτσε</a:t>
            </a:r>
            <a:r>
              <a:rPr lang="el-GR" dirty="0" smtClean="0"/>
              <a:t>ς»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94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Αγγειακή μη ψηλαφητή πορφύρα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3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Τοπική αύξηση της πίεσης των αγγείων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Οξεία ή χρόνια πίεση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Πετέχειες</a:t>
            </a:r>
            <a:r>
              <a:rPr lang="el-GR" dirty="0" smtClean="0"/>
              <a:t> στο πρόσωπο (βλέφαρα, τράχηλο).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Ανώτερο θωρακικό τοίχωμα.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Κλάμα, βήχα, έμετο, τοκετό, άρση βάρους.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Γενικευμένοι σπασμοί.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Έντονη άσκηση.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Αρνητική εξωτερική πίεση (ΗΚΓ).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0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Φλέβες – Όρθια 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Όρθια στάση, φλεβική πίεση μεγάλη στα κάτω άκρα.</a:t>
            </a:r>
          </a:p>
          <a:p>
            <a:r>
              <a:rPr lang="el-GR" dirty="0" smtClean="0"/>
              <a:t>Ευπαθή στην ανάπτυξη διαταραχών ακεραιότητας αγγείων.</a:t>
            </a:r>
          </a:p>
          <a:p>
            <a:r>
              <a:rPr lang="el-GR" dirty="0" smtClean="0"/>
              <a:t>Χρόνια αύξηση πίεσης.</a:t>
            </a:r>
          </a:p>
          <a:p>
            <a:r>
              <a:rPr lang="el-GR" dirty="0" err="1" smtClean="0"/>
              <a:t>Πορφυρικά</a:t>
            </a:r>
            <a:r>
              <a:rPr lang="el-GR" dirty="0" smtClean="0"/>
              <a:t> εξανθήματα.</a:t>
            </a:r>
          </a:p>
          <a:p>
            <a:r>
              <a:rPr lang="el-GR" dirty="0" smtClean="0"/>
              <a:t>Χρόνια φλεβική στάση (ανεπάρκεια βαλβίδας, στενά ρούχα).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00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Διαταραχή πρωτογενής αιμόστασης.</a:t>
            </a:r>
          </a:p>
          <a:p>
            <a:r>
              <a:rPr lang="el-GR" dirty="0" smtClean="0"/>
              <a:t>Εμφάνιση </a:t>
            </a:r>
            <a:r>
              <a:rPr lang="el-GR" b="1" dirty="0" smtClean="0"/>
              <a:t>πορφύρας</a:t>
            </a:r>
            <a:r>
              <a:rPr lang="el-GR" dirty="0" smtClean="0"/>
              <a:t> ψηλαφητής ή μη.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58968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Αυξημένη ενδοτικότητα των αγγείων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Γεροντική πορφύρα.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Χορήγηση κορτικοειδών.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Ένδεια βιταμίνης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Ανωμαλίες συνδετικού ιστού.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Αμυλοείδωση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Καταμήνιος πορφύρα.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Σύνδρομο </a:t>
            </a:r>
            <a:r>
              <a:rPr lang="en-US" dirty="0" smtClean="0"/>
              <a:t>MELAS</a:t>
            </a:r>
            <a:r>
              <a:rPr lang="el-GR" dirty="0" smtClean="0"/>
              <a:t> (</a:t>
            </a:r>
            <a:r>
              <a:rPr lang="en-US" dirty="0" smtClean="0"/>
              <a:t>Mitochondrial</a:t>
            </a:r>
            <a:r>
              <a:rPr lang="en-US" dirty="0"/>
              <a:t>, </a:t>
            </a:r>
            <a:r>
              <a:rPr lang="en-US" dirty="0" err="1"/>
              <a:t>Encefalomyopathy</a:t>
            </a:r>
            <a:r>
              <a:rPr lang="en-US" dirty="0"/>
              <a:t>, Lactic Acidosis, </a:t>
            </a:r>
            <a:r>
              <a:rPr lang="en-US" dirty="0" smtClean="0"/>
              <a:t>Stroke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97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Γεροντική πορφύρα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Αντιβραχίων και άκρων χειρών</a:t>
            </a:r>
          </a:p>
          <a:p>
            <a:pPr lvl="1"/>
            <a:r>
              <a:rPr lang="el-GR" dirty="0" smtClean="0"/>
              <a:t>Ελάττωση του κολλαγόνου</a:t>
            </a:r>
          </a:p>
          <a:p>
            <a:pPr lvl="1"/>
            <a:r>
              <a:rPr lang="el-GR" dirty="0" smtClean="0"/>
              <a:t>Μείωση </a:t>
            </a:r>
            <a:r>
              <a:rPr lang="el-GR" dirty="0" err="1" smtClean="0"/>
              <a:t>ελαστίνης</a:t>
            </a:r>
            <a:endParaRPr lang="el-GR" dirty="0" smtClean="0"/>
          </a:p>
          <a:p>
            <a:pPr lvl="1"/>
            <a:r>
              <a:rPr lang="el-GR" dirty="0" smtClean="0"/>
              <a:t>Χρόνια έκθεση στην ηλιακή ακτινοβολία</a:t>
            </a:r>
          </a:p>
          <a:p>
            <a:pPr marL="0" indent="0" algn="ctr">
              <a:buNone/>
            </a:pPr>
            <a:r>
              <a:rPr lang="el-GR" b="1" dirty="0" smtClean="0"/>
              <a:t>Ακτινική ή γεροντική πορφύρα</a:t>
            </a:r>
            <a:endParaRPr lang="el-G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91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Χορήγηση κορτικοειδών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Βαθμιαία απώλεια του συνδετικού ιστού του δέρματος.</a:t>
            </a:r>
          </a:p>
          <a:p>
            <a:r>
              <a:rPr lang="el-GR" dirty="0" smtClean="0"/>
              <a:t>Λέπτυνση της επιδερμίδας.</a:t>
            </a:r>
          </a:p>
          <a:p>
            <a:r>
              <a:rPr lang="el-GR" dirty="0" smtClean="0"/>
              <a:t>Ευπαθές δέρμα στην εμφάνιση πορφύρας.</a:t>
            </a:r>
          </a:p>
          <a:p>
            <a:r>
              <a:rPr lang="el-GR" dirty="0" smtClean="0"/>
              <a:t>Αύξηση πίεσης ή ήσσονα τραυματισμό.</a:t>
            </a:r>
          </a:p>
          <a:p>
            <a:r>
              <a:rPr lang="el-GR" dirty="0" smtClean="0"/>
              <a:t>Βλάβες με ανοιχτή χροιά.</a:t>
            </a:r>
          </a:p>
          <a:p>
            <a:r>
              <a:rPr lang="el-GR" dirty="0" smtClean="0"/>
              <a:t>Λέπτυνση δέρματος όπως στην ακτινική πορφύρα.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80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Ένδεια βιταμίνης </a:t>
            </a:r>
            <a:r>
              <a:rPr lang="en-US" dirty="0" smtClean="0"/>
              <a:t>C </a:t>
            </a:r>
            <a:r>
              <a:rPr lang="el-GR" dirty="0" smtClean="0"/>
              <a:t>ή σκορβούτο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Προκαλεί οίδημα.</a:t>
            </a:r>
          </a:p>
          <a:p>
            <a:r>
              <a:rPr lang="el-GR" dirty="0" smtClean="0"/>
              <a:t>Πόνο.</a:t>
            </a:r>
          </a:p>
          <a:p>
            <a:r>
              <a:rPr lang="el-GR" dirty="0" smtClean="0"/>
              <a:t>Ανάπτυξη πορφύρας.</a:t>
            </a:r>
          </a:p>
          <a:p>
            <a:r>
              <a:rPr lang="el-GR" dirty="0" smtClean="0"/>
              <a:t>Άκρα και βλεννογόνους.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b="1" dirty="0" smtClean="0"/>
              <a:t>Το </a:t>
            </a:r>
            <a:r>
              <a:rPr lang="el-GR" b="1" dirty="0" err="1" smtClean="0"/>
              <a:t>πορφυρικό</a:t>
            </a:r>
            <a:r>
              <a:rPr lang="el-GR" b="1" dirty="0" smtClean="0"/>
              <a:t> εξάνθημα μπορεί να εξελιχθεί σε μεγάλες εκχυμώσεις και αιμορραγικά έλκη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518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 Διαταραχές συνδετικού ιστού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Αυτόματες εκχυμώσεις .</a:t>
            </a:r>
          </a:p>
          <a:p>
            <a:r>
              <a:rPr lang="el-GR" dirty="0" smtClean="0"/>
              <a:t>Τύπος </a:t>
            </a:r>
            <a:r>
              <a:rPr lang="en-US" dirty="0" smtClean="0"/>
              <a:t>IV </a:t>
            </a:r>
            <a:r>
              <a:rPr lang="el-GR" dirty="0" smtClean="0"/>
              <a:t>συνδρόμου </a:t>
            </a:r>
            <a:r>
              <a:rPr lang="en-US" dirty="0" smtClean="0"/>
              <a:t>Ehlers-</a:t>
            </a:r>
            <a:r>
              <a:rPr lang="en-US" dirty="0" err="1" smtClean="0"/>
              <a:t>Danlos</a:t>
            </a:r>
            <a:r>
              <a:rPr lang="en-US" dirty="0" smtClean="0"/>
              <a:t> (</a:t>
            </a:r>
            <a:r>
              <a:rPr lang="el-GR" dirty="0" smtClean="0"/>
              <a:t>διαταραχές του γονιδίου του κολλαγόνου τύπου ΙΙΙ).</a:t>
            </a:r>
          </a:p>
          <a:p>
            <a:r>
              <a:rPr lang="el-GR" dirty="0" smtClean="0"/>
              <a:t>Μείωση ελαστικότητας.</a:t>
            </a:r>
          </a:p>
          <a:p>
            <a:r>
              <a:rPr lang="el-GR" dirty="0" smtClean="0"/>
              <a:t>Λεύκανση του δέρματος.</a:t>
            </a:r>
          </a:p>
          <a:p>
            <a:r>
              <a:rPr lang="el-GR" dirty="0" err="1" smtClean="0"/>
              <a:t>Υπερεκτασιμότητα</a:t>
            </a:r>
            <a:r>
              <a:rPr lang="el-GR" dirty="0" smtClean="0"/>
              <a:t> αρθρώσεων .</a:t>
            </a:r>
          </a:p>
          <a:p>
            <a:r>
              <a:rPr lang="el-GR" dirty="0" smtClean="0"/>
              <a:t>Βαρείες επιπλοκές (ρήξη αρτηριών, διάτρηση εντέρου).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82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</a:t>
            </a:r>
            <a:r>
              <a:rPr lang="el-GR" dirty="0" err="1" smtClean="0"/>
              <a:t>Αμυλοείδωση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Πρωτοπαθής .</a:t>
            </a:r>
          </a:p>
          <a:p>
            <a:pPr lvl="1"/>
            <a:r>
              <a:rPr lang="el-GR" dirty="0" err="1" smtClean="0"/>
              <a:t>Δίηθηση</a:t>
            </a:r>
            <a:r>
              <a:rPr lang="el-GR" dirty="0" smtClean="0"/>
              <a:t> από </a:t>
            </a:r>
            <a:r>
              <a:rPr lang="el-GR" dirty="0" err="1" smtClean="0"/>
              <a:t>αμυλοειδή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Ευθραυστότητα αγγείων.</a:t>
            </a:r>
          </a:p>
          <a:p>
            <a:pPr lvl="1"/>
            <a:r>
              <a:rPr lang="el-GR" dirty="0" smtClean="0"/>
              <a:t>Ήπιος τραυματισμός.</a:t>
            </a:r>
          </a:p>
          <a:p>
            <a:pPr lvl="1"/>
            <a:r>
              <a:rPr lang="el-GR" dirty="0" smtClean="0"/>
              <a:t>Αιμορραγικές βλάβες.</a:t>
            </a:r>
          </a:p>
          <a:p>
            <a:pPr lvl="1"/>
            <a:r>
              <a:rPr lang="el-GR" dirty="0" smtClean="0"/>
              <a:t>Δερματικές βλάβες (</a:t>
            </a:r>
            <a:r>
              <a:rPr lang="el-GR" dirty="0" err="1" smtClean="0"/>
              <a:t>καφεοειδής</a:t>
            </a:r>
            <a:r>
              <a:rPr lang="el-GR" dirty="0" smtClean="0"/>
              <a:t> βλατίδες, πλάκες, οζίδια, </a:t>
            </a:r>
            <a:r>
              <a:rPr lang="el-GR" dirty="0" err="1" smtClean="0"/>
              <a:t>φυσσαλίδες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27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 Καταμήνιος πορφύρα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Αυτόματες εκχυμώσεις.</a:t>
            </a:r>
          </a:p>
          <a:p>
            <a:r>
              <a:rPr lang="el-GR" dirty="0" smtClean="0"/>
              <a:t>Συγκεκριμένες φάσεις του κύκλου.</a:t>
            </a:r>
          </a:p>
          <a:p>
            <a:r>
              <a:rPr lang="el-GR" dirty="0" err="1" smtClean="0"/>
              <a:t>Ορμονολογικά</a:t>
            </a:r>
            <a:r>
              <a:rPr lang="el-GR" dirty="0" smtClean="0"/>
              <a:t> αίτια.</a:t>
            </a:r>
          </a:p>
          <a:p>
            <a:r>
              <a:rPr lang="el-GR" dirty="0" smtClean="0"/>
              <a:t>Εξ αποκλεισμού διάγνωση.</a:t>
            </a:r>
          </a:p>
          <a:p>
            <a:r>
              <a:rPr lang="el-GR" dirty="0" smtClean="0"/>
              <a:t>Απλή πορφύρα.</a:t>
            </a:r>
          </a:p>
          <a:p>
            <a:r>
              <a:rPr lang="el-GR" dirty="0" smtClean="0"/>
              <a:t>Δε σχετίζεται με αυξημένο κίνδυνο αιμορραγίας.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53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 Σύνδρομο </a:t>
            </a:r>
            <a:r>
              <a:rPr lang="en-US" dirty="0" smtClean="0"/>
              <a:t>MELAS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Mitochondrial, </a:t>
            </a:r>
            <a:r>
              <a:rPr lang="en-US" dirty="0" err="1"/>
              <a:t>Encefalomyopathy</a:t>
            </a:r>
            <a:r>
              <a:rPr lang="en-US" dirty="0"/>
              <a:t>, Lactic Acidosis, </a:t>
            </a:r>
            <a:r>
              <a:rPr lang="en-US" dirty="0" smtClean="0"/>
              <a:t>Stroke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Διαταραχές ενζύμων του αερόβιου μεταβολισμού.</a:t>
            </a:r>
          </a:p>
          <a:p>
            <a:r>
              <a:rPr lang="el-GR" dirty="0" smtClean="0"/>
              <a:t>Μορφολογικές διαταραχές μιτοχονδρίων σε διάφορα όργανα.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847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Αγγειακό τραύμα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Μηχανικός τραυματισμός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Υπεριώδης ακτινοβολία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Λοιμώξεις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Εμβολή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Νεοπλάσματα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Φλεγμονές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Μεταβολικά αίτια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Τοξικά αίτια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Φαρμακευτικά αίτια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Θρόμβωση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Μηχανικός τραυματισμός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Διασπάει την ακεραιότητα των αγγείων.</a:t>
            </a:r>
          </a:p>
          <a:p>
            <a:r>
              <a:rPr lang="el-GR" dirty="0" smtClean="0"/>
              <a:t>Δερματική αιμορραγία.</a:t>
            </a:r>
          </a:p>
          <a:p>
            <a:r>
              <a:rPr lang="el-GR" dirty="0" smtClean="0"/>
              <a:t>Βλάβες </a:t>
            </a:r>
            <a:r>
              <a:rPr lang="el-GR" dirty="0" err="1" smtClean="0"/>
              <a:t>πορφυριακές</a:t>
            </a:r>
            <a:r>
              <a:rPr lang="el-GR" dirty="0" smtClean="0"/>
              <a:t> με σαφή όρια.</a:t>
            </a:r>
          </a:p>
          <a:p>
            <a:r>
              <a:rPr lang="el-GR" dirty="0" smtClean="0"/>
              <a:t>Ανάλογα με την αιτιολογία η μορφή της βλάβης μπορεί να είναι:</a:t>
            </a:r>
          </a:p>
          <a:p>
            <a:pPr lvl="1"/>
            <a:r>
              <a:rPr lang="el-GR" dirty="0" smtClean="0"/>
              <a:t>Κυκλική.</a:t>
            </a:r>
          </a:p>
          <a:p>
            <a:pPr lvl="1"/>
            <a:r>
              <a:rPr lang="el-GR" dirty="0" smtClean="0"/>
              <a:t>Δακτυλιοειδής.</a:t>
            </a:r>
          </a:p>
          <a:p>
            <a:pPr lvl="1"/>
            <a:r>
              <a:rPr lang="el-GR" dirty="0" smtClean="0"/>
              <a:t>Γραμμική.</a:t>
            </a:r>
          </a:p>
          <a:p>
            <a:pPr lvl="1"/>
            <a:r>
              <a:rPr lang="el-GR" dirty="0" smtClean="0"/>
              <a:t>Κυκλοτερής.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77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Πορφύρα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Δερματική αιμορραγία.</a:t>
            </a:r>
          </a:p>
          <a:p>
            <a:r>
              <a:rPr lang="el-GR" dirty="0" err="1" smtClean="0"/>
              <a:t>Εξαγγείωση</a:t>
            </a:r>
            <a:r>
              <a:rPr lang="el-GR" dirty="0" smtClean="0"/>
              <a:t> των ερυθροκυττάρων στο δέρμα.</a:t>
            </a:r>
          </a:p>
          <a:p>
            <a:r>
              <a:rPr lang="el-GR" dirty="0" smtClean="0"/>
              <a:t>Υποδόριους ιστούς.</a:t>
            </a:r>
          </a:p>
          <a:p>
            <a:r>
              <a:rPr lang="el-GR" dirty="0" smtClean="0"/>
              <a:t>Τύπος και μέγεθος της βλάβης ανάλογα με το ποσό της διαφυγής αίματος.</a:t>
            </a:r>
          </a:p>
          <a:p>
            <a:r>
              <a:rPr lang="el-GR" dirty="0" err="1" smtClean="0"/>
              <a:t>Πετέχειες</a:t>
            </a:r>
            <a:r>
              <a:rPr lang="el-GR" dirty="0" smtClean="0"/>
              <a:t> μικρό ποσό αίματος (έως 2</a:t>
            </a:r>
            <a:r>
              <a:rPr lang="en-US" dirty="0" smtClean="0"/>
              <a:t>mm)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Πορφυρικές</a:t>
            </a:r>
            <a:r>
              <a:rPr lang="el-GR" dirty="0" smtClean="0"/>
              <a:t> βλάβες μεγάλο ποσό αίματος (2</a:t>
            </a:r>
            <a:r>
              <a:rPr lang="en-US" dirty="0" smtClean="0"/>
              <a:t>mm-1cm)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Εκχύμωση βλάβη &gt;1</a:t>
            </a:r>
            <a:r>
              <a:rPr lang="en-US" dirty="0" smtClean="0"/>
              <a:t>cm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9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Υπεριώδης ακτινοβολία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Σοβαρά ηλιακά εγκαύματα.</a:t>
            </a:r>
          </a:p>
          <a:p>
            <a:r>
              <a:rPr lang="el-GR" dirty="0" smtClean="0"/>
              <a:t>Δημιουργία </a:t>
            </a:r>
            <a:r>
              <a:rPr lang="el-GR" dirty="0" err="1" smtClean="0"/>
              <a:t>πετεχειών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Βλάβες εκτεταμένες.</a:t>
            </a:r>
          </a:p>
          <a:p>
            <a:r>
              <a:rPr lang="el-GR" dirty="0" smtClean="0"/>
              <a:t>Νεογέννητα με υψηλή </a:t>
            </a:r>
            <a:r>
              <a:rPr lang="el-GR" dirty="0" err="1" smtClean="0"/>
              <a:t>χολερυθρίνη</a:t>
            </a:r>
            <a:r>
              <a:rPr lang="el-GR" dirty="0" smtClean="0"/>
              <a:t> (φωτοθεραπεία).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788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Λοιμώξεις </a:t>
            </a:r>
            <a:r>
              <a:rPr lang="el-GR" sz="3000" b="0" dirty="0" smtClean="0"/>
              <a:t>1/2 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Βακτήρια</a:t>
            </a:r>
          </a:p>
          <a:p>
            <a:r>
              <a:rPr lang="el-GR" dirty="0" smtClean="0"/>
              <a:t>Ιοί</a:t>
            </a:r>
          </a:p>
          <a:p>
            <a:r>
              <a:rPr lang="el-GR" dirty="0" smtClean="0"/>
              <a:t>Παράσιτα</a:t>
            </a:r>
          </a:p>
          <a:p>
            <a:r>
              <a:rPr lang="el-GR" dirty="0" err="1" smtClean="0"/>
              <a:t>Ρικέτσιες</a:t>
            </a:r>
            <a:endParaRPr lang="el-GR" dirty="0" smtClean="0"/>
          </a:p>
          <a:p>
            <a:r>
              <a:rPr lang="el-GR" dirty="0" smtClean="0"/>
              <a:t>Πρωτόζωα </a:t>
            </a:r>
            <a:endParaRPr lang="el-GR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2987824" y="1340768"/>
            <a:ext cx="792088" cy="2628292"/>
          </a:xfrm>
          <a:prstGeom prst="rightBrace">
            <a:avLst>
              <a:gd name="adj1" fmla="val 8333"/>
              <a:gd name="adj2" fmla="val 5033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067944" y="2114854"/>
            <a:ext cx="43204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600" dirty="0" smtClean="0"/>
              <a:t>Δερματικές εκδηλώσεις με εμφάνιση πορφύρας</a:t>
            </a:r>
            <a:endParaRPr lang="el-GR" sz="2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66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Λοιμώξεις </a:t>
            </a:r>
            <a:r>
              <a:rPr lang="el-GR" sz="3000" b="0" dirty="0" smtClean="0"/>
              <a:t>2/2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Παθογένεση</a:t>
            </a:r>
            <a:r>
              <a:rPr lang="el-GR" dirty="0" smtClean="0"/>
              <a:t> ;</a:t>
            </a:r>
          </a:p>
          <a:p>
            <a:pPr lvl="1"/>
            <a:r>
              <a:rPr lang="el-GR" dirty="0" smtClean="0"/>
              <a:t>Άμεση διήθηση του τοιχώματος από το μικροοργανισμό.</a:t>
            </a:r>
          </a:p>
          <a:p>
            <a:pPr lvl="1"/>
            <a:r>
              <a:rPr lang="el-GR" dirty="0" smtClean="0"/>
              <a:t>Διαταραχές πήξης.</a:t>
            </a:r>
          </a:p>
          <a:p>
            <a:pPr lvl="1"/>
            <a:r>
              <a:rPr lang="el-GR" dirty="0" smtClean="0"/>
              <a:t>Αγγειίτιδα εξ </a:t>
            </a:r>
            <a:r>
              <a:rPr lang="el-GR" dirty="0" err="1" smtClean="0"/>
              <a:t>ανοσοσυμπλεγμάτων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Σηπτικά έμβολα.</a:t>
            </a:r>
          </a:p>
          <a:p>
            <a:pPr lvl="1"/>
            <a:r>
              <a:rPr lang="el-GR" dirty="0" smtClean="0"/>
              <a:t>Άμεση τοξική επίδραση στα αγγεία.</a:t>
            </a:r>
          </a:p>
          <a:p>
            <a:pPr lvl="1"/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97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Σήψη από </a:t>
            </a:r>
            <a:r>
              <a:rPr lang="en-US" dirty="0" smtClean="0"/>
              <a:t>Gram (-)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Pseudomonas, </a:t>
            </a:r>
            <a:r>
              <a:rPr lang="en-US" dirty="0" err="1" smtClean="0"/>
              <a:t>Klebsiella</a:t>
            </a:r>
            <a:r>
              <a:rPr lang="en-US" dirty="0" smtClean="0"/>
              <a:t>, E. Coli</a:t>
            </a:r>
            <a:endParaRPr lang="el-GR" dirty="0" smtClean="0"/>
          </a:p>
          <a:p>
            <a:r>
              <a:rPr lang="el-GR" dirty="0" smtClean="0"/>
              <a:t>Χαρακτηριστικό γαγγραινώδες έκθυμα</a:t>
            </a:r>
          </a:p>
          <a:p>
            <a:r>
              <a:rPr lang="el-GR" dirty="0" smtClean="0"/>
              <a:t>Οιδηματώδης και </a:t>
            </a:r>
            <a:r>
              <a:rPr lang="el-GR" dirty="0" err="1" smtClean="0"/>
              <a:t>ερυθηματώδης</a:t>
            </a:r>
            <a:r>
              <a:rPr lang="el-GR" dirty="0" smtClean="0"/>
              <a:t> πλάκα</a:t>
            </a:r>
          </a:p>
          <a:p>
            <a:r>
              <a:rPr lang="el-GR" dirty="0" smtClean="0"/>
              <a:t>Οζίδιο με πορφύρα ασαφών ορίων</a:t>
            </a:r>
          </a:p>
          <a:p>
            <a:r>
              <a:rPr lang="el-GR" dirty="0" smtClean="0"/>
              <a:t>Κέντρο της πορφύρας φυσαλιδώδες</a:t>
            </a:r>
          </a:p>
          <a:p>
            <a:r>
              <a:rPr lang="el-GR" dirty="0" smtClean="0"/>
              <a:t>Περιβάλλεται από φυσιολογικό δέρμα</a:t>
            </a:r>
          </a:p>
          <a:p>
            <a:r>
              <a:rPr lang="el-GR" dirty="0" smtClean="0"/>
              <a:t>Περιφερικά από λεπτή </a:t>
            </a:r>
            <a:r>
              <a:rPr lang="el-GR" dirty="0" err="1" smtClean="0"/>
              <a:t>ερυθηματώδη</a:t>
            </a:r>
            <a:r>
              <a:rPr lang="el-GR" dirty="0" smtClean="0"/>
              <a:t> ζώνη</a:t>
            </a:r>
          </a:p>
          <a:p>
            <a:r>
              <a:rPr lang="el-GR" dirty="0" smtClean="0"/>
              <a:t>Μονήρεις βλάβες ή/και πολλαπλές, εξέλκωση</a:t>
            </a:r>
          </a:p>
          <a:p>
            <a:r>
              <a:rPr lang="el-GR" dirty="0" smtClean="0"/>
              <a:t>Γαγγραινώδες εξάνθημα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945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Λοίμωξη από </a:t>
            </a:r>
            <a:r>
              <a:rPr lang="el-GR" dirty="0" err="1" smtClean="0"/>
              <a:t>μηνιγγιτιδόκκο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Ερυθηματώδεις</a:t>
            </a:r>
            <a:r>
              <a:rPr lang="el-GR" dirty="0" smtClean="0"/>
              <a:t> βλατίδες</a:t>
            </a:r>
          </a:p>
          <a:p>
            <a:r>
              <a:rPr lang="el-GR" dirty="0" smtClean="0"/>
              <a:t>Εξέλιξη σε αστεροειδείς, βαθυκόκκινες έως γκριζωπές </a:t>
            </a:r>
            <a:r>
              <a:rPr lang="el-GR" dirty="0" err="1" smtClean="0"/>
              <a:t>πορφυρικές</a:t>
            </a:r>
            <a:r>
              <a:rPr lang="el-GR" dirty="0" smtClean="0"/>
              <a:t> βλάβες</a:t>
            </a:r>
          </a:p>
          <a:p>
            <a:r>
              <a:rPr lang="el-GR" dirty="0" smtClean="0"/>
              <a:t>ΔΕΠ </a:t>
            </a:r>
            <a:r>
              <a:rPr lang="el-GR" dirty="0" err="1" smtClean="0"/>
              <a:t>ακροκυάνωση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Συμμετρική περιφερική γάγγραινα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782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Κεραυνοβόλος πορφύρα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Διάχυτες εκχυμώσεις.</a:t>
            </a:r>
          </a:p>
          <a:p>
            <a:r>
              <a:rPr lang="el-GR" dirty="0" smtClean="0"/>
              <a:t>Ισχαιμικά </a:t>
            </a:r>
            <a:r>
              <a:rPr lang="el-GR" dirty="0" err="1" smtClean="0"/>
              <a:t>έμφρακτα</a:t>
            </a:r>
            <a:r>
              <a:rPr lang="el-GR" dirty="0" smtClean="0"/>
              <a:t> στο δέρμα.</a:t>
            </a:r>
          </a:p>
          <a:p>
            <a:r>
              <a:rPr lang="el-GR" dirty="0" smtClean="0"/>
              <a:t>Στρεπτόκοκκος.</a:t>
            </a:r>
          </a:p>
          <a:p>
            <a:r>
              <a:rPr lang="el-GR" dirty="0" smtClean="0"/>
              <a:t>Σταφυλόκοκκος.</a:t>
            </a:r>
          </a:p>
          <a:p>
            <a:r>
              <a:rPr lang="el-GR" dirty="0" err="1" smtClean="0"/>
              <a:t>Πνευμονιόκοκκος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Μηνιγγιτιδόκοκκος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00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 Εμβολή </a:t>
            </a:r>
            <a:r>
              <a:rPr lang="el-GR" sz="3000" b="0" dirty="0" smtClean="0"/>
              <a:t>1/2 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Αθηρωματικά</a:t>
            </a:r>
            <a:r>
              <a:rPr lang="el-GR" dirty="0" smtClean="0"/>
              <a:t> έμβολα.</a:t>
            </a:r>
          </a:p>
          <a:p>
            <a:r>
              <a:rPr lang="el-GR" dirty="0" err="1" smtClean="0"/>
              <a:t>Χοληστερινικοί</a:t>
            </a:r>
            <a:r>
              <a:rPr lang="el-GR" dirty="0" smtClean="0"/>
              <a:t> κρύσταλλοι.</a:t>
            </a:r>
          </a:p>
          <a:p>
            <a:r>
              <a:rPr lang="el-GR" dirty="0" smtClean="0"/>
              <a:t>Αποκόλληση από </a:t>
            </a:r>
            <a:r>
              <a:rPr lang="el-GR" dirty="0" err="1" smtClean="0"/>
              <a:t>αθηρωματικές</a:t>
            </a:r>
            <a:r>
              <a:rPr lang="el-GR" dirty="0" smtClean="0"/>
              <a:t> πλάκες.</a:t>
            </a:r>
          </a:p>
          <a:p>
            <a:r>
              <a:rPr lang="el-GR" dirty="0" smtClean="0"/>
              <a:t>Κυρίως από αορτή.</a:t>
            </a:r>
          </a:p>
          <a:p>
            <a:r>
              <a:rPr lang="el-GR" dirty="0" err="1" smtClean="0"/>
              <a:t>Πετέχειες</a:t>
            </a:r>
            <a:r>
              <a:rPr lang="el-GR" dirty="0" smtClean="0"/>
              <a:t> και </a:t>
            </a:r>
            <a:r>
              <a:rPr lang="el-GR" dirty="0" err="1" smtClean="0"/>
              <a:t>πορφυρία</a:t>
            </a:r>
            <a:r>
              <a:rPr lang="el-GR" dirty="0" smtClean="0"/>
              <a:t> άκρων.</a:t>
            </a:r>
          </a:p>
          <a:p>
            <a:r>
              <a:rPr lang="el-GR" dirty="0" smtClean="0"/>
              <a:t>Δικτυωτή </a:t>
            </a:r>
            <a:r>
              <a:rPr lang="el-GR" dirty="0" err="1" smtClean="0"/>
              <a:t>πελίωση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Οζίδια, μονόπλευρα περιφερικά έλκη.</a:t>
            </a:r>
          </a:p>
          <a:p>
            <a:r>
              <a:rPr lang="el-GR" dirty="0" smtClean="0"/>
              <a:t>Αμφότερη κυάνωση και γάγγραινα.</a:t>
            </a:r>
          </a:p>
          <a:p>
            <a:r>
              <a:rPr lang="el-GR" dirty="0" smtClean="0"/>
              <a:t>Ηλικιωμένοι ασθενείς με αντιπηκτική αγωγή.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6902" r="73773" b="46647"/>
          <a:stretch/>
        </p:blipFill>
        <p:spPr bwMode="auto">
          <a:xfrm>
            <a:off x="6210439" y="1196752"/>
            <a:ext cx="2504626" cy="263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853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Εμβολή </a:t>
            </a:r>
            <a:r>
              <a:rPr lang="el-GR" sz="3000" b="0" dirty="0" smtClean="0"/>
              <a:t>2/2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Εμβολή λίπους από τραύμα ή λιποαναρρόφηση.</a:t>
            </a:r>
          </a:p>
          <a:p>
            <a:r>
              <a:rPr lang="el-GR" dirty="0" err="1" smtClean="0"/>
              <a:t>Πετέχειες</a:t>
            </a:r>
            <a:r>
              <a:rPr lang="el-GR" dirty="0" smtClean="0"/>
              <a:t> στο λαιμό, άνω άκρα, μασχάλες, θώρακα και επιπεφυκότα.</a:t>
            </a:r>
          </a:p>
          <a:p>
            <a:r>
              <a:rPr lang="el-GR" dirty="0" smtClean="0"/>
              <a:t>Υπερθερμία.</a:t>
            </a:r>
          </a:p>
          <a:p>
            <a:r>
              <a:rPr lang="el-GR" dirty="0" smtClean="0"/>
              <a:t>Αναπνευστική ανεπάρκεια.</a:t>
            </a:r>
          </a:p>
          <a:p>
            <a:r>
              <a:rPr lang="el-GR" dirty="0" smtClean="0"/>
              <a:t>Πνευμονικές διηθήσεις.</a:t>
            </a:r>
          </a:p>
          <a:p>
            <a:r>
              <a:rPr lang="el-GR" dirty="0" smtClean="0"/>
              <a:t>Νευρολογικά συμπτώματα.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306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Νεοπλάσματα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Διήθηση του δέρματος σε ασθενείς με λέμφωμα.</a:t>
            </a:r>
          </a:p>
          <a:p>
            <a:r>
              <a:rPr lang="el-GR" dirty="0" smtClean="0"/>
              <a:t>Λευχαιμία.</a:t>
            </a:r>
          </a:p>
          <a:p>
            <a:r>
              <a:rPr lang="el-GR" dirty="0" err="1" smtClean="0"/>
              <a:t>Πλασματοκυτταρικές</a:t>
            </a:r>
            <a:r>
              <a:rPr lang="el-GR" dirty="0" smtClean="0"/>
              <a:t> διαταραχές.</a:t>
            </a:r>
          </a:p>
          <a:p>
            <a:r>
              <a:rPr lang="el-GR" dirty="0" smtClean="0"/>
              <a:t>Ερυθρές βλατίδες που ομοιάζουν με πορφύρα.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490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 Φλεγμονή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Ιλαροειδής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Πορφολυγώδεις</a:t>
            </a:r>
            <a:r>
              <a:rPr lang="el-GR" dirty="0" smtClean="0"/>
              <a:t> βλάβες.</a:t>
            </a:r>
          </a:p>
          <a:p>
            <a:r>
              <a:rPr lang="el-GR" dirty="0" err="1" smtClean="0"/>
              <a:t>Γαγγρανώδες</a:t>
            </a:r>
            <a:r>
              <a:rPr lang="el-GR" dirty="0" smtClean="0"/>
              <a:t> </a:t>
            </a:r>
            <a:r>
              <a:rPr lang="el-GR" dirty="0" err="1" smtClean="0"/>
              <a:t>πυόδερμα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Οζίδια.</a:t>
            </a:r>
          </a:p>
          <a:p>
            <a:r>
              <a:rPr lang="el-GR" dirty="0" smtClean="0"/>
              <a:t>Φλύκταινες.</a:t>
            </a:r>
          </a:p>
          <a:p>
            <a:r>
              <a:rPr lang="el-GR" dirty="0" smtClean="0"/>
              <a:t>Αιμορραγικές </a:t>
            </a:r>
            <a:r>
              <a:rPr lang="el-GR" dirty="0" err="1" smtClean="0"/>
              <a:t>φυσσαλίδες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Ουλή.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5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Εκχύμωση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45" y="1412776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4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 Μεταβολικά 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Ερυθροποιητική</a:t>
            </a:r>
            <a:r>
              <a:rPr lang="el-GR" dirty="0" smtClean="0"/>
              <a:t> </a:t>
            </a:r>
            <a:r>
              <a:rPr lang="el-GR" dirty="0" err="1" smtClean="0"/>
              <a:t>πρωτοπορφυρία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Πορφυρικές</a:t>
            </a:r>
            <a:r>
              <a:rPr lang="el-GR" dirty="0" smtClean="0"/>
              <a:t> βλάβες.</a:t>
            </a:r>
          </a:p>
          <a:p>
            <a:r>
              <a:rPr lang="el-GR" dirty="0" smtClean="0"/>
              <a:t>Παλάμες λόγω βλάβης του ενδοθηλίου.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220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8. Τοξικά 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Βαρβιτουρικά.</a:t>
            </a:r>
          </a:p>
          <a:p>
            <a:r>
              <a:rPr lang="el-GR" dirty="0" smtClean="0"/>
              <a:t>Μη στεροειδή αντιφλεγμονώδη.</a:t>
            </a:r>
          </a:p>
          <a:p>
            <a:r>
              <a:rPr lang="el-GR" dirty="0" err="1" smtClean="0"/>
              <a:t>Αντιαιμοπεταλιακά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Αντιβιοτικά.</a:t>
            </a:r>
          </a:p>
          <a:p>
            <a:r>
              <a:rPr lang="el-GR" dirty="0" smtClean="0"/>
              <a:t>Τοπικά αναισθητικά.</a:t>
            </a:r>
          </a:p>
          <a:p>
            <a:r>
              <a:rPr lang="el-GR" dirty="0" err="1" smtClean="0"/>
              <a:t>Βακτηριακές</a:t>
            </a:r>
            <a:r>
              <a:rPr lang="el-GR" dirty="0" smtClean="0"/>
              <a:t> τοξίνες.</a:t>
            </a:r>
          </a:p>
          <a:p>
            <a:r>
              <a:rPr lang="el-GR" dirty="0" smtClean="0"/>
              <a:t>Δήγματα από αρθρόποδα.</a:t>
            </a:r>
          </a:p>
          <a:p>
            <a:r>
              <a:rPr lang="el-GR" dirty="0" smtClean="0"/>
              <a:t>Χημικές ουσίες.</a:t>
            </a:r>
          </a:p>
          <a:p>
            <a:r>
              <a:rPr lang="el-GR" dirty="0" smtClean="0"/>
              <a:t>Βαρέα μέταλλα.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396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 Φαρμακευτικά 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Ασπιρίνη.</a:t>
            </a:r>
          </a:p>
          <a:p>
            <a:r>
              <a:rPr lang="el-GR" dirty="0" err="1" smtClean="0"/>
              <a:t>Αλλοπουρινόλη</a:t>
            </a:r>
            <a:r>
              <a:rPr lang="el-GR" dirty="0" smtClean="0"/>
              <a:t>. </a:t>
            </a:r>
          </a:p>
          <a:p>
            <a:r>
              <a:rPr lang="el-GR" dirty="0" err="1" smtClean="0"/>
              <a:t>Ατροπίνη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Ισονιαδίζη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139952" y="2026161"/>
            <a:ext cx="4464496" cy="57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Αλλεργική υπερευαισθησία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6" name="Δεξιό άγκιστρο 5"/>
          <p:cNvSpPr/>
          <p:nvPr/>
        </p:nvSpPr>
        <p:spPr>
          <a:xfrm>
            <a:off x="3275856" y="1196752"/>
            <a:ext cx="576064" cy="21602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279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10. Θρόμβωση - ΔΕΠ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Θρομβωτικά</a:t>
            </a:r>
            <a:r>
              <a:rPr lang="el-GR" dirty="0" smtClean="0"/>
              <a:t> ή αιμορραγικά επεισόδια.</a:t>
            </a:r>
          </a:p>
          <a:p>
            <a:r>
              <a:rPr lang="el-GR" dirty="0" smtClean="0"/>
              <a:t>Ανάλογες δερματικές εκδηλώσεις.</a:t>
            </a:r>
          </a:p>
          <a:p>
            <a:r>
              <a:rPr lang="el-GR" dirty="0" smtClean="0"/>
              <a:t>Κυάνωση των άκρων.</a:t>
            </a:r>
          </a:p>
          <a:p>
            <a:r>
              <a:rPr lang="el-GR" dirty="0" err="1" smtClean="0"/>
              <a:t>Πετεχειώδεις</a:t>
            </a:r>
            <a:r>
              <a:rPr lang="el-GR" dirty="0" smtClean="0"/>
              <a:t>, </a:t>
            </a:r>
            <a:r>
              <a:rPr lang="el-GR" dirty="0" err="1" smtClean="0"/>
              <a:t>πορφυρικές</a:t>
            </a:r>
            <a:r>
              <a:rPr lang="el-GR" dirty="0" smtClean="0"/>
              <a:t>, </a:t>
            </a:r>
            <a:r>
              <a:rPr lang="el-GR" dirty="0" err="1" smtClean="0"/>
              <a:t>εκχυμωτικές</a:t>
            </a:r>
            <a:r>
              <a:rPr lang="el-GR" dirty="0" smtClean="0"/>
              <a:t> βλάβες.</a:t>
            </a:r>
          </a:p>
          <a:p>
            <a:r>
              <a:rPr lang="el-GR" dirty="0" smtClean="0"/>
              <a:t>Αιμορραγική γάγγραινα των άκρων.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35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10. Θρόμβωση – δερματική νέκρωση από </a:t>
            </a:r>
            <a:r>
              <a:rPr lang="el-GR" dirty="0" err="1" smtClean="0"/>
              <a:t>βαρφαρίνη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0.01-0.1% των ασθενών.</a:t>
            </a:r>
          </a:p>
          <a:p>
            <a:r>
              <a:rPr lang="el-GR" dirty="0" smtClean="0"/>
              <a:t>Ανεπάρκεια πρωτεΐνης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Αιφνίδια εμφάνιση επώδυνων </a:t>
            </a:r>
            <a:r>
              <a:rPr lang="el-GR" dirty="0" err="1" smtClean="0"/>
              <a:t>ερυθηματώδων</a:t>
            </a:r>
            <a:r>
              <a:rPr lang="el-GR" dirty="0" smtClean="0"/>
              <a:t> πλακών.</a:t>
            </a:r>
          </a:p>
          <a:p>
            <a:r>
              <a:rPr lang="el-GR" dirty="0" smtClean="0"/>
              <a:t>Οιδηματώδεις.</a:t>
            </a:r>
          </a:p>
          <a:p>
            <a:r>
              <a:rPr lang="el-GR" dirty="0" smtClean="0"/>
              <a:t>Αιμορραγικές.</a:t>
            </a:r>
          </a:p>
          <a:p>
            <a:r>
              <a:rPr lang="el-GR" dirty="0" smtClean="0"/>
              <a:t>Νεκρωτικές.</a:t>
            </a:r>
          </a:p>
          <a:p>
            <a:r>
              <a:rPr lang="el-GR" dirty="0" smtClean="0"/>
              <a:t>Οζίδια και </a:t>
            </a:r>
            <a:r>
              <a:rPr lang="el-GR" dirty="0" err="1" smtClean="0"/>
              <a:t>φυσσαλίδες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Εκτεταμένες οιδηματώδεις </a:t>
            </a:r>
            <a:r>
              <a:rPr lang="el-GR" dirty="0" err="1" smtClean="0"/>
              <a:t>σκληρίες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έμφρακτα</a:t>
            </a:r>
            <a:r>
              <a:rPr lang="el-GR" dirty="0" smtClean="0"/>
              <a:t> με σχηματισμό εσχάρας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475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Ιστολογικά ευρήματα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Θρόμβοι ινώδους.</a:t>
            </a:r>
          </a:p>
          <a:p>
            <a:r>
              <a:rPr lang="el-GR" dirty="0" smtClean="0"/>
              <a:t>Θρόμβοι αιμοπεταλίων.</a:t>
            </a:r>
          </a:p>
          <a:p>
            <a:r>
              <a:rPr lang="el-GR" dirty="0" smtClean="0"/>
              <a:t>Αγγεία της επιδερμίδας και τον υποδόριο ιστό.</a:t>
            </a:r>
          </a:p>
          <a:p>
            <a:r>
              <a:rPr lang="el-GR" dirty="0" smtClean="0"/>
              <a:t>Ανασταλτική δράση των φυσικών ανασταλτών πήξης </a:t>
            </a:r>
            <a:r>
              <a:rPr lang="en-US" dirty="0" smtClean="0"/>
              <a:t>(</a:t>
            </a:r>
            <a:r>
              <a:rPr lang="el-GR" dirty="0" smtClean="0"/>
              <a:t>πρωτεΐνη </a:t>
            </a:r>
            <a:r>
              <a:rPr lang="en-US" dirty="0" smtClean="0"/>
              <a:t>C </a:t>
            </a:r>
            <a:r>
              <a:rPr lang="el-GR" dirty="0" smtClean="0"/>
              <a:t>και </a:t>
            </a:r>
            <a:r>
              <a:rPr lang="en-US" dirty="0" smtClean="0"/>
              <a:t>S)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507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10. Θρόμβωση – </a:t>
            </a:r>
            <a:r>
              <a:rPr lang="en-US" dirty="0" smtClean="0"/>
              <a:t> </a:t>
            </a:r>
            <a:r>
              <a:rPr lang="el-GR" dirty="0" smtClean="0"/>
              <a:t>ομόζυγη ανεπάρκεια πρωτεΐνης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err="1" smtClean="0"/>
              <a:t>Πορφυρικές</a:t>
            </a:r>
            <a:r>
              <a:rPr lang="el-GR" dirty="0" smtClean="0"/>
              <a:t> δερματικές βλάβες. </a:t>
            </a:r>
          </a:p>
          <a:p>
            <a:r>
              <a:rPr lang="el-GR" dirty="0" smtClean="0"/>
              <a:t>Εκχυμώσεις.</a:t>
            </a:r>
          </a:p>
          <a:p>
            <a:r>
              <a:rPr lang="el-GR" dirty="0" smtClean="0"/>
              <a:t>Χρόνια ΔΕΠ.</a:t>
            </a:r>
          </a:p>
          <a:p>
            <a:r>
              <a:rPr lang="el-GR" dirty="0" smtClean="0"/>
              <a:t>Κεραυνοβόλο πορφύρα.</a:t>
            </a:r>
          </a:p>
          <a:p>
            <a:r>
              <a:rPr lang="el-GR" dirty="0" smtClean="0"/>
              <a:t>Συστηματική </a:t>
            </a:r>
            <a:r>
              <a:rPr lang="el-GR" dirty="0" err="1" smtClean="0"/>
              <a:t>φλεβοθρόμβωση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Δερματικές βλάβες.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10. Θρόμβωση – </a:t>
            </a:r>
            <a:r>
              <a:rPr lang="en-US" dirty="0" smtClean="0"/>
              <a:t> </a:t>
            </a:r>
            <a:r>
              <a:rPr lang="el-GR" dirty="0" smtClean="0"/>
              <a:t>κεραυνοβόλος πορφύρα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Ερύθημα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Οίδημα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Πετέχειες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Επώδυνες συμμετρικές </a:t>
            </a:r>
            <a:r>
              <a:rPr lang="el-GR" dirty="0" err="1" smtClean="0"/>
              <a:t>γκριζοκόκκινες</a:t>
            </a:r>
            <a:r>
              <a:rPr lang="el-GR" dirty="0" smtClean="0"/>
              <a:t> βλατίδες και πλάκες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Μαζικές διάσπαρτες εκχυμώσεις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Συμμετρικές αιμορραγικές νεκρώσεις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Φυσσαλίδες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10. Θρόμβωση – </a:t>
            </a:r>
            <a:r>
              <a:rPr lang="en-US" dirty="0" smtClean="0"/>
              <a:t> </a:t>
            </a:r>
            <a:r>
              <a:rPr lang="el-GR" dirty="0" smtClean="0"/>
              <a:t>ΠΝΑ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Ερυθηματώδεις</a:t>
            </a:r>
            <a:r>
              <a:rPr lang="el-GR" dirty="0" smtClean="0"/>
              <a:t> πλάκες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Νέκρωση κεντρικά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Επώδυνες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Αιμορραγικές φυσαλίδες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Εξελκώσεις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Εκχυμώσεις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Πετέχειες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Ψηλαφητή πορφύρα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Εσχάρα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5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10. Θρόμβωση – </a:t>
            </a:r>
            <a:r>
              <a:rPr lang="en-US" dirty="0" smtClean="0"/>
              <a:t> </a:t>
            </a:r>
            <a:r>
              <a:rPr lang="el-GR" dirty="0" err="1" smtClean="0"/>
              <a:t>αντιφωσφολιπιδικό</a:t>
            </a:r>
            <a:r>
              <a:rPr lang="el-GR" dirty="0" smtClean="0"/>
              <a:t> σύνδρομο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Δερματικές εκδηλώσεις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Εκχυμώσεις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Εκτεταμένες δερματικές νεκρώσεις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Δικτυωτή </a:t>
            </a:r>
            <a:r>
              <a:rPr lang="el-GR" dirty="0" err="1" smtClean="0"/>
              <a:t>πελίωση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Έλκη ποδιών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Γαγγραινώδες </a:t>
            </a:r>
            <a:r>
              <a:rPr lang="el-GR" dirty="0" err="1" smtClean="0"/>
              <a:t>πυόδερμα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Επώδυνα δερματικά οζίδια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Ερυθρές ή βαθυκόκκινες κηλίδες στα άκρα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2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Πετέχειες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3025"/>
            <a:ext cx="571500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106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Αγγειακή ψηλαφητή πορφύρα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1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Αγγειίτιδες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Πορφύρα </a:t>
            </a:r>
            <a:r>
              <a:rPr lang="en-US" dirty="0" err="1" smtClean="0"/>
              <a:t>Henoch-Schonlein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Οξύ αιμορραγικό οίδημα νεογνού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Νοσήματα κολλαγόνου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Σύνδρομο </a:t>
            </a:r>
            <a:r>
              <a:rPr lang="el-GR" dirty="0" err="1" smtClean="0"/>
              <a:t>υπεργλοιότητας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Λοιμώδεις </a:t>
            </a:r>
            <a:r>
              <a:rPr lang="el-GR" dirty="0" err="1" smtClean="0"/>
              <a:t>αγγεϊίτις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Παρανεοπλασματική</a:t>
            </a:r>
            <a:r>
              <a:rPr lang="el-GR" dirty="0" smtClean="0"/>
              <a:t> </a:t>
            </a:r>
            <a:r>
              <a:rPr lang="el-GR" dirty="0" err="1" smtClean="0"/>
              <a:t>αγγιίτις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Πορφυριακές</a:t>
            </a:r>
            <a:r>
              <a:rPr lang="el-GR" dirty="0" smtClean="0"/>
              <a:t> βλάβες (</a:t>
            </a:r>
            <a:r>
              <a:rPr lang="el-GR" dirty="0" err="1" smtClean="0"/>
              <a:t>πετέχειες</a:t>
            </a:r>
            <a:r>
              <a:rPr lang="el-GR" dirty="0" smtClean="0"/>
              <a:t> εκχυμώσεις, αιμορραγικές φυσαλίδες, ερύθημα)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9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1. Πορφύρα </a:t>
            </a:r>
            <a:r>
              <a:rPr lang="en-US" dirty="0" err="1" smtClean="0"/>
              <a:t>Henoch-Schonlein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Φλεγμονή μικρών αγγείων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4-10 ετών παιδιά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Χειμώνα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Προηγείται λοίμωξη ανώτερου αναπνευστικού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Πυρετό και ψηλαφητή πορφύρα στους γλουτούς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Εκτατικές</a:t>
            </a:r>
            <a:r>
              <a:rPr lang="el-GR" dirty="0" smtClean="0"/>
              <a:t> επιφάνειες των άκρων, ιδίως των κάτω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Γενική αίματος ΦΤ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Γενική ούρων αιματουρία και λευκωματουρία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IgA </a:t>
            </a:r>
            <a:r>
              <a:rPr lang="el-GR" dirty="0" err="1" smtClean="0"/>
              <a:t>σπειραματονεφρίτιδα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3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Οξύ αιμορραγικό οίδημα του νεογνού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4 μηνών-2 ετών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Πυρετό, οίδημα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Μεγάλου βαθμού </a:t>
            </a:r>
            <a:r>
              <a:rPr lang="el-GR" dirty="0" err="1" smtClean="0"/>
              <a:t>πορφυρικές</a:t>
            </a:r>
            <a:r>
              <a:rPr lang="el-GR" dirty="0" smtClean="0"/>
              <a:t> δερματικές βλάβες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Οξεία έναρξη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Επώδυνες </a:t>
            </a:r>
            <a:r>
              <a:rPr lang="el-GR" dirty="0" err="1" smtClean="0"/>
              <a:t>πετέχειες</a:t>
            </a:r>
            <a:r>
              <a:rPr lang="el-GR" dirty="0" smtClean="0"/>
              <a:t> και εκχυμώσεις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Νοσήματα του κολλαγόνου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Ποικιλία </a:t>
            </a:r>
            <a:r>
              <a:rPr lang="el-GR" dirty="0" err="1" smtClean="0"/>
              <a:t>πορφυρικών</a:t>
            </a:r>
            <a:r>
              <a:rPr lang="el-GR" dirty="0" smtClean="0"/>
              <a:t> </a:t>
            </a:r>
            <a:r>
              <a:rPr lang="el-GR" dirty="0" err="1" smtClean="0"/>
              <a:t>αγγειιτιδικών</a:t>
            </a:r>
            <a:r>
              <a:rPr lang="el-GR" dirty="0" smtClean="0"/>
              <a:t> βλαβών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Πετέχειες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Εκχυμώσεις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Αιμορραγικές φυσαλίδες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Νεκρώσεις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Πορφυρικά</a:t>
            </a:r>
            <a:r>
              <a:rPr lang="el-GR" dirty="0" smtClean="0"/>
              <a:t> έλκη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8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Δυσπρωτεϊναιμίες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Κρυοσφαιριναιμία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Υπερσφαιρινική</a:t>
            </a:r>
            <a:r>
              <a:rPr lang="el-GR" dirty="0" smtClean="0"/>
              <a:t> πορφύρα </a:t>
            </a:r>
            <a:r>
              <a:rPr lang="en-US" dirty="0" err="1" smtClean="0"/>
              <a:t>Waldestrom</a:t>
            </a:r>
            <a:r>
              <a:rPr lang="en-US" dirty="0" smtClean="0"/>
              <a:t>.</a:t>
            </a:r>
          </a:p>
          <a:p>
            <a:r>
              <a:rPr lang="el-GR" dirty="0" err="1" smtClean="0"/>
              <a:t>Κρυοϊνωδογοναιμία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Αγγειοπάθεια</a:t>
            </a:r>
            <a:r>
              <a:rPr lang="el-GR" dirty="0" smtClean="0"/>
              <a:t> εκ λ-ελαφρών αλυσίδων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Παρανεοπλασματική</a:t>
            </a:r>
            <a:r>
              <a:rPr lang="el-GR" dirty="0" smtClean="0"/>
              <a:t> αγγειίτιδα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0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Πορφύρα συνδρόμου «γάντια-</a:t>
            </a:r>
            <a:r>
              <a:rPr lang="el-GR" dirty="0" err="1" smtClean="0"/>
              <a:t>κάλτσε</a:t>
            </a:r>
            <a:r>
              <a:rPr lang="el-GR" dirty="0" smtClean="0"/>
              <a:t>ς»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Εφήβους και νέους ενήλικες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Συμμετρικό επώδυνο ή/και κνησμώδες οίδημα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Ερύθημα των άκρων με σαφή όρια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Πετεχειώδεις</a:t>
            </a:r>
            <a:r>
              <a:rPr lang="el-GR" dirty="0" smtClean="0"/>
              <a:t> </a:t>
            </a:r>
            <a:r>
              <a:rPr lang="el-GR" dirty="0" err="1" smtClean="0"/>
              <a:t>πορφυρικές</a:t>
            </a:r>
            <a:r>
              <a:rPr lang="el-GR" dirty="0" smtClean="0"/>
              <a:t> βλατίδες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Πλάκες των παλαμών και πελμάτων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Ερύθημα στόματος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Οίδημα χειλιών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Γωνιακή διαβρωτική </a:t>
            </a:r>
            <a:r>
              <a:rPr lang="el-GR" dirty="0" err="1" smtClean="0"/>
              <a:t>χειλίτιδα</a:t>
            </a:r>
            <a:r>
              <a:rPr lang="el-GR" dirty="0" smtClean="0"/>
              <a:t> 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160240"/>
          </a:xfrm>
          <a:ln w="19050"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 smtClean="0"/>
              <a:t>Κληρονομικές λειτουργικές διαταραχές αιμοπεταλίων 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 err="1"/>
              <a:t>Θρομβοασθένειες</a:t>
            </a:r>
            <a:r>
              <a:rPr lang="el-GR" sz="3000" b="0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Σπάνια νοσήματα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Ποικίλλης</a:t>
            </a:r>
            <a:r>
              <a:rPr lang="el-GR" dirty="0" smtClean="0"/>
              <a:t> βαρύτητας </a:t>
            </a:r>
            <a:r>
              <a:rPr lang="el-GR" dirty="0" err="1" smtClean="0"/>
              <a:t>κληνικές</a:t>
            </a:r>
            <a:r>
              <a:rPr lang="el-GR" dirty="0" smtClean="0"/>
              <a:t> εκδηλώσεις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Δέρμα ή/και βλεννογόνους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Παράταση χρόνου ροής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Γιγάντια αιμοπετάλια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Ήπια </a:t>
            </a:r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Μεταγγίσεις αιμοπεταλίων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5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Διαταραχές προσκόλλησης </a:t>
            </a:r>
            <a:r>
              <a:rPr lang="en-US" dirty="0" smtClean="0"/>
              <a:t>PLTs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Σύνδρομο </a:t>
            </a:r>
            <a:r>
              <a:rPr lang="en-US" dirty="0" smtClean="0"/>
              <a:t>Bernard-</a:t>
            </a:r>
            <a:r>
              <a:rPr lang="en-US" dirty="0" err="1" smtClean="0"/>
              <a:t>Soulier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Σπάνια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Παρατεταμένος χρόνος ροής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Γιγάντια αιμοπετάλια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Αιμορραγική διάθεση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Ανεπάρκεια συμπλέγματος </a:t>
            </a:r>
            <a:r>
              <a:rPr lang="en-US" dirty="0" err="1" smtClean="0"/>
              <a:t>Ib</a:t>
            </a:r>
            <a:r>
              <a:rPr lang="en-US" dirty="0" smtClean="0"/>
              <a:t>-IX-V.</a:t>
            </a:r>
            <a:endParaRPr lang="el-GR" dirty="0" smtClean="0"/>
          </a:p>
          <a:p>
            <a:r>
              <a:rPr lang="el-GR" dirty="0" smtClean="0"/>
              <a:t>Αδυναμία αιμοπεταλίων να συνδεθούν με παράγοντα </a:t>
            </a:r>
            <a:r>
              <a:rPr lang="en-US" dirty="0" err="1" smtClean="0"/>
              <a:t>vWF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0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Πορφυρικές</a:t>
            </a:r>
            <a:r>
              <a:rPr lang="el-GR" dirty="0" smtClean="0"/>
              <a:t> βλάβες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19" y="1662404"/>
            <a:ext cx="5028037" cy="3854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664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Αιτιολογία-Παθογένεια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Μεταλλαγές των </a:t>
            </a:r>
            <a:r>
              <a:rPr lang="en-US" dirty="0" err="1" smtClean="0"/>
              <a:t>Ib</a:t>
            </a:r>
            <a:r>
              <a:rPr lang="en-US" dirty="0" smtClean="0"/>
              <a:t>-IX-V.</a:t>
            </a:r>
            <a:endParaRPr lang="el-GR" dirty="0" smtClean="0"/>
          </a:p>
          <a:p>
            <a:r>
              <a:rPr lang="en-US" dirty="0" smtClean="0"/>
              <a:t>PLTs-</a:t>
            </a:r>
            <a:r>
              <a:rPr lang="en-US" dirty="0" err="1" smtClean="0"/>
              <a:t>vWF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9" y="2865553"/>
            <a:ext cx="7929963" cy="32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6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Νόσος </a:t>
            </a:r>
            <a:r>
              <a:rPr lang="el-GR" dirty="0" err="1" smtClean="0"/>
              <a:t>ψευδο</a:t>
            </a:r>
            <a:r>
              <a:rPr lang="en-US" dirty="0" smtClean="0"/>
              <a:t>-</a:t>
            </a:r>
            <a:r>
              <a:rPr lang="en-US" dirty="0" err="1" smtClean="0"/>
              <a:t>vWF</a:t>
            </a:r>
            <a:r>
              <a:rPr lang="en-US" dirty="0" smtClean="0"/>
              <a:t>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τύπου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Μεταλλαγές της </a:t>
            </a:r>
            <a:r>
              <a:rPr lang="el-GR" dirty="0" err="1" smtClean="0"/>
              <a:t>γλυκοπρωτεΐνης</a:t>
            </a:r>
            <a:r>
              <a:rPr lang="el-GR" dirty="0" smtClean="0"/>
              <a:t> </a:t>
            </a:r>
            <a:r>
              <a:rPr lang="en-US" dirty="0" smtClean="0"/>
              <a:t>Ib.</a:t>
            </a:r>
            <a:endParaRPr lang="el-GR" dirty="0" smtClean="0"/>
          </a:p>
          <a:p>
            <a:r>
              <a:rPr lang="el-GR" dirty="0" smtClean="0"/>
              <a:t>Παράταση χρόνου ροής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Μεγάλα αιμοπετάλια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Ελάττωση των πολυμερών του </a:t>
            </a:r>
            <a:r>
              <a:rPr lang="en-US" dirty="0" err="1" smtClean="0"/>
              <a:t>vWF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5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Διαταραχές της εκκριτικής δραστηριότητας των </a:t>
            </a:r>
            <a:r>
              <a:rPr lang="en-US" dirty="0" smtClean="0"/>
              <a:t>PLTs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Ανεπάρκεια των κοκκίων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Διαταραχή εκκριτικού μηχανισμού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4 τύποι κοκκίων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Πυκνά κοκκία (</a:t>
            </a:r>
            <a:r>
              <a:rPr lang="en-US" dirty="0" smtClean="0"/>
              <a:t>ADP, ATP, Ca</a:t>
            </a:r>
            <a:r>
              <a:rPr lang="en-US" baseline="30000" dirty="0" smtClean="0"/>
              <a:t>+2</a:t>
            </a:r>
            <a:r>
              <a:rPr lang="en-US" dirty="0" smtClean="0"/>
              <a:t>, </a:t>
            </a:r>
            <a:r>
              <a:rPr lang="el-GR" dirty="0" err="1" smtClean="0"/>
              <a:t>σεροτονίνη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Ακοκκία</a:t>
            </a:r>
            <a:r>
              <a:rPr lang="el-GR" dirty="0" smtClean="0"/>
              <a:t> (πρωτεΐνες του πλάσματος ή πρωτεΐνες των </a:t>
            </a:r>
            <a:r>
              <a:rPr lang="el-GR" dirty="0" err="1" smtClean="0"/>
              <a:t>μεγαλοκαρυωκυττάρων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Λυσοσώματα</a:t>
            </a:r>
            <a:r>
              <a:rPr lang="el-GR" dirty="0" smtClean="0"/>
              <a:t> (</a:t>
            </a:r>
            <a:r>
              <a:rPr lang="el-GR" dirty="0" err="1" smtClean="0"/>
              <a:t>λυσοσωμικά</a:t>
            </a:r>
            <a:r>
              <a:rPr lang="el-GR" dirty="0" smtClean="0"/>
              <a:t> ένζυμα)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Μικροϋπεροξεισώματα</a:t>
            </a:r>
            <a:r>
              <a:rPr lang="el-GR" dirty="0" smtClean="0"/>
              <a:t> (</a:t>
            </a:r>
            <a:r>
              <a:rPr lang="el-GR" dirty="0" err="1" smtClean="0"/>
              <a:t>υπεροξειδάσες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2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γκρίζου αιμοπεταλίου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Έλλειψη α-</a:t>
            </a:r>
            <a:r>
              <a:rPr lang="el-GR" dirty="0" err="1" smtClean="0"/>
              <a:t>κοκκιών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Χρόνια, ήπια, μέτρια αιμορραγική διάθεση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Παράταση χρόνου ροής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Μεγάλα αιμοπετάλια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Γκρίζα αιμοπετάλια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Ίνωση</a:t>
            </a:r>
            <a:r>
              <a:rPr lang="el-GR" dirty="0" smtClean="0"/>
              <a:t> μυελού των οστών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3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t="8976" r="8533" b="16145"/>
          <a:stretch/>
        </p:blipFill>
        <p:spPr bwMode="auto">
          <a:xfrm>
            <a:off x="1490870" y="1268760"/>
            <a:ext cx="6162261" cy="4985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Γκρίζα </a:t>
            </a:r>
            <a:r>
              <a:rPr lang="el-GR" dirty="0" err="1" smtClean="0"/>
              <a:t>αιμοπεταλία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4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Ιδιοπαθής ανεπάρκεια πυκνών κοκκίων (δ-</a:t>
            </a:r>
            <a:r>
              <a:rPr lang="el-GR" dirty="0" err="1" smtClean="0"/>
              <a:t>κοκκίω</a:t>
            </a:r>
            <a:r>
              <a:rPr lang="el-GR" dirty="0" smtClean="0"/>
              <a:t>ν)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3-6 πυκνά δ-κοκκία που είναι αποθήκες </a:t>
            </a:r>
            <a:r>
              <a:rPr lang="en-US" dirty="0" smtClean="0"/>
              <a:t>ADP, ATP, </a:t>
            </a:r>
            <a:r>
              <a:rPr lang="en-US" dirty="0"/>
              <a:t>Ca</a:t>
            </a:r>
            <a:r>
              <a:rPr lang="en-US" baseline="30000" dirty="0"/>
              <a:t>+2</a:t>
            </a:r>
            <a:r>
              <a:rPr lang="en-US" dirty="0"/>
              <a:t>, </a:t>
            </a:r>
            <a:r>
              <a:rPr lang="el-GR" dirty="0" err="1" smtClean="0"/>
              <a:t>σεροτονίνης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Ήπια ή μέτρια αιμορραγική διάθεση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Αριθμός και μορφολογία των αιμοπεταλίων φυσιολογικός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Χρόνος ροής παρατεταμένος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7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Διαταραχές συσσώρευσης </a:t>
            </a:r>
            <a:r>
              <a:rPr lang="en-US" dirty="0" smtClean="0"/>
              <a:t>PLTs</a:t>
            </a:r>
            <a:br>
              <a:rPr lang="en-US" dirty="0" smtClean="0"/>
            </a:br>
            <a:r>
              <a:rPr lang="el-GR" dirty="0" err="1" smtClean="0"/>
              <a:t>Θρομβοασθένεια</a:t>
            </a:r>
            <a:r>
              <a:rPr lang="el-GR" dirty="0" smtClean="0"/>
              <a:t> </a:t>
            </a:r>
            <a:r>
              <a:rPr lang="en-US" dirty="0" err="1" smtClean="0"/>
              <a:t>Glanzann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Παρατεταμένο χρόνο ροής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ΦΤ </a:t>
            </a:r>
            <a:r>
              <a:rPr lang="en-US" dirty="0" smtClean="0"/>
              <a:t>PLTs.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3378444" y="2132856"/>
            <a:ext cx="5365847" cy="3515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7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0:</a:t>
            </a:r>
            <a:r>
              <a:rPr lang="el-GR" sz="2000" dirty="0" smtClean="0"/>
              <a:t> </a:t>
            </a:r>
            <a:r>
              <a:rPr lang="el-GR" sz="2000" dirty="0"/>
              <a:t>Διαταραχές τοιχώματος αγγείων - Αγγειακές πορφύρες και κληρονομικές λειτουργικές διαταραχές των αιμοπεταλίων (</a:t>
            </a:r>
            <a:r>
              <a:rPr lang="el-GR" sz="2000" dirty="0" err="1"/>
              <a:t>θρομβοασθένειες</a:t>
            </a:r>
            <a:r>
              <a:rPr lang="el-GR" sz="2000" dirty="0"/>
              <a:t>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πορφύρα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Πετέχειες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Πορφυρικές</a:t>
            </a:r>
            <a:r>
              <a:rPr lang="el-GR" dirty="0" smtClean="0"/>
              <a:t> βλάβες.</a:t>
            </a:r>
          </a:p>
          <a:p>
            <a:r>
              <a:rPr lang="el-GR" dirty="0" smtClean="0"/>
              <a:t>Εκχυμώσεις.</a:t>
            </a:r>
          </a:p>
          <a:p>
            <a:r>
              <a:rPr lang="el-GR" dirty="0" smtClean="0"/>
              <a:t>Προσοχή δεν πρέπει να συγχέεται με: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Ερύθημα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err="1" smtClean="0"/>
              <a:t>Τηλεαγγειεκτασίες</a:t>
            </a:r>
            <a:r>
              <a:rPr lang="el-GR" dirty="0" smtClean="0"/>
              <a:t> </a:t>
            </a:r>
          </a:p>
        </p:txBody>
      </p:sp>
      <p:sp>
        <p:nvSpPr>
          <p:cNvPr id="4" name="Δεξιό άγκιστρο 3"/>
          <p:cNvSpPr/>
          <p:nvPr/>
        </p:nvSpPr>
        <p:spPr>
          <a:xfrm>
            <a:off x="4355976" y="3429000"/>
            <a:ext cx="648072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620343"/>
            <a:ext cx="413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Δεν υπάρχει διαφυγή αίματος αλλά άσκηση τοπικής πίεσης</a:t>
            </a:r>
            <a:endParaRPr lang="el-GR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1003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τι εξαρτάται το χρώμα της βλάβης;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Μέγεθος και θέση αιμορραγίας.</a:t>
            </a:r>
          </a:p>
          <a:p>
            <a:r>
              <a:rPr lang="el-GR" dirty="0" smtClean="0"/>
              <a:t>Χρόνος της αιμορραγίας.</a:t>
            </a:r>
          </a:p>
          <a:p>
            <a:r>
              <a:rPr lang="el-GR" dirty="0" smtClean="0"/>
              <a:t>Αρχικά οι βλάβες κόκκινες.</a:t>
            </a:r>
          </a:p>
          <a:p>
            <a:r>
              <a:rPr lang="el-GR" dirty="0" smtClean="0"/>
              <a:t>Μετά χρώμα βυσσινί.</a:t>
            </a:r>
          </a:p>
          <a:p>
            <a:r>
              <a:rPr lang="el-GR" dirty="0" smtClean="0"/>
              <a:t>Αργότερα κόκκινες, καφέ, πορτοκαλί, </a:t>
            </a:r>
            <a:r>
              <a:rPr lang="el-GR" dirty="0" err="1" smtClean="0"/>
              <a:t>θαλασσο</a:t>
            </a:r>
            <a:r>
              <a:rPr lang="el-GR" dirty="0" smtClean="0"/>
              <a:t>-πράσινη απόχρωση.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92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τι εξαρτάται η </a:t>
            </a:r>
            <a:r>
              <a:rPr lang="el-GR" dirty="0" err="1" smtClean="0"/>
              <a:t>εξαγγείωση</a:t>
            </a:r>
            <a:r>
              <a:rPr lang="el-GR" dirty="0" smtClean="0"/>
              <a:t> του αίματος 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Ακεραιότητα αγγειακού τοιχώματος.</a:t>
            </a:r>
          </a:p>
          <a:p>
            <a:r>
              <a:rPr lang="el-GR" dirty="0" smtClean="0"/>
              <a:t>Επάρκεια αιμοστατικού μηχανισμού.</a:t>
            </a:r>
          </a:p>
          <a:p>
            <a:r>
              <a:rPr lang="el-GR" dirty="0" smtClean="0"/>
              <a:t>Περιβάλλοντες ιστούς.</a:t>
            </a:r>
          </a:p>
          <a:p>
            <a:r>
              <a:rPr lang="el-GR" dirty="0" err="1" smtClean="0"/>
              <a:t>Διατοιχωματική</a:t>
            </a:r>
            <a:r>
              <a:rPr lang="el-GR" dirty="0" smtClean="0"/>
              <a:t> πίεση.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261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</TotalTime>
  <Words>2394</Words>
  <Application>Microsoft Office PowerPoint</Application>
  <PresentationFormat>Προβολή στην οθόνη (4:3)</PresentationFormat>
  <Paragraphs>554</Paragraphs>
  <Slides>73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73</vt:i4>
      </vt:variant>
    </vt:vector>
  </HeadingPairs>
  <TitlesOfParts>
    <vt:vector size="75" baseType="lpstr">
      <vt:lpstr>template</vt:lpstr>
      <vt:lpstr>OC_template_updated</vt:lpstr>
      <vt:lpstr>Αιματολογία ΙΙΙ (Θ)</vt:lpstr>
      <vt:lpstr>Εισαγωγή </vt:lpstr>
      <vt:lpstr>Πορφύρα </vt:lpstr>
      <vt:lpstr>Εκχύμωση </vt:lpstr>
      <vt:lpstr>Πετέχειες </vt:lpstr>
      <vt:lpstr>Πορφυρικές βλάβες </vt:lpstr>
      <vt:lpstr>Τι είναι πορφύρα </vt:lpstr>
      <vt:lpstr>Από τι εξαρτάται το χρώμα της βλάβης;</vt:lpstr>
      <vt:lpstr>Από τι εξαρτάται η εξαγγείωση του αίματος ;</vt:lpstr>
      <vt:lpstr>Ταξινόμηση </vt:lpstr>
      <vt:lpstr>Διαταραχές τοιχώματος αγγείων που εκδηλώνονται με πορφύρα ή μιμούνται πορφύρα</vt:lpstr>
      <vt:lpstr>Γιατί στις φλεγμονώδεις καταστάσεις υπάρχει ψηλαφητή πορφύρα;</vt:lpstr>
      <vt:lpstr>Στοιχεία – Κλειδιά </vt:lpstr>
      <vt:lpstr>Μη ψηλαφητή πορφύρα 1/2</vt:lpstr>
      <vt:lpstr>Μη ψηλαφητή πορφύρα 2/2</vt:lpstr>
      <vt:lpstr>Αγγειακή ψηλαφητή πορφύρα </vt:lpstr>
      <vt:lpstr>Αγγειακή μη ψηλαφητή πορφύρα </vt:lpstr>
      <vt:lpstr>Τοπική αύξηση της πίεσης των αγγείων</vt:lpstr>
      <vt:lpstr>Φλέβες – Όρθια στάση</vt:lpstr>
      <vt:lpstr>Αυξημένη ενδοτικότητα των αγγείων </vt:lpstr>
      <vt:lpstr>1. Γεροντική πορφύρα</vt:lpstr>
      <vt:lpstr>2. Χορήγηση κορτικοειδών </vt:lpstr>
      <vt:lpstr>3. Ένδεια βιταμίνης C ή σκορβούτο</vt:lpstr>
      <vt:lpstr>4. Διαταραχές συνδετικού ιστού </vt:lpstr>
      <vt:lpstr>5. Αμυλοείδωση </vt:lpstr>
      <vt:lpstr>6. Καταμήνιος πορφύρα</vt:lpstr>
      <vt:lpstr>7. Σύνδρομο MELAS</vt:lpstr>
      <vt:lpstr>Αγγειακό τραύμα </vt:lpstr>
      <vt:lpstr>1. Μηχανικός τραυματισμός</vt:lpstr>
      <vt:lpstr>2. Υπεριώδης ακτινοβολία </vt:lpstr>
      <vt:lpstr>3. Λοιμώξεις 1/2 </vt:lpstr>
      <vt:lpstr>3. Λοιμώξεις 2/2 </vt:lpstr>
      <vt:lpstr>Σήψη από Gram (-)</vt:lpstr>
      <vt:lpstr>Λοίμωξη από μηνιγγιτιδόκκο</vt:lpstr>
      <vt:lpstr>Κεραυνοβόλος πορφύρα </vt:lpstr>
      <vt:lpstr>4. Εμβολή 1/2 </vt:lpstr>
      <vt:lpstr>4. Εμβολή 2/2 </vt:lpstr>
      <vt:lpstr>5. Νεοπλάσματα</vt:lpstr>
      <vt:lpstr>6. Φλεγμονή </vt:lpstr>
      <vt:lpstr>7. Μεταβολικά αίτια</vt:lpstr>
      <vt:lpstr>8. Τοξικά αίτια</vt:lpstr>
      <vt:lpstr>9. Φαρμακευτικά αίτια</vt:lpstr>
      <vt:lpstr>10. Θρόμβωση - ΔΕΠ </vt:lpstr>
      <vt:lpstr>10. Θρόμβωση – δερματική νέκρωση από βαρφαρίνη </vt:lpstr>
      <vt:lpstr>Ιστολογικά ευρήματα </vt:lpstr>
      <vt:lpstr>10. Θρόμβωση –  ομόζυγη ανεπάρκεια πρωτεΐνης C </vt:lpstr>
      <vt:lpstr>10. Θρόμβωση –  κεραυνοβόλος πορφύρα</vt:lpstr>
      <vt:lpstr>10. Θρόμβωση –  ΠΝΑ</vt:lpstr>
      <vt:lpstr>10. Θρόμβωση –  αντιφωσφολιπιδικό σύνδρομο</vt:lpstr>
      <vt:lpstr>Αγγειακή ψηλαφητή πορφύρα </vt:lpstr>
      <vt:lpstr>Αγγειίτιδες </vt:lpstr>
      <vt:lpstr>1. Πορφύρα Henoch-Schonlein</vt:lpstr>
      <vt:lpstr>2. Οξύ αιμορραγικό οίδημα του νεογνού</vt:lpstr>
      <vt:lpstr>3. Νοσήματα του κολλαγόνου </vt:lpstr>
      <vt:lpstr>Δυσπρωτεϊναιμίες </vt:lpstr>
      <vt:lpstr>Πορφύρα συνδρόμου «γάντια-κάλτσες»</vt:lpstr>
      <vt:lpstr>Κληρονομικές λειτουργικές διαταραχές αιμοπεταλίων  Θρομβοασθένειες </vt:lpstr>
      <vt:lpstr>Στοιχεία κλειδιά </vt:lpstr>
      <vt:lpstr>Διαταραχές προσκόλλησης PLTs Σύνδρομο Bernard-Soulier</vt:lpstr>
      <vt:lpstr>Αιτιολογία-Παθογένεια</vt:lpstr>
      <vt:lpstr>Νόσος ψευδο-vWF αιμοπεταλιακού τύπου</vt:lpstr>
      <vt:lpstr>Διαταραχές της εκκριτικής δραστηριότητας των PLTs</vt:lpstr>
      <vt:lpstr>Σύνδρομο γκρίζου αιμοπεταλίου </vt:lpstr>
      <vt:lpstr>Γκρίζα αιμοπεταλία</vt:lpstr>
      <vt:lpstr>Ιδιοπαθής ανεπάρκεια πυκνών κοκκίων (δ-κοκκίων)</vt:lpstr>
      <vt:lpstr>Διαταραχές συσσώρευσης PLTs Θρομβοασθένεια Glanzann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10</cp:revision>
  <dcterms:created xsi:type="dcterms:W3CDTF">2015-05-04T13:21:35Z</dcterms:created>
  <dcterms:modified xsi:type="dcterms:W3CDTF">2015-10-08T13:20:00Z</dcterms:modified>
</cp:coreProperties>
</file>