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718" r:id="rId2"/>
    <p:sldMasterId id="2147483729" r:id="rId3"/>
  </p:sldMasterIdLst>
  <p:notesMasterIdLst>
    <p:notesMasterId r:id="rId168"/>
  </p:notesMasterIdLst>
  <p:handoutMasterIdLst>
    <p:handoutMasterId r:id="rId169"/>
  </p:handoutMasterIdLst>
  <p:sldIdLst>
    <p:sldId id="423"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400" r:id="rId138"/>
    <p:sldId id="401" r:id="rId139"/>
    <p:sldId id="402" r:id="rId140"/>
    <p:sldId id="403" r:id="rId141"/>
    <p:sldId id="404" r:id="rId142"/>
    <p:sldId id="405" r:id="rId143"/>
    <p:sldId id="406" r:id="rId144"/>
    <p:sldId id="407" r:id="rId145"/>
    <p:sldId id="408" r:id="rId146"/>
    <p:sldId id="409" r:id="rId147"/>
    <p:sldId id="410" r:id="rId148"/>
    <p:sldId id="411" r:id="rId149"/>
    <p:sldId id="412" r:id="rId150"/>
    <p:sldId id="413" r:id="rId151"/>
    <p:sldId id="414" r:id="rId152"/>
    <p:sldId id="415" r:id="rId153"/>
    <p:sldId id="416" r:id="rId154"/>
    <p:sldId id="417" r:id="rId155"/>
    <p:sldId id="418" r:id="rId156"/>
    <p:sldId id="419" r:id="rId157"/>
    <p:sldId id="420" r:id="rId158"/>
    <p:sldId id="421" r:id="rId159"/>
    <p:sldId id="422" r:id="rId160"/>
    <p:sldId id="257" r:id="rId161"/>
    <p:sldId id="262" r:id="rId162"/>
    <p:sldId id="264" r:id="rId163"/>
    <p:sldId id="425" r:id="rId164"/>
    <p:sldId id="426" r:id="rId165"/>
    <p:sldId id="266" r:id="rId166"/>
    <p:sldId id="424" r:id="rId167"/>
  </p:sldIdLst>
  <p:sldSz cx="9144000" cy="6858000" type="screen4x3"/>
  <p:notesSz cx="7104063" cy="10234613"/>
  <p:custDataLst>
    <p:tags r:id="rId17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tags" Target="tags/tag1.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presProps" Target="presProps.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2" Type="http://schemas.openxmlformats.org/officeDocument/2006/relationships/viewProps" Target="view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tableStyles" Target="tableStyle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62621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7543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14759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079302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123707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426373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02861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14227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509801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022380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49073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6002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496780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04735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2428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62413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71142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7372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6077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18070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89885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8617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0277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8131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817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230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23850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21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87440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4529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11227842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211627976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023633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6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hyperlink" Target="http://propelsteps.wordpress.com/2013/06/10/how-smart-are-you-quick-1-min-test/"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Αρχές Οργάνωσης Παιδαγωγικής Πράξης Ι (E)</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0000" lnSpcReduction="20000"/>
          </a:bodyPr>
          <a:lstStyle/>
          <a:p>
            <a:r>
              <a:rPr lang="el-GR" sz="3200" b="1" dirty="0"/>
              <a:t>Ενότητα </a:t>
            </a:r>
            <a:r>
              <a:rPr lang="en-US" sz="3200" b="1" dirty="0"/>
              <a:t>11</a:t>
            </a:r>
            <a:r>
              <a:rPr lang="el-GR" sz="3200" dirty="0"/>
              <a:t>:</a:t>
            </a:r>
            <a:r>
              <a:rPr lang="en-US" sz="3200" dirty="0"/>
              <a:t> </a:t>
            </a:r>
            <a:r>
              <a:rPr lang="el-GR" sz="3200" dirty="0"/>
              <a:t>Παρουσίαση εργασιών (Μέρος Β)</a:t>
            </a:r>
            <a:endParaRPr lang="en-US" sz="3200" dirty="0"/>
          </a:p>
          <a:p>
            <a:endParaRPr lang="en-US" sz="3200" dirty="0"/>
          </a:p>
          <a:p>
            <a:r>
              <a:rPr lang="el-GR" sz="2800" dirty="0"/>
              <a:t>Ευγενία Θεοδότου</a:t>
            </a:r>
            <a:r>
              <a:rPr lang="en-US" sz="2800" dirty="0"/>
              <a:t> BA ECS, MA, MSc, </a:t>
            </a:r>
            <a:r>
              <a:rPr lang="en-US" sz="2800" dirty="0" err="1"/>
              <a:t>PhDc</a:t>
            </a:r>
            <a:r>
              <a:rPr lang="en-US" sz="2800" dirty="0"/>
              <a:t>.</a:t>
            </a:r>
          </a:p>
          <a:p>
            <a:r>
              <a:rPr lang="el-GR" sz="2800" dirty="0"/>
              <a:t>Εργαστηριακός Συνεργάτης του ΤΕΙ Αθήνας</a:t>
            </a:r>
          </a:p>
          <a:p>
            <a:r>
              <a:rPr lang="el-GR" sz="2800" dirty="0"/>
              <a:t>Τμήμα Προσχολικής Αγωγής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11841601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072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l-GR" sz="2700" dirty="0" smtClean="0"/>
              <a:t>(</a:t>
            </a:r>
            <a:r>
              <a:rPr lang="en-US" sz="2700" dirty="0" smtClean="0"/>
              <a:t>2/2</a:t>
            </a:r>
            <a:r>
              <a:rPr lang="el-GR" sz="2700" dirty="0"/>
              <a:t>)</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27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Κοινωνικός</a:t>
            </a:r>
            <a:r>
              <a:rPr lang="en-US" b="1" dirty="0" smtClean="0">
                <a:latin typeface="Calibri" pitchFamily="18"/>
              </a:rPr>
              <a:t>:</a:t>
            </a:r>
            <a:r>
              <a:rPr lang="el-GR" b="1" dirty="0" smtClean="0">
                <a:latin typeface="Calibri" pitchFamily="18"/>
              </a:rPr>
              <a:t> </a:t>
            </a:r>
            <a:r>
              <a:rPr lang="el-GR" dirty="0">
                <a:latin typeface="Calibri" pitchFamily="18"/>
              </a:rPr>
              <a:t>Τα παιδιά έπαιζαν εκ του παραλλήλου με τα πάζλ στο ίδιο τραπέζι καθισμένα χωρίς να συνεργάζονται αλλά μοιράζονταν το ίδιο υλικό. Δεν υπήρξε διάλογος, ούτε κάποια αλληλεπίδραση ανάμεσα τους.</a:t>
            </a:r>
          </a:p>
          <a:p>
            <a:pPr marL="0" lvl="0" indent="0">
              <a:spcAft>
                <a:spcPts val="600"/>
              </a:spcAft>
              <a:buNone/>
            </a:pPr>
            <a:r>
              <a:rPr lang="el-GR" b="1" dirty="0">
                <a:latin typeface="Calibri" pitchFamily="18"/>
              </a:rPr>
              <a:t>Τομέας </a:t>
            </a:r>
            <a:r>
              <a:rPr lang="el-GR" b="1" dirty="0" smtClean="0">
                <a:latin typeface="Calibri" pitchFamily="18"/>
              </a:rPr>
              <a:t>Συναισθηματικός</a:t>
            </a:r>
            <a:r>
              <a:rPr lang="en-US" b="1" dirty="0" smtClean="0">
                <a:latin typeface="Calibri" pitchFamily="18"/>
              </a:rPr>
              <a:t>:</a:t>
            </a:r>
            <a:r>
              <a:rPr lang="el-GR" b="1" dirty="0" smtClean="0">
                <a:latin typeface="Calibri" pitchFamily="18"/>
              </a:rPr>
              <a:t> </a:t>
            </a:r>
            <a:r>
              <a:rPr lang="el-GR" dirty="0">
                <a:latin typeface="Calibri" pitchFamily="18"/>
              </a:rPr>
              <a:t>Ο Α. Είχε την ίδια </a:t>
            </a:r>
            <a:r>
              <a:rPr lang="el-GR" dirty="0" smtClean="0">
                <a:latin typeface="Calibri" pitchFamily="18"/>
              </a:rPr>
              <a:t>δυσκολία με </a:t>
            </a:r>
            <a:r>
              <a:rPr lang="el-GR" dirty="0">
                <a:latin typeface="Calibri" pitchFamily="18"/>
              </a:rPr>
              <a:t>την Σ. Να εφαρμόσει </a:t>
            </a:r>
            <a:r>
              <a:rPr lang="el-GR" dirty="0" smtClean="0">
                <a:latin typeface="Calibri" pitchFamily="18"/>
              </a:rPr>
              <a:t>από την </a:t>
            </a:r>
            <a:r>
              <a:rPr lang="el-GR" dirty="0">
                <a:latin typeface="Calibri" pitchFamily="18"/>
              </a:rPr>
              <a:t>σωστή πλευρά τα κομμάτια του πάζλ </a:t>
            </a:r>
            <a:r>
              <a:rPr lang="el-GR" dirty="0" smtClean="0">
                <a:latin typeface="Calibri" pitchFamily="18"/>
              </a:rPr>
              <a:t>γι‘ αυτό </a:t>
            </a:r>
            <a:r>
              <a:rPr lang="el-GR" dirty="0">
                <a:latin typeface="Calibri" pitchFamily="18"/>
              </a:rPr>
              <a:t>και φάνηκε να </a:t>
            </a:r>
            <a:r>
              <a:rPr lang="el-GR" dirty="0" smtClean="0">
                <a:latin typeface="Calibri" pitchFamily="18"/>
              </a:rPr>
              <a:t>απογοητεύεται </a:t>
            </a:r>
            <a:r>
              <a:rPr lang="el-GR" dirty="0">
                <a:latin typeface="Calibri" pitchFamily="18"/>
              </a:rPr>
              <a:t>αρχικά. Στην συνέχεια τα κατάφερε να τα βάλει στις σωστές θέσεις ολοκληρώνοντας το πάζλ και άρχισε να χαίρεται δείχνοντας το στη παιδαγωγό. Η Σ. Δεν έδειξε απογοήτευση αλλά συνέχισε να προσπαθεί και μετά </a:t>
            </a:r>
            <a:r>
              <a:rPr lang="el-GR" dirty="0" smtClean="0">
                <a:latin typeface="Calibri" pitchFamily="18"/>
              </a:rPr>
              <a:t>από </a:t>
            </a:r>
            <a:r>
              <a:rPr lang="el-GR" dirty="0">
                <a:latin typeface="Calibri" pitchFamily="18"/>
              </a:rPr>
              <a:t>πολλές προσπάθειες τα κατάφερε μόνη της να τα βάλει</a:t>
            </a:r>
            <a:r>
              <a:rPr lang="el-GR" dirty="0" smtClean="0">
                <a:latin typeface="Calibri" pitchFamily="18"/>
              </a:rPr>
              <a:t>.</a:t>
            </a:r>
            <a:endParaRPr lang="el-GR" sz="1800"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custDataLst>
      <p:tags r:id="rId1"/>
    </p:custDataLst>
    <p:extLst>
      <p:ext uri="{BB962C8B-B14F-4D97-AF65-F5344CB8AC3E}">
        <p14:creationId xmlns:p14="http://schemas.microsoft.com/office/powerpoint/2010/main" val="4843353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 </a:t>
            </a:r>
            <a:r>
              <a:rPr lang="el-GR" sz="2700" dirty="0" smtClean="0"/>
              <a:t>(1</a:t>
            </a:r>
            <a:r>
              <a:rPr lang="en-US" sz="2700" dirty="0" smtClean="0"/>
              <a:t>/</a:t>
            </a:r>
            <a:r>
              <a:rPr lang="el-GR" sz="2700" dirty="0" smtClean="0"/>
              <a:t>3)</a:t>
            </a:r>
            <a:r>
              <a:rPr lang="el-GR" sz="3200" i="1" dirty="0" smtClean="0"/>
              <a:t>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lnSpcReduction="10000"/>
          </a:bodyPr>
          <a:lstStyle/>
          <a:p>
            <a:pPr algn="ctr">
              <a:lnSpc>
                <a:spcPct val="110000"/>
              </a:lnSpc>
              <a:spcBef>
                <a:spcPts val="0"/>
              </a:spcBef>
              <a:spcAft>
                <a:spcPts val="600"/>
              </a:spcAft>
              <a:buNone/>
            </a:pPr>
            <a:r>
              <a:rPr lang="el-GR" b="1" dirty="0" smtClean="0">
                <a:solidFill>
                  <a:schemeClr val="tx2"/>
                </a:solidFill>
              </a:rPr>
              <a:t>Είδος Παιχνιδιού: Κανόνων (Κινήσεις με Χαρτοπετσέτες)</a:t>
            </a:r>
            <a:endParaRPr lang="el-GR" b="1" i="1" dirty="0" smtClean="0">
              <a:solidFill>
                <a:schemeClr val="tx2"/>
              </a:solidFill>
            </a:endParaRPr>
          </a:p>
          <a:p>
            <a:pPr>
              <a:lnSpc>
                <a:spcPct val="110000"/>
              </a:lnSpc>
              <a:spcBef>
                <a:spcPts val="0"/>
              </a:spcBef>
              <a:spcAft>
                <a:spcPts val="600"/>
              </a:spcAft>
              <a:buNone/>
            </a:pPr>
            <a:r>
              <a:rPr lang="el-GR" b="1" dirty="0" smtClean="0"/>
              <a:t>Αριθμός παιδιών</a:t>
            </a:r>
            <a:r>
              <a:rPr lang="el-GR" dirty="0" smtClean="0"/>
              <a:t>: 10 παιδιά συμμετείχαν στη δράση</a:t>
            </a:r>
          </a:p>
          <a:p>
            <a:pPr>
              <a:lnSpc>
                <a:spcPct val="110000"/>
              </a:lnSpc>
              <a:spcBef>
                <a:spcPts val="0"/>
              </a:spcBef>
              <a:spcAft>
                <a:spcPts val="600"/>
              </a:spcAft>
              <a:buNone/>
            </a:pPr>
            <a:r>
              <a:rPr lang="el-GR" b="1" dirty="0" smtClean="0"/>
              <a:t>Ηλικία παιδιών</a:t>
            </a:r>
            <a:r>
              <a:rPr lang="el-GR" dirty="0" smtClean="0"/>
              <a:t>: 4-5 ετών</a:t>
            </a:r>
          </a:p>
          <a:p>
            <a:pPr marL="0" indent="0">
              <a:lnSpc>
                <a:spcPct val="110000"/>
              </a:lnSpc>
              <a:spcBef>
                <a:spcPts val="0"/>
              </a:spcBef>
              <a:spcAft>
                <a:spcPts val="600"/>
              </a:spcAft>
              <a:buNone/>
            </a:pPr>
            <a:r>
              <a:rPr lang="el-GR" b="1" dirty="0" smtClean="0"/>
              <a:t>Περιγραφή παιχνιδιού</a:t>
            </a:r>
            <a:r>
              <a:rPr lang="el-GR" dirty="0" smtClean="0"/>
              <a:t>: Το παιχνίδι έχει ως εξής: τα παιδιά περπατούν με διάφορους τρόπους στο χώρο, τοποθετώντας τη χαρτοπετσέτα σε διάφορα σημεία του σώματος, προσέχοντας πάντα να μην τους πέσει κάτω η χαρτοπετσέτα. Οπότε, έχουμε τα παρακάτω:</a:t>
            </a:r>
          </a:p>
          <a:p>
            <a:pPr>
              <a:lnSpc>
                <a:spcPct val="110000"/>
              </a:lnSpc>
              <a:spcBef>
                <a:spcPts val="0"/>
              </a:spcBef>
              <a:spcAft>
                <a:spcPts val="600"/>
              </a:spcAft>
              <a:buFont typeface="Arial" panose="020B0604020202020204" pitchFamily="34" charset="0"/>
              <a:buChar char="•"/>
            </a:pPr>
            <a:r>
              <a:rPr lang="el-GR" dirty="0" smtClean="0"/>
              <a:t>Η χαρτοπετσέτα στο κεφάλι (στα τέσσερα διπλωμένη). Περπατούν πολύ προσεχτικά χωρίς να τους πέσει από το κεφάλι.</a:t>
            </a:r>
          </a:p>
          <a:p>
            <a:pPr>
              <a:lnSpc>
                <a:spcPct val="110000"/>
              </a:lnSpc>
              <a:spcBef>
                <a:spcPts val="0"/>
              </a:spcBef>
              <a:spcAft>
                <a:spcPts val="600"/>
              </a:spcAft>
              <a:buFont typeface="Arial" panose="020B0604020202020204" pitchFamily="34" charset="0"/>
              <a:buChar char="•"/>
            </a:pPr>
            <a:r>
              <a:rPr lang="el-GR" dirty="0" smtClean="0"/>
              <a:t>Πιάνουν τη χαρτοπετσέτα με το ένα χέρι και την πετούν στο άλλο, χωρίς βέβαια να πέσει κάτω.</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99</a:t>
            </a:fld>
            <a:endParaRPr lang="el-GR" dirty="0">
              <a:solidFill>
                <a:prstClr val="black"/>
              </a:solidFill>
            </a:endParaRPr>
          </a:p>
        </p:txBody>
      </p:sp>
    </p:spTree>
    <p:custDataLst>
      <p:tags r:id="rId1"/>
    </p:custDataLst>
    <p:extLst>
      <p:ext uri="{BB962C8B-B14F-4D97-AF65-F5344CB8AC3E}">
        <p14:creationId xmlns:p14="http://schemas.microsoft.com/office/powerpoint/2010/main" val="21809487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 </a:t>
            </a:r>
            <a:r>
              <a:rPr lang="el-GR" sz="2700" dirty="0" smtClean="0"/>
              <a:t>(2</a:t>
            </a:r>
            <a:r>
              <a:rPr lang="en-US" sz="2700" dirty="0" smtClean="0"/>
              <a:t>/</a:t>
            </a:r>
            <a:r>
              <a:rPr lang="el-GR" sz="2700" dirty="0" smtClean="0"/>
              <a:t>3)</a:t>
            </a:r>
            <a:r>
              <a:rPr lang="el-GR" sz="3200" i="1" dirty="0" smtClean="0"/>
              <a:t>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pPr algn="ctr">
              <a:lnSpc>
                <a:spcPct val="110000"/>
              </a:lnSpc>
              <a:spcBef>
                <a:spcPts val="0"/>
              </a:spcBef>
              <a:spcAft>
                <a:spcPts val="600"/>
              </a:spcAft>
              <a:buNone/>
            </a:pPr>
            <a:r>
              <a:rPr lang="el-GR" b="1" dirty="0">
                <a:solidFill>
                  <a:schemeClr val="tx2"/>
                </a:solidFill>
              </a:rPr>
              <a:t>Είδος Παιχνιδιού: Κανόνων (Κινήσεις με Χαρτοπετσέτες)</a:t>
            </a:r>
            <a:endParaRPr lang="el-GR" b="1" i="1" dirty="0">
              <a:solidFill>
                <a:schemeClr val="tx2"/>
              </a:solidFill>
            </a:endParaRPr>
          </a:p>
          <a:p>
            <a:pPr marL="0" indent="0">
              <a:lnSpc>
                <a:spcPct val="110000"/>
              </a:lnSpc>
              <a:spcBef>
                <a:spcPts val="0"/>
              </a:spcBef>
              <a:spcAft>
                <a:spcPts val="600"/>
              </a:spcAft>
              <a:buNone/>
            </a:pPr>
            <a:r>
              <a:rPr lang="el-GR" b="1" dirty="0"/>
              <a:t>Περιγραφή παιχνιδιού</a:t>
            </a:r>
            <a:r>
              <a:rPr lang="el-GR" dirty="0"/>
              <a:t>:</a:t>
            </a:r>
          </a:p>
          <a:p>
            <a:pPr>
              <a:lnSpc>
                <a:spcPct val="110000"/>
              </a:lnSpc>
              <a:spcBef>
                <a:spcPts val="0"/>
              </a:spcBef>
              <a:spcAft>
                <a:spcPts val="600"/>
              </a:spcAft>
              <a:buFont typeface="Arial" panose="020B0604020202020204" pitchFamily="34" charset="0"/>
              <a:buChar char="•"/>
            </a:pPr>
            <a:r>
              <a:rPr lang="el-GR" dirty="0" smtClean="0"/>
              <a:t>Τα δύο χέρια τεντωμένα μπροστά και ανάμεσα στα χέρια πιασμένη η χαρτοπετσέτα. Περπάτημα ανακατεμένα χωρίς καθόλου να σκουντάει το ένα παιδί το άλλο. Σε ένα χτύπημα στο τύμπανο ανοίγουν τα χέρια τους και πέφτει κάτω η χαρτοπετσέτα. Μετά την ξαναπιάνουν για να γίνει το ίδιο.</a:t>
            </a:r>
          </a:p>
          <a:p>
            <a:pPr lvl="0">
              <a:lnSpc>
                <a:spcPct val="110000"/>
              </a:lnSpc>
              <a:spcBef>
                <a:spcPts val="0"/>
              </a:spcBef>
              <a:spcAft>
                <a:spcPts val="600"/>
              </a:spcAft>
              <a:buFont typeface="Arial" panose="020B0604020202020204" pitchFamily="34" charset="0"/>
              <a:buChar char="•"/>
            </a:pPr>
            <a:r>
              <a:rPr lang="el-GR" dirty="0" smtClean="0"/>
              <a:t>Η χαρτοπετσέτα ακουμπισμένη στην παλάμη. Τα χέρια είναι βέβαια στην οριζόντια θέση. Περπατούν χωρίς να πέσει η χαρτοπετσέτα, μετά αλλάζουν χέρι.</a:t>
            </a:r>
          </a:p>
          <a:p>
            <a:pPr lvl="0">
              <a:lnSpc>
                <a:spcPct val="110000"/>
              </a:lnSpc>
              <a:spcBef>
                <a:spcPts val="0"/>
              </a:spcBef>
              <a:spcAft>
                <a:spcPts val="600"/>
              </a:spcAft>
              <a:buFont typeface="Arial" panose="020B0604020202020204" pitchFamily="34" charset="0"/>
              <a:buChar char="•"/>
            </a:pPr>
            <a:r>
              <a:rPr lang="el-GR" dirty="0" smtClean="0"/>
              <a:t>Το ένα πόδι τσαρουχάκι. Ακουμπάνε τη χαρτοπετσέτα σ’ αυτό το πόδι και περπατάνε. (Το πόδι που είναι τσαρουχάκι ακουμπάει με τη φτέρνα στο πάτωμα).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100</a:t>
            </a:fld>
            <a:endParaRPr lang="el-GR" dirty="0">
              <a:solidFill>
                <a:prstClr val="black"/>
              </a:solidFill>
            </a:endParaRPr>
          </a:p>
        </p:txBody>
      </p:sp>
    </p:spTree>
    <p:custDataLst>
      <p:tags r:id="rId1"/>
    </p:custDataLst>
    <p:extLst>
      <p:ext uri="{BB962C8B-B14F-4D97-AF65-F5344CB8AC3E}">
        <p14:creationId xmlns:p14="http://schemas.microsoft.com/office/powerpoint/2010/main" val="25546863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 </a:t>
            </a:r>
            <a:r>
              <a:rPr lang="el-GR" sz="2700" dirty="0" smtClean="0"/>
              <a:t>(3</a:t>
            </a:r>
            <a:r>
              <a:rPr lang="en-US" sz="2700" dirty="0" smtClean="0"/>
              <a:t>/</a:t>
            </a:r>
            <a:r>
              <a:rPr lang="el-GR" sz="2700" dirty="0" smtClean="0"/>
              <a:t>3)</a:t>
            </a:r>
            <a:r>
              <a:rPr lang="el-GR" sz="3200" i="1" dirty="0" smtClean="0"/>
              <a:t>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algn="ctr">
              <a:lnSpc>
                <a:spcPct val="110000"/>
              </a:lnSpc>
              <a:spcBef>
                <a:spcPts val="0"/>
              </a:spcBef>
              <a:spcAft>
                <a:spcPts val="600"/>
              </a:spcAft>
              <a:buNone/>
            </a:pPr>
            <a:r>
              <a:rPr lang="el-GR" b="1" dirty="0">
                <a:solidFill>
                  <a:schemeClr val="tx2"/>
                </a:solidFill>
              </a:rPr>
              <a:t>Είδος Παιχνιδιού: Κανόνων (Κινήσεις με Χαρτοπετσέτες)</a:t>
            </a:r>
            <a:endParaRPr lang="el-GR" b="1" i="1" dirty="0">
              <a:solidFill>
                <a:schemeClr val="tx2"/>
              </a:solidFill>
            </a:endParaRPr>
          </a:p>
          <a:p>
            <a:pPr marL="0" lvl="0" indent="0">
              <a:lnSpc>
                <a:spcPct val="110000"/>
              </a:lnSpc>
              <a:spcBef>
                <a:spcPts val="0"/>
              </a:spcBef>
              <a:spcAft>
                <a:spcPts val="600"/>
              </a:spcAft>
              <a:buNone/>
            </a:pPr>
            <a:r>
              <a:rPr lang="el-GR" b="1" dirty="0"/>
              <a:t>Περιγραφή </a:t>
            </a:r>
            <a:r>
              <a:rPr lang="el-GR" b="1" dirty="0" smtClean="0"/>
              <a:t>παιχνιδιού</a:t>
            </a:r>
            <a:r>
              <a:rPr lang="el-GR" dirty="0" smtClean="0"/>
              <a:t> </a:t>
            </a:r>
            <a:r>
              <a:rPr lang="el-GR" dirty="0"/>
              <a:t>(συνέχεια): </a:t>
            </a:r>
            <a:endParaRPr lang="en-US" dirty="0"/>
          </a:p>
          <a:p>
            <a:pPr>
              <a:lnSpc>
                <a:spcPct val="110000"/>
              </a:lnSpc>
              <a:spcBef>
                <a:spcPts val="0"/>
              </a:spcBef>
              <a:spcAft>
                <a:spcPts val="600"/>
              </a:spcAft>
              <a:buFont typeface="Arial" panose="020B0604020202020204" pitchFamily="34" charset="0"/>
              <a:buChar char="•"/>
            </a:pPr>
            <a:r>
              <a:rPr lang="el-GR" dirty="0" smtClean="0"/>
              <a:t>Περπάτημα ανακατεμένα. Στο χτύπημα του τύμπανου βάζουν κάτω τη χαρτοπετσέτα και τρέχουν γύρω της.</a:t>
            </a:r>
          </a:p>
          <a:p>
            <a:pPr lvl="0">
              <a:lnSpc>
                <a:spcPct val="110000"/>
              </a:lnSpc>
              <a:spcBef>
                <a:spcPts val="0"/>
              </a:spcBef>
              <a:spcAft>
                <a:spcPts val="600"/>
              </a:spcAft>
              <a:buFont typeface="Arial" panose="020B0604020202020204" pitchFamily="34" charset="0"/>
              <a:buChar char="•"/>
            </a:pPr>
            <a:r>
              <a:rPr lang="el-GR" dirty="0" smtClean="0"/>
              <a:t>Πάλι κάτω οι χαρτοπετσέτες (ανοιγμένες όμως) πολύ περισσότερες από τα παιδιά και αρκετά κοντά η μία στην άλλη. Τα παιδιά περπατάνε πατώντας πάνω στις πετσέτες.</a:t>
            </a:r>
          </a:p>
          <a:p>
            <a:pPr lvl="0">
              <a:lnSpc>
                <a:spcPct val="110000"/>
              </a:lnSpc>
              <a:spcBef>
                <a:spcPts val="0"/>
              </a:spcBef>
              <a:spcAft>
                <a:spcPts val="600"/>
              </a:spcAft>
              <a:buFont typeface="Arial" panose="020B0604020202020204" pitchFamily="34" charset="0"/>
              <a:buChar char="•"/>
            </a:pPr>
            <a:r>
              <a:rPr lang="el-GR" dirty="0" smtClean="0"/>
              <a:t>Μετά από αυτή τη δουλειά (που βέβαια είναι κάτω οι πολλές χαρτοπετσέτες), γίνεται η κάθε μία ένα μικρό σφιχτό μπαλάκι και τα παιδιά παίζουν χιονοπόλεμο ή πετροπόλεμο.</a:t>
            </a:r>
          </a:p>
          <a:p>
            <a:pPr lvl="0">
              <a:lnSpc>
                <a:spcPct val="110000"/>
              </a:lnSpc>
              <a:spcBef>
                <a:spcPts val="0"/>
              </a:spcBef>
              <a:spcAft>
                <a:spcPts val="600"/>
              </a:spcAft>
              <a:buFont typeface="Arial" panose="020B0604020202020204" pitchFamily="34" charset="0"/>
              <a:buChar char="•"/>
            </a:pPr>
            <a:r>
              <a:rPr lang="el-GR" dirty="0" smtClean="0"/>
              <a:t>Τα παιδιά, καλούνται να τοποθετήσουν τη χαρτοπετσέτα στον ώμο τους, στην κοιλία τους, στη μασχάλη τους, στην πλάτη τους και να τη στηρίξουν ανάμεσα στα γόνατά τους, προχωρώντας με μικρά πηδηματάκια για να μην τους πέσει.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101</a:t>
            </a:fld>
            <a:endParaRPr lang="el-GR" dirty="0">
              <a:solidFill>
                <a:prstClr val="black"/>
              </a:solidFill>
            </a:endParaRPr>
          </a:p>
        </p:txBody>
      </p:sp>
    </p:spTree>
    <p:custDataLst>
      <p:tags r:id="rId1"/>
    </p:custDataLst>
    <p:extLst>
      <p:ext uri="{BB962C8B-B14F-4D97-AF65-F5344CB8AC3E}">
        <p14:creationId xmlns:p14="http://schemas.microsoft.com/office/powerpoint/2010/main" val="12852226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(1</a:t>
            </a:r>
            <a:r>
              <a:rPr lang="en-US" sz="2700" dirty="0" smtClean="0"/>
              <a:t>/</a:t>
            </a:r>
            <a:r>
              <a:rPr lang="el-GR" sz="2700" dirty="0" smtClean="0"/>
              <a:t>9)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Κινητικός: </a:t>
            </a:r>
            <a:r>
              <a:rPr lang="el-GR" dirty="0" smtClean="0"/>
              <a:t>Το παιδί μαθαίνει και γυμνάζει το σώμα του γιατί εξασκείται στο να τρέχει, να πηδά και να χοροπηδά κλπ. </a:t>
            </a:r>
          </a:p>
          <a:p>
            <a:pPr marL="0" lvl="0" indent="0">
              <a:spcBef>
                <a:spcPts val="0"/>
              </a:spcBef>
              <a:spcAft>
                <a:spcPts val="600"/>
              </a:spcAft>
              <a:buNone/>
            </a:pPr>
            <a:r>
              <a:rPr lang="el-GR" dirty="0" smtClean="0"/>
              <a:t>Έτσι, το παιχνίδι βοηθά στη βελτίωση του κινητικού συντονισμού, στην ισορροπία και στον καλύτερο έλεγχο των κινήσεων καθώς τα παιδιά καλούνται να ανταποκριθούν σε ποικίλες προκλήσεις όπως το να διατηρήσουν την ισορροπία τους τοποθετώντας την χαρτοπετσέτα πάνω στο πόδι τους το οποίο είναι τσαρουχάκι και περπατώντας ταυτόχρονα.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102</a:t>
            </a:fld>
            <a:endParaRPr lang="el-GR" dirty="0">
              <a:solidFill>
                <a:prstClr val="black"/>
              </a:solidFill>
            </a:endParaRPr>
          </a:p>
        </p:txBody>
      </p:sp>
    </p:spTree>
    <p:custDataLst>
      <p:tags r:id="rId1"/>
    </p:custDataLst>
    <p:extLst>
      <p:ext uri="{BB962C8B-B14F-4D97-AF65-F5344CB8AC3E}">
        <p14:creationId xmlns:p14="http://schemas.microsoft.com/office/powerpoint/2010/main" val="28719015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(2</a:t>
            </a:r>
            <a:r>
              <a:rPr lang="en-US" sz="2700" dirty="0" smtClean="0"/>
              <a:t>/</a:t>
            </a:r>
            <a:r>
              <a:rPr lang="el-GR" sz="2700" dirty="0" smtClean="0"/>
              <a:t>9)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Κινητικός </a:t>
            </a:r>
            <a:r>
              <a:rPr lang="el-GR" dirty="0"/>
              <a:t>(συνέχεια): </a:t>
            </a:r>
            <a:endParaRPr lang="en-US" dirty="0"/>
          </a:p>
          <a:p>
            <a:pPr marL="0" lvl="0" indent="0">
              <a:spcBef>
                <a:spcPts val="0"/>
              </a:spcBef>
              <a:spcAft>
                <a:spcPts val="600"/>
              </a:spcAft>
              <a:buNone/>
            </a:pPr>
            <a:r>
              <a:rPr lang="el-GR" dirty="0" smtClean="0"/>
              <a:t>Βοηθά στην ανάπτυξη της αδρής και λεπτής κινητικότητας γιατί τα παιδιά πρέπει  να αντιληφθούν τη θέση τους στο χώρο και να μην παρεμβαίνουν στο χώρο των άλλων παιδιών την ώρα που προσπαθούν και οι υπόλοιποι να ανταποκριθούν στις απαιτήσεις του παιχνιδιού και από την άλλη πρέπει να κρατάνε απαλά τη χαρτοπετσέτα για να μην σκιστεί πετώντας την και πιάνοντας την στον αέρα όποτε πρέπει σύμφωνα με τους κανόνες. </a:t>
            </a:r>
          </a:p>
          <a:p>
            <a:pPr marL="0" lvl="0" indent="0">
              <a:spcBef>
                <a:spcPts val="0"/>
              </a:spcBef>
              <a:spcAft>
                <a:spcPts val="600"/>
              </a:spcAft>
              <a:buNone/>
            </a:pPr>
            <a:r>
              <a:rPr lang="el-GR" dirty="0" smtClean="0"/>
              <a:t>Επίσης, αναπτύσσεται ο οπτικοκινητικός συντονισμός γιατί πρέπει να παρακολουθούν πολύ προσεχτικά τα χέρια τους την ώρα που κρατάνε τη χαρτοπετσέτα έτσι ώστε να κάνουν ότι μπορούν για να μην τους πέσει η χαρτοπετσέτα.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103</a:t>
            </a:fld>
            <a:endParaRPr lang="el-GR" dirty="0">
              <a:solidFill>
                <a:prstClr val="black"/>
              </a:solidFill>
            </a:endParaRPr>
          </a:p>
        </p:txBody>
      </p:sp>
    </p:spTree>
    <p:custDataLst>
      <p:tags r:id="rId1"/>
    </p:custDataLst>
    <p:extLst>
      <p:ext uri="{BB962C8B-B14F-4D97-AF65-F5344CB8AC3E}">
        <p14:creationId xmlns:p14="http://schemas.microsoft.com/office/powerpoint/2010/main" val="19048566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(3</a:t>
            </a:r>
            <a:r>
              <a:rPr lang="en-US" sz="2700" dirty="0" smtClean="0"/>
              <a:t>/</a:t>
            </a:r>
            <a:r>
              <a:rPr lang="el-GR" sz="2700" dirty="0" smtClean="0"/>
              <a:t>9)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Νοητικός: </a:t>
            </a:r>
            <a:r>
              <a:rPr lang="el-GR" dirty="0" smtClean="0"/>
              <a:t>Το παιχνίδι προωθεί τη φαντασία και τη δημιουργικότητα των παιδιών καθώς με τη δραστηριότητα τα νήπια ανακαλύπτουν νέα παιχνίδια και τρόπους με τους οποίους μπορούν να διασκεδάσουν παίζοντας ακόμη και με μία χαρτοπετσέτα. </a:t>
            </a:r>
          </a:p>
          <a:p>
            <a:pPr marL="0" lvl="0" indent="0">
              <a:spcBef>
                <a:spcPts val="0"/>
              </a:spcBef>
              <a:spcAft>
                <a:spcPts val="600"/>
              </a:spcAft>
              <a:buNone/>
            </a:pPr>
            <a:r>
              <a:rPr lang="el-GR" dirty="0" smtClean="0"/>
              <a:t>Η δραστηριότητα ενισχύει τις δεξιότητες των νηπίων σχετικά με την επίλυση προβλημάτων αφού, αν για παράδειγμα δύο παιδιά θελήσουν να πατήσουν ταυτόχρονα πάνω στην ίδια χαρτοπετσέτα θα πρέπει να αποφασίσουν ποιος θα πατήσει πρώτα.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104</a:t>
            </a:fld>
            <a:endParaRPr lang="el-GR" dirty="0">
              <a:solidFill>
                <a:prstClr val="black"/>
              </a:solidFill>
            </a:endParaRPr>
          </a:p>
        </p:txBody>
      </p:sp>
    </p:spTree>
    <p:custDataLst>
      <p:tags r:id="rId1"/>
    </p:custDataLst>
    <p:extLst>
      <p:ext uri="{BB962C8B-B14F-4D97-AF65-F5344CB8AC3E}">
        <p14:creationId xmlns:p14="http://schemas.microsoft.com/office/powerpoint/2010/main" val="3615209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(4</a:t>
            </a:r>
            <a:r>
              <a:rPr lang="en-US" sz="2700" dirty="0" smtClean="0"/>
              <a:t>/</a:t>
            </a:r>
            <a:r>
              <a:rPr lang="el-GR" sz="2700" dirty="0" smtClean="0"/>
              <a:t>9)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Νοητικός </a:t>
            </a:r>
            <a:r>
              <a:rPr lang="el-GR" dirty="0"/>
              <a:t>(συνέχεια): </a:t>
            </a:r>
            <a:endParaRPr lang="en-US" dirty="0"/>
          </a:p>
          <a:p>
            <a:pPr marL="0" lvl="0" indent="0">
              <a:spcBef>
                <a:spcPts val="0"/>
              </a:spcBef>
              <a:spcAft>
                <a:spcPts val="600"/>
              </a:spcAft>
              <a:buNone/>
            </a:pPr>
            <a:r>
              <a:rPr lang="el-GR" dirty="0" smtClean="0"/>
              <a:t>Επιπλέον,  βελτιώνεται η ικανότητα συγκέντρωσης και προσοχής τους επειδή πρέπει κάθε φορά να ακούνε σε ποιο σημείο του σώματος πρέπει να τοποθετηθεί η χαρτοπετσέτα. </a:t>
            </a:r>
          </a:p>
          <a:p>
            <a:pPr marL="0" lvl="0" indent="0">
              <a:spcBef>
                <a:spcPts val="0"/>
              </a:spcBef>
              <a:spcAft>
                <a:spcPts val="600"/>
              </a:spcAft>
              <a:buNone/>
            </a:pPr>
            <a:r>
              <a:rPr lang="el-GR" dirty="0" smtClean="0"/>
              <a:t>Τα παιδιά αντιλήφθηκαν καλύτερα τα μέρη του σώματος γιατί έπρεπε κάθε φορά να τοποθετούν τη χαρτοπετσέτα στο σημείο του σώματος που έπρεπε. </a:t>
            </a:r>
          </a:p>
          <a:p>
            <a:pPr marL="0" lvl="0" indent="0">
              <a:spcBef>
                <a:spcPts val="0"/>
              </a:spcBef>
              <a:spcAft>
                <a:spcPts val="600"/>
              </a:spcAft>
              <a:buNone/>
            </a:pPr>
            <a:r>
              <a:rPr lang="el-GR" dirty="0" smtClean="0"/>
              <a:t>Τέλος, κατάφεραν να αναγνωρίσουν την υφή της χαρτοπετσέτας αλλά και να την κατατάξουν στα ελαφριά και απαλά αντικείμενα παρατηρώντας αν πέφτει αμέσως κάτω ή αν πέφτει κάτω αργά.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105</a:t>
            </a:fld>
            <a:endParaRPr lang="el-GR" dirty="0">
              <a:solidFill>
                <a:prstClr val="black"/>
              </a:solidFill>
            </a:endParaRPr>
          </a:p>
        </p:txBody>
      </p:sp>
    </p:spTree>
    <p:custDataLst>
      <p:tags r:id="rId1"/>
    </p:custDataLst>
    <p:extLst>
      <p:ext uri="{BB962C8B-B14F-4D97-AF65-F5344CB8AC3E}">
        <p14:creationId xmlns:p14="http://schemas.microsoft.com/office/powerpoint/2010/main" val="15029666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a:t>(5</a:t>
            </a:r>
            <a:r>
              <a:rPr lang="en-US" sz="2700" dirty="0" smtClean="0"/>
              <a:t>/</a:t>
            </a:r>
            <a:r>
              <a:rPr lang="el-GR" sz="2700" dirty="0" smtClean="0"/>
              <a:t>9)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Κοινωνικός: </a:t>
            </a:r>
            <a:r>
              <a:rPr lang="el-GR" dirty="0" smtClean="0"/>
              <a:t>Η δραστηριότητα αυτή, δίνει στα παιδιά τη δυνατότητα να δημιουργήσουν φιλικές σχέσεις και να συνεργαστούν με τους άλλους μιας και πρέπει να προσέχουν ποια κατεύθυνση ακολουθεί το κάθε παιδί έτσι ώστε να μην πέσουν πάνω του. </a:t>
            </a:r>
          </a:p>
          <a:p>
            <a:pPr marL="0" lvl="0" indent="0">
              <a:spcBef>
                <a:spcPts val="0"/>
              </a:spcBef>
              <a:spcAft>
                <a:spcPts val="600"/>
              </a:spcAft>
              <a:buNone/>
            </a:pPr>
            <a:r>
              <a:rPr lang="el-GR" dirty="0" smtClean="0"/>
              <a:t>Δίνει τη δυνατότητα  να μάθουν να σέβονται τους άλλους και τον εαυτό τους αφού πρέπει να μάθουν να σέβονται το χώρο του καθενός και να περιμένουν τη σειρά τους όταν για παράδειγμα οι χαρτοπετσέτες είναι απλωμένες κάτω  πρέπει να πατάνε μόνο πάνω σε αυτές (δεν γίνεται να θέλουν όλοι να πατήσουν πάνω στην ίδια χαρτοπετσέτα την ίδια στιγμή και άρα πρέπει να περιμένουν).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dirty="0">
              <a:solidFill>
                <a:prstClr val="black"/>
              </a:solidFill>
            </a:endParaRPr>
          </a:p>
        </p:txBody>
      </p:sp>
    </p:spTree>
    <p:custDataLst>
      <p:tags r:id="rId1"/>
    </p:custDataLst>
    <p:extLst>
      <p:ext uri="{BB962C8B-B14F-4D97-AF65-F5344CB8AC3E}">
        <p14:creationId xmlns:p14="http://schemas.microsoft.com/office/powerpoint/2010/main" val="157484592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(6</a:t>
            </a:r>
            <a:r>
              <a:rPr lang="en-US" sz="2700" dirty="0" smtClean="0"/>
              <a:t>/</a:t>
            </a:r>
            <a:r>
              <a:rPr lang="el-GR" sz="2700" dirty="0" smtClean="0"/>
              <a:t>9)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Κοινωνικός </a:t>
            </a:r>
            <a:r>
              <a:rPr lang="el-GR" dirty="0"/>
              <a:t>(συνέχεια): </a:t>
            </a:r>
            <a:endParaRPr lang="en-US" dirty="0"/>
          </a:p>
          <a:p>
            <a:pPr marL="0" lvl="0" indent="0">
              <a:spcBef>
                <a:spcPts val="0"/>
              </a:spcBef>
              <a:spcAft>
                <a:spcPts val="600"/>
              </a:spcAft>
              <a:buNone/>
            </a:pPr>
            <a:r>
              <a:rPr lang="el-GR" dirty="0" smtClean="0"/>
              <a:t>Με το παιχνίδι αυτό, το παιδί μαθαίνει να αποδέχεται του κανόνες και να λειτουργεί με αυτούς, γεγονός που διευκολύνει την προσαρμογή του καθώς υπάρχουν διάφοροι κανόνες για την πραγματοποίηση αυτού του παιχνιδιού που πρέπει να ακολουθήσουν, όπως για παράδειγμα να τοποθετούν την χαρτοπετσέτα στο σημείο που τους ζητείται κάθε φορά.</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107</a:t>
            </a:fld>
            <a:endParaRPr lang="el-GR" dirty="0">
              <a:solidFill>
                <a:prstClr val="black"/>
              </a:solidFill>
            </a:endParaRPr>
          </a:p>
        </p:txBody>
      </p:sp>
    </p:spTree>
    <p:custDataLst>
      <p:tags r:id="rId1"/>
    </p:custDataLst>
    <p:extLst>
      <p:ext uri="{BB962C8B-B14F-4D97-AF65-F5344CB8AC3E}">
        <p14:creationId xmlns:p14="http://schemas.microsoft.com/office/powerpoint/2010/main" val="20994061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(7</a:t>
            </a:r>
            <a:r>
              <a:rPr lang="en-US" sz="2700" dirty="0" smtClean="0"/>
              <a:t>/</a:t>
            </a:r>
            <a:r>
              <a:rPr lang="el-GR" sz="2700" dirty="0" smtClean="0"/>
              <a:t>9)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Κοινωνικός </a:t>
            </a:r>
            <a:r>
              <a:rPr lang="el-GR" dirty="0" smtClean="0"/>
              <a:t>(συνέχεια): </a:t>
            </a:r>
          </a:p>
          <a:p>
            <a:pPr marL="0" lvl="0" indent="0">
              <a:spcBef>
                <a:spcPts val="0"/>
              </a:spcBef>
              <a:spcAft>
                <a:spcPts val="600"/>
              </a:spcAft>
              <a:buNone/>
            </a:pPr>
            <a:r>
              <a:rPr lang="el-GR" dirty="0" smtClean="0"/>
              <a:t>Η δραστηριότητα αυτή, δίνει στα παιδιά τη δυνατότητα να δημιουργήσουν φιλικές σχέσεις και να συνεργαστούν με τους άλλους μιας και πρέπει να προσέχουν ποια κατεύθυνση ακολουθεί το κάθε παιδί έτσι ώστε να μην πέσουν πάνω του. </a:t>
            </a:r>
          </a:p>
          <a:p>
            <a:pPr marL="0" lvl="0" indent="0">
              <a:spcBef>
                <a:spcPts val="0"/>
              </a:spcBef>
              <a:spcAft>
                <a:spcPts val="600"/>
              </a:spcAft>
              <a:buNone/>
            </a:pPr>
            <a:r>
              <a:rPr lang="el-GR" dirty="0" smtClean="0"/>
              <a:t>Δίνει τη δυνατότητα  να μάθουν να σέβονται τους άλλους και τον εαυτό τους αφού πρέπει να μάθουν να σέβονται το χώρο του καθενός και να περιμένουν τη σειρά τους όταν για παράδειγμα οι χαρτοπετσέτες είναι απλωμένες κάτω  πρέπει να πατάνε μόνο πάνω σε αυτές (δεν γίνεται να θέλουν όλοι να πατήσουν πάνω στην ίδια χαρτοπετσέτα την ίδια στιγμή και άρα πρέπει να περιμένουν). </a:t>
            </a:r>
            <a:endParaRPr lang="el-GR" sz="16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108</a:t>
            </a:fld>
            <a:endParaRPr lang="el-GR" dirty="0">
              <a:solidFill>
                <a:prstClr val="black"/>
              </a:solidFill>
            </a:endParaRPr>
          </a:p>
        </p:txBody>
      </p:sp>
    </p:spTree>
    <p:custDataLst>
      <p:tags r:id="rId1"/>
    </p:custDataLst>
    <p:extLst>
      <p:ext uri="{BB962C8B-B14F-4D97-AF65-F5344CB8AC3E}">
        <p14:creationId xmlns:p14="http://schemas.microsoft.com/office/powerpoint/2010/main" val="2593817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600"/>
              </a:spcBef>
              <a:spcAft>
                <a:spcPts val="0"/>
              </a:spcAft>
              <a:buNone/>
            </a:pPr>
            <a:r>
              <a:rPr lang="el-GR" b="1" dirty="0">
                <a:solidFill>
                  <a:schemeClr val="tx2"/>
                </a:solidFill>
                <a:latin typeface="Calibri" pitchFamily="18"/>
              </a:rPr>
              <a:t>Παιχνίδι Συμβολικό</a:t>
            </a:r>
          </a:p>
          <a:p>
            <a:pPr marL="0" lvl="0" indent="0">
              <a:spcBef>
                <a:spcPts val="600"/>
              </a:spcBef>
              <a:spcAft>
                <a:spcPts val="0"/>
              </a:spcAft>
              <a:buNone/>
            </a:pPr>
            <a:r>
              <a:rPr lang="el-GR" b="1" dirty="0">
                <a:latin typeface="Calibri" pitchFamily="18"/>
              </a:rPr>
              <a:t>Αριθμός παιδιών</a:t>
            </a:r>
            <a:r>
              <a:rPr lang="el-GR" dirty="0">
                <a:latin typeface="Calibri" pitchFamily="18"/>
              </a:rPr>
              <a:t>: Δυο κορίτσια</a:t>
            </a:r>
          </a:p>
          <a:p>
            <a:pPr marL="0" lvl="0" indent="0">
              <a:spcBef>
                <a:spcPts val="600"/>
              </a:spcBef>
              <a:spcAft>
                <a:spcPts val="0"/>
              </a:spcAft>
              <a:buNone/>
            </a:pPr>
            <a:r>
              <a:rPr lang="el-GR" b="1" dirty="0">
                <a:latin typeface="Calibri" pitchFamily="18"/>
              </a:rPr>
              <a:t>Ηλικία παιδιών</a:t>
            </a:r>
            <a:r>
              <a:rPr lang="el-GR" dirty="0">
                <a:latin typeface="Calibri" pitchFamily="18"/>
              </a:rPr>
              <a:t>:3 ετών</a:t>
            </a:r>
          </a:p>
          <a:p>
            <a:pPr marL="0" lvl="0" indent="0">
              <a:spcBef>
                <a:spcPts val="600"/>
              </a:spcBef>
              <a:spcAft>
                <a:spcPts val="0"/>
              </a:spcAft>
              <a:buNone/>
            </a:pPr>
            <a:r>
              <a:rPr lang="el-GR" b="1" dirty="0">
                <a:latin typeface="Calibri" pitchFamily="18"/>
              </a:rPr>
              <a:t>Περιγραφή </a:t>
            </a:r>
            <a:r>
              <a:rPr lang="el-GR" b="1" dirty="0" smtClean="0">
                <a:latin typeface="Calibri" pitchFamily="18"/>
              </a:rPr>
              <a:t>παιχνιδιού</a:t>
            </a:r>
            <a:r>
              <a:rPr lang="el-GR" dirty="0" smtClean="0">
                <a:latin typeface="Calibri" pitchFamily="18"/>
              </a:rPr>
              <a:t>: Η </a:t>
            </a:r>
            <a:r>
              <a:rPr lang="el-GR" dirty="0">
                <a:latin typeface="Calibri" pitchFamily="18"/>
              </a:rPr>
              <a:t>Κ. Φέρνει την κούκλα και </a:t>
            </a:r>
            <a:r>
              <a:rPr lang="el-GR" dirty="0" smtClean="0">
                <a:latin typeface="Calibri" pitchFamily="18"/>
              </a:rPr>
              <a:t>τη </a:t>
            </a:r>
            <a:r>
              <a:rPr lang="el-GR" dirty="0">
                <a:latin typeface="Calibri" pitchFamily="18"/>
              </a:rPr>
              <a:t>βάζει πάνω στο καρεκλάκι προσπαθώντας να </a:t>
            </a:r>
            <a:r>
              <a:rPr lang="el-GR" dirty="0" smtClean="0">
                <a:latin typeface="Calibri" pitchFamily="18"/>
              </a:rPr>
              <a:t>τη </a:t>
            </a:r>
            <a:r>
              <a:rPr lang="el-GR" dirty="0">
                <a:latin typeface="Calibri" pitchFamily="18"/>
              </a:rPr>
              <a:t>ντύσει με τα ρούχα της. </a:t>
            </a:r>
            <a:r>
              <a:rPr lang="el-GR" dirty="0" smtClean="0">
                <a:latin typeface="Calibri" pitchFamily="18"/>
              </a:rPr>
              <a:t>Ύστερα</a:t>
            </a:r>
            <a:r>
              <a:rPr lang="el-GR" dirty="0">
                <a:latin typeface="Calibri" pitchFamily="18"/>
              </a:rPr>
              <a:t>, καθώς η Κ. Παίζει με την κούκλα και κάνει πως είναι η μαμά της την </a:t>
            </a:r>
            <a:r>
              <a:rPr lang="el-GR" dirty="0" smtClean="0">
                <a:latin typeface="Calibri" pitchFamily="18"/>
              </a:rPr>
              <a:t>πλησιάζει </a:t>
            </a:r>
            <a:r>
              <a:rPr lang="el-GR" dirty="0">
                <a:latin typeface="Calibri" pitchFamily="18"/>
              </a:rPr>
              <a:t>η Β. Λέγοντας της να παίξει και εκείνη. Η Κ. Συμφωνεί και </a:t>
            </a:r>
            <a:r>
              <a:rPr lang="el-GR" dirty="0" smtClean="0">
                <a:latin typeface="Calibri" pitchFamily="18"/>
              </a:rPr>
              <a:t>παίζουν </a:t>
            </a:r>
            <a:r>
              <a:rPr lang="el-GR" dirty="0">
                <a:latin typeface="Calibri" pitchFamily="18"/>
              </a:rPr>
              <a:t>μαζί.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custDataLst>
      <p:tags r:id="rId1"/>
    </p:custDataLst>
    <p:extLst>
      <p:ext uri="{BB962C8B-B14F-4D97-AF65-F5344CB8AC3E}">
        <p14:creationId xmlns:p14="http://schemas.microsoft.com/office/powerpoint/2010/main" val="29734037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(8</a:t>
            </a:r>
            <a:r>
              <a:rPr lang="en-US" sz="2700" dirty="0" smtClean="0"/>
              <a:t>/</a:t>
            </a:r>
            <a:r>
              <a:rPr lang="el-GR" sz="2700" dirty="0" smtClean="0"/>
              <a:t>9)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Κοινωνικός </a:t>
            </a:r>
            <a:r>
              <a:rPr lang="el-GR" dirty="0"/>
              <a:t>(συνέχεια): </a:t>
            </a:r>
            <a:endParaRPr lang="en-US" dirty="0"/>
          </a:p>
          <a:p>
            <a:pPr marL="0" lvl="0" indent="0">
              <a:spcBef>
                <a:spcPts val="0"/>
              </a:spcBef>
              <a:spcAft>
                <a:spcPts val="600"/>
              </a:spcAft>
              <a:buNone/>
            </a:pPr>
            <a:r>
              <a:rPr lang="el-GR" dirty="0" smtClean="0"/>
              <a:t>Με το παιχνίδι αυτό, το παιδί μαθαίνει να αποδέχεται του κανόνες και να λειτουργεί με αυτούς, γεγονός που διευκολύνει την προσαρμογή του καθώς υπάρχουν διάφοροι κανόνες για την πραγματοποίηση αυτού του παιχνιδιού που πρέπει να ακολουθήσουν, όπως για παράδειγμα να τοποθετούν την χαρτοπετσέτα στο σημείο που τους ζητείται κάθε φορά.</a:t>
            </a:r>
            <a:endParaRPr lang="el-GR" sz="20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109</a:t>
            </a:fld>
            <a:endParaRPr lang="el-GR" dirty="0">
              <a:solidFill>
                <a:prstClr val="black"/>
              </a:solidFill>
            </a:endParaRPr>
          </a:p>
        </p:txBody>
      </p:sp>
    </p:spTree>
    <p:custDataLst>
      <p:tags r:id="rId1"/>
    </p:custDataLst>
    <p:extLst>
      <p:ext uri="{BB962C8B-B14F-4D97-AF65-F5344CB8AC3E}">
        <p14:creationId xmlns:p14="http://schemas.microsoft.com/office/powerpoint/2010/main" val="39361700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(9</a:t>
            </a:r>
            <a:r>
              <a:rPr lang="en-US" sz="2700" dirty="0" smtClean="0"/>
              <a:t>/</a:t>
            </a:r>
            <a:r>
              <a:rPr lang="el-GR" sz="2700" dirty="0" smtClean="0"/>
              <a:t>9)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fontScale="92500"/>
          </a:bodyPr>
          <a:lstStyle/>
          <a:p>
            <a:pPr marL="0" lvl="0" indent="0">
              <a:spcBef>
                <a:spcPts val="0"/>
              </a:spcBef>
              <a:spcAft>
                <a:spcPts val="600"/>
              </a:spcAft>
              <a:buNone/>
            </a:pPr>
            <a:r>
              <a:rPr lang="el-GR" sz="2600" b="1" dirty="0" smtClean="0"/>
              <a:t>Τομέας Συναισθηματικός: </a:t>
            </a:r>
            <a:r>
              <a:rPr lang="el-GR" sz="2600" dirty="0" smtClean="0"/>
              <a:t>Βοηθά το παιδί να αναγνωρίσει και να εκφράσει τα συναισθήματά του τόσο τα θετικά όσο και τα αρνητικά. Αυτό είναι κάτι που μπορεί εύκολα να φανεί από το αν τα παιδιά συμμετέχουν ενεργά και με ευχαρίστηση στο παιχνίδι ή αν βαριούνται να πραγματοποιήσουν τη δραστηριότητα και να ακολουθήσουν τους κανόνες της. </a:t>
            </a:r>
          </a:p>
          <a:p>
            <a:pPr marL="0" lvl="0" indent="0">
              <a:spcBef>
                <a:spcPts val="0"/>
              </a:spcBef>
              <a:spcAft>
                <a:spcPts val="600"/>
              </a:spcAft>
              <a:buNone/>
            </a:pPr>
            <a:r>
              <a:rPr lang="el-GR" sz="2600" dirty="0" smtClean="0"/>
              <a:t>Επιπλέον, επιτρέπει στο παιδί να αποκτήσει και να εξασκήσει δεξιότητες που θα το κάνουν να νιώσει ωραία για τον εαυτό του και να αποκτήσει αυτοπεποίθηση γιατί όπως είναι φυσικό όταν τα παιδιά βλέπουν ότι καταφέρνουν επιτυχώς να ανταποκριθούν στις απαιτήσεις της δραστηριότητας νιώθουν περήφανα για τον εαυτό τους. </a:t>
            </a:r>
          </a:p>
          <a:p>
            <a:pPr marL="0" lvl="0" indent="0">
              <a:spcBef>
                <a:spcPts val="0"/>
              </a:spcBef>
              <a:spcAft>
                <a:spcPts val="600"/>
              </a:spcAft>
              <a:buNone/>
            </a:pPr>
            <a:r>
              <a:rPr lang="el-GR" sz="2600" dirty="0" smtClean="0"/>
              <a:t>Με αυτόν τον τρόπο, καλύπτουν τις ανάγκες για εκτίμηση και διάκριση.</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110</a:t>
            </a:fld>
            <a:endParaRPr lang="el-GR" dirty="0">
              <a:solidFill>
                <a:prstClr val="black"/>
              </a:solidFill>
            </a:endParaRPr>
          </a:p>
        </p:txBody>
      </p:sp>
    </p:spTree>
    <p:custDataLst>
      <p:tags r:id="rId1"/>
    </p:custDataLst>
    <p:extLst>
      <p:ext uri="{BB962C8B-B14F-4D97-AF65-F5344CB8AC3E}">
        <p14:creationId xmlns:p14="http://schemas.microsoft.com/office/powerpoint/2010/main" val="258849231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Χριστοδουλάκη Αικατερίνη</a:t>
            </a:r>
            <a:r>
              <a:rPr lang="el-GR" sz="2700" dirty="0" smtClean="0"/>
              <a:t> </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t>Λίγα λόγια για την εμπειρία μου</a:t>
            </a:r>
          </a:p>
          <a:p>
            <a:pPr marL="0" indent="0" algn="ctr">
              <a:spcBef>
                <a:spcPts val="0"/>
              </a:spcBef>
              <a:spcAft>
                <a:spcPts val="600"/>
              </a:spcAft>
              <a:buNone/>
            </a:pPr>
            <a:r>
              <a:rPr lang="el-GR" dirty="0" smtClean="0"/>
              <a:t>Πιστεύω ότι η εμπειρία που αποκόμισα από την πραγματοποίηση του εργαστηρίου θα μου μείνει αξέχαστη. Παρά τις δυσκολίες που μπορεί να αντιμετώπισα κατά την εφαρμογή των δράσεων που είχα σκεφτεί να πραγματοποιήσω, απέκτησα νέες γνώσεις οι οποίες θα αποδειχθούν πολύτιμες για την μετέπειτα σταδιοδρομία μου.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111</a:t>
            </a:fld>
            <a:endParaRPr lang="el-GR" dirty="0">
              <a:solidFill>
                <a:prstClr val="black"/>
              </a:solidFill>
            </a:endParaRPr>
          </a:p>
        </p:txBody>
      </p:sp>
    </p:spTree>
    <p:custDataLst>
      <p:tags r:id="rId1"/>
    </p:custDataLst>
    <p:extLst>
      <p:ext uri="{BB962C8B-B14F-4D97-AF65-F5344CB8AC3E}">
        <p14:creationId xmlns:p14="http://schemas.microsoft.com/office/powerpoint/2010/main" val="397159812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5</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a:t>
            </a:r>
            <a:r>
              <a:rPr lang="el-GR" dirty="0" smtClean="0"/>
              <a:t> </a:t>
            </a:r>
            <a:r>
              <a:rPr lang="el-GR" dirty="0" err="1" smtClean="0"/>
              <a:t>Δέσπω</a:t>
            </a:r>
            <a:r>
              <a:rPr lang="el-GR" dirty="0" smtClean="0"/>
              <a:t> </a:t>
            </a:r>
            <a:r>
              <a:rPr lang="el-GR" dirty="0" err="1" smtClean="0"/>
              <a:t>Ίβα</a:t>
            </a:r>
            <a:endParaRPr lang="el-GR" b="1" dirty="0" smtClean="0"/>
          </a:p>
          <a:p>
            <a:pPr algn="ctr">
              <a:buNone/>
            </a:pPr>
            <a:r>
              <a:rPr lang="el-GR" b="1" dirty="0" smtClean="0"/>
              <a:t>Αριθμός Μητρώου:</a:t>
            </a:r>
            <a:r>
              <a:rPr lang="el-GR" dirty="0" smtClean="0"/>
              <a:t> 12032</a:t>
            </a:r>
            <a:endParaRPr lang="el-GR" b="1"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112</a:t>
            </a:fld>
            <a:endParaRPr lang="el-GR">
              <a:solidFill>
                <a:prstClr val="black"/>
              </a:solidFill>
            </a:endParaRPr>
          </a:p>
        </p:txBody>
      </p:sp>
    </p:spTree>
    <p:custDataLst>
      <p:tags r:id="rId1"/>
    </p:custDataLst>
    <p:extLst>
      <p:ext uri="{BB962C8B-B14F-4D97-AF65-F5344CB8AC3E}">
        <p14:creationId xmlns:p14="http://schemas.microsoft.com/office/powerpoint/2010/main" val="124143601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 </a:t>
            </a:r>
            <a:r>
              <a:rPr lang="el-GR" sz="2700" dirty="0" smtClean="0"/>
              <a:t>(1</a:t>
            </a:r>
            <a:r>
              <a:rPr lang="en-US" sz="2700" dirty="0" smtClean="0"/>
              <a:t>/</a:t>
            </a:r>
            <a:r>
              <a:rPr lang="el-GR" sz="2700" dirty="0" smtClean="0"/>
              <a:t>2)</a:t>
            </a:r>
            <a:r>
              <a:rPr lang="el-GR" sz="3200"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i="1" dirty="0"/>
          </a:p>
        </p:txBody>
      </p:sp>
      <p:sp>
        <p:nvSpPr>
          <p:cNvPr id="6" name="Θέση περιεχομένου 2"/>
          <p:cNvSpPr txBox="1">
            <a:spLocks noGrp="1"/>
          </p:cNvSpPr>
          <p:nvPr>
            <p:ph idx="1"/>
          </p:nvPr>
        </p:nvSpPr>
        <p:spPr>
          <a:xfrm>
            <a:off x="457200" y="1196752"/>
            <a:ext cx="8229600" cy="5661248"/>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Άσκησης</a:t>
            </a:r>
          </a:p>
          <a:p>
            <a:pPr marL="0" lvl="0" indent="0">
              <a:spcAft>
                <a:spcPts val="600"/>
              </a:spcAft>
              <a:buNone/>
            </a:pPr>
            <a:r>
              <a:rPr lang="el-GR" b="1" dirty="0">
                <a:latin typeface="Calibri" pitchFamily="18"/>
              </a:rPr>
              <a:t>Αριθμός παιδιών</a:t>
            </a:r>
            <a:r>
              <a:rPr lang="el-GR" dirty="0">
                <a:latin typeface="Calibri" pitchFamily="18"/>
              </a:rPr>
              <a:t>: 20 ( 10 αγόρια 10 κορίτσια )</a:t>
            </a:r>
          </a:p>
          <a:p>
            <a:pPr marL="0" lvl="0" indent="0">
              <a:spcAft>
                <a:spcPts val="600"/>
              </a:spcAft>
              <a:buNone/>
            </a:pPr>
            <a:r>
              <a:rPr lang="el-GR" b="1" dirty="0">
                <a:latin typeface="Calibri" pitchFamily="18"/>
              </a:rPr>
              <a:t>Ηλικία παιδιών</a:t>
            </a:r>
            <a:r>
              <a:rPr lang="el-GR" dirty="0">
                <a:latin typeface="Calibri" pitchFamily="18"/>
              </a:rPr>
              <a:t>: 2;6-3</a:t>
            </a:r>
          </a:p>
          <a:p>
            <a:pPr marL="0" lvl="0" indent="0">
              <a:spcAft>
                <a:spcPts val="600"/>
              </a:spcAft>
              <a:buNone/>
            </a:pPr>
            <a:r>
              <a:rPr lang="el-GR" b="1" dirty="0">
                <a:latin typeface="Calibri" pitchFamily="18"/>
              </a:rPr>
              <a:t>Περιγραφή παιχνιδιού</a:t>
            </a:r>
            <a:r>
              <a:rPr lang="el-GR" dirty="0">
                <a:latin typeface="Calibri" pitchFamily="18"/>
              </a:rPr>
              <a:t>:  Όλα τα παιδιά σηκώθηκαν από τις θέσεις τους και βρήκαν ένα ιδανικό σημείο στο χώρο  ώστε να μην εμποδίζουν τους συμμαθητές τους </a:t>
            </a:r>
            <a:r>
              <a:rPr lang="el-GR" dirty="0" smtClean="0">
                <a:latin typeface="Calibri" pitchFamily="18"/>
              </a:rPr>
              <a:t>. </a:t>
            </a:r>
            <a:r>
              <a:rPr lang="el-GR" dirty="0">
                <a:latin typeface="Calibri" pitchFamily="18"/>
              </a:rPr>
              <a:t>Η παιδαγωγός τους ήταν επίσης όρθια και στεκόταν μπροστά τους ώστε εκείνα να αντιγράφουν τις κινήσεις της . </a:t>
            </a:r>
            <a:endParaRPr lang="el-GR" dirty="0" smtClean="0">
              <a:latin typeface="Calibri" pitchFamily="18"/>
            </a:endParaRPr>
          </a:p>
          <a:p>
            <a:pPr marL="0" lvl="0" indent="0">
              <a:spcAft>
                <a:spcPts val="600"/>
              </a:spcAft>
              <a:buNone/>
            </a:pPr>
            <a:r>
              <a:rPr lang="el-GR" dirty="0" smtClean="0">
                <a:latin typeface="Calibri" pitchFamily="18"/>
              </a:rPr>
              <a:t>Για </a:t>
            </a:r>
            <a:r>
              <a:rPr lang="el-GR" dirty="0">
                <a:latin typeface="Calibri" pitchFamily="18"/>
              </a:rPr>
              <a:t>τη δραστηριότητα αυτή χρησιμοποιήθηκε ένα κασετόφωνο το οποίο έπαιζε το τραγούδι «</a:t>
            </a:r>
            <a:r>
              <a:rPr lang="el-GR" dirty="0" err="1">
                <a:latin typeface="Calibri" pitchFamily="18"/>
              </a:rPr>
              <a:t>χόκι</a:t>
            </a:r>
            <a:r>
              <a:rPr lang="el-GR" dirty="0">
                <a:latin typeface="Calibri" pitchFamily="18"/>
              </a:rPr>
              <a:t>-</a:t>
            </a:r>
            <a:r>
              <a:rPr lang="el-GR" dirty="0" err="1">
                <a:latin typeface="Calibri" pitchFamily="18"/>
              </a:rPr>
              <a:t>πόκι</a:t>
            </a:r>
            <a:r>
              <a:rPr lang="el-GR" dirty="0">
                <a:latin typeface="Calibri" pitchFamily="18"/>
              </a:rPr>
              <a:t>». Η παιδαγωγός τους τραγουδούσε </a:t>
            </a:r>
            <a:r>
              <a:rPr lang="el-GR" dirty="0" smtClean="0">
                <a:latin typeface="Calibri" pitchFamily="18"/>
              </a:rPr>
              <a:t>παράλληλα. </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113</a:t>
            </a:fld>
            <a:endParaRPr lang="el-GR">
              <a:solidFill>
                <a:prstClr val="black"/>
              </a:solidFill>
            </a:endParaRPr>
          </a:p>
        </p:txBody>
      </p:sp>
    </p:spTree>
    <p:custDataLst>
      <p:tags r:id="rId1"/>
    </p:custDataLst>
    <p:extLst>
      <p:ext uri="{BB962C8B-B14F-4D97-AF65-F5344CB8AC3E}">
        <p14:creationId xmlns:p14="http://schemas.microsoft.com/office/powerpoint/2010/main" val="15746606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 </a:t>
            </a:r>
            <a:r>
              <a:rPr lang="el-GR" sz="2700" dirty="0" smtClean="0"/>
              <a:t>(2</a:t>
            </a:r>
            <a:r>
              <a:rPr lang="en-US" sz="2700" dirty="0" smtClean="0"/>
              <a:t>/</a:t>
            </a:r>
            <a:r>
              <a:rPr lang="el-GR" sz="2700" dirty="0" smtClean="0"/>
              <a:t>2)</a:t>
            </a:r>
            <a:r>
              <a:rPr lang="el-GR" sz="3200"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i="1" dirty="0"/>
          </a:p>
        </p:txBody>
      </p:sp>
      <p:sp>
        <p:nvSpPr>
          <p:cNvPr id="6" name="Θέση περιεχομένου 2"/>
          <p:cNvSpPr txBox="1">
            <a:spLocks noGrp="1"/>
          </p:cNvSpPr>
          <p:nvPr>
            <p:ph idx="1"/>
          </p:nvPr>
        </p:nvSpPr>
        <p:spPr>
          <a:xfrm>
            <a:off x="457200" y="1196752"/>
            <a:ext cx="8229600" cy="4968552"/>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Άσκησης</a:t>
            </a:r>
          </a:p>
          <a:p>
            <a:pPr marL="0" indent="0">
              <a:spcAft>
                <a:spcPts val="600"/>
              </a:spcAft>
              <a:buNone/>
            </a:pPr>
            <a:r>
              <a:rPr lang="el-GR" b="1" dirty="0" smtClean="0">
                <a:latin typeface="Calibri" pitchFamily="18"/>
              </a:rPr>
              <a:t>Περιγραφή παιχνιδιού</a:t>
            </a:r>
            <a:r>
              <a:rPr lang="el-GR" dirty="0" smtClean="0">
                <a:latin typeface="Calibri" pitchFamily="18"/>
              </a:rPr>
              <a:t> </a:t>
            </a:r>
            <a:r>
              <a:rPr lang="el-GR" dirty="0"/>
              <a:t>(συνέχεια): </a:t>
            </a:r>
            <a:endParaRPr lang="en-US" dirty="0"/>
          </a:p>
          <a:p>
            <a:pPr marL="0" lvl="0" indent="0">
              <a:spcAft>
                <a:spcPts val="600"/>
              </a:spcAft>
              <a:buNone/>
            </a:pPr>
            <a:r>
              <a:rPr lang="el-GR" dirty="0" smtClean="0">
                <a:latin typeface="Calibri" pitchFamily="18"/>
              </a:rPr>
              <a:t>Μόλις ξεκίνησε τα τραγούδι τα παιδιά έπρεπε να αποδώσουν με την κίνηση τους τις «εντολές» που έδινε. Αρχικά έβαλαν το δεξί χέρι μέσα, το αριστερό έξω, τα κούνησαν, έκαναν γύρω-γύρω και ολοκλήρωσαν την κίνηση με ένα πηδηματάκι  </a:t>
            </a:r>
          </a:p>
          <a:p>
            <a:pPr marL="0" lvl="0" indent="0">
              <a:spcAft>
                <a:spcPts val="600"/>
              </a:spcAft>
              <a:buNone/>
            </a:pPr>
            <a:r>
              <a:rPr lang="el-GR" dirty="0" smtClean="0">
                <a:latin typeface="Calibri" pitchFamily="18"/>
              </a:rPr>
              <a:t>Ύστερα έκαναν το ίδιο αλλά αυτή τη φορά έβαλαν πρώτα το αριστερό μετά το δεξί. Η ίδια διαδικασία επαναλήφθηκε και με άλλα μέρη του σώματός τους όπως τα πόδια, το κεφάλι και η κοιλιά. </a:t>
            </a:r>
          </a:p>
          <a:p>
            <a:pPr marL="0" lvl="0" indent="0">
              <a:spcAft>
                <a:spcPts val="600"/>
              </a:spcAft>
              <a:buNone/>
            </a:pPr>
            <a:r>
              <a:rPr lang="el-GR" dirty="0" smtClean="0">
                <a:latin typeface="Calibri" pitchFamily="18"/>
              </a:rPr>
              <a:t>Στο τέλος του τραγουδιού τα παιδιά ξέσπασαν σε χειροκροτήματα.</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114</a:t>
            </a:fld>
            <a:endParaRPr lang="el-GR">
              <a:solidFill>
                <a:prstClr val="black"/>
              </a:solidFill>
            </a:endParaRPr>
          </a:p>
        </p:txBody>
      </p:sp>
    </p:spTree>
    <p:custDataLst>
      <p:tags r:id="rId1"/>
    </p:custDataLst>
    <p:extLst>
      <p:ext uri="{BB962C8B-B14F-4D97-AF65-F5344CB8AC3E}">
        <p14:creationId xmlns:p14="http://schemas.microsoft.com/office/powerpoint/2010/main" val="177308797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smtClean="0"/>
              <a:t>(1</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Bef>
                <a:spcPts val="600"/>
              </a:spcBef>
              <a:spcAft>
                <a:spcPts val="0"/>
              </a:spcAft>
              <a:buNone/>
            </a:pPr>
            <a:r>
              <a:rPr lang="el-GR" b="1" dirty="0">
                <a:latin typeface="Calibri" pitchFamily="18"/>
              </a:rPr>
              <a:t>Τομέας Κινητικός: </a:t>
            </a:r>
            <a:r>
              <a:rPr lang="el-GR" dirty="0">
                <a:latin typeface="Calibri" pitchFamily="18"/>
              </a:rPr>
              <a:t>Άσκησαν την αδρή τους κινητικότητα διότι συμμετείχαν με όλο τους το </a:t>
            </a:r>
            <a:r>
              <a:rPr lang="el-GR" dirty="0" smtClean="0">
                <a:latin typeface="Calibri" pitchFamily="18"/>
              </a:rPr>
              <a:t>σώμα, </a:t>
            </a:r>
            <a:r>
              <a:rPr lang="el-GR" dirty="0">
                <a:latin typeface="Calibri" pitchFamily="18"/>
              </a:rPr>
              <a:t>ήταν όρθια και ελεύθερα να κινηθούν σε όλο το </a:t>
            </a:r>
            <a:r>
              <a:rPr lang="el-GR" dirty="0" smtClean="0">
                <a:latin typeface="Calibri" pitchFamily="18"/>
              </a:rPr>
              <a:t>χώρο. </a:t>
            </a:r>
          </a:p>
          <a:p>
            <a:pPr marL="0" lvl="0" indent="0">
              <a:spcBef>
                <a:spcPts val="600"/>
              </a:spcBef>
              <a:spcAft>
                <a:spcPts val="0"/>
              </a:spcAft>
              <a:buNone/>
            </a:pPr>
            <a:r>
              <a:rPr lang="el-GR" dirty="0" smtClean="0">
                <a:latin typeface="Calibri" pitchFamily="18"/>
              </a:rPr>
              <a:t>Απέκτησαν </a:t>
            </a:r>
            <a:r>
              <a:rPr lang="el-GR" dirty="0">
                <a:latin typeface="Calibri" pitchFamily="18"/>
              </a:rPr>
              <a:t>ένα στοιχειώδη ρυθμό καταφέρνοντας να συντονίσουν τις κινήσεις ολόκληρου του σώματος και κυρίως των χεριών και των </a:t>
            </a:r>
            <a:r>
              <a:rPr lang="el-GR" dirty="0" smtClean="0">
                <a:latin typeface="Calibri" pitchFamily="18"/>
              </a:rPr>
              <a:t>ποδιών. </a:t>
            </a:r>
          </a:p>
          <a:p>
            <a:pPr marL="0" lvl="0" indent="0">
              <a:spcBef>
                <a:spcPts val="600"/>
              </a:spcBef>
              <a:spcAft>
                <a:spcPts val="0"/>
              </a:spcAft>
              <a:buNone/>
            </a:pPr>
            <a:r>
              <a:rPr lang="el-GR" dirty="0" smtClean="0">
                <a:latin typeface="Calibri" pitchFamily="18"/>
              </a:rPr>
              <a:t>Επίσης, μπόρεσαν </a:t>
            </a:r>
            <a:r>
              <a:rPr lang="el-GR" dirty="0">
                <a:latin typeface="Calibri" pitchFamily="18"/>
              </a:rPr>
              <a:t>να αντιληφθούν τη διάρκεια που θα έπρεπε να έχει η κάθε κίνηση τους  κάτι που είχαν ορίσει με το πηδηματάκι στο τέλος της κάθε </a:t>
            </a:r>
            <a:r>
              <a:rPr lang="el-GR" dirty="0" smtClean="0">
                <a:latin typeface="Calibri" pitchFamily="18"/>
              </a:rPr>
              <a:t>άσκησης.</a:t>
            </a:r>
            <a:endParaRPr lang="el-GR" dirty="0">
              <a:latin typeface="Calibri" pitchFamily="18"/>
            </a:endParaRPr>
          </a:p>
          <a:p>
            <a:pPr marL="0" lvl="0" indent="0">
              <a:spcBef>
                <a:spcPts val="600"/>
              </a:spcBef>
              <a:spcAft>
                <a:spcPts val="0"/>
              </a:spcAft>
              <a:buNone/>
            </a:pP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115</a:t>
            </a:fld>
            <a:endParaRPr lang="el-GR">
              <a:solidFill>
                <a:prstClr val="black"/>
              </a:solidFill>
            </a:endParaRPr>
          </a:p>
        </p:txBody>
      </p:sp>
    </p:spTree>
    <p:custDataLst>
      <p:tags r:id="rId1"/>
    </p:custDataLst>
    <p:extLst>
      <p:ext uri="{BB962C8B-B14F-4D97-AF65-F5344CB8AC3E}">
        <p14:creationId xmlns:p14="http://schemas.microsoft.com/office/powerpoint/2010/main" val="30298725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smtClean="0"/>
              <a:t>(2</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a:t>
            </a:r>
            <a:r>
              <a:rPr lang="el-GR" b="1" dirty="0">
                <a:latin typeface="Calibri" pitchFamily="18"/>
              </a:rPr>
              <a:t>Νοητικός: </a:t>
            </a:r>
            <a:r>
              <a:rPr lang="el-GR" dirty="0">
                <a:latin typeface="Calibri" pitchFamily="18"/>
              </a:rPr>
              <a:t>Γνώρισαν τα μέλη του σώματός τους τα οποία επαναλαμβάνονταν καθ' όλη τη διάρκεια της άσκησης . Κατάφεραν να συγχρονίσουν τις κινήσεις τους με τα λόγια του τραγουδιού αλλά και με τις κινήσεις της παιδαγωγού </a:t>
            </a:r>
            <a:r>
              <a:rPr lang="el-GR" dirty="0" smtClean="0">
                <a:latin typeface="Calibri" pitchFamily="18"/>
              </a:rPr>
              <a:t>τους.</a:t>
            </a:r>
          </a:p>
          <a:p>
            <a:pPr marL="0" lvl="0" indent="0">
              <a:spcAft>
                <a:spcPts val="600"/>
              </a:spcAft>
              <a:buNone/>
            </a:pPr>
            <a:r>
              <a:rPr lang="el-GR" dirty="0" smtClean="0">
                <a:latin typeface="Calibri" pitchFamily="18"/>
              </a:rPr>
              <a:t>Μπόρεσαν </a:t>
            </a:r>
            <a:r>
              <a:rPr lang="el-GR" dirty="0">
                <a:latin typeface="Calibri" pitchFamily="18"/>
              </a:rPr>
              <a:t>να αντιληφθούν τις θέσεις που έπρεπε να πάρει το σώμα τους μέσα στο χώρο αλλά και να αφομοιώσουν έννοιες όπως </a:t>
            </a:r>
            <a:r>
              <a:rPr lang="el-GR" dirty="0" smtClean="0">
                <a:latin typeface="Calibri" pitchFamily="18"/>
              </a:rPr>
              <a:t>γύρω-γύρω. </a:t>
            </a:r>
          </a:p>
          <a:p>
            <a:pPr marL="0" lvl="0" indent="0">
              <a:spcAft>
                <a:spcPts val="600"/>
              </a:spcAft>
              <a:buNone/>
            </a:pPr>
            <a:r>
              <a:rPr lang="el-GR" dirty="0" smtClean="0">
                <a:latin typeface="Calibri" pitchFamily="18"/>
              </a:rPr>
              <a:t>Τέλος</a:t>
            </a:r>
            <a:r>
              <a:rPr lang="el-GR" dirty="0">
                <a:latin typeface="Calibri" pitchFamily="18"/>
              </a:rPr>
              <a:t>, κατάφεραν να έρθουν σε μια πρώτη επαφή με τις έννοιες δεξί – αριστερό και να διαμορφώσουν μια αρχική θεώρηση για τη δική τους </a:t>
            </a:r>
            <a:r>
              <a:rPr lang="el-GR" dirty="0" err="1" smtClean="0">
                <a:latin typeface="Calibri" pitchFamily="18"/>
              </a:rPr>
              <a:t>πλευρίωση</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116</a:t>
            </a:fld>
            <a:endParaRPr lang="el-GR">
              <a:solidFill>
                <a:prstClr val="black"/>
              </a:solidFill>
            </a:endParaRPr>
          </a:p>
        </p:txBody>
      </p:sp>
    </p:spTree>
    <p:custDataLst>
      <p:tags r:id="rId1"/>
    </p:custDataLst>
    <p:extLst>
      <p:ext uri="{BB962C8B-B14F-4D97-AF65-F5344CB8AC3E}">
        <p14:creationId xmlns:p14="http://schemas.microsoft.com/office/powerpoint/2010/main" val="397943682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smtClean="0"/>
              <a:t>(3</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a:xfrm>
            <a:off x="457200" y="1196752"/>
            <a:ext cx="8229600" cy="5472608"/>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a:t>
            </a:r>
            <a:r>
              <a:rPr lang="el-GR" b="1" dirty="0">
                <a:latin typeface="Calibri" pitchFamily="18"/>
              </a:rPr>
              <a:t>Κοινωνικός: </a:t>
            </a:r>
            <a:r>
              <a:rPr lang="el-GR" dirty="0">
                <a:latin typeface="Calibri" pitchFamily="18"/>
              </a:rPr>
              <a:t>Συμμετείχαν όλα μαζί στην ίδια δραστηριότητα κατορθώνοντας να αποκτήσουν ένα κοινό </a:t>
            </a:r>
            <a:r>
              <a:rPr lang="el-GR" dirty="0" smtClean="0">
                <a:latin typeface="Calibri" pitchFamily="18"/>
              </a:rPr>
              <a:t>βίωμα.  </a:t>
            </a:r>
          </a:p>
          <a:p>
            <a:pPr marL="0" lvl="0" indent="0">
              <a:spcAft>
                <a:spcPts val="600"/>
              </a:spcAft>
              <a:buNone/>
            </a:pPr>
            <a:r>
              <a:rPr lang="el-GR" dirty="0" smtClean="0">
                <a:latin typeface="Calibri" pitchFamily="18"/>
              </a:rPr>
              <a:t>Επιπλέον, </a:t>
            </a:r>
            <a:r>
              <a:rPr lang="el-GR" dirty="0">
                <a:latin typeface="Calibri" pitchFamily="18"/>
              </a:rPr>
              <a:t>είχαν την ευκαιρία να  παρακολουθήσουν  τις αντιδράσεις των συνομήλικών τους και να συνεργαστούν μαζί </a:t>
            </a:r>
            <a:r>
              <a:rPr lang="el-GR" dirty="0" smtClean="0">
                <a:latin typeface="Calibri" pitchFamily="18"/>
              </a:rPr>
              <a:t>τους. </a:t>
            </a:r>
            <a:r>
              <a:rPr lang="el-GR" dirty="0">
                <a:latin typeface="Calibri" pitchFamily="18"/>
              </a:rPr>
              <a:t>Έμαθαν επίσης να μην επεμβαίνουν στον προσωπικό χώρο του άλλου αφού είχαν ήδη ορίσει το χώρο που αναλογούσε στον </a:t>
            </a:r>
            <a:r>
              <a:rPr lang="el-GR" dirty="0" smtClean="0">
                <a:latin typeface="Calibri" pitchFamily="18"/>
              </a:rPr>
              <a:t>καθένα.</a:t>
            </a:r>
            <a:endParaRPr lang="en-US" dirty="0" smtClean="0">
              <a:latin typeface="Calibri" pitchFamily="18"/>
            </a:endParaRPr>
          </a:p>
          <a:p>
            <a:pPr marL="0" indent="0">
              <a:spcAft>
                <a:spcPts val="600"/>
              </a:spcAft>
              <a:buNone/>
            </a:pPr>
            <a:r>
              <a:rPr lang="el-GR" b="1" dirty="0">
                <a:latin typeface="Calibri" pitchFamily="18"/>
              </a:rPr>
              <a:t>Τομέας Συναισθηματικός</a:t>
            </a:r>
            <a:r>
              <a:rPr lang="el-GR" dirty="0">
                <a:latin typeface="Calibri" pitchFamily="18"/>
              </a:rPr>
              <a:t>: Βοήθησε τα παιδιά να ξεφύγουν από την αδρανή ατμόσφαιρα που είχε δημιουργηθεί έως εκείνη την ώρα. Επιπλέον, τους δόθηκε η δυνατότητα να  συμμετάσχουν όλοι μαζί σε μια ήδη γνωστή δραστηριότητα που χάρις στη μουσική και την κίνηση κάλυψε τις ανάγκες τους για καλλιτεχνικές δραστηριότητες </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117</a:t>
            </a:fld>
            <a:endParaRPr lang="el-GR">
              <a:solidFill>
                <a:prstClr val="black"/>
              </a:solidFill>
            </a:endParaRPr>
          </a:p>
        </p:txBody>
      </p:sp>
    </p:spTree>
    <p:custDataLst>
      <p:tags r:id="rId1"/>
    </p:custDataLst>
    <p:extLst>
      <p:ext uri="{BB962C8B-B14F-4D97-AF65-F5344CB8AC3E}">
        <p14:creationId xmlns:p14="http://schemas.microsoft.com/office/powerpoint/2010/main" val="408061832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 </a:t>
            </a:r>
            <a:r>
              <a:rPr lang="el-GR" sz="2700" dirty="0" smtClean="0"/>
              <a:t>(1</a:t>
            </a:r>
            <a:r>
              <a:rPr lang="en-US" sz="2700" dirty="0" smtClean="0"/>
              <a:t>/</a:t>
            </a:r>
            <a:r>
              <a:rPr lang="el-GR" sz="2700" dirty="0" smtClean="0"/>
              <a:t>2)</a:t>
            </a:r>
            <a:r>
              <a:rPr lang="el-GR" dirty="0" smtClean="0"/>
              <a:t/>
            </a:r>
            <a:br>
              <a:rPr lang="el-GR" dirty="0" smtClean="0"/>
            </a:b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Κανόνων</a:t>
            </a:r>
          </a:p>
          <a:p>
            <a:pPr marL="0" lvl="0" indent="0">
              <a:spcAft>
                <a:spcPts val="600"/>
              </a:spcAft>
              <a:buNone/>
            </a:pPr>
            <a:r>
              <a:rPr lang="el-GR" b="1" dirty="0">
                <a:latin typeface="Calibri" pitchFamily="18"/>
              </a:rPr>
              <a:t>Αριθμός παιδιών</a:t>
            </a:r>
            <a:r>
              <a:rPr lang="el-GR" dirty="0">
                <a:latin typeface="Calibri" pitchFamily="18"/>
              </a:rPr>
              <a:t>: 20 (10 αγόρια 10 κορίτσια )</a:t>
            </a:r>
          </a:p>
          <a:p>
            <a:pPr marL="0" lvl="0" indent="0">
              <a:spcAft>
                <a:spcPts val="600"/>
              </a:spcAft>
              <a:buNone/>
            </a:pPr>
            <a:r>
              <a:rPr lang="el-GR" b="1" dirty="0">
                <a:latin typeface="Calibri" pitchFamily="18"/>
              </a:rPr>
              <a:t>Ηλικία παιδιών</a:t>
            </a:r>
            <a:r>
              <a:rPr lang="el-GR" dirty="0">
                <a:latin typeface="Calibri" pitchFamily="18"/>
              </a:rPr>
              <a:t>: 2;6-3</a:t>
            </a:r>
          </a:p>
          <a:p>
            <a:pPr marL="0" lvl="0" indent="0">
              <a:spcAft>
                <a:spcPts val="600"/>
              </a:spcAft>
              <a:buNone/>
            </a:pPr>
            <a:r>
              <a:rPr lang="el-GR" b="1" dirty="0">
                <a:latin typeface="Calibri" pitchFamily="18"/>
              </a:rPr>
              <a:t>Περιγραφή παιχνιδιού</a:t>
            </a:r>
            <a:r>
              <a:rPr lang="el-GR" dirty="0">
                <a:latin typeface="Calibri" pitchFamily="18"/>
              </a:rPr>
              <a:t>: Τα παιδιά κάθισαν στα μαξιλαράκια και η παιδαγωγός άρχισε να εξιστορεί την περιπέτεια ενός κυνηγού ο οποίος πηγαίνοντας στο κυνήγι συναντούσε κάποια </a:t>
            </a:r>
            <a:r>
              <a:rPr lang="el-GR" dirty="0" smtClean="0">
                <a:latin typeface="Calibri" pitchFamily="18"/>
              </a:rPr>
              <a:t>εμπόδια. </a:t>
            </a:r>
          </a:p>
          <a:p>
            <a:pPr marL="0" lvl="0" indent="0">
              <a:spcAft>
                <a:spcPts val="600"/>
              </a:spcAft>
              <a:buNone/>
            </a:pPr>
            <a:r>
              <a:rPr lang="el-GR" dirty="0" smtClean="0">
                <a:latin typeface="Calibri" pitchFamily="18"/>
              </a:rPr>
              <a:t>Αυτά </a:t>
            </a:r>
            <a:r>
              <a:rPr lang="el-GR" dirty="0">
                <a:latin typeface="Calibri" pitchFamily="18"/>
              </a:rPr>
              <a:t>με τη σειρά τους έπρεπε κάθε φορά να αναπαριστούν με τα χέρια και τα πόδια τους τις εναλλαγές στον τρόπο βαδίσματος του </a:t>
            </a:r>
            <a:r>
              <a:rPr lang="el-GR" dirty="0" smtClean="0">
                <a:latin typeface="Calibri" pitchFamily="18"/>
              </a:rPr>
              <a:t>κυνηγού. </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118</a:t>
            </a:fld>
            <a:endParaRPr lang="el-GR">
              <a:solidFill>
                <a:prstClr val="black"/>
              </a:solidFill>
            </a:endParaRPr>
          </a:p>
        </p:txBody>
      </p:sp>
    </p:spTree>
    <p:custDataLst>
      <p:tags r:id="rId1"/>
    </p:custDataLst>
    <p:extLst>
      <p:ext uri="{BB962C8B-B14F-4D97-AF65-F5344CB8AC3E}">
        <p14:creationId xmlns:p14="http://schemas.microsoft.com/office/powerpoint/2010/main" val="3879593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(1</a:t>
            </a:r>
            <a:r>
              <a:rPr lang="en-US" sz="2700" dirty="0" smtClean="0"/>
              <a:t>/</a:t>
            </a:r>
            <a:r>
              <a:rPr lang="el-GR" sz="2700" dirty="0" smtClean="0"/>
              <a:t>3)</a:t>
            </a:r>
            <a:r>
              <a:rPr lang="el-GR" dirty="0" smtClean="0"/>
              <a:t/>
            </a:r>
            <a:br>
              <a:rPr lang="el-GR" dirty="0" smtClean="0"/>
            </a:br>
            <a:r>
              <a:rPr lang="el-GR" sz="3200" i="1" dirty="0" smtClean="0"/>
              <a:t> Φοιτήτρια</a:t>
            </a:r>
            <a:r>
              <a:rPr lang="el-GR" sz="3200" i="1" dirty="0" smtClean="0">
                <a:latin typeface="Calibri" pitchFamily="18"/>
              </a:rPr>
              <a:t> </a:t>
            </a:r>
            <a:r>
              <a:rPr lang="el-GR" sz="3200" i="1" dirty="0" err="1" smtClean="0">
                <a:latin typeface="Calibri" pitchFamily="18"/>
              </a:rPr>
              <a:t>Σάσαρη</a:t>
            </a:r>
            <a:r>
              <a:rPr lang="el-GR" sz="32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a:latin typeface="Calibri" pitchFamily="18"/>
              </a:rPr>
              <a:t>Τομέας </a:t>
            </a:r>
            <a:r>
              <a:rPr lang="el-GR" b="1" dirty="0" smtClean="0">
                <a:latin typeface="Calibri" pitchFamily="18"/>
              </a:rPr>
              <a:t>Κινητικός</a:t>
            </a:r>
            <a:r>
              <a:rPr lang="en-US" dirty="0" smtClean="0">
                <a:latin typeface="Calibri" pitchFamily="18"/>
              </a:rPr>
              <a:t>:</a:t>
            </a:r>
            <a:r>
              <a:rPr lang="el-GR" dirty="0" smtClean="0">
                <a:latin typeface="Calibri" pitchFamily="18"/>
              </a:rPr>
              <a:t> </a:t>
            </a:r>
            <a:r>
              <a:rPr lang="el-GR" dirty="0">
                <a:latin typeface="Calibri" pitchFamily="18"/>
              </a:rPr>
              <a:t>Με λεπτές κινήσεις προσπαθούσαν να </a:t>
            </a:r>
            <a:r>
              <a:rPr lang="el-GR" dirty="0" smtClean="0">
                <a:latin typeface="Calibri" pitchFamily="18"/>
              </a:rPr>
              <a:t>ταΐσουν </a:t>
            </a:r>
            <a:r>
              <a:rPr lang="el-GR" dirty="0">
                <a:latin typeface="Calibri" pitchFamily="18"/>
              </a:rPr>
              <a:t>τη κούκλα με το κουτάλι, ενώ τη ξέντυναν και την </a:t>
            </a:r>
            <a:r>
              <a:rPr lang="el-GR" dirty="0" smtClean="0">
                <a:latin typeface="Calibri" pitchFamily="18"/>
              </a:rPr>
              <a:t>έντυναν. Τ έλος</a:t>
            </a:r>
            <a:r>
              <a:rPr lang="el-GR" dirty="0">
                <a:latin typeface="Calibri" pitchFamily="18"/>
              </a:rPr>
              <a:t>, τη μετακινούσαν </a:t>
            </a:r>
            <a:r>
              <a:rPr lang="el-GR" dirty="0" smtClean="0">
                <a:latin typeface="Calibri" pitchFamily="18"/>
              </a:rPr>
              <a:t>από </a:t>
            </a:r>
            <a:r>
              <a:rPr lang="el-GR" dirty="0">
                <a:latin typeface="Calibri" pitchFamily="18"/>
              </a:rPr>
              <a:t>ένα σημείο σε ένα άλλο</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custDataLst>
      <p:tags r:id="rId1"/>
    </p:custDataLst>
    <p:extLst>
      <p:ext uri="{BB962C8B-B14F-4D97-AF65-F5344CB8AC3E}">
        <p14:creationId xmlns:p14="http://schemas.microsoft.com/office/powerpoint/2010/main" val="311266911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 </a:t>
            </a:r>
            <a:r>
              <a:rPr lang="el-GR" sz="2700" dirty="0" smtClean="0"/>
              <a:t>(2</a:t>
            </a:r>
            <a:r>
              <a:rPr lang="en-US" sz="2700" dirty="0" smtClean="0"/>
              <a:t>/</a:t>
            </a:r>
            <a:r>
              <a:rPr lang="el-GR" sz="2700" dirty="0" smtClean="0"/>
              <a:t>2)</a:t>
            </a:r>
            <a:r>
              <a:rPr lang="el-GR" dirty="0" smtClean="0"/>
              <a:t/>
            </a:r>
            <a:br>
              <a:rPr lang="el-GR" dirty="0" smtClean="0"/>
            </a:b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Κανόνων</a:t>
            </a:r>
          </a:p>
          <a:p>
            <a:pPr marL="0" indent="0">
              <a:spcAft>
                <a:spcPts val="600"/>
              </a:spcAft>
              <a:buNone/>
            </a:pPr>
            <a:r>
              <a:rPr lang="el-GR" b="1" dirty="0" smtClean="0">
                <a:latin typeface="Calibri" pitchFamily="18"/>
              </a:rPr>
              <a:t>Περιγραφή παιχνιδιού</a:t>
            </a:r>
            <a:r>
              <a:rPr lang="el-GR" dirty="0" smtClean="0">
                <a:latin typeface="Calibri" pitchFamily="18"/>
              </a:rPr>
              <a:t> </a:t>
            </a:r>
            <a:r>
              <a:rPr lang="el-GR" dirty="0"/>
              <a:t>(συνέχεια): </a:t>
            </a:r>
            <a:endParaRPr lang="en-US" dirty="0"/>
          </a:p>
          <a:p>
            <a:pPr marL="0" lvl="0" indent="0">
              <a:spcAft>
                <a:spcPts val="600"/>
              </a:spcAft>
              <a:buNone/>
            </a:pPr>
            <a:r>
              <a:rPr lang="el-GR" dirty="0" smtClean="0">
                <a:latin typeface="Calibri" pitchFamily="18"/>
              </a:rPr>
              <a:t>Για </a:t>
            </a:r>
            <a:r>
              <a:rPr lang="el-GR" dirty="0">
                <a:latin typeface="Calibri" pitchFamily="18"/>
              </a:rPr>
              <a:t>παράδειγμα , όποτε το βάδισμα ήταν αργό οι κινήσεις τους ήταν μεγάλες και αργές ενώ όποτε ήταν γρήγορο οι κινήσεις τους γίνονταν γρήγορες και </a:t>
            </a:r>
            <a:r>
              <a:rPr lang="el-GR" dirty="0" smtClean="0">
                <a:latin typeface="Calibri" pitchFamily="18"/>
              </a:rPr>
              <a:t>μικρότερες. </a:t>
            </a:r>
            <a:r>
              <a:rPr lang="el-GR" dirty="0">
                <a:latin typeface="Calibri" pitchFamily="18"/>
              </a:rPr>
              <a:t>Η ιστορία ολοκληρώθηκε με τον κυνηγό να επιστρέφει στο σημείο της αρχικής εκκίνησης του . Στη δραστηριότητα αυτή δε χρησιμοποιήθηκαν  παραπάνω υλικά ούτε κάποια ηχητικά </a:t>
            </a:r>
            <a:r>
              <a:rPr lang="el-GR" dirty="0" smtClean="0">
                <a:latin typeface="Calibri" pitchFamily="18"/>
              </a:rPr>
              <a:t>βοηθήματα.</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119</a:t>
            </a:fld>
            <a:endParaRPr lang="el-GR">
              <a:solidFill>
                <a:prstClr val="black"/>
              </a:solidFill>
            </a:endParaRPr>
          </a:p>
        </p:txBody>
      </p:sp>
    </p:spTree>
    <p:custDataLst>
      <p:tags r:id="rId1"/>
    </p:custDataLst>
    <p:extLst>
      <p:ext uri="{BB962C8B-B14F-4D97-AF65-F5344CB8AC3E}">
        <p14:creationId xmlns:p14="http://schemas.microsoft.com/office/powerpoint/2010/main" val="18242823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a:t>
            </a:r>
            <a:r>
              <a:rPr lang="el-GR" sz="2700" dirty="0" smtClean="0"/>
              <a:t>(1</a:t>
            </a:r>
            <a:r>
              <a:rPr lang="en-US" sz="2700" dirty="0" smtClean="0"/>
              <a:t>/</a:t>
            </a:r>
            <a:r>
              <a:rPr lang="el-GR" sz="2700" dirty="0"/>
              <a:t>2</a:t>
            </a:r>
            <a:r>
              <a:rPr lang="el-GR" sz="2700" dirty="0" smtClean="0"/>
              <a:t>)</a:t>
            </a:r>
            <a:r>
              <a:rPr lang="el-GR" dirty="0" smtClean="0"/>
              <a:t/>
            </a:r>
            <a:br>
              <a:rPr lang="el-GR" dirty="0" smtClean="0"/>
            </a:b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a:latin typeface="Calibri" pitchFamily="18"/>
              </a:rPr>
              <a:t>Τομέας Κινητικός: </a:t>
            </a:r>
            <a:r>
              <a:rPr lang="el-GR" dirty="0">
                <a:latin typeface="Calibri" pitchFamily="18"/>
              </a:rPr>
              <a:t>Συμμετείχαν στη δραστηριότητα με τα χέρια και τα πόδια τους με μεγάλες και μικρές κινήσεις οπότε  μπόρεσαν να συντονίσουν αυτά τα δύο μέλη . Υπολόγισαν το πόσο έπρεπε να </a:t>
            </a:r>
            <a:r>
              <a:rPr lang="el-GR" dirty="0" smtClean="0">
                <a:latin typeface="Calibri" pitchFamily="18"/>
              </a:rPr>
              <a:t>παρατείνουν  </a:t>
            </a:r>
            <a:r>
              <a:rPr lang="el-GR" dirty="0">
                <a:latin typeface="Calibri" pitchFamily="18"/>
              </a:rPr>
              <a:t>και να σταματούν την κίνησή τους ανάλογα με το πόσο χρόνο χρειαζόταν ο κυνηγός να ξεπεράσει το κάθε εμπόδιο.</a:t>
            </a:r>
          </a:p>
          <a:p>
            <a:pPr marL="0" lvl="0" indent="0">
              <a:spcAft>
                <a:spcPts val="600"/>
              </a:spcAft>
              <a:buNone/>
            </a:pPr>
            <a:r>
              <a:rPr lang="el-GR" b="1" dirty="0">
                <a:latin typeface="Calibri" pitchFamily="18"/>
              </a:rPr>
              <a:t>Τομέας Νοητικός: </a:t>
            </a:r>
            <a:r>
              <a:rPr lang="el-GR" dirty="0">
                <a:latin typeface="Calibri" pitchFamily="18"/>
              </a:rPr>
              <a:t>Κατάφεραν να αφομοιώσουν έννοιες όπως αργά – γρήγορα , ψηλά – χαμηλά και εύκολα – </a:t>
            </a:r>
            <a:r>
              <a:rPr lang="el-GR" dirty="0" smtClean="0">
                <a:latin typeface="Calibri" pitchFamily="18"/>
              </a:rPr>
              <a:t>δύσκολα. Επίσης, </a:t>
            </a:r>
            <a:r>
              <a:rPr lang="el-GR" dirty="0">
                <a:latin typeface="Calibri" pitchFamily="18"/>
              </a:rPr>
              <a:t>κατόρθωσαν να παρακολουθήσουν και να κατανοήσουν μια ιστορία από την αρχή  ως το τέλος καθώς και να ακολουθήσουν οδηγίες με έναν έμμεσο </a:t>
            </a:r>
            <a:r>
              <a:rPr lang="el-GR" dirty="0" smtClean="0">
                <a:latin typeface="Calibri" pitchFamily="18"/>
              </a:rPr>
              <a:t>τρόπο.</a:t>
            </a:r>
            <a:endParaRPr lang="el-GR" sz="1800"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120</a:t>
            </a:fld>
            <a:endParaRPr lang="el-GR">
              <a:solidFill>
                <a:prstClr val="black"/>
              </a:solidFill>
            </a:endParaRPr>
          </a:p>
        </p:txBody>
      </p:sp>
    </p:spTree>
    <p:custDataLst>
      <p:tags r:id="rId1"/>
    </p:custDataLst>
    <p:extLst>
      <p:ext uri="{BB962C8B-B14F-4D97-AF65-F5344CB8AC3E}">
        <p14:creationId xmlns:p14="http://schemas.microsoft.com/office/powerpoint/2010/main" val="28637673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a:t>
            </a:r>
            <a:r>
              <a:rPr lang="el-GR" sz="2700" dirty="0" smtClean="0"/>
              <a:t>(2</a:t>
            </a:r>
            <a:r>
              <a:rPr lang="en-US" sz="2700" dirty="0" smtClean="0"/>
              <a:t>/</a:t>
            </a:r>
            <a:r>
              <a:rPr lang="el-GR" sz="2700" dirty="0" smtClean="0"/>
              <a:t>2)</a:t>
            </a:r>
            <a:r>
              <a:rPr lang="el-GR" dirty="0" smtClean="0"/>
              <a:t/>
            </a:r>
            <a:br>
              <a:rPr lang="el-GR" dirty="0" smtClean="0"/>
            </a:b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a:t>
            </a:r>
            <a:r>
              <a:rPr lang="el-GR" b="1" dirty="0">
                <a:latin typeface="Calibri" pitchFamily="18"/>
              </a:rPr>
              <a:t>Κοινωνικός</a:t>
            </a:r>
            <a:r>
              <a:rPr lang="el-GR" u="sng" dirty="0">
                <a:latin typeface="Calibri" pitchFamily="18"/>
              </a:rPr>
              <a:t>:</a:t>
            </a:r>
            <a:r>
              <a:rPr lang="el-GR" dirty="0">
                <a:latin typeface="Calibri" pitchFamily="18"/>
              </a:rPr>
              <a:t> Τους δόθηκε η ευκαιρία να συμμετέχουν όλοι μαζί στο ίδιο παιχνίδι επομένως να αποτελέσουν μέρος ενός κοινωνικού </a:t>
            </a:r>
            <a:r>
              <a:rPr lang="el-GR" dirty="0" smtClean="0">
                <a:latin typeface="Calibri" pitchFamily="18"/>
              </a:rPr>
              <a:t>συνόλου. </a:t>
            </a:r>
            <a:r>
              <a:rPr lang="el-GR" dirty="0">
                <a:latin typeface="Calibri" pitchFamily="18"/>
              </a:rPr>
              <a:t>Εκτός </a:t>
            </a:r>
            <a:r>
              <a:rPr lang="el-GR" dirty="0" smtClean="0">
                <a:latin typeface="Calibri" pitchFamily="18"/>
              </a:rPr>
              <a:t>αυτού, </a:t>
            </a:r>
            <a:r>
              <a:rPr lang="el-GR" dirty="0">
                <a:latin typeface="Calibri" pitchFamily="18"/>
              </a:rPr>
              <a:t>μπόρεσαν να παρατηρήσουν το ένα το άλλο και να αντιληφθούν το διαφορετικό τρόπο με τον οποίο κάθε παιδί εκτελούσε τις εκάστοτε </a:t>
            </a:r>
            <a:r>
              <a:rPr lang="el-GR" dirty="0" smtClean="0">
                <a:latin typeface="Calibri" pitchFamily="18"/>
              </a:rPr>
              <a:t>κινήσεις.</a:t>
            </a:r>
            <a:endParaRPr lang="el-GR" dirty="0">
              <a:latin typeface="Calibri" pitchFamily="18"/>
            </a:endParaRPr>
          </a:p>
          <a:p>
            <a:pPr marL="0" lvl="0" indent="0">
              <a:spcAft>
                <a:spcPts val="600"/>
              </a:spcAft>
              <a:buNone/>
            </a:pPr>
            <a:r>
              <a:rPr lang="el-GR" b="1" dirty="0">
                <a:latin typeface="Calibri" pitchFamily="18"/>
              </a:rPr>
              <a:t>Τομέας Συναισθηματικός</a:t>
            </a:r>
            <a:r>
              <a:rPr lang="el-GR" u="sng" dirty="0">
                <a:latin typeface="Calibri" pitchFamily="18"/>
              </a:rPr>
              <a:t>:</a:t>
            </a:r>
            <a:r>
              <a:rPr lang="el-GR" dirty="0">
                <a:latin typeface="Calibri" pitchFamily="18"/>
              </a:rPr>
              <a:t> Τα παιδιά φάνηκε να διασκεδάζουν ιδιαιτέρως κάτι που έγινε φανερό μέσα από τις εκφράσεις του προσώπου  τους οι οποίες ήταν πολύ </a:t>
            </a:r>
            <a:r>
              <a:rPr lang="el-GR" dirty="0" smtClean="0">
                <a:latin typeface="Calibri" pitchFamily="18"/>
              </a:rPr>
              <a:t>θετικές. </a:t>
            </a:r>
            <a:r>
              <a:rPr lang="el-GR" dirty="0">
                <a:latin typeface="Calibri" pitchFamily="18"/>
              </a:rPr>
              <a:t>Ένιωθαν το συναίσθημα της χαράς και της ολοκλήρωσης </a:t>
            </a:r>
            <a:r>
              <a:rPr lang="el-GR" dirty="0" smtClean="0">
                <a:latin typeface="Calibri" pitchFamily="18"/>
              </a:rPr>
              <a:t>κάθε </a:t>
            </a:r>
            <a:r>
              <a:rPr lang="el-GR" dirty="0">
                <a:latin typeface="Calibri" pitchFamily="18"/>
              </a:rPr>
              <a:t>φορά που ξεπερνούσαν κάποιο εμπόδιο και επομένως ξεπερνούσαν τις </a:t>
            </a:r>
            <a:r>
              <a:rPr lang="el-GR" dirty="0" smtClean="0">
                <a:latin typeface="Calibri" pitchFamily="18"/>
              </a:rPr>
              <a:t>προκλήσεις. Τέλος, </a:t>
            </a:r>
            <a:r>
              <a:rPr lang="el-GR" dirty="0">
                <a:latin typeface="Calibri" pitchFamily="18"/>
              </a:rPr>
              <a:t>το παιχνίδι αυτό τα βοήθησε να εκτονωθούν αφού είχε προηγηθεί μια πιο αδρανής </a:t>
            </a:r>
            <a:r>
              <a:rPr lang="el-GR" dirty="0" smtClean="0">
                <a:latin typeface="Calibri" pitchFamily="18"/>
              </a:rPr>
              <a:t>δραστηριότητα, </a:t>
            </a:r>
            <a:r>
              <a:rPr lang="el-GR" dirty="0">
                <a:latin typeface="Calibri" pitchFamily="18"/>
              </a:rPr>
              <a:t>αυτή της </a:t>
            </a:r>
            <a:r>
              <a:rPr lang="el-GR" dirty="0" smtClean="0">
                <a:latin typeface="Calibri" pitchFamily="18"/>
              </a:rPr>
              <a:t>ζωγραφικής.</a:t>
            </a:r>
            <a:endParaRPr lang="el-GR" dirty="0">
              <a:latin typeface="Calibri" pitchFamily="18"/>
            </a:endParaRPr>
          </a:p>
          <a:p>
            <a:pPr marL="0" lvl="0" indent="0">
              <a:spcAft>
                <a:spcPts val="600"/>
              </a:spcAft>
              <a:buNone/>
            </a:pPr>
            <a:endParaRPr lang="el-GR" dirty="0">
              <a:latin typeface="Calibri" pitchFamily="18"/>
            </a:endParaRPr>
          </a:p>
          <a:p>
            <a:pPr marL="0" lvl="0" indent="0">
              <a:spcAft>
                <a:spcPts val="600"/>
              </a:spcAft>
              <a:buNone/>
            </a:pP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121</a:t>
            </a:fld>
            <a:endParaRPr lang="el-GR">
              <a:solidFill>
                <a:prstClr val="black"/>
              </a:solidFill>
            </a:endParaRPr>
          </a:p>
        </p:txBody>
      </p:sp>
    </p:spTree>
    <p:custDataLst>
      <p:tags r:id="rId1"/>
    </p:custDataLst>
    <p:extLst>
      <p:ext uri="{BB962C8B-B14F-4D97-AF65-F5344CB8AC3E}">
        <p14:creationId xmlns:p14="http://schemas.microsoft.com/office/powerpoint/2010/main" val="14662052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 </a:t>
            </a:r>
            <a:r>
              <a:rPr lang="el-GR" sz="2700" dirty="0" smtClean="0"/>
              <a:t>(1</a:t>
            </a:r>
            <a:r>
              <a:rPr lang="en-US" sz="2700" dirty="0" smtClean="0"/>
              <a:t>/</a:t>
            </a:r>
            <a:r>
              <a:rPr lang="el-GR" sz="2700" dirty="0" smtClean="0"/>
              <a:t>2)</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Συμβολικό</a:t>
            </a:r>
          </a:p>
          <a:p>
            <a:pPr marL="0" lvl="0" indent="0">
              <a:spcAft>
                <a:spcPts val="600"/>
              </a:spcAft>
              <a:buNone/>
            </a:pPr>
            <a:r>
              <a:rPr lang="el-GR" b="1" dirty="0">
                <a:latin typeface="Calibri" pitchFamily="18"/>
              </a:rPr>
              <a:t>Αριθμός παιδιών</a:t>
            </a:r>
            <a:r>
              <a:rPr lang="el-GR" dirty="0">
                <a:latin typeface="Calibri" pitchFamily="18"/>
              </a:rPr>
              <a:t>: 19 ( 10 αγόρια 9 κορίτσια)</a:t>
            </a:r>
          </a:p>
          <a:p>
            <a:pPr marL="0" lvl="0" indent="0">
              <a:spcAft>
                <a:spcPts val="600"/>
              </a:spcAft>
              <a:buNone/>
            </a:pPr>
            <a:r>
              <a:rPr lang="el-GR" b="1" dirty="0">
                <a:latin typeface="Calibri" pitchFamily="18"/>
              </a:rPr>
              <a:t>Ηλικία παιδιών</a:t>
            </a:r>
            <a:r>
              <a:rPr lang="el-GR" dirty="0">
                <a:latin typeface="Calibri" pitchFamily="18"/>
              </a:rPr>
              <a:t>: 2;6-3</a:t>
            </a:r>
          </a:p>
          <a:p>
            <a:pPr marL="0" lvl="0" indent="0">
              <a:spcAft>
                <a:spcPts val="600"/>
              </a:spcAft>
              <a:buNone/>
            </a:pPr>
            <a:r>
              <a:rPr lang="el-GR" b="1" dirty="0">
                <a:latin typeface="Calibri" pitchFamily="18"/>
              </a:rPr>
              <a:t>Περιγραφή παιχνιδιού</a:t>
            </a:r>
            <a:r>
              <a:rPr lang="el-GR" dirty="0">
                <a:latin typeface="Calibri" pitchFamily="18"/>
              </a:rPr>
              <a:t>: Η δραστηριότητα πήρε μέρος στην αυλή με τη βοήθεια ενός </a:t>
            </a:r>
            <a:r>
              <a:rPr lang="el-GR" dirty="0" smtClean="0">
                <a:latin typeface="Calibri" pitchFamily="18"/>
              </a:rPr>
              <a:t>γεωργού. </a:t>
            </a:r>
            <a:r>
              <a:rPr lang="el-GR" dirty="0">
                <a:latin typeface="Calibri" pitchFamily="18"/>
              </a:rPr>
              <a:t>Ο </a:t>
            </a:r>
            <a:r>
              <a:rPr lang="el-GR" dirty="0" smtClean="0">
                <a:latin typeface="Calibri" pitchFamily="18"/>
              </a:rPr>
              <a:t>γεωργός, </a:t>
            </a:r>
            <a:r>
              <a:rPr lang="el-GR" dirty="0">
                <a:latin typeface="Calibri" pitchFamily="18"/>
              </a:rPr>
              <a:t>αφού συστήθηκε και καλωσόρισε τα </a:t>
            </a:r>
            <a:r>
              <a:rPr lang="el-GR" dirty="0" smtClean="0">
                <a:latin typeface="Calibri" pitchFamily="18"/>
              </a:rPr>
              <a:t>παιδιά, άρχισε </a:t>
            </a:r>
            <a:r>
              <a:rPr lang="el-GR" dirty="0">
                <a:latin typeface="Calibri" pitchFamily="18"/>
              </a:rPr>
              <a:t>να σκάβει το χώμα εξηγώντας τους παράλληλα ότι οι σπόροι θα μπορούσαν να θαφτούν μόνο στο μαλακό </a:t>
            </a:r>
            <a:r>
              <a:rPr lang="el-GR" dirty="0" smtClean="0">
                <a:latin typeface="Calibri" pitchFamily="18"/>
              </a:rPr>
              <a:t>χώμα.</a:t>
            </a:r>
          </a:p>
          <a:p>
            <a:pPr marL="0" lvl="0" indent="0">
              <a:spcAft>
                <a:spcPts val="600"/>
              </a:spcAft>
              <a:buNone/>
            </a:pPr>
            <a:r>
              <a:rPr lang="el-GR" dirty="0" smtClean="0">
                <a:latin typeface="Calibri" pitchFamily="18"/>
              </a:rPr>
              <a:t>Ύστερα </a:t>
            </a:r>
            <a:r>
              <a:rPr lang="el-GR" dirty="0">
                <a:latin typeface="Calibri" pitchFamily="18"/>
              </a:rPr>
              <a:t>έσπειρε τους σπόρους  και τους ξανακάλυψε με </a:t>
            </a:r>
            <a:r>
              <a:rPr lang="el-GR" dirty="0" smtClean="0">
                <a:latin typeface="Calibri" pitchFamily="18"/>
              </a:rPr>
              <a:t>χώμα. </a:t>
            </a:r>
            <a:r>
              <a:rPr lang="el-GR" dirty="0">
                <a:latin typeface="Calibri" pitchFamily="18"/>
              </a:rPr>
              <a:t>Μετά απ' αυτήν του την </a:t>
            </a:r>
            <a:r>
              <a:rPr lang="el-GR" dirty="0" smtClean="0">
                <a:latin typeface="Calibri" pitchFamily="18"/>
              </a:rPr>
              <a:t>ενέργεια, </a:t>
            </a:r>
            <a:r>
              <a:rPr lang="el-GR" dirty="0">
                <a:latin typeface="Calibri" pitchFamily="18"/>
              </a:rPr>
              <a:t>ζήτησε από τα παιδιά να τον βοηθήσουν να σπείρει όλους τους εναπομείναντες σπόρους καθώς και να φυτέψουν βολβούς και </a:t>
            </a:r>
            <a:r>
              <a:rPr lang="el-GR" dirty="0" smtClean="0">
                <a:latin typeface="Calibri" pitchFamily="18"/>
              </a:rPr>
              <a:t>δενδρύλλια.</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122</a:t>
            </a:fld>
            <a:endParaRPr lang="el-GR">
              <a:solidFill>
                <a:prstClr val="black"/>
              </a:solidFill>
            </a:endParaRPr>
          </a:p>
        </p:txBody>
      </p:sp>
    </p:spTree>
    <p:custDataLst>
      <p:tags r:id="rId1"/>
    </p:custDataLst>
    <p:extLst>
      <p:ext uri="{BB962C8B-B14F-4D97-AF65-F5344CB8AC3E}">
        <p14:creationId xmlns:p14="http://schemas.microsoft.com/office/powerpoint/2010/main" val="121427906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 </a:t>
            </a:r>
            <a:r>
              <a:rPr lang="el-GR" sz="2700" dirty="0" smtClean="0"/>
              <a:t>(2</a:t>
            </a:r>
            <a:r>
              <a:rPr lang="en-US" sz="2700" dirty="0" smtClean="0"/>
              <a:t>/</a:t>
            </a:r>
            <a:r>
              <a:rPr lang="el-GR" sz="2700" dirty="0" smtClean="0"/>
              <a:t>2)</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a:xfrm>
            <a:off x="457200" y="1196752"/>
            <a:ext cx="8435280" cy="5661248"/>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sz="2300" b="1" dirty="0">
                <a:solidFill>
                  <a:schemeClr val="tx2"/>
                </a:solidFill>
                <a:latin typeface="Calibri" pitchFamily="18"/>
              </a:rPr>
              <a:t>Παιχνίδι Συμβολικό</a:t>
            </a:r>
          </a:p>
          <a:p>
            <a:pPr marL="0" indent="0">
              <a:spcAft>
                <a:spcPts val="600"/>
              </a:spcAft>
              <a:buNone/>
            </a:pPr>
            <a:r>
              <a:rPr lang="el-GR" sz="2300" b="1" dirty="0" smtClean="0">
                <a:latin typeface="Calibri" pitchFamily="18"/>
              </a:rPr>
              <a:t>Περιγραφή </a:t>
            </a:r>
            <a:r>
              <a:rPr lang="el-GR" sz="2300" b="1" dirty="0">
                <a:latin typeface="Calibri" pitchFamily="18"/>
              </a:rPr>
              <a:t>παιχνιδιού</a:t>
            </a:r>
            <a:r>
              <a:rPr lang="el-GR" sz="2300" dirty="0">
                <a:latin typeface="Calibri" pitchFamily="18"/>
              </a:rPr>
              <a:t>: </a:t>
            </a:r>
            <a:r>
              <a:rPr lang="el-GR" sz="2000" dirty="0"/>
              <a:t>(συνέχεια): </a:t>
            </a:r>
            <a:endParaRPr lang="en-US" sz="2000" dirty="0"/>
          </a:p>
          <a:p>
            <a:pPr marL="0" lvl="0" indent="0">
              <a:spcAft>
                <a:spcPts val="600"/>
              </a:spcAft>
              <a:buNone/>
            </a:pPr>
            <a:r>
              <a:rPr lang="el-GR" sz="2200" dirty="0" smtClean="0">
                <a:latin typeface="Calibri" pitchFamily="18"/>
              </a:rPr>
              <a:t>Κατόπιν, </a:t>
            </a:r>
            <a:r>
              <a:rPr lang="el-GR" sz="2200" dirty="0">
                <a:latin typeface="Calibri" pitchFamily="18"/>
              </a:rPr>
              <a:t>μοιράστηκαν σε όλα τα παιδία  πλαστικά φτυάρια και τσουγκράνες κατάλληλα για το μέγεθός </a:t>
            </a:r>
            <a:r>
              <a:rPr lang="el-GR" sz="2200" dirty="0" smtClean="0">
                <a:latin typeface="Calibri" pitchFamily="18"/>
              </a:rPr>
              <a:t>τους. </a:t>
            </a:r>
            <a:r>
              <a:rPr lang="el-GR" sz="2200" dirty="0">
                <a:latin typeface="Calibri" pitchFamily="18"/>
              </a:rPr>
              <a:t>Τα παιδιά ξεκίνησαν όλα μαζί να σκάβουν το χώμα όπως τους είχε δείξει ο </a:t>
            </a:r>
            <a:r>
              <a:rPr lang="el-GR" sz="2200" dirty="0" smtClean="0">
                <a:latin typeface="Calibri" pitchFamily="18"/>
              </a:rPr>
              <a:t>γεωργός. </a:t>
            </a:r>
            <a:r>
              <a:rPr lang="el-GR" sz="2200" dirty="0">
                <a:latin typeface="Calibri" pitchFamily="18"/>
              </a:rPr>
              <a:t>Στη </a:t>
            </a:r>
            <a:r>
              <a:rPr lang="el-GR" sz="2200" dirty="0" smtClean="0">
                <a:latin typeface="Calibri" pitchFamily="18"/>
              </a:rPr>
              <a:t>συνέχεια, </a:t>
            </a:r>
            <a:r>
              <a:rPr lang="el-GR" sz="2200" dirty="0">
                <a:latin typeface="Calibri" pitchFamily="18"/>
              </a:rPr>
              <a:t>τους μοίρασε σπόρους τους οποίους άρχισαν να πετούν σε όλη την επιφάνεια του σκαμμένου </a:t>
            </a:r>
            <a:r>
              <a:rPr lang="el-GR" sz="2200" dirty="0" smtClean="0">
                <a:latin typeface="Calibri" pitchFamily="18"/>
              </a:rPr>
              <a:t>χώματος. </a:t>
            </a:r>
          </a:p>
          <a:p>
            <a:pPr marL="0" lvl="0" indent="0">
              <a:spcAft>
                <a:spcPts val="600"/>
              </a:spcAft>
              <a:buNone/>
            </a:pPr>
            <a:r>
              <a:rPr lang="el-GR" sz="2200" dirty="0" smtClean="0">
                <a:latin typeface="Calibri" pitchFamily="18"/>
              </a:rPr>
              <a:t>Τέλος</a:t>
            </a:r>
            <a:r>
              <a:rPr lang="el-GR" sz="2200" dirty="0">
                <a:latin typeface="Calibri" pitchFamily="18"/>
              </a:rPr>
              <a:t>,  κάλυψαν τους σπόρους με χώμα με τη βοήθεια των εργαλείων που τους είχαν δοθεί </a:t>
            </a:r>
            <a:r>
              <a:rPr lang="el-GR" sz="2200" dirty="0" smtClean="0">
                <a:latin typeface="Calibri" pitchFamily="18"/>
              </a:rPr>
              <a:t>αρχικά. </a:t>
            </a:r>
            <a:r>
              <a:rPr lang="el-GR" sz="2200" dirty="0">
                <a:latin typeface="Calibri" pitchFamily="18"/>
              </a:rPr>
              <a:t>Η ίδια διαδικασία επαναλήφθηκε με τους βολβούς και τα </a:t>
            </a:r>
            <a:r>
              <a:rPr lang="el-GR" sz="2200" dirty="0" smtClean="0">
                <a:latin typeface="Calibri" pitchFamily="18"/>
              </a:rPr>
              <a:t>δενδρύλλια, </a:t>
            </a:r>
            <a:r>
              <a:rPr lang="el-GR" sz="2200" dirty="0">
                <a:latin typeface="Calibri" pitchFamily="18"/>
              </a:rPr>
              <a:t>μόνο που αυτή τη φορά αντί να  τα σπείρουν τα έθαβαν στο </a:t>
            </a:r>
            <a:r>
              <a:rPr lang="el-GR" sz="2200" dirty="0" smtClean="0">
                <a:latin typeface="Calibri" pitchFamily="18"/>
              </a:rPr>
              <a:t>χώμα. </a:t>
            </a:r>
          </a:p>
          <a:p>
            <a:pPr marL="0" lvl="0" indent="0">
              <a:spcAft>
                <a:spcPts val="600"/>
              </a:spcAft>
              <a:buNone/>
            </a:pPr>
            <a:r>
              <a:rPr lang="el-GR" sz="2200" dirty="0" smtClean="0">
                <a:latin typeface="Calibri" pitchFamily="18"/>
              </a:rPr>
              <a:t>Όταν </a:t>
            </a:r>
            <a:r>
              <a:rPr lang="el-GR" sz="2200" dirty="0">
                <a:latin typeface="Calibri" pitchFamily="18"/>
              </a:rPr>
              <a:t>η δραστηριότητα </a:t>
            </a:r>
            <a:r>
              <a:rPr lang="el-GR" sz="2200" dirty="0" smtClean="0">
                <a:latin typeface="Calibri" pitchFamily="18"/>
              </a:rPr>
              <a:t>ολοκληρώθηκε, </a:t>
            </a:r>
            <a:r>
              <a:rPr lang="el-GR" sz="2200" dirty="0">
                <a:latin typeface="Calibri" pitchFamily="18"/>
              </a:rPr>
              <a:t>ο γεωργός μοίρασε στα παιδιά δώρα όπως </a:t>
            </a:r>
            <a:r>
              <a:rPr lang="el-GR" sz="2200" dirty="0" smtClean="0">
                <a:latin typeface="Calibri" pitchFamily="18"/>
              </a:rPr>
              <a:t>μαρούλια, </a:t>
            </a:r>
            <a:r>
              <a:rPr lang="el-GR" sz="2200" dirty="0">
                <a:latin typeface="Calibri" pitchFamily="18"/>
              </a:rPr>
              <a:t>κρεμμύδια και σιτάρι εξηγώντας τους πως αυτή θα ήταν η τελική μορφή όσων είχαν </a:t>
            </a:r>
            <a:r>
              <a:rPr lang="el-GR" sz="2200" dirty="0" smtClean="0">
                <a:latin typeface="Calibri" pitchFamily="18"/>
              </a:rPr>
              <a:t>φυτέψει. </a:t>
            </a:r>
            <a:r>
              <a:rPr lang="el-GR" sz="2200" dirty="0">
                <a:latin typeface="Calibri" pitchFamily="18"/>
              </a:rPr>
              <a:t>Τα παιδιά και οι παιδαγωγοί ευχαρίστησαν το γεωργό και επέστρεψαν στην τάξη </a:t>
            </a:r>
            <a:r>
              <a:rPr lang="el-GR" sz="2200" dirty="0" smtClean="0">
                <a:latin typeface="Calibri" pitchFamily="18"/>
              </a:rPr>
              <a:t>τους.</a:t>
            </a:r>
            <a:endParaRPr lang="el-GR" sz="2200"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123</a:t>
            </a:fld>
            <a:endParaRPr lang="el-GR">
              <a:solidFill>
                <a:prstClr val="black"/>
              </a:solidFill>
            </a:endParaRPr>
          </a:p>
        </p:txBody>
      </p:sp>
    </p:spTree>
    <p:custDataLst>
      <p:tags r:id="rId1"/>
    </p:custDataLst>
    <p:extLst>
      <p:ext uri="{BB962C8B-B14F-4D97-AF65-F5344CB8AC3E}">
        <p14:creationId xmlns:p14="http://schemas.microsoft.com/office/powerpoint/2010/main" val="382545847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(1</a:t>
            </a:r>
            <a:r>
              <a:rPr lang="en-US" sz="2700" dirty="0" smtClean="0"/>
              <a:t>/</a:t>
            </a:r>
            <a:r>
              <a:rPr lang="el-GR" sz="2700" dirty="0" smtClean="0"/>
              <a:t>2)</a:t>
            </a:r>
            <a:r>
              <a:rPr lang="el-GR" sz="2700" i="1" dirty="0" smtClean="0"/>
              <a:t> 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a:xfrm>
            <a:off x="457200" y="1196752"/>
            <a:ext cx="8229600" cy="5472608"/>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sz="2300" b="1" dirty="0">
                <a:latin typeface="Calibri" pitchFamily="18"/>
              </a:rPr>
              <a:t>Τομέας Κινητικός</a:t>
            </a:r>
            <a:r>
              <a:rPr lang="el-GR" sz="2300" u="sng" dirty="0">
                <a:latin typeface="Calibri" pitchFamily="18"/>
              </a:rPr>
              <a:t>:</a:t>
            </a:r>
            <a:r>
              <a:rPr lang="el-GR" sz="2300" dirty="0">
                <a:latin typeface="Calibri" pitchFamily="18"/>
              </a:rPr>
              <a:t> Ανέπτυξαν την αδρή κινητικότητα αφού ακολουθώντας τις οδηγίες του γεωργού έσκυβαν για να σκάψουν και να οργώσουν το χώμα και κινούνταν στο χώρο για να καλύψουν ολόκληρη την </a:t>
            </a:r>
            <a:r>
              <a:rPr lang="el-GR" sz="2300" dirty="0" smtClean="0">
                <a:latin typeface="Calibri" pitchFamily="18"/>
              </a:rPr>
              <a:t>επιφάνεια. </a:t>
            </a:r>
            <a:r>
              <a:rPr lang="el-GR" sz="2300" dirty="0">
                <a:latin typeface="Calibri" pitchFamily="18"/>
              </a:rPr>
              <a:t>Επίσης άσκησαν τη λεπτή κινητικότητα κρατώντας τους και με το χειρισμό των </a:t>
            </a:r>
            <a:r>
              <a:rPr lang="el-GR" sz="2300" dirty="0" smtClean="0">
                <a:latin typeface="Calibri" pitchFamily="18"/>
              </a:rPr>
              <a:t>εργαλείων. </a:t>
            </a:r>
            <a:r>
              <a:rPr lang="el-GR" sz="2300" dirty="0">
                <a:latin typeface="Calibri" pitchFamily="18"/>
              </a:rPr>
              <a:t>Άσκησαν τον </a:t>
            </a:r>
            <a:r>
              <a:rPr lang="el-GR" sz="2300" dirty="0" err="1">
                <a:latin typeface="Calibri" pitchFamily="18"/>
              </a:rPr>
              <a:t>οπτικοκινητικό</a:t>
            </a:r>
            <a:r>
              <a:rPr lang="el-GR" sz="2300" dirty="0">
                <a:latin typeface="Calibri" pitchFamily="18"/>
              </a:rPr>
              <a:t> τους συντονισμό αφού έπρεπε να υπολογίσουν κάθε φορά πόσους </a:t>
            </a:r>
            <a:r>
              <a:rPr lang="el-GR" sz="2300" dirty="0" smtClean="0">
                <a:latin typeface="Calibri" pitchFamily="18"/>
              </a:rPr>
              <a:t>σπόρους,  </a:t>
            </a:r>
            <a:r>
              <a:rPr lang="el-GR" sz="2300" dirty="0">
                <a:latin typeface="Calibri" pitchFamily="18"/>
              </a:rPr>
              <a:t>βολβούς </a:t>
            </a:r>
            <a:r>
              <a:rPr lang="el-GR" sz="2300" dirty="0" smtClean="0">
                <a:latin typeface="Calibri" pitchFamily="18"/>
              </a:rPr>
              <a:t>ή </a:t>
            </a:r>
            <a:r>
              <a:rPr lang="el-GR" sz="2300" dirty="0">
                <a:latin typeface="Calibri" pitchFamily="18"/>
              </a:rPr>
              <a:t>δενδρύλλια έπρεπε να σπείρουν για να καλυφθεί ολόκληρη η επιφάνεια του χώματος .</a:t>
            </a:r>
          </a:p>
          <a:p>
            <a:pPr marL="0" lvl="0" indent="0">
              <a:spcAft>
                <a:spcPts val="600"/>
              </a:spcAft>
              <a:buNone/>
            </a:pPr>
            <a:r>
              <a:rPr lang="el-GR" sz="2300" b="1" dirty="0">
                <a:latin typeface="Calibri" pitchFamily="18"/>
              </a:rPr>
              <a:t>Τομέας Νοητικός:</a:t>
            </a:r>
            <a:r>
              <a:rPr lang="el-GR" sz="2300" dirty="0">
                <a:latin typeface="Calibri" pitchFamily="18"/>
              </a:rPr>
              <a:t>  Κατόρθωσαν να αποκτήσουν νέες γνώσεις σχετικά με τη διαδικασία του φυτέματος καθώς και να τις εφαρμόσουν την ίδια ακριβώς στιγμή. Αφομοίωσαν τις έννοιες σκληρό-μαλακό όπως και βολβοί , σπόροι και </a:t>
            </a:r>
            <a:r>
              <a:rPr lang="el-GR" sz="2300" dirty="0" smtClean="0">
                <a:latin typeface="Calibri" pitchFamily="18"/>
              </a:rPr>
              <a:t>δενδρύλλια. </a:t>
            </a:r>
            <a:r>
              <a:rPr lang="el-GR" sz="2300" dirty="0">
                <a:latin typeface="Calibri" pitchFamily="18"/>
              </a:rPr>
              <a:t>Ανέπτυξαν καινούριες δεξιότητες και ικανότητες όπως το σκάψιμο και το όργωμα του χώματος</a:t>
            </a:r>
            <a:r>
              <a:rPr lang="el-GR" sz="2300" dirty="0" smtClean="0">
                <a:latin typeface="Calibri" pitchFamily="18"/>
              </a:rPr>
              <a:t>.</a:t>
            </a:r>
            <a:endParaRPr lang="el-GR" sz="2300"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124</a:t>
            </a:fld>
            <a:endParaRPr lang="el-GR">
              <a:solidFill>
                <a:prstClr val="black"/>
              </a:solidFill>
            </a:endParaRPr>
          </a:p>
        </p:txBody>
      </p:sp>
    </p:spTree>
    <p:custDataLst>
      <p:tags r:id="rId1"/>
    </p:custDataLst>
    <p:extLst>
      <p:ext uri="{BB962C8B-B14F-4D97-AF65-F5344CB8AC3E}">
        <p14:creationId xmlns:p14="http://schemas.microsoft.com/office/powerpoint/2010/main" val="125467987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(2</a:t>
            </a:r>
            <a:r>
              <a:rPr lang="en-US" sz="2700" dirty="0" smtClean="0"/>
              <a:t>/</a:t>
            </a:r>
            <a:r>
              <a:rPr lang="el-GR" sz="2700" dirty="0"/>
              <a:t>2)</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sz="2300" b="1" dirty="0" smtClean="0">
                <a:latin typeface="Calibri" pitchFamily="18"/>
              </a:rPr>
              <a:t>Τομέας </a:t>
            </a:r>
            <a:r>
              <a:rPr lang="el-GR" sz="2300" b="1" dirty="0">
                <a:latin typeface="Calibri" pitchFamily="18"/>
              </a:rPr>
              <a:t>Κοινωνικός</a:t>
            </a:r>
            <a:r>
              <a:rPr lang="el-GR" sz="2300" u="sng" dirty="0">
                <a:latin typeface="Calibri" pitchFamily="18"/>
              </a:rPr>
              <a:t>:</a:t>
            </a:r>
            <a:r>
              <a:rPr lang="el-GR" sz="2300" dirty="0">
                <a:latin typeface="Calibri" pitchFamily="18"/>
              </a:rPr>
              <a:t> Έδρασαν όλα μαζί σε μία ομάδα αποκτώντας ένα κοινό </a:t>
            </a:r>
            <a:r>
              <a:rPr lang="el-GR" sz="2300" dirty="0" smtClean="0">
                <a:latin typeface="Calibri" pitchFamily="18"/>
              </a:rPr>
              <a:t>βίωμα. </a:t>
            </a:r>
            <a:r>
              <a:rPr lang="el-GR" sz="2300" dirty="0">
                <a:latin typeface="Calibri" pitchFamily="18"/>
              </a:rPr>
              <a:t>Έμαθαν να σέβονται τον προσωπικό χώρο και την ιδιοκτησία  των συμμαθητών τους χωρίς να διεκδικούν τα εργαλεία ή τον προσωπικό χώρο του </a:t>
            </a:r>
            <a:r>
              <a:rPr lang="el-GR" sz="2300" dirty="0" smtClean="0">
                <a:latin typeface="Calibri" pitchFamily="18"/>
              </a:rPr>
              <a:t>άλλου. </a:t>
            </a:r>
          </a:p>
          <a:p>
            <a:pPr marL="0" lvl="0" indent="0">
              <a:spcAft>
                <a:spcPts val="600"/>
              </a:spcAft>
              <a:buNone/>
            </a:pPr>
            <a:r>
              <a:rPr lang="el-GR" sz="2300" dirty="0" smtClean="0">
                <a:latin typeface="Calibri" pitchFamily="18"/>
              </a:rPr>
              <a:t>Τέλος</a:t>
            </a:r>
            <a:r>
              <a:rPr lang="el-GR" sz="2300" dirty="0">
                <a:latin typeface="Calibri" pitchFamily="18"/>
              </a:rPr>
              <a:t>, επικοινώνησαν  και συνεργάστηκαν τόσο μεταξύ τους όσο και με το γεωργό αφού συζήτησαν για τη δραστηριότητα και άκουσαν τις απαντήσεις των </a:t>
            </a:r>
            <a:r>
              <a:rPr lang="el-GR" sz="2300" dirty="0" smtClean="0">
                <a:latin typeface="Calibri" pitchFamily="18"/>
              </a:rPr>
              <a:t>άλλων.</a:t>
            </a:r>
            <a:endParaRPr lang="el-GR" sz="2300" dirty="0">
              <a:latin typeface="Calibri" pitchFamily="18"/>
            </a:endParaRPr>
          </a:p>
          <a:p>
            <a:pPr marL="0" lvl="0" indent="0">
              <a:spcAft>
                <a:spcPts val="600"/>
              </a:spcAft>
              <a:buNone/>
            </a:pPr>
            <a:r>
              <a:rPr lang="el-GR" sz="2300" b="1" dirty="0">
                <a:latin typeface="Calibri" pitchFamily="18"/>
              </a:rPr>
              <a:t>Τομέας Συναισθηματικός</a:t>
            </a:r>
            <a:r>
              <a:rPr lang="el-GR" sz="2300" b="1" dirty="0" smtClean="0">
                <a:latin typeface="Calibri" pitchFamily="18"/>
              </a:rPr>
              <a:t>: </a:t>
            </a:r>
            <a:r>
              <a:rPr lang="el-GR" sz="2300" dirty="0" smtClean="0">
                <a:latin typeface="Calibri" pitchFamily="18"/>
              </a:rPr>
              <a:t>Οι </a:t>
            </a:r>
            <a:r>
              <a:rPr lang="el-GR" sz="2300" dirty="0">
                <a:latin typeface="Calibri" pitchFamily="18"/>
              </a:rPr>
              <a:t>αντιδράσεις τους ήταν πολύ θετικές αφού συνοδεύονταν από θετικές </a:t>
            </a:r>
            <a:r>
              <a:rPr lang="el-GR" sz="2300" dirty="0" smtClean="0">
                <a:latin typeface="Calibri" pitchFamily="18"/>
              </a:rPr>
              <a:t>εκφράσεις, </a:t>
            </a:r>
            <a:r>
              <a:rPr lang="el-GR" sz="2300" dirty="0">
                <a:latin typeface="Calibri" pitchFamily="18"/>
              </a:rPr>
              <a:t>επιφωνήματα και </a:t>
            </a:r>
            <a:r>
              <a:rPr lang="el-GR" sz="2300" dirty="0" smtClean="0">
                <a:latin typeface="Calibri" pitchFamily="18"/>
              </a:rPr>
              <a:t>χαμόγελα. </a:t>
            </a:r>
          </a:p>
          <a:p>
            <a:pPr marL="0" lvl="0" indent="0">
              <a:spcAft>
                <a:spcPts val="600"/>
              </a:spcAft>
              <a:buNone/>
            </a:pPr>
            <a:r>
              <a:rPr lang="el-GR" sz="2300" dirty="0" smtClean="0">
                <a:latin typeface="Calibri" pitchFamily="18"/>
              </a:rPr>
              <a:t>Επιπλέον</a:t>
            </a:r>
            <a:r>
              <a:rPr lang="el-GR" sz="2300" dirty="0">
                <a:latin typeface="Calibri" pitchFamily="18"/>
              </a:rPr>
              <a:t>, </a:t>
            </a:r>
            <a:r>
              <a:rPr lang="el-GR" sz="2300" dirty="0" smtClean="0">
                <a:latin typeface="Calibri" pitchFamily="18"/>
              </a:rPr>
              <a:t>τους </a:t>
            </a:r>
            <a:r>
              <a:rPr lang="el-GR" sz="2300" dirty="0">
                <a:latin typeface="Calibri" pitchFamily="18"/>
              </a:rPr>
              <a:t>δόθηκε η ευκαιρία να έρθουν σε επαφή με τη φύση αλλά και να συμμετέχουν όλοι στο παιχνίδι έχοντας ίσες </a:t>
            </a:r>
            <a:r>
              <a:rPr lang="el-GR" sz="2300" dirty="0" smtClean="0">
                <a:latin typeface="Calibri" pitchFamily="18"/>
              </a:rPr>
              <a:t>ευκαιρίες. Δέχτηκαν </a:t>
            </a:r>
            <a:r>
              <a:rPr lang="el-GR" sz="2300" dirty="0">
                <a:latin typeface="Calibri" pitchFamily="18"/>
              </a:rPr>
              <a:t>διαρκή επιβράβευση και φάνηκαν να αισθάνονται ασφάλεια και </a:t>
            </a:r>
            <a:r>
              <a:rPr lang="el-GR" sz="2300" dirty="0" smtClean="0">
                <a:latin typeface="Calibri" pitchFamily="18"/>
              </a:rPr>
              <a:t>ευχαρίστηση.</a:t>
            </a:r>
            <a:endParaRPr lang="el-GR" sz="2300"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125</a:t>
            </a:fld>
            <a:endParaRPr lang="el-GR">
              <a:solidFill>
                <a:prstClr val="black"/>
              </a:solidFill>
            </a:endParaRPr>
          </a:p>
        </p:txBody>
      </p:sp>
    </p:spTree>
    <p:custDataLst>
      <p:tags r:id="rId1"/>
    </p:custDataLst>
    <p:extLst>
      <p:ext uri="{BB962C8B-B14F-4D97-AF65-F5344CB8AC3E}">
        <p14:creationId xmlns:p14="http://schemas.microsoft.com/office/powerpoint/2010/main" val="219985053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 </a:t>
            </a:r>
            <a:r>
              <a:rPr lang="el-GR" sz="2700" dirty="0"/>
              <a:t>(1</a:t>
            </a:r>
            <a:r>
              <a:rPr lang="en-US" sz="2700" dirty="0"/>
              <a:t>/</a:t>
            </a:r>
            <a:r>
              <a:rPr lang="el-GR" sz="2700" dirty="0"/>
              <a:t>2)</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rm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Κατασκευών</a:t>
            </a:r>
          </a:p>
          <a:p>
            <a:pPr marL="0" lvl="0" indent="0">
              <a:spcAft>
                <a:spcPts val="600"/>
              </a:spcAft>
              <a:buNone/>
            </a:pPr>
            <a:r>
              <a:rPr lang="el-GR" b="1" dirty="0">
                <a:latin typeface="Calibri" pitchFamily="18"/>
              </a:rPr>
              <a:t>Αριθμός παιδιών</a:t>
            </a:r>
            <a:r>
              <a:rPr lang="el-GR" dirty="0">
                <a:latin typeface="Calibri" pitchFamily="18"/>
              </a:rPr>
              <a:t>: 20 ( 10 αγόρια 10 κορίτσια)</a:t>
            </a:r>
          </a:p>
          <a:p>
            <a:pPr marL="0" lvl="0" indent="0">
              <a:spcAft>
                <a:spcPts val="600"/>
              </a:spcAft>
              <a:buNone/>
            </a:pPr>
            <a:r>
              <a:rPr lang="el-GR" b="1" dirty="0">
                <a:latin typeface="Calibri" pitchFamily="18"/>
              </a:rPr>
              <a:t>Ηλικία παιδιών</a:t>
            </a:r>
            <a:r>
              <a:rPr lang="el-GR" dirty="0">
                <a:latin typeface="Calibri" pitchFamily="18"/>
              </a:rPr>
              <a:t>: 2;6-3</a:t>
            </a:r>
          </a:p>
          <a:p>
            <a:pPr marL="0" lvl="0" indent="0">
              <a:spcAft>
                <a:spcPts val="600"/>
              </a:spcAft>
              <a:buNone/>
            </a:pPr>
            <a:r>
              <a:rPr lang="el-GR" b="1" dirty="0">
                <a:latin typeface="Calibri" pitchFamily="18"/>
              </a:rPr>
              <a:t>Περιγραφή παιχνιδιού</a:t>
            </a:r>
            <a:r>
              <a:rPr lang="el-GR" dirty="0">
                <a:latin typeface="Calibri" pitchFamily="18"/>
              </a:rPr>
              <a:t>:  Η παιδαγωγός ρώτησε τα παιδιά αν θα ήθελαν να ασχοληθούν με τη ζωγραφική είτε με την πλαστελίνη και εκείνα διάλεξαν την </a:t>
            </a:r>
            <a:r>
              <a:rPr lang="el-GR" dirty="0" smtClean="0">
                <a:latin typeface="Calibri" pitchFamily="18"/>
              </a:rPr>
              <a:t>πλαστελίνη. </a:t>
            </a:r>
            <a:r>
              <a:rPr lang="el-GR" dirty="0">
                <a:latin typeface="Calibri" pitchFamily="18"/>
              </a:rPr>
              <a:t>Αμέσως μετά κάθισαν στα τραπεζάκια ανά  ομάδες και η παιδαγωγός τους μοίρασε </a:t>
            </a:r>
            <a:r>
              <a:rPr lang="el-GR" dirty="0" smtClean="0">
                <a:latin typeface="Calibri" pitchFamily="18"/>
              </a:rPr>
              <a:t>πλαστελίνες. </a:t>
            </a:r>
            <a:r>
              <a:rPr lang="el-GR" dirty="0">
                <a:latin typeface="Calibri" pitchFamily="18"/>
              </a:rPr>
              <a:t>Στη δραστηριότητα αυτή χρησιμοποιήθηκαν πλαστικά μαχαιράκια κατάλληλα για το μέγεθος των χεριών τους όπως επίσης και πλαστικές </a:t>
            </a:r>
            <a:r>
              <a:rPr lang="el-GR" dirty="0" smtClean="0">
                <a:latin typeface="Calibri" pitchFamily="18"/>
              </a:rPr>
              <a:t>φόρμες. </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126</a:t>
            </a:fld>
            <a:endParaRPr lang="el-GR">
              <a:solidFill>
                <a:prstClr val="black"/>
              </a:solidFill>
            </a:endParaRPr>
          </a:p>
        </p:txBody>
      </p:sp>
    </p:spTree>
    <p:custDataLst>
      <p:tags r:id="rId1"/>
    </p:custDataLst>
    <p:extLst>
      <p:ext uri="{BB962C8B-B14F-4D97-AF65-F5344CB8AC3E}">
        <p14:creationId xmlns:p14="http://schemas.microsoft.com/office/powerpoint/2010/main" val="426796631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 </a:t>
            </a:r>
            <a:r>
              <a:rPr lang="el-GR" sz="2700" dirty="0" smtClean="0"/>
              <a:t>(2</a:t>
            </a:r>
            <a:r>
              <a:rPr lang="en-US" sz="2700" dirty="0" smtClean="0"/>
              <a:t>/</a:t>
            </a:r>
            <a:r>
              <a:rPr lang="el-GR" sz="2700" dirty="0"/>
              <a:t>2)</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rm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Κατασκευών</a:t>
            </a:r>
          </a:p>
          <a:p>
            <a:pPr marL="0" indent="0">
              <a:spcAft>
                <a:spcPts val="600"/>
              </a:spcAft>
              <a:buNone/>
            </a:pPr>
            <a:r>
              <a:rPr lang="el-GR" b="1" dirty="0" smtClean="0">
                <a:latin typeface="Calibri" pitchFamily="18"/>
              </a:rPr>
              <a:t>Περιγραφή παιχνιδιού </a:t>
            </a:r>
            <a:r>
              <a:rPr lang="el-GR" dirty="0"/>
              <a:t>(συνέχεια): </a:t>
            </a:r>
            <a:endParaRPr lang="en-US" dirty="0"/>
          </a:p>
          <a:p>
            <a:pPr marL="0" lvl="0" indent="0">
              <a:spcAft>
                <a:spcPts val="600"/>
              </a:spcAft>
              <a:buNone/>
            </a:pPr>
            <a:r>
              <a:rPr lang="el-GR" dirty="0" smtClean="0">
                <a:latin typeface="Calibri" pitchFamily="18"/>
              </a:rPr>
              <a:t>Η </a:t>
            </a:r>
            <a:r>
              <a:rPr lang="el-GR" dirty="0">
                <a:latin typeface="Calibri" pitchFamily="18"/>
              </a:rPr>
              <a:t>πλαστελίνη χρησιμοποιήθηκε κυρίως για κατασκευές όπως </a:t>
            </a:r>
            <a:r>
              <a:rPr lang="el-GR" dirty="0" smtClean="0">
                <a:latin typeface="Calibri" pitchFamily="18"/>
              </a:rPr>
              <a:t>βραχιόλια, </a:t>
            </a:r>
            <a:r>
              <a:rPr lang="el-GR" dirty="0">
                <a:latin typeface="Calibri" pitchFamily="18"/>
              </a:rPr>
              <a:t>φίδια </a:t>
            </a:r>
            <a:r>
              <a:rPr lang="el-GR" dirty="0" smtClean="0">
                <a:latin typeface="Calibri" pitchFamily="18"/>
              </a:rPr>
              <a:t> </a:t>
            </a:r>
            <a:r>
              <a:rPr lang="el-GR" dirty="0">
                <a:latin typeface="Calibri" pitchFamily="18"/>
              </a:rPr>
              <a:t>μπάλες και </a:t>
            </a:r>
            <a:r>
              <a:rPr lang="el-GR" dirty="0" smtClean="0">
                <a:latin typeface="Calibri" pitchFamily="18"/>
              </a:rPr>
              <a:t>πίτες. </a:t>
            </a:r>
            <a:r>
              <a:rPr lang="el-GR" dirty="0">
                <a:latin typeface="Calibri" pitchFamily="18"/>
              </a:rPr>
              <a:t>Αργότερα με τη βοήθεια της παιδαγωγού πέρασαν σε πιο σύνθετες κατασκευές όπως </a:t>
            </a:r>
            <a:r>
              <a:rPr lang="el-GR" dirty="0" smtClean="0">
                <a:latin typeface="Calibri" pitchFamily="18"/>
              </a:rPr>
              <a:t>χελώνες, </a:t>
            </a:r>
            <a:r>
              <a:rPr lang="el-GR" dirty="0">
                <a:latin typeface="Calibri" pitchFamily="18"/>
              </a:rPr>
              <a:t>σαλιγκάρια και </a:t>
            </a:r>
            <a:r>
              <a:rPr lang="el-GR" dirty="0" smtClean="0">
                <a:latin typeface="Calibri" pitchFamily="18"/>
              </a:rPr>
              <a:t>καλαθάκια. </a:t>
            </a:r>
            <a:r>
              <a:rPr lang="el-GR" dirty="0">
                <a:latin typeface="Calibri" pitchFamily="18"/>
              </a:rPr>
              <a:t>Τα παιδιά συνομιλούσαν καθ’ όλη τη </a:t>
            </a:r>
            <a:r>
              <a:rPr lang="el-GR" dirty="0" smtClean="0">
                <a:latin typeface="Calibri" pitchFamily="18"/>
              </a:rPr>
              <a:t>διάρκεια. </a:t>
            </a:r>
            <a:endParaRPr lang="el-GR" dirty="0">
              <a:latin typeface="Calibri" pitchFamily="18"/>
            </a:endParaRPr>
          </a:p>
          <a:p>
            <a:pPr marL="0" lvl="0" indent="0">
              <a:spcAft>
                <a:spcPts val="600"/>
              </a:spcAft>
              <a:buNone/>
            </a:pPr>
            <a:r>
              <a:rPr lang="el-GR" dirty="0" smtClean="0">
                <a:latin typeface="Calibri" pitchFamily="18"/>
              </a:rPr>
              <a:t>Το </a:t>
            </a:r>
            <a:r>
              <a:rPr lang="el-GR" dirty="0">
                <a:latin typeface="Calibri" pitchFamily="18"/>
              </a:rPr>
              <a:t>τέλος της δραστηριότητας ήρθε μετά από την παρότρυνση της παιδαγωγού να περάσουν στο άκουσμα μιας </a:t>
            </a:r>
            <a:r>
              <a:rPr lang="el-GR" dirty="0" smtClean="0">
                <a:latin typeface="Calibri" pitchFamily="18"/>
              </a:rPr>
              <a:t>ιστορίας.</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127</a:t>
            </a:fld>
            <a:endParaRPr lang="el-GR">
              <a:solidFill>
                <a:prstClr val="black"/>
              </a:solidFill>
            </a:endParaRPr>
          </a:p>
        </p:txBody>
      </p:sp>
    </p:spTree>
    <p:custDataLst>
      <p:tags r:id="rId1"/>
    </p:custDataLst>
    <p:extLst>
      <p:ext uri="{BB962C8B-B14F-4D97-AF65-F5344CB8AC3E}">
        <p14:creationId xmlns:p14="http://schemas.microsoft.com/office/powerpoint/2010/main" val="174211148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a:t>(1</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a:latin typeface="Calibri" pitchFamily="18"/>
              </a:rPr>
              <a:t>Τομέας Κινητικός: </a:t>
            </a:r>
            <a:r>
              <a:rPr lang="el-GR" dirty="0">
                <a:latin typeface="Calibri" pitchFamily="18"/>
              </a:rPr>
              <a:t>Αν και η δραστηριότητα αυτή δεν τους έδωσε την ευκαιρία να είναι ασκήσουν την αδρή κινητικότητα ωστόσο ήταν ιδανική για την καλλιέργεια της λεπτής τους </a:t>
            </a:r>
            <a:r>
              <a:rPr lang="el-GR" dirty="0" smtClean="0">
                <a:latin typeface="Calibri" pitchFamily="18"/>
              </a:rPr>
              <a:t>κινητικότητας. </a:t>
            </a:r>
          </a:p>
          <a:p>
            <a:pPr marL="0" lvl="0" indent="0">
              <a:spcAft>
                <a:spcPts val="600"/>
              </a:spcAft>
              <a:buNone/>
            </a:pPr>
            <a:r>
              <a:rPr lang="el-GR" dirty="0" smtClean="0">
                <a:latin typeface="Calibri" pitchFamily="18"/>
              </a:rPr>
              <a:t>Κατά </a:t>
            </a:r>
            <a:r>
              <a:rPr lang="el-GR" dirty="0">
                <a:latin typeface="Calibri" pitchFamily="18"/>
              </a:rPr>
              <a:t>τη διάρκεια της απασχόλησής τους με την πλαστελίνη άσκησαν τους λεπτούς χειρισμούς των χεριών και των </a:t>
            </a:r>
            <a:r>
              <a:rPr lang="el-GR" dirty="0" smtClean="0">
                <a:latin typeface="Calibri" pitchFamily="18"/>
              </a:rPr>
              <a:t>δακτύλων. </a:t>
            </a:r>
            <a:r>
              <a:rPr lang="el-GR" dirty="0">
                <a:latin typeface="Calibri" pitchFamily="18"/>
              </a:rPr>
              <a:t>Επιπλέον συντόνισαν τις κινήσεις του ματιού και του χεριού φέρνοντας εις πέρας τις κατασκευές που </a:t>
            </a:r>
            <a:r>
              <a:rPr lang="el-GR" dirty="0" smtClean="0">
                <a:latin typeface="Calibri" pitchFamily="18"/>
              </a:rPr>
              <a:t>επιθυμούσαν.</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128</a:t>
            </a:fld>
            <a:endParaRPr lang="el-GR">
              <a:solidFill>
                <a:prstClr val="black"/>
              </a:solidFill>
            </a:endParaRPr>
          </a:p>
        </p:txBody>
      </p:sp>
    </p:spTree>
    <p:custDataLst>
      <p:tags r:id="rId1"/>
    </p:custDataLst>
    <p:extLst>
      <p:ext uri="{BB962C8B-B14F-4D97-AF65-F5344CB8AC3E}">
        <p14:creationId xmlns:p14="http://schemas.microsoft.com/office/powerpoint/2010/main" val="77520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a:t>(</a:t>
            </a:r>
            <a:r>
              <a:rPr lang="en-US" sz="2700" dirty="0" smtClean="0"/>
              <a:t>2/</a:t>
            </a:r>
            <a:r>
              <a:rPr lang="el-GR" sz="2700" dirty="0" smtClean="0"/>
              <a:t>3)</a:t>
            </a:r>
            <a:r>
              <a:rPr lang="el-GR" dirty="0" smtClean="0"/>
              <a:t/>
            </a:r>
            <a:br>
              <a:rPr lang="el-GR" dirty="0" smtClean="0"/>
            </a:br>
            <a:r>
              <a:rPr lang="el-GR" sz="3200" i="1" dirty="0" smtClean="0"/>
              <a:t> Φοιτήτρια</a:t>
            </a:r>
            <a:r>
              <a:rPr lang="el-GR" sz="3200" i="1" dirty="0" smtClean="0">
                <a:latin typeface="Calibri" pitchFamily="18"/>
              </a:rPr>
              <a:t> </a:t>
            </a:r>
            <a:r>
              <a:rPr lang="el-GR" sz="3200" i="1" dirty="0" err="1" smtClean="0">
                <a:latin typeface="Calibri" pitchFamily="18"/>
              </a:rPr>
              <a:t>Σάσαρη</a:t>
            </a:r>
            <a:r>
              <a:rPr lang="el-GR" sz="32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Νοητικός</a:t>
            </a:r>
            <a:r>
              <a:rPr lang="en-US" b="1" dirty="0">
                <a:latin typeface="Calibri" pitchFamily="18"/>
              </a:rPr>
              <a:t>:</a:t>
            </a:r>
            <a:r>
              <a:rPr lang="el-GR" dirty="0" smtClean="0">
                <a:latin typeface="Calibri" pitchFamily="18"/>
              </a:rPr>
              <a:t> </a:t>
            </a:r>
            <a:r>
              <a:rPr lang="el-GR" dirty="0">
                <a:latin typeface="Calibri" pitchFamily="18"/>
              </a:rPr>
              <a:t>Τα δυο κορίτσια εξάσκησαν τον </a:t>
            </a:r>
            <a:r>
              <a:rPr lang="el-GR" dirty="0" err="1">
                <a:latin typeface="Calibri" pitchFamily="18"/>
              </a:rPr>
              <a:t>λογικομαθηματικό</a:t>
            </a:r>
            <a:r>
              <a:rPr lang="el-GR" dirty="0">
                <a:latin typeface="Calibri" pitchFamily="18"/>
              </a:rPr>
              <a:t> τους τομέα διότι, κάθε φορά που η Β. Τάιζε την κούκλα με το κουταλάκι έλεγε τα εξής: </a:t>
            </a:r>
            <a:r>
              <a:rPr lang="el-GR" dirty="0" smtClean="0">
                <a:latin typeface="Calibri" pitchFamily="18"/>
              </a:rPr>
              <a:t> «μια </a:t>
            </a:r>
            <a:r>
              <a:rPr lang="el-GR" dirty="0">
                <a:latin typeface="Calibri" pitchFamily="18"/>
              </a:rPr>
              <a:t>για τη μαμά, μια για το παιδί, μια για τον μπαμπά και άλλες δυο για τη μαμά και άλλες δυο για τον </a:t>
            </a:r>
            <a:r>
              <a:rPr lang="el-GR" dirty="0" smtClean="0">
                <a:latin typeface="Calibri" pitchFamily="18"/>
              </a:rPr>
              <a:t>μπαμπά». </a:t>
            </a:r>
            <a:r>
              <a:rPr lang="el-GR" dirty="0">
                <a:latin typeface="Calibri" pitchFamily="18"/>
              </a:rPr>
              <a:t>Έτσι, είχαν την ευκαιρία να σκεφτούν τους αριθμούς και να τους εφαρμόσουν. </a:t>
            </a:r>
            <a:endParaRPr lang="en-US" dirty="0" smtClean="0">
              <a:latin typeface="Calibri" pitchFamily="18"/>
            </a:endParaRPr>
          </a:p>
          <a:p>
            <a:pPr marL="0" lvl="0" indent="0">
              <a:spcAft>
                <a:spcPts val="600"/>
              </a:spcAft>
              <a:buNone/>
            </a:pPr>
            <a:r>
              <a:rPr lang="el-GR" dirty="0" smtClean="0">
                <a:latin typeface="Calibri" pitchFamily="18"/>
              </a:rPr>
              <a:t>Ακόμη</a:t>
            </a:r>
            <a:r>
              <a:rPr lang="el-GR" dirty="0">
                <a:latin typeface="Calibri" pitchFamily="18"/>
              </a:rPr>
              <a:t>, την ώρα που έντυναν την κούκλα έλεγαν μεταξύ τους τα χρώματα της φούστας της κούκλας και τα σύγκριναν με τα δικά </a:t>
            </a:r>
            <a:r>
              <a:rPr lang="el-GR" dirty="0" smtClean="0">
                <a:latin typeface="Calibri" pitchFamily="18"/>
              </a:rPr>
              <a:t>τους. Μέσα από το </a:t>
            </a:r>
            <a:r>
              <a:rPr lang="el-GR" dirty="0">
                <a:latin typeface="Calibri" pitchFamily="18"/>
              </a:rPr>
              <a:t>διάλογο που είχαν για τα χρώματα μοιράστηκαν τις εμπειρίες τους και τις γνώσεις τους. </a:t>
            </a:r>
            <a:endParaRPr lang="el-GR" dirty="0" smtClean="0">
              <a:latin typeface="Calibri" pitchFamily="18"/>
            </a:endParaRPr>
          </a:p>
          <a:p>
            <a:pPr marL="0" lvl="0" indent="0">
              <a:spcAft>
                <a:spcPts val="600"/>
              </a:spcAft>
              <a:buNone/>
            </a:pPr>
            <a:r>
              <a:rPr lang="el-GR" dirty="0" smtClean="0">
                <a:latin typeface="Calibri" pitchFamily="18"/>
              </a:rPr>
              <a:t>Τέλος</a:t>
            </a:r>
            <a:r>
              <a:rPr lang="el-GR" dirty="0">
                <a:latin typeface="Calibri" pitchFamily="18"/>
              </a:rPr>
              <a:t>, μπήκαν </a:t>
            </a:r>
            <a:r>
              <a:rPr lang="el-GR" dirty="0" smtClean="0">
                <a:latin typeface="Calibri" pitchFamily="18"/>
              </a:rPr>
              <a:t>στο </a:t>
            </a:r>
            <a:r>
              <a:rPr lang="el-GR" dirty="0">
                <a:latin typeface="Calibri" pitchFamily="18"/>
              </a:rPr>
              <a:t>ρόλο της μαμάς αφού προσπαθούσαν να φροντίσουν την κούκλα σαν παιδί τους, γεγονός το οποίο είναι σημαντικό διότι μιμήθηκαν τη σχέση του ενήλικα με το παιδί</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custDataLst>
      <p:tags r:id="rId1"/>
    </p:custDataLst>
    <p:extLst>
      <p:ext uri="{BB962C8B-B14F-4D97-AF65-F5344CB8AC3E}">
        <p14:creationId xmlns:p14="http://schemas.microsoft.com/office/powerpoint/2010/main" val="69616908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(2</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a:t>
            </a:r>
            <a:r>
              <a:rPr lang="el-GR" b="1" dirty="0">
                <a:latin typeface="Calibri" pitchFamily="18"/>
              </a:rPr>
              <a:t>Νοητικός: </a:t>
            </a:r>
            <a:r>
              <a:rPr lang="el-GR" dirty="0">
                <a:latin typeface="Calibri" pitchFamily="18"/>
              </a:rPr>
              <a:t>Η δραστηριότητα αυτή έδωσε στα παιδιά την ευκαιρία να απασχοληθούν εποικοδομητικά . </a:t>
            </a:r>
            <a:endParaRPr lang="el-GR" dirty="0" smtClean="0">
              <a:latin typeface="Calibri" pitchFamily="18"/>
            </a:endParaRPr>
          </a:p>
          <a:p>
            <a:pPr marL="0" lvl="0" indent="0">
              <a:spcAft>
                <a:spcPts val="600"/>
              </a:spcAft>
              <a:buNone/>
            </a:pPr>
            <a:r>
              <a:rPr lang="el-GR" dirty="0" smtClean="0">
                <a:latin typeface="Calibri" pitchFamily="18"/>
              </a:rPr>
              <a:t>Αφού </a:t>
            </a:r>
            <a:r>
              <a:rPr lang="el-GR" dirty="0">
                <a:latin typeface="Calibri" pitchFamily="18"/>
              </a:rPr>
              <a:t>χειρίστηκαν το υλικό της πλαστελίνης  ανακάλυψαν παράλληλα τις ιδιότητες της να αλλάζει μορφές χάρις στη δική τους </a:t>
            </a:r>
            <a:r>
              <a:rPr lang="el-GR" dirty="0" smtClean="0">
                <a:latin typeface="Calibri" pitchFamily="18"/>
              </a:rPr>
              <a:t>συμβολή. </a:t>
            </a:r>
            <a:r>
              <a:rPr lang="el-GR" dirty="0">
                <a:latin typeface="Calibri" pitchFamily="18"/>
              </a:rPr>
              <a:t>Κάτι τέτοιο τα διευκόλυνε να αφομοιώσουν καλύτερα τις έννοιες σκληρό - </a:t>
            </a:r>
            <a:r>
              <a:rPr lang="el-GR" dirty="0" smtClean="0">
                <a:latin typeface="Calibri" pitchFamily="18"/>
              </a:rPr>
              <a:t>μαλακό. </a:t>
            </a:r>
          </a:p>
          <a:p>
            <a:pPr marL="0" lvl="0" indent="0">
              <a:spcAft>
                <a:spcPts val="600"/>
              </a:spcAft>
              <a:buNone/>
            </a:pPr>
            <a:r>
              <a:rPr lang="el-GR" dirty="0" smtClean="0">
                <a:latin typeface="Calibri" pitchFamily="18"/>
              </a:rPr>
              <a:t>Εκτός αυτού, </a:t>
            </a:r>
            <a:r>
              <a:rPr lang="el-GR" dirty="0">
                <a:latin typeface="Calibri" pitchFamily="18"/>
              </a:rPr>
              <a:t>άσκησαν τη </a:t>
            </a:r>
            <a:r>
              <a:rPr lang="el-GR" dirty="0" err="1">
                <a:latin typeface="Calibri" pitchFamily="18"/>
              </a:rPr>
              <a:t>λογικομαθηματική</a:t>
            </a:r>
            <a:r>
              <a:rPr lang="el-GR" dirty="0">
                <a:latin typeface="Calibri" pitchFamily="18"/>
              </a:rPr>
              <a:t> τους σκέψη υπολογίζοντας κάθε φορά την ποσότητα της πλαστελίνης που έπρεπε να χρησιμοποιήσουν αλλά και τον τρόπο με τον οποίο έπρεπε να την </a:t>
            </a:r>
            <a:r>
              <a:rPr lang="el-GR" dirty="0" smtClean="0">
                <a:latin typeface="Calibri" pitchFamily="18"/>
              </a:rPr>
              <a:t>επεξεργαστούν.</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129</a:t>
            </a:fld>
            <a:endParaRPr lang="el-GR">
              <a:solidFill>
                <a:prstClr val="black"/>
              </a:solidFill>
            </a:endParaRPr>
          </a:p>
        </p:txBody>
      </p:sp>
    </p:spTree>
    <p:custDataLst>
      <p:tags r:id="rId1"/>
    </p:custDataLst>
    <p:extLst>
      <p:ext uri="{BB962C8B-B14F-4D97-AF65-F5344CB8AC3E}">
        <p14:creationId xmlns:p14="http://schemas.microsoft.com/office/powerpoint/2010/main" val="57362598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(3</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a:xfrm>
            <a:off x="457200" y="1196752"/>
            <a:ext cx="8229600" cy="5472608"/>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a:t>
            </a:r>
            <a:r>
              <a:rPr lang="el-GR" b="1" dirty="0">
                <a:latin typeface="Calibri" pitchFamily="18"/>
              </a:rPr>
              <a:t>Κοινωνικός:  </a:t>
            </a:r>
            <a:r>
              <a:rPr lang="el-GR" dirty="0">
                <a:latin typeface="Calibri" pitchFamily="18"/>
              </a:rPr>
              <a:t>Σε αυτήν την περίπτωση τα παιδιά είχαν τη δυνατότητα να δράσουν σε μικρές </a:t>
            </a:r>
            <a:r>
              <a:rPr lang="el-GR" dirty="0" smtClean="0">
                <a:latin typeface="Calibri" pitchFamily="18"/>
              </a:rPr>
              <a:t>ομάδες. </a:t>
            </a:r>
            <a:r>
              <a:rPr lang="el-GR" dirty="0">
                <a:latin typeface="Calibri" pitchFamily="18"/>
              </a:rPr>
              <a:t>Με αυτόν τον τρόπο μπόρεσαν να επικοινωνήσουν καλύτερα και πιο άμεσα με τους συμμαθητές </a:t>
            </a:r>
            <a:r>
              <a:rPr lang="el-GR" dirty="0" smtClean="0">
                <a:latin typeface="Calibri" pitchFamily="18"/>
              </a:rPr>
              <a:t>τους. </a:t>
            </a:r>
            <a:r>
              <a:rPr lang="el-GR" dirty="0">
                <a:latin typeface="Calibri" pitchFamily="18"/>
              </a:rPr>
              <a:t>Είχανε πολλές ευκαιρίες για συζήτηση και για </a:t>
            </a:r>
            <a:r>
              <a:rPr lang="el-GR" dirty="0" smtClean="0">
                <a:latin typeface="Calibri" pitchFamily="18"/>
              </a:rPr>
              <a:t>συνεργασία.</a:t>
            </a:r>
            <a:endParaRPr lang="el-GR" dirty="0">
              <a:latin typeface="Calibri" pitchFamily="18"/>
            </a:endParaRPr>
          </a:p>
          <a:p>
            <a:pPr marL="0" lvl="0" indent="0">
              <a:spcAft>
                <a:spcPts val="600"/>
              </a:spcAft>
              <a:buNone/>
            </a:pPr>
            <a:r>
              <a:rPr lang="el-GR" b="1" dirty="0">
                <a:latin typeface="Calibri" pitchFamily="18"/>
              </a:rPr>
              <a:t>Τομέας Συναισθηματικός: </a:t>
            </a:r>
            <a:r>
              <a:rPr lang="el-GR" dirty="0">
                <a:latin typeface="Calibri" pitchFamily="18"/>
              </a:rPr>
              <a:t>Ως προς το συναισθηματικό τομέα η δραστηριότητα αυτή είχε για κύριο στόχο την κάλυψη της ανάγκης για δημιουργική </a:t>
            </a:r>
            <a:r>
              <a:rPr lang="el-GR" dirty="0" smtClean="0">
                <a:latin typeface="Calibri" pitchFamily="18"/>
              </a:rPr>
              <a:t>φαντασία. </a:t>
            </a:r>
            <a:r>
              <a:rPr lang="el-GR" dirty="0">
                <a:latin typeface="Calibri" pitchFamily="18"/>
              </a:rPr>
              <a:t>Τα παιδιά το κατάφεραν αυτό με βάση τις καινούριες κατασκευές που εφηύραν με δική τους </a:t>
            </a:r>
            <a:r>
              <a:rPr lang="el-GR" dirty="0" smtClean="0">
                <a:latin typeface="Calibri" pitchFamily="18"/>
              </a:rPr>
              <a:t>πρωτοβουλία. </a:t>
            </a:r>
            <a:r>
              <a:rPr lang="el-GR" dirty="0">
                <a:latin typeface="Calibri" pitchFamily="18"/>
              </a:rPr>
              <a:t>Εκτός αυτού ένιωσαν την ικανοποίηση του να επινοήσουν και να κατασκευάσουν κάτι από την </a:t>
            </a:r>
            <a:r>
              <a:rPr lang="el-GR" dirty="0" smtClean="0">
                <a:latin typeface="Calibri" pitchFamily="18"/>
              </a:rPr>
              <a:t>αρχή. </a:t>
            </a:r>
          </a:p>
          <a:p>
            <a:pPr marL="0" lvl="0" indent="0">
              <a:spcAft>
                <a:spcPts val="600"/>
              </a:spcAft>
              <a:buNone/>
            </a:pPr>
            <a:r>
              <a:rPr lang="el-GR" dirty="0" smtClean="0">
                <a:latin typeface="Calibri" pitchFamily="18"/>
              </a:rPr>
              <a:t>Επιπλέον, </a:t>
            </a:r>
            <a:r>
              <a:rPr lang="el-GR" dirty="0">
                <a:latin typeface="Calibri" pitchFamily="18"/>
              </a:rPr>
              <a:t>τα βοήθησε να μεταβούν σε μια πιο ήρεμη ψυχική  κατάσταση σχετικά με την προηγούμενη κινητική δραστηριότητα στην οποία είχαν </a:t>
            </a:r>
            <a:r>
              <a:rPr lang="el-GR" dirty="0" smtClean="0">
                <a:latin typeface="Calibri" pitchFamily="18"/>
              </a:rPr>
              <a:t>συμμετάσχει.</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130</a:t>
            </a:fld>
            <a:endParaRPr lang="el-GR">
              <a:solidFill>
                <a:prstClr val="black"/>
              </a:solidFill>
            </a:endParaRPr>
          </a:p>
        </p:txBody>
      </p:sp>
    </p:spTree>
    <p:custDataLst>
      <p:tags r:id="rId1"/>
    </p:custDataLst>
    <p:extLst>
      <p:ext uri="{BB962C8B-B14F-4D97-AF65-F5344CB8AC3E}">
        <p14:creationId xmlns:p14="http://schemas.microsoft.com/office/powerpoint/2010/main" val="50107877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 </a:t>
            </a:r>
            <a:r>
              <a:rPr lang="el-GR" sz="2700" dirty="0"/>
              <a:t>(1</a:t>
            </a:r>
            <a:r>
              <a:rPr lang="en-US" sz="2700" dirty="0"/>
              <a:t>/</a:t>
            </a:r>
            <a:r>
              <a:rPr lang="el-GR" sz="2700" dirty="0"/>
              <a:t>2)</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7" name="Θέση περιεχομένου 2"/>
          <p:cNvSpPr txBox="1">
            <a:spLocks noGrp="1"/>
          </p:cNvSpPr>
          <p:nvPr>
            <p:ph idx="1"/>
          </p:nvPr>
        </p:nvSpPr>
        <p:spPr>
          <a:xfrm>
            <a:off x="457200" y="1196752"/>
            <a:ext cx="8229600" cy="5661248"/>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Είδος Παιχνιδιού: </a:t>
            </a:r>
            <a:r>
              <a:rPr lang="el-GR" b="1" dirty="0" smtClean="0">
                <a:solidFill>
                  <a:schemeClr val="tx2"/>
                </a:solidFill>
                <a:latin typeface="Calibri" pitchFamily="18"/>
              </a:rPr>
              <a:t>Κανόνων</a:t>
            </a:r>
            <a:endParaRPr lang="el-GR" b="1" dirty="0">
              <a:solidFill>
                <a:schemeClr val="tx2"/>
              </a:solidFill>
              <a:latin typeface="Calibri" pitchFamily="18"/>
            </a:endParaRPr>
          </a:p>
          <a:p>
            <a:pPr marL="0" lvl="0" indent="0">
              <a:spcAft>
                <a:spcPts val="600"/>
              </a:spcAft>
              <a:buNone/>
            </a:pPr>
            <a:r>
              <a:rPr lang="el-GR" b="1" dirty="0">
                <a:latin typeface="Calibri" pitchFamily="18"/>
              </a:rPr>
              <a:t>Αριθμός παιδιών</a:t>
            </a:r>
            <a:r>
              <a:rPr lang="el-GR" dirty="0">
                <a:latin typeface="Calibri" pitchFamily="18"/>
              </a:rPr>
              <a:t>: 20 ( 10 αγόρια 10 κορίτσια )</a:t>
            </a:r>
          </a:p>
          <a:p>
            <a:pPr marL="0" lvl="0" indent="0">
              <a:spcAft>
                <a:spcPts val="600"/>
              </a:spcAft>
              <a:buNone/>
            </a:pPr>
            <a:r>
              <a:rPr lang="el-GR" b="1" dirty="0">
                <a:latin typeface="Calibri" pitchFamily="18"/>
              </a:rPr>
              <a:t>Ηλικία παιδιών</a:t>
            </a:r>
            <a:r>
              <a:rPr lang="el-GR" dirty="0">
                <a:latin typeface="Calibri" pitchFamily="18"/>
              </a:rPr>
              <a:t>: 2;6-3</a:t>
            </a:r>
          </a:p>
          <a:p>
            <a:pPr marL="0" lvl="0" indent="0">
              <a:spcAft>
                <a:spcPts val="600"/>
              </a:spcAft>
              <a:buNone/>
            </a:pPr>
            <a:r>
              <a:rPr lang="el-GR" b="1" dirty="0">
                <a:latin typeface="Calibri" pitchFamily="18"/>
              </a:rPr>
              <a:t>Περιγραφή παιχνιδιού</a:t>
            </a:r>
            <a:r>
              <a:rPr lang="el-GR" dirty="0">
                <a:latin typeface="Calibri" pitchFamily="18"/>
              </a:rPr>
              <a:t>: Τα παιδιά κάθισαν στα μαξιλαράκια και τους ρώτησα αν ήθελαν να παίξουμε ένα καινούριο </a:t>
            </a:r>
            <a:r>
              <a:rPr lang="el-GR" dirty="0" smtClean="0">
                <a:latin typeface="Calibri" pitchFamily="18"/>
              </a:rPr>
              <a:t>παιχνίδι. </a:t>
            </a:r>
            <a:r>
              <a:rPr lang="el-GR" dirty="0">
                <a:latin typeface="Calibri" pitchFamily="18"/>
              </a:rPr>
              <a:t>Απάντησαν </a:t>
            </a:r>
            <a:r>
              <a:rPr lang="el-GR" dirty="0" smtClean="0">
                <a:latin typeface="Calibri" pitchFamily="18"/>
              </a:rPr>
              <a:t>θετικά. </a:t>
            </a:r>
            <a:r>
              <a:rPr lang="el-GR" dirty="0">
                <a:latin typeface="Calibri" pitchFamily="18"/>
              </a:rPr>
              <a:t>Τότε ξεκίνησα να τους εξηγώ τους </a:t>
            </a:r>
            <a:r>
              <a:rPr lang="el-GR" dirty="0" smtClean="0">
                <a:latin typeface="Calibri" pitchFamily="18"/>
              </a:rPr>
              <a:t>κανόνες. </a:t>
            </a:r>
          </a:p>
          <a:p>
            <a:pPr marL="0" lvl="0" indent="0">
              <a:spcAft>
                <a:spcPts val="600"/>
              </a:spcAft>
              <a:buNone/>
            </a:pPr>
            <a:r>
              <a:rPr lang="el-GR" dirty="0" smtClean="0">
                <a:latin typeface="Calibri" pitchFamily="18"/>
              </a:rPr>
              <a:t>Όλοι </a:t>
            </a:r>
            <a:r>
              <a:rPr lang="el-GR" dirty="0">
                <a:latin typeface="Calibri" pitchFamily="18"/>
              </a:rPr>
              <a:t>μαζί θα έπρεπε να ρωτάμε ρυθμικά ποιος πήρε από το βάζο το γλυκό  χτυπώντας παράλληλα </a:t>
            </a:r>
            <a:r>
              <a:rPr lang="el-GR" dirty="0" smtClean="0">
                <a:latin typeface="Calibri" pitchFamily="18"/>
              </a:rPr>
              <a:t>παλαμάκια. </a:t>
            </a:r>
            <a:r>
              <a:rPr lang="el-GR" dirty="0">
                <a:latin typeface="Calibri" pitchFamily="18"/>
              </a:rPr>
              <a:t>Επέλεξα ένα αγόρι ηλικίας 2,5 ετών για να ξεκινήσουμε το παιχνίδι από </a:t>
            </a:r>
            <a:r>
              <a:rPr lang="el-GR" dirty="0" smtClean="0">
                <a:latin typeface="Calibri" pitchFamily="18"/>
              </a:rPr>
              <a:t>αυτόν. </a:t>
            </a:r>
          </a:p>
          <a:p>
            <a:pPr marL="0" lvl="0" indent="0">
              <a:spcAft>
                <a:spcPts val="600"/>
              </a:spcAft>
              <a:buNone/>
            </a:pPr>
            <a:r>
              <a:rPr lang="el-GR" dirty="0" smtClean="0">
                <a:latin typeface="Calibri" pitchFamily="18"/>
              </a:rPr>
              <a:t>Το </a:t>
            </a:r>
            <a:r>
              <a:rPr lang="el-GR" dirty="0">
                <a:latin typeface="Calibri" pitchFamily="18"/>
              </a:rPr>
              <a:t>παιδί κάθε φορά θα έπρεπε να αρνείται ότι πήρε το </a:t>
            </a:r>
            <a:r>
              <a:rPr lang="el-GR" dirty="0" smtClean="0">
                <a:latin typeface="Calibri" pitchFamily="18"/>
              </a:rPr>
              <a:t>γλυκό. </a:t>
            </a:r>
            <a:r>
              <a:rPr lang="el-GR" dirty="0">
                <a:latin typeface="Calibri" pitchFamily="18"/>
              </a:rPr>
              <a:t>Στη συνέχεια όλοι μαζί τον ρωτούσαμε με τον ίδιο τρόπο ποιος πήρε το γλυκό και τότε το παιδί υποδείκνυε κάποιο άλλο παιδί πηγαίνοντας παράλληλα να καθίσει δίπλα </a:t>
            </a:r>
            <a:r>
              <a:rPr lang="el-GR" dirty="0" smtClean="0">
                <a:latin typeface="Calibri" pitchFamily="18"/>
              </a:rPr>
              <a:t>του. </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131</a:t>
            </a:fld>
            <a:endParaRPr lang="el-GR" dirty="0">
              <a:solidFill>
                <a:prstClr val="black"/>
              </a:solidFill>
            </a:endParaRPr>
          </a:p>
        </p:txBody>
      </p:sp>
    </p:spTree>
    <p:custDataLst>
      <p:tags r:id="rId1"/>
    </p:custDataLst>
    <p:extLst>
      <p:ext uri="{BB962C8B-B14F-4D97-AF65-F5344CB8AC3E}">
        <p14:creationId xmlns:p14="http://schemas.microsoft.com/office/powerpoint/2010/main" val="398774823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 </a:t>
            </a:r>
            <a:r>
              <a:rPr lang="el-GR" sz="2700" dirty="0" smtClean="0"/>
              <a:t>(2</a:t>
            </a:r>
            <a:r>
              <a:rPr lang="en-US" sz="2700" dirty="0" smtClean="0"/>
              <a:t>/</a:t>
            </a:r>
            <a:r>
              <a:rPr lang="el-GR" sz="2700" dirty="0"/>
              <a:t>2)</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7"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Είδος Παιχνιδιού: </a:t>
            </a:r>
            <a:r>
              <a:rPr lang="el-GR" b="1" dirty="0" smtClean="0">
                <a:solidFill>
                  <a:schemeClr val="tx2"/>
                </a:solidFill>
                <a:latin typeface="Calibri" pitchFamily="18"/>
              </a:rPr>
              <a:t>Κανόνων</a:t>
            </a:r>
            <a:endParaRPr lang="el-GR" b="1" dirty="0">
              <a:solidFill>
                <a:schemeClr val="tx2"/>
              </a:solidFill>
              <a:latin typeface="Calibri" pitchFamily="18"/>
            </a:endParaRPr>
          </a:p>
          <a:p>
            <a:pPr marL="0" indent="0">
              <a:spcAft>
                <a:spcPts val="600"/>
              </a:spcAft>
              <a:buNone/>
            </a:pPr>
            <a:r>
              <a:rPr lang="el-GR" b="1" dirty="0" smtClean="0">
                <a:latin typeface="Calibri" pitchFamily="18"/>
              </a:rPr>
              <a:t>Περιγραφή παιχνιδιού </a:t>
            </a:r>
            <a:r>
              <a:rPr lang="el-GR" dirty="0"/>
              <a:t>(συνέχεια): </a:t>
            </a:r>
            <a:endParaRPr lang="en-US" dirty="0"/>
          </a:p>
          <a:p>
            <a:pPr marL="0" lvl="0" indent="0">
              <a:spcAft>
                <a:spcPts val="600"/>
              </a:spcAft>
              <a:buNone/>
            </a:pPr>
            <a:r>
              <a:rPr lang="el-GR" dirty="0" smtClean="0">
                <a:latin typeface="Calibri" pitchFamily="18"/>
              </a:rPr>
              <a:t>Η </a:t>
            </a:r>
            <a:r>
              <a:rPr lang="el-GR" dirty="0">
                <a:latin typeface="Calibri" pitchFamily="18"/>
              </a:rPr>
              <a:t>ερώτηση  επαναλαμβανόταν τότε στο καινούριο παιδί το οποίο με τη σειρά του αρνιόταν και υποδείκνυε έναν άλλο φίλο </a:t>
            </a:r>
            <a:r>
              <a:rPr lang="el-GR" dirty="0" smtClean="0">
                <a:latin typeface="Calibri" pitchFamily="18"/>
              </a:rPr>
              <a:t>του. </a:t>
            </a:r>
          </a:p>
          <a:p>
            <a:pPr marL="0" lvl="0" indent="0">
              <a:spcAft>
                <a:spcPts val="600"/>
              </a:spcAft>
              <a:buNone/>
            </a:pPr>
            <a:r>
              <a:rPr lang="el-GR" dirty="0" smtClean="0">
                <a:latin typeface="Calibri" pitchFamily="18"/>
              </a:rPr>
              <a:t>Η </a:t>
            </a:r>
            <a:r>
              <a:rPr lang="el-GR" dirty="0">
                <a:latin typeface="Calibri" pitchFamily="18"/>
              </a:rPr>
              <a:t>διαδικασία αυτή επαναλαμβανόταν έως ότου να μείνει στο τέλος μόνο ένα παιδί το οποίο θα παραδεχόταν ότι πήρε το </a:t>
            </a:r>
            <a:r>
              <a:rPr lang="el-GR" dirty="0" smtClean="0">
                <a:latin typeface="Calibri" pitchFamily="18"/>
              </a:rPr>
              <a:t>γλυκό. </a:t>
            </a:r>
            <a:r>
              <a:rPr lang="el-GR" dirty="0">
                <a:latin typeface="Calibri" pitchFamily="18"/>
              </a:rPr>
              <a:t>Στο τέλος της δραστηριότητας τα παιδιά θέλησαν να την επαναλάβουμε για να έχουν κι άλλα παιδιά την ευκαιρία να είναι αυτοί που πήραν το </a:t>
            </a:r>
            <a:r>
              <a:rPr lang="el-GR" dirty="0" smtClean="0">
                <a:latin typeface="Calibri" pitchFamily="18"/>
              </a:rPr>
              <a:t>γλυκό.</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132</a:t>
            </a:fld>
            <a:endParaRPr lang="el-GR" dirty="0">
              <a:solidFill>
                <a:prstClr val="black"/>
              </a:solidFill>
            </a:endParaRPr>
          </a:p>
        </p:txBody>
      </p:sp>
    </p:spTree>
    <p:custDataLst>
      <p:tags r:id="rId1"/>
    </p:custDataLst>
    <p:extLst>
      <p:ext uri="{BB962C8B-B14F-4D97-AF65-F5344CB8AC3E}">
        <p14:creationId xmlns:p14="http://schemas.microsoft.com/office/powerpoint/2010/main" val="147420152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a:t>(1</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a:latin typeface="Calibri" pitchFamily="18"/>
              </a:rPr>
              <a:t>Τομέας Κινητικός: </a:t>
            </a:r>
            <a:r>
              <a:rPr lang="el-GR" dirty="0" smtClean="0">
                <a:latin typeface="Calibri" pitchFamily="18"/>
              </a:rPr>
              <a:t>Κατάφεραν </a:t>
            </a:r>
            <a:r>
              <a:rPr lang="el-GR" dirty="0">
                <a:latin typeface="Calibri" pitchFamily="18"/>
              </a:rPr>
              <a:t>να αναπτύξουν με κάποιο τρόπο την αδρή τους κινητικότητα αφού σύμφωνα με τους κανόνες του παιχνιδιού έπρεπε να σηκωθούν από τη θέση τους για να καθίσουν δίπλα στο συμμαθητή τους που επέλεγαν για να είναι ο επόμενος στη </a:t>
            </a:r>
            <a:r>
              <a:rPr lang="el-GR" dirty="0" smtClean="0">
                <a:latin typeface="Calibri" pitchFamily="18"/>
              </a:rPr>
              <a:t>σειρά. </a:t>
            </a:r>
            <a:r>
              <a:rPr lang="el-GR" dirty="0">
                <a:latin typeface="Calibri" pitchFamily="18"/>
              </a:rPr>
              <a:t>Οι κινήσεις των χεριών τους από την άλλη πλευρά συντονίστηκαν με το τραγούδι  και απέκτησαν έτσι ένα στοιχειώδη </a:t>
            </a:r>
            <a:r>
              <a:rPr lang="el-GR" dirty="0" smtClean="0">
                <a:latin typeface="Calibri" pitchFamily="18"/>
              </a:rPr>
              <a:t>ρυθμό.</a:t>
            </a:r>
            <a:endParaRPr lang="en-US" dirty="0" smtClean="0">
              <a:latin typeface="Calibri" pitchFamily="18"/>
            </a:endParaRPr>
          </a:p>
          <a:p>
            <a:pPr marL="0" lvl="0" indent="0">
              <a:spcAft>
                <a:spcPts val="600"/>
              </a:spcAft>
              <a:buNone/>
            </a:pPr>
            <a:r>
              <a:rPr lang="el-GR" b="1" dirty="0" smtClean="0">
                <a:latin typeface="Calibri" pitchFamily="18"/>
              </a:rPr>
              <a:t>Τομέας </a:t>
            </a:r>
            <a:r>
              <a:rPr lang="el-GR" b="1" dirty="0">
                <a:latin typeface="Calibri" pitchFamily="18"/>
              </a:rPr>
              <a:t>Νοητικός: </a:t>
            </a:r>
            <a:r>
              <a:rPr lang="el-GR" dirty="0">
                <a:latin typeface="Calibri" pitchFamily="18"/>
              </a:rPr>
              <a:t>Άσκησαν τις νοητικές τους λειτουργίες αφού έπρεπε να ακολουθήσουν κάποιους συγκεκριμένους κανόνες για να έχει το παιχνίδι μια ομαλή </a:t>
            </a:r>
            <a:r>
              <a:rPr lang="el-GR" dirty="0" smtClean="0">
                <a:latin typeface="Calibri" pitchFamily="18"/>
              </a:rPr>
              <a:t>έκβαση. </a:t>
            </a:r>
            <a:r>
              <a:rPr lang="el-GR" dirty="0">
                <a:latin typeface="Calibri" pitchFamily="18"/>
              </a:rPr>
              <a:t>Εκτός αυτού, άσκησαν τόσο τη </a:t>
            </a:r>
            <a:r>
              <a:rPr lang="el-GR" dirty="0" err="1">
                <a:latin typeface="Calibri" pitchFamily="18"/>
              </a:rPr>
              <a:t>λογικομαθηματική</a:t>
            </a:r>
            <a:r>
              <a:rPr lang="el-GR" dirty="0">
                <a:latin typeface="Calibri" pitchFamily="18"/>
              </a:rPr>
              <a:t> τους  σκέψη όσο και τη μνήμη τους αφού έπρεπε κάθε φορά να υπολογίζουν ποιοι συμμαθητές τους δεν είχαν πάρει το λόγο και να απευθύνονται σε </a:t>
            </a:r>
            <a:r>
              <a:rPr lang="el-GR" dirty="0" smtClean="0">
                <a:latin typeface="Calibri" pitchFamily="18"/>
              </a:rPr>
              <a:t>αυτούς.</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133</a:t>
            </a:fld>
            <a:endParaRPr lang="el-GR" dirty="0">
              <a:solidFill>
                <a:prstClr val="black"/>
              </a:solidFill>
            </a:endParaRPr>
          </a:p>
        </p:txBody>
      </p:sp>
    </p:spTree>
    <p:custDataLst>
      <p:tags r:id="rId1"/>
    </p:custDataLst>
    <p:extLst>
      <p:ext uri="{BB962C8B-B14F-4D97-AF65-F5344CB8AC3E}">
        <p14:creationId xmlns:p14="http://schemas.microsoft.com/office/powerpoint/2010/main" val="211513743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(2</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a:t>
            </a:r>
            <a:r>
              <a:rPr lang="el-GR" b="1" dirty="0">
                <a:latin typeface="Calibri" pitchFamily="18"/>
              </a:rPr>
              <a:t>Κοινωνικός: </a:t>
            </a:r>
            <a:r>
              <a:rPr lang="el-GR" dirty="0">
                <a:latin typeface="Calibri" pitchFamily="18"/>
              </a:rPr>
              <a:t>Τα παιδιά πήραν όλα μαζί μέρος σε μια δραστηριότητα και απέκτησαν ένα κοινό </a:t>
            </a:r>
            <a:r>
              <a:rPr lang="el-GR" dirty="0" smtClean="0">
                <a:latin typeface="Calibri" pitchFamily="18"/>
              </a:rPr>
              <a:t>βίωμα. </a:t>
            </a:r>
          </a:p>
          <a:p>
            <a:pPr marL="0" lvl="0" indent="0">
              <a:spcAft>
                <a:spcPts val="600"/>
              </a:spcAft>
              <a:buNone/>
            </a:pPr>
            <a:r>
              <a:rPr lang="el-GR" dirty="0" smtClean="0">
                <a:latin typeface="Calibri" pitchFamily="18"/>
              </a:rPr>
              <a:t>Επιπλέον, </a:t>
            </a:r>
            <a:r>
              <a:rPr lang="el-GR" dirty="0">
                <a:latin typeface="Calibri" pitchFamily="18"/>
              </a:rPr>
              <a:t>είχαν την ευκαιρία να παρατηρήσουν τους συνομήλικους τους σε περίπτωση που δεν είχαν κατανοήσει τους κανόνες </a:t>
            </a:r>
            <a:r>
              <a:rPr lang="el-GR" dirty="0" smtClean="0">
                <a:latin typeface="Calibri" pitchFamily="18"/>
              </a:rPr>
              <a:t>και </a:t>
            </a:r>
            <a:r>
              <a:rPr lang="el-GR" dirty="0">
                <a:latin typeface="Calibri" pitchFamily="18"/>
              </a:rPr>
              <a:t>να αναφερθούν σε αυτούς με βάση το </a:t>
            </a:r>
            <a:r>
              <a:rPr lang="el-GR" dirty="0" smtClean="0">
                <a:latin typeface="Calibri" pitchFamily="18"/>
              </a:rPr>
              <a:t>παιχνίδι. </a:t>
            </a:r>
          </a:p>
          <a:p>
            <a:pPr marL="0" lvl="0" indent="0">
              <a:spcAft>
                <a:spcPts val="600"/>
              </a:spcAft>
              <a:buNone/>
            </a:pPr>
            <a:r>
              <a:rPr lang="el-GR" dirty="0" smtClean="0">
                <a:latin typeface="Calibri" pitchFamily="18"/>
              </a:rPr>
              <a:t>Επίσης </a:t>
            </a:r>
            <a:r>
              <a:rPr lang="el-GR" dirty="0">
                <a:latin typeface="Calibri" pitchFamily="18"/>
              </a:rPr>
              <a:t>έμαθαν ότι θα έπρεπε να περιμένουν τη σειρά τους και να μην επεμβαίνουν όταν είχε το λόγο κάποιο άλλο </a:t>
            </a:r>
            <a:r>
              <a:rPr lang="el-GR" dirty="0" smtClean="0">
                <a:latin typeface="Calibri" pitchFamily="18"/>
              </a:rPr>
              <a:t>παιδί.</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134</a:t>
            </a:fld>
            <a:endParaRPr lang="el-GR" dirty="0">
              <a:solidFill>
                <a:prstClr val="black"/>
              </a:solidFill>
            </a:endParaRPr>
          </a:p>
        </p:txBody>
      </p:sp>
    </p:spTree>
    <p:custDataLst>
      <p:tags r:id="rId1"/>
    </p:custDataLst>
    <p:extLst>
      <p:ext uri="{BB962C8B-B14F-4D97-AF65-F5344CB8AC3E}">
        <p14:creationId xmlns:p14="http://schemas.microsoft.com/office/powerpoint/2010/main" val="409626758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(3</a:t>
            </a:r>
            <a:r>
              <a:rPr lang="en-US" sz="2700" dirty="0" smtClean="0"/>
              <a:t>/</a:t>
            </a:r>
            <a:r>
              <a:rPr lang="el-GR" sz="2700" dirty="0" smtClean="0"/>
              <a:t>3)</a:t>
            </a:r>
            <a:r>
              <a:rPr lang="el-GR" sz="2700" i="1" dirty="0" smtClean="0"/>
              <a:t> 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a:t>
            </a:r>
            <a:r>
              <a:rPr lang="el-GR" b="1" dirty="0">
                <a:latin typeface="Calibri" pitchFamily="18"/>
              </a:rPr>
              <a:t>Συναισθηματικός: </a:t>
            </a:r>
            <a:r>
              <a:rPr lang="el-GR" dirty="0">
                <a:latin typeface="Calibri" pitchFamily="18"/>
              </a:rPr>
              <a:t>Κατ’  αρχάς κάλυψε την ανάγκη τους για συμμετοχή σε μία ομάδα καθώς όλα τα παιδιά είχαν την ευκαιρία να πάρουν το λόγο και να απολαύσουν παράλληλα την προσοχή των </a:t>
            </a:r>
            <a:r>
              <a:rPr lang="el-GR" dirty="0" smtClean="0">
                <a:latin typeface="Calibri" pitchFamily="18"/>
              </a:rPr>
              <a:t>υπολοίπων. </a:t>
            </a:r>
          </a:p>
          <a:p>
            <a:pPr marL="0" lvl="0" indent="0">
              <a:spcAft>
                <a:spcPts val="600"/>
              </a:spcAft>
              <a:buNone/>
            </a:pPr>
            <a:r>
              <a:rPr lang="el-GR" dirty="0" smtClean="0">
                <a:latin typeface="Calibri" pitchFamily="18"/>
              </a:rPr>
              <a:t>Επίσης </a:t>
            </a:r>
            <a:r>
              <a:rPr lang="el-GR" dirty="0">
                <a:latin typeface="Calibri" pitchFamily="18"/>
              </a:rPr>
              <a:t>όταν έφτανε η σειρά τους οι αντιδράσεις τους ήταν πολύ θετικές καθώς και όταν τους δινόταν η ευκαιρία να επιλέξουν οι ίδιοι το παιδί που έπρεπε να πάρει </a:t>
            </a:r>
            <a:r>
              <a:rPr lang="el-GR" dirty="0" smtClean="0">
                <a:latin typeface="Calibri" pitchFamily="18"/>
              </a:rPr>
              <a:t>σειρά. </a:t>
            </a:r>
          </a:p>
          <a:p>
            <a:pPr marL="0" lvl="0" indent="0">
              <a:spcAft>
                <a:spcPts val="600"/>
              </a:spcAft>
              <a:buNone/>
            </a:pPr>
            <a:r>
              <a:rPr lang="el-GR" dirty="0" smtClean="0">
                <a:latin typeface="Calibri" pitchFamily="18"/>
              </a:rPr>
              <a:t>Τέλος, </a:t>
            </a:r>
            <a:r>
              <a:rPr lang="el-GR" dirty="0">
                <a:latin typeface="Calibri" pitchFamily="18"/>
              </a:rPr>
              <a:t>κατάφεραν να ξεφύγουν από την αδράνεια στην οποία βρίσκονταν κατά τη διάρκεια της προηγούμενης συζήτησης για τα μέρη του σώματος</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135</a:t>
            </a:fld>
            <a:endParaRPr lang="el-GR" dirty="0">
              <a:solidFill>
                <a:prstClr val="black"/>
              </a:solidFill>
            </a:endParaRPr>
          </a:p>
        </p:txBody>
      </p:sp>
    </p:spTree>
    <p:custDataLst>
      <p:tags r:id="rId1"/>
    </p:custDataLst>
    <p:extLst>
      <p:ext uri="{BB962C8B-B14F-4D97-AF65-F5344CB8AC3E}">
        <p14:creationId xmlns:p14="http://schemas.microsoft.com/office/powerpoint/2010/main" val="296897857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 </a:t>
            </a:r>
            <a:r>
              <a:rPr lang="el-GR" sz="2700" dirty="0"/>
              <a:t>(1</a:t>
            </a:r>
            <a:r>
              <a:rPr lang="en-US" sz="2700" dirty="0"/>
              <a:t>/</a:t>
            </a:r>
            <a:r>
              <a:rPr lang="el-GR" sz="2700" dirty="0"/>
              <a:t>2)</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rm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Είδος Παιχνιδιού: </a:t>
            </a:r>
            <a:r>
              <a:rPr lang="el-GR" b="1" dirty="0" smtClean="0">
                <a:solidFill>
                  <a:schemeClr val="tx2"/>
                </a:solidFill>
                <a:latin typeface="Calibri" pitchFamily="18"/>
              </a:rPr>
              <a:t>Κατασκευών</a:t>
            </a:r>
            <a:endParaRPr lang="el-GR" b="1" dirty="0">
              <a:solidFill>
                <a:schemeClr val="tx2"/>
              </a:solidFill>
              <a:latin typeface="Calibri" pitchFamily="18"/>
            </a:endParaRPr>
          </a:p>
          <a:p>
            <a:pPr marL="0" lvl="0" indent="0">
              <a:spcAft>
                <a:spcPts val="600"/>
              </a:spcAft>
              <a:buNone/>
            </a:pPr>
            <a:r>
              <a:rPr lang="el-GR" b="1" dirty="0">
                <a:latin typeface="Calibri" pitchFamily="18"/>
              </a:rPr>
              <a:t>Αριθμός παιδιών</a:t>
            </a:r>
            <a:r>
              <a:rPr lang="el-GR" dirty="0">
                <a:latin typeface="Calibri" pitchFamily="18"/>
              </a:rPr>
              <a:t>: 20 ( 10 αγόρια 10 κορίτσια )</a:t>
            </a:r>
          </a:p>
          <a:p>
            <a:pPr marL="0" lvl="0" indent="0">
              <a:spcAft>
                <a:spcPts val="600"/>
              </a:spcAft>
              <a:buNone/>
            </a:pPr>
            <a:r>
              <a:rPr lang="el-GR" b="1" dirty="0">
                <a:latin typeface="Calibri" pitchFamily="18"/>
              </a:rPr>
              <a:t>Ηλικία παιδιών</a:t>
            </a:r>
            <a:r>
              <a:rPr lang="el-GR" dirty="0">
                <a:latin typeface="Calibri" pitchFamily="18"/>
              </a:rPr>
              <a:t>: 2;6-3</a:t>
            </a:r>
          </a:p>
          <a:p>
            <a:pPr marL="0" lvl="0" indent="0">
              <a:spcAft>
                <a:spcPts val="600"/>
              </a:spcAft>
              <a:buNone/>
            </a:pPr>
            <a:r>
              <a:rPr lang="el-GR" b="1" dirty="0">
                <a:latin typeface="Calibri" pitchFamily="18"/>
              </a:rPr>
              <a:t>Περιγραφή παιχνιδιού</a:t>
            </a:r>
            <a:r>
              <a:rPr lang="el-GR" dirty="0">
                <a:latin typeface="Calibri" pitchFamily="18"/>
              </a:rPr>
              <a:t>: Τα παιδιά κάθισαν στα τραπεζάκια τα οποία ήταν γυρισμένα έτσι ώστε να κοιτάζουν προς εμένα. </a:t>
            </a:r>
            <a:endParaRPr lang="el-GR" dirty="0" smtClean="0">
              <a:latin typeface="Calibri" pitchFamily="18"/>
            </a:endParaRPr>
          </a:p>
          <a:p>
            <a:pPr marL="0" lvl="0" indent="0">
              <a:spcAft>
                <a:spcPts val="600"/>
              </a:spcAft>
              <a:buNone/>
            </a:pPr>
            <a:r>
              <a:rPr lang="el-GR" dirty="0" smtClean="0">
                <a:latin typeface="Calibri" pitchFamily="18"/>
              </a:rPr>
              <a:t>Είχα </a:t>
            </a:r>
            <a:r>
              <a:rPr lang="el-GR" dirty="0">
                <a:latin typeface="Calibri" pitchFamily="18"/>
              </a:rPr>
              <a:t>τοποθετήσει μία λεκάνη πάνω σε μια αρκετά χαμηλή καρέκλα έτσι ώστε να δημιουργηθεί η κατάλληλη οπτική γωνία για να βλέπουν όλα τα παιδιά τη διαδικασία που γινόταν μέσα στη </a:t>
            </a:r>
            <a:r>
              <a:rPr lang="el-GR" dirty="0" smtClean="0">
                <a:latin typeface="Calibri" pitchFamily="18"/>
              </a:rPr>
              <a:t>λεκάνη. </a:t>
            </a:r>
          </a:p>
          <a:p>
            <a:pPr marL="0" lvl="0" indent="0">
              <a:spcAft>
                <a:spcPts val="600"/>
              </a:spcAft>
              <a:buNone/>
            </a:pPr>
            <a:r>
              <a:rPr lang="el-GR" dirty="0" smtClean="0">
                <a:latin typeface="Calibri" pitchFamily="18"/>
              </a:rPr>
              <a:t>Ρώτησα </a:t>
            </a:r>
            <a:r>
              <a:rPr lang="el-GR" dirty="0">
                <a:latin typeface="Calibri" pitchFamily="18"/>
              </a:rPr>
              <a:t>τα παιδιά αν ήξεραν τα ονόματα όλων των υλικών που χρησιμοποιούσαμε (αλεύρι , νερό , αλάτι ,λάδι και χρωστική) και απάντησαν </a:t>
            </a:r>
            <a:r>
              <a:rPr lang="el-GR" dirty="0" smtClean="0">
                <a:latin typeface="Calibri" pitchFamily="18"/>
              </a:rPr>
              <a:t>θετικά</a:t>
            </a:r>
            <a:r>
              <a:rPr lang="en-US"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136</a:t>
            </a:fld>
            <a:endParaRPr lang="el-GR">
              <a:solidFill>
                <a:prstClr val="black"/>
              </a:solidFill>
            </a:endParaRPr>
          </a:p>
        </p:txBody>
      </p:sp>
    </p:spTree>
    <p:custDataLst>
      <p:tags r:id="rId1"/>
    </p:custDataLst>
    <p:extLst>
      <p:ext uri="{BB962C8B-B14F-4D97-AF65-F5344CB8AC3E}">
        <p14:creationId xmlns:p14="http://schemas.microsoft.com/office/powerpoint/2010/main" val="300403558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 </a:t>
            </a:r>
            <a:r>
              <a:rPr lang="el-GR" sz="2700" dirty="0" smtClean="0"/>
              <a:t>(2</a:t>
            </a:r>
            <a:r>
              <a:rPr lang="en-US" sz="2700" dirty="0" smtClean="0"/>
              <a:t>/</a:t>
            </a:r>
            <a:r>
              <a:rPr lang="el-GR" sz="2700" dirty="0"/>
              <a:t>2)</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rm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Είδος Παιχνιδιού: </a:t>
            </a:r>
            <a:r>
              <a:rPr lang="el-GR" b="1" dirty="0" smtClean="0">
                <a:solidFill>
                  <a:schemeClr val="tx2"/>
                </a:solidFill>
                <a:latin typeface="Calibri" pitchFamily="18"/>
              </a:rPr>
              <a:t>Κατασκευών</a:t>
            </a:r>
            <a:endParaRPr lang="el-GR" b="1" dirty="0">
              <a:solidFill>
                <a:schemeClr val="tx2"/>
              </a:solidFill>
              <a:latin typeface="Calibri" pitchFamily="18"/>
            </a:endParaRPr>
          </a:p>
          <a:p>
            <a:pPr marL="0" indent="0">
              <a:spcAft>
                <a:spcPts val="600"/>
              </a:spcAft>
              <a:buNone/>
            </a:pPr>
            <a:r>
              <a:rPr lang="el-GR" b="1" dirty="0" smtClean="0">
                <a:latin typeface="Calibri" pitchFamily="18"/>
              </a:rPr>
              <a:t>Περιγραφή παιχνιδιού</a:t>
            </a:r>
            <a:r>
              <a:rPr lang="el-GR" dirty="0" smtClean="0">
                <a:latin typeface="Calibri" pitchFamily="18"/>
              </a:rPr>
              <a:t> </a:t>
            </a:r>
            <a:r>
              <a:rPr lang="el-GR" dirty="0"/>
              <a:t>(συνέχεια): </a:t>
            </a:r>
            <a:endParaRPr lang="en-US" dirty="0"/>
          </a:p>
          <a:p>
            <a:pPr marL="0" lvl="0" indent="0">
              <a:spcAft>
                <a:spcPts val="600"/>
              </a:spcAft>
              <a:buNone/>
            </a:pPr>
            <a:r>
              <a:rPr lang="el-GR" dirty="0" smtClean="0">
                <a:latin typeface="Calibri" pitchFamily="18"/>
              </a:rPr>
              <a:t>Στη </a:t>
            </a:r>
            <a:r>
              <a:rPr lang="el-GR" dirty="0">
                <a:latin typeface="Calibri" pitchFamily="18"/>
              </a:rPr>
              <a:t>συνέχεια τα ρώτησα ποιο χρώμα θα ήθελαν να χρησιμοποιήσουμε μέσα στο ζυμάρι και απάντησαν το </a:t>
            </a:r>
            <a:r>
              <a:rPr lang="el-GR" dirty="0" smtClean="0">
                <a:latin typeface="Calibri" pitchFamily="18"/>
              </a:rPr>
              <a:t>μπλε. </a:t>
            </a:r>
            <a:r>
              <a:rPr lang="el-GR" dirty="0">
                <a:latin typeface="Calibri" pitchFamily="18"/>
              </a:rPr>
              <a:t>Αφού παρακολούθησαν τη </a:t>
            </a:r>
            <a:r>
              <a:rPr lang="el-GR" dirty="0" smtClean="0">
                <a:latin typeface="Calibri" pitchFamily="18"/>
              </a:rPr>
              <a:t>διαδικασία, </a:t>
            </a:r>
            <a:r>
              <a:rPr lang="el-GR" dirty="0">
                <a:latin typeface="Calibri" pitchFamily="18"/>
              </a:rPr>
              <a:t>μοίρασα σε κάθε παιδί από ένα κομμάτι αλμυρού ζυμαριού για να </a:t>
            </a:r>
            <a:r>
              <a:rPr lang="el-GR" dirty="0" smtClean="0">
                <a:latin typeface="Calibri" pitchFamily="18"/>
              </a:rPr>
              <a:t>ασχοληθεί. </a:t>
            </a:r>
          </a:p>
          <a:p>
            <a:pPr marL="0" lvl="0" indent="0">
              <a:spcAft>
                <a:spcPts val="600"/>
              </a:spcAft>
              <a:buNone/>
            </a:pPr>
            <a:r>
              <a:rPr lang="el-GR" dirty="0" smtClean="0">
                <a:latin typeface="Calibri" pitchFamily="18"/>
              </a:rPr>
              <a:t>Η </a:t>
            </a:r>
            <a:r>
              <a:rPr lang="el-GR" dirty="0">
                <a:latin typeface="Calibri" pitchFamily="18"/>
              </a:rPr>
              <a:t>δραστηριότητα κράτησε αρκετή </a:t>
            </a:r>
            <a:r>
              <a:rPr lang="el-GR" dirty="0" smtClean="0">
                <a:latin typeface="Calibri" pitchFamily="18"/>
              </a:rPr>
              <a:t>ώρα. </a:t>
            </a:r>
            <a:r>
              <a:rPr lang="el-GR" dirty="0">
                <a:latin typeface="Calibri" pitchFamily="18"/>
              </a:rPr>
              <a:t>Αρχικά τα παιδιά ασχολήθηκαν μόνα τους μετά όμως ζήτησαν τη βοήθειά μου για να δημιουργήσουμε πιο σύνθετες </a:t>
            </a:r>
            <a:r>
              <a:rPr lang="el-GR" dirty="0" smtClean="0">
                <a:latin typeface="Calibri" pitchFamily="18"/>
              </a:rPr>
              <a:t>κατασκευές. </a:t>
            </a:r>
          </a:p>
          <a:p>
            <a:pPr marL="0" lvl="0" indent="0">
              <a:spcAft>
                <a:spcPts val="600"/>
              </a:spcAft>
              <a:buNone/>
            </a:pPr>
            <a:r>
              <a:rPr lang="el-GR" dirty="0" smtClean="0">
                <a:latin typeface="Calibri" pitchFamily="18"/>
              </a:rPr>
              <a:t>Η </a:t>
            </a:r>
            <a:r>
              <a:rPr lang="el-GR" dirty="0">
                <a:latin typeface="Calibri" pitchFamily="18"/>
              </a:rPr>
              <a:t>δραστηριότητα έλαβε τέλος καθώς το πρόγραμμα του σταθμού προέβλεπε το παιχνίδι στην </a:t>
            </a:r>
            <a:r>
              <a:rPr lang="el-GR" dirty="0" smtClean="0">
                <a:latin typeface="Calibri" pitchFamily="18"/>
              </a:rPr>
              <a:t>αυλή.</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137</a:t>
            </a:fld>
            <a:endParaRPr lang="el-GR">
              <a:solidFill>
                <a:prstClr val="black"/>
              </a:solidFill>
            </a:endParaRPr>
          </a:p>
        </p:txBody>
      </p:sp>
    </p:spTree>
    <p:custDataLst>
      <p:tags r:id="rId1"/>
    </p:custDataLst>
    <p:extLst>
      <p:ext uri="{BB962C8B-B14F-4D97-AF65-F5344CB8AC3E}">
        <p14:creationId xmlns:p14="http://schemas.microsoft.com/office/powerpoint/2010/main" val="30833449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a:t>(1</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a:latin typeface="Calibri" pitchFamily="18"/>
              </a:rPr>
              <a:t>Τομέας Κινητικός: </a:t>
            </a:r>
            <a:r>
              <a:rPr lang="el-GR" dirty="0" smtClean="0">
                <a:latin typeface="Calibri" pitchFamily="18"/>
              </a:rPr>
              <a:t>Ανέπτυξαν </a:t>
            </a:r>
            <a:r>
              <a:rPr lang="el-GR" dirty="0">
                <a:latin typeface="Calibri" pitchFamily="18"/>
              </a:rPr>
              <a:t>τη λεπτή τους κινητικότητα αφού άσκησαν τους λεπτούς χειρισμούς των χεριών και των δακτύλων </a:t>
            </a:r>
            <a:r>
              <a:rPr lang="el-GR" dirty="0" smtClean="0">
                <a:latin typeface="Calibri" pitchFamily="18"/>
              </a:rPr>
              <a:t>τους. </a:t>
            </a:r>
            <a:r>
              <a:rPr lang="el-GR" dirty="0">
                <a:latin typeface="Calibri" pitchFamily="18"/>
              </a:rPr>
              <a:t>Εκτός αυτού κατάφεραν να συντονίσουν τις κινήσεις του χεριού και του ματιού δημιουργώντας έτσι καινούριες κατασκευές με δική τους πρωτοβουλία .</a:t>
            </a:r>
          </a:p>
          <a:p>
            <a:pPr marL="0" lvl="0" indent="0">
              <a:spcAft>
                <a:spcPts val="600"/>
              </a:spcAft>
              <a:buNone/>
            </a:pPr>
            <a:r>
              <a:rPr lang="el-GR" b="1" dirty="0">
                <a:latin typeface="Calibri" pitchFamily="18"/>
              </a:rPr>
              <a:t>Τομέας Νοητικός: </a:t>
            </a:r>
            <a:r>
              <a:rPr lang="el-GR" dirty="0">
                <a:latin typeface="Calibri" pitchFamily="18"/>
              </a:rPr>
              <a:t>Ως προς το νοητικό τομέα τα παιδιά είχαν την ευκαιρία να δουν από κοντά πως γίνεται ένα ζυμάρι και επομένως να πάρουν μια πρώτη ιδέα για τα υλικά και τη σύστασή </a:t>
            </a:r>
            <a:r>
              <a:rPr lang="el-GR" dirty="0" smtClean="0">
                <a:latin typeface="Calibri" pitchFamily="18"/>
              </a:rPr>
              <a:t>του. </a:t>
            </a:r>
            <a:r>
              <a:rPr lang="el-GR" dirty="0">
                <a:latin typeface="Calibri" pitchFamily="18"/>
              </a:rPr>
              <a:t>Δουλεύοντας </a:t>
            </a:r>
            <a:r>
              <a:rPr lang="el-GR" dirty="0" smtClean="0">
                <a:latin typeface="Calibri" pitchFamily="18"/>
              </a:rPr>
              <a:t>το, </a:t>
            </a:r>
            <a:r>
              <a:rPr lang="el-GR" dirty="0">
                <a:latin typeface="Calibri" pitchFamily="18"/>
              </a:rPr>
              <a:t>κατανόησαν τις ιδιότητές του και έθεσαν στόχους σε σχέση με το τι θα ήθελαν να φτιάξουν με </a:t>
            </a:r>
            <a:r>
              <a:rPr lang="el-GR" dirty="0" smtClean="0">
                <a:latin typeface="Calibri" pitchFamily="18"/>
              </a:rPr>
              <a:t>αυτό. Έτσι </a:t>
            </a:r>
            <a:r>
              <a:rPr lang="el-GR" dirty="0">
                <a:latin typeface="Calibri" pitchFamily="18"/>
              </a:rPr>
              <a:t>εξάσκησαν τη </a:t>
            </a:r>
            <a:r>
              <a:rPr lang="el-GR" dirty="0" err="1">
                <a:latin typeface="Calibri" pitchFamily="18"/>
              </a:rPr>
              <a:t>λογικομαθηματική</a:t>
            </a:r>
            <a:r>
              <a:rPr lang="el-GR" dirty="0">
                <a:latin typeface="Calibri" pitchFamily="18"/>
              </a:rPr>
              <a:t> τους σκέψη υπολογίζοντας κάθε φορά τις κινήσεις των χεριών τους αλλά και την ποσότητα του ζυμαριού που έπρεπε να χρησιμοποιήσουν για τις κατασκευές </a:t>
            </a:r>
            <a:r>
              <a:rPr lang="el-GR" dirty="0" smtClean="0">
                <a:latin typeface="Calibri" pitchFamily="18"/>
              </a:rPr>
              <a:t>τους.</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138</a:t>
            </a:fld>
            <a:endParaRPr lang="el-GR">
              <a:solidFill>
                <a:prstClr val="black"/>
              </a:solidFill>
            </a:endParaRPr>
          </a:p>
        </p:txBody>
      </p:sp>
    </p:spTree>
    <p:custDataLst>
      <p:tags r:id="rId1"/>
    </p:custDataLst>
    <p:extLst>
      <p:ext uri="{BB962C8B-B14F-4D97-AF65-F5344CB8AC3E}">
        <p14:creationId xmlns:p14="http://schemas.microsoft.com/office/powerpoint/2010/main" val="3521538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(3</a:t>
            </a:r>
            <a:r>
              <a:rPr lang="en-US" sz="2700" dirty="0" smtClean="0"/>
              <a:t>/</a:t>
            </a:r>
            <a:r>
              <a:rPr lang="el-GR" sz="2700" dirty="0" smtClean="0"/>
              <a:t>3)</a:t>
            </a:r>
            <a:r>
              <a:rPr lang="el-GR" dirty="0" smtClean="0"/>
              <a:t/>
            </a:r>
            <a:br>
              <a:rPr lang="el-GR" dirty="0" smtClean="0"/>
            </a:br>
            <a:r>
              <a:rPr lang="el-GR" sz="3200" i="1" dirty="0" smtClean="0"/>
              <a:t> Φοιτήτρια</a:t>
            </a:r>
            <a:r>
              <a:rPr lang="el-GR" sz="3200" i="1" dirty="0" smtClean="0">
                <a:latin typeface="Calibri" pitchFamily="18"/>
              </a:rPr>
              <a:t> </a:t>
            </a:r>
            <a:r>
              <a:rPr lang="el-GR" sz="3200" i="1" dirty="0" err="1" smtClean="0">
                <a:latin typeface="Calibri" pitchFamily="18"/>
              </a:rPr>
              <a:t>Σάσαρη</a:t>
            </a:r>
            <a:r>
              <a:rPr lang="el-GR" sz="32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Κοινωνικός</a:t>
            </a:r>
            <a:r>
              <a:rPr lang="en-US" b="1" dirty="0" smtClean="0">
                <a:latin typeface="Calibri" pitchFamily="18"/>
              </a:rPr>
              <a:t>:</a:t>
            </a:r>
            <a:r>
              <a:rPr lang="el-GR" b="1" dirty="0" smtClean="0">
                <a:latin typeface="Calibri" pitchFamily="18"/>
              </a:rPr>
              <a:t> </a:t>
            </a:r>
            <a:r>
              <a:rPr lang="el-GR" dirty="0">
                <a:latin typeface="Calibri" pitchFamily="18"/>
              </a:rPr>
              <a:t>Όταν η Β. Πλησίασε την Κ. Να παίξει και </a:t>
            </a:r>
            <a:r>
              <a:rPr lang="el-GR" dirty="0" smtClean="0">
                <a:latin typeface="Calibri" pitchFamily="18"/>
              </a:rPr>
              <a:t>εκείνη </a:t>
            </a:r>
            <a:r>
              <a:rPr lang="el-GR" dirty="0">
                <a:latin typeface="Calibri" pitchFamily="18"/>
              </a:rPr>
              <a:t>μαζί της με την κούκλα, η Κ. Αρνήθηκε καθώς ήθελε να παίξει μόνη της. Έπειτα, </a:t>
            </a:r>
            <a:r>
              <a:rPr lang="el-GR" dirty="0" smtClean="0">
                <a:latin typeface="Calibri" pitchFamily="18"/>
              </a:rPr>
              <a:t>τη </a:t>
            </a:r>
            <a:r>
              <a:rPr lang="el-GR" dirty="0">
                <a:latin typeface="Calibri" pitchFamily="18"/>
              </a:rPr>
              <a:t>δέχτηκε και άρχισαν να συνεργάζονται για να φροντίσουν μαζί την κούκλα.</a:t>
            </a:r>
          </a:p>
          <a:p>
            <a:pPr marL="0" lvl="0" indent="0">
              <a:spcAft>
                <a:spcPts val="600"/>
              </a:spcAft>
              <a:buNone/>
            </a:pPr>
            <a:r>
              <a:rPr lang="el-GR" b="1" dirty="0">
                <a:latin typeface="Calibri" pitchFamily="18"/>
              </a:rPr>
              <a:t>Τομέας </a:t>
            </a:r>
            <a:r>
              <a:rPr lang="el-GR" b="1" dirty="0" smtClean="0">
                <a:latin typeface="Calibri" pitchFamily="18"/>
              </a:rPr>
              <a:t>Συναισθηματικός</a:t>
            </a:r>
            <a:r>
              <a:rPr lang="en-US" b="1" dirty="0" smtClean="0">
                <a:latin typeface="Calibri" pitchFamily="18"/>
              </a:rPr>
              <a:t>:</a:t>
            </a:r>
            <a:r>
              <a:rPr lang="el-GR" b="1" dirty="0" smtClean="0">
                <a:latin typeface="Calibri" pitchFamily="18"/>
              </a:rPr>
              <a:t> </a:t>
            </a:r>
            <a:r>
              <a:rPr lang="el-GR" dirty="0">
                <a:latin typeface="Calibri" pitchFamily="18"/>
              </a:rPr>
              <a:t>Αρχικά, η Κ. Αντέδρασε αρνητικά θέλοντας να κρατήσει την κούκλα μόνο για τον εαυτό της, αφού την τράβηξε στην αγκαλιά της. Στη συνέχεια όμως η παιδαγωγός της πρότεινε να παίξει μαζί της γιατί η Β. </a:t>
            </a:r>
            <a:endParaRPr lang="el-GR" dirty="0" smtClean="0">
              <a:latin typeface="Calibri" pitchFamily="18"/>
            </a:endParaRPr>
          </a:p>
          <a:p>
            <a:pPr marL="0" lvl="0" indent="0">
              <a:spcAft>
                <a:spcPts val="600"/>
              </a:spcAft>
              <a:buNone/>
            </a:pPr>
            <a:r>
              <a:rPr lang="el-GR" dirty="0" smtClean="0">
                <a:latin typeface="Calibri" pitchFamily="18"/>
              </a:rPr>
              <a:t>Ήθελε </a:t>
            </a:r>
            <a:r>
              <a:rPr lang="el-GR" dirty="0">
                <a:latin typeface="Calibri" pitchFamily="18"/>
              </a:rPr>
              <a:t>να φροντίσει την κούκλα και η Κ. Δέχτηκε με χαρά αυτή τη φορά</a:t>
            </a:r>
            <a:r>
              <a:rPr lang="el-GR" dirty="0" smtClean="0">
                <a:latin typeface="Calibri" pitchFamily="18"/>
              </a:rPr>
              <a:t>. Έτσι </a:t>
            </a:r>
            <a:r>
              <a:rPr lang="el-GR" dirty="0">
                <a:latin typeface="Calibri" pitchFamily="18"/>
              </a:rPr>
              <a:t>τα δυο κορίτσια συνεργάστηκαν μαζί ντύνοντας και ξεντύνοντας την </a:t>
            </a:r>
            <a:r>
              <a:rPr lang="el-GR" dirty="0" smtClean="0">
                <a:latin typeface="Calibri" pitchFamily="18"/>
              </a:rPr>
              <a:t>κούκλα,</a:t>
            </a:r>
            <a:r>
              <a:rPr lang="en-US" dirty="0" smtClean="0">
                <a:latin typeface="Calibri" pitchFamily="18"/>
              </a:rPr>
              <a:t> </a:t>
            </a:r>
            <a:r>
              <a:rPr lang="el-GR" dirty="0" smtClean="0">
                <a:latin typeface="Calibri" pitchFamily="18"/>
              </a:rPr>
              <a:t>ταΐζοντας </a:t>
            </a:r>
            <a:r>
              <a:rPr lang="el-GR" dirty="0">
                <a:latin typeface="Calibri" pitchFamily="18"/>
              </a:rPr>
              <a:t>την και μιλώντας της εκφράζοντας τα δικά τους συναισθήματα</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custDataLst>
      <p:tags r:id="rId1"/>
    </p:custDataLst>
    <p:extLst>
      <p:ext uri="{BB962C8B-B14F-4D97-AF65-F5344CB8AC3E}">
        <p14:creationId xmlns:p14="http://schemas.microsoft.com/office/powerpoint/2010/main" val="89498066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(2</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a:t>
            </a:r>
            <a:r>
              <a:rPr lang="el-GR" b="1" dirty="0">
                <a:latin typeface="Calibri" pitchFamily="18"/>
              </a:rPr>
              <a:t>Κοινωνικός: </a:t>
            </a:r>
            <a:r>
              <a:rPr lang="el-GR" dirty="0">
                <a:latin typeface="Calibri" pitchFamily="18"/>
              </a:rPr>
              <a:t>Δουλεύοντας σε μικρές ομάδες τα παιδιά κατόρθωσαν να επικοινωνήσουν καλύτερα το ένα με το </a:t>
            </a:r>
            <a:r>
              <a:rPr lang="el-GR" dirty="0" smtClean="0">
                <a:latin typeface="Calibri" pitchFamily="18"/>
              </a:rPr>
              <a:t>άλλο. </a:t>
            </a:r>
            <a:r>
              <a:rPr lang="el-GR" dirty="0">
                <a:latin typeface="Calibri" pitchFamily="18"/>
              </a:rPr>
              <a:t>Επιπλέον είχαν τη δυνατότητα να επικοινωνήσουν πιο άμεσα και με έναν άλλο ενήλικα εκτός της παιδαγωγού </a:t>
            </a:r>
            <a:r>
              <a:rPr lang="el-GR" dirty="0" smtClean="0">
                <a:latin typeface="Calibri" pitchFamily="18"/>
              </a:rPr>
              <a:t>τους. </a:t>
            </a:r>
            <a:r>
              <a:rPr lang="el-GR" dirty="0">
                <a:latin typeface="Calibri" pitchFamily="18"/>
              </a:rPr>
              <a:t>Τέλος, αντιλήφθηκαν και σεβάστηκαν την προσωπική κατοχή του άλλου αφού επεξεργάστηκαν μόνο το ζυμάρι που δόθηκε στους ίδιους χωρίς να το διεκδικήσουν από κάποιο άλλο </a:t>
            </a:r>
            <a:r>
              <a:rPr lang="el-GR" dirty="0" smtClean="0">
                <a:latin typeface="Calibri" pitchFamily="18"/>
              </a:rPr>
              <a:t>παιδί. </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139</a:t>
            </a:fld>
            <a:endParaRPr lang="el-GR">
              <a:solidFill>
                <a:prstClr val="black"/>
              </a:solidFill>
            </a:endParaRPr>
          </a:p>
        </p:txBody>
      </p:sp>
    </p:spTree>
    <p:custDataLst>
      <p:tags r:id="rId1"/>
    </p:custDataLst>
    <p:extLst>
      <p:ext uri="{BB962C8B-B14F-4D97-AF65-F5344CB8AC3E}">
        <p14:creationId xmlns:p14="http://schemas.microsoft.com/office/powerpoint/2010/main" val="327821520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(3</a:t>
            </a:r>
            <a:r>
              <a:rPr lang="en-US" sz="2700" dirty="0" smtClean="0"/>
              <a:t>/</a:t>
            </a:r>
            <a:r>
              <a:rPr lang="el-GR" sz="2700" dirty="0" smtClean="0"/>
              <a:t>3)</a:t>
            </a:r>
            <a:r>
              <a:rPr lang="el-GR" sz="3200" i="1" dirty="0" smtClean="0"/>
              <a:t> </a:t>
            </a:r>
            <a:r>
              <a:rPr lang="el-GR" sz="2700" i="1" dirty="0" smtClean="0"/>
              <a:t>Φοιτήτρια </a:t>
            </a:r>
            <a:r>
              <a:rPr lang="el-GR" sz="2700" i="1" dirty="0" err="1" smtClean="0"/>
              <a:t>Δέσπω</a:t>
            </a:r>
            <a:r>
              <a:rPr lang="el-GR" sz="2700" i="1" dirty="0" smtClean="0"/>
              <a:t> </a:t>
            </a:r>
            <a:r>
              <a:rPr lang="el-GR" sz="2700" i="1" dirty="0" err="1" smtClean="0"/>
              <a:t>Ίβα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a:t>
            </a:r>
            <a:r>
              <a:rPr lang="el-GR" b="1" dirty="0">
                <a:latin typeface="Calibri" pitchFamily="18"/>
              </a:rPr>
              <a:t>Συναισθηματικός</a:t>
            </a:r>
            <a:r>
              <a:rPr lang="el-GR" dirty="0">
                <a:latin typeface="Calibri" pitchFamily="18"/>
              </a:rPr>
              <a:t>: Το παραπάνω παιχνίδι ικανοποίησε την ανάγκη  των παιδιών για ενασχόληση με καλλιτεχνικές δραστηριότητες καθώς μέχρι εκείνη την ώρα δεν είχαν ασχοληθεί με κάτι </a:t>
            </a:r>
            <a:r>
              <a:rPr lang="el-GR" dirty="0" smtClean="0">
                <a:latin typeface="Calibri" pitchFamily="18"/>
              </a:rPr>
              <a:t>παρόμοιο. </a:t>
            </a:r>
          </a:p>
          <a:p>
            <a:pPr marL="0" lvl="0" indent="0">
              <a:spcAft>
                <a:spcPts val="600"/>
              </a:spcAft>
              <a:buNone/>
            </a:pPr>
            <a:r>
              <a:rPr lang="el-GR" dirty="0" smtClean="0">
                <a:latin typeface="Calibri" pitchFamily="18"/>
              </a:rPr>
              <a:t>Επιπλέον, </a:t>
            </a:r>
            <a:r>
              <a:rPr lang="el-GR" dirty="0">
                <a:latin typeface="Calibri" pitchFamily="18"/>
              </a:rPr>
              <a:t>συνέβαλε στην καλλιέργεια της δημιουργικής τους φαντασίας αφού ήταν σε θέση να κατασκευάσουν με δική τους πρωτοβουλία διάφορες κατασκευές που επιθυμούσαν εκείνη την </a:t>
            </a:r>
            <a:r>
              <a:rPr lang="el-GR" dirty="0" smtClean="0">
                <a:latin typeface="Calibri" pitchFamily="18"/>
              </a:rPr>
              <a:t>ώρα. </a:t>
            </a:r>
          </a:p>
          <a:p>
            <a:pPr marL="0" lvl="0" indent="0">
              <a:spcAft>
                <a:spcPts val="600"/>
              </a:spcAft>
              <a:buNone/>
            </a:pPr>
            <a:r>
              <a:rPr lang="el-GR" dirty="0" smtClean="0">
                <a:latin typeface="Calibri" pitchFamily="18"/>
              </a:rPr>
              <a:t>Η </a:t>
            </a:r>
            <a:r>
              <a:rPr lang="el-GR" dirty="0">
                <a:latin typeface="Calibri" pitchFamily="18"/>
              </a:rPr>
              <a:t>δυνατότητά τους αυτή τους προσέφερε και το αίσθημα ευφορίας που εξέφρασαν όταν ολοκλήρωναν τις κατασκευές τους τις οποίες επιδείκνυαν τόσο στους συνομηλίκους όσο και σε </a:t>
            </a:r>
            <a:r>
              <a:rPr lang="el-GR" dirty="0" smtClean="0">
                <a:latin typeface="Calibri" pitchFamily="18"/>
              </a:rPr>
              <a:t>μένα.</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140</a:t>
            </a:fld>
            <a:endParaRPr lang="el-GR">
              <a:solidFill>
                <a:prstClr val="black"/>
              </a:solidFill>
            </a:endParaRPr>
          </a:p>
        </p:txBody>
      </p:sp>
    </p:spTree>
    <p:custDataLst>
      <p:tags r:id="rId1"/>
    </p:custDataLst>
    <p:extLst>
      <p:ext uri="{BB962C8B-B14F-4D97-AF65-F5344CB8AC3E}">
        <p14:creationId xmlns:p14="http://schemas.microsoft.com/office/powerpoint/2010/main" val="379984986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3100" i="1" dirty="0" smtClean="0"/>
              <a:t>Φοιτήτρια </a:t>
            </a:r>
            <a:r>
              <a:rPr lang="el-GR" sz="3100" i="1" dirty="0" err="1" smtClean="0"/>
              <a:t>Δέσπω</a:t>
            </a:r>
            <a:r>
              <a:rPr lang="el-GR" sz="3100" i="1" dirty="0" smtClean="0"/>
              <a:t> </a:t>
            </a:r>
            <a:r>
              <a:rPr lang="el-GR" sz="3100" i="1" dirty="0" err="1" smtClean="0"/>
              <a:t>Ίβα</a:t>
            </a:r>
            <a:r>
              <a:rPr lang="el-GR" sz="3100" dirty="0" smtClean="0"/>
              <a:t> </a:t>
            </a:r>
            <a:endParaRPr lang="el-GR" sz="3200" dirty="0"/>
          </a:p>
        </p:txBody>
      </p:sp>
      <p:sp>
        <p:nvSpPr>
          <p:cNvPr id="6" name="Θέση περιεχομένου 2"/>
          <p:cNvSpPr txBox="1">
            <a:spLocks noGrp="1"/>
          </p:cNvSpPr>
          <p:nvPr>
            <p:ph idx="1"/>
          </p:nvPr>
        </p:nvSpPr>
        <p:spPr>
          <a:xfrm>
            <a:off x="457200" y="1196752"/>
            <a:ext cx="8229600" cy="5400600"/>
          </a:xfrm>
        </p:spPr>
        <p:txBody>
          <a:bodyPr>
            <a:normAutofit fontScale="92500" lnSpcReduction="20000"/>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479"/>
              </a:spcBef>
              <a:buNone/>
            </a:pPr>
            <a:r>
              <a:rPr lang="el-GR" b="1" dirty="0">
                <a:latin typeface="Calibri" pitchFamily="18"/>
              </a:rPr>
              <a:t>Λίγα λόγια για την εμπειρία μο</a:t>
            </a:r>
            <a:r>
              <a:rPr lang="el-GR" dirty="0">
                <a:latin typeface="Calibri" pitchFamily="18"/>
              </a:rPr>
              <a:t>υ</a:t>
            </a:r>
          </a:p>
          <a:p>
            <a:pPr marL="0" lvl="0" indent="0" algn="ctr">
              <a:lnSpc>
                <a:spcPct val="115000"/>
              </a:lnSpc>
              <a:spcAft>
                <a:spcPts val="1001"/>
              </a:spcAft>
              <a:buNone/>
              <a:tabLst>
                <a:tab pos="800280" algn="l"/>
              </a:tabLst>
            </a:pPr>
            <a:r>
              <a:rPr lang="el-GR" dirty="0">
                <a:latin typeface="Calibri" pitchFamily="18"/>
              </a:rPr>
              <a:t>Η εμπειρία αυτή μας έδωσε τη δυνατότητα να δούμε από κοντά και να λάβουμε μέρος στις καθημερινές δράσεις ενός παιδικού σταθμού . Έτσι μπορέσαμε να κατανοήσουμε με άμεσο τρόπο τους στόχους που εξυπηρετούν οι προγραμματισμένες δραστηριότητες που λαμβάνουν χώρα στο περιβάλλον ενός </a:t>
            </a:r>
            <a:r>
              <a:rPr lang="el-GR" dirty="0" smtClean="0">
                <a:latin typeface="Calibri" pitchFamily="18"/>
              </a:rPr>
              <a:t>σταθμού. </a:t>
            </a:r>
            <a:endParaRPr lang="en-US" dirty="0" smtClean="0">
              <a:latin typeface="Calibri" pitchFamily="18"/>
            </a:endParaRPr>
          </a:p>
          <a:p>
            <a:pPr marL="0" lvl="0" indent="0" algn="ctr">
              <a:lnSpc>
                <a:spcPct val="115000"/>
              </a:lnSpc>
              <a:spcAft>
                <a:spcPts val="1001"/>
              </a:spcAft>
              <a:buNone/>
              <a:tabLst>
                <a:tab pos="800280" algn="l"/>
              </a:tabLst>
            </a:pPr>
            <a:r>
              <a:rPr lang="el-GR" dirty="0" smtClean="0">
                <a:latin typeface="Calibri" pitchFamily="18"/>
              </a:rPr>
              <a:t>Καταλήξαμε </a:t>
            </a:r>
            <a:r>
              <a:rPr lang="el-GR" dirty="0">
                <a:latin typeface="Calibri" pitchFamily="18"/>
              </a:rPr>
              <a:t>στο συμπέρασμα ότι το πρόγραμμα δεν είναι μια απλή απαρίθμηση δραστηριοτήτων αλλά παρέχει στα παιδιά τη δυνατότητα να αναπτύξουν τις ικανότητές τους και να κατακτήσουν τους εκάστοτε στόχους που </a:t>
            </a:r>
            <a:r>
              <a:rPr lang="el-GR" dirty="0" smtClean="0">
                <a:latin typeface="Calibri" pitchFamily="18"/>
              </a:rPr>
              <a:t>τίθενται. </a:t>
            </a:r>
          </a:p>
          <a:p>
            <a:pPr marL="0" lvl="0" indent="0" algn="ctr">
              <a:lnSpc>
                <a:spcPct val="115000"/>
              </a:lnSpc>
              <a:spcAft>
                <a:spcPts val="1001"/>
              </a:spcAft>
              <a:buNone/>
              <a:tabLst>
                <a:tab pos="800280" algn="l"/>
              </a:tabLst>
            </a:pPr>
            <a:r>
              <a:rPr lang="el-GR" dirty="0" smtClean="0">
                <a:latin typeface="Calibri" pitchFamily="18"/>
              </a:rPr>
              <a:t>Εκτός </a:t>
            </a:r>
            <a:r>
              <a:rPr lang="el-GR" dirty="0">
                <a:latin typeface="Calibri" pitchFamily="18"/>
              </a:rPr>
              <a:t>αυτού μας δόθηκε η ευκαιρία να καταλάβουμε ότι μία σωστά οργανωμένη παιδαγωγική πράξη θα πρέπει να ανταποκρίνεται στα χαρακτηριστικά της ανάπτυξης των παιδιών καθώς και να καλύπτει σε βάθος όλους τους τομείς της ανάπτυξής του θέτοντας πάντα εφικτούς </a:t>
            </a:r>
            <a:r>
              <a:rPr lang="el-GR" dirty="0" smtClean="0">
                <a:latin typeface="Calibri" pitchFamily="18"/>
              </a:rPr>
              <a:t>στόχους.</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141</a:t>
            </a:fld>
            <a:endParaRPr lang="el-GR">
              <a:solidFill>
                <a:prstClr val="black"/>
              </a:solidFill>
            </a:endParaRPr>
          </a:p>
        </p:txBody>
      </p:sp>
    </p:spTree>
    <p:custDataLst>
      <p:tags r:id="rId1"/>
    </p:custDataLst>
    <p:extLst>
      <p:ext uri="{BB962C8B-B14F-4D97-AF65-F5344CB8AC3E}">
        <p14:creationId xmlns:p14="http://schemas.microsoft.com/office/powerpoint/2010/main" val="373682604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Τίτλος 1"/>
          <p:cNvSpPr>
            <a:spLocks noGrp="1"/>
          </p:cNvSpPr>
          <p:nvPr>
            <p:ph type="title"/>
          </p:nvPr>
        </p:nvSpPr>
        <p:spPr/>
        <p:txBody>
          <a:bodyPr/>
          <a:lstStyle/>
          <a:p>
            <a:r>
              <a:rPr lang="el-GR" dirty="0" smtClean="0"/>
              <a:t>Παρουσίαση 6</a:t>
            </a:r>
            <a:endParaRPr lang="el-GR" sz="3200" dirty="0" smtClean="0"/>
          </a:p>
        </p:txBody>
      </p:sp>
      <p:sp>
        <p:nvSpPr>
          <p:cNvPr id="17410" name="Θέση περιεχομένου 2"/>
          <p:cNvSpPr>
            <a:spLocks noGrp="1"/>
          </p:cNvSpPr>
          <p:nvPr>
            <p:ph idx="1"/>
          </p:nvPr>
        </p:nvSpPr>
        <p:spPr/>
        <p:txBody>
          <a:bodyPr/>
          <a:lstStyle/>
          <a:p>
            <a:pPr algn="ctr">
              <a:buFont typeface="Courier New" pitchFamily="49" charset="0"/>
              <a:buNone/>
            </a:pPr>
            <a:r>
              <a:rPr lang="el-GR" b="1" dirty="0" smtClean="0"/>
              <a:t>Φοιτήτρια</a:t>
            </a:r>
            <a:r>
              <a:rPr lang="el-GR" dirty="0" smtClean="0"/>
              <a:t>:</a:t>
            </a:r>
            <a:r>
              <a:rPr lang="en-US" dirty="0" smtClean="0"/>
              <a:t> </a:t>
            </a:r>
            <a:r>
              <a:rPr lang="el-GR" dirty="0" err="1" smtClean="0"/>
              <a:t>Κούρτη</a:t>
            </a:r>
            <a:r>
              <a:rPr lang="el-GR" dirty="0" smtClean="0"/>
              <a:t> Ευγενία</a:t>
            </a:r>
            <a:endParaRPr lang="el-GR" u="sng" dirty="0" smtClean="0">
              <a:latin typeface="Arial" charset="0"/>
            </a:endParaRPr>
          </a:p>
          <a:p>
            <a:pPr algn="ctr">
              <a:buFont typeface="Courier New" pitchFamily="49" charset="0"/>
              <a:buNone/>
            </a:pPr>
            <a:r>
              <a:rPr lang="el-GR" b="1" dirty="0" smtClean="0"/>
              <a:t>Αριθμός Μητρώου: </a:t>
            </a:r>
            <a:r>
              <a:rPr lang="el-GR" dirty="0" smtClean="0"/>
              <a:t>11036</a:t>
            </a:r>
            <a:endParaRPr lang="el-GR" u="sng" dirty="0" smtClean="0"/>
          </a:p>
        </p:txBody>
      </p:sp>
      <p:sp>
        <p:nvSpPr>
          <p:cNvPr id="17411"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AEE03B1-8A75-40A8-8B48-E611AE129B63}" type="slidenum">
              <a:rPr lang="el-GR">
                <a:solidFill>
                  <a:prstClr val="black"/>
                </a:solidFill>
                <a:cs typeface="Arial" charset="0"/>
              </a:rPr>
              <a:pPr/>
              <a:t>142</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039556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 </a:t>
            </a:r>
            <a:r>
              <a:rPr lang="el-GR" sz="2700" i="1" dirty="0" err="1" smtClean="0"/>
              <a:t>Κούρτη</a:t>
            </a:r>
            <a:r>
              <a:rPr lang="el-GR" sz="2700" i="1" dirty="0" smtClean="0"/>
              <a:t> Ευγενία</a:t>
            </a:r>
            <a:endParaRPr lang="el-GR" sz="3200" i="1" dirty="0" smtClean="0"/>
          </a:p>
        </p:txBody>
      </p:sp>
      <p:sp>
        <p:nvSpPr>
          <p:cNvPr id="18434" name="Θέση περιεχομένου 2"/>
          <p:cNvSpPr>
            <a:spLocks noGrp="1"/>
          </p:cNvSpPr>
          <p:nvPr>
            <p:ph idx="1"/>
          </p:nvPr>
        </p:nvSpPr>
        <p:spPr/>
        <p:txBody>
          <a:bodyPr/>
          <a:lstStyle/>
          <a:p>
            <a:pPr algn="ctr">
              <a:spcBef>
                <a:spcPts val="0"/>
              </a:spcBef>
              <a:spcAft>
                <a:spcPts val="600"/>
              </a:spcAft>
              <a:buFont typeface="Courier New" pitchFamily="49" charset="0"/>
              <a:buNone/>
            </a:pPr>
            <a:r>
              <a:rPr lang="el-GR" b="1" dirty="0" smtClean="0">
                <a:solidFill>
                  <a:schemeClr val="tx2"/>
                </a:solidFill>
              </a:rPr>
              <a:t>Παιχνίδι Άσκησης</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 πέντε παιδιά</a:t>
            </a:r>
          </a:p>
          <a:p>
            <a:pPr marL="0" indent="0">
              <a:spcBef>
                <a:spcPts val="0"/>
              </a:spcBef>
              <a:spcAft>
                <a:spcPts val="600"/>
              </a:spcAft>
              <a:buFont typeface="Courier New" pitchFamily="49" charset="0"/>
              <a:buNone/>
            </a:pPr>
            <a:r>
              <a:rPr lang="el-GR" b="1" dirty="0" smtClean="0"/>
              <a:t>Ηλικία παιδιών</a:t>
            </a:r>
            <a:r>
              <a:rPr lang="el-GR" dirty="0" smtClean="0"/>
              <a:t>: 3 έως 4</a:t>
            </a:r>
          </a:p>
          <a:p>
            <a:pPr marL="0" indent="0">
              <a:spcBef>
                <a:spcPts val="0"/>
              </a:spcBef>
              <a:spcAft>
                <a:spcPts val="600"/>
              </a:spcAft>
              <a:buFont typeface="Courier New" pitchFamily="49" charset="0"/>
              <a:buNone/>
            </a:pPr>
            <a:r>
              <a:rPr lang="el-GR" b="1" dirty="0" smtClean="0"/>
              <a:t>Περιγραφή παιχνιδιού</a:t>
            </a:r>
            <a:r>
              <a:rPr lang="el-GR" dirty="0" smtClean="0"/>
              <a:t>: Κάποια παιδιά ζήτησαν από την παιδαγωγό να τους μοιράσει πλαστελίνη, προκειμένου να παίξουν. Η παιδαγωγός τοποθέτησε την πλαστελίνη σε ένα από τα τραπέζια και κάλεσε όσα παιδιά επιθυμούσαν να παίξουν. Πλησίασαν τρία κορίτσια και δύο αγόρια και, πιο συγκεκριμένα, ο Μ(3,6 χρ.), η Δ(3 χρ.), η Κ(4 χρ.), ο Ν(3,6 χρ.) και η Μ(3,6 χρ.).  </a:t>
            </a:r>
          </a:p>
        </p:txBody>
      </p:sp>
      <p:sp>
        <p:nvSpPr>
          <p:cNvPr id="18435"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5E9E371-CF63-44B6-8B0C-9EE10366497D}" type="slidenum">
              <a:rPr lang="el-GR">
                <a:solidFill>
                  <a:prstClr val="black"/>
                </a:solidFill>
                <a:cs typeface="Arial" charset="0"/>
              </a:rPr>
              <a:pPr/>
              <a:t>143</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120914124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19458" name="Θέση περιεχομένου 2"/>
          <p:cNvSpPr>
            <a:spLocks noGrp="1"/>
          </p:cNvSpPr>
          <p:nvPr>
            <p:ph idx="1"/>
          </p:nvPr>
        </p:nvSpPr>
        <p:spPr>
          <a:xfrm>
            <a:off x="457200" y="1196752"/>
            <a:ext cx="8229600" cy="5400600"/>
          </a:xfrm>
        </p:spPr>
        <p:txBody>
          <a:bodyPr>
            <a:noAutofit/>
          </a:bodyPr>
          <a:lstStyle/>
          <a:p>
            <a:pPr marL="0" indent="0">
              <a:spcBef>
                <a:spcPts val="0"/>
              </a:spcBef>
              <a:spcAft>
                <a:spcPts val="600"/>
              </a:spcAft>
              <a:buFont typeface="Courier New" pitchFamily="49" charset="0"/>
              <a:buNone/>
            </a:pPr>
            <a:r>
              <a:rPr lang="el-GR" b="1" dirty="0" smtClean="0"/>
              <a:t>Τομέας Κινητικός</a:t>
            </a:r>
            <a:r>
              <a:rPr lang="el-GR" dirty="0" smtClean="0"/>
              <a:t>: Αναπτύσσεται η λεπτή κινητικότητα, καθώς επιστρατεύτηκαν τα άκρα των παιδιών και ήταν απαραίτητο να τα χρησιμοποιήσουν με προσοχή και ακρίβεια προκειμένου να πετύχουν το αποτέλεσμα που επιθυμούσαν.</a:t>
            </a:r>
            <a:endParaRPr lang="el-GR" u="sng" dirty="0" smtClean="0"/>
          </a:p>
          <a:p>
            <a:pPr marL="0" indent="0">
              <a:spcBef>
                <a:spcPts val="0"/>
              </a:spcBef>
              <a:spcAft>
                <a:spcPts val="600"/>
              </a:spcAft>
              <a:buFont typeface="Courier New" pitchFamily="49" charset="0"/>
              <a:buNone/>
            </a:pPr>
            <a:r>
              <a:rPr lang="el-GR" b="1" dirty="0" smtClean="0"/>
              <a:t>Τομέας Νοητικός</a:t>
            </a:r>
            <a:r>
              <a:rPr lang="el-GR" dirty="0" smtClean="0"/>
              <a:t>: Αναπτύσσεται η φαντασία των παιδιών, ανακαλύπτουν τον τρόπο με τον οποίο να φτιάξουν αυτό που επιθυμούν, ενισχύεται η επιμονή και η υπομονή των παιδιών</a:t>
            </a:r>
            <a:endParaRPr lang="el-GR" u="sng" dirty="0" smtClean="0"/>
          </a:p>
          <a:p>
            <a:pPr marL="0" indent="0">
              <a:spcBef>
                <a:spcPts val="0"/>
              </a:spcBef>
              <a:spcAft>
                <a:spcPts val="600"/>
              </a:spcAft>
              <a:buFont typeface="Courier New" pitchFamily="49" charset="0"/>
              <a:buNone/>
            </a:pPr>
            <a:r>
              <a:rPr lang="el-GR" b="1" dirty="0" smtClean="0"/>
              <a:t>Τομέας Κοινωνικός</a:t>
            </a:r>
            <a:r>
              <a:rPr lang="el-GR" dirty="0" smtClean="0"/>
              <a:t>: ενίσχυση κοινωνικοποίησης, καθώς μιλούν μεταξύ τους και συζητούν για τα έργα τους.</a:t>
            </a:r>
            <a:endParaRPr lang="el-GR" u="sng" dirty="0" smtClean="0"/>
          </a:p>
          <a:p>
            <a:pPr marL="0" indent="0">
              <a:spcBef>
                <a:spcPts val="0"/>
              </a:spcBef>
              <a:spcAft>
                <a:spcPts val="600"/>
              </a:spcAft>
              <a:buFont typeface="Courier New" pitchFamily="49" charset="0"/>
              <a:buNone/>
            </a:pPr>
            <a:r>
              <a:rPr lang="el-GR" b="1" dirty="0" smtClean="0"/>
              <a:t>Τομέας Συναισθηματικός</a:t>
            </a:r>
            <a:r>
              <a:rPr lang="el-GR" dirty="0" smtClean="0"/>
              <a:t>: Φαίνονταν ενθουσιασμένα με την ιδέα να φτιάξουν έργα με την πλαστελίνη, έδειχναν περήφανα για το αποτέλεσμα και το έδειχναν στην παιδαγωγό.</a:t>
            </a:r>
          </a:p>
        </p:txBody>
      </p:sp>
      <p:sp>
        <p:nvSpPr>
          <p:cNvPr id="19459"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ACDFA62-D349-41D2-9B51-E5BDC65FA6F8}" type="slidenum">
              <a:rPr lang="el-GR">
                <a:solidFill>
                  <a:prstClr val="black"/>
                </a:solidFill>
                <a:cs typeface="Arial" charset="0"/>
              </a:rPr>
              <a:pPr/>
              <a:t>144</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47999672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20482" name="Θέση περιεχομένου 2"/>
          <p:cNvSpPr>
            <a:spLocks noGrp="1"/>
          </p:cNvSpPr>
          <p:nvPr>
            <p:ph idx="1"/>
          </p:nvPr>
        </p:nvSpPr>
        <p:spPr/>
        <p:txBody>
          <a:bodyPr/>
          <a:lstStyle/>
          <a:p>
            <a:pPr algn="ctr">
              <a:spcBef>
                <a:spcPts val="0"/>
              </a:spcBef>
              <a:spcAft>
                <a:spcPts val="600"/>
              </a:spcAft>
              <a:buFont typeface="Courier New" pitchFamily="49" charset="0"/>
              <a:buNone/>
            </a:pPr>
            <a:r>
              <a:rPr lang="el-GR" b="1" dirty="0" smtClean="0">
                <a:solidFill>
                  <a:schemeClr val="tx2"/>
                </a:solidFill>
              </a:rPr>
              <a:t>Παιχνίδι Κανόνων</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 πέντε παιδιά</a:t>
            </a:r>
          </a:p>
          <a:p>
            <a:pPr marL="0" indent="0">
              <a:spcBef>
                <a:spcPts val="0"/>
              </a:spcBef>
              <a:spcAft>
                <a:spcPts val="600"/>
              </a:spcAft>
              <a:buFont typeface="Courier New" pitchFamily="49" charset="0"/>
              <a:buNone/>
            </a:pPr>
            <a:r>
              <a:rPr lang="el-GR" b="1" dirty="0" smtClean="0"/>
              <a:t>Ηλικία παιδιών</a:t>
            </a:r>
            <a:r>
              <a:rPr lang="el-GR" dirty="0" smtClean="0"/>
              <a:t>: 3 έως 4</a:t>
            </a:r>
          </a:p>
          <a:p>
            <a:pPr marL="0" indent="0">
              <a:spcBef>
                <a:spcPts val="0"/>
              </a:spcBef>
              <a:spcAft>
                <a:spcPts val="600"/>
              </a:spcAft>
              <a:buFont typeface="Courier New" pitchFamily="49" charset="0"/>
              <a:buNone/>
            </a:pPr>
            <a:r>
              <a:rPr lang="el-GR" b="1" dirty="0" smtClean="0"/>
              <a:t>Περιγραφή παιχνιδιού</a:t>
            </a:r>
            <a:r>
              <a:rPr lang="el-GR" dirty="0" smtClean="0"/>
              <a:t>: Οι παιδαγωγοί μοίρασαν στα παιδιά ένα παιχνίδι με κάρτες </a:t>
            </a:r>
            <a:r>
              <a:rPr lang="en-US" dirty="0" smtClean="0"/>
              <a:t>memory</a:t>
            </a:r>
            <a:r>
              <a:rPr lang="el-GR" dirty="0" smtClean="0"/>
              <a:t>, στο οποίο απεικονίζονταν διάφορα ζώα της ζούγκλας. Συγκεντρώθηκαν συνολικά πέντε παιδιά προκειμένου να το φτιάξουν, ύστερα από δική τους επιλογή. Ειδικότερα, συμμετείχαν ο Ν(4 χρ.), η Δ(3 χρ.), ο Α(3 χρ.), ο Δ(3,6 χρ.) και Λ(3,6 χρ.). </a:t>
            </a:r>
            <a:r>
              <a:rPr lang="en-US" dirty="0" smtClean="0"/>
              <a:t> </a:t>
            </a:r>
            <a:endParaRPr lang="el-GR" dirty="0" smtClean="0"/>
          </a:p>
        </p:txBody>
      </p:sp>
      <p:sp>
        <p:nvSpPr>
          <p:cNvPr id="20483"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140AF57-9D30-4AB8-93CB-F3BCF7F94D91}" type="slidenum">
              <a:rPr lang="el-GR">
                <a:solidFill>
                  <a:prstClr val="black"/>
                </a:solidFill>
                <a:cs typeface="Arial" charset="0"/>
              </a:rPr>
              <a:pPr/>
              <a:t>145</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22971804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a:t>
            </a:r>
            <a:r>
              <a:rPr lang="el-GR" sz="2700" dirty="0"/>
              <a:t>(1</a:t>
            </a:r>
            <a:r>
              <a:rPr lang="en-US" sz="2700" dirty="0"/>
              <a:t>/</a:t>
            </a:r>
            <a:r>
              <a:rPr lang="el-GR" sz="2700" dirty="0"/>
              <a:t>2)</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21506" name="Θέση περιεχομένου 2"/>
          <p:cNvSpPr>
            <a:spLocks noGrp="1"/>
          </p:cNvSpPr>
          <p:nvPr>
            <p:ph idx="1"/>
          </p:nvPr>
        </p:nvSpPr>
        <p:spPr/>
        <p:txBody>
          <a:bodyPr>
            <a:noAutofit/>
          </a:bodyPr>
          <a:lstStyle/>
          <a:p>
            <a:pPr marL="0" indent="0">
              <a:spcBef>
                <a:spcPts val="0"/>
              </a:spcBef>
              <a:spcAft>
                <a:spcPts val="600"/>
              </a:spcAft>
              <a:buFont typeface="Courier New" pitchFamily="49" charset="0"/>
              <a:buNone/>
            </a:pPr>
            <a:r>
              <a:rPr lang="el-GR" b="1" dirty="0" smtClean="0"/>
              <a:t>Τομέας Κινητικός</a:t>
            </a:r>
            <a:r>
              <a:rPr lang="el-GR" dirty="0" smtClean="0"/>
              <a:t>: Άσκηση της λεπτής κινητικότητας , ήταν απαραίτητο να επιστρατευτούν τα άκρα, να υπάρχει ακρίβεια και σχολαστικότητα.</a:t>
            </a:r>
            <a:endParaRPr lang="el-GR" u="sng" dirty="0" smtClean="0"/>
          </a:p>
          <a:p>
            <a:pPr marL="0" indent="0">
              <a:spcBef>
                <a:spcPts val="0"/>
              </a:spcBef>
              <a:spcAft>
                <a:spcPts val="600"/>
              </a:spcAft>
              <a:buFont typeface="Courier New" pitchFamily="49" charset="0"/>
              <a:buNone/>
            </a:pPr>
            <a:r>
              <a:rPr lang="el-GR" b="1" dirty="0" smtClean="0"/>
              <a:t>Τομέας Νοητικός</a:t>
            </a:r>
            <a:r>
              <a:rPr lang="el-GR" dirty="0" smtClean="0"/>
              <a:t>: ενίσχυση της μνήμης, εξέλιξη του λόγου καθώς τα παιδιά μαθαίνουν τις ονομασίες των ζώων της ζούγκλας.</a:t>
            </a:r>
            <a:endParaRPr lang="el-GR" u="sng" dirty="0" smtClean="0"/>
          </a:p>
        </p:txBody>
      </p:sp>
      <p:sp>
        <p:nvSpPr>
          <p:cNvPr id="21507"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374A512-AC0F-4E0F-A7B7-17FD0B36DB20}" type="slidenum">
              <a:rPr lang="el-GR">
                <a:solidFill>
                  <a:prstClr val="black"/>
                </a:solidFill>
                <a:cs typeface="Arial" charset="0"/>
              </a:rPr>
              <a:pPr/>
              <a:t>146</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21081505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a:t>
            </a:r>
            <a:r>
              <a:rPr lang="el-GR" sz="2700" dirty="0" smtClean="0"/>
              <a:t>(2</a:t>
            </a:r>
            <a:r>
              <a:rPr lang="en-US" sz="2700" dirty="0" smtClean="0"/>
              <a:t>/</a:t>
            </a:r>
            <a:r>
              <a:rPr lang="el-GR" sz="2700" dirty="0"/>
              <a:t>2)</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21506" name="Θέση περιεχομένου 2"/>
          <p:cNvSpPr>
            <a:spLocks noGrp="1"/>
          </p:cNvSpPr>
          <p:nvPr>
            <p:ph idx="1"/>
          </p:nvPr>
        </p:nvSpPr>
        <p:spPr/>
        <p:txBody>
          <a:bodyPr>
            <a:noAutofit/>
          </a:bodyPr>
          <a:lstStyle/>
          <a:p>
            <a:pPr marL="0" indent="0">
              <a:spcBef>
                <a:spcPts val="0"/>
              </a:spcBef>
              <a:spcAft>
                <a:spcPts val="600"/>
              </a:spcAft>
              <a:buFont typeface="Courier New" pitchFamily="49" charset="0"/>
              <a:buNone/>
            </a:pPr>
            <a:r>
              <a:rPr lang="el-GR" b="1" dirty="0" smtClean="0"/>
              <a:t>Τομέας Κοινωνικός</a:t>
            </a:r>
            <a:r>
              <a:rPr lang="el-GR" dirty="0" smtClean="0"/>
              <a:t>: ενίσχυση της επικοινωνίας των παιδιών, αφού μιλούσαν καθ’ όλη τη διάρκεια του παιχνιδιού, όσα παιδιά δεν γνώριζαν κάποια από τα ζώα βοηθήθηκαν από τα υπόλοιπα και τα έμαθαν καθώς κάθε φορά που σήκωναν μία κάρτα έλεγαν και το όνομα του ζώου που απεικονιζόταν.</a:t>
            </a:r>
            <a:endParaRPr lang="el-GR" u="sng" dirty="0" smtClean="0"/>
          </a:p>
          <a:p>
            <a:pPr marL="0" indent="0">
              <a:spcBef>
                <a:spcPts val="0"/>
              </a:spcBef>
              <a:spcAft>
                <a:spcPts val="600"/>
              </a:spcAft>
              <a:buFont typeface="Courier New" pitchFamily="49" charset="0"/>
              <a:buNone/>
            </a:pPr>
            <a:r>
              <a:rPr lang="el-GR" b="1" dirty="0" smtClean="0"/>
              <a:t>Τομέας Συναισθηματικός</a:t>
            </a:r>
            <a:r>
              <a:rPr lang="el-GR" dirty="0" smtClean="0"/>
              <a:t>: Φαίνονταν χαρούμενα και έδειχναν ενδιαφέρον για το παιχνίδι, έδειχναν στην παιδαγωγό τις καρτέλες που είχαν συγκεντρώσει και φαίνονταν περήφανα.</a:t>
            </a:r>
          </a:p>
        </p:txBody>
      </p:sp>
      <p:sp>
        <p:nvSpPr>
          <p:cNvPr id="21507"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374A512-AC0F-4E0F-A7B7-17FD0B36DB20}" type="slidenum">
              <a:rPr lang="el-GR">
                <a:solidFill>
                  <a:prstClr val="black"/>
                </a:solidFill>
                <a:cs typeface="Arial" charset="0"/>
              </a:rPr>
              <a:pPr/>
              <a:t>147</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92772914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22530" name="Θέση περιεχομένου 2"/>
          <p:cNvSpPr>
            <a:spLocks noGrp="1"/>
          </p:cNvSpPr>
          <p:nvPr>
            <p:ph idx="1"/>
          </p:nvPr>
        </p:nvSpPr>
        <p:spPr/>
        <p:txBody>
          <a:bodyPr/>
          <a:lstStyle/>
          <a:p>
            <a:pPr algn="ctr">
              <a:spcBef>
                <a:spcPts val="0"/>
              </a:spcBef>
              <a:spcAft>
                <a:spcPts val="600"/>
              </a:spcAft>
              <a:buFont typeface="Courier New" pitchFamily="49" charset="0"/>
              <a:buNone/>
            </a:pPr>
            <a:r>
              <a:rPr lang="el-GR" b="1" dirty="0" smtClean="0">
                <a:solidFill>
                  <a:schemeClr val="tx2"/>
                </a:solidFill>
              </a:rPr>
              <a:t>Παιχνίδι Συμβολικό</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 εφτά</a:t>
            </a:r>
          </a:p>
          <a:p>
            <a:pPr>
              <a:spcBef>
                <a:spcPts val="0"/>
              </a:spcBef>
              <a:spcAft>
                <a:spcPts val="600"/>
              </a:spcAft>
              <a:buFont typeface="Courier New" pitchFamily="49" charset="0"/>
              <a:buNone/>
            </a:pPr>
            <a:r>
              <a:rPr lang="el-GR" b="1" dirty="0" smtClean="0"/>
              <a:t>Ηλικία παιδιών</a:t>
            </a:r>
            <a:r>
              <a:rPr lang="el-GR" dirty="0" smtClean="0"/>
              <a:t>: 3 </a:t>
            </a:r>
          </a:p>
          <a:p>
            <a:pPr marL="0" indent="0">
              <a:spcBef>
                <a:spcPts val="0"/>
              </a:spcBef>
              <a:spcAft>
                <a:spcPts val="600"/>
              </a:spcAft>
              <a:buFont typeface="Courier New" pitchFamily="49" charset="0"/>
              <a:buNone/>
            </a:pPr>
            <a:r>
              <a:rPr lang="el-GR" b="1" dirty="0" smtClean="0"/>
              <a:t>Περιγραφή παιχνιδιού</a:t>
            </a:r>
            <a:r>
              <a:rPr lang="el-GR" dirty="0" smtClean="0"/>
              <a:t>: Οι παιδαγωγοί μοίρασαν </a:t>
            </a:r>
            <a:r>
              <a:rPr lang="el-GR" dirty="0" err="1" smtClean="0"/>
              <a:t>κουζινικά</a:t>
            </a:r>
            <a:r>
              <a:rPr lang="el-GR" dirty="0" smtClean="0"/>
              <a:t> σε μια γωνιά της τάξης και κάλεσαν όσα παιδιά επιθυμούσαν να παίξουν με αυτά. Πλησίασαν εφτά κορίτσια και, αφού πρώτα μοίρασαν ρόλους μεταξύ τους, ξεκίνησαν το παιχνίδι τους.</a:t>
            </a:r>
          </a:p>
        </p:txBody>
      </p:sp>
      <p:sp>
        <p:nvSpPr>
          <p:cNvPr id="22531"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C5EBC76-6751-409C-AB86-F9B08124CA97}" type="slidenum">
              <a:rPr lang="el-GR">
                <a:solidFill>
                  <a:prstClr val="black"/>
                </a:solidFill>
                <a:cs typeface="Arial" charset="0"/>
              </a:rPr>
              <a:pPr/>
              <a:t>148</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622345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Κατασκευών</a:t>
            </a:r>
          </a:p>
          <a:p>
            <a:pPr marL="0" lvl="0" indent="0">
              <a:spcAft>
                <a:spcPts val="600"/>
              </a:spcAft>
              <a:buNone/>
            </a:pPr>
            <a:r>
              <a:rPr lang="el-GR" b="1" dirty="0">
                <a:latin typeface="Calibri" pitchFamily="18"/>
              </a:rPr>
              <a:t>Αριθμός παιδιών</a:t>
            </a:r>
            <a:r>
              <a:rPr lang="el-GR" dirty="0" smtClean="0">
                <a:latin typeface="Calibri" pitchFamily="18"/>
              </a:rPr>
              <a:t>: Δυο </a:t>
            </a:r>
            <a:r>
              <a:rPr lang="el-GR" dirty="0">
                <a:latin typeface="Calibri" pitchFamily="18"/>
              </a:rPr>
              <a:t>αγόρια και τρία κορίτσια</a:t>
            </a:r>
          </a:p>
          <a:p>
            <a:pPr marL="0" lvl="0" indent="0">
              <a:spcAft>
                <a:spcPts val="600"/>
              </a:spcAft>
              <a:buNone/>
            </a:pPr>
            <a:r>
              <a:rPr lang="el-GR" b="1" dirty="0">
                <a:latin typeface="Calibri" pitchFamily="18"/>
              </a:rPr>
              <a:t>Ηλικία παιδιών</a:t>
            </a:r>
            <a:r>
              <a:rPr lang="el-GR" dirty="0">
                <a:latin typeface="Calibri" pitchFamily="18"/>
              </a:rPr>
              <a:t>:3,5 ετών</a:t>
            </a:r>
          </a:p>
          <a:p>
            <a:pPr marL="0" lvl="0" indent="0">
              <a:spcAft>
                <a:spcPts val="600"/>
              </a:spcAft>
              <a:buNone/>
            </a:pPr>
            <a:r>
              <a:rPr lang="el-GR" b="1" dirty="0">
                <a:latin typeface="Calibri" pitchFamily="18"/>
              </a:rPr>
              <a:t>Περιγραφή παιχνιδιού</a:t>
            </a:r>
            <a:r>
              <a:rPr lang="el-GR" dirty="0">
                <a:latin typeface="Calibri" pitchFamily="18"/>
              </a:rPr>
              <a:t>: Ο Γ. </a:t>
            </a:r>
            <a:r>
              <a:rPr lang="el-GR" dirty="0" smtClean="0">
                <a:latin typeface="Calibri" pitchFamily="18"/>
              </a:rPr>
              <a:t>με </a:t>
            </a:r>
            <a:r>
              <a:rPr lang="el-GR" dirty="0">
                <a:latin typeface="Calibri" pitchFamily="18"/>
              </a:rPr>
              <a:t>την Ι. </a:t>
            </a:r>
            <a:r>
              <a:rPr lang="el-GR" dirty="0" smtClean="0">
                <a:latin typeface="Calibri" pitchFamily="18"/>
              </a:rPr>
              <a:t>έπαιρναν </a:t>
            </a:r>
            <a:r>
              <a:rPr lang="el-GR" dirty="0">
                <a:latin typeface="Calibri" pitchFamily="18"/>
              </a:rPr>
              <a:t>τα τουβλάκια </a:t>
            </a:r>
            <a:r>
              <a:rPr lang="el-GR" dirty="0" smtClean="0">
                <a:latin typeface="Calibri" pitchFamily="18"/>
              </a:rPr>
              <a:t>από </a:t>
            </a:r>
            <a:r>
              <a:rPr lang="el-GR" dirty="0">
                <a:latin typeface="Calibri" pitchFamily="18"/>
              </a:rPr>
              <a:t>το καλάθι και τα άφηναν στο πάτωμα, όπου ο Μ., η Ν. Και η Ε. Τα συναρμολογούσαν και στη συνέχεια όλοι μαζί έφτιαχναν μια γέφυρα όπως είπαν.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custDataLst>
      <p:tags r:id="rId1"/>
    </p:custDataLst>
    <p:extLst>
      <p:ext uri="{BB962C8B-B14F-4D97-AF65-F5344CB8AC3E}">
        <p14:creationId xmlns:p14="http://schemas.microsoft.com/office/powerpoint/2010/main" val="34815865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23554" name="Θέση περιεχομένου 2"/>
          <p:cNvSpPr>
            <a:spLocks noGrp="1"/>
          </p:cNvSpPr>
          <p:nvPr>
            <p:ph idx="1"/>
          </p:nvPr>
        </p:nvSpPr>
        <p:spPr/>
        <p:txBody>
          <a:bodyPr>
            <a:normAutofit/>
          </a:bodyPr>
          <a:lstStyle/>
          <a:p>
            <a:pPr marL="0" indent="0">
              <a:spcBef>
                <a:spcPts val="0"/>
              </a:spcBef>
              <a:spcAft>
                <a:spcPts val="600"/>
              </a:spcAft>
              <a:buFont typeface="Courier New" pitchFamily="49" charset="0"/>
              <a:buNone/>
            </a:pPr>
            <a:r>
              <a:rPr lang="el-GR" b="1" dirty="0" smtClean="0"/>
              <a:t>Τομέας Κινητικός</a:t>
            </a:r>
            <a:r>
              <a:rPr lang="el-GR" dirty="0" smtClean="0"/>
              <a:t>: Εξέλιξη λεπτής κινητικότητας, καθώς χειρίζονταν διάφορα μικρά και λεπτά αντικείμενα.</a:t>
            </a:r>
            <a:endParaRPr lang="el-GR" u="sng" dirty="0" smtClean="0"/>
          </a:p>
          <a:p>
            <a:pPr marL="0" indent="0">
              <a:spcBef>
                <a:spcPts val="0"/>
              </a:spcBef>
              <a:spcAft>
                <a:spcPts val="600"/>
              </a:spcAft>
              <a:buFont typeface="Courier New" pitchFamily="49" charset="0"/>
              <a:buNone/>
            </a:pPr>
            <a:r>
              <a:rPr lang="el-GR" b="1" dirty="0" smtClean="0"/>
              <a:t>Τομέας Νοητικός</a:t>
            </a:r>
            <a:r>
              <a:rPr lang="el-GR" dirty="0" smtClean="0"/>
              <a:t>: Ανάπτυξη της φαντασίας, εξάσκηση του συμβολικού τρόπου σκέψης τους και της μνήμης τους, εξέλιξη του λόγου, σταδιακή είσοδος των παιδιών στον κόσμο των μεγάλων.</a:t>
            </a:r>
            <a:endParaRPr lang="el-GR" u="sng" dirty="0" smtClean="0"/>
          </a:p>
          <a:p>
            <a:pPr marL="0" indent="0">
              <a:spcBef>
                <a:spcPts val="0"/>
              </a:spcBef>
              <a:spcAft>
                <a:spcPts val="600"/>
              </a:spcAft>
              <a:buFont typeface="Courier New" pitchFamily="49" charset="0"/>
              <a:buNone/>
            </a:pPr>
            <a:r>
              <a:rPr lang="el-GR" b="1" dirty="0" smtClean="0"/>
              <a:t>Τομέας Κοινωνικός</a:t>
            </a:r>
            <a:r>
              <a:rPr lang="el-GR" dirty="0" smtClean="0"/>
              <a:t>: Ενισχύεται η κοινωνικοποίηση καθώς έρχονται σε επαφή και παίζουν αρμονικά, αυξάνεται η συνεργασία τους.</a:t>
            </a:r>
            <a:endParaRPr lang="el-GR" u="sng" dirty="0" smtClean="0"/>
          </a:p>
          <a:p>
            <a:pPr marL="0" indent="0">
              <a:spcBef>
                <a:spcPts val="0"/>
              </a:spcBef>
              <a:spcAft>
                <a:spcPts val="600"/>
              </a:spcAft>
              <a:buFont typeface="Courier New" pitchFamily="49" charset="0"/>
              <a:buNone/>
            </a:pPr>
            <a:r>
              <a:rPr lang="el-GR" b="1" dirty="0" smtClean="0"/>
              <a:t>Τομέας Συναισθηματικός</a:t>
            </a:r>
            <a:r>
              <a:rPr lang="el-GR" dirty="0" smtClean="0"/>
              <a:t>: Φαίνονταν χαρούμενα και ευχαριστημένα που μιμούνταν τις σχέσεις των μεγάλων και υποδύονταν διάφορους ρόλους.</a:t>
            </a:r>
            <a:endParaRPr lang="el-GR" u="sng" dirty="0" smtClean="0"/>
          </a:p>
        </p:txBody>
      </p:sp>
      <p:sp>
        <p:nvSpPr>
          <p:cNvPr id="23555"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CA23338-1E0B-4683-86AE-C521A6CA0425}" type="slidenum">
              <a:rPr lang="el-GR">
                <a:solidFill>
                  <a:prstClr val="black"/>
                </a:solidFill>
                <a:cs typeface="Arial" charset="0"/>
              </a:rPr>
              <a:pPr/>
              <a:t>149</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165068705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24578" name="Θέση περιεχομένου 2"/>
          <p:cNvSpPr>
            <a:spLocks noGrp="1"/>
          </p:cNvSpPr>
          <p:nvPr>
            <p:ph idx="1"/>
          </p:nvPr>
        </p:nvSpPr>
        <p:spPr/>
        <p:txBody>
          <a:bodyPr/>
          <a:lstStyle/>
          <a:p>
            <a:pPr algn="ctr">
              <a:spcBef>
                <a:spcPts val="0"/>
              </a:spcBef>
              <a:spcAft>
                <a:spcPts val="600"/>
              </a:spcAft>
              <a:buFont typeface="Courier New" pitchFamily="49" charset="0"/>
              <a:buNone/>
            </a:pPr>
            <a:r>
              <a:rPr lang="el-GR" b="1" dirty="0" smtClean="0">
                <a:solidFill>
                  <a:schemeClr val="tx2"/>
                </a:solidFill>
              </a:rPr>
              <a:t>Παιχνίδι Κατασκευών</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 τέσσερα</a:t>
            </a:r>
          </a:p>
          <a:p>
            <a:pPr>
              <a:spcBef>
                <a:spcPts val="0"/>
              </a:spcBef>
              <a:spcAft>
                <a:spcPts val="600"/>
              </a:spcAft>
              <a:buFont typeface="Courier New" pitchFamily="49" charset="0"/>
              <a:buNone/>
            </a:pPr>
            <a:r>
              <a:rPr lang="el-GR" b="1" dirty="0" smtClean="0"/>
              <a:t>Ηλικία παιδιών</a:t>
            </a:r>
            <a:r>
              <a:rPr lang="el-GR" dirty="0" smtClean="0"/>
              <a:t>: 3 έως 3,6</a:t>
            </a:r>
          </a:p>
          <a:p>
            <a:pPr marL="0" indent="0">
              <a:spcBef>
                <a:spcPts val="0"/>
              </a:spcBef>
              <a:spcAft>
                <a:spcPts val="600"/>
              </a:spcAft>
              <a:buFont typeface="Courier New" pitchFamily="49" charset="0"/>
              <a:buNone/>
            </a:pPr>
            <a:r>
              <a:rPr lang="el-GR" b="1" dirty="0" smtClean="0"/>
              <a:t>Περιγραφή παιχνιδιού</a:t>
            </a:r>
            <a:r>
              <a:rPr lang="el-GR" dirty="0" smtClean="0"/>
              <a:t>: Οι παιδαγωγοί τοποθέτησαν τα τουβλάκια πάνω σε ένα τραπέζι και προέτρεψαν τα παιδιά να παίξουν με αυτά. Τέσσερα αγόρια πλησίασαν και, συγκεκριμένα, ο Δ(3 χρ.), ο Χ(3,6 χρ.), ο Μ(3,6 χρ.) και ο Α (3 χρ.). Ωστόσο, τα παιδιά προτίμησαν να παίξουν στο πάτωμα, όπου και μετέφεραν τελικά τα τουβλάκια. </a:t>
            </a:r>
          </a:p>
        </p:txBody>
      </p:sp>
      <p:sp>
        <p:nvSpPr>
          <p:cNvPr id="24579"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1CDDDBC-17EC-42C0-BA67-5FFD81C2AE6D}" type="slidenum">
              <a:rPr lang="el-GR">
                <a:solidFill>
                  <a:prstClr val="black"/>
                </a:solidFill>
                <a:cs typeface="Arial" charset="0"/>
              </a:rPr>
              <a:pPr/>
              <a:t>150</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99075979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25602" name="Θέση περιεχομένου 2"/>
          <p:cNvSpPr>
            <a:spLocks noGrp="1"/>
          </p:cNvSpPr>
          <p:nvPr>
            <p:ph idx="1"/>
          </p:nvPr>
        </p:nvSpPr>
        <p:spPr>
          <a:xfrm>
            <a:off x="457200" y="1196752"/>
            <a:ext cx="8229600" cy="5472608"/>
          </a:xfrm>
        </p:spPr>
        <p:txBody>
          <a:bodyPr>
            <a:noAutofit/>
          </a:bodyPr>
          <a:lstStyle/>
          <a:p>
            <a:pPr marL="0" indent="0">
              <a:spcBef>
                <a:spcPts val="0"/>
              </a:spcBef>
              <a:spcAft>
                <a:spcPts val="600"/>
              </a:spcAft>
              <a:buFont typeface="Courier New" pitchFamily="49" charset="0"/>
              <a:buNone/>
            </a:pPr>
            <a:r>
              <a:rPr lang="el-GR" b="1" dirty="0" smtClean="0"/>
              <a:t>Τομέας Κινητικός</a:t>
            </a:r>
            <a:r>
              <a:rPr lang="el-GR" dirty="0" smtClean="0"/>
              <a:t>: Εξάσκηση λεπτής κινητικότητας, καθώς έπρεπε να χρησιμοποιήσουν με προσοχή τα άκρα τους, προκειμένου να κατασκευάσουν εκείνο που επιθυμούσαν.</a:t>
            </a:r>
          </a:p>
          <a:p>
            <a:pPr marL="0" indent="0">
              <a:spcBef>
                <a:spcPts val="0"/>
              </a:spcBef>
              <a:spcAft>
                <a:spcPts val="600"/>
              </a:spcAft>
              <a:buFont typeface="Courier New" pitchFamily="49" charset="0"/>
              <a:buNone/>
            </a:pPr>
            <a:r>
              <a:rPr lang="el-GR" b="1" dirty="0" smtClean="0"/>
              <a:t>Τομέας Νοητικός</a:t>
            </a:r>
            <a:r>
              <a:rPr lang="el-GR" dirty="0" smtClean="0"/>
              <a:t>: Άσκηση λογικό-μαθηματικής σκέψης, καλλιέργεια της δημιουργικής φαντασίας, ενίσχυση της υπομονής και επιμονής των παιδιών.  </a:t>
            </a:r>
            <a:endParaRPr lang="el-GR" u="sng" dirty="0" smtClean="0"/>
          </a:p>
          <a:p>
            <a:pPr marL="0" indent="0">
              <a:spcBef>
                <a:spcPts val="0"/>
              </a:spcBef>
              <a:spcAft>
                <a:spcPts val="600"/>
              </a:spcAft>
              <a:buFont typeface="Courier New" pitchFamily="49" charset="0"/>
              <a:buNone/>
            </a:pPr>
            <a:r>
              <a:rPr lang="el-GR" b="1" dirty="0" smtClean="0"/>
              <a:t>Τομέας Κοινωνικός</a:t>
            </a:r>
            <a:r>
              <a:rPr lang="el-GR" dirty="0" smtClean="0"/>
              <a:t>: Ενίσχυση της κοινωνικοποίησης των παιδιών μέσα από τις συζητήσεις σχετικά με τις κατασκευές τους.</a:t>
            </a:r>
            <a:endParaRPr lang="el-GR" u="sng" dirty="0" smtClean="0"/>
          </a:p>
          <a:p>
            <a:pPr marL="0" indent="0">
              <a:spcBef>
                <a:spcPts val="0"/>
              </a:spcBef>
              <a:spcAft>
                <a:spcPts val="600"/>
              </a:spcAft>
              <a:buFont typeface="Courier New" pitchFamily="49" charset="0"/>
              <a:buNone/>
            </a:pPr>
            <a:r>
              <a:rPr lang="el-GR" b="1" dirty="0" smtClean="0"/>
              <a:t>Τομέας Συναισθηματικός</a:t>
            </a:r>
            <a:r>
              <a:rPr lang="el-GR" dirty="0" smtClean="0"/>
              <a:t>: Φαίνονταν περήφανα για τις κατασκευές τους, έδειξαν ιδιαίτερη χαρά από το θόρυβο που προκλήθηκε όταν διέλυσαν τις κατασκευές τους, αφού πρώτα τις είχαν δείξει στην παιδαγωγό.</a:t>
            </a:r>
          </a:p>
        </p:txBody>
      </p:sp>
      <p:sp>
        <p:nvSpPr>
          <p:cNvPr id="25603"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499C18A-BF2A-4BA2-B1CC-44E57529F8BB}" type="slidenum">
              <a:rPr lang="el-GR">
                <a:solidFill>
                  <a:prstClr val="black"/>
                </a:solidFill>
                <a:cs typeface="Arial" charset="0"/>
              </a:rPr>
              <a:pPr/>
              <a:t>151</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3487740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2700" dirty="0" smtClean="0"/>
          </a:p>
        </p:txBody>
      </p:sp>
      <p:sp>
        <p:nvSpPr>
          <p:cNvPr id="26626" name="Θέση περιεχομένου 2"/>
          <p:cNvSpPr>
            <a:spLocks noGrp="1"/>
          </p:cNvSpPr>
          <p:nvPr>
            <p:ph idx="1"/>
          </p:nvPr>
        </p:nvSpPr>
        <p:spPr/>
        <p:txBody>
          <a:bodyPr/>
          <a:lstStyle/>
          <a:p>
            <a:pPr algn="ctr">
              <a:spcBef>
                <a:spcPts val="0"/>
              </a:spcBef>
              <a:spcAft>
                <a:spcPts val="600"/>
              </a:spcAft>
              <a:buFont typeface="Courier New" pitchFamily="49" charset="0"/>
              <a:buNone/>
            </a:pPr>
            <a:r>
              <a:rPr lang="el-GR" b="1" dirty="0" smtClean="0">
                <a:solidFill>
                  <a:schemeClr val="tx2"/>
                </a:solidFill>
              </a:rPr>
              <a:t>Είδος Παιχνιδιού: Παιχνίδι άσκησης.</a:t>
            </a:r>
            <a:endParaRPr lang="el-GR" b="1" i="1" dirty="0" smtClean="0">
              <a:solidFill>
                <a:schemeClr val="tx2"/>
              </a:solidFill>
            </a:endParaRPr>
          </a:p>
          <a:p>
            <a:pPr marL="0" indent="0">
              <a:spcBef>
                <a:spcPts val="0"/>
              </a:spcBef>
              <a:spcAft>
                <a:spcPts val="600"/>
              </a:spcAft>
              <a:buFont typeface="Courier New" pitchFamily="49" charset="0"/>
              <a:buNone/>
            </a:pPr>
            <a:r>
              <a:rPr lang="el-GR" b="1" dirty="0" smtClean="0"/>
              <a:t>Αριθμός παιδιών</a:t>
            </a:r>
            <a:r>
              <a:rPr lang="el-GR" dirty="0" smtClean="0"/>
              <a:t>: 14</a:t>
            </a:r>
          </a:p>
          <a:p>
            <a:pPr marL="0" indent="0">
              <a:spcBef>
                <a:spcPts val="0"/>
              </a:spcBef>
              <a:spcAft>
                <a:spcPts val="600"/>
              </a:spcAft>
              <a:buFont typeface="Courier New" pitchFamily="49" charset="0"/>
              <a:buNone/>
            </a:pPr>
            <a:r>
              <a:rPr lang="el-GR" b="1" dirty="0" smtClean="0"/>
              <a:t>Ηλικία παιδιών</a:t>
            </a:r>
            <a:r>
              <a:rPr lang="el-GR" dirty="0" smtClean="0"/>
              <a:t>: 3-3,6</a:t>
            </a:r>
          </a:p>
          <a:p>
            <a:pPr marL="0" indent="0">
              <a:spcBef>
                <a:spcPts val="0"/>
              </a:spcBef>
              <a:spcAft>
                <a:spcPts val="600"/>
              </a:spcAft>
              <a:buFont typeface="Courier New" pitchFamily="49" charset="0"/>
              <a:buNone/>
            </a:pPr>
            <a:r>
              <a:rPr lang="el-GR" b="1" dirty="0" smtClean="0"/>
              <a:t>Περιγραφή παιχνιδιού</a:t>
            </a:r>
            <a:r>
              <a:rPr lang="el-GR" dirty="0" smtClean="0"/>
              <a:t>: Δημιουργήσαμε μια διαδρομή με εμπόδια, την οποία διέσχισαν τα παιδιά. Αναλυτικότερα, τοποθετήσαμε δύο κούτες μέσα από τις οποίες πέρασαν τα παιδιά, μαξιλάρια στα οποία πήδηξαν πάνω τους, κώνους όπου πέρασαν κυκλικά και, τέλος, μπαλάκια και τα παιδιά πήδηξαν από πάνω τους. Τα παιδιά έπρεπε να διανύσουν την συγκεκριμένη διαδρομή κρατώντας ένα μαντίλι που δεν έπρεπε να τους πέσει.</a:t>
            </a:r>
          </a:p>
        </p:txBody>
      </p:sp>
      <p:sp>
        <p:nvSpPr>
          <p:cNvPr id="26627"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864C74A-D6CF-4457-9791-ED75DFFDCF1E}" type="slidenum">
              <a:rPr lang="el-GR">
                <a:solidFill>
                  <a:prstClr val="black"/>
                </a:solidFill>
                <a:cs typeface="Arial" charset="0"/>
              </a:rPr>
              <a:pPr/>
              <a:t>152</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400873165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2700" dirty="0" smtClean="0"/>
          </a:p>
        </p:txBody>
      </p:sp>
      <p:sp>
        <p:nvSpPr>
          <p:cNvPr id="27650" name="Θέση περιεχομένου 2"/>
          <p:cNvSpPr>
            <a:spLocks noGrp="1"/>
          </p:cNvSpPr>
          <p:nvPr>
            <p:ph idx="1"/>
          </p:nvPr>
        </p:nvSpPr>
        <p:spPr/>
        <p:txBody>
          <a:bodyPr>
            <a:normAutofit/>
          </a:bodyPr>
          <a:lstStyle/>
          <a:p>
            <a:pPr marL="0" indent="0">
              <a:spcBef>
                <a:spcPts val="0"/>
              </a:spcBef>
              <a:spcAft>
                <a:spcPts val="600"/>
              </a:spcAft>
              <a:buFont typeface="Courier New" pitchFamily="49" charset="0"/>
              <a:buNone/>
            </a:pPr>
            <a:r>
              <a:rPr lang="el-GR" b="1" dirty="0" smtClean="0"/>
              <a:t>Τομέας Κινητικός</a:t>
            </a:r>
            <a:r>
              <a:rPr lang="el-GR" dirty="0" smtClean="0"/>
              <a:t>: Ενίσχυση αδρής και λεπτής κινητικότητας.</a:t>
            </a:r>
            <a:endParaRPr lang="el-GR" u="sng" dirty="0" smtClean="0"/>
          </a:p>
          <a:p>
            <a:pPr marL="0" indent="0">
              <a:spcBef>
                <a:spcPts val="0"/>
              </a:spcBef>
              <a:spcAft>
                <a:spcPts val="600"/>
              </a:spcAft>
              <a:buFont typeface="Courier New" pitchFamily="49" charset="0"/>
              <a:buNone/>
            </a:pPr>
            <a:r>
              <a:rPr lang="el-GR" b="1" dirty="0" smtClean="0"/>
              <a:t>Τομέας Νοητικός</a:t>
            </a:r>
            <a:r>
              <a:rPr lang="el-GR" dirty="0" smtClean="0"/>
              <a:t>: Εξέλιξη οπτικό-κινητικού συντονισμού, τα παιδιά έρχονται σε επαφή με έννοιες του χώρου, όπως πάνω, κάτω, δεξιά, αριστερά, μέσα, έξω.</a:t>
            </a:r>
            <a:endParaRPr lang="el-GR" u="sng" dirty="0" smtClean="0"/>
          </a:p>
          <a:p>
            <a:pPr marL="0" indent="0">
              <a:spcBef>
                <a:spcPts val="0"/>
              </a:spcBef>
              <a:spcAft>
                <a:spcPts val="600"/>
              </a:spcAft>
              <a:buFont typeface="Courier New" pitchFamily="49" charset="0"/>
              <a:buNone/>
            </a:pPr>
            <a:r>
              <a:rPr lang="el-GR" b="1" dirty="0" smtClean="0"/>
              <a:t>Τομέας Κοινωνικός</a:t>
            </a:r>
            <a:r>
              <a:rPr lang="el-GR" dirty="0" smtClean="0"/>
              <a:t>: Ενίσχυση κοινωνικοποίησης, καθώς συνομιλούσαν και ενθάρρυναν ο ένας τον άλλον. </a:t>
            </a:r>
            <a:endParaRPr lang="el-GR" u="sng" dirty="0" smtClean="0"/>
          </a:p>
          <a:p>
            <a:pPr marL="0" indent="0">
              <a:spcBef>
                <a:spcPts val="0"/>
              </a:spcBef>
              <a:spcAft>
                <a:spcPts val="600"/>
              </a:spcAft>
              <a:buFont typeface="Courier New" pitchFamily="49" charset="0"/>
              <a:buNone/>
            </a:pPr>
            <a:r>
              <a:rPr lang="el-GR" b="1" dirty="0" smtClean="0"/>
              <a:t>Τομέας Συναισθηματικός</a:t>
            </a:r>
            <a:r>
              <a:rPr lang="el-GR" dirty="0" smtClean="0"/>
              <a:t>: Φαίνονταν χαρούμενα με το συγκεκριμένο παιχνίδι, καθώς επίσης και περήφανα που κατάφεραν να ολοκληρώσουν τη διαδρομή.</a:t>
            </a:r>
          </a:p>
        </p:txBody>
      </p:sp>
      <p:sp>
        <p:nvSpPr>
          <p:cNvPr id="27651"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BE2E34-40B9-48A4-A197-4A4EDC55B17F}" type="slidenum">
              <a:rPr lang="el-GR">
                <a:solidFill>
                  <a:prstClr val="black"/>
                </a:solidFill>
                <a:cs typeface="Arial" charset="0"/>
              </a:rPr>
              <a:pPr/>
              <a:t>153</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72778957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28674" name="Θέση περιεχομένου 2"/>
          <p:cNvSpPr>
            <a:spLocks noGrp="1"/>
          </p:cNvSpPr>
          <p:nvPr>
            <p:ph idx="1"/>
          </p:nvPr>
        </p:nvSpPr>
        <p:spPr/>
        <p:txBody>
          <a:bodyPr/>
          <a:lstStyle/>
          <a:p>
            <a:pPr algn="ctr">
              <a:spcBef>
                <a:spcPts val="0"/>
              </a:spcBef>
              <a:spcAft>
                <a:spcPts val="600"/>
              </a:spcAft>
              <a:buFont typeface="Courier New" pitchFamily="49" charset="0"/>
              <a:buNone/>
            </a:pPr>
            <a:r>
              <a:rPr lang="el-GR" b="1" dirty="0" smtClean="0">
                <a:solidFill>
                  <a:schemeClr val="tx2"/>
                </a:solidFill>
              </a:rPr>
              <a:t>Είδος Παιχνιδιού: Παιχνίδι κανόνων.</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 15</a:t>
            </a:r>
          </a:p>
          <a:p>
            <a:pPr marL="0" indent="0">
              <a:spcBef>
                <a:spcPts val="0"/>
              </a:spcBef>
              <a:spcAft>
                <a:spcPts val="600"/>
              </a:spcAft>
              <a:buFont typeface="Courier New" pitchFamily="49" charset="0"/>
              <a:buNone/>
            </a:pPr>
            <a:r>
              <a:rPr lang="el-GR" b="1" dirty="0" smtClean="0"/>
              <a:t>Ηλικία παιδιών</a:t>
            </a:r>
            <a:r>
              <a:rPr lang="el-GR" dirty="0" smtClean="0"/>
              <a:t>: 3 έως 4</a:t>
            </a:r>
          </a:p>
          <a:p>
            <a:pPr marL="0" indent="0">
              <a:spcBef>
                <a:spcPts val="0"/>
              </a:spcBef>
              <a:spcAft>
                <a:spcPts val="600"/>
              </a:spcAft>
              <a:buFont typeface="Courier New" pitchFamily="49" charset="0"/>
              <a:buNone/>
            </a:pPr>
            <a:r>
              <a:rPr lang="el-GR" b="1" dirty="0" smtClean="0"/>
              <a:t>Περιγραφή παιχνιδιού</a:t>
            </a:r>
            <a:r>
              <a:rPr lang="el-GR" dirty="0" smtClean="0"/>
              <a:t>: Το παιχνίδι του καθρέφτη. Ειδικότερα, κάθεται ένα παιδί στη μέση ή η παιδαγωγός και εκτελεί διάφορες κινήσεις, τις οποίες τα υπόλοιπα παιδιά παρακολουθούν και θα πρέπει να μιμούνται. Για παράδειγμα, χοροπηδάνε, σηκώνουν ψηλά τα χέρια τους, αγγίζουν το κεφάλι τους. </a:t>
            </a:r>
          </a:p>
        </p:txBody>
      </p:sp>
      <p:sp>
        <p:nvSpPr>
          <p:cNvPr id="28675"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C0C3C60-37C9-402F-BA20-AB3F52197FD4}" type="slidenum">
              <a:rPr lang="el-GR">
                <a:solidFill>
                  <a:prstClr val="black"/>
                </a:solidFill>
                <a:cs typeface="Arial" charset="0"/>
              </a:rPr>
              <a:pPr/>
              <a:t>154</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143721947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a:t>
            </a:r>
            <a:r>
              <a:rPr lang="el-GR" sz="2700" i="1" dirty="0" err="1" smtClean="0"/>
              <a:t>Κούρτη</a:t>
            </a:r>
            <a:r>
              <a:rPr lang="el-GR" sz="2700" i="1" dirty="0" smtClean="0"/>
              <a:t> Ευγενία</a:t>
            </a:r>
            <a:endParaRPr lang="el-GR" sz="3200" dirty="0" smtClean="0"/>
          </a:p>
        </p:txBody>
      </p:sp>
      <p:sp>
        <p:nvSpPr>
          <p:cNvPr id="29698" name="Θέση περιεχομένου 2"/>
          <p:cNvSpPr>
            <a:spLocks noGrp="1"/>
          </p:cNvSpPr>
          <p:nvPr>
            <p:ph idx="1"/>
          </p:nvPr>
        </p:nvSpPr>
        <p:spPr/>
        <p:txBody>
          <a:bodyPr>
            <a:normAutofit/>
          </a:bodyPr>
          <a:lstStyle/>
          <a:p>
            <a:pPr marL="0" indent="0">
              <a:spcBef>
                <a:spcPts val="0"/>
              </a:spcBef>
              <a:spcAft>
                <a:spcPts val="600"/>
              </a:spcAft>
              <a:buFont typeface="Courier New" pitchFamily="49" charset="0"/>
              <a:buNone/>
            </a:pPr>
            <a:r>
              <a:rPr lang="el-GR" b="1" dirty="0" smtClean="0"/>
              <a:t>Τομέας Κινητικός</a:t>
            </a:r>
            <a:r>
              <a:rPr lang="el-GR" dirty="0" smtClean="0"/>
              <a:t>: Ενίσχυση λεπτής και αδρής κινητικότητας.</a:t>
            </a:r>
            <a:endParaRPr lang="el-GR" u="sng" dirty="0" smtClean="0"/>
          </a:p>
          <a:p>
            <a:pPr marL="0" indent="0">
              <a:spcBef>
                <a:spcPts val="0"/>
              </a:spcBef>
              <a:spcAft>
                <a:spcPts val="600"/>
              </a:spcAft>
              <a:buFont typeface="Courier New" pitchFamily="49" charset="0"/>
              <a:buNone/>
            </a:pPr>
            <a:r>
              <a:rPr lang="el-GR" b="1" dirty="0" smtClean="0"/>
              <a:t>Τομέας Νοητικός</a:t>
            </a:r>
            <a:r>
              <a:rPr lang="el-GR" dirty="0" smtClean="0"/>
              <a:t>: Εξάσκηση προσοχής και αντίληψης, ανάπτυξη οπτικό-κινητικού συντονισμού, ήρθαν σε επαφή με έννοιες όπως αργά-γρήγορα, ψηλά-χαμηλά.</a:t>
            </a:r>
            <a:endParaRPr lang="el-GR" u="sng" dirty="0" smtClean="0"/>
          </a:p>
          <a:p>
            <a:pPr marL="0" indent="0">
              <a:spcBef>
                <a:spcPts val="0"/>
              </a:spcBef>
              <a:spcAft>
                <a:spcPts val="600"/>
              </a:spcAft>
              <a:buFont typeface="Courier New" pitchFamily="49" charset="0"/>
              <a:buNone/>
            </a:pPr>
            <a:r>
              <a:rPr lang="el-GR" b="1" dirty="0" smtClean="0"/>
              <a:t>Τομέας Κοινωνικός</a:t>
            </a:r>
            <a:r>
              <a:rPr lang="el-GR" dirty="0" smtClean="0"/>
              <a:t>: Ενίσχυση κοινωνικοποίησης, καθώς τα παιδιά συνομιλούσαν μεταξύ τους και διόρθωνε ο ένας τον άλλον.</a:t>
            </a:r>
            <a:endParaRPr lang="el-GR" u="sng" dirty="0" smtClean="0"/>
          </a:p>
          <a:p>
            <a:pPr marL="0" indent="0">
              <a:spcBef>
                <a:spcPts val="0"/>
              </a:spcBef>
              <a:spcAft>
                <a:spcPts val="600"/>
              </a:spcAft>
              <a:buFont typeface="Courier New" pitchFamily="49" charset="0"/>
              <a:buNone/>
            </a:pPr>
            <a:r>
              <a:rPr lang="el-GR" b="1" dirty="0" smtClean="0"/>
              <a:t>Τομέας Συναισθηματικός</a:t>
            </a:r>
            <a:r>
              <a:rPr lang="el-GR" dirty="0" smtClean="0"/>
              <a:t>: Φαίνονταν ικανοποιημένα και περήφανα κάθε φορά που εκτελούσαν σωστά τις εντολές και οι παιδαγωγοί τα επαινούσαν. </a:t>
            </a:r>
            <a:endParaRPr lang="el-GR" u="sng" dirty="0" smtClean="0"/>
          </a:p>
          <a:p>
            <a:pPr>
              <a:spcBef>
                <a:spcPts val="0"/>
              </a:spcBef>
              <a:spcAft>
                <a:spcPts val="600"/>
              </a:spcAft>
              <a:buFont typeface="Courier New" pitchFamily="49" charset="0"/>
              <a:buNone/>
            </a:pPr>
            <a:endParaRPr lang="el-GR" dirty="0" smtClean="0"/>
          </a:p>
          <a:p>
            <a:pPr>
              <a:spcBef>
                <a:spcPts val="0"/>
              </a:spcBef>
              <a:spcAft>
                <a:spcPts val="600"/>
              </a:spcAft>
              <a:buFont typeface="Courier New" pitchFamily="49" charset="0"/>
              <a:buNone/>
            </a:pPr>
            <a:endParaRPr lang="el-GR" dirty="0" smtClean="0"/>
          </a:p>
        </p:txBody>
      </p:sp>
      <p:sp>
        <p:nvSpPr>
          <p:cNvPr id="29699"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5361F8B-C198-4031-AFB9-17987A8FE0E0}" type="slidenum">
              <a:rPr lang="el-GR">
                <a:solidFill>
                  <a:prstClr val="black"/>
                </a:solidFill>
                <a:cs typeface="Arial" charset="0"/>
              </a:rPr>
              <a:pPr/>
              <a:t>155</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69245177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t> </a:t>
            </a:r>
            <a:r>
              <a:rPr lang="el-GR" sz="2700" i="1" dirty="0" smtClean="0"/>
              <a:t>Φοιτήτρια </a:t>
            </a:r>
            <a:r>
              <a:rPr lang="el-GR" sz="2700" i="1" dirty="0" err="1" smtClean="0"/>
              <a:t>Κούρτη</a:t>
            </a:r>
            <a:r>
              <a:rPr lang="el-GR" sz="2700" i="1" dirty="0" smtClean="0"/>
              <a:t> Ευγενία</a:t>
            </a:r>
            <a:r>
              <a:rPr lang="el-GR" sz="2700" dirty="0" smtClean="0"/>
              <a:t> </a:t>
            </a:r>
            <a:endParaRPr lang="el-GR" sz="3200" dirty="0" smtClean="0"/>
          </a:p>
        </p:txBody>
      </p:sp>
      <p:sp>
        <p:nvSpPr>
          <p:cNvPr id="30722" name="Θέση περιεχομένου 2"/>
          <p:cNvSpPr>
            <a:spLocks noGrp="1"/>
          </p:cNvSpPr>
          <p:nvPr>
            <p:ph idx="1"/>
          </p:nvPr>
        </p:nvSpPr>
        <p:spPr/>
        <p:txBody>
          <a:bodyPr/>
          <a:lstStyle/>
          <a:p>
            <a:pPr algn="ctr">
              <a:spcBef>
                <a:spcPts val="0"/>
              </a:spcBef>
              <a:spcAft>
                <a:spcPts val="600"/>
              </a:spcAft>
              <a:buFont typeface="Courier New" pitchFamily="49" charset="0"/>
              <a:buNone/>
            </a:pPr>
            <a:r>
              <a:rPr lang="el-GR" b="1" dirty="0" smtClean="0"/>
              <a:t>Λίγα λόγια για την εμπειρία μο</a:t>
            </a:r>
            <a:r>
              <a:rPr lang="el-GR" dirty="0" smtClean="0"/>
              <a:t>υ</a:t>
            </a:r>
          </a:p>
          <a:p>
            <a:pPr marL="0" indent="0" algn="ctr">
              <a:spcBef>
                <a:spcPts val="0"/>
              </a:spcBef>
              <a:spcAft>
                <a:spcPts val="600"/>
              </a:spcAft>
              <a:buFont typeface="Courier New" pitchFamily="49" charset="0"/>
              <a:buNone/>
            </a:pPr>
            <a:r>
              <a:rPr lang="el-GR" dirty="0" smtClean="0"/>
              <a:t>Εκείνο που κέρδισα από την πραγματοποίηση της πρακτικής μου άσκησης στον παιδικό σταθμό ήταν να αντιλαμβάνομαι πιο άνετα τις ανάγκες των παιδιών και να ετοιμάζω δραστηριότητες, οι οποίες είναι παιδαγωγικά κατάλληλες και βασισμένες στα χαρακτηριστικά της ηλικίας των παιδιών και στις ανάγκες τους. </a:t>
            </a:r>
            <a:endParaRPr lang="en-US" dirty="0" smtClean="0"/>
          </a:p>
          <a:p>
            <a:pPr marL="0" indent="0" algn="ctr">
              <a:spcBef>
                <a:spcPts val="0"/>
              </a:spcBef>
              <a:spcAft>
                <a:spcPts val="600"/>
              </a:spcAft>
              <a:buFont typeface="Courier New" pitchFamily="49" charset="0"/>
              <a:buNone/>
            </a:pPr>
            <a:r>
              <a:rPr lang="el-GR" dirty="0" smtClean="0"/>
              <a:t>Έμαθα να είμαι προετοιμασμένη και οργανωμένη κάθε φορά που επισκεπτόμουν τον παιδικό σταθμό. Επιπλέον, μου δόθηκε η δυνατότητα να δω σε εφαρμογή μερικές από τις θεωρίες και, γενικά να παρατηρήσω πόση απόσταση υπάρχει μεταξύ θεωρίας και πράξης.   </a:t>
            </a:r>
          </a:p>
        </p:txBody>
      </p:sp>
      <p:sp>
        <p:nvSpPr>
          <p:cNvPr id="30723"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A391F86-30CF-4280-92CB-507A0DFFFBFD}" type="slidenum">
              <a:rPr lang="el-GR">
                <a:solidFill>
                  <a:prstClr val="black"/>
                </a:solidFill>
                <a:cs typeface="Arial" charset="0"/>
              </a:rPr>
              <a:pPr/>
              <a:t>156</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40425688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5" name="Subtitle 4"/>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(1</a:t>
            </a:r>
            <a:r>
              <a:rPr lang="en-US" sz="2700" dirty="0" smtClean="0"/>
              <a:t>/</a:t>
            </a:r>
            <a:r>
              <a:rPr lang="el-GR" sz="2700" dirty="0" smtClean="0"/>
              <a:t>5)</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a:latin typeface="Calibri" pitchFamily="18"/>
              </a:rPr>
              <a:t>Τομέας </a:t>
            </a:r>
            <a:r>
              <a:rPr lang="el-GR" b="1" dirty="0" smtClean="0">
                <a:latin typeface="Calibri" pitchFamily="18"/>
              </a:rPr>
              <a:t>Κινητικός</a:t>
            </a:r>
            <a:r>
              <a:rPr lang="en-US" b="1" dirty="0" smtClean="0">
                <a:latin typeface="Calibri" pitchFamily="18"/>
              </a:rPr>
              <a:t>:</a:t>
            </a:r>
            <a:r>
              <a:rPr lang="el-GR" b="1" dirty="0" smtClean="0">
                <a:latin typeface="Calibri" pitchFamily="18"/>
              </a:rPr>
              <a:t> </a:t>
            </a:r>
            <a:r>
              <a:rPr lang="el-GR" dirty="0">
                <a:latin typeface="Calibri" pitchFamily="18"/>
              </a:rPr>
              <a:t>Εξάσκησαν </a:t>
            </a:r>
            <a:r>
              <a:rPr lang="el-GR" dirty="0" smtClean="0">
                <a:latin typeface="Calibri" pitchFamily="18"/>
              </a:rPr>
              <a:t>τη </a:t>
            </a:r>
            <a:r>
              <a:rPr lang="el-GR" dirty="0">
                <a:latin typeface="Calibri" pitchFamily="18"/>
              </a:rPr>
              <a:t>λεπτή τους κινητικότητα αφού έπιαναν τα τουβλάκια ανάλογα τον όγκο και το μέγεθος που καταλάμβανε και τα τοποθετούσαν όπου έπρεπε. </a:t>
            </a:r>
            <a:endParaRPr lang="el-GR" dirty="0" smtClean="0">
              <a:latin typeface="Calibri" pitchFamily="18"/>
            </a:endParaRPr>
          </a:p>
          <a:p>
            <a:pPr marL="0" lvl="0" indent="0">
              <a:spcAft>
                <a:spcPts val="600"/>
              </a:spcAft>
              <a:buNone/>
            </a:pPr>
            <a:r>
              <a:rPr lang="el-GR" dirty="0" smtClean="0">
                <a:latin typeface="Calibri" pitchFamily="18"/>
              </a:rPr>
              <a:t>Ταυτόχρονα</a:t>
            </a:r>
            <a:r>
              <a:rPr lang="el-GR" dirty="0">
                <a:latin typeface="Calibri" pitchFamily="18"/>
              </a:rPr>
              <a:t>, κάποια παιδιά εξάσκησαν την αδρή τους κινητικότητα όταν ανέβηκαν σε καρέκλα να μεγαλώσουν το πύργο τους και κρατούσαν ισορροπία</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custDataLst>
      <p:tags r:id="rId1"/>
    </p:custDataLst>
    <p:extLst>
      <p:ext uri="{BB962C8B-B14F-4D97-AF65-F5344CB8AC3E}">
        <p14:creationId xmlns:p14="http://schemas.microsoft.com/office/powerpoint/2010/main" val="301537787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Ευγενία Θεοδότου</a:t>
            </a:r>
            <a:r>
              <a:rPr lang="en-US" sz="2000" dirty="0"/>
              <a:t> </a:t>
            </a:r>
            <a:r>
              <a:rPr lang="el-GR" sz="2000" dirty="0" smtClean="0"/>
              <a:t>2014. </a:t>
            </a:r>
            <a:r>
              <a:rPr lang="el-GR" sz="2000" dirty="0"/>
              <a:t>Ευγενία </a:t>
            </a:r>
            <a:r>
              <a:rPr lang="el-GR" sz="2000" dirty="0" smtClean="0"/>
              <a:t>Θεοδότου. «</a:t>
            </a:r>
            <a:r>
              <a:rPr lang="el-GR" sz="2000" dirty="0"/>
              <a:t>Αρχές Οργάνωσης Παιδαγωγικής Πράξης Ι</a:t>
            </a:r>
            <a:r>
              <a:rPr lang="en-US" sz="2000" dirty="0"/>
              <a:t> (E)</a:t>
            </a:r>
            <a:r>
              <a:rPr lang="el-GR" sz="2000" dirty="0" smtClean="0"/>
              <a:t>. Ενότητα 1</a:t>
            </a:r>
            <a:r>
              <a:rPr lang="en-US" sz="2000" dirty="0" smtClean="0"/>
              <a:t>1:</a:t>
            </a:r>
            <a:r>
              <a:rPr lang="el-GR" sz="2000" dirty="0" smtClean="0"/>
              <a:t> </a:t>
            </a:r>
            <a:r>
              <a:rPr lang="el-GR" sz="2000" dirty="0"/>
              <a:t>Παρουσίαση εργασιών (Μέρος Β</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879554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161</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6806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72032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a:t>(</a:t>
            </a:r>
            <a:r>
              <a:rPr lang="en-US" sz="2700" dirty="0" smtClean="0"/>
              <a:t>2/</a:t>
            </a:r>
            <a:r>
              <a:rPr lang="el-GR" sz="2700" dirty="0" smtClean="0"/>
              <a:t>5)</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Νοητικός</a:t>
            </a:r>
            <a:r>
              <a:rPr lang="en-US" b="1" dirty="0" smtClean="0">
                <a:latin typeface="Calibri" pitchFamily="18"/>
              </a:rPr>
              <a:t>:</a:t>
            </a:r>
            <a:r>
              <a:rPr lang="el-GR" b="1" dirty="0" smtClean="0">
                <a:latin typeface="Calibri" pitchFamily="18"/>
              </a:rPr>
              <a:t> </a:t>
            </a:r>
            <a:r>
              <a:rPr lang="el-GR" dirty="0">
                <a:latin typeface="Calibri" pitchFamily="18"/>
              </a:rPr>
              <a:t>Τα παιδιά κατασκευάζοντας με τα τουβλάκια εξάσκησαν τους </a:t>
            </a:r>
            <a:r>
              <a:rPr lang="el-GR" dirty="0" smtClean="0">
                <a:latin typeface="Calibri" pitchFamily="18"/>
              </a:rPr>
              <a:t>λεπτούς </a:t>
            </a:r>
            <a:r>
              <a:rPr lang="el-GR" dirty="0">
                <a:latin typeface="Calibri" pitchFamily="18"/>
              </a:rPr>
              <a:t>χειρισμούς τους, αφού έπιαναν με τον αντίχειρα, τον δείκτη και τα υπόλοιπα δάχτυλα των χεριών τους τα τουβλάκια και τα ένωναν μεταξύ τους. </a:t>
            </a:r>
            <a:endParaRPr lang="el-GR" dirty="0" smtClean="0">
              <a:latin typeface="Calibri" pitchFamily="18"/>
            </a:endParaRPr>
          </a:p>
          <a:p>
            <a:pPr marL="0" lvl="0" indent="0">
              <a:spcAft>
                <a:spcPts val="600"/>
              </a:spcAft>
              <a:buNone/>
            </a:pPr>
            <a:r>
              <a:rPr lang="el-GR" dirty="0" smtClean="0">
                <a:latin typeface="Calibri" pitchFamily="18"/>
              </a:rPr>
              <a:t>Έπειτα</a:t>
            </a:r>
            <a:r>
              <a:rPr lang="el-GR" dirty="0">
                <a:latin typeface="Calibri" pitchFamily="18"/>
              </a:rPr>
              <a:t>, είχαν την ευκαιρία να εξασκήσουν την </a:t>
            </a:r>
            <a:r>
              <a:rPr lang="el-GR" dirty="0" err="1">
                <a:latin typeface="Calibri" pitchFamily="18"/>
              </a:rPr>
              <a:t>λογικομαθηματική</a:t>
            </a:r>
            <a:r>
              <a:rPr lang="el-GR" dirty="0">
                <a:latin typeface="Calibri" pitchFamily="18"/>
              </a:rPr>
              <a:t> τους σκέψη , αφού συνειδητοποίησαν </a:t>
            </a:r>
            <a:r>
              <a:rPr lang="el-GR" dirty="0" smtClean="0">
                <a:latin typeface="Calibri" pitchFamily="18"/>
              </a:rPr>
              <a:t>ότι </a:t>
            </a:r>
            <a:r>
              <a:rPr lang="el-GR" dirty="0">
                <a:latin typeface="Calibri" pitchFamily="18"/>
              </a:rPr>
              <a:t>κάποιο άλλο παιδί έχει περισσότερα τουβλάκια </a:t>
            </a:r>
            <a:r>
              <a:rPr lang="el-GR" dirty="0" smtClean="0">
                <a:latin typeface="Calibri" pitchFamily="18"/>
              </a:rPr>
              <a:t>από </a:t>
            </a:r>
            <a:r>
              <a:rPr lang="el-GR" dirty="0">
                <a:latin typeface="Calibri" pitchFamily="18"/>
              </a:rPr>
              <a:t>τα ίδια και για τον λόγο αυτό θέλησαν να μοιράσουν τα τουβλάκια ώστε να είναι ισόποσα. </a:t>
            </a:r>
            <a:endParaRPr lang="en-US" dirty="0" smtClean="0">
              <a:latin typeface="Calibri" pitchFamily="18"/>
            </a:endParaRPr>
          </a:p>
          <a:p>
            <a:pPr marL="0" lvl="0" indent="0">
              <a:spcAft>
                <a:spcPts val="600"/>
              </a:spcAft>
              <a:buNone/>
            </a:pPr>
            <a:r>
              <a:rPr lang="el-GR" dirty="0" smtClean="0">
                <a:latin typeface="Calibri" pitchFamily="18"/>
              </a:rPr>
              <a:t>Μεταξύ </a:t>
            </a:r>
            <a:r>
              <a:rPr lang="el-GR" dirty="0">
                <a:latin typeface="Calibri" pitchFamily="18"/>
              </a:rPr>
              <a:t>των τεσσάρων παιδιών υπήρξε ένας διάλογος σχετικά με το τι ήθελαν να κατασκευάσουν : Γ.: </a:t>
            </a:r>
            <a:r>
              <a:rPr lang="el-GR" dirty="0" smtClean="0">
                <a:latin typeface="Calibri" pitchFamily="18"/>
              </a:rPr>
              <a:t>«Να </a:t>
            </a:r>
            <a:r>
              <a:rPr lang="el-GR" dirty="0">
                <a:latin typeface="Calibri" pitchFamily="18"/>
              </a:rPr>
              <a:t>την κάνουμε πιο ψηλή </a:t>
            </a:r>
            <a:r>
              <a:rPr lang="el-GR" dirty="0" smtClean="0">
                <a:latin typeface="Calibri" pitchFamily="18"/>
              </a:rPr>
              <a:t>γέφυρα» Ε</a:t>
            </a:r>
            <a:r>
              <a:rPr lang="el-GR" dirty="0">
                <a:latin typeface="Calibri" pitchFamily="18"/>
              </a:rPr>
              <a:t>.: </a:t>
            </a:r>
            <a:r>
              <a:rPr lang="el-GR" dirty="0" smtClean="0">
                <a:latin typeface="Calibri" pitchFamily="18"/>
              </a:rPr>
              <a:t>«Ναι</a:t>
            </a:r>
            <a:r>
              <a:rPr lang="el-GR" dirty="0">
                <a:latin typeface="Calibri" pitchFamily="18"/>
              </a:rPr>
              <a:t>, ναι αλλά δε φτάνω να βάλω κι άλλα </a:t>
            </a:r>
            <a:r>
              <a:rPr lang="el-GR" dirty="0" smtClean="0">
                <a:latin typeface="Calibri" pitchFamily="18"/>
              </a:rPr>
              <a:t>τουβλάκια» </a:t>
            </a:r>
            <a:r>
              <a:rPr lang="el-GR" dirty="0">
                <a:latin typeface="Calibri" pitchFamily="18"/>
              </a:rPr>
              <a:t>Ν.: </a:t>
            </a:r>
            <a:r>
              <a:rPr lang="el-GR" dirty="0" smtClean="0">
                <a:latin typeface="Calibri" pitchFamily="18"/>
              </a:rPr>
              <a:t>«Θα </a:t>
            </a:r>
            <a:r>
              <a:rPr lang="el-GR" dirty="0">
                <a:latin typeface="Calibri" pitchFamily="18"/>
              </a:rPr>
              <a:t>ανέβω στη καρέκλα εγώ για να </a:t>
            </a:r>
            <a:r>
              <a:rPr lang="el-GR" dirty="0" smtClean="0">
                <a:latin typeface="Calibri" pitchFamily="18"/>
              </a:rPr>
              <a:t>βάλω».</a:t>
            </a:r>
            <a:r>
              <a:rPr lang="en-US" dirty="0" smtClean="0">
                <a:latin typeface="Calibri" pitchFamily="18"/>
              </a:rPr>
              <a:t> </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custDataLst>
      <p:tags r:id="rId1"/>
    </p:custDataLst>
    <p:extLst>
      <p:ext uri="{BB962C8B-B14F-4D97-AF65-F5344CB8AC3E}">
        <p14:creationId xmlns:p14="http://schemas.microsoft.com/office/powerpoint/2010/main" val="4097867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(3</a:t>
            </a:r>
            <a:r>
              <a:rPr lang="en-US" sz="2700" dirty="0" smtClean="0"/>
              <a:t>/</a:t>
            </a:r>
            <a:r>
              <a:rPr lang="el-GR" sz="2700" dirty="0" smtClean="0"/>
              <a:t>5)</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Νοητικός</a:t>
            </a:r>
            <a:r>
              <a:rPr lang="en-US" b="1" dirty="0" smtClean="0">
                <a:latin typeface="Calibri" pitchFamily="18"/>
              </a:rPr>
              <a:t> </a:t>
            </a:r>
            <a:r>
              <a:rPr lang="en-US" dirty="0" smtClean="0">
                <a:latin typeface="Calibri" pitchFamily="18"/>
              </a:rPr>
              <a:t>(</a:t>
            </a:r>
            <a:r>
              <a:rPr lang="el-GR" dirty="0" smtClean="0">
                <a:latin typeface="Calibri" pitchFamily="18"/>
              </a:rPr>
              <a:t>συνέχεια)</a:t>
            </a:r>
            <a:r>
              <a:rPr lang="en-US" dirty="0" smtClean="0">
                <a:latin typeface="Calibri" pitchFamily="18"/>
              </a:rPr>
              <a:t>:</a:t>
            </a:r>
            <a:r>
              <a:rPr lang="el-GR" dirty="0" smtClean="0">
                <a:latin typeface="Calibri" pitchFamily="18"/>
              </a:rPr>
              <a:t> </a:t>
            </a:r>
            <a:endParaRPr lang="en-US" dirty="0" smtClean="0">
              <a:latin typeface="Calibri" pitchFamily="18"/>
            </a:endParaRPr>
          </a:p>
          <a:p>
            <a:pPr marL="0" indent="0">
              <a:spcAft>
                <a:spcPts val="600"/>
              </a:spcAft>
              <a:buNone/>
            </a:pPr>
            <a:r>
              <a:rPr lang="el-GR" dirty="0">
                <a:latin typeface="Calibri" pitchFamily="18"/>
              </a:rPr>
              <a:t>Τότε ανέβηκε η Ν. Και πρόσθεσε 3 τουβλάκια. Όμως η παιδαγωγός την κατέβασε. Ύστερα, η γέφυρα ήταν αρκετά ψηλή και </a:t>
            </a:r>
            <a:r>
              <a:rPr lang="el-GR" dirty="0" smtClean="0">
                <a:latin typeface="Calibri" pitchFamily="18"/>
              </a:rPr>
              <a:t>έπεσε.</a:t>
            </a:r>
          </a:p>
          <a:p>
            <a:pPr marL="0" indent="0">
              <a:spcAft>
                <a:spcPts val="600"/>
              </a:spcAft>
              <a:buNone/>
            </a:pPr>
            <a:r>
              <a:rPr lang="el-GR" dirty="0" smtClean="0">
                <a:latin typeface="Calibri" pitchFamily="18"/>
              </a:rPr>
              <a:t>Με </a:t>
            </a:r>
            <a:r>
              <a:rPr lang="el-GR" dirty="0">
                <a:latin typeface="Calibri" pitchFamily="18"/>
              </a:rPr>
              <a:t>αυτόν τον τρόπο τα παιδιά κατάλαβαν τις έννοιες του χώρου (</a:t>
            </a:r>
            <a:r>
              <a:rPr lang="el-GR" dirty="0" smtClean="0">
                <a:latin typeface="Calibri" pitchFamily="18"/>
              </a:rPr>
              <a:t>πάνω - κάτω,</a:t>
            </a:r>
            <a:r>
              <a:rPr lang="en-US" dirty="0" smtClean="0">
                <a:latin typeface="Calibri" pitchFamily="18"/>
              </a:rPr>
              <a:t> </a:t>
            </a:r>
            <a:r>
              <a:rPr lang="el-GR" dirty="0" smtClean="0">
                <a:latin typeface="Calibri" pitchFamily="18"/>
              </a:rPr>
              <a:t>δεξιά-αριστερά,</a:t>
            </a:r>
            <a:r>
              <a:rPr lang="en-US" dirty="0" smtClean="0">
                <a:latin typeface="Calibri" pitchFamily="18"/>
              </a:rPr>
              <a:t> </a:t>
            </a:r>
            <a:r>
              <a:rPr lang="el-GR" dirty="0" smtClean="0">
                <a:latin typeface="Calibri" pitchFamily="18"/>
              </a:rPr>
              <a:t>χαμηλά-ψηλ</a:t>
            </a:r>
            <a:r>
              <a:rPr lang="en-US" dirty="0" smtClean="0">
                <a:latin typeface="Calibri" pitchFamily="18"/>
              </a:rPr>
              <a:t>;a</a:t>
            </a:r>
            <a:r>
              <a:rPr lang="el-GR" dirty="0" smtClean="0">
                <a:latin typeface="Calibri" pitchFamily="18"/>
              </a:rPr>
              <a:t>), </a:t>
            </a:r>
            <a:r>
              <a:rPr lang="el-GR" dirty="0">
                <a:latin typeface="Calibri" pitchFamily="18"/>
              </a:rPr>
              <a:t>αφού αρχικά ξεκίνησαν </a:t>
            </a:r>
            <a:r>
              <a:rPr lang="el-GR" dirty="0" smtClean="0">
                <a:latin typeface="Calibri" pitchFamily="18"/>
              </a:rPr>
              <a:t>από </a:t>
            </a:r>
            <a:r>
              <a:rPr lang="el-GR" dirty="0">
                <a:latin typeface="Calibri" pitchFamily="18"/>
              </a:rPr>
              <a:t>χαμηλά να κατασκευάζουν και στη συνέχεια έφτασαν σε πιο ψηλό επίπεδο. </a:t>
            </a:r>
            <a:endParaRPr lang="el-GR" dirty="0" smtClean="0">
              <a:latin typeface="Calibri" pitchFamily="18"/>
            </a:endParaRPr>
          </a:p>
          <a:p>
            <a:pPr marL="0" indent="0">
              <a:spcAft>
                <a:spcPts val="600"/>
              </a:spcAft>
              <a:buNone/>
            </a:pPr>
            <a:r>
              <a:rPr lang="el-GR" dirty="0" smtClean="0">
                <a:latin typeface="Calibri" pitchFamily="18"/>
              </a:rPr>
              <a:t>Τέλος</a:t>
            </a:r>
            <a:r>
              <a:rPr lang="el-GR" dirty="0">
                <a:latin typeface="Calibri" pitchFamily="18"/>
              </a:rPr>
              <a:t>, τα παιδιά μπόρεσαν να κρατήσουν ισορροπία σε αυτό που </a:t>
            </a:r>
            <a:r>
              <a:rPr lang="el-GR" dirty="0" smtClean="0">
                <a:latin typeface="Calibri" pitchFamily="18"/>
              </a:rPr>
              <a:t>έφτιαχναν </a:t>
            </a:r>
            <a:r>
              <a:rPr lang="el-GR" dirty="0">
                <a:latin typeface="Calibri" pitchFamily="18"/>
              </a:rPr>
              <a:t>κρατώντας το </a:t>
            </a:r>
            <a:r>
              <a:rPr lang="el-GR" dirty="0" smtClean="0">
                <a:latin typeface="Calibri" pitchFamily="18"/>
              </a:rPr>
              <a:t>από τη βάση </a:t>
            </a:r>
            <a:r>
              <a:rPr lang="el-GR" dirty="0">
                <a:latin typeface="Calibri" pitchFamily="18"/>
              </a:rPr>
              <a:t>του και προσθέτοντας κι άλλα τουβλάκια</a:t>
            </a:r>
            <a:r>
              <a:rPr lang="el-GR" dirty="0" smtClean="0">
                <a:latin typeface="Calibri" pitchFamily="18"/>
              </a:rPr>
              <a:t>. Έτσι</a:t>
            </a:r>
            <a:r>
              <a:rPr lang="el-GR" dirty="0">
                <a:latin typeface="Calibri" pitchFamily="18"/>
              </a:rPr>
              <a:t>, κατανόησαν το νόμο της βαρύτητας αφού όλη τους η προσπάθεια ήταν για να κρατήσουν σταθερή τη γέφυρα τους</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custDataLst>
      <p:tags r:id="rId1"/>
    </p:custDataLst>
    <p:extLst>
      <p:ext uri="{BB962C8B-B14F-4D97-AF65-F5344CB8AC3E}">
        <p14:creationId xmlns:p14="http://schemas.microsoft.com/office/powerpoint/2010/main" val="2419535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(4</a:t>
            </a:r>
            <a:r>
              <a:rPr lang="en-US" sz="2700" dirty="0" smtClean="0"/>
              <a:t>/</a:t>
            </a:r>
            <a:r>
              <a:rPr lang="el-GR" sz="2700" dirty="0" smtClean="0"/>
              <a:t>5)</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Κοινωνικός</a:t>
            </a:r>
            <a:r>
              <a:rPr lang="en-US" b="1" dirty="0" smtClean="0">
                <a:latin typeface="Calibri" pitchFamily="18"/>
              </a:rPr>
              <a:t>:</a:t>
            </a:r>
            <a:r>
              <a:rPr lang="el-GR" b="1" dirty="0" smtClean="0">
                <a:latin typeface="Calibri" pitchFamily="18"/>
              </a:rPr>
              <a:t> </a:t>
            </a:r>
            <a:r>
              <a:rPr lang="el-GR" dirty="0" smtClean="0">
                <a:latin typeface="Calibri" pitchFamily="18"/>
              </a:rPr>
              <a:t>Τα παιδιά συνεργάστηκαν για να φτιάξουν τη γέφυρα με τα τουβλάκια, αφού οι μισοί της ομάδας κρατούσαν τα τουβλάκια να μην πέσουν και οι άλλοι πρόσθεταν για να υψωθεί. </a:t>
            </a:r>
          </a:p>
          <a:p>
            <a:pPr marL="0" lvl="0" indent="0">
              <a:spcAft>
                <a:spcPts val="600"/>
              </a:spcAft>
              <a:buNone/>
            </a:pPr>
            <a:r>
              <a:rPr lang="el-GR" dirty="0" smtClean="0">
                <a:latin typeface="Calibri" pitchFamily="18"/>
              </a:rPr>
              <a:t>Έτσι, έθεσαν κανόνες μεταξύ τους για να τα καταφέρουν. Τ ο ένα παιδί αλληλεπιδρούσε με το άλλο, διότι συζητούσαν και έκαναν διάλογο για το πώς θα συνεχίσουν τη κατασκευή τους. Επίσης, όταν ο Γ. Έδωσε την ιδέα να κάνουν πιο ψηλή την γέφυρα, τα υπόλοιπα παιδιά ενθουσιάστηκαν και συμφώνησαν μαζί του.</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custDataLst>
      <p:tags r:id="rId1"/>
    </p:custDataLst>
    <p:extLst>
      <p:ext uri="{BB962C8B-B14F-4D97-AF65-F5344CB8AC3E}">
        <p14:creationId xmlns:p14="http://schemas.microsoft.com/office/powerpoint/2010/main" val="3264402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Περιεχόμενο ενότητας</a:t>
            </a:r>
            <a:endParaRPr lang="el-GR" sz="2700" b="0" dirty="0"/>
          </a:p>
        </p:txBody>
      </p:sp>
      <p:sp>
        <p:nvSpPr>
          <p:cNvPr id="3" name="Θέση περιεχομένου 2"/>
          <p:cNvSpPr>
            <a:spLocks noGrp="1"/>
          </p:cNvSpPr>
          <p:nvPr>
            <p:ph idx="1"/>
          </p:nvPr>
        </p:nvSpPr>
        <p:spPr/>
        <p:txBody>
          <a:bodyPr>
            <a:noAutofit/>
          </a:bodyPr>
          <a:lstStyle/>
          <a:p>
            <a:pPr marL="0" indent="0">
              <a:buNone/>
            </a:pPr>
            <a:r>
              <a:rPr lang="el-GR" dirty="0" smtClean="0"/>
              <a:t>Με την ολοκλήρωση του εργαστηρίου αναμένεται ότι έχετε κατακτήσει με επιτυχία τα Μαθησιακά Αποτελέσματα τα οποία συζητήσαμε στην αρχή του εργαστηρίου</a:t>
            </a:r>
          </a:p>
          <a:p>
            <a:pPr marL="0" indent="0">
              <a:buNone/>
            </a:pPr>
            <a:endParaRPr lang="el-GR" dirty="0" smtClean="0"/>
          </a:p>
          <a:p>
            <a:pPr marL="0" indent="0">
              <a:buNone/>
            </a:pPr>
            <a:r>
              <a:rPr lang="el-GR" dirty="0" smtClean="0"/>
              <a:t>Σκοπός της ενότητας αυτής είναι η αξιολόγηση του εργαστηρίου!</a:t>
            </a:r>
          </a:p>
          <a:p>
            <a:pPr marL="0" indent="0" algn="ctr">
              <a:buNone/>
            </a:pPr>
            <a:r>
              <a:rPr lang="el-GR" dirty="0" smtClean="0"/>
              <a:t>Αυτό θα γίνει</a:t>
            </a:r>
          </a:p>
          <a:p>
            <a:pPr marL="0" indent="0" algn="ctr">
              <a:buNone/>
            </a:pPr>
            <a:r>
              <a:rPr lang="el-GR" b="1" dirty="0" smtClean="0">
                <a:solidFill>
                  <a:srgbClr val="820000"/>
                </a:solidFill>
              </a:rPr>
              <a:t>Με την παρουσίαση των</a:t>
            </a:r>
            <a:r>
              <a:rPr lang="en-US" b="1" dirty="0" smtClean="0">
                <a:solidFill>
                  <a:srgbClr val="820000"/>
                </a:solidFill>
              </a:rPr>
              <a:t> </a:t>
            </a:r>
            <a:r>
              <a:rPr lang="el-GR" b="1" dirty="0" smtClean="0">
                <a:solidFill>
                  <a:srgbClr val="820000"/>
                </a:solidFill>
              </a:rPr>
              <a:t>καλύτερων εργασιών!</a:t>
            </a:r>
          </a:p>
          <a:p>
            <a:pPr marL="0" indent="0">
              <a:buNone/>
            </a:pPr>
            <a:endParaRPr lang="el-GR" dirty="0" smtClean="0"/>
          </a:p>
          <a:p>
            <a:pPr marL="0" indent="0">
              <a:buNone/>
            </a:pPr>
            <a:r>
              <a:rPr lang="el-GR" dirty="0" smtClean="0"/>
              <a:t>Ας θυμηθούμε τι έπρεπε να κάνετε στην αξιολόγηση του εργαστηρίου;</a:t>
            </a:r>
            <a:endParaRPr lang="el-GR" dirty="0"/>
          </a:p>
          <a:p>
            <a:endParaRPr lang="el-GR" dirty="0"/>
          </a:p>
        </p:txBody>
      </p:sp>
      <p:pic>
        <p:nvPicPr>
          <p:cNvPr id="8" name="Picture 16"/>
          <p:cNvPicPr>
            <a:picLocks noChangeAspect="1"/>
          </p:cNvPicPr>
          <p:nvPr/>
        </p:nvPicPr>
        <p:blipFill>
          <a:blip r:embed="rId3" cstate="print"/>
          <a:stretch>
            <a:fillRect/>
          </a:stretch>
        </p:blipFill>
        <p:spPr>
          <a:xfrm>
            <a:off x="7286912" y="2204864"/>
            <a:ext cx="1590675" cy="2876550"/>
          </a:xfrm>
          <a:prstGeom prst="rect">
            <a:avLst/>
          </a:prstGeom>
        </p:spPr>
      </p:pic>
      <p:sp>
        <p:nvSpPr>
          <p:cNvPr id="9" name="Ορθογώνιο 5"/>
          <p:cNvSpPr/>
          <p:nvPr/>
        </p:nvSpPr>
        <p:spPr>
          <a:xfrm>
            <a:off x="7510041" y="5089238"/>
            <a:ext cx="1144416" cy="276999"/>
          </a:xfrm>
          <a:prstGeom prst="rect">
            <a:avLst/>
          </a:prstGeom>
        </p:spPr>
        <p:txBody>
          <a:bodyPr wrap="none">
            <a:spAutoFit/>
          </a:bodyPr>
          <a:lstStyle/>
          <a:p>
            <a:r>
              <a:rPr lang="en-US" sz="1200" dirty="0">
                <a:solidFill>
                  <a:prstClr val="black"/>
                </a:solidFill>
                <a:latin typeface="Calibri"/>
                <a:hlinkClick r:id="rId4"/>
              </a:rPr>
              <a:t>wordpress.com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custDataLst>
      <p:tags r:id="rId1"/>
    </p:custDataLst>
    <p:extLst>
      <p:ext uri="{BB962C8B-B14F-4D97-AF65-F5344CB8AC3E}">
        <p14:creationId xmlns:p14="http://schemas.microsoft.com/office/powerpoint/2010/main" val="2661271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(5</a:t>
            </a:r>
            <a:r>
              <a:rPr lang="en-US" sz="2700" dirty="0" smtClean="0"/>
              <a:t>/</a:t>
            </a:r>
            <a:r>
              <a:rPr lang="el-GR" sz="2700" dirty="0" smtClean="0"/>
              <a:t>5)</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Συναισθηματικός</a:t>
            </a:r>
            <a:r>
              <a:rPr lang="en-US" b="1" dirty="0" smtClean="0">
                <a:latin typeface="Calibri" pitchFamily="18"/>
              </a:rPr>
              <a:t>:</a:t>
            </a:r>
            <a:r>
              <a:rPr lang="el-GR" dirty="0" smtClean="0">
                <a:latin typeface="Calibri" pitchFamily="18"/>
              </a:rPr>
              <a:t> Κατά τη διάρκεια που έπαιζαν τα παιδιά με τα τουβλάκια έμοιαζαν να είναι ευχαριστημένα και να τους ενδιαφέρει πολύ το υλικό με το οποίο διάλεξαν να ασχοληθούν. </a:t>
            </a:r>
          </a:p>
          <a:p>
            <a:pPr marL="0" lvl="0" indent="0">
              <a:spcAft>
                <a:spcPts val="600"/>
              </a:spcAft>
              <a:buNone/>
            </a:pPr>
            <a:r>
              <a:rPr lang="el-GR" dirty="0" smtClean="0">
                <a:latin typeface="Calibri" pitchFamily="18"/>
              </a:rPr>
              <a:t>Όταν έπεσε η γέφυρα με τα τουβλάκια που είχαν φτιάξει, δυο από τα πέντε παιδιά η Ι. Και η Ν. Ενθουσιάστηκαν και άρχισαν να γελάνε μεταξύ τους χτυπώντας δυνατά τα χέρια. Τα άλλα τρία παιδιά : Ο Γ., ο Μ., και η Ε. </a:t>
            </a:r>
          </a:p>
          <a:p>
            <a:pPr marL="0" lvl="0" indent="0">
              <a:spcAft>
                <a:spcPts val="600"/>
              </a:spcAft>
              <a:buNone/>
            </a:pPr>
            <a:r>
              <a:rPr lang="el-GR" dirty="0" smtClean="0">
                <a:latin typeface="Calibri" pitchFamily="18"/>
              </a:rPr>
              <a:t>Αρχικά έμοιαζαν να δυσαρεστούνται απ‘ αυτό το γεγονός, όμως στη συνέχεια το δέχτηκαν και ξεκίνησαν πάλι από την αρχή την κατασκευή τους.</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custDataLst>
      <p:tags r:id="rId1"/>
    </p:custDataLst>
    <p:extLst>
      <p:ext uri="{BB962C8B-B14F-4D97-AF65-F5344CB8AC3E}">
        <p14:creationId xmlns:p14="http://schemas.microsoft.com/office/powerpoint/2010/main" val="2047425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a:xfrm>
            <a:off x="457200" y="1196752"/>
            <a:ext cx="8229600" cy="5544616"/>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sz="2300" b="1" dirty="0">
                <a:solidFill>
                  <a:schemeClr val="tx2"/>
                </a:solidFill>
                <a:latin typeface="Calibri" pitchFamily="18"/>
              </a:rPr>
              <a:t>Είδος Παιχνιδιού</a:t>
            </a:r>
            <a:r>
              <a:rPr lang="el-GR" sz="2300" b="1" dirty="0" smtClean="0">
                <a:solidFill>
                  <a:schemeClr val="tx2"/>
                </a:solidFill>
                <a:latin typeface="Calibri" pitchFamily="18"/>
              </a:rPr>
              <a:t>: Συμβολικό</a:t>
            </a:r>
            <a:endParaRPr lang="el-GR" sz="2300" b="1" dirty="0">
              <a:solidFill>
                <a:schemeClr val="tx2"/>
              </a:solidFill>
              <a:latin typeface="Calibri" pitchFamily="18"/>
            </a:endParaRPr>
          </a:p>
          <a:p>
            <a:pPr marL="0" lvl="0" indent="0">
              <a:spcAft>
                <a:spcPts val="600"/>
              </a:spcAft>
              <a:buNone/>
            </a:pPr>
            <a:r>
              <a:rPr lang="el-GR" sz="2300" b="1" dirty="0">
                <a:latin typeface="Calibri" pitchFamily="18"/>
              </a:rPr>
              <a:t>Αριθμός παιδιών</a:t>
            </a:r>
            <a:r>
              <a:rPr lang="el-GR" sz="2300" dirty="0">
                <a:latin typeface="Calibri" pitchFamily="18"/>
              </a:rPr>
              <a:t>: Δέκα αγόρια και εννέα κορίτσια</a:t>
            </a:r>
          </a:p>
          <a:p>
            <a:pPr marL="0" lvl="0" indent="0">
              <a:spcAft>
                <a:spcPts val="600"/>
              </a:spcAft>
              <a:buNone/>
            </a:pPr>
            <a:r>
              <a:rPr lang="el-GR" sz="2300" b="1" dirty="0">
                <a:latin typeface="Calibri" pitchFamily="18"/>
              </a:rPr>
              <a:t>Ηλικία παιδιών</a:t>
            </a:r>
            <a:r>
              <a:rPr lang="el-GR" sz="2300" dirty="0">
                <a:latin typeface="Calibri" pitchFamily="18"/>
              </a:rPr>
              <a:t>: 3-3,5 ετών</a:t>
            </a:r>
          </a:p>
          <a:p>
            <a:pPr marL="0" lvl="0" indent="0">
              <a:spcAft>
                <a:spcPts val="600"/>
              </a:spcAft>
              <a:buNone/>
            </a:pPr>
            <a:r>
              <a:rPr lang="el-GR" sz="2300" b="1" dirty="0">
                <a:latin typeface="Calibri" pitchFamily="18"/>
              </a:rPr>
              <a:t>Περιγραφή παιχνιδιού</a:t>
            </a:r>
            <a:r>
              <a:rPr lang="el-GR" sz="2300" dirty="0">
                <a:latin typeface="Calibri" pitchFamily="18"/>
              </a:rPr>
              <a:t>: Τα παιδιά είναι μοιρασμένα σε δύο μεριές μέσα στη </a:t>
            </a:r>
            <a:r>
              <a:rPr lang="el-GR" sz="2300" dirty="0" smtClean="0">
                <a:latin typeface="Calibri" pitchFamily="18"/>
              </a:rPr>
              <a:t>τάξη. Από τη </a:t>
            </a:r>
            <a:r>
              <a:rPr lang="el-GR" sz="2300" dirty="0">
                <a:latin typeface="Calibri" pitchFamily="18"/>
              </a:rPr>
              <a:t>μια πλευρά τα παιδιά είναι οι γίγαντες και </a:t>
            </a:r>
            <a:r>
              <a:rPr lang="el-GR" sz="2300" dirty="0" smtClean="0">
                <a:latin typeface="Calibri" pitchFamily="18"/>
              </a:rPr>
              <a:t>από </a:t>
            </a:r>
            <a:r>
              <a:rPr lang="el-GR" sz="2300" dirty="0">
                <a:latin typeface="Calibri" pitchFamily="18"/>
              </a:rPr>
              <a:t>την άλλη οι νάνοι</a:t>
            </a:r>
            <a:r>
              <a:rPr lang="el-GR" sz="2300" dirty="0" smtClean="0">
                <a:latin typeface="Calibri" pitchFamily="18"/>
              </a:rPr>
              <a:t>. Στις </a:t>
            </a:r>
            <a:r>
              <a:rPr lang="el-GR" sz="2300" dirty="0">
                <a:latin typeface="Calibri" pitchFamily="18"/>
              </a:rPr>
              <a:t>δυο πλευρές της αίθουσας έχουμε το χωριό των γιγάντων και το χωριό των νάνων. Περιγράφουμε στα παιδιά τα χωριά πόσο μεγάλα ή μικρά είναι και τους λέμε την ιστορία όπου μια μάγισσα μάγεψε τα 2 χωριά και κάθε πρωί οι γίγαντες πρέπει να πάνε στο χωριό των νάνων και αντίστοιχα. </a:t>
            </a:r>
            <a:endParaRPr lang="en-US" sz="2300" dirty="0" smtClean="0">
              <a:latin typeface="Calibri" pitchFamily="18"/>
            </a:endParaRPr>
          </a:p>
          <a:p>
            <a:pPr marL="0" lvl="0" indent="0">
              <a:spcAft>
                <a:spcPts val="600"/>
              </a:spcAft>
              <a:buNone/>
            </a:pPr>
            <a:r>
              <a:rPr lang="el-GR" sz="2300" dirty="0" smtClean="0">
                <a:latin typeface="Calibri" pitchFamily="18"/>
              </a:rPr>
              <a:t>Έτσι</a:t>
            </a:r>
            <a:r>
              <a:rPr lang="el-GR" sz="2300" dirty="0">
                <a:latin typeface="Calibri" pitchFamily="18"/>
              </a:rPr>
              <a:t>, αλλάζουμε πλευρές περνώντας </a:t>
            </a:r>
            <a:r>
              <a:rPr lang="el-GR" sz="2300" dirty="0" smtClean="0">
                <a:latin typeface="Calibri" pitchFamily="18"/>
              </a:rPr>
              <a:t>από </a:t>
            </a:r>
            <a:r>
              <a:rPr lang="el-GR" sz="2300" dirty="0">
                <a:latin typeface="Calibri" pitchFamily="18"/>
              </a:rPr>
              <a:t>το “μαγεμένο δρόμο” μεγαλώνοντας σταδιακά ή μικραίνοντας (οι νάνοι θα μεγαλώνουν </a:t>
            </a:r>
            <a:r>
              <a:rPr lang="el-GR" sz="2300" dirty="0" smtClean="0">
                <a:latin typeface="Calibri" pitchFamily="18"/>
              </a:rPr>
              <a:t>και </a:t>
            </a:r>
            <a:r>
              <a:rPr lang="el-GR" sz="2300" dirty="0">
                <a:latin typeface="Calibri" pitchFamily="18"/>
              </a:rPr>
              <a:t>οι γίγαντες θα κονταίνουν καθώς πλησιάζουν στα χωριά</a:t>
            </a:r>
            <a:r>
              <a:rPr lang="el-GR" sz="2300" dirty="0" smtClean="0">
                <a:latin typeface="Calibri" pitchFamily="18"/>
              </a:rPr>
              <a:t>).</a:t>
            </a:r>
            <a:endParaRPr lang="el-GR" sz="2300"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custDataLst>
      <p:tags r:id="rId1"/>
    </p:custDataLst>
    <p:extLst>
      <p:ext uri="{BB962C8B-B14F-4D97-AF65-F5344CB8AC3E}">
        <p14:creationId xmlns:p14="http://schemas.microsoft.com/office/powerpoint/2010/main" val="170476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(1</a:t>
            </a:r>
            <a:r>
              <a:rPr lang="en-US" sz="2700" dirty="0" smtClean="0"/>
              <a:t>/</a:t>
            </a:r>
            <a:r>
              <a:rPr lang="el-GR" sz="2700" dirty="0" smtClean="0"/>
              <a:t>3)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 </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a:latin typeface="Calibri" pitchFamily="18"/>
              </a:rPr>
              <a:t>Τομέας </a:t>
            </a:r>
            <a:r>
              <a:rPr lang="el-GR" b="1" dirty="0" smtClean="0">
                <a:latin typeface="Calibri" pitchFamily="18"/>
              </a:rPr>
              <a:t>Κινητικός</a:t>
            </a:r>
            <a:r>
              <a:rPr lang="en-US" b="1" dirty="0" smtClean="0">
                <a:latin typeface="Calibri" pitchFamily="18"/>
              </a:rPr>
              <a:t>:</a:t>
            </a:r>
            <a:r>
              <a:rPr lang="el-GR" b="1" dirty="0" smtClean="0">
                <a:latin typeface="Calibri" pitchFamily="18"/>
              </a:rPr>
              <a:t>  </a:t>
            </a:r>
            <a:r>
              <a:rPr lang="el-GR" dirty="0">
                <a:latin typeface="Calibri" pitchFamily="18"/>
              </a:rPr>
              <a:t>Στον </a:t>
            </a:r>
            <a:r>
              <a:rPr lang="el-GR" dirty="0" err="1">
                <a:latin typeface="Calibri" pitchFamily="18"/>
              </a:rPr>
              <a:t>αισθησιοκινητικό</a:t>
            </a:r>
            <a:r>
              <a:rPr lang="el-GR" dirty="0">
                <a:latin typeface="Calibri" pitchFamily="18"/>
              </a:rPr>
              <a:t> τομέα δούλεψαν την έννοια του(βαριά-ελαφριά) αφού άλλοτε κινούνταν με βαρύ βηματισμό και άλλοτε με ελαφρύ</a:t>
            </a:r>
            <a:r>
              <a:rPr lang="el-GR" dirty="0" smtClean="0">
                <a:latin typeface="Calibri" pitchFamily="18"/>
              </a:rPr>
              <a:t>.</a:t>
            </a:r>
            <a:r>
              <a:rPr lang="en-US" dirty="0" smtClean="0">
                <a:latin typeface="Calibri" pitchFamily="18"/>
              </a:rPr>
              <a:t> </a:t>
            </a:r>
            <a:r>
              <a:rPr lang="el-GR" dirty="0" smtClean="0">
                <a:latin typeface="Calibri" pitchFamily="18"/>
              </a:rPr>
              <a:t>Τέλος</a:t>
            </a:r>
            <a:r>
              <a:rPr lang="el-GR" dirty="0">
                <a:latin typeface="Calibri" pitchFamily="18"/>
              </a:rPr>
              <a:t>, τα παιδιά κινήθηκαν στον χώρο και γυμνάστηκαν με τις κινήσεις που έκαναν, γεγονός το οποίο τα αναζωογόνησε και τους έδωσε την ευκαιρία να εκτονώσουν την ενέργεια τους</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custDataLst>
      <p:tags r:id="rId1"/>
    </p:custDataLst>
    <p:extLst>
      <p:ext uri="{BB962C8B-B14F-4D97-AF65-F5344CB8AC3E}">
        <p14:creationId xmlns:p14="http://schemas.microsoft.com/office/powerpoint/2010/main" val="1954241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a:t>(</a:t>
            </a:r>
            <a:r>
              <a:rPr lang="en-US" sz="2700" dirty="0" smtClean="0"/>
              <a:t>2/</a:t>
            </a:r>
            <a:r>
              <a:rPr lang="el-GR" sz="2700" dirty="0" smtClean="0"/>
              <a:t>3)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 </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Νοητικός</a:t>
            </a:r>
            <a:r>
              <a:rPr lang="en-US" b="1" dirty="0" smtClean="0">
                <a:latin typeface="Calibri" pitchFamily="18"/>
              </a:rPr>
              <a:t>:</a:t>
            </a:r>
            <a:r>
              <a:rPr lang="el-GR" b="1" dirty="0" smtClean="0">
                <a:latin typeface="Calibri" pitchFamily="18"/>
              </a:rPr>
              <a:t> </a:t>
            </a:r>
            <a:r>
              <a:rPr lang="el-GR" dirty="0">
                <a:latin typeface="Calibri" pitchFamily="18"/>
              </a:rPr>
              <a:t>Αρχικά τα παιδιά μπήκαν στον ρόλο του γίγαντα κάνοντας βαριές φωνές, βαρύ βηματισμό και σήκωναν  τα χέρια τους να αναδείξουν το μεγάλο τους ανάστημα</a:t>
            </a:r>
            <a:r>
              <a:rPr lang="el-GR" dirty="0" smtClean="0">
                <a:latin typeface="Calibri" pitchFamily="18"/>
              </a:rPr>
              <a:t>.</a:t>
            </a:r>
            <a:r>
              <a:rPr lang="en-US" dirty="0" smtClean="0">
                <a:latin typeface="Calibri" pitchFamily="18"/>
              </a:rPr>
              <a:t> </a:t>
            </a:r>
            <a:r>
              <a:rPr lang="el-GR" dirty="0" smtClean="0">
                <a:latin typeface="Calibri" pitchFamily="18"/>
              </a:rPr>
              <a:t>Ενώ από </a:t>
            </a:r>
            <a:r>
              <a:rPr lang="el-GR" dirty="0">
                <a:latin typeface="Calibri" pitchFamily="18"/>
              </a:rPr>
              <a:t>την άλλη μεριά το ίδιο </a:t>
            </a:r>
            <a:r>
              <a:rPr lang="el-GR" dirty="0" smtClean="0">
                <a:latin typeface="Calibri" pitchFamily="18"/>
              </a:rPr>
              <a:t>συνέβη </a:t>
            </a:r>
            <a:r>
              <a:rPr lang="el-GR" dirty="0">
                <a:latin typeface="Calibri" pitchFamily="18"/>
              </a:rPr>
              <a:t>και με τους νάνους οι οποίοι είχαν καμπουριάσει και ήταν πιο μαζεμένοι για να φαίνεται πως είναι μικροσκοπικοί. </a:t>
            </a:r>
            <a:endParaRPr lang="en-US" dirty="0" smtClean="0">
              <a:latin typeface="Calibri" pitchFamily="18"/>
            </a:endParaRPr>
          </a:p>
          <a:p>
            <a:pPr marL="0" lvl="0" indent="0">
              <a:spcAft>
                <a:spcPts val="600"/>
              </a:spcAft>
              <a:buNone/>
            </a:pPr>
            <a:r>
              <a:rPr lang="el-GR" dirty="0" smtClean="0">
                <a:latin typeface="Calibri" pitchFamily="18"/>
              </a:rPr>
              <a:t>Έτσι</a:t>
            </a:r>
            <a:r>
              <a:rPr lang="el-GR" dirty="0">
                <a:latin typeface="Calibri" pitchFamily="18"/>
              </a:rPr>
              <a:t>, όλα τα παιδιά μιμήθηκαν κάτι φανταστικό και μπήκαν στο ρόλο που έπρεπε κάθε φορά ανάλογα με το μέρος που βρίσκονταν</a:t>
            </a:r>
            <a:r>
              <a:rPr lang="el-GR" dirty="0" smtClean="0">
                <a:latin typeface="Calibri" pitchFamily="18"/>
              </a:rPr>
              <a:t>. Τα </a:t>
            </a:r>
            <a:r>
              <a:rPr lang="el-GR" dirty="0">
                <a:latin typeface="Calibri" pitchFamily="18"/>
              </a:rPr>
              <a:t>παιδιά έμαθαν να εναλλάσσουν επίπεδα(πάνω-κάτω</a:t>
            </a:r>
            <a:r>
              <a:rPr lang="el-GR" dirty="0" smtClean="0">
                <a:latin typeface="Calibri" pitchFamily="18"/>
              </a:rPr>
              <a:t>, μεγάλο-μικρό)διότι</a:t>
            </a:r>
            <a:r>
              <a:rPr lang="el-GR" dirty="0">
                <a:latin typeface="Calibri" pitchFamily="18"/>
              </a:rPr>
              <a:t>, </a:t>
            </a:r>
            <a:r>
              <a:rPr lang="el-GR" dirty="0" smtClean="0">
                <a:latin typeface="Calibri" pitchFamily="18"/>
              </a:rPr>
              <a:t>από </a:t>
            </a:r>
            <a:r>
              <a:rPr lang="el-GR" dirty="0">
                <a:latin typeface="Calibri" pitchFamily="18"/>
              </a:rPr>
              <a:t>νάνοι γίνονται γίγαντες με το να ψηλώνουν με κινήσεις του σώματος τους και </a:t>
            </a:r>
            <a:r>
              <a:rPr lang="el-GR" dirty="0" smtClean="0">
                <a:latin typeface="Calibri" pitchFamily="18"/>
              </a:rPr>
              <a:t>από </a:t>
            </a:r>
            <a:r>
              <a:rPr lang="el-GR" dirty="0">
                <a:latin typeface="Calibri" pitchFamily="18"/>
              </a:rPr>
              <a:t>γίγαντες γίνονται νάνοι με το να κονταίνουν σταδιακά</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custDataLst>
      <p:tags r:id="rId1"/>
    </p:custDataLst>
    <p:extLst>
      <p:ext uri="{BB962C8B-B14F-4D97-AF65-F5344CB8AC3E}">
        <p14:creationId xmlns:p14="http://schemas.microsoft.com/office/powerpoint/2010/main" val="1790777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(3</a:t>
            </a:r>
            <a:r>
              <a:rPr lang="en-US" sz="2700" dirty="0" smtClean="0"/>
              <a:t>/</a:t>
            </a:r>
            <a:r>
              <a:rPr lang="el-GR" sz="2700" dirty="0" smtClean="0"/>
              <a:t>3)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 </a:t>
            </a:r>
            <a:endParaRPr lang="el-GR" sz="3200" dirty="0"/>
          </a:p>
        </p:txBody>
      </p:sp>
      <p:sp>
        <p:nvSpPr>
          <p:cNvPr id="6" name="Θέση περιεχομένου 2"/>
          <p:cNvSpPr txBox="1">
            <a:spLocks noGrp="1"/>
          </p:cNvSpPr>
          <p:nvPr>
            <p:ph idx="1"/>
          </p:nvPr>
        </p:nvSpPr>
        <p:spPr>
          <a:xfrm>
            <a:off x="457200" y="1196752"/>
            <a:ext cx="8229600" cy="5328592"/>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Κοινωνικός</a:t>
            </a:r>
            <a:r>
              <a:rPr lang="en-US" b="1" dirty="0" smtClean="0">
                <a:latin typeface="Calibri" pitchFamily="18"/>
              </a:rPr>
              <a:t>:</a:t>
            </a:r>
            <a:r>
              <a:rPr lang="el-GR" b="1" dirty="0" smtClean="0">
                <a:latin typeface="Calibri" pitchFamily="18"/>
              </a:rPr>
              <a:t> </a:t>
            </a:r>
            <a:r>
              <a:rPr lang="el-GR" dirty="0" smtClean="0">
                <a:latin typeface="Calibri" pitchFamily="18"/>
              </a:rPr>
              <a:t>Το κάθε παιδί προσπαθούσε να μπει στον ρόλο του γίγαντα και του νάνου αντίστοιχα. Κάποια παιδιά κοιτούσαν τον διπλανό τους να δουν τι κάνει και το μιμούνταν και αυτά. Έπειτα, μερικά παιδιά την στιγμή που περπατούσαν και έκαναν τους γίγαντες συνομιλούσαν μεταξύ τους και αλληλεπιδρούσαν την ώρα του παιχνιδιού είτε σε ζευγάρια, είτε σε μικρές ομάδες των τεσσάρων με πέντε ατόμων.</a:t>
            </a:r>
          </a:p>
          <a:p>
            <a:pPr marL="0" lvl="0" indent="0">
              <a:spcAft>
                <a:spcPts val="600"/>
              </a:spcAft>
              <a:buNone/>
            </a:pPr>
            <a:r>
              <a:rPr lang="el-GR" b="1" dirty="0" smtClean="0">
                <a:latin typeface="Calibri" pitchFamily="18"/>
              </a:rPr>
              <a:t>Τομέας Συναισθηματικός</a:t>
            </a:r>
            <a:r>
              <a:rPr lang="en-US" b="1" dirty="0" smtClean="0">
                <a:latin typeface="Calibri" pitchFamily="18"/>
              </a:rPr>
              <a:t>:</a:t>
            </a:r>
            <a:r>
              <a:rPr lang="el-GR" b="1" dirty="0" smtClean="0">
                <a:latin typeface="Calibri" pitchFamily="18"/>
              </a:rPr>
              <a:t> </a:t>
            </a:r>
            <a:r>
              <a:rPr lang="el-GR" dirty="0" smtClean="0">
                <a:latin typeface="Calibri" pitchFamily="18"/>
              </a:rPr>
              <a:t>Στην αρχή φαίνονταν κάπως μπερδεμένα τα παιδιά, όμως με τις οδηγίες κατατοπίστηκαν και κατάλαβαν πως θα παίξουμε. Έτσι, κατά τη διάρκεια του παιχνιδιού διασκέδαζαν αφού γελούσαν με αυτό που έκαναν οι ίδιοι αλλά και με κάποιο άλλο παιδί που τους φαινόταν αστείος ο τρόπος του. Τα παιδιά είχαν ενθουσιαστεί τόσο που θέλησαν να επαναλάβουν το ίδιο παιχνίδι για αρκετές φορές.</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custDataLst>
      <p:tags r:id="rId1"/>
    </p:custDataLst>
    <p:extLst>
      <p:ext uri="{BB962C8B-B14F-4D97-AF65-F5344CB8AC3E}">
        <p14:creationId xmlns:p14="http://schemas.microsoft.com/office/powerpoint/2010/main" val="1887334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 </a:t>
            </a:r>
            <a:endParaRPr lang="el-GR" sz="3200" dirty="0"/>
          </a:p>
        </p:txBody>
      </p:sp>
      <p:sp>
        <p:nvSpPr>
          <p:cNvPr id="6" name="Θέση περιεχομένου 2"/>
          <p:cNvSpPr txBox="1">
            <a:spLocks noGrp="1"/>
          </p:cNvSpPr>
          <p:nvPr>
            <p:ph idx="1"/>
          </p:nvPr>
        </p:nvSpPr>
        <p:spPr/>
        <p:txBody>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Είδος Παιχνιδιού</a:t>
            </a:r>
            <a:r>
              <a:rPr lang="el-GR" b="1" dirty="0" smtClean="0">
                <a:solidFill>
                  <a:schemeClr val="tx2"/>
                </a:solidFill>
                <a:latin typeface="Calibri" pitchFamily="18"/>
              </a:rPr>
              <a:t>: Κανόνων</a:t>
            </a:r>
            <a:endParaRPr lang="el-GR" b="1" dirty="0">
              <a:solidFill>
                <a:schemeClr val="tx2"/>
              </a:solidFill>
              <a:latin typeface="Calibri" pitchFamily="18"/>
            </a:endParaRPr>
          </a:p>
          <a:p>
            <a:pPr marL="0" lvl="0" indent="0">
              <a:spcAft>
                <a:spcPts val="600"/>
              </a:spcAft>
              <a:buNone/>
            </a:pPr>
            <a:r>
              <a:rPr lang="el-GR" b="1" dirty="0">
                <a:latin typeface="Calibri" pitchFamily="18"/>
              </a:rPr>
              <a:t>Αριθμός παιδιών</a:t>
            </a:r>
            <a:r>
              <a:rPr lang="el-GR" dirty="0">
                <a:latin typeface="Calibri" pitchFamily="18"/>
              </a:rPr>
              <a:t>: 7 αγόρια και τέσσερα κορίτσια</a:t>
            </a:r>
          </a:p>
          <a:p>
            <a:pPr marL="0" lvl="0" indent="0">
              <a:spcAft>
                <a:spcPts val="600"/>
              </a:spcAft>
              <a:buNone/>
            </a:pPr>
            <a:r>
              <a:rPr lang="el-GR" b="1" dirty="0">
                <a:latin typeface="Calibri" pitchFamily="18"/>
              </a:rPr>
              <a:t>Ηλικία παιδιών</a:t>
            </a:r>
            <a:r>
              <a:rPr lang="el-GR" dirty="0">
                <a:latin typeface="Calibri" pitchFamily="18"/>
              </a:rPr>
              <a:t>: 3 ετών</a:t>
            </a:r>
          </a:p>
          <a:p>
            <a:pPr marL="0" lvl="0" indent="0">
              <a:spcAft>
                <a:spcPts val="600"/>
              </a:spcAft>
              <a:buNone/>
            </a:pPr>
            <a:r>
              <a:rPr lang="el-GR" b="1" dirty="0">
                <a:latin typeface="Calibri" pitchFamily="18"/>
              </a:rPr>
              <a:t>Περιγραφή παιχνιδιού</a:t>
            </a:r>
            <a:r>
              <a:rPr lang="el-GR" dirty="0">
                <a:latin typeface="Calibri" pitchFamily="18"/>
              </a:rPr>
              <a:t>: Τρέχουν ελεύθερα στο χώρο με τη μουσική</a:t>
            </a:r>
            <a:r>
              <a:rPr lang="el-GR" dirty="0" smtClean="0">
                <a:latin typeface="Calibri" pitchFamily="18"/>
              </a:rPr>
              <a:t>. Όταν </a:t>
            </a:r>
            <a:r>
              <a:rPr lang="el-GR" dirty="0">
                <a:latin typeface="Calibri" pitchFamily="18"/>
              </a:rPr>
              <a:t>σταματήσει η μουσική αρχίζουμε να λέμε αντικείμενα που βάζουμε στο </a:t>
            </a:r>
            <a:r>
              <a:rPr lang="el-GR" dirty="0" smtClean="0">
                <a:latin typeface="Calibri" pitchFamily="18"/>
              </a:rPr>
              <a:t>τραπέζι (</a:t>
            </a:r>
            <a:r>
              <a:rPr lang="el-GR" dirty="0">
                <a:latin typeface="Calibri" pitchFamily="18"/>
              </a:rPr>
              <a:t>ποτήρια</a:t>
            </a:r>
            <a:r>
              <a:rPr lang="el-GR" dirty="0" smtClean="0">
                <a:latin typeface="Calibri" pitchFamily="18"/>
              </a:rPr>
              <a:t>, κρασί, πιάτα κ.α.). Στο </a:t>
            </a:r>
            <a:r>
              <a:rPr lang="el-GR" dirty="0">
                <a:latin typeface="Calibri" pitchFamily="18"/>
              </a:rPr>
              <a:t>τέλος φέρνουμε το φαγητό και το γλυκό που έχουμε αποφασίσει </a:t>
            </a:r>
            <a:r>
              <a:rPr lang="el-GR" dirty="0" smtClean="0">
                <a:latin typeface="Calibri" pitchFamily="18"/>
              </a:rPr>
              <a:t>από πριν </a:t>
            </a:r>
            <a:r>
              <a:rPr lang="el-GR" dirty="0">
                <a:latin typeface="Calibri" pitchFamily="18"/>
              </a:rPr>
              <a:t>και το έχουμε πει. Μετά όλοι μαζί σαν ομάδα φτιάχνουμε το φαί που θέλουμε.</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custDataLst>
      <p:tags r:id="rId1"/>
    </p:custDataLst>
    <p:extLst>
      <p:ext uri="{BB962C8B-B14F-4D97-AF65-F5344CB8AC3E}">
        <p14:creationId xmlns:p14="http://schemas.microsoft.com/office/powerpoint/2010/main" val="3650332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smtClean="0"/>
              <a:t>(1</a:t>
            </a:r>
            <a:r>
              <a:rPr lang="en-US" sz="2700" dirty="0" smtClean="0"/>
              <a:t>/2</a:t>
            </a:r>
            <a:r>
              <a:rPr lang="el-GR" sz="2700" dirty="0"/>
              <a:t>)</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 </a:t>
            </a:r>
            <a:endParaRPr lang="el-GR" sz="3200" dirty="0"/>
          </a:p>
        </p:txBody>
      </p:sp>
      <p:sp>
        <p:nvSpPr>
          <p:cNvPr id="6" name="Θέση περιεχομένου 2"/>
          <p:cNvSpPr txBox="1">
            <a:spLocks noGrp="1"/>
          </p:cNvSpPr>
          <p:nvPr>
            <p:ph idx="1"/>
          </p:nvPr>
        </p:nvSpPr>
        <p:spPr>
          <a:xfrm>
            <a:off x="457200" y="1196752"/>
            <a:ext cx="8229600" cy="5661248"/>
          </a:xfrm>
        </p:spPr>
        <p:txBody>
          <a:bodyPr>
            <a:norm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sz="2300" b="1" dirty="0">
                <a:latin typeface="Calibri" pitchFamily="18"/>
              </a:rPr>
              <a:t>Τομέας </a:t>
            </a:r>
            <a:r>
              <a:rPr lang="el-GR" sz="2300" b="1" dirty="0" smtClean="0">
                <a:latin typeface="Calibri" pitchFamily="18"/>
              </a:rPr>
              <a:t>Κινητικός</a:t>
            </a:r>
            <a:r>
              <a:rPr lang="en-US" sz="2300" b="1" dirty="0" smtClean="0">
                <a:latin typeface="Calibri" pitchFamily="18"/>
              </a:rPr>
              <a:t>:</a:t>
            </a:r>
            <a:r>
              <a:rPr lang="el-GR" sz="2300" b="1" dirty="0" smtClean="0">
                <a:latin typeface="Calibri" pitchFamily="18"/>
              </a:rPr>
              <a:t> </a:t>
            </a:r>
            <a:r>
              <a:rPr lang="el-GR" sz="2300" dirty="0">
                <a:latin typeface="Calibri" pitchFamily="18"/>
              </a:rPr>
              <a:t>Τα παιδιά κινήθηκαν μέσα στον χώρο να </a:t>
            </a:r>
            <a:r>
              <a:rPr lang="el-GR" sz="2300" dirty="0" smtClean="0">
                <a:latin typeface="Calibri" pitchFamily="18"/>
              </a:rPr>
              <a:t>βρουν </a:t>
            </a:r>
            <a:r>
              <a:rPr lang="el-GR" sz="2300" dirty="0">
                <a:latin typeface="Calibri" pitchFamily="18"/>
              </a:rPr>
              <a:t>αντικείμενα που θα τους χρησίμευαν να φτιάξουν το φαγητό τους. Ανακάτευαν με τα χέρια τους τη σούπα και έκαναν διάφορες κινήσεις με το σώμα τους.</a:t>
            </a:r>
          </a:p>
          <a:p>
            <a:pPr marL="0" lvl="0" indent="0">
              <a:spcAft>
                <a:spcPts val="600"/>
              </a:spcAft>
              <a:buNone/>
            </a:pPr>
            <a:r>
              <a:rPr lang="el-GR" sz="2300" b="1" dirty="0">
                <a:latin typeface="Calibri" pitchFamily="18"/>
              </a:rPr>
              <a:t>Τομέας </a:t>
            </a:r>
            <a:r>
              <a:rPr lang="el-GR" sz="2300" b="1" dirty="0" smtClean="0">
                <a:latin typeface="Calibri" pitchFamily="18"/>
              </a:rPr>
              <a:t>Νοητικός</a:t>
            </a:r>
            <a:r>
              <a:rPr lang="en-US" sz="2300" b="1" dirty="0" smtClean="0">
                <a:latin typeface="Calibri" pitchFamily="18"/>
              </a:rPr>
              <a:t>:</a:t>
            </a:r>
            <a:r>
              <a:rPr lang="el-GR" sz="2300" b="1" dirty="0" smtClean="0">
                <a:latin typeface="Calibri" pitchFamily="18"/>
              </a:rPr>
              <a:t> </a:t>
            </a:r>
            <a:r>
              <a:rPr lang="el-GR" sz="2300" dirty="0">
                <a:latin typeface="Calibri" pitchFamily="18"/>
              </a:rPr>
              <a:t>Τα παιδιά είχαν την ευκαιρία να φανταστούν με το μυαλό τους το αντικείμενο που θα ήθελαν να βάλουν πάνω στο τραπέζι και με αυτόν τον τρόπο άφησαν την φαντασία τους ελεύθερη να καλπάσει. Ακόμη, συνειδητοποίησαν την έννοια του (λιγότερο-</a:t>
            </a:r>
            <a:r>
              <a:rPr lang="el-GR" sz="2300" dirty="0" err="1">
                <a:latin typeface="Calibri" pitchFamily="18"/>
              </a:rPr>
              <a:t>περισσότερ</a:t>
            </a:r>
            <a:r>
              <a:rPr lang="el-GR" sz="2300" dirty="0">
                <a:latin typeface="Calibri" pitchFamily="18"/>
              </a:rPr>
              <a:t>ο) </a:t>
            </a:r>
            <a:r>
              <a:rPr lang="el-GR" sz="2300" dirty="0" smtClean="0">
                <a:latin typeface="Calibri" pitchFamily="18"/>
              </a:rPr>
              <a:t>διότι ,</a:t>
            </a:r>
            <a:r>
              <a:rPr lang="el-GR" sz="2300" dirty="0">
                <a:latin typeface="Calibri" pitchFamily="18"/>
              </a:rPr>
              <a:t>όταν φτιάχναμε το δικό μας φαγητό τα παιδιά συζητούσαν μεταξύ τους την ώρα που ανακάτευαν τη </a:t>
            </a:r>
            <a:r>
              <a:rPr lang="el-GR" sz="2300" dirty="0" smtClean="0">
                <a:latin typeface="Calibri" pitchFamily="18"/>
              </a:rPr>
              <a:t>σούπα &lt;&lt;</a:t>
            </a:r>
            <a:r>
              <a:rPr lang="el-GR" sz="2300" dirty="0">
                <a:latin typeface="Calibri" pitchFamily="18"/>
              </a:rPr>
              <a:t>Ρίξε λίγο αλατάκι&gt;&gt;, &lt;&lt;Βάλε και λίγο κρασί είναι λίγο</a:t>
            </a:r>
            <a:r>
              <a:rPr lang="el-GR" sz="2300" dirty="0" smtClean="0">
                <a:latin typeface="Calibri" pitchFamily="18"/>
              </a:rPr>
              <a:t>&gt;&gt;. </a:t>
            </a:r>
            <a:endParaRPr lang="en-US" sz="2300" dirty="0" smtClean="0">
              <a:latin typeface="Calibri" pitchFamily="18"/>
            </a:endParaRPr>
          </a:p>
          <a:p>
            <a:pPr marL="0" lvl="0" indent="0">
              <a:spcAft>
                <a:spcPts val="600"/>
              </a:spcAft>
              <a:buNone/>
            </a:pPr>
            <a:r>
              <a:rPr lang="el-GR" sz="2300" dirty="0" smtClean="0">
                <a:latin typeface="Calibri" pitchFamily="18"/>
              </a:rPr>
              <a:t>Έτσι</a:t>
            </a:r>
            <a:r>
              <a:rPr lang="el-GR" sz="2300" dirty="0">
                <a:latin typeface="Calibri" pitchFamily="18"/>
              </a:rPr>
              <a:t>, </a:t>
            </a:r>
            <a:r>
              <a:rPr lang="el-GR" sz="2300" dirty="0" smtClean="0">
                <a:latin typeface="Calibri" pitchFamily="18"/>
              </a:rPr>
              <a:t>συνειδητοποίησαν </a:t>
            </a:r>
            <a:r>
              <a:rPr lang="el-GR" sz="2300" dirty="0">
                <a:latin typeface="Calibri" pitchFamily="18"/>
              </a:rPr>
              <a:t>την ποσότητα των υλικών. Τέλος, το παιδί που ήταν υπεύθυνο να φέρει το φαγητό που φτιάξαμε στο τραπέζι μιμήθηκε πως  το σήκωνε με δυσκολία διότι ήταν πολύ βαρύ. Έτσι, κατανόησαν την έννοια της βαρύτητας</a:t>
            </a:r>
            <a:r>
              <a:rPr lang="el-GR" sz="2300" dirty="0" smtClean="0">
                <a:latin typeface="Calibri" pitchFamily="18"/>
              </a:rPr>
              <a:t>.</a:t>
            </a:r>
            <a:endParaRPr lang="el-GR" sz="2300"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custDataLst>
      <p:tags r:id="rId1"/>
    </p:custDataLst>
    <p:extLst>
      <p:ext uri="{BB962C8B-B14F-4D97-AF65-F5344CB8AC3E}">
        <p14:creationId xmlns:p14="http://schemas.microsoft.com/office/powerpoint/2010/main" val="487207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 </a:t>
            </a:r>
            <a:r>
              <a:rPr lang="el-GR" sz="2700" dirty="0"/>
              <a:t>(</a:t>
            </a:r>
            <a:r>
              <a:rPr lang="en-US" sz="2700" dirty="0"/>
              <a:t>2/2</a:t>
            </a:r>
            <a:r>
              <a:rPr lang="el-GR" sz="2700" dirty="0"/>
              <a:t>)</a:t>
            </a: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 </a:t>
            </a:r>
            <a:endParaRPr lang="el-GR" sz="3200" dirty="0"/>
          </a:p>
        </p:txBody>
      </p:sp>
      <p:sp>
        <p:nvSpPr>
          <p:cNvPr id="6" name="Θέση περιεχομένου 2"/>
          <p:cNvSpPr txBox="1">
            <a:spLocks noGrp="1"/>
          </p:cNvSpPr>
          <p:nvPr>
            <p:ph idx="1"/>
          </p:nvPr>
        </p:nvSpPr>
        <p:spPr/>
        <p:txBody>
          <a:bodyPr>
            <a:norm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Κοινωνικός</a:t>
            </a:r>
            <a:r>
              <a:rPr lang="en-US" b="1" dirty="0" smtClean="0">
                <a:latin typeface="Calibri" pitchFamily="18"/>
              </a:rPr>
              <a:t>:</a:t>
            </a:r>
            <a:r>
              <a:rPr lang="el-GR" b="1" dirty="0" smtClean="0">
                <a:latin typeface="Calibri" pitchFamily="18"/>
              </a:rPr>
              <a:t> </a:t>
            </a:r>
            <a:r>
              <a:rPr lang="el-GR" dirty="0">
                <a:latin typeface="Calibri" pitchFamily="18"/>
              </a:rPr>
              <a:t>Αρχικά το κάθε παιδί έβρισκε μόνο του το αντικείμενο που ήθελε και στη συνέχεια όλοι μαζί σαν ομάδα συνεργαζόμασταν για να φτιάξουμε το φαγητό</a:t>
            </a:r>
            <a:r>
              <a:rPr lang="el-GR" dirty="0" smtClean="0">
                <a:latin typeface="Calibri" pitchFamily="18"/>
              </a:rPr>
              <a:t>. Τα </a:t>
            </a:r>
            <a:r>
              <a:rPr lang="el-GR" dirty="0">
                <a:latin typeface="Calibri" pitchFamily="18"/>
              </a:rPr>
              <a:t>παιδιά αλληλεπιδρούσαν μεταξύ τους είτε σε ομάδες των τριών ατόμων είτε σε ζευγάρια.</a:t>
            </a:r>
          </a:p>
          <a:p>
            <a:pPr marL="0" lvl="0" indent="0">
              <a:spcAft>
                <a:spcPts val="600"/>
              </a:spcAft>
              <a:buNone/>
            </a:pPr>
            <a:r>
              <a:rPr lang="el-GR" b="1" dirty="0">
                <a:latin typeface="Calibri" pitchFamily="18"/>
              </a:rPr>
              <a:t>Τομέας </a:t>
            </a:r>
            <a:r>
              <a:rPr lang="el-GR" b="1" dirty="0" smtClean="0">
                <a:latin typeface="Calibri" pitchFamily="18"/>
              </a:rPr>
              <a:t>Συναισθηματικός</a:t>
            </a:r>
            <a:r>
              <a:rPr lang="en-US" b="1" dirty="0" smtClean="0">
                <a:latin typeface="Calibri" pitchFamily="18"/>
              </a:rPr>
              <a:t>:</a:t>
            </a:r>
            <a:r>
              <a:rPr lang="el-GR" b="1" dirty="0" smtClean="0">
                <a:latin typeface="Calibri" pitchFamily="18"/>
              </a:rPr>
              <a:t> </a:t>
            </a:r>
            <a:r>
              <a:rPr lang="el-GR" dirty="0">
                <a:latin typeface="Calibri" pitchFamily="18"/>
              </a:rPr>
              <a:t>Ενθουσιάστηκαν με το παιχνίδι αυτό αφού φώναζαν την ιδέα τους που είχαν σκεφτεί και την έλεγαν δυνατά</a:t>
            </a:r>
            <a:r>
              <a:rPr lang="el-GR" dirty="0" smtClean="0">
                <a:latin typeface="Calibri" pitchFamily="18"/>
              </a:rPr>
              <a:t>. Διασκέδαζαν </a:t>
            </a:r>
            <a:r>
              <a:rPr lang="el-GR" dirty="0">
                <a:latin typeface="Calibri" pitchFamily="18"/>
              </a:rPr>
              <a:t>αφού γελούσαν την ώρα που έφτιαχναν το φαγητό τους. Όλα τα παιδιά έμειναν ευχαριστημένα και είχαν όρεξη να συνεχίσουν το παιχνίδι για πολύ ακόμη</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custDataLst>
      <p:tags r:id="rId1"/>
    </p:custDataLst>
    <p:extLst>
      <p:ext uri="{BB962C8B-B14F-4D97-AF65-F5344CB8AC3E}">
        <p14:creationId xmlns:p14="http://schemas.microsoft.com/office/powerpoint/2010/main" val="1903434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a:t>
            </a:r>
            <a:r>
              <a:rPr lang="el-GR" i="1" dirty="0" smtClean="0"/>
              <a:t> </a:t>
            </a:r>
            <a:r>
              <a:rPr lang="en-US" i="1" dirty="0" smtClean="0"/>
              <a:t/>
            </a:r>
            <a:br>
              <a:rPr lang="en-US" i="1" dirty="0" smtClean="0"/>
            </a:b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r>
              <a:rPr lang="el-GR" sz="2700" dirty="0" smtClean="0"/>
              <a:t> </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sz="2300" b="1" dirty="0">
                <a:latin typeface="Calibri" pitchFamily="18"/>
              </a:rPr>
              <a:t>Λίγα λόγια για την εμπειρία μο</a:t>
            </a:r>
            <a:r>
              <a:rPr lang="el-GR" sz="2300" dirty="0">
                <a:latin typeface="Calibri" pitchFamily="18"/>
              </a:rPr>
              <a:t>υ</a:t>
            </a:r>
          </a:p>
          <a:p>
            <a:pPr marL="0" lvl="0" indent="0" algn="ctr">
              <a:spcAft>
                <a:spcPts val="600"/>
              </a:spcAft>
              <a:buNone/>
            </a:pPr>
            <a:r>
              <a:rPr lang="el-GR" sz="2300" dirty="0">
                <a:latin typeface="Calibri" pitchFamily="18"/>
              </a:rPr>
              <a:t>Αρχικά, όταν πήγα στον παιδικό σταθμό και γνώρισα τις παιδαγωγούς και τα παιδιά ενθουσιάστηκα και μου άρεσε που μου δόθηκε αυτή η ευκαιρία μέσα </a:t>
            </a:r>
            <a:r>
              <a:rPr lang="el-GR" sz="2300" dirty="0" smtClean="0">
                <a:latin typeface="Calibri" pitchFamily="18"/>
              </a:rPr>
              <a:t>απ‘ το </a:t>
            </a:r>
            <a:r>
              <a:rPr lang="el-GR" sz="2300" dirty="0">
                <a:latin typeface="Calibri" pitchFamily="18"/>
              </a:rPr>
              <a:t>εργαστήριο να ασχοληθώ με τα </a:t>
            </a:r>
            <a:r>
              <a:rPr lang="el-GR" sz="2300" dirty="0" smtClean="0">
                <a:latin typeface="Calibri" pitchFamily="18"/>
              </a:rPr>
              <a:t>παιδιά.</a:t>
            </a:r>
            <a:endParaRPr lang="en-US" sz="2300" dirty="0">
              <a:latin typeface="Calibri" pitchFamily="18"/>
            </a:endParaRPr>
          </a:p>
          <a:p>
            <a:pPr marL="0" lvl="0" indent="0" algn="ctr">
              <a:spcAft>
                <a:spcPts val="600"/>
              </a:spcAft>
              <a:buNone/>
            </a:pPr>
            <a:r>
              <a:rPr lang="el-GR" sz="2300" dirty="0" smtClean="0">
                <a:latin typeface="Calibri" pitchFamily="18"/>
              </a:rPr>
              <a:t>Ταυτόχρονα </a:t>
            </a:r>
            <a:r>
              <a:rPr lang="el-GR" sz="2300" dirty="0">
                <a:latin typeface="Calibri" pitchFamily="18"/>
              </a:rPr>
              <a:t>μου άρεσε που συμμετείχα σε πολλές δράσεις με τις παιδαγωγούς και τα παιδιά, αλλά και όταν μου δινόταν η ευκαιρία να κάνω εγώ στα παιδιά διάφορες δραστηριότητες, αφού πρώτα είχα </a:t>
            </a:r>
            <a:r>
              <a:rPr lang="el-GR" sz="2300" dirty="0" smtClean="0">
                <a:latin typeface="Calibri" pitchFamily="18"/>
              </a:rPr>
              <a:t>συνεννοηθεί </a:t>
            </a:r>
            <a:r>
              <a:rPr lang="el-GR" sz="2300" dirty="0">
                <a:latin typeface="Calibri" pitchFamily="18"/>
              </a:rPr>
              <a:t>με τις παιδαγωγούς. </a:t>
            </a:r>
            <a:endParaRPr lang="en-US" sz="2300" dirty="0" smtClean="0">
              <a:latin typeface="Calibri" pitchFamily="18"/>
            </a:endParaRPr>
          </a:p>
          <a:p>
            <a:pPr marL="0" lvl="0" indent="0" algn="ctr">
              <a:spcAft>
                <a:spcPts val="600"/>
              </a:spcAft>
              <a:buNone/>
            </a:pPr>
            <a:r>
              <a:rPr lang="el-GR" sz="2300" dirty="0" smtClean="0">
                <a:latin typeface="Calibri" pitchFamily="18"/>
              </a:rPr>
              <a:t>Τα </a:t>
            </a:r>
            <a:r>
              <a:rPr lang="el-GR" sz="2300" dirty="0">
                <a:latin typeface="Calibri" pitchFamily="18"/>
              </a:rPr>
              <a:t>παιδιά συνεργάζονταν μαζί μου και έδειχναν να απολαμβάνουν το παιχνίδι κάθε φορά που πήγαινα</a:t>
            </a:r>
            <a:r>
              <a:rPr lang="el-GR" sz="2300" dirty="0" smtClean="0">
                <a:latin typeface="Calibri" pitchFamily="18"/>
              </a:rPr>
              <a:t>. Τέλος</a:t>
            </a:r>
            <a:r>
              <a:rPr lang="el-GR" sz="2300" dirty="0">
                <a:latin typeface="Calibri" pitchFamily="18"/>
              </a:rPr>
              <a:t>, θα θυμάμαι πάντα την όρεξη των παιδιών για παιχνίδι αφού σε κάθε ευκαιρία της ημέρας είτε με κάποιο παιχνίδι που κρατούσαν, είτε μέσω του συμβολικού παιχνιδιού, ήθελαν να παίξουμε</a:t>
            </a:r>
            <a:r>
              <a:rPr lang="el-GR" sz="2300" dirty="0" smtClean="0">
                <a:latin typeface="Calibri" pitchFamily="18"/>
              </a:rPr>
              <a:t>.</a:t>
            </a:r>
            <a:endParaRPr lang="el-GR" sz="2300"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custDataLst>
      <p:tags r:id="rId1"/>
    </p:custDataLst>
    <p:extLst>
      <p:ext uri="{BB962C8B-B14F-4D97-AF65-F5344CB8AC3E}">
        <p14:creationId xmlns:p14="http://schemas.microsoft.com/office/powerpoint/2010/main" val="2523544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2</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smtClean="0"/>
              <a:t>Αγγελοπούλου </a:t>
            </a:r>
            <a:r>
              <a:rPr lang="el-GR" dirty="0" err="1" smtClean="0"/>
              <a:t>Χρυσοβαλάντη</a:t>
            </a:r>
            <a:endParaRPr lang="el-GR" dirty="0" smtClean="0"/>
          </a:p>
          <a:p>
            <a:pPr algn="ctr">
              <a:buNone/>
            </a:pPr>
            <a:r>
              <a:rPr lang="el-GR" b="1" dirty="0" smtClean="0"/>
              <a:t>Αριθμός Μητρώου: </a:t>
            </a:r>
            <a:r>
              <a:rPr lang="el-GR" dirty="0" smtClean="0"/>
              <a:t>12093</a:t>
            </a:r>
          </a:p>
          <a:p>
            <a:pPr algn="ctr">
              <a:buNone/>
            </a:pPr>
            <a:endParaRPr lang="el-GR" b="1" u="sng"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custDataLst>
      <p:tags r:id="rId1"/>
    </p:custDataLst>
    <p:extLst>
      <p:ext uri="{BB962C8B-B14F-4D97-AF65-F5344CB8AC3E}">
        <p14:creationId xmlns:p14="http://schemas.microsoft.com/office/powerpoint/2010/main" val="371731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Παρουσίαση </a:t>
            </a:r>
            <a:r>
              <a:rPr lang="el-GR" dirty="0" smtClean="0"/>
              <a:t>1</a:t>
            </a:r>
            <a:endParaRPr lang="el-GR" sz="3200" dirty="0"/>
          </a:p>
        </p:txBody>
      </p:sp>
      <p:sp>
        <p:nvSpPr>
          <p:cNvPr id="7" name="Θέση περιεχομένου 2"/>
          <p:cNvSpPr txBox="1">
            <a:spLocks noGrp="1"/>
          </p:cNvSpPr>
          <p:nvPr>
            <p:ph idx="1"/>
          </p:nvPr>
        </p:nvSpPr>
        <p:spPr/>
        <p:txBody>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Bef>
                <a:spcPts val="479"/>
              </a:spcBef>
              <a:buNone/>
            </a:pPr>
            <a:r>
              <a:rPr lang="el-GR" b="1" dirty="0">
                <a:latin typeface="Calibri" pitchFamily="18"/>
              </a:rPr>
              <a:t>Φοιτήτρια:</a:t>
            </a:r>
            <a:r>
              <a:rPr lang="el-GR" dirty="0">
                <a:latin typeface="Calibri" pitchFamily="18"/>
              </a:rPr>
              <a:t> </a:t>
            </a:r>
            <a:r>
              <a:rPr lang="el-GR" dirty="0" err="1">
                <a:latin typeface="Calibri" pitchFamily="18"/>
              </a:rPr>
              <a:t>Σάσαρη</a:t>
            </a:r>
            <a:r>
              <a:rPr lang="el-GR" dirty="0">
                <a:latin typeface="Calibri" pitchFamily="18"/>
              </a:rPr>
              <a:t> Αθανασία</a:t>
            </a:r>
          </a:p>
          <a:p>
            <a:pPr marL="0" lvl="0" indent="0" algn="ctr">
              <a:spcBef>
                <a:spcPts val="479"/>
              </a:spcBef>
              <a:buNone/>
            </a:pPr>
            <a:r>
              <a:rPr lang="el-GR" b="1" dirty="0">
                <a:latin typeface="Calibri" pitchFamily="18"/>
              </a:rPr>
              <a:t>Αριθμός Μητρώου:</a:t>
            </a:r>
            <a:r>
              <a:rPr lang="el-GR" dirty="0">
                <a:latin typeface="Calibri" pitchFamily="18"/>
              </a:rPr>
              <a:t> 11035</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custDataLst>
      <p:tags r:id="rId1"/>
    </p:custDataLst>
    <p:extLst>
      <p:ext uri="{BB962C8B-B14F-4D97-AF65-F5344CB8AC3E}">
        <p14:creationId xmlns:p14="http://schemas.microsoft.com/office/powerpoint/2010/main" val="2861580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800" dirty="0" smtClean="0"/>
              <a:t> </a:t>
            </a:r>
            <a:r>
              <a:rPr lang="el-GR" sz="2700" i="1" dirty="0" smtClean="0"/>
              <a:t>Φοιτήτρια Αγγελοπούλου </a:t>
            </a:r>
            <a:r>
              <a:rPr lang="el-GR" sz="2700" i="1" dirty="0" err="1" smtClean="0"/>
              <a:t>Χρυσοβαλάντη</a:t>
            </a:r>
            <a:endParaRPr lang="el-GR" sz="3200" i="1"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pPr algn="ctr">
              <a:lnSpc>
                <a:spcPct val="110000"/>
              </a:lnSpc>
              <a:spcBef>
                <a:spcPts val="0"/>
              </a:spcBef>
              <a:spcAft>
                <a:spcPts val="600"/>
              </a:spcAft>
              <a:buNone/>
            </a:pPr>
            <a:r>
              <a:rPr lang="el-GR" b="1" dirty="0" smtClean="0">
                <a:solidFill>
                  <a:schemeClr val="tx2"/>
                </a:solidFill>
              </a:rPr>
              <a:t>Παιχνίδι Άσκησης</a:t>
            </a:r>
            <a:endParaRPr lang="el-GR" b="1" i="1" dirty="0" smtClean="0">
              <a:solidFill>
                <a:schemeClr val="tx2"/>
              </a:solidFill>
            </a:endParaRPr>
          </a:p>
          <a:p>
            <a:pPr>
              <a:lnSpc>
                <a:spcPct val="110000"/>
              </a:lnSpc>
              <a:spcBef>
                <a:spcPts val="0"/>
              </a:spcBef>
              <a:spcAft>
                <a:spcPts val="600"/>
              </a:spcAft>
              <a:buNone/>
            </a:pPr>
            <a:r>
              <a:rPr lang="el-GR" b="1" dirty="0" smtClean="0"/>
              <a:t>Αριθμός παιδιών</a:t>
            </a:r>
            <a:r>
              <a:rPr lang="el-GR" dirty="0" smtClean="0"/>
              <a:t>: Δύο </a:t>
            </a:r>
          </a:p>
          <a:p>
            <a:pPr>
              <a:lnSpc>
                <a:spcPct val="110000"/>
              </a:lnSpc>
              <a:spcBef>
                <a:spcPts val="0"/>
              </a:spcBef>
              <a:spcAft>
                <a:spcPts val="600"/>
              </a:spcAft>
              <a:buNone/>
            </a:pPr>
            <a:r>
              <a:rPr lang="el-GR" b="1" dirty="0" smtClean="0"/>
              <a:t>Ηλικία παιδιών</a:t>
            </a:r>
            <a:r>
              <a:rPr lang="el-GR" dirty="0" smtClean="0"/>
              <a:t>: Τριών ετών</a:t>
            </a:r>
          </a:p>
          <a:p>
            <a:pPr marL="0" indent="0">
              <a:lnSpc>
                <a:spcPct val="110000"/>
              </a:lnSpc>
              <a:spcBef>
                <a:spcPts val="0"/>
              </a:spcBef>
              <a:spcAft>
                <a:spcPts val="600"/>
              </a:spcAft>
              <a:buNone/>
            </a:pPr>
            <a:r>
              <a:rPr lang="el-GR" b="1" dirty="0" smtClean="0"/>
              <a:t>Περιγραφή παιχνιδιού</a:t>
            </a:r>
            <a:r>
              <a:rPr lang="el-GR" dirty="0" smtClean="0"/>
              <a:t>: Ο Γ (3) αποφάσισε να πάρει μια μπάλα πλαστική για να παίξει. Η ιδέα φάνηκε να αρέσει στον Α(3) και τον ακολούθησε. Ο ένας στεκόταν απέναντι στον άλλον και πετούσαν την μπάλα άλλοτε κλωτσώντας την και άλλοτε με τα χέρια. </a:t>
            </a:r>
            <a:endParaRPr lang="en-US" dirty="0" smtClean="0"/>
          </a:p>
          <a:p>
            <a:pPr marL="0" indent="0">
              <a:lnSpc>
                <a:spcPct val="110000"/>
              </a:lnSpc>
              <a:spcBef>
                <a:spcPts val="0"/>
              </a:spcBef>
              <a:spcAft>
                <a:spcPts val="600"/>
              </a:spcAft>
              <a:buNone/>
            </a:pPr>
            <a:r>
              <a:rPr lang="el-GR" dirty="0" smtClean="0"/>
              <a:t>Προκειμένου να πιάσουν την μπάλα κινούσαν όλο το σώμα τους και έτρεχαν μέσα στην αίθουσα όταν εκείνη ξέφευγε από εκείνον που έπρεπε να τη πιάσει. Το παιχνίδι δεν διήρκησε αρκετή ώρα. Όταν σταμάτησαν ο Α έδωσε την μπάλα σε ένα άλλο παιδί.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custDataLst>
      <p:tags r:id="rId1"/>
    </p:custDataLst>
    <p:extLst>
      <p:ext uri="{BB962C8B-B14F-4D97-AF65-F5344CB8AC3E}">
        <p14:creationId xmlns:p14="http://schemas.microsoft.com/office/powerpoint/2010/main" val="17381008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lnSpcReduction="10000"/>
          </a:bodyPr>
          <a:lstStyle/>
          <a:p>
            <a:pPr marL="0" indent="0">
              <a:lnSpc>
                <a:spcPct val="110000"/>
              </a:lnSpc>
              <a:spcBef>
                <a:spcPts val="0"/>
              </a:spcBef>
              <a:spcAft>
                <a:spcPts val="600"/>
              </a:spcAft>
              <a:buNone/>
            </a:pPr>
            <a:r>
              <a:rPr lang="el-GR" b="1" dirty="0" smtClean="0"/>
              <a:t>Τομέας Κινητικός</a:t>
            </a:r>
            <a:r>
              <a:rPr lang="en-US" dirty="0" smtClean="0"/>
              <a:t>:</a:t>
            </a:r>
            <a:r>
              <a:rPr lang="el-GR" dirty="0" smtClean="0"/>
              <a:t> </a:t>
            </a:r>
            <a:r>
              <a:rPr lang="en-US" dirty="0" smtClean="0"/>
              <a:t> </a:t>
            </a:r>
            <a:r>
              <a:rPr lang="el-GR" dirty="0" smtClean="0"/>
              <a:t>Η μπάλα κατεξοχήν είναι ένα παιχνίδι κίνησης. Κλωτσούσαν τη μπάλα, έτρεχαν και χρησιμοποιούσαν όλο το σώμα τους προκειμένου να την πιάσουν. </a:t>
            </a:r>
          </a:p>
          <a:p>
            <a:pPr marL="0" indent="0">
              <a:lnSpc>
                <a:spcPct val="110000"/>
              </a:lnSpc>
              <a:spcBef>
                <a:spcPts val="0"/>
              </a:spcBef>
              <a:spcAft>
                <a:spcPts val="600"/>
              </a:spcAft>
              <a:buNone/>
            </a:pPr>
            <a:r>
              <a:rPr lang="el-GR" b="1" dirty="0" smtClean="0"/>
              <a:t>Τομέας Νοητικός</a:t>
            </a:r>
            <a:r>
              <a:rPr lang="en-US" dirty="0" smtClean="0"/>
              <a:t>: </a:t>
            </a:r>
            <a:r>
              <a:rPr lang="el-GR" dirty="0" smtClean="0"/>
              <a:t>Ο υπολογισμός της σχέσης απόστασης με την ταχύτητα απαιτεί εγρήγορση την οποία και επέδειξαν τα δύο παιδιά. Κατανόησαν άμεσα τους κανόνες του παιχνιδιού. </a:t>
            </a:r>
          </a:p>
          <a:p>
            <a:pPr marL="0" indent="0">
              <a:lnSpc>
                <a:spcPct val="110000"/>
              </a:lnSpc>
              <a:spcBef>
                <a:spcPts val="0"/>
              </a:spcBef>
              <a:spcAft>
                <a:spcPts val="600"/>
              </a:spcAft>
              <a:buNone/>
            </a:pPr>
            <a:r>
              <a:rPr lang="el-GR" b="1" dirty="0" smtClean="0"/>
              <a:t>Τομέας Κοινωνικός</a:t>
            </a:r>
            <a:r>
              <a:rPr lang="en-US" dirty="0" smtClean="0"/>
              <a:t>: </a:t>
            </a:r>
            <a:r>
              <a:rPr lang="el-GR" dirty="0" smtClean="0"/>
              <a:t>Το παιχνίδι δεν απαιτούσε ιδιαίτερη συνεργασία ανάμεσα στα παιδιά παρά μόνο της μεταφοράς της μπάλας. Τα παιδιά όρισαν ότι μπορούν να πετάξουν την μπάλα με ποικίλους τρόπους. </a:t>
            </a:r>
          </a:p>
          <a:p>
            <a:pPr marL="0" indent="0">
              <a:lnSpc>
                <a:spcPct val="110000"/>
              </a:lnSpc>
              <a:spcBef>
                <a:spcPts val="0"/>
              </a:spcBef>
              <a:spcAft>
                <a:spcPts val="600"/>
              </a:spcAft>
              <a:buNone/>
            </a:pPr>
            <a:r>
              <a:rPr lang="el-GR" b="1" dirty="0" smtClean="0"/>
              <a:t>Τομέας Συναισθηματικός</a:t>
            </a:r>
            <a:r>
              <a:rPr lang="en-US" dirty="0" smtClean="0"/>
              <a:t>: </a:t>
            </a:r>
            <a:r>
              <a:rPr lang="el-GR" dirty="0" smtClean="0"/>
              <a:t>Τα παιδιά φώναζαν και χειρονομούσαν ζωηρά και έδειχναν να απολαμβάνουν το παιχνίδι τους.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custDataLst>
      <p:tags r:id="rId1"/>
    </p:custDataLst>
    <p:extLst>
      <p:ext uri="{BB962C8B-B14F-4D97-AF65-F5344CB8AC3E}">
        <p14:creationId xmlns:p14="http://schemas.microsoft.com/office/powerpoint/2010/main" val="3051069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400600"/>
          </a:xfrm>
        </p:spPr>
        <p:txBody>
          <a:bodyPr>
            <a:normAutofit lnSpcReduction="10000"/>
          </a:bodyPr>
          <a:lstStyle/>
          <a:p>
            <a:pPr algn="ctr">
              <a:lnSpc>
                <a:spcPct val="110000"/>
              </a:lnSpc>
              <a:spcBef>
                <a:spcPts val="0"/>
              </a:spcBef>
              <a:spcAft>
                <a:spcPts val="600"/>
              </a:spcAft>
              <a:buNone/>
            </a:pPr>
            <a:r>
              <a:rPr lang="el-GR" b="1" dirty="0" smtClean="0">
                <a:solidFill>
                  <a:schemeClr val="tx2"/>
                </a:solidFill>
              </a:rPr>
              <a:t>Παιχνίδι Κανόνων</a:t>
            </a:r>
            <a:endParaRPr lang="el-GR" b="1" i="1" dirty="0" smtClean="0">
              <a:solidFill>
                <a:schemeClr val="tx2"/>
              </a:solidFill>
            </a:endParaRPr>
          </a:p>
          <a:p>
            <a:pPr marL="0" indent="0">
              <a:lnSpc>
                <a:spcPct val="110000"/>
              </a:lnSpc>
              <a:spcBef>
                <a:spcPts val="0"/>
              </a:spcBef>
              <a:spcAft>
                <a:spcPts val="600"/>
              </a:spcAft>
              <a:buNone/>
            </a:pPr>
            <a:r>
              <a:rPr lang="el-GR" b="1" dirty="0" smtClean="0"/>
              <a:t>Αριθμός παιδιών</a:t>
            </a:r>
            <a:r>
              <a:rPr lang="el-GR" dirty="0" smtClean="0"/>
              <a:t>: Δύο </a:t>
            </a:r>
          </a:p>
          <a:p>
            <a:pPr marL="0" indent="0">
              <a:lnSpc>
                <a:spcPct val="110000"/>
              </a:lnSpc>
              <a:spcBef>
                <a:spcPts val="0"/>
              </a:spcBef>
              <a:spcAft>
                <a:spcPts val="600"/>
              </a:spcAft>
              <a:buNone/>
            </a:pPr>
            <a:r>
              <a:rPr lang="el-GR" b="1" dirty="0" smtClean="0"/>
              <a:t>Ηλικία παιδιών</a:t>
            </a:r>
            <a:r>
              <a:rPr lang="el-GR" dirty="0" smtClean="0"/>
              <a:t>: Τριών ετών </a:t>
            </a:r>
          </a:p>
          <a:p>
            <a:pPr marL="0" indent="0">
              <a:lnSpc>
                <a:spcPct val="110000"/>
              </a:lnSpc>
              <a:spcBef>
                <a:spcPts val="0"/>
              </a:spcBef>
              <a:spcAft>
                <a:spcPts val="600"/>
              </a:spcAft>
              <a:buNone/>
            </a:pPr>
            <a:r>
              <a:rPr lang="el-GR" b="1" dirty="0" smtClean="0"/>
              <a:t>Περιγραφή παιχνιδιού</a:t>
            </a:r>
            <a:r>
              <a:rPr lang="el-GR" dirty="0" smtClean="0"/>
              <a:t>: Η Λ(3) και η Κ(3) κάθισαν στο τραπέζι της αίθουσας και πήραν ένα πάζλ δώδεκα κομματιών. Αρχικά η Λ έβγαλε από το κουτί τα κομμάτια και τα ανακάτεψε πάνω στο τραπέζι. Τότε η Κ κοίταξε την εικόνα του πάζλ και έβαλε το πρώτο κομμάτι. Συνέχισε να ψάχνει ποιο ταιριάζει δίπλα του. </a:t>
            </a:r>
            <a:endParaRPr lang="en-US" dirty="0" smtClean="0"/>
          </a:p>
          <a:p>
            <a:pPr marL="0" indent="0">
              <a:lnSpc>
                <a:spcPct val="110000"/>
              </a:lnSpc>
              <a:spcBef>
                <a:spcPts val="0"/>
              </a:spcBef>
              <a:spcAft>
                <a:spcPts val="600"/>
              </a:spcAft>
              <a:buNone/>
            </a:pPr>
            <a:r>
              <a:rPr lang="el-GR" dirty="0" smtClean="0"/>
              <a:t>Η Λ πήρε ένα κομμάτι και το έβαλε ακριβώς κάτω από το πρώτο. Συζητούσαν κάποιες στιγμές μεταξύ τους και προσπαθούσαν να βρουν τα κομμάτια. Κοιτούσαν την εικόνα και έβρισκαν η καθεμία από ένα κομμάτι. Όταν τελείωσαν γέλασαν και έβαλαν έτοιμο πια το πάζλ μέσα στο κουτί.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custDataLst>
      <p:tags r:id="rId1"/>
    </p:custDataLst>
    <p:extLst>
      <p:ext uri="{BB962C8B-B14F-4D97-AF65-F5344CB8AC3E}">
        <p14:creationId xmlns:p14="http://schemas.microsoft.com/office/powerpoint/2010/main" val="638852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400600"/>
          </a:xfrm>
        </p:spPr>
        <p:txBody>
          <a:bodyPr>
            <a:normAutofit fontScale="92500" lnSpcReduction="10000"/>
          </a:bodyPr>
          <a:lstStyle/>
          <a:p>
            <a:pPr marL="0" indent="0">
              <a:lnSpc>
                <a:spcPct val="110000"/>
              </a:lnSpc>
              <a:spcBef>
                <a:spcPts val="0"/>
              </a:spcBef>
              <a:spcAft>
                <a:spcPts val="600"/>
              </a:spcAft>
              <a:buNone/>
            </a:pPr>
            <a:r>
              <a:rPr lang="el-GR" sz="2500" b="1" dirty="0" smtClean="0"/>
              <a:t>Τομέας Κινητικός</a:t>
            </a:r>
            <a:r>
              <a:rPr lang="en-US" sz="2500" dirty="0" smtClean="0"/>
              <a:t>: </a:t>
            </a:r>
            <a:r>
              <a:rPr lang="el-GR" sz="2500" dirty="0" smtClean="0"/>
              <a:t>Το πάζλ είναι παιχνίδι που απαιτεί λεπτούς χειρισμούς τους οποίους και άσκησαν. Οι χειρισμοί ήταν συντονισμένοι και δεν απαιτήθηκε ιδιαίτερη κινητική προσπάθεια.</a:t>
            </a:r>
          </a:p>
          <a:p>
            <a:pPr marL="0" indent="0">
              <a:lnSpc>
                <a:spcPct val="110000"/>
              </a:lnSpc>
              <a:spcBef>
                <a:spcPts val="0"/>
              </a:spcBef>
              <a:spcAft>
                <a:spcPts val="600"/>
              </a:spcAft>
              <a:buNone/>
            </a:pPr>
            <a:r>
              <a:rPr lang="el-GR" sz="2500" b="1" dirty="0" smtClean="0"/>
              <a:t>Τομέας Νοητικός</a:t>
            </a:r>
            <a:r>
              <a:rPr lang="en-US" sz="2500" dirty="0" smtClean="0"/>
              <a:t>: </a:t>
            </a:r>
            <a:r>
              <a:rPr lang="el-GR" sz="2500" dirty="0" smtClean="0"/>
              <a:t>Σκέφτονταν προτού ενεργήσουν και διαλέξουν κάποιο κομμάτι. Φαίνονταν σαν να έχουν αποστηθίσει το πάζλ. Χρησιμοποίησαν σωστή άρθρωση στο λόγο τους και συνεννοούνταν μεταξύ τους. </a:t>
            </a:r>
          </a:p>
          <a:p>
            <a:pPr marL="0" indent="0">
              <a:lnSpc>
                <a:spcPct val="110000"/>
              </a:lnSpc>
              <a:spcBef>
                <a:spcPts val="0"/>
              </a:spcBef>
              <a:spcAft>
                <a:spcPts val="600"/>
              </a:spcAft>
              <a:buNone/>
            </a:pPr>
            <a:r>
              <a:rPr lang="el-GR" sz="2500" b="1" dirty="0" smtClean="0"/>
              <a:t>Τομέας Κοινωνικός</a:t>
            </a:r>
            <a:r>
              <a:rPr lang="en-US" sz="2500" dirty="0" smtClean="0"/>
              <a:t>: </a:t>
            </a:r>
            <a:r>
              <a:rPr lang="el-GR" sz="2500" dirty="0" smtClean="0"/>
              <a:t>Τα κορίτσια συνεργάστηκαν μεταξύ τους και συμφώνησαν να εναλλάσσονται στην ανεύρεση των κομματιών. Έθεσαν κανόνες διότι αποφάσισαν να κοιτάζουν πρώτα την εικόνα και έπειτα να βρίσκουν ένα κομμάτι. </a:t>
            </a:r>
          </a:p>
          <a:p>
            <a:pPr marL="0" indent="0">
              <a:lnSpc>
                <a:spcPct val="110000"/>
              </a:lnSpc>
              <a:spcBef>
                <a:spcPts val="0"/>
              </a:spcBef>
              <a:spcAft>
                <a:spcPts val="600"/>
              </a:spcAft>
              <a:buNone/>
            </a:pPr>
            <a:r>
              <a:rPr lang="el-GR" sz="2500" b="1" dirty="0" smtClean="0"/>
              <a:t>Τομέας Συναισθηματικός</a:t>
            </a:r>
            <a:r>
              <a:rPr lang="en-US" sz="2500" dirty="0" smtClean="0"/>
              <a:t>: </a:t>
            </a:r>
            <a:r>
              <a:rPr lang="el-GR" sz="2500" dirty="0" smtClean="0"/>
              <a:t>Η όλη διαδικασία τους γέμισε ευχαρίστηση καθώς και ικανοποίηση που στο τέλος τα κατάφεραν. Εμπιστοσύνη διότι  η καθεμία άφηνε την άλλη να βοηθήσει.</a:t>
            </a:r>
          </a:p>
          <a:p>
            <a:pPr>
              <a:lnSpc>
                <a:spcPct val="110000"/>
              </a:lnSpc>
              <a:spcBef>
                <a:spcPts val="0"/>
              </a:spcBef>
              <a:spcAft>
                <a:spcPts val="600"/>
              </a:spcAft>
              <a:buNone/>
            </a:pPr>
            <a:endParaRPr lang="el-GR" dirty="0" smtClean="0"/>
          </a:p>
          <a:p>
            <a:pPr>
              <a:lnSpc>
                <a:spcPct val="110000"/>
              </a:lnSpc>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custDataLst>
      <p:tags r:id="rId1"/>
    </p:custDataLst>
    <p:extLst>
      <p:ext uri="{BB962C8B-B14F-4D97-AF65-F5344CB8AC3E}">
        <p14:creationId xmlns:p14="http://schemas.microsoft.com/office/powerpoint/2010/main" val="1407719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p:txBody>
          <a:bodyPr>
            <a:normAutofit lnSpcReduction="10000"/>
          </a:bodyPr>
          <a:lstStyle/>
          <a:p>
            <a:pPr algn="ctr">
              <a:lnSpc>
                <a:spcPct val="110000"/>
              </a:lnSpc>
              <a:spcBef>
                <a:spcPts val="0"/>
              </a:spcBef>
              <a:spcAft>
                <a:spcPts val="600"/>
              </a:spcAft>
              <a:buNone/>
            </a:pPr>
            <a:r>
              <a:rPr lang="el-GR" b="1" dirty="0" smtClean="0">
                <a:solidFill>
                  <a:schemeClr val="tx2"/>
                </a:solidFill>
              </a:rPr>
              <a:t>Παιχνίδι Συμβολικό</a:t>
            </a:r>
            <a:endParaRPr lang="el-GR" b="1" i="1" dirty="0" smtClean="0">
              <a:solidFill>
                <a:schemeClr val="tx2"/>
              </a:solidFill>
            </a:endParaRPr>
          </a:p>
          <a:p>
            <a:pPr marL="0" indent="0">
              <a:lnSpc>
                <a:spcPct val="110000"/>
              </a:lnSpc>
              <a:spcBef>
                <a:spcPts val="0"/>
              </a:spcBef>
              <a:spcAft>
                <a:spcPts val="600"/>
              </a:spcAft>
              <a:buNone/>
            </a:pPr>
            <a:r>
              <a:rPr lang="el-GR" b="1" dirty="0" smtClean="0"/>
              <a:t>Αριθμός παιδιών</a:t>
            </a:r>
            <a:r>
              <a:rPr lang="el-GR" dirty="0" smtClean="0"/>
              <a:t>: Τέσσερα</a:t>
            </a:r>
          </a:p>
          <a:p>
            <a:pPr marL="0" indent="0">
              <a:lnSpc>
                <a:spcPct val="110000"/>
              </a:lnSpc>
              <a:spcBef>
                <a:spcPts val="0"/>
              </a:spcBef>
              <a:spcAft>
                <a:spcPts val="600"/>
              </a:spcAft>
              <a:buNone/>
            </a:pPr>
            <a:r>
              <a:rPr lang="el-GR" b="1" dirty="0" smtClean="0"/>
              <a:t>Ηλικία παιδιών</a:t>
            </a:r>
            <a:r>
              <a:rPr lang="el-GR" dirty="0" smtClean="0"/>
              <a:t>: 2,5 έως 3 ετών</a:t>
            </a:r>
          </a:p>
          <a:p>
            <a:pPr marL="0" indent="0">
              <a:lnSpc>
                <a:spcPct val="110000"/>
              </a:lnSpc>
              <a:spcBef>
                <a:spcPts val="0"/>
              </a:spcBef>
              <a:spcAft>
                <a:spcPts val="600"/>
              </a:spcAft>
              <a:buNone/>
            </a:pPr>
            <a:r>
              <a:rPr lang="el-GR" b="1" dirty="0" smtClean="0"/>
              <a:t>Περιγραφή παιχνιδιού</a:t>
            </a:r>
            <a:r>
              <a:rPr lang="el-GR" dirty="0" smtClean="0"/>
              <a:t>: Η Θ(2.5), η Τ(2.5), η Μ(3) και ο Μ(2.5) κάθονται στο πάτωμα στη γωνιά με τα </a:t>
            </a:r>
            <a:r>
              <a:rPr lang="el-GR" dirty="0" err="1" smtClean="0"/>
              <a:t>κουζινικά</a:t>
            </a:r>
            <a:r>
              <a:rPr lang="el-GR" dirty="0" smtClean="0"/>
              <a:t>. Η Θ άρχισε να μαγειρεύει, πήρε μια κατσαρόλα ένα κουτάλι και ανακάτευε. Η Τ έπλενε τα πιάτα στο νεροχύτη, ο Μ μαγείρευε στο φούρνο και η Μ έπαιρνε τα πιάτα από το φούρνο και δοκίμαζε τα φαγητά. </a:t>
            </a:r>
            <a:endParaRPr lang="en-US" dirty="0" smtClean="0"/>
          </a:p>
          <a:p>
            <a:pPr marL="0" indent="0">
              <a:lnSpc>
                <a:spcPct val="110000"/>
              </a:lnSpc>
              <a:spcBef>
                <a:spcPts val="0"/>
              </a:spcBef>
              <a:spcAft>
                <a:spcPts val="600"/>
              </a:spcAft>
              <a:buNone/>
            </a:pPr>
            <a:r>
              <a:rPr lang="el-GR" dirty="0" smtClean="0"/>
              <a:t>Αποφάσισαν μεταξύ τους πως η Θ θα είναι η μητέρα ο Μ ο πατέρας και η Τ με τη Μ θα είναι τα παιδιά τους. Η όλη διαδικασία συνεχίστηκε για αρκετή ώρα ώσπου η Θ και η Μ σταμάτησαν να παίζουν.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custDataLst>
      <p:tags r:id="rId1"/>
    </p:custDataLst>
    <p:extLst>
      <p:ext uri="{BB962C8B-B14F-4D97-AF65-F5344CB8AC3E}">
        <p14:creationId xmlns:p14="http://schemas.microsoft.com/office/powerpoint/2010/main" val="1960456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marL="0" indent="0">
              <a:lnSpc>
                <a:spcPct val="110000"/>
              </a:lnSpc>
              <a:spcBef>
                <a:spcPts val="0"/>
              </a:spcBef>
              <a:spcAft>
                <a:spcPts val="600"/>
              </a:spcAft>
              <a:buNone/>
            </a:pPr>
            <a:r>
              <a:rPr lang="el-GR" b="1" dirty="0" smtClean="0"/>
              <a:t>Τομέας Κινητικός</a:t>
            </a:r>
            <a:r>
              <a:rPr lang="en-US" dirty="0" smtClean="0"/>
              <a:t>: </a:t>
            </a:r>
            <a:r>
              <a:rPr lang="el-GR" dirty="0" smtClean="0"/>
              <a:t>Το παιχνίδι αυτό απαιτούσε συνδυασμό λεπτών και αδρών κινήσεων τις οποίες και άσκησαν. Εφάρμοσαν επίσης το δούναι και λαβείν στη μεταφορά των σκευών. </a:t>
            </a:r>
          </a:p>
          <a:p>
            <a:pPr marL="0" indent="0">
              <a:lnSpc>
                <a:spcPct val="110000"/>
              </a:lnSpc>
              <a:spcBef>
                <a:spcPts val="0"/>
              </a:spcBef>
              <a:spcAft>
                <a:spcPts val="600"/>
              </a:spcAft>
              <a:buNone/>
            </a:pPr>
            <a:r>
              <a:rPr lang="el-GR" b="1" dirty="0" smtClean="0"/>
              <a:t>Τομέας Νοητικός</a:t>
            </a:r>
            <a:r>
              <a:rPr lang="en-US" dirty="0" smtClean="0"/>
              <a:t>: </a:t>
            </a:r>
            <a:r>
              <a:rPr lang="el-GR" dirty="0" smtClean="0"/>
              <a:t> Έδειξαν να έχουν αποστηθίσει και να αντιγράφουν τις καθημερινές κινήσεις των γονιών τους και να χειρίζονται τα αντικείμενα με το σωστό τρόπο, δηλαδή όπως θα τα χρησιμοποιούσαν οι γονείς τους στο σπίτι. </a:t>
            </a:r>
          </a:p>
          <a:p>
            <a:pPr marL="0" indent="0">
              <a:lnSpc>
                <a:spcPct val="110000"/>
              </a:lnSpc>
              <a:spcBef>
                <a:spcPts val="0"/>
              </a:spcBef>
              <a:spcAft>
                <a:spcPts val="600"/>
              </a:spcAft>
              <a:buNone/>
            </a:pPr>
            <a:r>
              <a:rPr lang="el-GR" b="1" dirty="0" smtClean="0"/>
              <a:t>Τομέας Κοινωνικός</a:t>
            </a:r>
            <a:r>
              <a:rPr lang="en-US" dirty="0" smtClean="0"/>
              <a:t>: </a:t>
            </a:r>
            <a:r>
              <a:rPr lang="el-GR" dirty="0" smtClean="0"/>
              <a:t>Τα παιδιά έθεσαν τους ρόλους τους, αποφάσισαν μαζί ποιος θα είναι ο ρόλος του καθενός και επικοινωνούσαν μεταξύ τους. Έπαιξαν μαζί χωρίς να παρεμβαίνει ο ένας στο ρόλο του άλλου. </a:t>
            </a:r>
          </a:p>
          <a:p>
            <a:pPr marL="0" indent="0">
              <a:lnSpc>
                <a:spcPct val="110000"/>
              </a:lnSpc>
              <a:spcBef>
                <a:spcPts val="0"/>
              </a:spcBef>
              <a:spcAft>
                <a:spcPts val="600"/>
              </a:spcAft>
              <a:buNone/>
            </a:pPr>
            <a:r>
              <a:rPr lang="el-GR" b="1" dirty="0" smtClean="0"/>
              <a:t>Τομέας Συναισθηματικός</a:t>
            </a:r>
            <a:r>
              <a:rPr lang="en-US" dirty="0" smtClean="0"/>
              <a:t>:</a:t>
            </a:r>
            <a:r>
              <a:rPr lang="el-GR" dirty="0" smtClean="0"/>
              <a:t> Έδειχναν ιδιαίτερα ικανοποιημένοι και ευχαριστημένοι. Φώναζαν ζωηρά και άφηναν τον εαυτό τους ελεύθερο να ασχοληθούν με τα αντικείμενα που εκείνοι ήθελαν.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custDataLst>
      <p:tags r:id="rId1"/>
    </p:custDataLst>
    <p:extLst>
      <p:ext uri="{BB962C8B-B14F-4D97-AF65-F5344CB8AC3E}">
        <p14:creationId xmlns:p14="http://schemas.microsoft.com/office/powerpoint/2010/main" val="2858932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 </a:t>
            </a:r>
            <a:r>
              <a:rPr lang="el-GR" sz="2700" dirty="0" smtClean="0"/>
              <a:t>(1</a:t>
            </a:r>
            <a:r>
              <a:rPr lang="en-US" sz="2700" dirty="0" smtClean="0"/>
              <a:t>/2</a:t>
            </a:r>
            <a:r>
              <a:rPr lang="el-GR" sz="2700" dirty="0"/>
              <a:t>)</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040560"/>
          </a:xfrm>
        </p:spPr>
        <p:txBody>
          <a:bodyPr>
            <a:noAutofit/>
          </a:bodyPr>
          <a:lstStyle/>
          <a:p>
            <a:pPr algn="ctr">
              <a:spcBef>
                <a:spcPts val="0"/>
              </a:spcBef>
              <a:spcAft>
                <a:spcPts val="600"/>
              </a:spcAft>
              <a:buNone/>
            </a:pPr>
            <a:r>
              <a:rPr lang="el-GR" b="1" dirty="0" smtClean="0">
                <a:solidFill>
                  <a:schemeClr val="tx2"/>
                </a:solidFill>
              </a:rPr>
              <a:t>Παιχνίδι Κατασκευών</a:t>
            </a:r>
            <a:endParaRPr lang="el-GR" b="1" i="1" dirty="0" smtClean="0">
              <a:solidFill>
                <a:schemeClr val="tx2"/>
              </a:solidFill>
            </a:endParaRPr>
          </a:p>
          <a:p>
            <a:pPr>
              <a:spcBef>
                <a:spcPts val="0"/>
              </a:spcBef>
              <a:spcAft>
                <a:spcPts val="600"/>
              </a:spcAft>
              <a:buNone/>
            </a:pPr>
            <a:r>
              <a:rPr lang="el-GR" b="1" dirty="0" smtClean="0"/>
              <a:t>Αριθμός παιδιών</a:t>
            </a:r>
            <a:r>
              <a:rPr lang="el-GR" dirty="0" smtClean="0"/>
              <a:t>: Τρία </a:t>
            </a:r>
          </a:p>
          <a:p>
            <a:pPr>
              <a:spcBef>
                <a:spcPts val="0"/>
              </a:spcBef>
              <a:spcAft>
                <a:spcPts val="600"/>
              </a:spcAft>
              <a:buNone/>
            </a:pPr>
            <a:r>
              <a:rPr lang="el-GR" b="1" dirty="0" smtClean="0"/>
              <a:t>Ηλικία παιδιών</a:t>
            </a:r>
            <a:r>
              <a:rPr lang="el-GR" dirty="0" smtClean="0"/>
              <a:t>: 2.5 έως 3 ετών</a:t>
            </a:r>
          </a:p>
          <a:p>
            <a:pPr marL="0" indent="0">
              <a:spcBef>
                <a:spcPts val="0"/>
              </a:spcBef>
              <a:spcAft>
                <a:spcPts val="600"/>
              </a:spcAft>
              <a:buNone/>
            </a:pPr>
            <a:r>
              <a:rPr lang="el-GR" b="1" dirty="0" smtClean="0"/>
              <a:t>Περιγραφή παιχνιδιού</a:t>
            </a:r>
            <a:r>
              <a:rPr lang="el-GR" dirty="0" smtClean="0"/>
              <a:t>: Ο Δ(3), η Μ(2.5) και ο Τ(3) κάθισαν στο πάτωμα και άδειασαν ένα μεγάλο κουτί με τουβλάκια. Ο Δ ξεκίνησε να βάζει στη σειρά σε μια ευθεία γραμμή τα κίτρινα τουβλάκια. </a:t>
            </a:r>
          </a:p>
          <a:p>
            <a:pPr marL="0" indent="0">
              <a:spcBef>
                <a:spcPts val="0"/>
              </a:spcBef>
              <a:spcAft>
                <a:spcPts val="600"/>
              </a:spcAft>
              <a:buNone/>
            </a:pPr>
            <a:r>
              <a:rPr lang="el-GR" dirty="0" smtClean="0"/>
              <a:t>Αντίστοιχα, έκανε και η Μ με τα κόκκινα τουβλάκια. Ο Τ τους ρώτησε τι θα κάνουν και ο Δ του απάντησε πως θα φτιάξουν ένα μεγάλο πύργο.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custDataLst>
      <p:tags r:id="rId1"/>
    </p:custDataLst>
    <p:extLst>
      <p:ext uri="{BB962C8B-B14F-4D97-AF65-F5344CB8AC3E}">
        <p14:creationId xmlns:p14="http://schemas.microsoft.com/office/powerpoint/2010/main" val="2329900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 </a:t>
            </a:r>
            <a:r>
              <a:rPr lang="el-GR" sz="2700" dirty="0"/>
              <a:t>(</a:t>
            </a:r>
            <a:r>
              <a:rPr lang="en-US" sz="2700" dirty="0"/>
              <a:t>2/2</a:t>
            </a:r>
            <a:r>
              <a:rPr lang="el-GR" sz="2700" dirty="0"/>
              <a:t>)</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040560"/>
          </a:xfrm>
        </p:spPr>
        <p:txBody>
          <a:bodyPr>
            <a:noAutofit/>
          </a:bodyPr>
          <a:lstStyle/>
          <a:p>
            <a:pPr algn="ctr">
              <a:spcBef>
                <a:spcPts val="0"/>
              </a:spcBef>
              <a:spcAft>
                <a:spcPts val="600"/>
              </a:spcAft>
              <a:buNone/>
            </a:pPr>
            <a:r>
              <a:rPr lang="el-GR" b="1" dirty="0" smtClean="0">
                <a:solidFill>
                  <a:schemeClr val="tx2"/>
                </a:solidFill>
              </a:rPr>
              <a:t>Παιχνίδι Κατασκευών</a:t>
            </a:r>
            <a:endParaRPr lang="el-GR" b="1" i="1" dirty="0" smtClean="0">
              <a:solidFill>
                <a:schemeClr val="tx2"/>
              </a:solidFill>
            </a:endParaRPr>
          </a:p>
          <a:p>
            <a:pPr marL="0" indent="0">
              <a:spcBef>
                <a:spcPts val="0"/>
              </a:spcBef>
              <a:spcAft>
                <a:spcPts val="600"/>
              </a:spcAft>
              <a:buNone/>
            </a:pPr>
            <a:r>
              <a:rPr lang="el-GR" b="1" dirty="0" smtClean="0"/>
              <a:t>Περιγραφή παιχνιδιού </a:t>
            </a:r>
            <a:r>
              <a:rPr lang="el-GR" dirty="0" smtClean="0"/>
              <a:t>(συνέχεια): </a:t>
            </a:r>
          </a:p>
          <a:p>
            <a:pPr marL="0" indent="0">
              <a:spcBef>
                <a:spcPts val="0"/>
              </a:spcBef>
              <a:spcAft>
                <a:spcPts val="600"/>
              </a:spcAft>
              <a:buNone/>
            </a:pPr>
            <a:r>
              <a:rPr lang="el-GR" dirty="0" smtClean="0"/>
              <a:t>Τότε ο Τ έδινε τουβλάκια στο Δ και στη Μ και εκείνοι τα έβαζαν το ένα πάνω στο άλλο. Αρχικά έφτιαξαν ένα πύργο με κόκκινα τουβλάκια και στη συνέχεια ένα δεύτερο με κίτρινα.</a:t>
            </a:r>
          </a:p>
          <a:p>
            <a:pPr marL="0" indent="0">
              <a:spcBef>
                <a:spcPts val="0"/>
              </a:spcBef>
              <a:spcAft>
                <a:spcPts val="600"/>
              </a:spcAft>
              <a:buNone/>
            </a:pPr>
            <a:r>
              <a:rPr lang="el-GR" dirty="0" smtClean="0"/>
              <a:t>Όταν τελείωσαν ο Δ πήρε τον πύργο με τα κίτρινα τουβλάκια και τον έβαλε πάνω στον πύργο με τα κίτρινα. Στο τέλος μετρώντας έως το τρία έτρεξαν και οι τρεις πάνω στον πύργο και τον έριξαν κάτω.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custDataLst>
      <p:tags r:id="rId1"/>
    </p:custDataLst>
    <p:extLst>
      <p:ext uri="{BB962C8B-B14F-4D97-AF65-F5344CB8AC3E}">
        <p14:creationId xmlns:p14="http://schemas.microsoft.com/office/powerpoint/2010/main" val="2717299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256584"/>
          </a:xfrm>
        </p:spPr>
        <p:txBody>
          <a:bodyPr>
            <a:normAutofit/>
          </a:bodyPr>
          <a:lstStyle/>
          <a:p>
            <a:pPr marL="0" indent="0">
              <a:spcBef>
                <a:spcPts val="0"/>
              </a:spcBef>
              <a:spcAft>
                <a:spcPts val="600"/>
              </a:spcAft>
              <a:buNone/>
            </a:pPr>
            <a:r>
              <a:rPr lang="el-GR" b="1" dirty="0" smtClean="0"/>
              <a:t>Τομέας Κινητικός</a:t>
            </a:r>
            <a:r>
              <a:rPr lang="en-US" dirty="0" smtClean="0"/>
              <a:t>: </a:t>
            </a:r>
            <a:r>
              <a:rPr lang="el-GR" dirty="0" smtClean="0"/>
              <a:t> Το παιχνίδι αυτό ενδείκνυται για την ανάπτυξη λεπτών χειρισμών, τις οποίες και άσκησαν με επιτυχία. Επίσης είχαν συντονισμένη κίνηση. </a:t>
            </a:r>
          </a:p>
          <a:p>
            <a:pPr marL="0" indent="0">
              <a:spcBef>
                <a:spcPts val="0"/>
              </a:spcBef>
              <a:spcAft>
                <a:spcPts val="600"/>
              </a:spcAft>
              <a:buNone/>
            </a:pPr>
            <a:r>
              <a:rPr lang="el-GR" b="1" dirty="0" smtClean="0"/>
              <a:t>Τομέας Νοητικός</a:t>
            </a:r>
            <a:r>
              <a:rPr lang="en-US" dirty="0" smtClean="0"/>
              <a:t>: </a:t>
            </a:r>
            <a:r>
              <a:rPr lang="el-GR" dirty="0" smtClean="0"/>
              <a:t>Τα παιδιά συνομιλούσαν και συνεννοούνταν μεταξύ τους, χρησιμοποίησαν τις σχέσεις χώρου (πάνω, κάτω, δίπλα, δεξιά, αριστερά.</a:t>
            </a:r>
          </a:p>
          <a:p>
            <a:pPr marL="0" indent="0">
              <a:spcBef>
                <a:spcPts val="0"/>
              </a:spcBef>
              <a:spcAft>
                <a:spcPts val="600"/>
              </a:spcAft>
              <a:buNone/>
            </a:pPr>
            <a:r>
              <a:rPr lang="el-GR" b="1" dirty="0" smtClean="0"/>
              <a:t>Τομέας Κοινωνικός</a:t>
            </a:r>
            <a:r>
              <a:rPr lang="en-US" dirty="0" smtClean="0"/>
              <a:t>:</a:t>
            </a:r>
            <a:r>
              <a:rPr lang="el-GR" dirty="0" smtClean="0"/>
              <a:t> Επικοινώνησαν, συνεργάστηκαν για να φτιάξουν μαζί τους δύο πύργους. Έθεσαν κανόνες (πρώτα τα κόκκινα έπειτα τα κίτρινα τουβλάκια).</a:t>
            </a:r>
          </a:p>
          <a:p>
            <a:pPr marL="0" indent="0">
              <a:spcBef>
                <a:spcPts val="0"/>
              </a:spcBef>
              <a:spcAft>
                <a:spcPts val="600"/>
              </a:spcAft>
              <a:buNone/>
            </a:pPr>
            <a:r>
              <a:rPr lang="el-GR" b="1" dirty="0" smtClean="0"/>
              <a:t>Τομέας Συναισθηματικός</a:t>
            </a:r>
            <a:r>
              <a:rPr lang="en-US" dirty="0" smtClean="0"/>
              <a:t>: </a:t>
            </a:r>
            <a:r>
              <a:rPr lang="el-GR" dirty="0" smtClean="0"/>
              <a:t>Γελούσαν, η δραστηριότητα αυτή τους πρόσφερε ικανοποίηση. Τα έντονα χρώματα τα οποία διάλεξαν δείχνουν επίσης την καλή τους διάθεση.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custDataLst>
      <p:tags r:id="rId1"/>
    </p:custDataLst>
    <p:extLst>
      <p:ext uri="{BB962C8B-B14F-4D97-AF65-F5344CB8AC3E}">
        <p14:creationId xmlns:p14="http://schemas.microsoft.com/office/powerpoint/2010/main" val="1213591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 </a:t>
            </a:r>
            <a:r>
              <a:rPr lang="el-GR" sz="2700" dirty="0" smtClean="0"/>
              <a:t>(1</a:t>
            </a:r>
            <a:r>
              <a:rPr lang="en-US" sz="2700" dirty="0" smtClean="0"/>
              <a:t>/2</a:t>
            </a:r>
            <a:r>
              <a:rPr lang="el-GR" sz="2700" dirty="0"/>
              <a:t>)</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spcBef>
                <a:spcPts val="0"/>
              </a:spcBef>
              <a:spcAft>
                <a:spcPts val="600"/>
              </a:spcAft>
              <a:buNone/>
            </a:pPr>
            <a:r>
              <a:rPr lang="el-GR" b="1" dirty="0" smtClean="0">
                <a:solidFill>
                  <a:schemeClr val="tx2"/>
                </a:solidFill>
              </a:rPr>
              <a:t>Είδος Παιχνιδιού: Κανόνων</a:t>
            </a:r>
            <a:endParaRPr lang="el-GR" b="1" i="1" dirty="0" smtClean="0">
              <a:solidFill>
                <a:schemeClr val="tx2"/>
              </a:solidFill>
            </a:endParaRPr>
          </a:p>
          <a:p>
            <a:pPr>
              <a:spcBef>
                <a:spcPts val="0"/>
              </a:spcBef>
              <a:spcAft>
                <a:spcPts val="600"/>
              </a:spcAft>
              <a:buNone/>
            </a:pPr>
            <a:r>
              <a:rPr lang="el-GR" b="1" dirty="0" smtClean="0"/>
              <a:t>Αριθμός παιδιών</a:t>
            </a:r>
            <a:r>
              <a:rPr lang="el-GR" dirty="0" smtClean="0"/>
              <a:t>: Έξι </a:t>
            </a:r>
          </a:p>
          <a:p>
            <a:pPr>
              <a:spcBef>
                <a:spcPts val="0"/>
              </a:spcBef>
              <a:spcAft>
                <a:spcPts val="600"/>
              </a:spcAft>
              <a:buNone/>
            </a:pPr>
            <a:r>
              <a:rPr lang="el-GR" b="1" dirty="0" smtClean="0"/>
              <a:t>Ηλικία παιδιών</a:t>
            </a:r>
            <a:r>
              <a:rPr lang="el-GR" dirty="0" smtClean="0"/>
              <a:t>: 2.5 έως 3 ετών</a:t>
            </a:r>
          </a:p>
          <a:p>
            <a:pPr marL="0" indent="0">
              <a:spcBef>
                <a:spcPts val="0"/>
              </a:spcBef>
              <a:spcAft>
                <a:spcPts val="600"/>
              </a:spcAft>
              <a:buNone/>
            </a:pPr>
            <a:r>
              <a:rPr lang="el-GR" b="1" dirty="0" smtClean="0"/>
              <a:t>Περιγραφή παιχνιδιού</a:t>
            </a:r>
            <a:r>
              <a:rPr lang="el-GR" dirty="0" smtClean="0"/>
              <a:t>: Αρχικά ρώτησα τα παιδιά της τάξης (10) εάν θέλανε να παίξουμε μουσικές καρέκλες. Έξι από αυτά που απάντησαν αμέσως ναι. </a:t>
            </a:r>
          </a:p>
          <a:p>
            <a:pPr marL="0" indent="0">
              <a:spcBef>
                <a:spcPts val="0"/>
              </a:spcBef>
              <a:spcAft>
                <a:spcPts val="600"/>
              </a:spcAft>
              <a:buNone/>
            </a:pPr>
            <a:r>
              <a:rPr lang="el-GR" dirty="0" smtClean="0"/>
              <a:t>Τους εξήγησα τους κανόνες του παιχνιδιού που είναι εγώ να κρατάω ένα μικρό τύμπανο, εκείνοι τα τρέχουν γύρω από τις καρέκλες που θα βρίσκονταν στο κέντρο της αίθουσας και κάθε φορά που θα σταματάω να χτυπάω το τύμπανο θα προσπαθούν να βρουν μια κενή καρέκλα να καθίσουν.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custDataLst>
      <p:tags r:id="rId1"/>
    </p:custDataLst>
    <p:extLst>
      <p:ext uri="{BB962C8B-B14F-4D97-AF65-F5344CB8AC3E}">
        <p14:creationId xmlns:p14="http://schemas.microsoft.com/office/powerpoint/2010/main" val="1219540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2700" i="1" dirty="0"/>
          </a:p>
        </p:txBody>
      </p:sp>
      <p:sp>
        <p:nvSpPr>
          <p:cNvPr id="6" name="Θέση περιεχομένου 2"/>
          <p:cNvSpPr txBox="1">
            <a:spLocks noGrp="1"/>
          </p:cNvSpPr>
          <p:nvPr>
            <p:ph idx="1"/>
          </p:nvPr>
        </p:nvSpPr>
        <p:spPr/>
        <p:txBody>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Άσκησης</a:t>
            </a:r>
          </a:p>
          <a:p>
            <a:pPr marL="0" lvl="0" indent="0">
              <a:spcAft>
                <a:spcPts val="600"/>
              </a:spcAft>
              <a:buNone/>
            </a:pPr>
            <a:r>
              <a:rPr lang="el-GR" b="1" dirty="0">
                <a:latin typeface="Calibri" pitchFamily="18"/>
              </a:rPr>
              <a:t>Αριθμός παιδιών</a:t>
            </a:r>
            <a:r>
              <a:rPr lang="el-GR" dirty="0">
                <a:latin typeface="Calibri" pitchFamily="18"/>
              </a:rPr>
              <a:t>: Τέσσερα αγόρια και δύο κορίτσια</a:t>
            </a:r>
          </a:p>
          <a:p>
            <a:pPr marL="0" lvl="0" indent="0">
              <a:spcAft>
                <a:spcPts val="600"/>
              </a:spcAft>
              <a:buNone/>
            </a:pPr>
            <a:r>
              <a:rPr lang="el-GR" b="1" dirty="0">
                <a:latin typeface="Calibri" pitchFamily="18"/>
              </a:rPr>
              <a:t>Ηλικία παιδιών</a:t>
            </a:r>
            <a:r>
              <a:rPr lang="el-GR" dirty="0">
                <a:latin typeface="Calibri" pitchFamily="18"/>
              </a:rPr>
              <a:t>: 3,5 ετών</a:t>
            </a:r>
          </a:p>
          <a:p>
            <a:pPr marL="0" lvl="0" indent="0">
              <a:spcAft>
                <a:spcPts val="600"/>
              </a:spcAft>
              <a:buNone/>
            </a:pPr>
            <a:r>
              <a:rPr lang="el-GR" b="1" dirty="0">
                <a:latin typeface="Calibri" pitchFamily="18"/>
              </a:rPr>
              <a:t>Περιγραφή παιχνιδιού</a:t>
            </a:r>
            <a:r>
              <a:rPr lang="el-GR" dirty="0">
                <a:latin typeface="Calibri" pitchFamily="18"/>
              </a:rPr>
              <a:t>: Η Β.  μου φέρνει τη μπάλα να παίξουμε και τα υπόλοιπα παιδιά μας πλησιάζουν θέλοντας να μπούνε στο παιχνίδι μας. Τα παιδιά πετάνε την μπάλα μεταξύ τους και τρέχουν να την πιάσουν.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custDataLst>
      <p:tags r:id="rId1"/>
    </p:custDataLst>
    <p:extLst>
      <p:ext uri="{BB962C8B-B14F-4D97-AF65-F5344CB8AC3E}">
        <p14:creationId xmlns:p14="http://schemas.microsoft.com/office/powerpoint/2010/main" val="2945174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 </a:t>
            </a:r>
            <a:r>
              <a:rPr lang="el-GR" sz="2700" dirty="0"/>
              <a:t>(</a:t>
            </a:r>
            <a:r>
              <a:rPr lang="en-US" sz="2700" dirty="0"/>
              <a:t>2/2</a:t>
            </a:r>
            <a:r>
              <a:rPr lang="el-GR" sz="2700" dirty="0"/>
              <a:t>)</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spcBef>
                <a:spcPts val="0"/>
              </a:spcBef>
              <a:spcAft>
                <a:spcPts val="600"/>
              </a:spcAft>
              <a:buNone/>
            </a:pPr>
            <a:r>
              <a:rPr lang="el-GR" b="1" dirty="0" smtClean="0">
                <a:solidFill>
                  <a:schemeClr val="tx2"/>
                </a:solidFill>
              </a:rPr>
              <a:t>Είδος Παιχνιδιού: Κανόνων</a:t>
            </a:r>
            <a:endParaRPr lang="el-GR" b="1" i="1" dirty="0" smtClean="0">
              <a:solidFill>
                <a:schemeClr val="tx2"/>
              </a:solidFill>
            </a:endParaRPr>
          </a:p>
          <a:p>
            <a:pPr marL="0" indent="0">
              <a:spcBef>
                <a:spcPts val="0"/>
              </a:spcBef>
              <a:spcAft>
                <a:spcPts val="600"/>
              </a:spcAft>
              <a:buNone/>
            </a:pPr>
            <a:r>
              <a:rPr lang="el-GR" b="1" dirty="0" smtClean="0"/>
              <a:t>Περιγραφή παιχνιδιού </a:t>
            </a:r>
            <a:r>
              <a:rPr lang="el-GR" dirty="0" smtClean="0"/>
              <a:t>(συνέχεια): </a:t>
            </a:r>
          </a:p>
          <a:p>
            <a:pPr marL="0" indent="0">
              <a:spcBef>
                <a:spcPts val="0"/>
              </a:spcBef>
              <a:spcAft>
                <a:spcPts val="600"/>
              </a:spcAft>
              <a:buNone/>
            </a:pPr>
            <a:r>
              <a:rPr lang="el-GR" dirty="0" smtClean="0"/>
              <a:t>Έτσι λοιπόν έβαλα στο κέντρο της αίθουσας  πέντε καρέκλες και ξεκίνησα να χτυπάω το τύμπανο με ρυθμό. Όποιο παιδί δεν έβρισκε καρέκλα ερχόταν δίπλα μου και χτυπούσαμε μαζί το τύμπανο. </a:t>
            </a:r>
          </a:p>
          <a:p>
            <a:pPr marL="0" indent="0">
              <a:spcBef>
                <a:spcPts val="0"/>
              </a:spcBef>
              <a:spcAft>
                <a:spcPts val="600"/>
              </a:spcAft>
              <a:buNone/>
            </a:pPr>
            <a:r>
              <a:rPr lang="el-GR" dirty="0" smtClean="0"/>
              <a:t>Όσο μειώνονταν τα παιδιά μειώνονταν και οι καρέκλες. Σε όλη τη διάρκεια του παιχνιδιού γελούσαν, χόρευαν και μιλούσαν μεταξύ τους.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custDataLst>
      <p:tags r:id="rId1"/>
    </p:custDataLst>
    <p:extLst>
      <p:ext uri="{BB962C8B-B14F-4D97-AF65-F5344CB8AC3E}">
        <p14:creationId xmlns:p14="http://schemas.microsoft.com/office/powerpoint/2010/main" val="2088609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marL="0" indent="0">
              <a:lnSpc>
                <a:spcPct val="110000"/>
              </a:lnSpc>
              <a:spcBef>
                <a:spcPts val="600"/>
              </a:spcBef>
              <a:buNone/>
            </a:pPr>
            <a:r>
              <a:rPr lang="el-GR" b="1" dirty="0" smtClean="0"/>
              <a:t>Τομέας Κινητικός</a:t>
            </a:r>
            <a:r>
              <a:rPr lang="en-US" dirty="0" smtClean="0"/>
              <a:t>: </a:t>
            </a:r>
            <a:r>
              <a:rPr lang="el-GR" dirty="0" smtClean="0"/>
              <a:t> Τα παιδιά έτρεχαν, χόρευαν στο ρυθμό που χτυπούσα το τύμπανο. Επίσης χτυπούσαν με ρυθμό το τύμπανο μαζί με εμένα. </a:t>
            </a:r>
          </a:p>
          <a:p>
            <a:pPr marL="0" indent="0">
              <a:lnSpc>
                <a:spcPct val="110000"/>
              </a:lnSpc>
              <a:spcBef>
                <a:spcPts val="600"/>
              </a:spcBef>
              <a:buNone/>
            </a:pPr>
            <a:r>
              <a:rPr lang="el-GR" b="1" dirty="0" smtClean="0"/>
              <a:t>Τομέας Νοητικός</a:t>
            </a:r>
            <a:r>
              <a:rPr lang="en-US" dirty="0" smtClean="0"/>
              <a:t>: </a:t>
            </a:r>
            <a:r>
              <a:rPr lang="el-GR" dirty="0" smtClean="0"/>
              <a:t>Κατάλαβαν γρήγορα τους κανόνες του παιχνιδιού. Αντέγραψαν το ρυθμό των χτυπημάτων μου στο τύμπανο. Επιδόθηκαν σε αυτοσχέδιες χορευτικές φιγούρες. Στις ξαφνικές μου παύσεις ανταγωνίζονταν τους συμπαίκτες τους για την εύρεση κενής καρέκλας οπότε σκέφτονταν γρήγορα για το που θα καθίσουν.</a:t>
            </a:r>
          </a:p>
          <a:p>
            <a:pPr marL="0" indent="0">
              <a:lnSpc>
                <a:spcPct val="110000"/>
              </a:lnSpc>
              <a:spcBef>
                <a:spcPts val="600"/>
              </a:spcBef>
              <a:buNone/>
            </a:pPr>
            <a:r>
              <a:rPr lang="el-GR" b="1" dirty="0" smtClean="0"/>
              <a:t>Τομέας Κοινωνικός</a:t>
            </a:r>
            <a:r>
              <a:rPr lang="en-US" dirty="0" smtClean="0"/>
              <a:t>: </a:t>
            </a:r>
            <a:r>
              <a:rPr lang="el-GR" dirty="0" smtClean="0"/>
              <a:t>Τα παιδιά αποδέχθηκαν γρήγορα τους κανόνες του παιχνιδιού. Συνεργαστήκαμε και επικοινωνήσαμε.</a:t>
            </a:r>
          </a:p>
          <a:p>
            <a:pPr marL="0" indent="0">
              <a:lnSpc>
                <a:spcPct val="110000"/>
              </a:lnSpc>
              <a:spcBef>
                <a:spcPts val="600"/>
              </a:spcBef>
              <a:buNone/>
            </a:pPr>
            <a:r>
              <a:rPr lang="el-GR" b="1" dirty="0" smtClean="0"/>
              <a:t>Τομέας Συναισθηματικός</a:t>
            </a:r>
            <a:r>
              <a:rPr lang="en-US" dirty="0" smtClean="0"/>
              <a:t>: </a:t>
            </a:r>
            <a:r>
              <a:rPr lang="el-GR" dirty="0" smtClean="0"/>
              <a:t>Τα παιδιά γελούσαν, ευχαριστήθηκαν το παιχνίδι. Ξέδιναν αφού έτρεχαν ελεύθερα και κινούνταν στο χώρο.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custDataLst>
      <p:tags r:id="rId1"/>
    </p:custDataLst>
    <p:extLst>
      <p:ext uri="{BB962C8B-B14F-4D97-AF65-F5344CB8AC3E}">
        <p14:creationId xmlns:p14="http://schemas.microsoft.com/office/powerpoint/2010/main" val="2359223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2</a:t>
            </a:r>
            <a:r>
              <a:rPr lang="el-GR" baseline="30000" dirty="0" smtClean="0"/>
              <a:t>ο</a:t>
            </a:r>
            <a:r>
              <a:rPr lang="el-GR" dirty="0" smtClean="0"/>
              <a:t> παιχνίδι</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435280" cy="5661248"/>
          </a:xfrm>
        </p:spPr>
        <p:txBody>
          <a:bodyPr>
            <a:normAutofit lnSpcReduction="10000"/>
          </a:bodyPr>
          <a:lstStyle/>
          <a:p>
            <a:pPr algn="ctr">
              <a:buNone/>
            </a:pPr>
            <a:r>
              <a:rPr lang="el-GR" sz="2300" b="1" dirty="0" smtClean="0">
                <a:solidFill>
                  <a:schemeClr val="tx2"/>
                </a:solidFill>
              </a:rPr>
              <a:t>Είδος Παιχνιδιού: Κατασκευών</a:t>
            </a:r>
            <a:endParaRPr lang="el-GR" sz="2300" b="1" i="1" dirty="0" smtClean="0">
              <a:solidFill>
                <a:schemeClr val="tx2"/>
              </a:solidFill>
            </a:endParaRPr>
          </a:p>
          <a:p>
            <a:pPr>
              <a:buNone/>
            </a:pPr>
            <a:r>
              <a:rPr lang="el-GR" sz="2300" b="1" dirty="0" smtClean="0"/>
              <a:t>Αριθμός παιδιών</a:t>
            </a:r>
            <a:r>
              <a:rPr lang="el-GR" sz="2300" dirty="0" smtClean="0"/>
              <a:t>: Πέντε</a:t>
            </a:r>
          </a:p>
          <a:p>
            <a:pPr>
              <a:buNone/>
            </a:pPr>
            <a:r>
              <a:rPr lang="el-GR" sz="2300" b="1" dirty="0" smtClean="0"/>
              <a:t>Ηλικία παιδιών</a:t>
            </a:r>
            <a:r>
              <a:rPr lang="el-GR" sz="2300" dirty="0" smtClean="0"/>
              <a:t>: 2.5 έως 3 ετών</a:t>
            </a:r>
          </a:p>
          <a:p>
            <a:pPr marL="0" indent="0">
              <a:buNone/>
            </a:pPr>
            <a:r>
              <a:rPr lang="el-GR" sz="2300" b="1" dirty="0" smtClean="0"/>
              <a:t>Περιγραφή παιχνιδιού</a:t>
            </a:r>
            <a:r>
              <a:rPr lang="el-GR" sz="2300" dirty="0" smtClean="0"/>
              <a:t>: Σχεδίασα σε ένα μεγάλο χαρτόνι ένα τζάκι και έδωσα στα παιδιά να το ‘ντύσουν’ κολλώντας μικρά χαρτάκια γκοφρέ σε δύο αποχρώσεις (καφέ και μπορντό). Καθίσαμε στο τραπέζι που υπήρχαν τα προαναφερθέντα υλικά καθώς κόλλα και ξύλα κανέλας. </a:t>
            </a:r>
          </a:p>
          <a:p>
            <a:pPr marL="0" indent="0">
              <a:buNone/>
            </a:pPr>
            <a:r>
              <a:rPr lang="el-GR" sz="2300" dirty="0" smtClean="0"/>
              <a:t>Τους πρότεινα να φτιάξουν πρώτα την καμινάδα και έπειτα τις πέτρες γύρω του και στο τέλος να χρωματίσουν με πινέλο το εσωτερικό από το τζάκι χρησιμοποιώντας σκούρα χρώματα.</a:t>
            </a:r>
            <a:endParaRPr lang="en-US" sz="2300" dirty="0" smtClean="0"/>
          </a:p>
          <a:p>
            <a:pPr marL="0" indent="0">
              <a:buNone/>
            </a:pPr>
            <a:r>
              <a:rPr lang="el-GR" sz="2300" dirty="0" smtClean="0"/>
              <a:t>Τα παιδιά διάλεγαν τα χρώματα που θα έβαζαν στο τζάκι, έβαζαν κόλλα και τα κολλούσαν όπως ήθελαν. Στο τέλος, έβαλαν αντί για κόκκινο στη φωτιά ξύλα κανέλας. Το αποτέλεσμα ήταν πολύ όμορφο.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custDataLst>
      <p:tags r:id="rId1"/>
    </p:custDataLst>
    <p:extLst>
      <p:ext uri="{BB962C8B-B14F-4D97-AF65-F5344CB8AC3E}">
        <p14:creationId xmlns:p14="http://schemas.microsoft.com/office/powerpoint/2010/main" val="1324643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2</a:t>
            </a:r>
            <a:r>
              <a:rPr lang="el-GR" baseline="30000" dirty="0" smtClean="0"/>
              <a:t>ου</a:t>
            </a:r>
            <a:r>
              <a:rPr lang="el-GR" dirty="0" smtClean="0"/>
              <a:t> παιχνιδιού</a:t>
            </a:r>
            <a:r>
              <a:rPr lang="el-GR" sz="3200" i="1" dirty="0" smtClean="0"/>
              <a:t> </a:t>
            </a:r>
            <a:r>
              <a:rPr lang="el-GR" sz="2700" i="1" dirty="0" smtClean="0"/>
              <a:t>Φοιτήτρια Αγγελοπούλου </a:t>
            </a:r>
            <a:r>
              <a:rPr lang="el-GR" sz="2700" i="1" dirty="0" err="1" smtClean="0"/>
              <a:t>Χρυσοβαλάντη</a:t>
            </a:r>
            <a:endParaRPr lang="el-GR" sz="3200" dirty="0"/>
          </a:p>
        </p:txBody>
      </p:sp>
      <p:sp>
        <p:nvSpPr>
          <p:cNvPr id="3" name="Θέση περιεχομένου 2"/>
          <p:cNvSpPr>
            <a:spLocks noGrp="1"/>
          </p:cNvSpPr>
          <p:nvPr>
            <p:ph idx="1"/>
          </p:nvPr>
        </p:nvSpPr>
        <p:spPr>
          <a:xfrm>
            <a:off x="457200" y="1196752"/>
            <a:ext cx="8435280" cy="5661248"/>
          </a:xfrm>
        </p:spPr>
        <p:txBody>
          <a:bodyPr>
            <a:normAutofit lnSpcReduction="10000"/>
          </a:bodyPr>
          <a:lstStyle/>
          <a:p>
            <a:pPr marL="0" indent="0">
              <a:lnSpc>
                <a:spcPct val="110000"/>
              </a:lnSpc>
              <a:spcBef>
                <a:spcPts val="0"/>
              </a:spcBef>
              <a:spcAft>
                <a:spcPts val="600"/>
              </a:spcAft>
              <a:buNone/>
            </a:pPr>
            <a:r>
              <a:rPr lang="el-GR" b="1" dirty="0" smtClean="0"/>
              <a:t>Τομέας Κινητικός</a:t>
            </a:r>
            <a:r>
              <a:rPr lang="en-US" dirty="0" smtClean="0"/>
              <a:t>: </a:t>
            </a:r>
            <a:r>
              <a:rPr lang="el-GR" dirty="0" smtClean="0"/>
              <a:t>Άσκησαν εξαιρετικά λεπτούς χειρισμούς για να κολλήσουν και να χρωματίσουν το τζάκι. Οι κινήσεις τους ήταν επαρκώς ακριβείς. </a:t>
            </a:r>
          </a:p>
          <a:p>
            <a:pPr marL="0" indent="0">
              <a:lnSpc>
                <a:spcPct val="110000"/>
              </a:lnSpc>
              <a:spcBef>
                <a:spcPts val="0"/>
              </a:spcBef>
              <a:spcAft>
                <a:spcPts val="600"/>
              </a:spcAft>
              <a:buNone/>
            </a:pPr>
            <a:r>
              <a:rPr lang="el-GR" b="1" dirty="0" smtClean="0"/>
              <a:t>Τομέας Νοητικός</a:t>
            </a:r>
            <a:r>
              <a:rPr lang="en-US" dirty="0" smtClean="0"/>
              <a:t>: </a:t>
            </a:r>
            <a:r>
              <a:rPr lang="el-GR" dirty="0" smtClean="0"/>
              <a:t>Η δραστηριότητα κατά βάση ήταν υπό καθοδήγηση και επομένως δεν έχριζε ιδιαίτερης νοητικής προσπάθειας. Παρ’ όλα αυτά ταίριαζαν τα χρώματα με τα πραγματικά χρώματα που έχει ένα τζάκι. </a:t>
            </a:r>
          </a:p>
          <a:p>
            <a:pPr marL="0" indent="0">
              <a:lnSpc>
                <a:spcPct val="110000"/>
              </a:lnSpc>
              <a:spcBef>
                <a:spcPts val="0"/>
              </a:spcBef>
              <a:spcAft>
                <a:spcPts val="600"/>
              </a:spcAft>
              <a:buNone/>
            </a:pPr>
            <a:r>
              <a:rPr lang="el-GR" b="1" dirty="0" smtClean="0"/>
              <a:t>Τομέας Κοινωνικός</a:t>
            </a:r>
            <a:r>
              <a:rPr lang="en-US" dirty="0" smtClean="0"/>
              <a:t>: </a:t>
            </a:r>
            <a:r>
              <a:rPr lang="el-GR" dirty="0" smtClean="0"/>
              <a:t>Συνεργάστηκαν μεταξύ τους για να κολλήσουν μαζί τα χαρτάκια και έπειτα να χρωματίσουν. Επικοινωνούσαν και συζητούσαν με ποιο τρόπο θα τα κολλήσουν. </a:t>
            </a:r>
          </a:p>
          <a:p>
            <a:pPr marL="0" indent="0">
              <a:lnSpc>
                <a:spcPct val="110000"/>
              </a:lnSpc>
              <a:spcBef>
                <a:spcPts val="0"/>
              </a:spcBef>
              <a:spcAft>
                <a:spcPts val="600"/>
              </a:spcAft>
              <a:buNone/>
            </a:pPr>
            <a:r>
              <a:rPr lang="el-GR" b="1" dirty="0" smtClean="0"/>
              <a:t>Τομέας Συναισθηματικός</a:t>
            </a:r>
            <a:r>
              <a:rPr lang="en-US" dirty="0" smtClean="0"/>
              <a:t>: </a:t>
            </a:r>
            <a:r>
              <a:rPr lang="el-GR" dirty="0" smtClean="0"/>
              <a:t>Το αισθητικό αποτέλεσμα έκανε τα παιδιά να είναι ιδιαίτερα χαρούμενα. Η ικανοποίηση στο τέλος ήταν έκδηλη στα πρόσωπά τους. Το ενδιαφέρον τους έμεινε αμείωτο ως το τέλος της δραστηριότητας.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custDataLst>
      <p:tags r:id="rId1"/>
    </p:custDataLst>
    <p:extLst>
      <p:ext uri="{BB962C8B-B14F-4D97-AF65-F5344CB8AC3E}">
        <p14:creationId xmlns:p14="http://schemas.microsoft.com/office/powerpoint/2010/main" val="476743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 </a:t>
            </a:r>
            <a:r>
              <a:rPr lang="el-GR" sz="2700" dirty="0" smtClean="0"/>
              <a:t>(1</a:t>
            </a:r>
            <a:r>
              <a:rPr lang="en-US" sz="2700" dirty="0" smtClean="0"/>
              <a:t>/2</a:t>
            </a:r>
            <a:r>
              <a:rPr lang="el-GR" sz="2700" dirty="0"/>
              <a:t>)</a:t>
            </a:r>
            <a:r>
              <a:rPr lang="el-GR" dirty="0" smtClean="0"/>
              <a:t/>
            </a:r>
            <a:br>
              <a:rPr lang="el-GR" dirty="0" smtClean="0"/>
            </a:br>
            <a:r>
              <a:rPr lang="el-GR" i="1" dirty="0" smtClean="0"/>
              <a:t> </a:t>
            </a:r>
            <a:r>
              <a:rPr lang="el-GR" sz="2700" i="1" dirty="0" smtClean="0"/>
              <a:t>Φοιτήτρια Αγγελοπούλου </a:t>
            </a:r>
            <a:r>
              <a:rPr lang="el-GR" sz="2700" i="1" dirty="0" err="1" smtClean="0"/>
              <a:t>Χρυσοβαλάντη</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a:bodyPr>
          <a:lstStyle/>
          <a:p>
            <a:pPr algn="ctr">
              <a:buNone/>
            </a:pPr>
            <a:r>
              <a:rPr lang="el-GR" b="1" dirty="0" smtClean="0">
                <a:solidFill>
                  <a:schemeClr val="tx2"/>
                </a:solidFill>
              </a:rPr>
              <a:t>Λίγα λόγια για την εμπειρία μο</a:t>
            </a:r>
            <a:r>
              <a:rPr lang="el-GR" dirty="0" smtClean="0">
                <a:solidFill>
                  <a:schemeClr val="tx2"/>
                </a:solidFill>
              </a:rPr>
              <a:t>υ</a:t>
            </a:r>
          </a:p>
          <a:p>
            <a:pPr marL="0" indent="0" algn="ctr">
              <a:buNone/>
            </a:pPr>
            <a:r>
              <a:rPr lang="el-GR" dirty="0" smtClean="0"/>
              <a:t>Είθισται, στις επαναλαμβανόμενες δραστηριότητες να υπάρχει μια σχετική κάμψη του ενδιαφέροντος αυτού που τις ασκεί. </a:t>
            </a:r>
          </a:p>
          <a:p>
            <a:pPr marL="0" indent="0" algn="ctr">
              <a:buNone/>
            </a:pPr>
            <a:r>
              <a:rPr lang="el-GR" dirty="0" smtClean="0"/>
              <a:t>Κατά τη διάρκεια της εκπαίδευσης μου στον παιδικό σταθμό διαπίστωσα ότι η κοινωνικότητα και η αντίληψη των παιδιών αυτής της γενιάς σε αντιδιαστολή με τις προηγούμενες, είναι αυξημένη και ως εκ τούτου το ενδιαφέρον μου όχι μόνον δεν κάμφθηκε αλλά παρέμεινε αμείωτο. </a:t>
            </a:r>
          </a:p>
          <a:p>
            <a:pPr marL="0" indent="0" algn="ctr">
              <a:buNone/>
            </a:pPr>
            <a:r>
              <a:rPr lang="el-GR" dirty="0" smtClean="0"/>
              <a:t>Βρέθηκα σε επαφή με ανθρώπους ξεχωριστούς, χαρακτήρες διαφορετικούς και υπό διαμόρφωση που ο καθένας είχε κάτι να πάρει και να δώσει.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custDataLst>
      <p:tags r:id="rId1"/>
    </p:custDataLst>
    <p:extLst>
      <p:ext uri="{BB962C8B-B14F-4D97-AF65-F5344CB8AC3E}">
        <p14:creationId xmlns:p14="http://schemas.microsoft.com/office/powerpoint/2010/main" val="25871961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3: </a:t>
            </a:r>
            <a:r>
              <a:rPr lang="el-GR" sz="2700" dirty="0" smtClean="0"/>
              <a:t>(2</a:t>
            </a:r>
            <a:r>
              <a:rPr lang="en-US" sz="2700" dirty="0" smtClean="0"/>
              <a:t>/2</a:t>
            </a:r>
            <a:r>
              <a:rPr lang="el-GR" sz="2700" dirty="0"/>
              <a:t>)</a:t>
            </a:r>
            <a:r>
              <a:rPr lang="el-GR" dirty="0" smtClean="0"/>
              <a:t/>
            </a:r>
            <a:br>
              <a:rPr lang="el-GR" dirty="0" smtClean="0"/>
            </a:br>
            <a:r>
              <a:rPr lang="el-GR" i="1" dirty="0" smtClean="0"/>
              <a:t> </a:t>
            </a:r>
            <a:r>
              <a:rPr lang="el-GR" sz="2700" i="1" dirty="0" smtClean="0"/>
              <a:t>Φοιτήτρια Αγγελοπούλου </a:t>
            </a:r>
            <a:r>
              <a:rPr lang="el-GR" sz="2700" i="1" dirty="0" err="1" smtClean="0"/>
              <a:t>Χρυσοβαλάντη</a:t>
            </a:r>
            <a:r>
              <a:rPr lang="el-GR" sz="2700" dirty="0" smtClean="0"/>
              <a:t> </a:t>
            </a:r>
            <a:endParaRPr lang="el-GR" sz="3200" dirty="0"/>
          </a:p>
        </p:txBody>
      </p:sp>
      <p:sp>
        <p:nvSpPr>
          <p:cNvPr id="3" name="Θέση περιεχομένου 2"/>
          <p:cNvSpPr>
            <a:spLocks noGrp="1"/>
          </p:cNvSpPr>
          <p:nvPr>
            <p:ph idx="1"/>
          </p:nvPr>
        </p:nvSpPr>
        <p:spPr>
          <a:xfrm>
            <a:off x="457200" y="1196752"/>
            <a:ext cx="8229600" cy="5661248"/>
          </a:xfrm>
        </p:spPr>
        <p:txBody>
          <a:bodyPr>
            <a:normAutofit lnSpcReduction="10000"/>
          </a:bodyPr>
          <a:lstStyle/>
          <a:p>
            <a:pPr algn="ctr">
              <a:buNone/>
            </a:pPr>
            <a:r>
              <a:rPr lang="el-GR" b="1" dirty="0" smtClean="0">
                <a:solidFill>
                  <a:schemeClr val="tx2"/>
                </a:solidFill>
              </a:rPr>
              <a:t>Λίγα λόγια για την εμπειρία μο</a:t>
            </a:r>
            <a:r>
              <a:rPr lang="el-GR" dirty="0" smtClean="0">
                <a:solidFill>
                  <a:schemeClr val="tx2"/>
                </a:solidFill>
              </a:rPr>
              <a:t>υ</a:t>
            </a:r>
          </a:p>
          <a:p>
            <a:pPr algn="ctr">
              <a:buNone/>
            </a:pPr>
            <a:r>
              <a:rPr lang="el-GR" dirty="0" smtClean="0"/>
              <a:t>Προσπάθησα να αντιμετωπίσω την κάθε προσωπικότητα χωριστά, αλλά και μέσα από τις δραστηριότητες σαν σύνολο. Η σωματική ακεραιότητα βρισκόταν στην κορυφή των προτεραιοτήτων μου χωρίς ποτέ να αμελώ τη ψυχική ηρεμία και την δυνατότητα να αφομοιώνουν αυτά που εγώ προσπαθούσα να τους μεταδώσω. </a:t>
            </a:r>
          </a:p>
          <a:p>
            <a:pPr algn="ctr">
              <a:buNone/>
            </a:pPr>
            <a:r>
              <a:rPr lang="el-GR" dirty="0" smtClean="0"/>
              <a:t>Η προσπάθεια μου να γίνομαι αντιληπτή από όλους με κρατούσε σε εγρήγορση. Έμαθα να δέχομαι τα συναισθήματα των παιδιών όποια και αν ήταν αυτά. </a:t>
            </a:r>
          </a:p>
          <a:p>
            <a:pPr algn="ctr">
              <a:buNone/>
            </a:pPr>
            <a:r>
              <a:rPr lang="el-GR" dirty="0" smtClean="0"/>
              <a:t>Η εναλλαγή των δραστηριοτήτων, η διαφορετικότητα των χαρακτήρων αλλά ακόμα και η ρουτίνα της καθημερινότητας του παιδικού σταθμού με γέμισαν γνώσεις που αναμφισβήτητα θα είναι χρήσιμες για την μελλοντική μου απασχόληση με τα παιδιά.</a:t>
            </a:r>
          </a:p>
          <a:p>
            <a:pPr>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custDataLst>
      <p:tags r:id="rId1"/>
    </p:custDataLst>
    <p:extLst>
      <p:ext uri="{BB962C8B-B14F-4D97-AF65-F5344CB8AC3E}">
        <p14:creationId xmlns:p14="http://schemas.microsoft.com/office/powerpoint/2010/main" val="23929133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Τίτλος 1"/>
          <p:cNvSpPr>
            <a:spLocks noGrp="1"/>
          </p:cNvSpPr>
          <p:nvPr>
            <p:ph type="title"/>
          </p:nvPr>
        </p:nvSpPr>
        <p:spPr/>
        <p:txBody>
          <a:bodyPr/>
          <a:lstStyle/>
          <a:p>
            <a:r>
              <a:rPr lang="el-GR" dirty="0" smtClean="0"/>
              <a:t>Παρουσίαση 3</a:t>
            </a:r>
            <a:endParaRPr lang="el-GR" sz="3200" dirty="0" smtClean="0"/>
          </a:p>
        </p:txBody>
      </p:sp>
      <p:sp>
        <p:nvSpPr>
          <p:cNvPr id="17410" name="Θέση περιεχομένου 2"/>
          <p:cNvSpPr>
            <a:spLocks noGrp="1"/>
          </p:cNvSpPr>
          <p:nvPr>
            <p:ph idx="1"/>
          </p:nvPr>
        </p:nvSpPr>
        <p:spPr/>
        <p:txBody>
          <a:bodyPr/>
          <a:lstStyle/>
          <a:p>
            <a:pPr algn="ctr">
              <a:buFont typeface="Courier New" pitchFamily="49" charset="0"/>
              <a:buNone/>
            </a:pPr>
            <a:r>
              <a:rPr lang="el-GR" b="1" dirty="0" smtClean="0"/>
              <a:t>Φοιτήτρια: </a:t>
            </a:r>
            <a:r>
              <a:rPr lang="el-GR" dirty="0" err="1" smtClean="0"/>
              <a:t>Δημητράσκου</a:t>
            </a:r>
            <a:r>
              <a:rPr lang="el-GR" dirty="0" smtClean="0"/>
              <a:t> Μαρία</a:t>
            </a:r>
          </a:p>
          <a:p>
            <a:pPr algn="ctr">
              <a:buFont typeface="Courier New" pitchFamily="49" charset="0"/>
              <a:buNone/>
            </a:pPr>
            <a:r>
              <a:rPr lang="el-GR" b="1" dirty="0" smtClean="0"/>
              <a:t>Αριθμός Μητρώου: </a:t>
            </a:r>
            <a:r>
              <a:rPr lang="el-GR" dirty="0" smtClean="0"/>
              <a:t>11025</a:t>
            </a:r>
          </a:p>
        </p:txBody>
      </p:sp>
      <p:sp>
        <p:nvSpPr>
          <p:cNvPr id="17411"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5829B64-3BDC-498B-A07C-315F62B21ECB}" type="slidenum">
              <a:rPr lang="el-GR">
                <a:solidFill>
                  <a:prstClr val="black"/>
                </a:solidFill>
                <a:cs typeface="Arial" charset="0"/>
              </a:rPr>
              <a:pPr/>
              <a:t>45</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9925369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br>
              <a:rPr lang="el-GR" dirty="0" smtClean="0"/>
            </a:br>
            <a:r>
              <a:rPr lang="el-GR" sz="2800"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i="1" dirty="0" smtClean="0"/>
          </a:p>
        </p:txBody>
      </p:sp>
      <p:sp>
        <p:nvSpPr>
          <p:cNvPr id="18434" name="Θέση περιεχομένου 2"/>
          <p:cNvSpPr>
            <a:spLocks noGrp="1"/>
          </p:cNvSpPr>
          <p:nvPr>
            <p:ph idx="1"/>
          </p:nvPr>
        </p:nvSpPr>
        <p:spPr>
          <a:xfrm>
            <a:off x="457200" y="1196752"/>
            <a:ext cx="8229600" cy="5661248"/>
          </a:xfrm>
        </p:spPr>
        <p:txBody>
          <a:bodyPr>
            <a:noAutofit/>
          </a:bodyPr>
          <a:lstStyle/>
          <a:p>
            <a:pPr algn="ctr">
              <a:spcBef>
                <a:spcPts val="0"/>
              </a:spcBef>
              <a:spcAft>
                <a:spcPts val="600"/>
              </a:spcAft>
              <a:buFont typeface="Courier New" pitchFamily="49" charset="0"/>
              <a:buNone/>
            </a:pPr>
            <a:r>
              <a:rPr lang="el-GR" sz="2300" b="1" dirty="0" smtClean="0">
                <a:solidFill>
                  <a:schemeClr val="tx2"/>
                </a:solidFill>
              </a:rPr>
              <a:t>Παιχνίδι Άσκησης:</a:t>
            </a:r>
            <a:r>
              <a:rPr lang="en-US" sz="2300" b="1" dirty="0" smtClean="0">
                <a:solidFill>
                  <a:schemeClr val="tx2"/>
                </a:solidFill>
              </a:rPr>
              <a:t> </a:t>
            </a:r>
            <a:r>
              <a:rPr lang="el-GR" sz="2300" b="1" dirty="0" smtClean="0">
                <a:solidFill>
                  <a:schemeClr val="tx2"/>
                </a:solidFill>
              </a:rPr>
              <a:t>Δοχεία και καπάκια</a:t>
            </a:r>
            <a:endParaRPr lang="el-GR" sz="2300" b="1" i="1" dirty="0" smtClean="0">
              <a:solidFill>
                <a:schemeClr val="tx2"/>
              </a:solidFill>
            </a:endParaRPr>
          </a:p>
          <a:p>
            <a:pPr>
              <a:spcBef>
                <a:spcPts val="0"/>
              </a:spcBef>
              <a:spcAft>
                <a:spcPts val="600"/>
              </a:spcAft>
              <a:buFont typeface="Courier New" pitchFamily="49" charset="0"/>
              <a:buNone/>
            </a:pPr>
            <a:r>
              <a:rPr lang="el-GR" sz="2300" b="1" dirty="0" smtClean="0"/>
              <a:t>Αριθμός παιδιών</a:t>
            </a:r>
            <a:r>
              <a:rPr lang="el-GR" sz="2300" dirty="0" smtClean="0"/>
              <a:t>:4</a:t>
            </a:r>
          </a:p>
          <a:p>
            <a:pPr>
              <a:spcBef>
                <a:spcPts val="0"/>
              </a:spcBef>
              <a:spcAft>
                <a:spcPts val="600"/>
              </a:spcAft>
              <a:buFont typeface="Courier New" pitchFamily="49" charset="0"/>
              <a:buNone/>
            </a:pPr>
            <a:r>
              <a:rPr lang="el-GR" sz="2300" b="1" dirty="0" smtClean="0"/>
              <a:t>Ηλικία παιδιών</a:t>
            </a:r>
            <a:r>
              <a:rPr lang="el-GR" sz="2300" dirty="0" smtClean="0"/>
              <a:t>:3</a:t>
            </a:r>
          </a:p>
          <a:p>
            <a:pPr marL="0" indent="0">
              <a:spcBef>
                <a:spcPts val="0"/>
              </a:spcBef>
              <a:spcAft>
                <a:spcPts val="600"/>
              </a:spcAft>
              <a:buFont typeface="Courier New" pitchFamily="49" charset="0"/>
              <a:buNone/>
            </a:pPr>
            <a:r>
              <a:rPr lang="el-GR" sz="2300" b="1" dirty="0" smtClean="0"/>
              <a:t>Περιγραφή παιχνιδιού</a:t>
            </a:r>
            <a:r>
              <a:rPr lang="el-GR" sz="2300" dirty="0" smtClean="0"/>
              <a:t>: Ήταν η ώρα του ελεύθερου παιχνιδιού όταν η παιδαγωγός τοποθέτησε πάνω στο τραπέζι πολλά διαφορετικά δοχεία (γύρω στα 14 στον αριθμό) ,διαφόρων μεγεθών. Η Μ(3) στράφηκε αμέσως στο τραπέζι ξεκινώντας να περιεργάζεται τα δοχεία βάζοντας και βγάζοντας τα καπάκια τους. </a:t>
            </a:r>
          </a:p>
          <a:p>
            <a:pPr marL="0" indent="0">
              <a:spcBef>
                <a:spcPts val="0"/>
              </a:spcBef>
              <a:spcAft>
                <a:spcPts val="600"/>
              </a:spcAft>
              <a:buFont typeface="Courier New" pitchFamily="49" charset="0"/>
              <a:buNone/>
            </a:pPr>
            <a:r>
              <a:rPr lang="el-GR" sz="2300" dirty="0" smtClean="0"/>
              <a:t>Ακολούθησαν άλλα 3 παιδιά τα οποία και αυτά με τη σειρά τους έπαιρναν τα δοχεία και τα ταίριαζαν με τα καπάκια τους με μεγάλη επιδεξιότητα και προσοχή, απολύτως προσηλωμένα στην ασχολία τους. Η δράση κράτησε περίπου 12-15 λεπτά και ύστερα η παιδαγωγός ζήτησε από τα παιδιά να βάλουν τα δοχεία στο ντουλάπι καθώς σε λίγο θα σερβιριζόταν το πρωινό.</a:t>
            </a:r>
          </a:p>
        </p:txBody>
      </p:sp>
      <p:sp>
        <p:nvSpPr>
          <p:cNvPr id="18435"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4530E51-B512-4B65-8BC0-8903B0D1C25B}" type="slidenum">
              <a:rPr lang="el-GR">
                <a:solidFill>
                  <a:prstClr val="black"/>
                </a:solidFill>
                <a:cs typeface="Arial" charset="0"/>
              </a:rPr>
              <a:pPr/>
              <a:t>46</a:t>
            </a:fld>
            <a:endParaRPr lang="el-GR" dirty="0">
              <a:solidFill>
                <a:prstClr val="black"/>
              </a:solidFill>
              <a:cs typeface="Arial" charset="0"/>
            </a:endParaRPr>
          </a:p>
        </p:txBody>
      </p:sp>
    </p:spTree>
    <p:custDataLst>
      <p:tags r:id="rId1"/>
    </p:custDataLst>
    <p:extLst>
      <p:ext uri="{BB962C8B-B14F-4D97-AF65-F5344CB8AC3E}">
        <p14:creationId xmlns:p14="http://schemas.microsoft.com/office/powerpoint/2010/main" val="11422557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19458" name="Θέση περιεχομένου 2"/>
          <p:cNvSpPr>
            <a:spLocks noGrp="1"/>
          </p:cNvSpPr>
          <p:nvPr>
            <p:ph idx="1"/>
          </p:nvPr>
        </p:nvSpPr>
        <p:spPr/>
        <p:txBody>
          <a:bodyPr>
            <a:noAutofit/>
          </a:bodyPr>
          <a:lstStyle/>
          <a:p>
            <a:pPr marL="0" indent="0">
              <a:spcBef>
                <a:spcPts val="0"/>
              </a:spcBef>
              <a:spcAft>
                <a:spcPts val="600"/>
              </a:spcAft>
              <a:buFont typeface="Courier New" pitchFamily="49" charset="0"/>
              <a:buNone/>
            </a:pPr>
            <a:r>
              <a:rPr lang="el-GR" sz="2200" b="1" dirty="0" smtClean="0"/>
              <a:t>Τομέας Κινητικός</a:t>
            </a:r>
            <a:r>
              <a:rPr lang="el-GR" sz="2200" dirty="0" smtClean="0"/>
              <a:t>: Μέσω της δράσης αυτής, τα παιδιά άσκησαν τους λεπτούς χειρισμούς, καθώς κρατούσαν τα δοχεία και τα ταίριαζαν με τα διάφορα καπάκια μέχρι να βρουν τα σωστά.</a:t>
            </a:r>
          </a:p>
          <a:p>
            <a:pPr marL="0" indent="0">
              <a:spcBef>
                <a:spcPts val="0"/>
              </a:spcBef>
              <a:spcAft>
                <a:spcPts val="600"/>
              </a:spcAft>
              <a:buFont typeface="Courier New" pitchFamily="49" charset="0"/>
              <a:buNone/>
            </a:pPr>
            <a:r>
              <a:rPr lang="el-GR" sz="2200" b="1" dirty="0" smtClean="0"/>
              <a:t>Τομέας Νοητικός</a:t>
            </a:r>
            <a:r>
              <a:rPr lang="el-GR" sz="2200" dirty="0" smtClean="0"/>
              <a:t>: Σε νοητικό τομέα τα παιδιά ανέπτυξαν τον </a:t>
            </a:r>
            <a:r>
              <a:rPr lang="el-GR" sz="2200" dirty="0" err="1" smtClean="0"/>
              <a:t>οπτικοκινητικό</a:t>
            </a:r>
            <a:r>
              <a:rPr lang="el-GR" sz="2200" dirty="0" smtClean="0"/>
              <a:t>  συντονισμό, την αυτοσυγκέντρωσή τους, τις έννοιες της σύγκρισης και του μεγέθους.</a:t>
            </a:r>
          </a:p>
          <a:p>
            <a:pPr marL="0" indent="0">
              <a:spcBef>
                <a:spcPts val="0"/>
              </a:spcBef>
              <a:spcAft>
                <a:spcPts val="600"/>
              </a:spcAft>
              <a:buFont typeface="Courier New" pitchFamily="49" charset="0"/>
              <a:buNone/>
            </a:pPr>
            <a:r>
              <a:rPr lang="el-GR" sz="2200" b="1" dirty="0" smtClean="0"/>
              <a:t>Τομέας Κοινωνικός</a:t>
            </a:r>
            <a:r>
              <a:rPr lang="el-GR" sz="2200" dirty="0" smtClean="0"/>
              <a:t>: Τα παιδιά κατά τη διάρκεια της δράσης συνομιλούσαν μεταξύ τους, ενώ πολλές φορές επίσης απευθύνονταν και στην παιδαγωγό κάθε φορά που κατάφερναν να ταιριάξουν με το καπάκι του κάποιο πιο δύσκολο δοχείο.</a:t>
            </a:r>
          </a:p>
          <a:p>
            <a:pPr marL="0" indent="0">
              <a:spcBef>
                <a:spcPts val="0"/>
              </a:spcBef>
              <a:spcAft>
                <a:spcPts val="600"/>
              </a:spcAft>
              <a:buFont typeface="Courier New" pitchFamily="49" charset="0"/>
              <a:buNone/>
            </a:pPr>
            <a:r>
              <a:rPr lang="el-GR" sz="2200" b="1" dirty="0" smtClean="0"/>
              <a:t>Τομέας Συναισθηματικός</a:t>
            </a:r>
            <a:r>
              <a:rPr lang="el-GR" sz="2200" dirty="0" smtClean="0"/>
              <a:t>: Τα παιδιά ασχολήθηκαν με τη συγκεκριμένη δραστηριότητα με πολύ ενδιαφέρον και προσήλωση. Έδειχναν πολύ περήφανα και ενθουσιασμένα κάθε φορά που κατάφερναν να ταιριάξουν με τα καπάκια τους τα πιο δύσκολα δοχεία και η παιδαγωγός τα επιβράβευε γι’ αυτό.</a:t>
            </a:r>
          </a:p>
        </p:txBody>
      </p:sp>
      <p:sp>
        <p:nvSpPr>
          <p:cNvPr id="19459"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D640AA8-5B31-451F-8E67-3A38E04FDD27}" type="slidenum">
              <a:rPr lang="el-GR">
                <a:solidFill>
                  <a:prstClr val="black"/>
                </a:solidFill>
                <a:cs typeface="Arial" charset="0"/>
              </a:rPr>
              <a:pPr/>
              <a:t>47</a:t>
            </a:fld>
            <a:endParaRPr lang="el-GR" dirty="0">
              <a:solidFill>
                <a:prstClr val="black"/>
              </a:solidFill>
              <a:cs typeface="Arial" charset="0"/>
            </a:endParaRPr>
          </a:p>
        </p:txBody>
      </p:sp>
    </p:spTree>
    <p:custDataLst>
      <p:tags r:id="rId1"/>
    </p:custDataLst>
    <p:extLst>
      <p:ext uri="{BB962C8B-B14F-4D97-AF65-F5344CB8AC3E}">
        <p14:creationId xmlns:p14="http://schemas.microsoft.com/office/powerpoint/2010/main" val="1188782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20482" name="Θέση περιεχομένου 2"/>
          <p:cNvSpPr>
            <a:spLocks noGrp="1"/>
          </p:cNvSpPr>
          <p:nvPr>
            <p:ph idx="1"/>
          </p:nvPr>
        </p:nvSpPr>
        <p:spPr/>
        <p:txBody>
          <a:bodyPr>
            <a:normAutofit/>
          </a:bodyPr>
          <a:lstStyle/>
          <a:p>
            <a:pPr algn="ctr">
              <a:spcBef>
                <a:spcPts val="0"/>
              </a:spcBef>
              <a:spcAft>
                <a:spcPts val="600"/>
              </a:spcAft>
              <a:buFont typeface="Courier New" pitchFamily="49" charset="0"/>
              <a:buNone/>
            </a:pPr>
            <a:r>
              <a:rPr lang="el-GR" b="1" dirty="0" smtClean="0">
                <a:solidFill>
                  <a:schemeClr val="tx2"/>
                </a:solidFill>
              </a:rPr>
              <a:t>Παιχνίδι Κανόνων: Πάζλ</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:6</a:t>
            </a:r>
          </a:p>
          <a:p>
            <a:pPr marL="0" indent="0">
              <a:spcBef>
                <a:spcPts val="0"/>
              </a:spcBef>
              <a:spcAft>
                <a:spcPts val="600"/>
              </a:spcAft>
              <a:buFont typeface="Courier New" pitchFamily="49" charset="0"/>
              <a:buNone/>
            </a:pPr>
            <a:r>
              <a:rPr lang="el-GR" b="1" dirty="0" smtClean="0"/>
              <a:t>Ηλικία παιδιών</a:t>
            </a:r>
            <a:r>
              <a:rPr lang="el-GR" dirty="0" smtClean="0"/>
              <a:t>:3-3;6</a:t>
            </a:r>
          </a:p>
          <a:p>
            <a:pPr marL="0" indent="0">
              <a:spcBef>
                <a:spcPts val="0"/>
              </a:spcBef>
              <a:spcAft>
                <a:spcPts val="600"/>
              </a:spcAft>
              <a:buFont typeface="Courier New" pitchFamily="49" charset="0"/>
              <a:buNone/>
            </a:pPr>
            <a:r>
              <a:rPr lang="el-GR" b="1" dirty="0" smtClean="0"/>
              <a:t>Περιγραφή παιχνιδιού</a:t>
            </a:r>
            <a:r>
              <a:rPr lang="el-GR" dirty="0" smtClean="0"/>
              <a:t>: Λίγο μετά το μεσημεριανό, η παιδαγωγός σκόρπισε στο πάτωμα ένα πολύ μεγάλο πάζλ, το οποίο αναπαριστούσε διάφορα ζώα σε μια ζούγκλα. Αμέσως πλησίασε στο σημείο αυτό ο Γ(3) ο οποίος ενθουσιασμένος φώναξε: «Αυτό είναι το αγαπημένο μου πάζλ!». </a:t>
            </a:r>
          </a:p>
          <a:p>
            <a:pPr marL="0" indent="0">
              <a:spcBef>
                <a:spcPts val="0"/>
              </a:spcBef>
              <a:spcAft>
                <a:spcPts val="600"/>
              </a:spcAft>
              <a:buFont typeface="Courier New" pitchFamily="49" charset="0"/>
              <a:buNone/>
            </a:pPr>
            <a:r>
              <a:rPr lang="el-GR" dirty="0" smtClean="0"/>
              <a:t>Ακολούθησαν άλλα 3 αγόρια και 2 κορίτσια τα οποία με μεγάλη συγκέντρωση κοιτούσαν προσεκτικά τα κομμάτια και τα τοποθετούσαν σε διάφορα σημεία μέχρι να διαπιστώσουν  που ταίριαζαν καλύτερα.</a:t>
            </a:r>
          </a:p>
        </p:txBody>
      </p:sp>
      <p:sp>
        <p:nvSpPr>
          <p:cNvPr id="20483"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7AC56A7-3EC8-4ED6-B832-15B1B87C3F80}" type="slidenum">
              <a:rPr lang="el-GR">
                <a:solidFill>
                  <a:prstClr val="black"/>
                </a:solidFill>
                <a:cs typeface="Arial" charset="0"/>
              </a:rPr>
              <a:pPr/>
              <a:t>48</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225703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smtClean="0"/>
              <a:t>(</a:t>
            </a:r>
            <a:r>
              <a:rPr lang="en-US" sz="2700" dirty="0" smtClean="0"/>
              <a:t>1/3</a:t>
            </a:r>
            <a:r>
              <a:rPr lang="el-GR" sz="2700" dirty="0" smtClean="0"/>
              <a:t>)</a:t>
            </a:r>
            <a:r>
              <a:rPr lang="el-GR" sz="2700" i="1" dirty="0" smtClean="0"/>
              <a:t> 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0"/>
              </a:spcAft>
              <a:buNone/>
            </a:pPr>
            <a:r>
              <a:rPr lang="el-GR" b="1" dirty="0">
                <a:latin typeface="Calibri" pitchFamily="18"/>
              </a:rPr>
              <a:t>Τομέας </a:t>
            </a:r>
            <a:r>
              <a:rPr lang="el-GR" b="1" dirty="0" smtClean="0">
                <a:latin typeface="Calibri" pitchFamily="18"/>
              </a:rPr>
              <a:t>Κινητικός</a:t>
            </a:r>
            <a:r>
              <a:rPr lang="en-US" dirty="0" smtClean="0">
                <a:latin typeface="Calibri" pitchFamily="18"/>
              </a:rPr>
              <a:t>:</a:t>
            </a:r>
            <a:r>
              <a:rPr lang="el-GR" b="1" dirty="0" smtClean="0">
                <a:latin typeface="Calibri" pitchFamily="18"/>
              </a:rPr>
              <a:t> </a:t>
            </a:r>
            <a:r>
              <a:rPr lang="el-GR" dirty="0">
                <a:latin typeface="Calibri" pitchFamily="18"/>
              </a:rPr>
              <a:t>Αρχικά, δόθηκε ευκαιρία στα παιδιά να απελευθερώσουν όλη τους την ενέργεια με το να τρέχουν να πιάσουν τη μπάλα. Έπειτα, εξάσκησαν την αδρή τους κινητικότητα και γύμνασαν με αυτόν τον τρόπο το σώμα τους</a:t>
            </a:r>
            <a:r>
              <a:rPr lang="el-GR" dirty="0" smtClean="0">
                <a:latin typeface="Calibri" pitchFamily="18"/>
              </a:rPr>
              <a:t>.</a:t>
            </a:r>
          </a:p>
          <a:p>
            <a:pPr marL="0" lvl="0" indent="0">
              <a:spcAft>
                <a:spcPts val="0"/>
              </a:spcAft>
              <a:buNone/>
            </a:pP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custDataLst>
      <p:tags r:id="rId1"/>
    </p:custDataLst>
    <p:extLst>
      <p:ext uri="{BB962C8B-B14F-4D97-AF65-F5344CB8AC3E}">
        <p14:creationId xmlns:p14="http://schemas.microsoft.com/office/powerpoint/2010/main" val="29983386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21506" name="Θέση περιεχομένου 2"/>
          <p:cNvSpPr>
            <a:spLocks noGrp="1"/>
          </p:cNvSpPr>
          <p:nvPr>
            <p:ph idx="1"/>
          </p:nvPr>
        </p:nvSpPr>
        <p:spPr>
          <a:xfrm>
            <a:off x="457200" y="1196752"/>
            <a:ext cx="8229600" cy="5661248"/>
          </a:xfrm>
        </p:spPr>
        <p:txBody>
          <a:bodyPr>
            <a:normAutofit lnSpcReduction="10000"/>
          </a:bodyPr>
          <a:lstStyle/>
          <a:p>
            <a:pPr marL="0" indent="0">
              <a:lnSpc>
                <a:spcPct val="110000"/>
              </a:lnSpc>
              <a:spcBef>
                <a:spcPts val="0"/>
              </a:spcBef>
              <a:spcAft>
                <a:spcPts val="600"/>
              </a:spcAft>
              <a:buFont typeface="Courier New" pitchFamily="49" charset="0"/>
              <a:buNone/>
            </a:pPr>
            <a:r>
              <a:rPr lang="el-GR" b="1" dirty="0" smtClean="0"/>
              <a:t>Τομέας Κινητικός</a:t>
            </a:r>
            <a:r>
              <a:rPr lang="el-GR" dirty="0" smtClean="0"/>
              <a:t>:</a:t>
            </a:r>
            <a:r>
              <a:rPr lang="en-US" dirty="0" smtClean="0"/>
              <a:t> </a:t>
            </a:r>
            <a:r>
              <a:rPr lang="el-GR" dirty="0" smtClean="0"/>
              <a:t>Τα παιδιά άσκησαν τους λεπτούς χειρισμούς αλλά και την αδρή κινητικότητα καθώς το πάζλ ήταν στο πάτωμα οπότε πολλές φορές έπρεπε να τεντώνουν τα χέρια τους ή να σκύβουν προκειμένου να βρουν ένα κομμάτι.</a:t>
            </a:r>
          </a:p>
          <a:p>
            <a:pPr marL="0" indent="0">
              <a:lnSpc>
                <a:spcPct val="110000"/>
              </a:lnSpc>
              <a:spcBef>
                <a:spcPts val="0"/>
              </a:spcBef>
              <a:spcAft>
                <a:spcPts val="600"/>
              </a:spcAft>
              <a:buFont typeface="Courier New" pitchFamily="49" charset="0"/>
              <a:buNone/>
            </a:pPr>
            <a:r>
              <a:rPr lang="el-GR" b="1" dirty="0" smtClean="0"/>
              <a:t>Τομέας Νοητικός</a:t>
            </a:r>
            <a:r>
              <a:rPr lang="el-GR" dirty="0" smtClean="0"/>
              <a:t>:</a:t>
            </a:r>
            <a:r>
              <a:rPr lang="en-US" dirty="0" smtClean="0"/>
              <a:t> </a:t>
            </a:r>
            <a:r>
              <a:rPr lang="el-GR" dirty="0" smtClean="0"/>
              <a:t>Ανέπτυξαν τον </a:t>
            </a:r>
            <a:r>
              <a:rPr lang="el-GR" dirty="0" err="1" smtClean="0"/>
              <a:t>οπτικοκινητικό</a:t>
            </a:r>
            <a:r>
              <a:rPr lang="el-GR" dirty="0" smtClean="0"/>
              <a:t>  συντονισμό, την συγκέντρωση της προσοχής, την αντίληψή τους.</a:t>
            </a:r>
          </a:p>
          <a:p>
            <a:pPr marL="0" indent="0">
              <a:lnSpc>
                <a:spcPct val="110000"/>
              </a:lnSpc>
              <a:spcBef>
                <a:spcPts val="0"/>
              </a:spcBef>
              <a:spcAft>
                <a:spcPts val="600"/>
              </a:spcAft>
              <a:buFont typeface="Courier New" pitchFamily="49" charset="0"/>
              <a:buNone/>
            </a:pPr>
            <a:r>
              <a:rPr lang="el-GR" b="1" dirty="0" smtClean="0"/>
              <a:t>Τομέας Κοινωνικός</a:t>
            </a:r>
            <a:r>
              <a:rPr lang="el-GR" dirty="0" smtClean="0"/>
              <a:t>:</a:t>
            </a:r>
            <a:r>
              <a:rPr lang="en-US" dirty="0" smtClean="0"/>
              <a:t> </a:t>
            </a:r>
            <a:r>
              <a:rPr lang="el-GR" dirty="0" smtClean="0"/>
              <a:t>Τα παιδιά κατά τη διάρκεια της δράσης συνομιλούσαν(άρα αναπτύχθηκαν και γλωσσικά) και συνεργάζονταν μεταξύ τους.</a:t>
            </a:r>
          </a:p>
          <a:p>
            <a:pPr marL="0" indent="0">
              <a:lnSpc>
                <a:spcPct val="110000"/>
              </a:lnSpc>
              <a:spcBef>
                <a:spcPts val="0"/>
              </a:spcBef>
              <a:spcAft>
                <a:spcPts val="600"/>
              </a:spcAft>
              <a:buFont typeface="Courier New" pitchFamily="49" charset="0"/>
              <a:buNone/>
            </a:pPr>
            <a:r>
              <a:rPr lang="el-GR" b="1" dirty="0" smtClean="0"/>
              <a:t>Τομέας συναισθηματικός</a:t>
            </a:r>
            <a:r>
              <a:rPr lang="el-GR" dirty="0" smtClean="0"/>
              <a:t>:</a:t>
            </a:r>
            <a:r>
              <a:rPr lang="en-US" dirty="0" smtClean="0"/>
              <a:t> </a:t>
            </a:r>
            <a:r>
              <a:rPr lang="el-GR" dirty="0" smtClean="0"/>
              <a:t>Τα παιδιά απόλαυσαν το πάζλ κάτι που φάνηκε από το έντονο ενδιαφέρον και τη προσήλωσή τους σε αυτό ενώ ενισχύθηκε και η αυτοεκτίμησή τους καθώς φάνηκαν υπερήφανα και ευχαριστημένα όταν το ολοκλήρωσαν επιτυχώς.</a:t>
            </a:r>
            <a:endParaRPr lang="el-GR" sz="2000" dirty="0" smtClean="0"/>
          </a:p>
        </p:txBody>
      </p:sp>
      <p:sp>
        <p:nvSpPr>
          <p:cNvPr id="21507"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AD8C33A-9E1F-47C9-955B-A7D9B86DC673}" type="slidenum">
              <a:rPr lang="el-GR">
                <a:solidFill>
                  <a:prstClr val="black"/>
                </a:solidFill>
                <a:cs typeface="Arial" charset="0"/>
              </a:rPr>
              <a:pPr/>
              <a:t>49</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1354366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22530" name="Θέση περιεχομένου 2"/>
          <p:cNvSpPr>
            <a:spLocks noGrp="1"/>
          </p:cNvSpPr>
          <p:nvPr>
            <p:ph idx="1"/>
          </p:nvPr>
        </p:nvSpPr>
        <p:spPr>
          <a:xfrm>
            <a:off x="457200" y="1196752"/>
            <a:ext cx="8147248" cy="5040560"/>
          </a:xfrm>
        </p:spPr>
        <p:txBody>
          <a:bodyPr/>
          <a:lstStyle/>
          <a:p>
            <a:pPr algn="ctr">
              <a:spcBef>
                <a:spcPts val="0"/>
              </a:spcBef>
              <a:spcAft>
                <a:spcPts val="600"/>
              </a:spcAft>
              <a:buFont typeface="Courier New" pitchFamily="49" charset="0"/>
              <a:buNone/>
            </a:pPr>
            <a:r>
              <a:rPr lang="el-GR" b="1" dirty="0" smtClean="0">
                <a:solidFill>
                  <a:schemeClr val="tx2"/>
                </a:solidFill>
              </a:rPr>
              <a:t>Παιχνίδι Συμβολικό: Με </a:t>
            </a:r>
            <a:r>
              <a:rPr lang="el-GR" b="1" dirty="0" err="1" smtClean="0">
                <a:solidFill>
                  <a:schemeClr val="tx2"/>
                </a:solidFill>
              </a:rPr>
              <a:t>κουζινικά</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:4</a:t>
            </a:r>
          </a:p>
          <a:p>
            <a:pPr>
              <a:spcBef>
                <a:spcPts val="0"/>
              </a:spcBef>
              <a:spcAft>
                <a:spcPts val="600"/>
              </a:spcAft>
              <a:buFont typeface="Courier New" pitchFamily="49" charset="0"/>
              <a:buNone/>
            </a:pPr>
            <a:r>
              <a:rPr lang="el-GR" b="1" dirty="0" smtClean="0"/>
              <a:t>Ηλικία παιδιών</a:t>
            </a:r>
            <a:r>
              <a:rPr lang="el-GR" dirty="0" smtClean="0"/>
              <a:t>:3-3;6</a:t>
            </a:r>
          </a:p>
          <a:p>
            <a:pPr marL="0" indent="0">
              <a:spcBef>
                <a:spcPts val="0"/>
              </a:spcBef>
              <a:spcAft>
                <a:spcPts val="600"/>
              </a:spcAft>
              <a:buFont typeface="Courier New" pitchFamily="49" charset="0"/>
              <a:buNone/>
            </a:pPr>
            <a:r>
              <a:rPr lang="el-GR" b="1" dirty="0" smtClean="0"/>
              <a:t>Περιγραφή παιχνιδιού</a:t>
            </a:r>
            <a:r>
              <a:rPr lang="el-GR" dirty="0" smtClean="0"/>
              <a:t>: Ήταν η ώρα του ελεύθερου παιχνιδιού και μια ομάδα παιδιών (3 κορίτσια,1 αγόρι) συγκεντρώθηκε στη γωνιά των </a:t>
            </a:r>
            <a:r>
              <a:rPr lang="el-GR" dirty="0" err="1" smtClean="0"/>
              <a:t>κουζινικών</a:t>
            </a:r>
            <a:r>
              <a:rPr lang="el-GR" dirty="0" smtClean="0"/>
              <a:t>. Η Ε(3;6) είπε: «Εγώ θα είμαι η μαμά και εσείς τα παιδιά. Τώρα θα σας ετοιμάσω κάτι να φάτε». </a:t>
            </a:r>
          </a:p>
          <a:p>
            <a:pPr marL="0" indent="0">
              <a:spcBef>
                <a:spcPts val="0"/>
              </a:spcBef>
              <a:spcAft>
                <a:spcPts val="600"/>
              </a:spcAft>
              <a:buFont typeface="Courier New" pitchFamily="49" charset="0"/>
              <a:buNone/>
            </a:pPr>
            <a:r>
              <a:rPr lang="el-GR" dirty="0" smtClean="0"/>
              <a:t>Η Ε λοιπόν «ετοίμαζε» το φαγητό ενώ τα άλλα παιδιά είχαν πάρει τα φλιτζάνια και «έπιναν» τσάι όπως έλεγαν.</a:t>
            </a:r>
          </a:p>
        </p:txBody>
      </p:sp>
      <p:sp>
        <p:nvSpPr>
          <p:cNvPr id="22531"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E0258A7-66AF-4BE6-BD08-A9BFB8D6B14B}" type="slidenum">
              <a:rPr lang="el-GR">
                <a:solidFill>
                  <a:prstClr val="black"/>
                </a:solidFill>
                <a:cs typeface="Arial" charset="0"/>
              </a:rPr>
              <a:pPr/>
              <a:t>50</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2827233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23554" name="Θέση περιεχομένου 2"/>
          <p:cNvSpPr>
            <a:spLocks noGrp="1"/>
          </p:cNvSpPr>
          <p:nvPr>
            <p:ph idx="1"/>
          </p:nvPr>
        </p:nvSpPr>
        <p:spPr>
          <a:xfrm>
            <a:off x="457200" y="1196752"/>
            <a:ext cx="8229600" cy="5472608"/>
          </a:xfrm>
        </p:spPr>
        <p:txBody>
          <a:bodyPr>
            <a:normAutofit lnSpcReduction="10000"/>
          </a:bodyPr>
          <a:lstStyle/>
          <a:p>
            <a:pPr marL="0" indent="0">
              <a:lnSpc>
                <a:spcPct val="110000"/>
              </a:lnSpc>
              <a:spcBef>
                <a:spcPts val="0"/>
              </a:spcBef>
              <a:spcAft>
                <a:spcPts val="600"/>
              </a:spcAft>
              <a:buFont typeface="Courier New" pitchFamily="49" charset="0"/>
              <a:buNone/>
            </a:pPr>
            <a:r>
              <a:rPr lang="el-GR" b="1" dirty="0" smtClean="0"/>
              <a:t>Τομέας Κινητικός</a:t>
            </a:r>
            <a:r>
              <a:rPr lang="el-GR" dirty="0" smtClean="0"/>
              <a:t>: Τα παιδιά άσκησαν τους λεπτούς χειρισμούς καθώς ανακάτευαν με τη κουτάλα το φαγητό στη κατσαρόλα καθώς και όταν έπιαναν το φλιτζάνι τους για να πιουν το τσάι τους.</a:t>
            </a:r>
          </a:p>
          <a:p>
            <a:pPr marL="0" indent="0">
              <a:lnSpc>
                <a:spcPct val="110000"/>
              </a:lnSpc>
              <a:spcBef>
                <a:spcPts val="0"/>
              </a:spcBef>
              <a:spcAft>
                <a:spcPts val="600"/>
              </a:spcAft>
              <a:buFont typeface="Courier New" pitchFamily="49" charset="0"/>
              <a:buNone/>
            </a:pPr>
            <a:r>
              <a:rPr lang="el-GR" b="1" dirty="0" smtClean="0"/>
              <a:t>Τομέας Νοητικός</a:t>
            </a:r>
            <a:r>
              <a:rPr lang="el-GR" dirty="0" smtClean="0"/>
              <a:t>: Σε νοητικό τομέα έμαθαν την υπακοή σε κανόνες (καθώς έθεσαν κανόνες για το παιχνίδι αυτό), τον </a:t>
            </a:r>
            <a:r>
              <a:rPr lang="el-GR" dirty="0" err="1" smtClean="0"/>
              <a:t>οπτικοκινητικό</a:t>
            </a:r>
            <a:r>
              <a:rPr lang="el-GR" dirty="0" smtClean="0"/>
              <a:t> συντονισμό (όταν μαγείρευαν), τη </a:t>
            </a:r>
            <a:r>
              <a:rPr lang="el-GR" dirty="0" err="1" smtClean="0"/>
              <a:t>λογικομαθηματική</a:t>
            </a:r>
            <a:r>
              <a:rPr lang="el-GR" dirty="0" smtClean="0"/>
              <a:t> σκέψη (καθώς μετρούσαν τα πιάτα και τα φλιτζάνια).</a:t>
            </a:r>
          </a:p>
          <a:p>
            <a:pPr marL="0" indent="0">
              <a:lnSpc>
                <a:spcPct val="110000"/>
              </a:lnSpc>
              <a:spcBef>
                <a:spcPts val="0"/>
              </a:spcBef>
              <a:spcAft>
                <a:spcPts val="600"/>
              </a:spcAft>
              <a:buFont typeface="Courier New" pitchFamily="49" charset="0"/>
              <a:buNone/>
            </a:pPr>
            <a:r>
              <a:rPr lang="el-GR" b="1" dirty="0" smtClean="0"/>
              <a:t>Τομέας Κοινωνικός</a:t>
            </a:r>
            <a:r>
              <a:rPr lang="el-GR" dirty="0" smtClean="0"/>
              <a:t>: Τα παιδιά κατά τη διάρκεια του παιχνιδιού μιλούσαν μεταξύ τους.</a:t>
            </a:r>
          </a:p>
          <a:p>
            <a:pPr marL="0" indent="0">
              <a:lnSpc>
                <a:spcPct val="110000"/>
              </a:lnSpc>
              <a:spcBef>
                <a:spcPts val="0"/>
              </a:spcBef>
              <a:spcAft>
                <a:spcPts val="600"/>
              </a:spcAft>
              <a:buFont typeface="Courier New" pitchFamily="49" charset="0"/>
              <a:buNone/>
            </a:pPr>
            <a:r>
              <a:rPr lang="el-GR" b="1" dirty="0" smtClean="0"/>
              <a:t>Τομέας Συναισθηματικός</a:t>
            </a:r>
            <a:r>
              <a:rPr lang="el-GR" dirty="0" smtClean="0"/>
              <a:t>: Τα παιδιά φαίνονταν να απολαμβάνουν ιδιαίτερα τα </a:t>
            </a:r>
            <a:r>
              <a:rPr lang="el-GR" dirty="0" err="1" smtClean="0"/>
              <a:t>κουζινικά</a:t>
            </a:r>
            <a:r>
              <a:rPr lang="el-GR" dirty="0" smtClean="0"/>
              <a:t> καθώς συμμετείχαν με πολύ χαρά και ενδιαφέρον.</a:t>
            </a:r>
          </a:p>
        </p:txBody>
      </p:sp>
      <p:sp>
        <p:nvSpPr>
          <p:cNvPr id="23555"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DF590A1-69D9-48E3-9B37-BCDC266050B5}" type="slidenum">
              <a:rPr lang="el-GR">
                <a:solidFill>
                  <a:prstClr val="black"/>
                </a:solidFill>
                <a:cs typeface="Arial" charset="0"/>
              </a:rPr>
              <a:pPr/>
              <a:t>51</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19441376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24578" name="Θέση περιεχομένου 2"/>
          <p:cNvSpPr>
            <a:spLocks noGrp="1"/>
          </p:cNvSpPr>
          <p:nvPr>
            <p:ph idx="1"/>
          </p:nvPr>
        </p:nvSpPr>
        <p:spPr>
          <a:xfrm>
            <a:off x="457200" y="1196752"/>
            <a:ext cx="8229600" cy="5400600"/>
          </a:xfrm>
        </p:spPr>
        <p:txBody>
          <a:bodyPr>
            <a:normAutofit/>
          </a:bodyPr>
          <a:lstStyle/>
          <a:p>
            <a:pPr algn="ctr">
              <a:spcBef>
                <a:spcPts val="0"/>
              </a:spcBef>
              <a:spcAft>
                <a:spcPts val="600"/>
              </a:spcAft>
              <a:buFont typeface="Courier New" pitchFamily="49" charset="0"/>
              <a:buNone/>
            </a:pPr>
            <a:r>
              <a:rPr lang="el-GR" b="1" dirty="0" smtClean="0">
                <a:solidFill>
                  <a:schemeClr val="tx2"/>
                </a:solidFill>
              </a:rPr>
              <a:t>Παιχνίδι Κατασκευών:</a:t>
            </a:r>
            <a:r>
              <a:rPr lang="en-US" b="1" dirty="0" smtClean="0">
                <a:solidFill>
                  <a:schemeClr val="tx2"/>
                </a:solidFill>
              </a:rPr>
              <a:t> </a:t>
            </a:r>
            <a:r>
              <a:rPr lang="el-GR" b="1" dirty="0" smtClean="0">
                <a:solidFill>
                  <a:schemeClr val="tx2"/>
                </a:solidFill>
              </a:rPr>
              <a:t>Με τουβλάκια</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:6</a:t>
            </a:r>
          </a:p>
          <a:p>
            <a:pPr marL="0" indent="0">
              <a:spcBef>
                <a:spcPts val="0"/>
              </a:spcBef>
              <a:spcAft>
                <a:spcPts val="600"/>
              </a:spcAft>
              <a:buFont typeface="Courier New" pitchFamily="49" charset="0"/>
              <a:buNone/>
            </a:pPr>
            <a:r>
              <a:rPr lang="el-GR" b="1" dirty="0" smtClean="0"/>
              <a:t>Ηλικία παιδιών</a:t>
            </a:r>
            <a:r>
              <a:rPr lang="el-GR" dirty="0" smtClean="0"/>
              <a:t>:3-3;6</a:t>
            </a:r>
          </a:p>
          <a:p>
            <a:pPr marL="0" indent="0">
              <a:spcBef>
                <a:spcPts val="0"/>
              </a:spcBef>
              <a:spcAft>
                <a:spcPts val="600"/>
              </a:spcAft>
              <a:buFont typeface="Courier New" pitchFamily="49" charset="0"/>
              <a:buNone/>
            </a:pPr>
            <a:r>
              <a:rPr lang="el-GR" b="1" dirty="0" smtClean="0"/>
              <a:t>Περιγραφή παιχνιδιού</a:t>
            </a:r>
            <a:r>
              <a:rPr lang="el-GR" dirty="0" smtClean="0"/>
              <a:t>: Κατά τη διάρκεια της ελεύθερης απασχόλησης στην υποδοχή, μια ομάδα 6 παιδιών συγκεντρώθηκε και άρχισε να ασχολείται με τα τουβλάκια, που η παιδαγωγός είχε αφήσει στο πάτωμα. </a:t>
            </a:r>
            <a:endParaRPr lang="en-US" dirty="0" smtClean="0"/>
          </a:p>
          <a:p>
            <a:pPr marL="0" indent="0">
              <a:spcBef>
                <a:spcPts val="0"/>
              </a:spcBef>
              <a:spcAft>
                <a:spcPts val="600"/>
              </a:spcAft>
              <a:buFont typeface="Courier New" pitchFamily="49" charset="0"/>
              <a:buNone/>
            </a:pPr>
            <a:r>
              <a:rPr lang="el-GR" dirty="0" smtClean="0"/>
              <a:t>Τα παιδιά έκαναν διάφορες κατασκευές με αυτά με πολύ ενδιαφέρον και προσοχή, συνομιλούσαν μεταξύ τους ενώ σε κάποιο σημείο μάλιστα πραγματοποίησαν και συμβολικό παιχνίδι καθώς ισχυρίζονταν ότι οι κατασκευές τους ήταν «όπλα».</a:t>
            </a:r>
          </a:p>
        </p:txBody>
      </p:sp>
      <p:sp>
        <p:nvSpPr>
          <p:cNvPr id="24579"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31F23B9-663F-4F66-8FC7-891918A492D9}" type="slidenum">
              <a:rPr lang="el-GR">
                <a:solidFill>
                  <a:prstClr val="black"/>
                </a:solidFill>
                <a:cs typeface="Arial" charset="0"/>
              </a:rPr>
              <a:pPr/>
              <a:t>52</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1802944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25602" name="Θέση περιεχομένου 2"/>
          <p:cNvSpPr>
            <a:spLocks noGrp="1"/>
          </p:cNvSpPr>
          <p:nvPr>
            <p:ph idx="1"/>
          </p:nvPr>
        </p:nvSpPr>
        <p:spPr>
          <a:xfrm>
            <a:off x="457200" y="1196752"/>
            <a:ext cx="8229600" cy="5544616"/>
          </a:xfrm>
        </p:spPr>
        <p:txBody>
          <a:bodyPr>
            <a:normAutofit/>
          </a:bodyPr>
          <a:lstStyle/>
          <a:p>
            <a:pPr marL="0" indent="0">
              <a:spcBef>
                <a:spcPts val="0"/>
              </a:spcBef>
              <a:spcAft>
                <a:spcPts val="600"/>
              </a:spcAft>
              <a:buFont typeface="Courier New" pitchFamily="49" charset="0"/>
              <a:buNone/>
            </a:pPr>
            <a:r>
              <a:rPr lang="el-GR" b="1" dirty="0" smtClean="0"/>
              <a:t>Τομέας Κινητικός</a:t>
            </a:r>
            <a:r>
              <a:rPr lang="el-GR" dirty="0" smtClean="0"/>
              <a:t>: Τα παιδιά άσκησαν τους λεπτούς χειρισμούς μέσω της δημιουργίας και της επεξεργασίας των κατασκευών με τα χέρια τους.</a:t>
            </a:r>
          </a:p>
          <a:p>
            <a:pPr marL="0" indent="0">
              <a:spcBef>
                <a:spcPts val="0"/>
              </a:spcBef>
              <a:spcAft>
                <a:spcPts val="600"/>
              </a:spcAft>
              <a:buFont typeface="Courier New" pitchFamily="49" charset="0"/>
              <a:buNone/>
            </a:pPr>
            <a:r>
              <a:rPr lang="el-GR" b="1" dirty="0" smtClean="0"/>
              <a:t>Τομέας Νοητικός</a:t>
            </a:r>
            <a:r>
              <a:rPr lang="el-GR" dirty="0" smtClean="0"/>
              <a:t>: Ανέπτυξαν τη προσοχή τους, τον </a:t>
            </a:r>
            <a:r>
              <a:rPr lang="el-GR" dirty="0" err="1" smtClean="0"/>
              <a:t>οπτικοκινητικό</a:t>
            </a:r>
            <a:r>
              <a:rPr lang="el-GR" dirty="0" smtClean="0"/>
              <a:t> συντονισμό, ξεχώριζαν με αρκετή άνεση τα χρώματα και τα μεγέθη (καθώς τα τουβλάκια ήταν διαφόρων μεγεθών και χρωμάτων) καθώς και τη </a:t>
            </a:r>
            <a:r>
              <a:rPr lang="el-GR" dirty="0" err="1" smtClean="0"/>
              <a:t>λογικομαθηματική</a:t>
            </a:r>
            <a:r>
              <a:rPr lang="el-GR" dirty="0" smtClean="0"/>
              <a:t> σκέψη γιατί μετρούσαν.</a:t>
            </a:r>
          </a:p>
          <a:p>
            <a:pPr marL="0" indent="0">
              <a:spcBef>
                <a:spcPts val="0"/>
              </a:spcBef>
              <a:spcAft>
                <a:spcPts val="600"/>
              </a:spcAft>
              <a:buFont typeface="Courier New" pitchFamily="49" charset="0"/>
              <a:buNone/>
            </a:pPr>
            <a:r>
              <a:rPr lang="el-GR" b="1" dirty="0" smtClean="0"/>
              <a:t>Τομέας Κοινωνικός</a:t>
            </a:r>
            <a:r>
              <a:rPr lang="el-GR" dirty="0" smtClean="0"/>
              <a:t>: Τα παιδιά συνομιλούσαν μεταξύ τους διαρκώς και συνεργάζονταν.</a:t>
            </a:r>
          </a:p>
          <a:p>
            <a:pPr marL="0" indent="0">
              <a:spcBef>
                <a:spcPts val="0"/>
              </a:spcBef>
              <a:spcAft>
                <a:spcPts val="600"/>
              </a:spcAft>
              <a:buFont typeface="Courier New" pitchFamily="49" charset="0"/>
              <a:buNone/>
            </a:pPr>
            <a:r>
              <a:rPr lang="el-GR" b="1" dirty="0" smtClean="0"/>
              <a:t>Τομέας Συναισθηματικός</a:t>
            </a:r>
            <a:r>
              <a:rPr lang="el-GR" dirty="0" smtClean="0"/>
              <a:t>: Τα παιδιά φαίνονταν ικανοποιημένα και υπερήφανα κάθε φορά που η παιδαγωγός τα επαινούσε για τις κατασκευές τους.</a:t>
            </a:r>
          </a:p>
        </p:txBody>
      </p:sp>
      <p:sp>
        <p:nvSpPr>
          <p:cNvPr id="25603"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7EB43BD-7A2D-4049-AFCC-9570C21160E7}" type="slidenum">
              <a:rPr lang="el-GR">
                <a:solidFill>
                  <a:prstClr val="black"/>
                </a:solidFill>
                <a:cs typeface="Arial" charset="0"/>
              </a:rPr>
              <a:pPr/>
              <a:t>53</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13248030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26626" name="Θέση περιεχομένου 2"/>
          <p:cNvSpPr>
            <a:spLocks noGrp="1"/>
          </p:cNvSpPr>
          <p:nvPr>
            <p:ph idx="1"/>
          </p:nvPr>
        </p:nvSpPr>
        <p:spPr/>
        <p:txBody>
          <a:bodyPr/>
          <a:lstStyle/>
          <a:p>
            <a:pPr algn="ctr">
              <a:spcBef>
                <a:spcPts val="0"/>
              </a:spcBef>
              <a:spcAft>
                <a:spcPts val="600"/>
              </a:spcAft>
              <a:buFont typeface="Courier New" pitchFamily="49" charset="0"/>
              <a:buNone/>
            </a:pPr>
            <a:r>
              <a:rPr lang="el-GR" b="1" dirty="0" smtClean="0">
                <a:solidFill>
                  <a:schemeClr val="tx2"/>
                </a:solidFill>
              </a:rPr>
              <a:t>Είδος Παιχνιδιού: Άσκησης</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 14</a:t>
            </a:r>
          </a:p>
          <a:p>
            <a:pPr>
              <a:spcBef>
                <a:spcPts val="0"/>
              </a:spcBef>
              <a:spcAft>
                <a:spcPts val="600"/>
              </a:spcAft>
              <a:buFont typeface="Courier New" pitchFamily="49" charset="0"/>
              <a:buNone/>
            </a:pPr>
            <a:r>
              <a:rPr lang="el-GR" b="1" dirty="0" smtClean="0"/>
              <a:t>Ηλικία παιδιών</a:t>
            </a:r>
            <a:r>
              <a:rPr lang="el-GR" dirty="0" smtClean="0"/>
              <a:t>: 3-3;6</a:t>
            </a:r>
          </a:p>
          <a:p>
            <a:pPr marL="0" indent="0">
              <a:spcBef>
                <a:spcPts val="0"/>
              </a:spcBef>
              <a:spcAft>
                <a:spcPts val="600"/>
              </a:spcAft>
              <a:buFont typeface="Courier New" pitchFamily="49" charset="0"/>
              <a:buNone/>
            </a:pPr>
            <a:r>
              <a:rPr lang="el-GR" b="1" dirty="0" smtClean="0"/>
              <a:t>Περιγραφή παιχνιδιού</a:t>
            </a:r>
            <a:r>
              <a:rPr lang="el-GR" dirty="0" smtClean="0"/>
              <a:t>: Στο παιχνίδι αυτό δημιουργήσαμε έναν δρόμο με διάφορα εμπόδια και δοκιμασίες. Το κάθε παιδί δηλαδή κλήθηκε να περνάει μέσα από κούτες, να πέφτει πάνω σε μαξιλάρια, να πηδάει πάνω από μπάλες και να περνάει γύρω από κώνους κρατώντας μάλιστα σε όλη τη διαδρομή ένα μαντήλι το οποίο θα έπρεπε να δίνει στον επόμενο.</a:t>
            </a:r>
          </a:p>
        </p:txBody>
      </p:sp>
      <p:sp>
        <p:nvSpPr>
          <p:cNvPr id="26627"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030709-436E-499C-B736-41019FAAF6B4}" type="slidenum">
              <a:rPr lang="el-GR">
                <a:solidFill>
                  <a:prstClr val="black"/>
                </a:solidFill>
                <a:cs typeface="Arial" charset="0"/>
              </a:rPr>
              <a:pPr/>
              <a:t>54</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17070337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(1</a:t>
            </a:r>
            <a:r>
              <a:rPr lang="en-US" sz="2700" dirty="0" smtClean="0"/>
              <a:t>/2</a:t>
            </a:r>
            <a:r>
              <a:rPr lang="el-GR" sz="2700" dirty="0"/>
              <a:t>)</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27650" name="Θέση περιεχομένου 2"/>
          <p:cNvSpPr>
            <a:spLocks noGrp="1"/>
          </p:cNvSpPr>
          <p:nvPr>
            <p:ph idx="1"/>
          </p:nvPr>
        </p:nvSpPr>
        <p:spPr/>
        <p:txBody>
          <a:bodyPr>
            <a:normAutofit/>
          </a:bodyPr>
          <a:lstStyle/>
          <a:p>
            <a:pPr marL="0" indent="0">
              <a:spcBef>
                <a:spcPts val="0"/>
              </a:spcBef>
              <a:spcAft>
                <a:spcPts val="600"/>
              </a:spcAft>
              <a:buFont typeface="Courier New" pitchFamily="49" charset="0"/>
              <a:buNone/>
            </a:pPr>
            <a:r>
              <a:rPr lang="el-GR" b="1" dirty="0" smtClean="0"/>
              <a:t>Τομέας Κινητικός</a:t>
            </a:r>
            <a:r>
              <a:rPr lang="el-GR" dirty="0" smtClean="0"/>
              <a:t>: Τα παιδιά αναπτύσσουν την αδρή κινητικότητα καθώς πηδάνε, τρέχουν, σκύβουν αλλά και τη λεπτή κινητικότητα καθώς κατά τη διάρκεια της διαδρομής κρατάνε ένα μαντήλι.</a:t>
            </a:r>
          </a:p>
          <a:p>
            <a:pPr marL="0" indent="0">
              <a:spcBef>
                <a:spcPts val="0"/>
              </a:spcBef>
              <a:spcAft>
                <a:spcPts val="600"/>
              </a:spcAft>
              <a:buFont typeface="Courier New" pitchFamily="49" charset="0"/>
              <a:buNone/>
            </a:pPr>
            <a:r>
              <a:rPr lang="el-GR" b="1" dirty="0" smtClean="0"/>
              <a:t>Τομέας Νοητικός</a:t>
            </a:r>
            <a:r>
              <a:rPr lang="el-GR" dirty="0" smtClean="0"/>
              <a:t>: Αναπτύσσουν τον </a:t>
            </a:r>
            <a:r>
              <a:rPr lang="el-GR" dirty="0" err="1" smtClean="0"/>
              <a:t>οπτικοκινητικό</a:t>
            </a:r>
            <a:r>
              <a:rPr lang="el-GR" dirty="0" smtClean="0"/>
              <a:t> συντονισμό αλλά έρχονται και σε επαφή με έννοιες χώρου όπως «μέσα- έξω», «πάνω- κάτω», «δεξιά- αριστερά».</a:t>
            </a:r>
            <a:endParaRPr lang="el-GR" sz="2800" dirty="0" smtClean="0"/>
          </a:p>
        </p:txBody>
      </p:sp>
      <p:sp>
        <p:nvSpPr>
          <p:cNvPr id="27651"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069AFC3-5621-44FC-97E4-5DC82BD17F46}" type="slidenum">
              <a:rPr lang="el-GR">
                <a:solidFill>
                  <a:prstClr val="black"/>
                </a:solidFill>
                <a:cs typeface="Arial" charset="0"/>
              </a:rPr>
              <a:pPr/>
              <a:t>55</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458462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a:t>(</a:t>
            </a:r>
            <a:r>
              <a:rPr lang="en-US" sz="2700" dirty="0"/>
              <a:t>2/2</a:t>
            </a:r>
            <a:r>
              <a:rPr lang="el-GR" sz="2700" dirty="0"/>
              <a:t>)</a:t>
            </a:r>
            <a:r>
              <a:rPr lang="el-GR" sz="3200"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endParaRPr lang="el-GR" sz="3200" dirty="0" smtClean="0"/>
          </a:p>
        </p:txBody>
      </p:sp>
      <p:sp>
        <p:nvSpPr>
          <p:cNvPr id="27650" name="Θέση περιεχομένου 2"/>
          <p:cNvSpPr>
            <a:spLocks noGrp="1"/>
          </p:cNvSpPr>
          <p:nvPr>
            <p:ph idx="1"/>
          </p:nvPr>
        </p:nvSpPr>
        <p:spPr/>
        <p:txBody>
          <a:bodyPr>
            <a:normAutofit/>
          </a:bodyPr>
          <a:lstStyle/>
          <a:p>
            <a:pPr marL="0" indent="0">
              <a:spcBef>
                <a:spcPts val="0"/>
              </a:spcBef>
              <a:spcAft>
                <a:spcPts val="600"/>
              </a:spcAft>
              <a:buFont typeface="Courier New" pitchFamily="49" charset="0"/>
              <a:buNone/>
            </a:pPr>
            <a:r>
              <a:rPr lang="el-GR" b="1" dirty="0" smtClean="0"/>
              <a:t>Τομέας Κοινωνικός</a:t>
            </a:r>
            <a:r>
              <a:rPr lang="el-GR" dirty="0" smtClean="0"/>
              <a:t>: Τα παιδιά κατά τη διάρκεια του παιχνιδιού συνομιλούσαν μεταξύ τους (πχ η Ε(3) έλεγε στην Γ(3): «Πρόσεχε μην σου πέσει το μαντήλι!»).</a:t>
            </a:r>
          </a:p>
          <a:p>
            <a:pPr marL="0" indent="0">
              <a:spcBef>
                <a:spcPts val="0"/>
              </a:spcBef>
              <a:spcAft>
                <a:spcPts val="600"/>
              </a:spcAft>
              <a:buFont typeface="Courier New" pitchFamily="49" charset="0"/>
              <a:buNone/>
            </a:pPr>
            <a:r>
              <a:rPr lang="el-GR" b="1" dirty="0" smtClean="0"/>
              <a:t>Τομέας Συναισθηματικός</a:t>
            </a:r>
            <a:r>
              <a:rPr lang="el-GR" dirty="0" smtClean="0"/>
              <a:t>: Τα παιδιά έδειχναν να απόλαυσαν πραγματικά τη παραπάνω δραστηριότητα καθώς γελούσαν όλη την ώρα και μου ζητούσαν να την επαναλάβουμε κι άλλες φορές.</a:t>
            </a:r>
          </a:p>
          <a:p>
            <a:pPr marL="0" indent="0">
              <a:spcBef>
                <a:spcPts val="0"/>
              </a:spcBef>
              <a:spcAft>
                <a:spcPts val="600"/>
              </a:spcAft>
              <a:buFont typeface="Courier New" pitchFamily="49" charset="0"/>
              <a:buNone/>
            </a:pPr>
            <a:r>
              <a:rPr lang="el-GR" dirty="0" smtClean="0"/>
              <a:t>Επίσης φαίνονταν να νοιώθουν υπερήφανα όταν οι παιδαγωγοί τα επαινούσαν για τις ικανότητες τους να αποφεύγουν και να περνάνε τα διάφορα εμπόδια.</a:t>
            </a:r>
            <a:endParaRPr lang="el-GR" sz="2800" dirty="0" smtClean="0"/>
          </a:p>
        </p:txBody>
      </p:sp>
      <p:sp>
        <p:nvSpPr>
          <p:cNvPr id="27651"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069AFC3-5621-44FC-97E4-5DC82BD17F46}" type="slidenum">
              <a:rPr lang="el-GR">
                <a:solidFill>
                  <a:prstClr val="black"/>
                </a:solidFill>
                <a:cs typeface="Arial" charset="0"/>
              </a:rPr>
              <a:pPr/>
              <a:t>56</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13167799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Τίτλος 1"/>
          <p:cNvSpPr>
            <a:spLocks noGrp="1"/>
          </p:cNvSpPr>
          <p:nvPr>
            <p:ph type="title"/>
          </p:nvPr>
        </p:nvSpPr>
        <p:spPr/>
        <p:txBody>
          <a:bodyPr>
            <a:normAutofit fontScale="90000"/>
          </a:bodyPr>
          <a:lstStyle/>
          <a:p>
            <a:r>
              <a:rPr lang="el-GR" dirty="0" smtClean="0">
                <a:latin typeface="+mn-lt"/>
              </a:rPr>
              <a:t>Μέρος 2: Συμμετοχή στο 2</a:t>
            </a:r>
            <a:r>
              <a:rPr lang="el-GR" baseline="30000" dirty="0" smtClean="0">
                <a:latin typeface="+mn-lt"/>
              </a:rPr>
              <a:t>ο</a:t>
            </a:r>
            <a:r>
              <a:rPr lang="el-GR" dirty="0" smtClean="0">
                <a:latin typeface="+mn-lt"/>
              </a:rPr>
              <a:t> παιχνίδι</a:t>
            </a:r>
            <a:r>
              <a:rPr lang="el-GR" i="1" dirty="0" smtClean="0">
                <a:latin typeface="+mn-lt"/>
              </a:rPr>
              <a:t> </a:t>
            </a:r>
            <a:r>
              <a:rPr lang="el-GR" sz="2700" i="1" dirty="0" smtClean="0">
                <a:latin typeface="+mn-lt"/>
              </a:rPr>
              <a:t>Φοιτήτρια </a:t>
            </a:r>
            <a:r>
              <a:rPr lang="el-GR" sz="2700" i="1" dirty="0" err="1" smtClean="0">
                <a:latin typeface="+mn-lt"/>
              </a:rPr>
              <a:t>Δημητράσκου</a:t>
            </a:r>
            <a:r>
              <a:rPr lang="el-GR" sz="2700" i="1" dirty="0" smtClean="0">
                <a:latin typeface="+mn-lt"/>
              </a:rPr>
              <a:t> Μαρία</a:t>
            </a:r>
            <a:endParaRPr lang="el-GR" sz="3200" dirty="0" smtClean="0">
              <a:latin typeface="+mn-lt"/>
            </a:endParaRPr>
          </a:p>
        </p:txBody>
      </p:sp>
      <p:sp>
        <p:nvSpPr>
          <p:cNvPr id="28674" name="Θέση περιεχομένου 2"/>
          <p:cNvSpPr>
            <a:spLocks noGrp="1"/>
          </p:cNvSpPr>
          <p:nvPr>
            <p:ph idx="1"/>
          </p:nvPr>
        </p:nvSpPr>
        <p:spPr/>
        <p:txBody>
          <a:bodyPr/>
          <a:lstStyle/>
          <a:p>
            <a:pPr algn="ctr">
              <a:spcBef>
                <a:spcPts val="0"/>
              </a:spcBef>
              <a:spcAft>
                <a:spcPts val="600"/>
              </a:spcAft>
              <a:buFont typeface="Courier New" pitchFamily="49" charset="0"/>
              <a:buNone/>
            </a:pPr>
            <a:r>
              <a:rPr lang="el-GR" b="1" dirty="0" smtClean="0">
                <a:solidFill>
                  <a:schemeClr val="tx2"/>
                </a:solidFill>
              </a:rPr>
              <a:t>Είδος Παιχνιδιού:</a:t>
            </a:r>
            <a:r>
              <a:rPr lang="en-US" b="1" dirty="0" smtClean="0">
                <a:solidFill>
                  <a:schemeClr val="tx2"/>
                </a:solidFill>
              </a:rPr>
              <a:t> </a:t>
            </a:r>
            <a:r>
              <a:rPr lang="el-GR" b="1" dirty="0" smtClean="0">
                <a:solidFill>
                  <a:schemeClr val="tx2"/>
                </a:solidFill>
              </a:rPr>
              <a:t>Κανόνων</a:t>
            </a:r>
            <a:endParaRPr lang="el-GR" b="1" i="1" dirty="0" smtClean="0">
              <a:solidFill>
                <a:schemeClr val="tx2"/>
              </a:solidFill>
            </a:endParaRPr>
          </a:p>
          <a:p>
            <a:pPr>
              <a:spcBef>
                <a:spcPts val="0"/>
              </a:spcBef>
              <a:spcAft>
                <a:spcPts val="600"/>
              </a:spcAft>
              <a:buFont typeface="Courier New" pitchFamily="49" charset="0"/>
              <a:buNone/>
            </a:pPr>
            <a:r>
              <a:rPr lang="el-GR" b="1" dirty="0" smtClean="0"/>
              <a:t>Αριθμός παιδιών</a:t>
            </a:r>
            <a:r>
              <a:rPr lang="el-GR" dirty="0" smtClean="0"/>
              <a:t>: 7</a:t>
            </a:r>
          </a:p>
          <a:p>
            <a:pPr>
              <a:spcBef>
                <a:spcPts val="0"/>
              </a:spcBef>
              <a:spcAft>
                <a:spcPts val="600"/>
              </a:spcAft>
              <a:buFont typeface="Courier New" pitchFamily="49" charset="0"/>
              <a:buNone/>
            </a:pPr>
            <a:r>
              <a:rPr lang="el-GR" b="1" dirty="0" smtClean="0"/>
              <a:t>Ηλικία παιδιών</a:t>
            </a:r>
            <a:r>
              <a:rPr lang="el-GR" dirty="0" smtClean="0"/>
              <a:t>: 3-3;6</a:t>
            </a:r>
          </a:p>
          <a:p>
            <a:pPr marL="0" indent="0">
              <a:spcBef>
                <a:spcPts val="0"/>
              </a:spcBef>
              <a:spcAft>
                <a:spcPts val="600"/>
              </a:spcAft>
              <a:buFont typeface="Courier New" pitchFamily="49" charset="0"/>
              <a:buNone/>
            </a:pPr>
            <a:r>
              <a:rPr lang="el-GR" b="1" dirty="0" smtClean="0"/>
              <a:t>Περιγραφή παιχνιδιού</a:t>
            </a:r>
            <a:r>
              <a:rPr lang="el-GR" dirty="0" smtClean="0"/>
              <a:t>: Πραγματοποιήσαμε το παιχνίδι του καθρέφτη. Στο παιχνίδι αυτό δηλαδή</a:t>
            </a:r>
            <a:r>
              <a:rPr lang="en-US" dirty="0" smtClean="0"/>
              <a:t> </a:t>
            </a:r>
            <a:r>
              <a:rPr lang="el-GR" dirty="0" smtClean="0"/>
              <a:t>κάποιος κάνει διάφορες κινήσεις και οι υπόλοιποι σαν «καθρέπτης» πρέπει να ακολουθούν τις κινήσεις του και να τις μιμούνται. Τα παιδιά με μεγάλη προσοχή και συνέπεια παρακολουθούσαν τις κινήσεις που κάναμε και τις εκτελούσαν με ακρίβεια.</a:t>
            </a:r>
          </a:p>
        </p:txBody>
      </p:sp>
      <p:sp>
        <p:nvSpPr>
          <p:cNvPr id="28675"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227D209-BD6A-4898-8DF4-E34B9E937600}" type="slidenum">
              <a:rPr lang="el-GR">
                <a:solidFill>
                  <a:prstClr val="black"/>
                </a:solidFill>
                <a:cs typeface="Arial" charset="0"/>
              </a:rPr>
              <a:pPr/>
              <a:t>57</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4533274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p:txBody>
          <a:bodyPr>
            <a:normAutofit fontScale="90000"/>
          </a:bodyPr>
          <a:lstStyle/>
          <a:p>
            <a:r>
              <a:rPr lang="el-GR" dirty="0" smtClean="0">
                <a:latin typeface="+mn-lt"/>
              </a:rPr>
              <a:t>Μέρος 2: Αξιολόγηση 2</a:t>
            </a:r>
            <a:r>
              <a:rPr lang="el-GR" baseline="30000" dirty="0" smtClean="0">
                <a:latin typeface="+mn-lt"/>
              </a:rPr>
              <a:t>ου</a:t>
            </a:r>
            <a:r>
              <a:rPr lang="el-GR" dirty="0" smtClean="0">
                <a:latin typeface="+mn-lt"/>
              </a:rPr>
              <a:t> παιχνιδιού</a:t>
            </a:r>
            <a:r>
              <a:rPr lang="el-GR" i="1" dirty="0" smtClean="0">
                <a:latin typeface="+mn-lt"/>
              </a:rPr>
              <a:t> </a:t>
            </a:r>
            <a:r>
              <a:rPr lang="el-GR" sz="2700" i="1" dirty="0" smtClean="0">
                <a:latin typeface="+mn-lt"/>
              </a:rPr>
              <a:t>Φοιτήτρια </a:t>
            </a:r>
            <a:r>
              <a:rPr lang="el-GR" sz="2700" i="1" dirty="0" err="1" smtClean="0">
                <a:latin typeface="+mn-lt"/>
              </a:rPr>
              <a:t>Δημητράσκου</a:t>
            </a:r>
            <a:r>
              <a:rPr lang="el-GR" sz="2700" i="1" dirty="0" smtClean="0">
                <a:latin typeface="+mn-lt"/>
              </a:rPr>
              <a:t> Μαρία</a:t>
            </a:r>
            <a:endParaRPr lang="el-GR" sz="2700" dirty="0" smtClean="0">
              <a:latin typeface="+mn-lt"/>
            </a:endParaRPr>
          </a:p>
        </p:txBody>
      </p:sp>
      <p:sp>
        <p:nvSpPr>
          <p:cNvPr id="29698" name="Θέση περιεχομένου 2"/>
          <p:cNvSpPr>
            <a:spLocks noGrp="1"/>
          </p:cNvSpPr>
          <p:nvPr>
            <p:ph idx="1"/>
          </p:nvPr>
        </p:nvSpPr>
        <p:spPr>
          <a:xfrm>
            <a:off x="457200" y="1196752"/>
            <a:ext cx="8229600" cy="5328592"/>
          </a:xfrm>
        </p:spPr>
        <p:txBody>
          <a:bodyPr>
            <a:normAutofit/>
          </a:bodyPr>
          <a:lstStyle/>
          <a:p>
            <a:pPr marL="0" indent="0">
              <a:spcBef>
                <a:spcPts val="0"/>
              </a:spcBef>
              <a:spcAft>
                <a:spcPts val="600"/>
              </a:spcAft>
              <a:buFont typeface="Courier New" pitchFamily="49" charset="0"/>
              <a:buNone/>
            </a:pPr>
            <a:r>
              <a:rPr lang="el-GR" b="1" dirty="0" smtClean="0"/>
              <a:t>Τομέας Κινητικός</a:t>
            </a:r>
            <a:r>
              <a:rPr lang="el-GR" dirty="0" smtClean="0"/>
              <a:t>: Τα παιδιά εξασκούν τόσο την αδρή κινητικότητα (πχ όταν σε κάποια κίνηση έπρεπε να χοροπηδάνε) όσο και τη λεπτή (πχ χτυπώντας παλαμάκια μόνο με τους δείκτες)</a:t>
            </a:r>
          </a:p>
          <a:p>
            <a:pPr marL="0" indent="0">
              <a:spcBef>
                <a:spcPts val="0"/>
              </a:spcBef>
              <a:spcAft>
                <a:spcPts val="600"/>
              </a:spcAft>
              <a:buFont typeface="Courier New" pitchFamily="49" charset="0"/>
              <a:buNone/>
            </a:pPr>
            <a:r>
              <a:rPr lang="el-GR" b="1" dirty="0" smtClean="0"/>
              <a:t>Τομέας Νοητικός</a:t>
            </a:r>
            <a:r>
              <a:rPr lang="el-GR" dirty="0" smtClean="0"/>
              <a:t>: Τα παιδιά ανέπτυξαν την αντίληψη και τη προσοχή τους, τον </a:t>
            </a:r>
            <a:r>
              <a:rPr lang="el-GR" dirty="0" err="1" smtClean="0"/>
              <a:t>οπτικοκινητικό</a:t>
            </a:r>
            <a:r>
              <a:rPr lang="el-GR" dirty="0" smtClean="0"/>
              <a:t> συντονισμό, αλλά ήρθαν και σε επαφή με έννοιες «γρήγορα- αργά», «ψηλά- χαμηλά».</a:t>
            </a:r>
          </a:p>
          <a:p>
            <a:pPr marL="0" indent="0">
              <a:spcBef>
                <a:spcPts val="0"/>
              </a:spcBef>
              <a:spcAft>
                <a:spcPts val="600"/>
              </a:spcAft>
              <a:buFont typeface="Courier New" pitchFamily="49" charset="0"/>
              <a:buNone/>
            </a:pPr>
            <a:r>
              <a:rPr lang="el-GR" b="1" dirty="0" smtClean="0"/>
              <a:t>Τομέας Κοινωνικός</a:t>
            </a:r>
            <a:r>
              <a:rPr lang="el-GR" dirty="0" smtClean="0"/>
              <a:t>: Τα παιδιά συνομιλούσαν μεταξύ τους κατά τη διάρκεια της δράσης.</a:t>
            </a:r>
          </a:p>
          <a:p>
            <a:pPr marL="0" indent="0">
              <a:spcBef>
                <a:spcPts val="0"/>
              </a:spcBef>
              <a:spcAft>
                <a:spcPts val="600"/>
              </a:spcAft>
              <a:buFont typeface="Courier New" pitchFamily="49" charset="0"/>
              <a:buNone/>
            </a:pPr>
            <a:r>
              <a:rPr lang="el-GR" b="1" dirty="0" smtClean="0"/>
              <a:t>Τομέας Συναισθηματικός</a:t>
            </a:r>
            <a:r>
              <a:rPr lang="el-GR" dirty="0" smtClean="0"/>
              <a:t>: Τα παιδιά φαίνονταν ικανοποιημένα καθώς γελούσαν καθώς και περήφανε κάθε φορά που εκτελούσαν σωστά τις κινήσεις.</a:t>
            </a:r>
          </a:p>
        </p:txBody>
      </p:sp>
      <p:sp>
        <p:nvSpPr>
          <p:cNvPr id="29699"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A84353E-48D2-4BDF-B5F5-DB7E5ADC2BB1}" type="slidenum">
              <a:rPr lang="el-GR">
                <a:solidFill>
                  <a:prstClr val="black"/>
                </a:solidFill>
                <a:cs typeface="Arial" charset="0"/>
              </a:rPr>
              <a:pPr/>
              <a:t>58</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284119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smtClean="0"/>
              <a:t>(</a:t>
            </a:r>
            <a:r>
              <a:rPr lang="en-US" sz="2700" dirty="0" smtClean="0"/>
              <a:t>2/3</a:t>
            </a:r>
            <a:r>
              <a:rPr lang="el-GR" sz="2700" dirty="0"/>
              <a:t>)</a:t>
            </a:r>
            <a:r>
              <a:rPr lang="el-GR" sz="2700" i="1" dirty="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Bef>
                <a:spcPts val="600"/>
              </a:spcBef>
              <a:spcAft>
                <a:spcPts val="0"/>
              </a:spcAft>
              <a:buNone/>
            </a:pPr>
            <a:r>
              <a:rPr lang="el-GR" b="1" dirty="0" smtClean="0">
                <a:latin typeface="Calibri" pitchFamily="18"/>
              </a:rPr>
              <a:t>Τομέας Νοητικός</a:t>
            </a:r>
            <a:r>
              <a:rPr lang="en-US" dirty="0" smtClean="0">
                <a:latin typeface="Calibri" pitchFamily="18"/>
              </a:rPr>
              <a:t>:</a:t>
            </a:r>
            <a:r>
              <a:rPr lang="el-GR" dirty="0" smtClean="0">
                <a:latin typeface="Calibri" pitchFamily="18"/>
              </a:rPr>
              <a:t> </a:t>
            </a:r>
            <a:r>
              <a:rPr lang="el-GR" dirty="0">
                <a:latin typeface="Calibri" pitchFamily="18"/>
              </a:rPr>
              <a:t>Τα παιδιά άσκησαν τις σχέσεις του χώρου (</a:t>
            </a:r>
            <a:r>
              <a:rPr lang="el-GR" dirty="0" smtClean="0">
                <a:latin typeface="Calibri" pitchFamily="18"/>
              </a:rPr>
              <a:t>πάνω- κάτω, δεξιά-αριστερά</a:t>
            </a:r>
            <a:r>
              <a:rPr lang="el-GR" dirty="0">
                <a:latin typeface="Calibri" pitchFamily="18"/>
              </a:rPr>
              <a:t>) παίζοντας μπάλα</a:t>
            </a:r>
            <a:r>
              <a:rPr lang="el-GR" dirty="0" smtClean="0">
                <a:latin typeface="Calibri" pitchFamily="18"/>
              </a:rPr>
              <a:t>, διότι </a:t>
            </a:r>
            <a:r>
              <a:rPr lang="el-GR" dirty="0">
                <a:latin typeface="Calibri" pitchFamily="18"/>
              </a:rPr>
              <a:t>την πετούσαν ψηλά με τα χέρια τους και άλλοτε την </a:t>
            </a:r>
            <a:r>
              <a:rPr lang="el-GR" dirty="0" smtClean="0">
                <a:latin typeface="Calibri" pitchFamily="18"/>
              </a:rPr>
              <a:t>κλωτσούσαν </a:t>
            </a:r>
            <a:r>
              <a:rPr lang="el-GR" dirty="0">
                <a:latin typeface="Calibri" pitchFamily="18"/>
              </a:rPr>
              <a:t>με τα πόδια τους κάτω στο πάτωμα σε διαφορετικές κατευθύνσεις. Ταυτόχρονα, εξάσκησαν </a:t>
            </a:r>
            <a:r>
              <a:rPr lang="el-GR" dirty="0" smtClean="0">
                <a:latin typeface="Calibri" pitchFamily="18"/>
              </a:rPr>
              <a:t>τη </a:t>
            </a:r>
            <a:r>
              <a:rPr lang="el-GR" dirty="0" err="1">
                <a:latin typeface="Calibri" pitchFamily="18"/>
              </a:rPr>
              <a:t>λογικομαθηματική</a:t>
            </a:r>
            <a:r>
              <a:rPr lang="el-GR" dirty="0">
                <a:latin typeface="Calibri" pitchFamily="18"/>
              </a:rPr>
              <a:t> τους σκέψη αφού το κάθε παιδί είχε διαλέξει τον αριθμό της σειράς του που θα έπιανε τη μπάλα για να τη πετάξει. </a:t>
            </a:r>
            <a:endParaRPr lang="en-US" dirty="0">
              <a:latin typeface="Calibri" pitchFamily="18"/>
            </a:endParaRPr>
          </a:p>
          <a:p>
            <a:pPr marL="0" lvl="0" indent="0">
              <a:spcBef>
                <a:spcPts val="600"/>
              </a:spcBef>
              <a:spcAft>
                <a:spcPts val="0"/>
              </a:spcAft>
              <a:buNone/>
            </a:pPr>
            <a:r>
              <a:rPr lang="el-GR" dirty="0" smtClean="0">
                <a:latin typeface="Calibri" pitchFamily="18"/>
              </a:rPr>
              <a:t>Έτσι</a:t>
            </a:r>
            <a:r>
              <a:rPr lang="el-GR" dirty="0">
                <a:latin typeface="Calibri" pitchFamily="18"/>
              </a:rPr>
              <a:t>, με αυτόν τον τρόπο περίμεναν τη σειρά τους καθώς γνώριζαν ποιος είναι ο δικός τους αριθμός. Επίσης στην αρχή η μπάλα που είχαν διαλέξει να παίξουν ήταν μια μεγάλη και φουσκωτή και δεν τα διευκόλυνε να την κλωτσούν </a:t>
            </a:r>
            <a:r>
              <a:rPr lang="el-GR" dirty="0" err="1">
                <a:latin typeface="Calibri" pitchFamily="18"/>
              </a:rPr>
              <a:t>γι'αυτό</a:t>
            </a:r>
            <a:r>
              <a:rPr lang="el-GR" dirty="0">
                <a:latin typeface="Calibri" pitchFamily="18"/>
              </a:rPr>
              <a:t> πήραν μια πιο μικρή και ελαφρύτερη. Έτσι, συνειδητοποίησαν την έννοια της (βαριάς-ελαφριάς) μπάλας</a:t>
            </a:r>
            <a:r>
              <a:rPr lang="el-GR" dirty="0" smtClean="0">
                <a:latin typeface="Calibri" pitchFamily="18"/>
              </a:rPr>
              <a:t>.</a:t>
            </a:r>
            <a:endParaRPr lang="el-GR"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custDataLst>
      <p:tags r:id="rId1"/>
    </p:custDataLst>
    <p:extLst>
      <p:ext uri="{BB962C8B-B14F-4D97-AF65-F5344CB8AC3E}">
        <p14:creationId xmlns:p14="http://schemas.microsoft.com/office/powerpoint/2010/main" val="38531898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p:txBody>
          <a:bodyPr>
            <a:normAutofit fontScale="90000"/>
          </a:bodyPr>
          <a:lstStyle/>
          <a:p>
            <a:r>
              <a:rPr lang="el-GR" dirty="0" smtClean="0"/>
              <a:t>Μέρος 3:</a:t>
            </a:r>
            <a:br>
              <a:rPr lang="el-GR" dirty="0" smtClean="0"/>
            </a:br>
            <a:r>
              <a:rPr lang="el-GR" i="1" dirty="0" smtClean="0">
                <a:latin typeface="Arial" charset="0"/>
              </a:rPr>
              <a:t> </a:t>
            </a:r>
            <a:r>
              <a:rPr lang="el-GR" sz="2700" i="1" dirty="0" smtClean="0">
                <a:latin typeface="Arial" charset="0"/>
              </a:rPr>
              <a:t>Φοιτήτρια </a:t>
            </a:r>
            <a:r>
              <a:rPr lang="el-GR" sz="2700" i="1" dirty="0" err="1" smtClean="0">
                <a:latin typeface="Arial" charset="0"/>
              </a:rPr>
              <a:t>Δημητράσκου</a:t>
            </a:r>
            <a:r>
              <a:rPr lang="el-GR" sz="2700" i="1" dirty="0" smtClean="0">
                <a:latin typeface="Arial" charset="0"/>
              </a:rPr>
              <a:t> Μαρία</a:t>
            </a:r>
            <a:r>
              <a:rPr lang="el-GR" sz="2700" dirty="0" smtClean="0"/>
              <a:t> </a:t>
            </a:r>
            <a:endParaRPr lang="el-GR" sz="3200" dirty="0" smtClean="0"/>
          </a:p>
        </p:txBody>
      </p:sp>
      <p:sp>
        <p:nvSpPr>
          <p:cNvPr id="30722" name="Θέση περιεχομένου 2"/>
          <p:cNvSpPr>
            <a:spLocks noGrp="1"/>
          </p:cNvSpPr>
          <p:nvPr>
            <p:ph idx="1"/>
          </p:nvPr>
        </p:nvSpPr>
        <p:spPr>
          <a:xfrm>
            <a:off x="457200" y="1196752"/>
            <a:ext cx="8229600" cy="5472608"/>
          </a:xfrm>
        </p:spPr>
        <p:txBody>
          <a:bodyPr>
            <a:normAutofit/>
          </a:bodyPr>
          <a:lstStyle/>
          <a:p>
            <a:pPr algn="ctr">
              <a:spcBef>
                <a:spcPts val="0"/>
              </a:spcBef>
              <a:spcAft>
                <a:spcPts val="600"/>
              </a:spcAft>
              <a:buFont typeface="Courier New" pitchFamily="49" charset="0"/>
              <a:buNone/>
            </a:pPr>
            <a:r>
              <a:rPr lang="el-GR" sz="2300" b="1" dirty="0" smtClean="0">
                <a:solidFill>
                  <a:schemeClr val="tx2"/>
                </a:solidFill>
              </a:rPr>
              <a:t>Λίγα λόγια για την εμπειρία μου</a:t>
            </a:r>
          </a:p>
          <a:p>
            <a:pPr marL="0" indent="0">
              <a:spcBef>
                <a:spcPts val="0"/>
              </a:spcBef>
              <a:spcAft>
                <a:spcPts val="600"/>
              </a:spcAft>
              <a:buFont typeface="Courier New" pitchFamily="49" charset="0"/>
              <a:buNone/>
            </a:pPr>
            <a:r>
              <a:rPr lang="en-US" sz="2300" dirty="0" smtClean="0"/>
              <a:t>H </a:t>
            </a:r>
            <a:r>
              <a:rPr lang="el-GR" sz="2300" dirty="0" smtClean="0"/>
              <a:t>εμπειρία μου στον παιδικό σταθμό μου πρόσφερε την ευκαιρία να γνωρίσω και να καταλάβω σε βάθος τη λειτουργία και την οργάνωση ενός παιδικού σταθμού. Δεν ήταν η πρώτη μου φορά που βρέθηκα σε παιδικό σταθμό καθώς είχα ξανά πάει και στο Β΄ εξάμηνο. Ωστόσο ο κάθε παιδικός σταθμός έχει το δικό του τρόπο λειτουργίας, προσέγγισης και εφαρμογής της παιδαγωγικής πράξης. </a:t>
            </a:r>
          </a:p>
          <a:p>
            <a:pPr marL="0" indent="0">
              <a:spcBef>
                <a:spcPts val="0"/>
              </a:spcBef>
              <a:spcAft>
                <a:spcPts val="600"/>
              </a:spcAft>
              <a:buFont typeface="Courier New" pitchFamily="49" charset="0"/>
              <a:buNone/>
            </a:pPr>
            <a:r>
              <a:rPr lang="el-GR" sz="2300" dirty="0" smtClean="0"/>
              <a:t>Φρόντιζα να συλλογίζομαι και να ελέγχω τη κάθε δραστηριότητα ώστε να είμαι σίγουρη ότι αυτή είναι παιδαγωγικά κατάλληλη και ανταποκρίνεται σε ανάγκες και χαρακτηριστικά των παιδιών. Μπόρεσα να έρθω σε πιο ουσιαστική επαφή με παιδαγωγικές αξίες και θεωρίες καθώς και τον τρόπο εφαρμογής αυτών ο οποίος απαιτεί μεγάλη προετοιμασία και στοχασμό.</a:t>
            </a:r>
          </a:p>
        </p:txBody>
      </p:sp>
      <p:sp>
        <p:nvSpPr>
          <p:cNvPr id="30723" name="Θέση αριθμού διαφάνειας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BEB6835-B61A-478C-85BB-F3C76863D3DB}" type="slidenum">
              <a:rPr lang="el-GR">
                <a:solidFill>
                  <a:prstClr val="black"/>
                </a:solidFill>
                <a:cs typeface="Arial" charset="0"/>
              </a:rPr>
              <a:pPr/>
              <a:t>59</a:t>
            </a:fld>
            <a:endParaRPr lang="el-GR">
              <a:solidFill>
                <a:prstClr val="black"/>
              </a:solidFill>
              <a:cs typeface="Arial" charset="0"/>
            </a:endParaRPr>
          </a:p>
        </p:txBody>
      </p:sp>
    </p:spTree>
    <p:custDataLst>
      <p:tags r:id="rId1"/>
    </p:custDataLst>
    <p:extLst>
      <p:ext uri="{BB962C8B-B14F-4D97-AF65-F5344CB8AC3E}">
        <p14:creationId xmlns:p14="http://schemas.microsoft.com/office/powerpoint/2010/main" val="36819708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Παρουσίαση 4</a:t>
            </a:r>
            <a:endParaRPr lang="el-GR" sz="3200" dirty="0"/>
          </a:p>
        </p:txBody>
      </p:sp>
      <p:sp>
        <p:nvSpPr>
          <p:cNvPr id="3" name="Θέση περιεχομένου 2"/>
          <p:cNvSpPr>
            <a:spLocks noGrp="1"/>
          </p:cNvSpPr>
          <p:nvPr>
            <p:ph idx="1"/>
          </p:nvPr>
        </p:nvSpPr>
        <p:spPr/>
        <p:txBody>
          <a:bodyPr>
            <a:normAutofit/>
          </a:bodyPr>
          <a:lstStyle/>
          <a:p>
            <a:pPr algn="ctr">
              <a:buNone/>
            </a:pPr>
            <a:r>
              <a:rPr lang="el-GR" b="1" dirty="0" smtClean="0"/>
              <a:t>Φοιτήτρια:  </a:t>
            </a:r>
            <a:r>
              <a:rPr lang="el-GR" dirty="0" smtClean="0"/>
              <a:t>Χριστοδουλάκη Αικατερίνη</a:t>
            </a:r>
          </a:p>
          <a:p>
            <a:pPr algn="ctr">
              <a:buNone/>
            </a:pPr>
            <a:r>
              <a:rPr lang="el-GR" b="1" dirty="0" smtClean="0"/>
              <a:t>Αριθμός Μητρώου: </a:t>
            </a:r>
            <a:r>
              <a:rPr lang="el-GR" dirty="0" smtClean="0"/>
              <a:t>12052</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custDataLst>
      <p:tags r:id="rId1"/>
    </p:custDataLst>
    <p:extLst>
      <p:ext uri="{BB962C8B-B14F-4D97-AF65-F5344CB8AC3E}">
        <p14:creationId xmlns:p14="http://schemas.microsoft.com/office/powerpoint/2010/main" val="31260700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1</a:t>
            </a:r>
            <a:r>
              <a:rPr lang="el-GR" baseline="30000" dirty="0" smtClean="0"/>
              <a:t>ου</a:t>
            </a:r>
            <a:r>
              <a:rPr lang="el-GR" dirty="0" smtClean="0"/>
              <a:t> παιχνιδιού</a:t>
            </a:r>
            <a:r>
              <a:rPr lang="el-GR" sz="3200" dirty="0" smtClean="0"/>
              <a:t> </a:t>
            </a:r>
            <a:r>
              <a:rPr lang="el-GR" sz="2700" i="1" dirty="0" smtClean="0"/>
              <a:t>Φοιτήτρια Χριστοδουλάκη Αικατερίνη</a:t>
            </a:r>
            <a:endParaRPr lang="el-GR" sz="3200" i="1" dirty="0"/>
          </a:p>
        </p:txBody>
      </p:sp>
      <p:sp>
        <p:nvSpPr>
          <p:cNvPr id="3" name="Θέση περιεχομένου 2"/>
          <p:cNvSpPr>
            <a:spLocks noGrp="1"/>
          </p:cNvSpPr>
          <p:nvPr>
            <p:ph idx="1"/>
          </p:nvPr>
        </p:nvSpPr>
        <p:spPr>
          <a:xfrm>
            <a:off x="457200" y="1196752"/>
            <a:ext cx="8229600" cy="5544616"/>
          </a:xfrm>
        </p:spPr>
        <p:txBody>
          <a:bodyPr>
            <a:normAutofit lnSpcReduction="10000"/>
          </a:bodyPr>
          <a:lstStyle/>
          <a:p>
            <a:pPr algn="ctr">
              <a:lnSpc>
                <a:spcPct val="110000"/>
              </a:lnSpc>
              <a:spcBef>
                <a:spcPts val="0"/>
              </a:spcBef>
              <a:spcAft>
                <a:spcPts val="600"/>
              </a:spcAft>
              <a:buNone/>
            </a:pPr>
            <a:r>
              <a:rPr lang="el-GR" b="1" dirty="0" smtClean="0">
                <a:solidFill>
                  <a:schemeClr val="tx2"/>
                </a:solidFill>
              </a:rPr>
              <a:t>Παιχνίδι Άσκησης</a:t>
            </a:r>
            <a:endParaRPr lang="el-GR" b="1" i="1" dirty="0" smtClean="0">
              <a:solidFill>
                <a:schemeClr val="tx2"/>
              </a:solidFill>
            </a:endParaRPr>
          </a:p>
          <a:p>
            <a:pPr>
              <a:lnSpc>
                <a:spcPct val="110000"/>
              </a:lnSpc>
              <a:spcBef>
                <a:spcPts val="0"/>
              </a:spcBef>
              <a:spcAft>
                <a:spcPts val="600"/>
              </a:spcAft>
              <a:buNone/>
            </a:pPr>
            <a:r>
              <a:rPr lang="el-GR" b="1" dirty="0" smtClean="0"/>
              <a:t>Αριθμός παιδιών</a:t>
            </a:r>
            <a:r>
              <a:rPr lang="el-GR" dirty="0" smtClean="0"/>
              <a:t>: 5 παιδιά</a:t>
            </a:r>
          </a:p>
          <a:p>
            <a:pPr>
              <a:lnSpc>
                <a:spcPct val="110000"/>
              </a:lnSpc>
              <a:spcBef>
                <a:spcPts val="0"/>
              </a:spcBef>
              <a:spcAft>
                <a:spcPts val="600"/>
              </a:spcAft>
              <a:buNone/>
            </a:pPr>
            <a:r>
              <a:rPr lang="el-GR" b="1" dirty="0" smtClean="0"/>
              <a:t>Ηλικία παιδιών</a:t>
            </a:r>
            <a:r>
              <a:rPr lang="el-GR" dirty="0" smtClean="0"/>
              <a:t>: 4-5 ετών</a:t>
            </a:r>
          </a:p>
          <a:p>
            <a:pPr marL="0" indent="0">
              <a:lnSpc>
                <a:spcPct val="110000"/>
              </a:lnSpc>
              <a:spcBef>
                <a:spcPts val="0"/>
              </a:spcBef>
              <a:spcAft>
                <a:spcPts val="600"/>
              </a:spcAft>
              <a:buNone/>
            </a:pPr>
            <a:r>
              <a:rPr lang="el-GR" b="1" dirty="0" smtClean="0"/>
              <a:t>Περιγραφή παιχνιδιού</a:t>
            </a:r>
            <a:r>
              <a:rPr lang="el-GR" dirty="0" smtClean="0"/>
              <a:t>: Τα παιδιά είτε ανέβαιναν πάνω στα αυτοκινητάκια και τα ποδήλατα είτε απλώς κρατιόντουσαν από τα αυτοκινητάκια και έτρεχαν σε όλο το χώρο του παιδότοπου. Το παιχνίδι ανήκει στην κατηγορία των παιχνιδιών άσκησης γιατί προκαλεί τη σωματική άσκηση των παιδιών (τρέξιμο, περπάτημα) ενώ παράλληλα προκαλεί την αίσθηση του παιδιού (αισθητηριοκινητικό στάδιο) γιατί τα παιδιά παρατηρούσαν τα χρώματα που είχαν τα αυτοκινητάκια και τα ποδήλατα (όραση) καθώς επίσης και το υλικό από το οποίο ήταν κατασκευασμένα τα αυτοκίνητα και τα ποδήλατα (αίσθηση αφής).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custDataLst>
      <p:tags r:id="rId1"/>
    </p:custDataLst>
    <p:extLst>
      <p:ext uri="{BB962C8B-B14F-4D97-AF65-F5344CB8AC3E}">
        <p14:creationId xmlns:p14="http://schemas.microsoft.com/office/powerpoint/2010/main" val="31255905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smtClean="0"/>
              <a:t>(1</a:t>
            </a:r>
            <a:r>
              <a:rPr lang="en-US" sz="2700" dirty="0" smtClean="0"/>
              <a:t>/</a:t>
            </a:r>
            <a:r>
              <a:rPr lang="el-GR" sz="2700" dirty="0" smtClean="0"/>
              <a:t>4)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lvl="0" indent="0">
              <a:spcBef>
                <a:spcPts val="0"/>
              </a:spcBef>
              <a:spcAft>
                <a:spcPts val="600"/>
              </a:spcAft>
              <a:buNone/>
            </a:pPr>
            <a:r>
              <a:rPr lang="el-GR" b="1" dirty="0" smtClean="0"/>
              <a:t>Τομέας Κινητικός: </a:t>
            </a:r>
            <a:r>
              <a:rPr lang="el-GR" dirty="0" smtClean="0"/>
              <a:t>Το παιχνίδι άσκησης βοηθάει τα βρέφη να κινηθούν σε όλο το χώρο αφού ανεβαίνουν στα ποδηλατάκια και τα αυτοκίνητα και έτσι γυμνάζουν τους εαυτούς τους. </a:t>
            </a:r>
          </a:p>
          <a:p>
            <a:pPr marL="0" lvl="0" indent="0">
              <a:spcBef>
                <a:spcPts val="0"/>
              </a:spcBef>
              <a:spcAft>
                <a:spcPts val="600"/>
              </a:spcAft>
              <a:buNone/>
            </a:pPr>
            <a:r>
              <a:rPr lang="el-GR" dirty="0" smtClean="0"/>
              <a:t>Η δραστηριότητα αυτή ικανοποιεί την ανάγκη των παιδιών για κίνηση που είναι απαραίτητη σε αυτή την ηλικία. Το τρέξιμο, τα ποδηλατάκια και τα αυτοκινητάκια, βελτιώνουν το νευρομυικό συντονισμό των παιδιών καθώς αναπτύσσεται η ταχύτητα αντίδρασης του μυ αλλά και η ταχύτητα με την οποία φτάνει μία πληροφορία στον εγκέφαλο. </a:t>
            </a:r>
          </a:p>
          <a:p>
            <a:pPr marL="0" lvl="0" indent="0">
              <a:spcBef>
                <a:spcPts val="0"/>
              </a:spcBef>
              <a:spcAft>
                <a:spcPts val="600"/>
              </a:spcAft>
              <a:buNone/>
            </a:pPr>
            <a:r>
              <a:rPr lang="el-GR" dirty="0" smtClean="0"/>
              <a:t>Τέλος, με το τρέξιμο τα παιδιά βελτιώνουν την ισορροπία τους καθώς μαθαίνουν να μετατοπίζουν σωστά το βάρος του σώματός τους από το ένα πόδι στο άλλο.</a:t>
            </a:r>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custDataLst>
      <p:tags r:id="rId1"/>
    </p:custDataLst>
    <p:extLst>
      <p:ext uri="{BB962C8B-B14F-4D97-AF65-F5344CB8AC3E}">
        <p14:creationId xmlns:p14="http://schemas.microsoft.com/office/powerpoint/2010/main" val="40912066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a:t>(</a:t>
            </a:r>
            <a:r>
              <a:rPr lang="en-US" sz="2700" dirty="0" smtClean="0"/>
              <a:t>2/</a:t>
            </a:r>
            <a:r>
              <a:rPr lang="el-GR" sz="2700" dirty="0" smtClean="0"/>
              <a:t>4)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lvl="0" indent="0">
              <a:buNone/>
            </a:pPr>
            <a:r>
              <a:rPr lang="el-GR" b="1" dirty="0" smtClean="0"/>
              <a:t>Τομέας Νοητικός: </a:t>
            </a:r>
            <a:r>
              <a:rPr lang="el-GR" dirty="0" smtClean="0"/>
              <a:t>Τα παιδιά κατάφεραν να γνωρίσουν καλύτερα τις λειτουργίες του αυτοκινήτου</a:t>
            </a:r>
            <a:r>
              <a:rPr lang="en-US" dirty="0" smtClean="0"/>
              <a:t>, </a:t>
            </a:r>
            <a:r>
              <a:rPr lang="el-GR" dirty="0" smtClean="0"/>
              <a:t>λέγοντας: «Αυτό είναι το γκάζι και αυτό το φρένο, ο συμπλέκτης και τώρα θα αλλάξω ταχύτητα…». (συμβολικό παιχνίδι). </a:t>
            </a:r>
          </a:p>
          <a:p>
            <a:pPr marL="0" lvl="0" indent="0">
              <a:buNone/>
            </a:pPr>
            <a:r>
              <a:rPr lang="el-GR" dirty="0" smtClean="0"/>
              <a:t>Ακόμη κατάλαβαν πώς πρέπει να κινηθούν τα πόδια τους για να κάνουν πετάλι στο ποδήλατο. Με το να δημιουργούν ιστορίες στις οποίες το κάθε παιδί συμμετείχε με το δικό του ποδήλατο ή αυτοκίνητο έπρεπε να σκεφτούν τρόπους με τους οποίους όλες αυτές οι μηχανές θα μπορούσαν να συνδεθούν μέσα στην ίδια ιστορία αναπτύσσοντας έτσι τη φαντασία και τη δημιουργικότητά τους. </a:t>
            </a:r>
          </a:p>
          <a:p>
            <a:pPr marL="0" lvl="0" indent="0">
              <a:buNone/>
            </a:pPr>
            <a:r>
              <a:rPr lang="el-GR" dirty="0" smtClean="0"/>
              <a:t>Τέλος, εμπλούτισαν το λεξιλόγιό τους με νέες λέξεις γύρω από τα αυτοκίνητα όπως «γκάζι, φρένο, ταχύτητες».</a:t>
            </a:r>
            <a:endParaRPr lang="el-GR" sz="18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custDataLst>
      <p:tags r:id="rId1"/>
    </p:custDataLst>
    <p:extLst>
      <p:ext uri="{BB962C8B-B14F-4D97-AF65-F5344CB8AC3E}">
        <p14:creationId xmlns:p14="http://schemas.microsoft.com/office/powerpoint/2010/main" val="10211229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smtClean="0"/>
              <a:t>(3</a:t>
            </a:r>
            <a:r>
              <a:rPr lang="en-US" sz="2700" dirty="0" smtClean="0"/>
              <a:t>/</a:t>
            </a:r>
            <a:r>
              <a:rPr lang="el-GR" sz="2700" dirty="0" smtClean="0"/>
              <a:t>4)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lvl="0" indent="0">
              <a:spcBef>
                <a:spcPts val="0"/>
              </a:spcBef>
              <a:spcAft>
                <a:spcPts val="600"/>
              </a:spcAft>
              <a:buNone/>
            </a:pPr>
            <a:r>
              <a:rPr lang="el-GR" b="1" dirty="0" smtClean="0"/>
              <a:t>Τομέας Κοινωνικός</a:t>
            </a:r>
            <a:r>
              <a:rPr lang="el-GR" dirty="0" smtClean="0"/>
              <a:t>: Η δραστηριότητα, βοήθησε στην κοινωνικοποίηση των παιδιών καθώς και τα 5 παιδιά έτρεχαν μαζί στο χώρο του παιδότοπου, μιλώντας και αλληλεπιδρώντας μεταξύ τους. </a:t>
            </a:r>
          </a:p>
          <a:p>
            <a:pPr marL="0" lvl="0" indent="0">
              <a:spcBef>
                <a:spcPts val="0"/>
              </a:spcBef>
              <a:spcAft>
                <a:spcPts val="600"/>
              </a:spcAft>
              <a:buNone/>
            </a:pPr>
            <a:r>
              <a:rPr lang="el-GR" dirty="0" smtClean="0"/>
              <a:t>Ακόμη, όλοι πρόσθεταν τις δικές τους ιδέες στο παιχνίδι και έτσι τα παιδιά συνεργάστηκαν γιατί το καθένα από αυτά ενδιαφερόταν και οπτικά και λεκτικά για το τι κάνει ο διπλανός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custDataLst>
      <p:tags r:id="rId1"/>
    </p:custDataLst>
    <p:extLst>
      <p:ext uri="{BB962C8B-B14F-4D97-AF65-F5344CB8AC3E}">
        <p14:creationId xmlns:p14="http://schemas.microsoft.com/office/powerpoint/2010/main" val="39761089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smtClean="0"/>
              <a:t>(4</a:t>
            </a:r>
            <a:r>
              <a:rPr lang="en-US" sz="2700" dirty="0" smtClean="0"/>
              <a:t>/</a:t>
            </a:r>
            <a:r>
              <a:rPr lang="el-GR" sz="2700" dirty="0" smtClean="0"/>
              <a:t>4)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lvl="0" indent="0">
              <a:spcBef>
                <a:spcPts val="0"/>
              </a:spcBef>
              <a:spcAft>
                <a:spcPts val="600"/>
              </a:spcAft>
              <a:buNone/>
            </a:pPr>
            <a:r>
              <a:rPr lang="el-GR" b="1" dirty="0" smtClean="0"/>
              <a:t>Τομέας Συναισθηματικός</a:t>
            </a:r>
            <a:r>
              <a:rPr lang="el-GR" dirty="0" smtClean="0"/>
              <a:t>: Η δραστηριότητα αυτή επειδή ικανοποίησε την ανάγκη των παιδιών για κίνηση, τα βοήθησε να αποβάλλουν την ένταση της ημέρας κάνοντας κάτι που τα παιδιά πρέπει οπωσδήποτε να έχουν την ευκαιρία να κάνουν σε αυτές τις ηλικίες: να τρέξουν και να αφεθούν ελεύθερα να δημιουργήσουν παιχνίδια θέτοντας τα ίδια τους κανόνες και δημιουργώντας το σενάριο. </a:t>
            </a:r>
          </a:p>
          <a:p>
            <a:pPr marL="0" lvl="0" indent="0">
              <a:spcBef>
                <a:spcPts val="0"/>
              </a:spcBef>
              <a:spcAft>
                <a:spcPts val="600"/>
              </a:spcAft>
              <a:buNone/>
            </a:pPr>
            <a:r>
              <a:rPr lang="el-GR" dirty="0" smtClean="0"/>
              <a:t>Τα παιδιά ένιωσαν ευχαρίστηση με το παιχνίδι άσκησης γιατί το να αφεθούν ελεύθερα να τρέξουν ήταν κάτι που τα έκανε πολύ χαρούμενα καθώς τους έδωσε την ευκαιρία να σηκωθούν από τις καρέκλες στις οποίες ήταν αναγκασμένα να κάθονται καθ’ όλη τη διάρκεια που έτρωγαν πρωινό και φυσικά κατά την προσέλευσή τους στον παιδικό σταθμό ενώ τους πρόσφερε την ευκαιρία να μειώσουν το στρες και το άγχος που τυχόν ένιωθαν.</a:t>
            </a:r>
          </a:p>
          <a:p>
            <a:pPr>
              <a:spcBef>
                <a:spcPts val="0"/>
              </a:spcBef>
              <a:spcAft>
                <a:spcPts val="600"/>
              </a:spcAft>
              <a:buNone/>
            </a:pPr>
            <a:endParaRPr lang="el-GR" sz="2000" u="sng" dirty="0" smtClean="0"/>
          </a:p>
          <a:p>
            <a:pPr>
              <a:spcBef>
                <a:spcPts val="0"/>
              </a:spcBef>
              <a:spcAft>
                <a:spcPts val="600"/>
              </a:spcAft>
              <a:buNone/>
            </a:pPr>
            <a:endParaRPr lang="el-GR" sz="2000" dirty="0" smtClean="0"/>
          </a:p>
          <a:p>
            <a:pPr>
              <a:spcBef>
                <a:spcPts val="0"/>
              </a:spcBef>
              <a:spcAft>
                <a:spcPts val="600"/>
              </a:spcAft>
              <a:buNone/>
            </a:pPr>
            <a:endParaRPr lang="el-GR" sz="20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custDataLst>
      <p:tags r:id="rId1"/>
    </p:custDataLst>
    <p:extLst>
      <p:ext uri="{BB962C8B-B14F-4D97-AF65-F5344CB8AC3E}">
        <p14:creationId xmlns:p14="http://schemas.microsoft.com/office/powerpoint/2010/main" val="42281246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r>
              <a:rPr lang="el-GR" sz="3200" i="1" dirty="0" smtClean="0"/>
              <a:t>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Παιχνίδι Κανόνων</a:t>
            </a:r>
            <a:endParaRPr lang="el-GR" b="1" i="1" dirty="0" smtClean="0">
              <a:solidFill>
                <a:schemeClr val="tx2"/>
              </a:solidFill>
            </a:endParaRPr>
          </a:p>
          <a:p>
            <a:pPr>
              <a:spcBef>
                <a:spcPts val="0"/>
              </a:spcBef>
              <a:spcAft>
                <a:spcPts val="600"/>
              </a:spcAft>
              <a:buNone/>
            </a:pPr>
            <a:r>
              <a:rPr lang="el-GR" b="1" dirty="0" smtClean="0"/>
              <a:t>Αριθμός παιδιών</a:t>
            </a:r>
            <a:r>
              <a:rPr lang="el-GR" dirty="0" smtClean="0"/>
              <a:t>: 12 παιδιά συμμετείχαν στη δραστηριότητα</a:t>
            </a:r>
          </a:p>
          <a:p>
            <a:pPr>
              <a:spcBef>
                <a:spcPts val="0"/>
              </a:spcBef>
              <a:spcAft>
                <a:spcPts val="600"/>
              </a:spcAft>
              <a:buNone/>
            </a:pPr>
            <a:r>
              <a:rPr lang="el-GR" b="1" dirty="0" smtClean="0"/>
              <a:t>Ηλικία παιδιών</a:t>
            </a:r>
            <a:r>
              <a:rPr lang="el-GR" dirty="0" smtClean="0"/>
              <a:t>: 4-5 ετών</a:t>
            </a:r>
          </a:p>
          <a:p>
            <a:pPr marL="0" indent="0">
              <a:spcBef>
                <a:spcPts val="0"/>
              </a:spcBef>
              <a:spcAft>
                <a:spcPts val="600"/>
              </a:spcAft>
              <a:buNone/>
            </a:pPr>
            <a:r>
              <a:rPr lang="el-GR" b="1" dirty="0" smtClean="0"/>
              <a:t>Περιγραφή παιχνιδιού</a:t>
            </a:r>
            <a:r>
              <a:rPr lang="el-GR" dirty="0" smtClean="0"/>
              <a:t>: Η παιδαγωγός, μου έδωσε ένα παιχνίδι μνήμης στο οποίο υπήρχαν περίπου 32 κάρτες. Η κάθε κάρτα υπήρχε από 2 φορές. Όλες οι κάρτες ήταν γυρισμένες ανάποδα για να μην φαίνονται οι εικόνες και το παιδί έπρεπε να βρει δύο ίδιες κάρτες. </a:t>
            </a:r>
          </a:p>
          <a:p>
            <a:pPr marL="0" indent="0">
              <a:spcBef>
                <a:spcPts val="0"/>
              </a:spcBef>
              <a:spcAft>
                <a:spcPts val="600"/>
              </a:spcAft>
              <a:buNone/>
            </a:pPr>
            <a:r>
              <a:rPr lang="el-GR" dirty="0" smtClean="0"/>
              <a:t>Για να επιτευχθεί όμως αυτό, το παιδί έπρεπε να προσπαθήσει να θυμηθεί μήπως είχε δει που βρισκόταν περίπου η όμοια κάρτα κατά τη διάρκεια του παιχνιδιού. Τα παιδιά καθόντουσαν στα τραπεζάκια τους όση ώρα διήρκεσε η δραστηριότητα αυτή.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custDataLst>
      <p:tags r:id="rId1"/>
    </p:custDataLst>
    <p:extLst>
      <p:ext uri="{BB962C8B-B14F-4D97-AF65-F5344CB8AC3E}">
        <p14:creationId xmlns:p14="http://schemas.microsoft.com/office/powerpoint/2010/main" val="19883035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a:t>
            </a:r>
            <a:r>
              <a:rPr lang="el-GR" sz="2700" dirty="0"/>
              <a:t>(1</a:t>
            </a:r>
            <a:r>
              <a:rPr lang="en-US" sz="2700" dirty="0" smtClean="0"/>
              <a:t>/</a:t>
            </a:r>
            <a:r>
              <a:rPr lang="el-GR" sz="2700" dirty="0" smtClean="0"/>
              <a:t>5)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lvl="0" indent="0">
              <a:spcBef>
                <a:spcPts val="0"/>
              </a:spcBef>
              <a:spcAft>
                <a:spcPts val="600"/>
              </a:spcAft>
              <a:buNone/>
            </a:pPr>
            <a:r>
              <a:rPr lang="el-GR" b="1" dirty="0" smtClean="0"/>
              <a:t>Τομέας Κινητικός</a:t>
            </a:r>
            <a:r>
              <a:rPr lang="el-GR" dirty="0" smtClean="0"/>
              <a:t>: Με τη δραστηριότητα αυτή τα παιδιά άσκησαν τη λεπτή τους κινητικότητα καθώς τα παιδιά έπρεπε να χειρίζονται με προσοχή τις κάρτες λόγω του μικρού μεγέθους τους και να τις χειρίζονται με προσοχή ώστε να μη χαλάσει η τάξη των καρτών. </a:t>
            </a:r>
          </a:p>
          <a:p>
            <a:pPr marL="0" lvl="0" indent="0">
              <a:spcBef>
                <a:spcPts val="0"/>
              </a:spcBef>
              <a:spcAft>
                <a:spcPts val="600"/>
              </a:spcAft>
              <a:buNone/>
            </a:pPr>
            <a:r>
              <a:rPr lang="el-GR" dirty="0" smtClean="0"/>
              <a:t>Ακόμη, άσκησαν τον οπτικοκινητικό τους συντονισμό καθώς έπρεπε να συντονίσουν τα μάτια τους με το χέρι τους όταν ήθελαν να σηκώσουν δύο κάρτες από το τραπέζι για να ελέγξουν αν είναι όμοιες.</a:t>
            </a:r>
          </a:p>
          <a:p>
            <a:pPr>
              <a:spcBef>
                <a:spcPts val="0"/>
              </a:spcBef>
              <a:spcAft>
                <a:spcPts val="600"/>
              </a:spcAft>
              <a:buNone/>
            </a:pPr>
            <a:endParaRPr lang="el-GR" dirty="0" smtClean="0"/>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custDataLst>
      <p:tags r:id="rId1"/>
    </p:custDataLst>
    <p:extLst>
      <p:ext uri="{BB962C8B-B14F-4D97-AF65-F5344CB8AC3E}">
        <p14:creationId xmlns:p14="http://schemas.microsoft.com/office/powerpoint/2010/main" val="17909575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a:t>
            </a:r>
            <a:r>
              <a:rPr lang="el-GR" sz="2700" dirty="0" smtClean="0"/>
              <a:t>(2</a:t>
            </a:r>
            <a:r>
              <a:rPr lang="en-US" sz="2700" dirty="0" smtClean="0"/>
              <a:t>/</a:t>
            </a:r>
            <a:r>
              <a:rPr lang="el-GR" sz="2700" dirty="0" smtClean="0"/>
              <a:t>5)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lvl="0" indent="0">
              <a:spcBef>
                <a:spcPts val="0"/>
              </a:spcBef>
              <a:spcAft>
                <a:spcPts val="600"/>
              </a:spcAft>
              <a:buNone/>
            </a:pPr>
            <a:r>
              <a:rPr lang="el-GR" b="1" dirty="0" smtClean="0"/>
              <a:t>Τομέας Νοητικός</a:t>
            </a:r>
            <a:r>
              <a:rPr lang="el-GR" dirty="0" smtClean="0"/>
              <a:t>: Το παιχνίδι αυτό βοήθησε τα βρέφη να εξασκήσουν τη μνήμη τους καθώς έπρεπε να θυμούνται αν και πού είχαν ξαναδεί μία συγκεκριμένη κάρτα για να καταφέρουν έτσι να βρουν δύο όμοιες κάρτες. Έτσι ανέπτυξαν και την παρατηρητικότητά τους. </a:t>
            </a:r>
          </a:p>
          <a:p>
            <a:pPr marL="0" lvl="0" indent="0">
              <a:spcBef>
                <a:spcPts val="0"/>
              </a:spcBef>
              <a:spcAft>
                <a:spcPts val="600"/>
              </a:spcAft>
              <a:buNone/>
            </a:pPr>
            <a:r>
              <a:rPr lang="el-GR" dirty="0" smtClean="0"/>
              <a:t>Έμαθαν ότι ο καθένας πρέπει να περιμένει τη σειρά του για να παίξει αναπτύσσοντας υπομονή. Οξύνθηκε η προσοχή τους και ο τρόπος σκέψης τους αφού όλοι έπρεπε να είναι προσηλωμένοι στο παιχνίδι για να καταφέρουν να παρατηρήσουν και να καταγράψουν στη μνήμη τους τις θέσεις διάφορων καρτών και έπειτα να τις ανακαλέσουν στη μνήμη τους όταν συναντήσουν μία ίδια κάρτα.  </a:t>
            </a:r>
            <a:endParaRPr lang="el-GR" u="sng" dirty="0" smtClean="0"/>
          </a:p>
          <a:p>
            <a:pPr>
              <a:spcBef>
                <a:spcPts val="0"/>
              </a:spcBef>
              <a:spcAft>
                <a:spcPts val="600"/>
              </a:spcAft>
              <a:buNone/>
            </a:pPr>
            <a:endParaRPr lang="el-GR" sz="1600" dirty="0" smtClean="0"/>
          </a:p>
          <a:p>
            <a:pPr>
              <a:spcBef>
                <a:spcPts val="0"/>
              </a:spcBef>
              <a:spcAft>
                <a:spcPts val="600"/>
              </a:spcAft>
              <a:buNone/>
            </a:pPr>
            <a:endParaRPr lang="el-GR" sz="16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Tree>
    <p:custDataLst>
      <p:tags r:id="rId1"/>
    </p:custDataLst>
    <p:extLst>
      <p:ext uri="{BB962C8B-B14F-4D97-AF65-F5344CB8AC3E}">
        <p14:creationId xmlns:p14="http://schemas.microsoft.com/office/powerpoint/2010/main" val="696292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1</a:t>
            </a:r>
            <a:r>
              <a:rPr lang="el-GR" baseline="30000" dirty="0" smtClean="0"/>
              <a:t>ου</a:t>
            </a:r>
            <a:r>
              <a:rPr lang="el-GR" dirty="0" smtClean="0"/>
              <a:t> παιχνιδιού </a:t>
            </a:r>
            <a:r>
              <a:rPr lang="el-GR" sz="2700" dirty="0" smtClean="0"/>
              <a:t>(</a:t>
            </a:r>
            <a:r>
              <a:rPr lang="en-US" sz="2700" dirty="0" smtClean="0"/>
              <a:t>3/3</a:t>
            </a:r>
            <a:r>
              <a:rPr lang="el-GR" sz="2700" dirty="0"/>
              <a:t>)</a:t>
            </a:r>
            <a:r>
              <a:rPr lang="el-GR" sz="2700" i="1" dirty="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Aft>
                <a:spcPts val="600"/>
              </a:spcAft>
              <a:buNone/>
            </a:pPr>
            <a:r>
              <a:rPr lang="el-GR" b="1" dirty="0" smtClean="0">
                <a:latin typeface="Calibri" pitchFamily="18"/>
              </a:rPr>
              <a:t>Τομέας Κοινωνικός</a:t>
            </a:r>
            <a:r>
              <a:rPr lang="en-US" b="1" dirty="0" smtClean="0">
                <a:latin typeface="Calibri" pitchFamily="18"/>
              </a:rPr>
              <a:t>:</a:t>
            </a:r>
            <a:r>
              <a:rPr lang="el-GR" dirty="0" smtClean="0">
                <a:latin typeface="Calibri" pitchFamily="18"/>
              </a:rPr>
              <a:t>Υπήρξε </a:t>
            </a:r>
            <a:r>
              <a:rPr lang="el-GR" dirty="0">
                <a:latin typeface="Calibri" pitchFamily="18"/>
              </a:rPr>
              <a:t>συνεργασία ανάμεσα τους αφού έπαιξαν ομαδικά και μάλιστα έθεσαν κανόνες (έχοντας ο καθένας </a:t>
            </a:r>
            <a:r>
              <a:rPr lang="el-GR" dirty="0" smtClean="0">
                <a:latin typeface="Calibri" pitchFamily="18"/>
              </a:rPr>
              <a:t>το </a:t>
            </a:r>
            <a:r>
              <a:rPr lang="el-GR" dirty="0">
                <a:latin typeface="Calibri" pitchFamily="18"/>
              </a:rPr>
              <a:t>δικό του αριθμό). Δυο παιδιά δεν έπαιζαν τόσο πολύ με τα υπόλοιπα αλλά τα παρακολουθούσαν και όποτε τους ερχόταν η μπάλα την έπιαναν. Κατά τη διάρκεια που έριχναν τη μπάλα ένα παιδί θέλησε να την πάρει </a:t>
            </a:r>
            <a:r>
              <a:rPr lang="el-GR" dirty="0" smtClean="0">
                <a:latin typeface="Calibri" pitchFamily="18"/>
              </a:rPr>
              <a:t>από </a:t>
            </a:r>
            <a:r>
              <a:rPr lang="el-GR" dirty="0">
                <a:latin typeface="Calibri" pitchFamily="18"/>
              </a:rPr>
              <a:t>κάποιο άλλο που την κρατούσε και επικράτησε διαφωνία ανάμεσα τους που έληξε μετά </a:t>
            </a:r>
            <a:r>
              <a:rPr lang="el-GR" dirty="0" smtClean="0">
                <a:latin typeface="Calibri" pitchFamily="18"/>
              </a:rPr>
              <a:t>από </a:t>
            </a:r>
            <a:r>
              <a:rPr lang="el-GR" dirty="0">
                <a:latin typeface="Calibri" pitchFamily="18"/>
              </a:rPr>
              <a:t>λίγο, καθώς τα χώρισε η παιδαγωγός</a:t>
            </a:r>
            <a:r>
              <a:rPr lang="el-GR" dirty="0" smtClean="0">
                <a:latin typeface="Calibri" pitchFamily="18"/>
              </a:rPr>
              <a:t>.</a:t>
            </a:r>
          </a:p>
          <a:p>
            <a:pPr marL="0" lvl="0" indent="0">
              <a:spcAft>
                <a:spcPts val="600"/>
              </a:spcAft>
              <a:buNone/>
            </a:pPr>
            <a:r>
              <a:rPr lang="el-GR" b="1" dirty="0" smtClean="0">
                <a:latin typeface="Calibri" pitchFamily="18"/>
              </a:rPr>
              <a:t>Τομέας Συναισθηματικός</a:t>
            </a:r>
            <a:r>
              <a:rPr lang="en-US" b="1" dirty="0" smtClean="0">
                <a:latin typeface="Calibri" pitchFamily="18"/>
              </a:rPr>
              <a:t>:</a:t>
            </a:r>
            <a:r>
              <a:rPr lang="el-GR" b="1" dirty="0" smtClean="0">
                <a:latin typeface="Calibri" pitchFamily="18"/>
              </a:rPr>
              <a:t> </a:t>
            </a:r>
            <a:r>
              <a:rPr lang="el-GR" dirty="0" smtClean="0">
                <a:latin typeface="Calibri" pitchFamily="18"/>
              </a:rPr>
              <a:t>Τη </a:t>
            </a:r>
            <a:r>
              <a:rPr lang="el-GR" dirty="0">
                <a:latin typeface="Calibri" pitchFamily="18"/>
              </a:rPr>
              <a:t>στιγμή που πετούσαν ψηλά στον αέρα τη μπάλα γελούσαν δυνατά και φώναζαν χαρούμενα. Κάποια παιδιά έτρεχαν ενθουσιασμένα στο χώρο για να κλωτσήσουν τη μπάλα και όταν δεν την έπιαναν πρώτα έκλαιγαν. Ύστερα, ηρεμούσαν και έπαιζαν όλα μαζί.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custDataLst>
      <p:tags r:id="rId1"/>
    </p:custDataLst>
    <p:extLst>
      <p:ext uri="{BB962C8B-B14F-4D97-AF65-F5344CB8AC3E}">
        <p14:creationId xmlns:p14="http://schemas.microsoft.com/office/powerpoint/2010/main" val="18719311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a:t>
            </a:r>
            <a:r>
              <a:rPr lang="el-GR" sz="2700" dirty="0" smtClean="0"/>
              <a:t>(3</a:t>
            </a:r>
            <a:r>
              <a:rPr lang="en-US" sz="2700" dirty="0" smtClean="0"/>
              <a:t>/</a:t>
            </a:r>
            <a:r>
              <a:rPr lang="el-GR" sz="2700" dirty="0" smtClean="0"/>
              <a:t>5)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a:xfrm>
            <a:off x="457200" y="1196752"/>
            <a:ext cx="8229600" cy="5400600"/>
          </a:xfrm>
        </p:spPr>
        <p:txBody>
          <a:bodyPr>
            <a:noAutofit/>
          </a:bodyPr>
          <a:lstStyle/>
          <a:p>
            <a:pPr marL="0" lvl="0" indent="0">
              <a:spcBef>
                <a:spcPts val="0"/>
              </a:spcBef>
              <a:spcAft>
                <a:spcPts val="600"/>
              </a:spcAft>
              <a:buNone/>
            </a:pPr>
            <a:r>
              <a:rPr lang="el-GR" sz="2200" b="1" dirty="0" smtClean="0"/>
              <a:t>Τομέας Νοητικός </a:t>
            </a:r>
            <a:r>
              <a:rPr lang="el-GR" sz="2200" dirty="0" smtClean="0"/>
              <a:t>(συνέχεια): </a:t>
            </a:r>
            <a:endParaRPr lang="en-US" sz="2200" dirty="0" smtClean="0"/>
          </a:p>
          <a:p>
            <a:pPr marL="0" lvl="0" indent="0">
              <a:spcBef>
                <a:spcPts val="0"/>
              </a:spcBef>
              <a:spcAft>
                <a:spcPts val="600"/>
              </a:spcAft>
              <a:buNone/>
            </a:pPr>
            <a:r>
              <a:rPr lang="el-GR" sz="2200" dirty="0" smtClean="0"/>
              <a:t>Εξασκήθηκαν στην έννοια της αντιστοίχησης ένα προς ένα αφού κάθε κάρτα ήταν όμοια μόνο με άλλη μία και στην παρατήρηση ομοιοτήτων και διαφορών αφού όταν είχαν πλέον σηκώσει δύο αναποδογυρισμένες κάρτες έπρεπε να ελέγξουν αν είναι όμοιες μεταξύ τους. </a:t>
            </a:r>
          </a:p>
          <a:p>
            <a:pPr marL="0" lvl="0" indent="0">
              <a:spcBef>
                <a:spcPts val="0"/>
              </a:spcBef>
              <a:spcAft>
                <a:spcPts val="600"/>
              </a:spcAft>
              <a:buNone/>
            </a:pPr>
            <a:r>
              <a:rPr lang="el-GR" sz="2200" dirty="0" smtClean="0"/>
              <a:t>Ασκήθηκαν στη μεθοδικότητα και στην οργάνωση των πληροφοριών στο μυαλό μιας και το κάθε παιδί έχει το δικό του τρόπο με τον οποίο καταγράφει κάποια πράγματα στη μνήμη του, όπως για παράδειγμα τη θέση των καρτών πριν ξεκινήσει το παιχνίδι. </a:t>
            </a:r>
          </a:p>
          <a:p>
            <a:pPr marL="0" lvl="0" indent="0">
              <a:spcBef>
                <a:spcPts val="0"/>
              </a:spcBef>
              <a:spcAft>
                <a:spcPts val="600"/>
              </a:spcAft>
              <a:buNone/>
            </a:pPr>
            <a:r>
              <a:rPr lang="el-GR" sz="2200" dirty="0" smtClean="0"/>
              <a:t>Τέλος, όπως κάθε παιχνίδι έτσι και αυτό, ανέπτυξε τη φαντασία και τη δημιουργικότητα των παιδιών καθώς παρουσιάζει στα παιδιά ένα διαφορετικό τρόπο με τον οποίο θα μπορούσαν να χρησιμοποιηθούν κάποια αντικείμενα όπως στην προκειμένη περίπτωση οι κάρτες.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dirty="0">
              <a:solidFill>
                <a:prstClr val="black"/>
              </a:solidFill>
            </a:endParaRPr>
          </a:p>
        </p:txBody>
      </p:sp>
    </p:spTree>
    <p:custDataLst>
      <p:tags r:id="rId1"/>
    </p:custDataLst>
    <p:extLst>
      <p:ext uri="{BB962C8B-B14F-4D97-AF65-F5344CB8AC3E}">
        <p14:creationId xmlns:p14="http://schemas.microsoft.com/office/powerpoint/2010/main" val="1795322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a:t>
            </a:r>
            <a:r>
              <a:rPr lang="el-GR" sz="2700" dirty="0" smtClean="0"/>
              <a:t>(4</a:t>
            </a:r>
            <a:r>
              <a:rPr lang="en-US" sz="2700" dirty="0" smtClean="0"/>
              <a:t>/</a:t>
            </a:r>
            <a:r>
              <a:rPr lang="el-GR" sz="2700" dirty="0" smtClean="0"/>
              <a:t>5)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a:xfrm>
            <a:off x="457200" y="1196752"/>
            <a:ext cx="8229600" cy="5472608"/>
          </a:xfrm>
        </p:spPr>
        <p:txBody>
          <a:bodyPr>
            <a:normAutofit lnSpcReduction="10000"/>
          </a:bodyPr>
          <a:lstStyle/>
          <a:p>
            <a:pPr marL="0" lvl="0" indent="0">
              <a:lnSpc>
                <a:spcPct val="110000"/>
              </a:lnSpc>
              <a:spcBef>
                <a:spcPts val="0"/>
              </a:spcBef>
              <a:spcAft>
                <a:spcPts val="600"/>
              </a:spcAft>
              <a:buNone/>
            </a:pPr>
            <a:r>
              <a:rPr lang="el-GR" b="1" dirty="0" smtClean="0"/>
              <a:t>Τομέας Κοινωνικός</a:t>
            </a:r>
            <a:r>
              <a:rPr lang="el-GR" dirty="0" smtClean="0"/>
              <a:t>: Η δραστηριότητα αυτή βοήθησε τα παιδιά να κοινωνικοποιηθούν καθώς το κάθε παιδί παρακολουθούσε όλα τα υπόλοιπα παιδιά της ομάδας για να δει αν κάποιος θα έβρισκε δύο ίδιες κάρτες αλλά και γιατί στο παιχνίδι συμμετείχαν πολλά παιδιά. </a:t>
            </a:r>
          </a:p>
          <a:p>
            <a:pPr marL="0" lvl="0" indent="0">
              <a:lnSpc>
                <a:spcPct val="110000"/>
              </a:lnSpc>
              <a:spcBef>
                <a:spcPts val="0"/>
              </a:spcBef>
              <a:spcAft>
                <a:spcPts val="600"/>
              </a:spcAft>
              <a:buNone/>
            </a:pPr>
            <a:r>
              <a:rPr lang="el-GR" dirty="0" smtClean="0"/>
              <a:t>Επίσης, τα παιδιά μιλούσαν μεταξύ τους κατά τη διάρκεια του παιχνιδιού μιας και η συγκεκριμένη δραστηριότητα τους φαίνονταν λίγο δύσκολη ενώ γελούσαν χαρούμενα κάθε φορά που κάποιο παιδί κατάφερνε να βρει δύο ίδιες κάρτες. </a:t>
            </a:r>
          </a:p>
          <a:p>
            <a:pPr marL="0" lvl="0" indent="0">
              <a:lnSpc>
                <a:spcPct val="110000"/>
              </a:lnSpc>
              <a:spcBef>
                <a:spcPts val="0"/>
              </a:spcBef>
              <a:spcAft>
                <a:spcPts val="600"/>
              </a:spcAft>
              <a:buNone/>
            </a:pPr>
            <a:r>
              <a:rPr lang="el-GR" dirty="0" smtClean="0"/>
              <a:t>Επίσης, η δραστηριότητα ενθάρρυνε την πρωτοβουλία και την ουσιαστική επικοινωνία μεταξύ των παιδιών καθώς τα βρέφη έπρεπε να αλληλεπιδράσουν και να αποφασίσουν αν η πρώτη κάρτα που θα σήκωναν θα ήταν από την αριστερή ή τη δεξιά πλευρά του σχηματισμού των καρτών, πάνω ή κάτω.</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dirty="0">
              <a:solidFill>
                <a:prstClr val="black"/>
              </a:solidFill>
            </a:endParaRPr>
          </a:p>
        </p:txBody>
      </p:sp>
    </p:spTree>
    <p:custDataLst>
      <p:tags r:id="rId1"/>
    </p:custDataLst>
    <p:extLst>
      <p:ext uri="{BB962C8B-B14F-4D97-AF65-F5344CB8AC3E}">
        <p14:creationId xmlns:p14="http://schemas.microsoft.com/office/powerpoint/2010/main" val="42166283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 </a:t>
            </a:r>
            <a:r>
              <a:rPr lang="el-GR" sz="2700" dirty="0" smtClean="0"/>
              <a:t>(5</a:t>
            </a:r>
            <a:r>
              <a:rPr lang="en-US" sz="2700" dirty="0" smtClean="0"/>
              <a:t>/</a:t>
            </a:r>
            <a:r>
              <a:rPr lang="el-GR" sz="2700" dirty="0" smtClean="0"/>
              <a:t>5)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Συναισθηματικός</a:t>
            </a:r>
            <a:r>
              <a:rPr lang="el-GR" dirty="0" smtClean="0"/>
              <a:t>: Τα παιδιά με το συγκεκριμένο παιχνίδι, ένιωσαν αυτοπεποίθηση και ικανοποίηση γιατί κάποιες φορές κατάφερναν να βρουν δύο ίδιες κάρτες παρόλο που το παιχνίδι αυτό ήταν αρκετά δύσκολο. </a:t>
            </a:r>
          </a:p>
          <a:p>
            <a:pPr marL="0" lvl="0" indent="0">
              <a:spcBef>
                <a:spcPts val="0"/>
              </a:spcBef>
              <a:spcAft>
                <a:spcPts val="600"/>
              </a:spcAft>
              <a:buNone/>
            </a:pPr>
            <a:r>
              <a:rPr lang="el-GR" dirty="0" smtClean="0"/>
              <a:t>Ακόμη, η δραστηριότητα αυτή τους πρόσφερε χαρά καθώς συμμετείχαν όλοι μαζί με τους φίλους τους και φάνηκε από τα γέλια τους ότι διασκέδασαν πολύ. Το παιχνίδι βέβαια, κούρασε λίγο τα παιδιά λόγω της δυσκολίας που έφερε για αυτό και κράτησε όσο ήθελαν τα παιδιά.</a:t>
            </a:r>
          </a:p>
          <a:p>
            <a:pPr>
              <a:spcBef>
                <a:spcPts val="0"/>
              </a:spcBef>
              <a:spcAft>
                <a:spcPts val="600"/>
              </a:spcAft>
              <a:buNone/>
            </a:pPr>
            <a:endParaRPr lang="el-GR" u="sng" dirty="0" smtClean="0"/>
          </a:p>
          <a:p>
            <a:pPr>
              <a:spcBef>
                <a:spcPts val="0"/>
              </a:spcBef>
              <a:spcAft>
                <a:spcPts val="600"/>
              </a:spcAft>
              <a:buNone/>
            </a:pPr>
            <a:endParaRPr lang="el-GR" dirty="0" smtClean="0"/>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dirty="0">
              <a:solidFill>
                <a:prstClr val="black"/>
              </a:solidFill>
            </a:endParaRPr>
          </a:p>
        </p:txBody>
      </p:sp>
    </p:spTree>
    <p:custDataLst>
      <p:tags r:id="rId1"/>
    </p:custDataLst>
    <p:extLst>
      <p:ext uri="{BB962C8B-B14F-4D97-AF65-F5344CB8AC3E}">
        <p14:creationId xmlns:p14="http://schemas.microsoft.com/office/powerpoint/2010/main" val="30352049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3</a:t>
            </a:r>
            <a:r>
              <a:rPr lang="el-GR" baseline="30000" dirty="0" smtClean="0"/>
              <a:t>ου</a:t>
            </a:r>
            <a:r>
              <a:rPr lang="el-GR" dirty="0" smtClean="0"/>
              <a:t> παιχνιδιού</a:t>
            </a:r>
            <a:r>
              <a:rPr lang="el-GR" sz="3200" i="1" dirty="0" smtClean="0"/>
              <a:t>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Παιχνίδι Συμβολικό</a:t>
            </a:r>
            <a:endParaRPr lang="el-GR" b="1" i="1" dirty="0" smtClean="0">
              <a:solidFill>
                <a:schemeClr val="tx2"/>
              </a:solidFill>
            </a:endParaRPr>
          </a:p>
          <a:p>
            <a:pPr>
              <a:spcBef>
                <a:spcPts val="0"/>
              </a:spcBef>
              <a:spcAft>
                <a:spcPts val="600"/>
              </a:spcAft>
              <a:buNone/>
            </a:pPr>
            <a:r>
              <a:rPr lang="el-GR" b="1" dirty="0" smtClean="0"/>
              <a:t>Αριθμός παιδιών</a:t>
            </a:r>
            <a:r>
              <a:rPr lang="el-GR" dirty="0" smtClean="0"/>
              <a:t>: 2 αγόρια και 3 κορίτσια</a:t>
            </a:r>
          </a:p>
          <a:p>
            <a:pPr>
              <a:spcBef>
                <a:spcPts val="0"/>
              </a:spcBef>
              <a:spcAft>
                <a:spcPts val="600"/>
              </a:spcAft>
              <a:buNone/>
            </a:pPr>
            <a:r>
              <a:rPr lang="el-GR" b="1" dirty="0" smtClean="0"/>
              <a:t>Ηλικία παιδιών</a:t>
            </a:r>
            <a:r>
              <a:rPr lang="el-GR" dirty="0" smtClean="0"/>
              <a:t>: 4-5 ετών</a:t>
            </a:r>
          </a:p>
          <a:p>
            <a:pPr marL="0" indent="0" algn="just">
              <a:spcBef>
                <a:spcPts val="0"/>
              </a:spcBef>
              <a:spcAft>
                <a:spcPts val="600"/>
              </a:spcAft>
              <a:buNone/>
            </a:pPr>
            <a:r>
              <a:rPr lang="el-GR" b="1" dirty="0" smtClean="0"/>
              <a:t>Περιγραφή παιχνιδιού</a:t>
            </a:r>
            <a:r>
              <a:rPr lang="el-GR" dirty="0" smtClean="0"/>
              <a:t>: Τα παιδιά έπαιζαν το «μαγαζί που πουλάει μηχανές, αυτοκίνητα και ποδήλατα». Το παιχνίδι ήταν ομαδικό γιατί τα παιδιά συμμετείχαν ενεργά και συνεργάζονταν. Κάποιο παιδί έκανε τον ταμία, κάποια άλλα τους πελάτες και ένα άλλο τον πωλητή. </a:t>
            </a:r>
          </a:p>
          <a:p>
            <a:pPr marL="0" indent="0" algn="just">
              <a:spcBef>
                <a:spcPts val="0"/>
              </a:spcBef>
              <a:spcAft>
                <a:spcPts val="600"/>
              </a:spcAft>
              <a:buNone/>
            </a:pPr>
            <a:r>
              <a:rPr lang="el-GR" dirty="0" smtClean="0"/>
              <a:t>Το παιχνίδι ήταν συμβολικό γιατί τα παιδιά ανέλαβαν ρόλους στο μαγαζί (π.χ. Ο Α 5 ετών έκανε τον ταμία και ο Δ 4 ετών έκανε τον πωλητή κ.τ.λ.) προσπαθώντας να μιμηθούν τον τρόπο λειτουργίας ενός κανονικού μαγαζιού.</a:t>
            </a:r>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dirty="0">
              <a:solidFill>
                <a:prstClr val="black"/>
              </a:solidFill>
            </a:endParaRPr>
          </a:p>
        </p:txBody>
      </p:sp>
    </p:spTree>
    <p:custDataLst>
      <p:tags r:id="rId1"/>
    </p:custDataLst>
    <p:extLst>
      <p:ext uri="{BB962C8B-B14F-4D97-AF65-F5344CB8AC3E}">
        <p14:creationId xmlns:p14="http://schemas.microsoft.com/office/powerpoint/2010/main" val="38897389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a:t>(1</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Κινητικός: </a:t>
            </a:r>
            <a:r>
              <a:rPr lang="el-GR" dirty="0" smtClean="0"/>
              <a:t>Τα παιδιά για να παίξουν «το μαγαζί», κινήθηκαν στο χώρο, καθώς «ο πωλητής» έπρεπε να εξυπηρετήσει τους πελάτες και να τους βοηθήσει να βρουν αυτό που ψάχνουν (π.χ. αν θέλουν να αγοράσουν αμάξι, μηχανή κ.τ.λ.). </a:t>
            </a:r>
          </a:p>
          <a:p>
            <a:pPr marL="0" lvl="0" indent="0">
              <a:spcBef>
                <a:spcPts val="0"/>
              </a:spcBef>
              <a:spcAft>
                <a:spcPts val="600"/>
              </a:spcAft>
              <a:buNone/>
            </a:pPr>
            <a:r>
              <a:rPr lang="el-GR" dirty="0" smtClean="0"/>
              <a:t>Έτσι άσκησαν την αδρή τους κινητικότητα καθώς έπρεπε να αντιλαμβάνονται κάθε φορά τη θέση τους στο χώρο. Έπρεπε να καταλαβαίνουν αν βρίσκονται στο χώρου του ταμείου ή στον κύριο χώρο του «μαγαζιού» αλλά και να ελέγχουν την κίνησή τους στο χώρο ώστε να παίξουν αρμονικά και με τα άλλα παιδιά που συμμετείχαν στο συγκεκριμένο παιχνίδι</a:t>
            </a:r>
            <a:r>
              <a:rPr lang="en-US" dirty="0" smtClean="0"/>
              <a:t>.</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73</a:t>
            </a:fld>
            <a:endParaRPr lang="el-GR" dirty="0">
              <a:solidFill>
                <a:prstClr val="black"/>
              </a:solidFill>
            </a:endParaRPr>
          </a:p>
        </p:txBody>
      </p:sp>
    </p:spTree>
    <p:custDataLst>
      <p:tags r:id="rId1"/>
    </p:custDataLst>
    <p:extLst>
      <p:ext uri="{BB962C8B-B14F-4D97-AF65-F5344CB8AC3E}">
        <p14:creationId xmlns:p14="http://schemas.microsoft.com/office/powerpoint/2010/main" val="20586402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(2</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lgn="just">
              <a:spcBef>
                <a:spcPts val="0"/>
              </a:spcBef>
              <a:spcAft>
                <a:spcPts val="600"/>
              </a:spcAft>
              <a:buNone/>
            </a:pPr>
            <a:r>
              <a:rPr lang="el-GR" b="1" dirty="0" smtClean="0"/>
              <a:t>Τομέας Κινητικός </a:t>
            </a:r>
            <a:r>
              <a:rPr lang="el-GR" dirty="0" smtClean="0"/>
              <a:t>(συνέχεια): </a:t>
            </a:r>
            <a:endParaRPr lang="en-US" dirty="0" smtClean="0"/>
          </a:p>
          <a:p>
            <a:pPr marL="0" lvl="0" indent="0">
              <a:spcBef>
                <a:spcPts val="0"/>
              </a:spcBef>
              <a:spcAft>
                <a:spcPts val="600"/>
              </a:spcAft>
              <a:buNone/>
            </a:pPr>
            <a:r>
              <a:rPr lang="el-GR" dirty="0" smtClean="0"/>
              <a:t>Άσκησαν τους λεπτούς χειρισμούς καθώς έπρεπε να πατάνε τα κουμπιά στην ταμιακή μηχανή με προσοχή αφού τα κουμπιά είναι σχετικά μικρά ή να δώσουν τα «ρέστα» στον πελάτη. </a:t>
            </a:r>
          </a:p>
          <a:p>
            <a:pPr marL="0" lvl="0" indent="0">
              <a:spcBef>
                <a:spcPts val="0"/>
              </a:spcBef>
              <a:spcAft>
                <a:spcPts val="600"/>
              </a:spcAft>
              <a:buNone/>
            </a:pPr>
            <a:r>
              <a:rPr lang="el-GR" dirty="0" smtClean="0"/>
              <a:t>Επίσης, τα παιδιά έπρεπε αρχικά να ταξινομήσουν τα αντικείμενα που διατίθενται προς πώληση και αυτό τους έδωσε αφορμή για περαιτέρω κίνηση. </a:t>
            </a:r>
          </a:p>
          <a:p>
            <a:pPr marL="0" lvl="0" indent="0">
              <a:spcBef>
                <a:spcPts val="0"/>
              </a:spcBef>
              <a:spcAft>
                <a:spcPts val="600"/>
              </a:spcAft>
              <a:buNone/>
            </a:pPr>
            <a:r>
              <a:rPr lang="el-GR" dirty="0" smtClean="0"/>
              <a:t>Ανέπτυξαν τον οπτικοκινητικό συντονισμό τους καθώς κάποια αντικείμενα είχαν τοποθετηθεί σε ράφια στο μαγαζί και τα παιδιά έπρεπε να τα κατεβάσουν σε περίπτωση που κάποιος πελάτης ήθελε να τα αγοράσει.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74</a:t>
            </a:fld>
            <a:endParaRPr lang="el-GR" dirty="0">
              <a:solidFill>
                <a:prstClr val="black"/>
              </a:solidFill>
            </a:endParaRPr>
          </a:p>
        </p:txBody>
      </p:sp>
    </p:spTree>
    <p:custDataLst>
      <p:tags r:id="rId1"/>
    </p:custDataLst>
    <p:extLst>
      <p:ext uri="{BB962C8B-B14F-4D97-AF65-F5344CB8AC3E}">
        <p14:creationId xmlns:p14="http://schemas.microsoft.com/office/powerpoint/2010/main" val="30342596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(3</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lgn="just">
              <a:spcBef>
                <a:spcPts val="0"/>
              </a:spcBef>
              <a:spcAft>
                <a:spcPts val="600"/>
              </a:spcAft>
              <a:buNone/>
            </a:pPr>
            <a:r>
              <a:rPr lang="el-GR" b="1" dirty="0" smtClean="0"/>
              <a:t>Τομέας Κινητικός </a:t>
            </a:r>
            <a:r>
              <a:rPr lang="el-GR" dirty="0"/>
              <a:t>(συνέχεια): </a:t>
            </a:r>
            <a:endParaRPr lang="en-US" dirty="0"/>
          </a:p>
          <a:p>
            <a:pPr marL="0" lvl="0" indent="0">
              <a:spcBef>
                <a:spcPts val="0"/>
              </a:spcBef>
              <a:spcAft>
                <a:spcPts val="600"/>
              </a:spcAft>
              <a:buNone/>
            </a:pPr>
            <a:r>
              <a:rPr lang="el-GR" dirty="0" smtClean="0"/>
              <a:t>Τα παιδιά για να παίξουν «το μαγαζί», κινήθηκαν στο χώρο, καθώς «ο πωλητής» έπρεπε να εξυπηρετήσει τους πελάτες και να τους βοηθήσει να βρουν αυτό που ψάχνουν (π.χ. αν θέλουν να αγοράσουν αμάξι, μηχανή κ.τ.λ.). </a:t>
            </a:r>
          </a:p>
          <a:p>
            <a:pPr marL="0" lvl="0" indent="0">
              <a:spcBef>
                <a:spcPts val="0"/>
              </a:spcBef>
              <a:spcAft>
                <a:spcPts val="600"/>
              </a:spcAft>
              <a:buNone/>
            </a:pPr>
            <a:r>
              <a:rPr lang="el-GR" dirty="0" smtClean="0"/>
              <a:t>Έτσι άσκησαν την αδρή τους κινητικότητα καθώς έπρεπε να αντιλαμβάνονται κάθε φορά τη θέση τους στο χώρο. </a:t>
            </a:r>
          </a:p>
          <a:p>
            <a:pPr marL="0" lvl="0" indent="0">
              <a:spcBef>
                <a:spcPts val="0"/>
              </a:spcBef>
              <a:spcAft>
                <a:spcPts val="600"/>
              </a:spcAft>
              <a:buNone/>
            </a:pPr>
            <a:r>
              <a:rPr lang="el-GR" dirty="0" smtClean="0"/>
              <a:t>Έπρεπε να καταλαβαίνουν αν βρίσκονται στο χώρου του ταμείου ή στον κύριο χώρο του «μαγαζιού» αλλά και να ελέγχουν την κίνησή τους στο χώρο ώστε να παίξουν αρμονικά και με τα άλλα παιδιά που συμμετείχαν στο συγκεκριμένο παιχνίδι.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75</a:t>
            </a:fld>
            <a:endParaRPr lang="el-GR" dirty="0">
              <a:solidFill>
                <a:prstClr val="black"/>
              </a:solidFill>
            </a:endParaRPr>
          </a:p>
        </p:txBody>
      </p:sp>
    </p:spTree>
    <p:custDataLst>
      <p:tags r:id="rId1"/>
    </p:custDataLst>
    <p:extLst>
      <p:ext uri="{BB962C8B-B14F-4D97-AF65-F5344CB8AC3E}">
        <p14:creationId xmlns:p14="http://schemas.microsoft.com/office/powerpoint/2010/main" val="37168262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(4</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algn="just">
              <a:spcBef>
                <a:spcPts val="0"/>
              </a:spcBef>
              <a:spcAft>
                <a:spcPts val="600"/>
              </a:spcAft>
              <a:buNone/>
            </a:pPr>
            <a:r>
              <a:rPr lang="el-GR" b="1" dirty="0" smtClean="0"/>
              <a:t>Τομέας Κινητικός </a:t>
            </a:r>
            <a:r>
              <a:rPr lang="el-GR" dirty="0"/>
              <a:t>(συνέχεια): </a:t>
            </a:r>
            <a:endParaRPr lang="en-US" dirty="0"/>
          </a:p>
          <a:p>
            <a:pPr marL="0" lvl="0" indent="0">
              <a:spcBef>
                <a:spcPts val="0"/>
              </a:spcBef>
              <a:spcAft>
                <a:spcPts val="600"/>
              </a:spcAft>
              <a:buNone/>
            </a:pPr>
            <a:r>
              <a:rPr lang="el-GR" dirty="0" smtClean="0"/>
              <a:t>Άσκησαν τους λεπτούς χειρισμούς καθώς έπρεπε να πατάνε τα κουμπιά στην ταμιακή μηχανή με προσοχή αφού τα κουμπιά είναι σχετικά μικρά ή να δώσουν τα «ρέστα» στον πελάτη. Επίσης, τα παιδιά έπρεπε αρχικά να ταξινομήσουν τα αντικείμενα που διατίθενται προς πώληση και αυτό τους έδωσε αφορμή για περαιτέρω κίνηση. Ανέπτυξαν τον οπτικοκινητικό συντονισμό τους καθώς κάποια αντικείμενα είχαν τοποθετηθεί σε ράφια στο μαγαζί και τα παιδιά έπρεπε να τα κατεβάσουν σε περίπτωση που κάποιος πελάτης ήθελε να τα αγοράσει.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76</a:t>
            </a:fld>
            <a:endParaRPr lang="el-GR" dirty="0">
              <a:solidFill>
                <a:prstClr val="black"/>
              </a:solidFill>
            </a:endParaRPr>
          </a:p>
        </p:txBody>
      </p:sp>
    </p:spTree>
    <p:custDataLst>
      <p:tags r:id="rId1"/>
    </p:custDataLst>
    <p:extLst>
      <p:ext uri="{BB962C8B-B14F-4D97-AF65-F5344CB8AC3E}">
        <p14:creationId xmlns:p14="http://schemas.microsoft.com/office/powerpoint/2010/main" val="22116137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(5</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Νοητικός: </a:t>
            </a:r>
            <a:r>
              <a:rPr lang="el-GR" dirty="0" smtClean="0"/>
              <a:t>Το συγκεκριμένο παιχνίδι, βοήθησε τα παιδιά να αναπτύξουν τη λογικομαθηματική τους σκέψη καθώς υπολόγιζαν τις τιμές των προϊόντων που πωλούνται στο μαγαζί τους, προσπαθούσαν να υπολογίσουν τα ρέστα και επίσης έθεσαν κανόνες όπως για παράδειγμα ότι αυτός που αγοράζει κάποιο αυτοκίνητο πρέπει να υπογράψει κάποια χαρτιά και να πληρώσει το αντίτιμο της αξίας του προϊόντος που αγόρασε. </a:t>
            </a:r>
          </a:p>
          <a:p>
            <a:pPr marL="0" lvl="0" indent="0">
              <a:spcBef>
                <a:spcPts val="0"/>
              </a:spcBef>
              <a:spcAft>
                <a:spcPts val="600"/>
              </a:spcAft>
              <a:buNone/>
            </a:pPr>
            <a:r>
              <a:rPr lang="el-GR" dirty="0" smtClean="0"/>
              <a:t>Ακόμη, πραγματοποίησαν συγκρίσεις τιμών, για παράδειγμα ανάμεσα σε μία μηχανή και σε ένα αυτοκίνητο, αναπτύσσοντας περαιτέρω τη λογικομαθηματική τους σκέψη. </a:t>
            </a:r>
          </a:p>
          <a:p>
            <a:pPr marL="0" lvl="0" indent="0">
              <a:spcBef>
                <a:spcPts val="0"/>
              </a:spcBef>
              <a:spcAft>
                <a:spcPts val="600"/>
              </a:spcAft>
              <a:buNone/>
            </a:pPr>
            <a:r>
              <a:rPr lang="el-GR" dirty="0" smtClean="0"/>
              <a:t>Τα παιδιά, άσκησαν και τη μνήμη τους καθώς παρατήρησα ότι προσπαθούσαν να λένε στον κάθε «πελάτη» την ίδια τιμή για ένα συγκεκριμένο προϊόν.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77</a:t>
            </a:fld>
            <a:endParaRPr lang="el-GR" dirty="0">
              <a:solidFill>
                <a:prstClr val="black"/>
              </a:solidFill>
            </a:endParaRPr>
          </a:p>
        </p:txBody>
      </p:sp>
    </p:spTree>
    <p:custDataLst>
      <p:tags r:id="rId1"/>
    </p:custDataLst>
    <p:extLst>
      <p:ext uri="{BB962C8B-B14F-4D97-AF65-F5344CB8AC3E}">
        <p14:creationId xmlns:p14="http://schemas.microsoft.com/office/powerpoint/2010/main" val="34890320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(6</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Νοητικός</a:t>
            </a:r>
            <a:r>
              <a:rPr lang="el-GR" dirty="0"/>
              <a:t> (συνέχεια): </a:t>
            </a:r>
            <a:endParaRPr lang="en-US" dirty="0"/>
          </a:p>
          <a:p>
            <a:pPr marL="0" lvl="0" indent="0">
              <a:spcBef>
                <a:spcPts val="0"/>
              </a:spcBef>
              <a:spcAft>
                <a:spcPts val="600"/>
              </a:spcAft>
              <a:buNone/>
            </a:pPr>
            <a:r>
              <a:rPr lang="el-GR" dirty="0" smtClean="0"/>
              <a:t>Τα παιδιά εξοικειώθηκαν λίγο περισσότερο με τον τρόπο λειτουργίας ενός μαγαζιού αλλά και γενικότερα με το ρόλο του καθενός από τους εργαζομένους μέσα σε ένα μαγαζί και προσπάθησαν να κατανοήσουν τον τρόπο σκέψης των άλλων παιδιών ακούγοντας τις ιδέες τους πάνω στο σενάριο του παιχνιδιού αλλά και προσπάθησαν να μπουν στο ρόλο του υπαλλήλου ενός μαγαζιού.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78</a:t>
            </a:fld>
            <a:endParaRPr lang="el-GR" dirty="0">
              <a:solidFill>
                <a:prstClr val="black"/>
              </a:solidFill>
            </a:endParaRPr>
          </a:p>
        </p:txBody>
      </p:sp>
    </p:spTree>
    <p:custDataLst>
      <p:tags r:id="rId1"/>
    </p:custDataLst>
    <p:extLst>
      <p:ext uri="{BB962C8B-B14F-4D97-AF65-F5344CB8AC3E}">
        <p14:creationId xmlns:p14="http://schemas.microsoft.com/office/powerpoint/2010/main" val="78478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2</a:t>
            </a:r>
            <a:r>
              <a:rPr lang="el-GR" baseline="30000" dirty="0" smtClean="0"/>
              <a:t>ου</a:t>
            </a:r>
            <a:r>
              <a:rPr lang="el-GR" dirty="0" smtClean="0"/>
              <a:t> παιχνιδιού</a:t>
            </a:r>
            <a:br>
              <a:rPr lang="el-GR" dirty="0" smtClean="0"/>
            </a:br>
            <a:r>
              <a:rPr lang="el-GR" sz="3200" i="1" dirty="0" smtClean="0"/>
              <a:t> </a:t>
            </a:r>
            <a:r>
              <a:rPr lang="el-GR" sz="2700" i="1" dirty="0" smtClean="0"/>
              <a:t>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3200" dirty="0"/>
          </a:p>
        </p:txBody>
      </p:sp>
      <p:sp>
        <p:nvSpPr>
          <p:cNvPr id="6" name="Θέση περιεχομένου 2"/>
          <p:cNvSpPr txBox="1">
            <a:spLocks noGrp="1"/>
          </p:cNvSpPr>
          <p:nvPr>
            <p:ph idx="1"/>
          </p:nvPr>
        </p:nvSpPr>
        <p:spPr/>
        <p:txBody>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lgn="ctr">
              <a:spcAft>
                <a:spcPts val="600"/>
              </a:spcAft>
              <a:buNone/>
            </a:pPr>
            <a:r>
              <a:rPr lang="el-GR" b="1" dirty="0">
                <a:solidFill>
                  <a:schemeClr val="tx2"/>
                </a:solidFill>
                <a:latin typeface="Calibri" pitchFamily="18"/>
              </a:rPr>
              <a:t>Παιχνίδι Κανόνων</a:t>
            </a:r>
          </a:p>
          <a:p>
            <a:pPr marL="0" lvl="0" indent="0">
              <a:spcAft>
                <a:spcPts val="600"/>
              </a:spcAft>
              <a:buNone/>
            </a:pPr>
            <a:r>
              <a:rPr lang="el-GR" b="1" dirty="0">
                <a:latin typeface="Calibri" pitchFamily="18"/>
              </a:rPr>
              <a:t>Αριθμός παιδιών</a:t>
            </a:r>
            <a:r>
              <a:rPr lang="el-GR" dirty="0">
                <a:latin typeface="Calibri" pitchFamily="18"/>
              </a:rPr>
              <a:t>: εκ του παραλλήλου: δυο αγόρια και ένα κορίτσι</a:t>
            </a:r>
          </a:p>
          <a:p>
            <a:pPr marL="0" lvl="0" indent="0">
              <a:spcAft>
                <a:spcPts val="600"/>
              </a:spcAft>
              <a:buNone/>
            </a:pPr>
            <a:r>
              <a:rPr lang="el-GR" b="1" dirty="0">
                <a:latin typeface="Calibri" pitchFamily="18"/>
              </a:rPr>
              <a:t>Ηλικία παιδιών</a:t>
            </a:r>
            <a:r>
              <a:rPr lang="el-GR" dirty="0">
                <a:latin typeface="Calibri" pitchFamily="18"/>
              </a:rPr>
              <a:t>: 3 ετών</a:t>
            </a:r>
          </a:p>
          <a:p>
            <a:pPr marL="0" lvl="0" indent="0">
              <a:spcAft>
                <a:spcPts val="600"/>
              </a:spcAft>
              <a:buNone/>
            </a:pPr>
            <a:r>
              <a:rPr lang="el-GR" b="1" dirty="0">
                <a:latin typeface="Calibri" pitchFamily="18"/>
              </a:rPr>
              <a:t>Περιγραφή παιχνιδιού</a:t>
            </a:r>
            <a:r>
              <a:rPr lang="el-GR" dirty="0">
                <a:latin typeface="Calibri" pitchFamily="18"/>
              </a:rPr>
              <a:t>: Ο Γ. Με τον Α. Κάθονται στα καρεκλάκια και αρχίζουν να βγάζουν τα κομμάτια </a:t>
            </a:r>
            <a:r>
              <a:rPr lang="el-GR" dirty="0" smtClean="0">
                <a:latin typeface="Calibri" pitchFamily="18"/>
              </a:rPr>
              <a:t>από </a:t>
            </a:r>
            <a:r>
              <a:rPr lang="el-GR" dirty="0">
                <a:latin typeface="Calibri" pitchFamily="18"/>
              </a:rPr>
              <a:t>το πάζλ, ενώ η Σ. Φέρνει και εκείνη ένα </a:t>
            </a:r>
            <a:r>
              <a:rPr lang="el-GR" dirty="0" err="1" smtClean="0">
                <a:latin typeface="Calibri" pitchFamily="18"/>
              </a:rPr>
              <a:t>παζλ</a:t>
            </a:r>
            <a:r>
              <a:rPr lang="el-GR" dirty="0" smtClean="0">
                <a:latin typeface="Calibri" pitchFamily="18"/>
              </a:rPr>
              <a:t> </a:t>
            </a:r>
            <a:r>
              <a:rPr lang="el-GR" dirty="0">
                <a:latin typeface="Calibri" pitchFamily="18"/>
              </a:rPr>
              <a:t>και κάθεται δίπλα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custDataLst>
      <p:tags r:id="rId1"/>
    </p:custDataLst>
    <p:extLst>
      <p:ext uri="{BB962C8B-B14F-4D97-AF65-F5344CB8AC3E}">
        <p14:creationId xmlns:p14="http://schemas.microsoft.com/office/powerpoint/2010/main" val="11175425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(7</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Νοητικός </a:t>
            </a:r>
            <a:r>
              <a:rPr lang="el-GR" dirty="0"/>
              <a:t>(συνέχεια): </a:t>
            </a:r>
            <a:endParaRPr lang="en-US" dirty="0"/>
          </a:p>
          <a:p>
            <a:pPr marL="0" lvl="0" indent="0">
              <a:spcBef>
                <a:spcPts val="0"/>
              </a:spcBef>
              <a:spcAft>
                <a:spcPts val="600"/>
              </a:spcAft>
              <a:buNone/>
            </a:pPr>
            <a:r>
              <a:rPr lang="el-GR" dirty="0" smtClean="0"/>
              <a:t>Ανέπτυξαν νέες γλωσσικές δεξιότητες αφού ήρθαν σε επαφή με καινούριο λεξιλόγιο και συντακτικές δομές, δηλαδή προσπάθησαν να χρησιμοποιήσουν το λεξιλόγιο που χρησιμοποιούν οι υπάλληλοι και οι πελάτες ενός μαγαζιού, κάτι που προκύπτει και από την προσωπική εμπειρία του κάθε παιδιού (π.χ. χρησιμοποίησαν εκφράσεις όπως: «τι θα θέλατε να αγοράσετε;», «αυτό το αυτοκίνητο κάνει Χ ευρώ» κ.τ.λ.). Τέλος, μέσα από το συγκεκριμένο παιχνίδι τα παιδιά προσέγγισαν και αφομοίωσαν την πραγματικότητα αφού πήραν στοιχεία για το πώς περίπου λειτουργεί ένα μαγαζί.</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79</a:t>
            </a:fld>
            <a:endParaRPr lang="el-GR" dirty="0">
              <a:solidFill>
                <a:prstClr val="black"/>
              </a:solidFill>
            </a:endParaRPr>
          </a:p>
        </p:txBody>
      </p:sp>
    </p:spTree>
    <p:custDataLst>
      <p:tags r:id="rId1"/>
    </p:custDataLst>
    <p:extLst>
      <p:ext uri="{BB962C8B-B14F-4D97-AF65-F5344CB8AC3E}">
        <p14:creationId xmlns:p14="http://schemas.microsoft.com/office/powerpoint/2010/main" val="35350104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(8</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lvl="0" indent="0">
              <a:spcBef>
                <a:spcPts val="0"/>
              </a:spcBef>
              <a:spcAft>
                <a:spcPts val="600"/>
              </a:spcAft>
              <a:buNone/>
            </a:pPr>
            <a:r>
              <a:rPr lang="el-GR" b="1" dirty="0" smtClean="0"/>
              <a:t>Τομέας Κοινωνικός: </a:t>
            </a:r>
            <a:r>
              <a:rPr lang="el-GR" dirty="0" smtClean="0"/>
              <a:t>Το παιχνίδι βοηθάει τα παιδιά να κοινωνικοποιηθούν καθώς αλληλεπιδρούν μεταξύ τους και το καθένα προσθέτει τις δικές του ιδέες στην ιστορία. Τα παιδιά αρχικά είχαν κάποιους πελάτες στο μαγαζί που αγόραζαν αυτοκίνητα. </a:t>
            </a:r>
          </a:p>
          <a:p>
            <a:pPr marL="0" lvl="0" indent="0">
              <a:spcBef>
                <a:spcPts val="0"/>
              </a:spcBef>
              <a:spcAft>
                <a:spcPts val="600"/>
              </a:spcAft>
              <a:buNone/>
            </a:pPr>
            <a:r>
              <a:rPr lang="el-GR" dirty="0" smtClean="0"/>
              <a:t>Στη συνέχεια όμως υπήρχαν άλλοι πελάτες που θεωρούσαν τις τιμές πολύ ακριβές και δεν αγόρασαν τίποτα. Με το συγκεκριμένο παιχνίδι τα νήπια μαθαίνουν να σέβονται τον χώρο του άλλου αφού, για παράδειγμα, ο πελάτης δεν παρέμβαινε στο χώρο του ταμία. </a:t>
            </a:r>
            <a:endParaRPr lang="el-GR" sz="1700" dirty="0" smtClean="0"/>
          </a:p>
          <a:p>
            <a:pPr>
              <a:spcBef>
                <a:spcPts val="0"/>
              </a:spcBef>
              <a:spcAft>
                <a:spcPts val="600"/>
              </a:spcAft>
              <a:buNone/>
            </a:pPr>
            <a:endParaRPr lang="el-GR" sz="17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80</a:t>
            </a:fld>
            <a:endParaRPr lang="el-GR" dirty="0">
              <a:solidFill>
                <a:prstClr val="black"/>
              </a:solidFill>
            </a:endParaRPr>
          </a:p>
        </p:txBody>
      </p:sp>
    </p:spTree>
    <p:custDataLst>
      <p:tags r:id="rId1"/>
    </p:custDataLst>
    <p:extLst>
      <p:ext uri="{BB962C8B-B14F-4D97-AF65-F5344CB8AC3E}">
        <p14:creationId xmlns:p14="http://schemas.microsoft.com/office/powerpoint/2010/main" val="19648909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smtClean="0"/>
              <a:t>(9</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indent="0" algn="just">
              <a:spcBef>
                <a:spcPts val="0"/>
              </a:spcBef>
              <a:spcAft>
                <a:spcPts val="600"/>
              </a:spcAft>
              <a:buNone/>
            </a:pPr>
            <a:r>
              <a:rPr lang="el-GR" b="1" dirty="0" smtClean="0"/>
              <a:t>Τομέας Κοινωνικός </a:t>
            </a:r>
            <a:r>
              <a:rPr lang="el-GR" dirty="0"/>
              <a:t>(συνέχεια): </a:t>
            </a:r>
            <a:endParaRPr lang="en-US" dirty="0"/>
          </a:p>
          <a:p>
            <a:pPr marL="0" lvl="0" indent="0">
              <a:spcBef>
                <a:spcPts val="0"/>
              </a:spcBef>
              <a:spcAft>
                <a:spcPts val="600"/>
              </a:spcAft>
              <a:buNone/>
            </a:pPr>
            <a:r>
              <a:rPr lang="el-GR" dirty="0" smtClean="0"/>
              <a:t>Τα παιδιά καλλιέργησαν την ικανότητα μίμησης διαφόρων καταστάσεων ενώ παράλληλα προσπαθούσαν να μπουν στη θέση των άλλων (π.χ. πωλητής, ταμίας κ.τ.λ.) κάτι που προώθησε τη συνεργασία των παιδιών με έναν πολύ δημιουργικό τρόπο και τα βοήθησε να αντιληφθούν καλύτερα κάποιες διαδικασίες που συμβαίνουν στον κόσμο των ενηλίκων. </a:t>
            </a:r>
          </a:p>
          <a:p>
            <a:pPr marL="0" lvl="0" indent="0">
              <a:spcBef>
                <a:spcPts val="0"/>
              </a:spcBef>
              <a:spcAft>
                <a:spcPts val="600"/>
              </a:spcAft>
              <a:buNone/>
            </a:pPr>
            <a:r>
              <a:rPr lang="el-GR" dirty="0" smtClean="0"/>
              <a:t>Τέλος, εξασκήθηκαν στην επαφή με τους ρόλους της υπακοής και της εξουσίας καθώς ο πωλητής έπρεπε να ακούει αυτά που έλεγε ο πελάτης ώστε να τον εξυπηρετήσει σωστά.</a:t>
            </a:r>
            <a:endParaRPr lang="el-GR" sz="17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81</a:t>
            </a:fld>
            <a:endParaRPr lang="el-GR" dirty="0">
              <a:solidFill>
                <a:prstClr val="black"/>
              </a:solidFill>
            </a:endParaRPr>
          </a:p>
        </p:txBody>
      </p:sp>
    </p:spTree>
    <p:custDataLst>
      <p:tags r:id="rId1"/>
    </p:custDataLst>
    <p:extLst>
      <p:ext uri="{BB962C8B-B14F-4D97-AF65-F5344CB8AC3E}">
        <p14:creationId xmlns:p14="http://schemas.microsoft.com/office/powerpoint/2010/main" val="21162199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3</a:t>
            </a:r>
            <a:r>
              <a:rPr lang="el-GR" baseline="30000" dirty="0" smtClean="0"/>
              <a:t>ου</a:t>
            </a:r>
            <a:r>
              <a:rPr lang="el-GR" dirty="0" smtClean="0"/>
              <a:t> παιχνιδιού </a:t>
            </a:r>
            <a:r>
              <a:rPr lang="el-GR" sz="2700" dirty="0"/>
              <a:t>(</a:t>
            </a:r>
            <a:r>
              <a:rPr lang="el-GR" sz="2700" dirty="0" smtClean="0"/>
              <a:t>10</a:t>
            </a:r>
            <a:r>
              <a:rPr lang="en-US" sz="2700" dirty="0" smtClean="0"/>
              <a:t>/</a:t>
            </a:r>
            <a:r>
              <a:rPr lang="el-GR" sz="2700" dirty="0" smtClean="0"/>
              <a:t>10)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lvl="0" indent="0">
              <a:spcBef>
                <a:spcPts val="0"/>
              </a:spcBef>
              <a:spcAft>
                <a:spcPts val="600"/>
              </a:spcAft>
              <a:buNone/>
            </a:pPr>
            <a:r>
              <a:rPr lang="el-GR" b="1" dirty="0" smtClean="0"/>
              <a:t>Τομέας Συναισθηματικός: </a:t>
            </a:r>
            <a:r>
              <a:rPr lang="el-GR" dirty="0" smtClean="0"/>
              <a:t>Το συμβολικό αυτό παιχνίδι πρόσφερε στα βρέφη ευχαρίστηση μιας και στα παιδιά αρέσει να μιμούνται τον κόσμο των ενηλίκων. </a:t>
            </a:r>
          </a:p>
          <a:p>
            <a:pPr marL="0" lvl="0" indent="0">
              <a:spcBef>
                <a:spcPts val="0"/>
              </a:spcBef>
              <a:spcAft>
                <a:spcPts val="600"/>
              </a:spcAft>
              <a:buNone/>
            </a:pPr>
            <a:r>
              <a:rPr lang="el-GR" dirty="0" smtClean="0"/>
              <a:t>Ακόμη, τους έδωσε την ευκαιρία να χαλαρώσουν και να ξεκουραστούν κάνοντας κάτι που επέλεξαν τα ίδια τα παιδιά να κάνουν με δική τους πρωτοβουλία. Όπως κάθε παιχνίδι, έτσι και το συγκεκριμένο βοήθησε τα παιδιά να αποφορτιστούν από την ένταση της ημέρας. </a:t>
            </a:r>
          </a:p>
          <a:p>
            <a:pPr marL="0" lvl="0" indent="0">
              <a:spcBef>
                <a:spcPts val="0"/>
              </a:spcBef>
              <a:spcAft>
                <a:spcPts val="600"/>
              </a:spcAft>
              <a:buNone/>
            </a:pPr>
            <a:r>
              <a:rPr lang="el-GR" dirty="0" smtClean="0"/>
              <a:t>Τέλος, το παιχνίδι προώθησε την ελεύθερη έκφραση των συναισθημάτων αφού κάθε παιδί μπορούσε να εκφραστεί όπως ήθελε παραμένοντας απλώς μέσα στο σενάριο που είχε καθοριστεί στην αρχή ενώ έδωσε στα παιδιά και την ευκαιρία να βιώσουν μία διαφορετική πραγματικότητα που τα ίδια είχαν πλάσει.</a:t>
            </a:r>
            <a:endParaRPr lang="el-GR" sz="17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82</a:t>
            </a:fld>
            <a:endParaRPr lang="el-GR" dirty="0">
              <a:solidFill>
                <a:prstClr val="black"/>
              </a:solidFill>
            </a:endParaRPr>
          </a:p>
        </p:txBody>
      </p:sp>
    </p:spTree>
    <p:custDataLst>
      <p:tags r:id="rId1"/>
    </p:custDataLst>
    <p:extLst>
      <p:ext uri="{BB962C8B-B14F-4D97-AF65-F5344CB8AC3E}">
        <p14:creationId xmlns:p14="http://schemas.microsoft.com/office/powerpoint/2010/main" val="23227175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Καταγραφή 4</a:t>
            </a:r>
            <a:r>
              <a:rPr lang="el-GR" baseline="30000" dirty="0" smtClean="0"/>
              <a:t>ου</a:t>
            </a:r>
            <a:r>
              <a:rPr lang="el-GR" dirty="0" smtClean="0"/>
              <a:t> παιχνιδιού</a:t>
            </a:r>
            <a:r>
              <a:rPr lang="el-GR" sz="3200" i="1" dirty="0" smtClean="0"/>
              <a:t>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algn="ctr">
              <a:spcBef>
                <a:spcPts val="0"/>
              </a:spcBef>
              <a:spcAft>
                <a:spcPts val="600"/>
              </a:spcAft>
              <a:buNone/>
            </a:pPr>
            <a:r>
              <a:rPr lang="el-GR" b="1" dirty="0" smtClean="0">
                <a:solidFill>
                  <a:schemeClr val="tx2"/>
                </a:solidFill>
              </a:rPr>
              <a:t>Παιχνίδι Κατασκευών</a:t>
            </a:r>
            <a:endParaRPr lang="el-GR" b="1" i="1" dirty="0" smtClean="0">
              <a:solidFill>
                <a:schemeClr val="tx2"/>
              </a:solidFill>
            </a:endParaRPr>
          </a:p>
          <a:p>
            <a:pPr algn="just">
              <a:spcBef>
                <a:spcPts val="0"/>
              </a:spcBef>
              <a:spcAft>
                <a:spcPts val="600"/>
              </a:spcAft>
              <a:buNone/>
            </a:pPr>
            <a:r>
              <a:rPr lang="el-GR" b="1" dirty="0" smtClean="0"/>
              <a:t>Αριθμός παιδιών</a:t>
            </a:r>
            <a:r>
              <a:rPr lang="el-GR" dirty="0" smtClean="0"/>
              <a:t>: 2 παιδιά</a:t>
            </a:r>
          </a:p>
          <a:p>
            <a:pPr algn="just">
              <a:spcBef>
                <a:spcPts val="0"/>
              </a:spcBef>
              <a:spcAft>
                <a:spcPts val="600"/>
              </a:spcAft>
              <a:buNone/>
            </a:pPr>
            <a:r>
              <a:rPr lang="el-GR" b="1" dirty="0" smtClean="0"/>
              <a:t>Ηλικία παιδιών</a:t>
            </a:r>
            <a:r>
              <a:rPr lang="el-GR" dirty="0" smtClean="0"/>
              <a:t>: 4-5 ετών</a:t>
            </a:r>
          </a:p>
          <a:p>
            <a:pPr marL="0" indent="0">
              <a:spcBef>
                <a:spcPts val="0"/>
              </a:spcBef>
              <a:spcAft>
                <a:spcPts val="600"/>
              </a:spcAft>
              <a:buNone/>
            </a:pPr>
            <a:r>
              <a:rPr lang="el-GR" b="1" dirty="0" smtClean="0"/>
              <a:t>Περιγραφή παιχνιδιού</a:t>
            </a:r>
            <a:r>
              <a:rPr lang="el-GR" dirty="0" smtClean="0"/>
              <a:t>: Τα παιδιά έπαιζαν με τα τουβλάκια που υπήρχαν σε ένα καλάθι στο χώρο του παιδότοπου φτιάχνοντας ψηλούς πύργους, σπίτια και πολυκατοικίες. </a:t>
            </a:r>
          </a:p>
          <a:p>
            <a:pPr marL="0" indent="0">
              <a:spcBef>
                <a:spcPts val="0"/>
              </a:spcBef>
              <a:spcAft>
                <a:spcPts val="600"/>
              </a:spcAft>
              <a:buNone/>
            </a:pPr>
            <a:r>
              <a:rPr lang="el-GR" dirty="0" smtClean="0"/>
              <a:t>Το παιχνίδι ανήκει στις κατασκευές γιατί τα βρέφη προσπαθούσαν με τα διαθέσιμα τουβλάκια να κατασκευάσουν πύργους και σπίτια, κτίρια δηλαδή που βλέπουν γύρω τους κατά τη διάρκεια της εξερεύνησης του κόσμου που τους περιβάλλει.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dirty="0">
              <a:solidFill>
                <a:prstClr val="black"/>
              </a:solidFill>
            </a:endParaRPr>
          </a:p>
        </p:txBody>
      </p:sp>
    </p:spTree>
    <p:custDataLst>
      <p:tags r:id="rId1"/>
    </p:custDataLst>
    <p:extLst>
      <p:ext uri="{BB962C8B-B14F-4D97-AF65-F5344CB8AC3E}">
        <p14:creationId xmlns:p14="http://schemas.microsoft.com/office/powerpoint/2010/main" val="15537369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(1</a:t>
            </a:r>
            <a:r>
              <a:rPr lang="en-US" sz="2700" dirty="0" smtClean="0"/>
              <a:t>/</a:t>
            </a:r>
            <a:r>
              <a:rPr lang="el-GR" sz="2700" dirty="0" smtClean="0"/>
              <a:t>6)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Κινητικός: </a:t>
            </a:r>
            <a:r>
              <a:rPr lang="el-GR" dirty="0" smtClean="0"/>
              <a:t>Το παιχνίδι κατασκευών με τουβλάκια βοήθησε τα παιδιά να εξασκήσουν τη λεπτή τους κινητικότητα, δηλαδή να καταφέρουν να τοποθετήσουν τα τουβλάκια με το σωστό τρόπο το ένα πάνω στο άλλο, συντονίζοντας παράλληλα μάτια και χέρια (οπτικοκινητικός συνδυασμός). </a:t>
            </a:r>
          </a:p>
          <a:p>
            <a:pPr marL="0" lvl="0" indent="0">
              <a:spcBef>
                <a:spcPts val="0"/>
              </a:spcBef>
              <a:spcAft>
                <a:spcPts val="600"/>
              </a:spcAft>
              <a:buNone/>
            </a:pPr>
            <a:r>
              <a:rPr lang="el-GR" dirty="0" smtClean="0"/>
              <a:t>Τέλος, θα μπορούσαμε να πούμε για το συγκεκριμένο παιχνίδι, ότι τα παιδιά κινήθηκαν στο χώρο αφού κάποιες φορές έφτιαχναν τους πύργους καθιστά ενώ όσο ο πύργος γινόταν πιο ψηλός, τα παιδιά έπρεπε να σηκωθούν έτσι ώστε να φτάνουν να προσθέσουν και άλλα τουβλάκια από πάνω.</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84</a:t>
            </a:fld>
            <a:endParaRPr lang="el-GR" dirty="0">
              <a:solidFill>
                <a:prstClr val="black"/>
              </a:solidFill>
            </a:endParaRPr>
          </a:p>
        </p:txBody>
      </p:sp>
    </p:spTree>
    <p:custDataLst>
      <p:tags r:id="rId1"/>
    </p:custDataLst>
    <p:extLst>
      <p:ext uri="{BB962C8B-B14F-4D97-AF65-F5344CB8AC3E}">
        <p14:creationId xmlns:p14="http://schemas.microsoft.com/office/powerpoint/2010/main" val="28006929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(2</a:t>
            </a:r>
            <a:r>
              <a:rPr lang="en-US" sz="2700" dirty="0" smtClean="0"/>
              <a:t>/</a:t>
            </a:r>
            <a:r>
              <a:rPr lang="el-GR" sz="2700" dirty="0" smtClean="0"/>
              <a:t>6)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Νοητικός: </a:t>
            </a:r>
            <a:r>
              <a:rPr lang="el-GR" dirty="0" smtClean="0"/>
              <a:t>Τα παιδιά ανέπτυξαν τη λογικομαθηματική τους σκέψη με το να σκεφτούν πόσα τουβλάκια θα έπρεπε να χρησιμοποιήσουν στην καθεμία κατασκευή ενώ έπρεπε και να βρουν τον τρόπο με τον οποίο θα τοποθετούσαν τα τουβλάκια ταξινομώντας τα ανάλογα με το μέγεθός τους. </a:t>
            </a:r>
          </a:p>
          <a:p>
            <a:pPr marL="0" indent="0">
              <a:spcBef>
                <a:spcPts val="0"/>
              </a:spcBef>
              <a:spcAft>
                <a:spcPts val="600"/>
              </a:spcAft>
              <a:buNone/>
            </a:pPr>
            <a:r>
              <a:rPr lang="el-GR" dirty="0" smtClean="0"/>
              <a:t>Η λογικομαθηματική σκέψη ενισχύθηκε και με το γεγονός ότι τα παιδιά πρόσθεταν, αφαιρούσαν και συγκέντρωναν περισσότερα ή λιγότερα τουβλάκια για τις κατασκευές. </a:t>
            </a:r>
          </a:p>
          <a:p>
            <a:pPr marL="0" indent="0">
              <a:spcBef>
                <a:spcPts val="0"/>
              </a:spcBef>
              <a:spcAft>
                <a:spcPts val="600"/>
              </a:spcAft>
              <a:buNone/>
            </a:pPr>
            <a:r>
              <a:rPr lang="el-GR" dirty="0" smtClean="0"/>
              <a:t>Εξασκήθηκαν στο να συνδυάζουν τα χρώματα μεταξύ τους επιλέγοντας κάθε φορά τα τουβλάκια που θα τοποθετούσαν με βάση το χρώμα που πίστευαν ότι θα ταίριαζε πιο πολύ με ένα τουβλάκι. Το παιχνίδι με τα τουβλάκια μαθαίνει στα παιδιά τις έννοιες του χώρου όπως «επάνω», «πίσω» κ.τ.λ.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85</a:t>
            </a:fld>
            <a:endParaRPr lang="el-GR" dirty="0">
              <a:solidFill>
                <a:prstClr val="black"/>
              </a:solidFill>
            </a:endParaRPr>
          </a:p>
        </p:txBody>
      </p:sp>
    </p:spTree>
    <p:custDataLst>
      <p:tags r:id="rId1"/>
    </p:custDataLst>
    <p:extLst>
      <p:ext uri="{BB962C8B-B14F-4D97-AF65-F5344CB8AC3E}">
        <p14:creationId xmlns:p14="http://schemas.microsoft.com/office/powerpoint/2010/main" val="33420835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(3</a:t>
            </a:r>
            <a:r>
              <a:rPr lang="en-US" sz="2700" dirty="0" smtClean="0"/>
              <a:t>/</a:t>
            </a:r>
            <a:r>
              <a:rPr lang="el-GR" sz="2700" dirty="0" smtClean="0"/>
              <a:t>6)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lvl="0">
              <a:spcBef>
                <a:spcPts val="0"/>
              </a:spcBef>
              <a:spcAft>
                <a:spcPts val="600"/>
              </a:spcAft>
              <a:buNone/>
            </a:pPr>
            <a:r>
              <a:rPr lang="el-GR" b="1" dirty="0" smtClean="0"/>
              <a:t>Τομέας Νοητικός </a:t>
            </a:r>
            <a:r>
              <a:rPr lang="el-GR" dirty="0"/>
              <a:t>(συνέχεια): </a:t>
            </a:r>
            <a:endParaRPr lang="en-US" dirty="0"/>
          </a:p>
          <a:p>
            <a:pPr marL="0" indent="0">
              <a:spcBef>
                <a:spcPts val="0"/>
              </a:spcBef>
              <a:spcAft>
                <a:spcPts val="600"/>
              </a:spcAft>
              <a:buNone/>
            </a:pPr>
            <a:r>
              <a:rPr lang="el-GR" dirty="0" smtClean="0"/>
              <a:t>Επίσης, μπόρεσαν να καλλιεργήσουν την έννοια της εκτίμησης του ύψους καθώς ήθελαν τα πυργάκια να είναι πολύ ψηλά αλλά όχι τόσο ώστε να γκρεμίζονται ή να είναι πιο ψηλά από τα ίδια τα παιδιά (παρατηρήθηκε το φαινόμενο τα παιδιά να κατασκευάζουν πύργους πολύ ψηλότερους από το ύψος των παιδιών). </a:t>
            </a:r>
          </a:p>
          <a:p>
            <a:pPr marL="0" indent="0">
              <a:spcBef>
                <a:spcPts val="0"/>
              </a:spcBef>
              <a:spcAft>
                <a:spcPts val="600"/>
              </a:spcAft>
              <a:buNone/>
            </a:pPr>
            <a:r>
              <a:rPr lang="el-GR" dirty="0" smtClean="0"/>
              <a:t>Έτσι ήρθαν σε επαφή με την έννοια της βαρύτητας (τα τουβλάκια πέφτουν προς τα κάτω) και της ισορροπίας. Ήρθαν σε επαφή με διάφορα είδη τούβλων και έτσι έπρεπε να προσπαθούν κάθε φορά να βρουν τα κατάλληλα τουβλάκια για να τα ενώσουν για την κατασκευή του πύργου.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86</a:t>
            </a:fld>
            <a:endParaRPr lang="el-GR" dirty="0">
              <a:solidFill>
                <a:prstClr val="black"/>
              </a:solidFill>
            </a:endParaRPr>
          </a:p>
        </p:txBody>
      </p:sp>
    </p:spTree>
    <p:custDataLst>
      <p:tags r:id="rId1"/>
    </p:custDataLst>
    <p:extLst>
      <p:ext uri="{BB962C8B-B14F-4D97-AF65-F5344CB8AC3E}">
        <p14:creationId xmlns:p14="http://schemas.microsoft.com/office/powerpoint/2010/main" val="19932197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(4</a:t>
            </a:r>
            <a:r>
              <a:rPr lang="en-US" sz="2700" dirty="0" smtClean="0"/>
              <a:t>/</a:t>
            </a:r>
            <a:r>
              <a:rPr lang="el-GR" sz="2700" dirty="0" smtClean="0"/>
              <a:t>6)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lvl="0" algn="just">
              <a:spcBef>
                <a:spcPts val="0"/>
              </a:spcBef>
              <a:spcAft>
                <a:spcPts val="600"/>
              </a:spcAft>
              <a:buNone/>
            </a:pPr>
            <a:r>
              <a:rPr lang="el-GR" b="1" dirty="0" smtClean="0"/>
              <a:t>Τομέας Νοητικός </a:t>
            </a:r>
            <a:r>
              <a:rPr lang="el-GR" dirty="0"/>
              <a:t>(συνέχεια): </a:t>
            </a:r>
            <a:endParaRPr lang="en-US" dirty="0"/>
          </a:p>
          <a:p>
            <a:pPr marL="0" indent="0">
              <a:spcBef>
                <a:spcPts val="0"/>
              </a:spcBef>
              <a:spcAft>
                <a:spcPts val="600"/>
              </a:spcAft>
              <a:buNone/>
            </a:pPr>
            <a:r>
              <a:rPr lang="el-GR" dirty="0" smtClean="0"/>
              <a:t>Ακόμη, γνώρισαν τα διάφορα σχήματα αφού άλλα τουβλάκια ήταν ορθογώνια και άλλα τετράγωνα αλλά και γιατί τα παιδιά έφτιαχναν διάφορες κατασκευές με τα τουβλάκια, οι οποίες είχαν ποικίλα σχήματα. </a:t>
            </a:r>
          </a:p>
          <a:p>
            <a:pPr marL="0" indent="0">
              <a:spcBef>
                <a:spcPts val="0"/>
              </a:spcBef>
              <a:spcAft>
                <a:spcPts val="600"/>
              </a:spcAft>
              <a:buNone/>
            </a:pPr>
            <a:r>
              <a:rPr lang="el-GR" dirty="0" smtClean="0"/>
              <a:t>Ενίσχυσαν το λεξιλόγιο τους αφού εξασκήθηκαν στο να εκφράζουν διάφορα σχήματα, θέσεις στο χώρο (επάνω, κάτω, δίπλα) και μεγέθη. </a:t>
            </a:r>
          </a:p>
          <a:p>
            <a:pPr marL="0" indent="0">
              <a:spcBef>
                <a:spcPts val="0"/>
              </a:spcBef>
              <a:spcAft>
                <a:spcPts val="600"/>
              </a:spcAft>
              <a:buNone/>
            </a:pPr>
            <a:r>
              <a:rPr lang="el-GR" dirty="0" smtClean="0"/>
              <a:t>Θα μπορούσαμε να πούμε ότι ήρθαν σε επαφή με έννοιες της γεωμετρίας λόγω του ότι ήρθαν σε επαφή με διάφορα σχήματα (ορθογώνια, τετράγωνα). Τέλος, ανέπτυξαν τη φαντασία και τη δημιουργικότητά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87</a:t>
            </a:fld>
            <a:endParaRPr lang="el-GR" dirty="0">
              <a:solidFill>
                <a:prstClr val="black"/>
              </a:solidFill>
            </a:endParaRPr>
          </a:p>
        </p:txBody>
      </p:sp>
    </p:spTree>
    <p:custDataLst>
      <p:tags r:id="rId1"/>
    </p:custDataLst>
    <p:extLst>
      <p:ext uri="{BB962C8B-B14F-4D97-AF65-F5344CB8AC3E}">
        <p14:creationId xmlns:p14="http://schemas.microsoft.com/office/powerpoint/2010/main" val="23685924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a:t>(5</a:t>
            </a:r>
            <a:r>
              <a:rPr lang="en-US" sz="2700" dirty="0" smtClean="0"/>
              <a:t>/</a:t>
            </a:r>
            <a:r>
              <a:rPr lang="el-GR" sz="2700" dirty="0" smtClean="0"/>
              <a:t>6)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Κοινωνικός</a:t>
            </a:r>
            <a:r>
              <a:rPr lang="el-GR" dirty="0" smtClean="0"/>
              <a:t>: Το παιχνίδι βοήθησε τα βρέφη να κοινωνικοποιηθούν καθώς τα δύο παιδιά έπρεπε να συνεργαστούν μεταξύ τους και να αλληλεπιδράσουν για να κατασκευάσουν τα κτίρια που ήθελαν. </a:t>
            </a:r>
          </a:p>
          <a:p>
            <a:pPr marL="0" lvl="0" indent="0">
              <a:spcBef>
                <a:spcPts val="0"/>
              </a:spcBef>
              <a:spcAft>
                <a:spcPts val="600"/>
              </a:spcAft>
              <a:buNone/>
            </a:pPr>
            <a:r>
              <a:rPr lang="el-GR" dirty="0" smtClean="0"/>
              <a:t>Ωστόσο, κάποιες φορές τα παιδιά δεν έφτιαχναν μαζί μία κατασκευή αλλά το κάθε παιδί έφτιαχνε μία δική του μετατρέποντας έτσι το ομαδικό παιχνίδι σε παράλληλο. </a:t>
            </a:r>
          </a:p>
          <a:p>
            <a:pPr marL="0" lvl="0" indent="0">
              <a:spcBef>
                <a:spcPts val="0"/>
              </a:spcBef>
              <a:spcAft>
                <a:spcPts val="600"/>
              </a:spcAft>
              <a:buNone/>
            </a:pPr>
            <a:r>
              <a:rPr lang="el-GR" dirty="0" smtClean="0"/>
              <a:t>Επομένως, το παιχνίδι αυτό βοήθησε τα παιδιά να αναπτύξουν το σεβασμό προς τον προσωπικό χώρο του άλλου καθώς παρατήρησα ότι ούτε η Κ ούτε ο Σ παρενέβησαν ο ένας στην κατασκευή του άλλου με οποιοδήποτε τρόπο.</a:t>
            </a:r>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88</a:t>
            </a:fld>
            <a:endParaRPr lang="el-GR" dirty="0">
              <a:solidFill>
                <a:prstClr val="black"/>
              </a:solidFill>
            </a:endParaRPr>
          </a:p>
        </p:txBody>
      </p:sp>
    </p:spTree>
    <p:custDataLst>
      <p:tags r:id="rId1"/>
    </p:custDataLst>
    <p:extLst>
      <p:ext uri="{BB962C8B-B14F-4D97-AF65-F5344CB8AC3E}">
        <p14:creationId xmlns:p14="http://schemas.microsoft.com/office/powerpoint/2010/main" val="2367419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2</a:t>
            </a:r>
            <a:r>
              <a:rPr lang="el-GR" baseline="30000" dirty="0" smtClean="0"/>
              <a:t>ου</a:t>
            </a:r>
            <a:r>
              <a:rPr lang="el-GR" dirty="0" smtClean="0"/>
              <a:t> παιχνιδιού</a:t>
            </a:r>
            <a:r>
              <a:rPr lang="en-US" dirty="0" smtClean="0"/>
              <a:t> </a:t>
            </a:r>
            <a:r>
              <a:rPr lang="el-GR" sz="2700" dirty="0"/>
              <a:t>(</a:t>
            </a:r>
            <a:r>
              <a:rPr lang="en-US" sz="2700" dirty="0" smtClean="0"/>
              <a:t>1/2</a:t>
            </a:r>
            <a:r>
              <a:rPr lang="el-GR" sz="2700" dirty="0" smtClean="0"/>
              <a:t>)</a:t>
            </a:r>
            <a:r>
              <a:rPr lang="el-GR" sz="2700" i="1" dirty="0" smtClean="0"/>
              <a:t> Φοιτήτρια</a:t>
            </a:r>
            <a:r>
              <a:rPr lang="el-GR" sz="2700" i="1" dirty="0" smtClean="0">
                <a:latin typeface="Calibri" pitchFamily="18"/>
              </a:rPr>
              <a:t> </a:t>
            </a:r>
            <a:r>
              <a:rPr lang="el-GR" sz="2700" i="1" dirty="0" err="1" smtClean="0">
                <a:latin typeface="Calibri" pitchFamily="18"/>
              </a:rPr>
              <a:t>Σάσαρη</a:t>
            </a:r>
            <a:r>
              <a:rPr lang="el-GR" sz="2700" i="1" dirty="0" smtClean="0">
                <a:latin typeface="Calibri" pitchFamily="18"/>
              </a:rPr>
              <a:t> Αθανασία</a:t>
            </a:r>
            <a:endParaRPr lang="el-GR" sz="2700" dirty="0"/>
          </a:p>
        </p:txBody>
      </p:sp>
      <p:sp>
        <p:nvSpPr>
          <p:cNvPr id="6" name="Θέση περιεχομένου 2"/>
          <p:cNvSpPr txBox="1">
            <a:spLocks noGrp="1"/>
          </p:cNvSpPr>
          <p:nvPr>
            <p:ph idx="1"/>
          </p:nvPr>
        </p:nvSpPr>
        <p:spPr>
          <a:xfrm>
            <a:off x="457200" y="1196752"/>
            <a:ext cx="8229600" cy="5544616"/>
          </a:xfrm>
        </p:spPr>
        <p:txBody>
          <a:bodyPr>
            <a:noAutofit/>
          </a:bodyPr>
          <a:lstStyle>
            <a:defPPr marL="432000" lvl="0" indent="-324000" algn="l" rtl="0" hangingPunct="1">
              <a:spcBef>
                <a:spcPts val="0"/>
              </a:spcBef>
              <a:spcAft>
                <a:spcPts val="1417"/>
              </a:spcAft>
              <a:buSzPct val="45000"/>
              <a:buFont typeface="StarSymbol"/>
              <a:buNone/>
              <a:defRPr lang="el-GR" sz="2400" b="0" i="0" u="none" strike="noStrike" kern="1200" spc="0">
                <a:ln>
                  <a:noFill/>
                </a:ln>
                <a:solidFill>
                  <a:srgbClr val="000000"/>
                </a:solidFill>
                <a:latin typeface="Calibri"/>
                <a:ea typeface="Microsoft YaHei" pitchFamily="2"/>
                <a:cs typeface="Mangal" pitchFamily="2"/>
              </a:defRPr>
            </a:defPPr>
            <a:lvl1pPr marL="432000" lvl="0" indent="-324000" algn="l" rtl="0" hangingPunct="1">
              <a:spcBef>
                <a:spcPts val="0"/>
              </a:spcBef>
              <a:spcAft>
                <a:spcPts val="1417"/>
              </a:spcAft>
              <a:buSzPct val="45000"/>
              <a:buFont typeface="StarSymbol"/>
              <a:buChar char="●"/>
              <a:defRPr lang="el-GR" sz="2400" b="0" i="0" u="none" strike="noStrike" kern="1200" spc="0">
                <a:ln>
                  <a:noFill/>
                </a:ln>
                <a:solidFill>
                  <a:srgbClr val="000000"/>
                </a:solidFill>
                <a:latin typeface="Calibri"/>
                <a:ea typeface="Microsoft YaHei" pitchFamily="2"/>
                <a:cs typeface="Mangal" pitchFamily="2"/>
              </a:defRPr>
            </a:lvl1pPr>
            <a:lvl2pPr marL="864000" lvl="1" indent="-324000" algn="l" rtl="0" hangingPunct="1">
              <a:spcBef>
                <a:spcPts val="0"/>
              </a:spcBef>
              <a:spcAft>
                <a:spcPts val="1134"/>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2pPr>
            <a:lvl3pPr marL="1295999" lvl="2" indent="-288000" algn="l" rtl="0" hangingPunct="1">
              <a:spcBef>
                <a:spcPts val="0"/>
              </a:spcBef>
              <a:spcAft>
                <a:spcPts val="850"/>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3pPr>
            <a:lvl4pPr marL="1728000" lvl="3" indent="-216000" algn="l" rtl="0" hangingPunct="1">
              <a:spcBef>
                <a:spcPts val="0"/>
              </a:spcBef>
              <a:spcAft>
                <a:spcPts val="567"/>
              </a:spcAft>
              <a:buSzPct val="75000"/>
              <a:buFont typeface="StarSymbol"/>
              <a:buChar char="–"/>
              <a:defRPr lang="el-GR" sz="2000" b="0" i="0" u="none" strike="noStrike" kern="1200" spc="0">
                <a:ln>
                  <a:noFill/>
                </a:ln>
                <a:solidFill>
                  <a:srgbClr val="000000"/>
                </a:solidFill>
                <a:latin typeface="Calibri"/>
                <a:ea typeface="Microsoft YaHei" pitchFamily="2"/>
                <a:cs typeface="Mangal" pitchFamily="2"/>
              </a:defRPr>
            </a:lvl4pPr>
            <a:lvl5pPr marL="2160000" lvl="4"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5pPr>
            <a:lvl6pPr marL="2592000" lvl="5"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6pPr>
            <a:lvl7pPr marL="3024000" lvl="6"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7pPr>
            <a:lvl8pPr marL="3456000" lvl="7"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8pPr>
            <a:lvl9pPr marL="3887999" lvl="8" indent="-216000" algn="l" rtl="0" hangingPunct="1">
              <a:spcBef>
                <a:spcPts val="0"/>
              </a:spcBef>
              <a:spcAft>
                <a:spcPts val="283"/>
              </a:spcAft>
              <a:buSzPct val="45000"/>
              <a:buFont typeface="StarSymbol"/>
              <a:buChar char="●"/>
              <a:defRPr lang="el-GR" sz="2000" b="0" i="0" u="none" strike="noStrike" kern="1200" spc="0">
                <a:ln>
                  <a:noFill/>
                </a:ln>
                <a:solidFill>
                  <a:srgbClr val="000000"/>
                </a:solidFill>
                <a:latin typeface="Calibri"/>
                <a:ea typeface="Microsoft YaHei" pitchFamily="2"/>
                <a:cs typeface="Mangal" pitchFamily="2"/>
              </a:defRPr>
            </a:lvl9pPr>
          </a:lstStyle>
          <a:p>
            <a:pPr marL="0" lvl="0" indent="0">
              <a:spcBef>
                <a:spcPts val="479"/>
              </a:spcBef>
              <a:buNone/>
              <a:tabLst>
                <a:tab pos="1528763" algn="l"/>
              </a:tabLst>
            </a:pPr>
            <a:r>
              <a:rPr lang="el-GR" sz="2300" b="1" dirty="0">
                <a:latin typeface="Calibri" pitchFamily="18"/>
              </a:rPr>
              <a:t>Τομέας </a:t>
            </a:r>
            <a:r>
              <a:rPr lang="el-GR" sz="2300" b="1" dirty="0" smtClean="0">
                <a:latin typeface="Calibri" pitchFamily="18"/>
              </a:rPr>
              <a:t>Κινητικός</a:t>
            </a:r>
            <a:r>
              <a:rPr lang="en-US" sz="2300" b="1" dirty="0" smtClean="0">
                <a:latin typeface="Calibri" pitchFamily="18"/>
              </a:rPr>
              <a:t>:</a:t>
            </a:r>
            <a:r>
              <a:rPr lang="el-GR" sz="2300" b="1" dirty="0" smtClean="0">
                <a:latin typeface="Calibri" pitchFamily="18"/>
              </a:rPr>
              <a:t> </a:t>
            </a:r>
            <a:r>
              <a:rPr lang="el-GR" sz="2300" dirty="0">
                <a:latin typeface="Calibri" pitchFamily="18"/>
              </a:rPr>
              <a:t>Τα παιδιά δεν κινήθηκαν.</a:t>
            </a:r>
          </a:p>
          <a:p>
            <a:pPr marL="0" lvl="0" indent="0">
              <a:spcAft>
                <a:spcPts val="600"/>
              </a:spcAft>
              <a:buNone/>
              <a:tabLst>
                <a:tab pos="1528763" algn="l"/>
              </a:tabLst>
            </a:pPr>
            <a:r>
              <a:rPr lang="el-GR" sz="2300" b="1" dirty="0">
                <a:latin typeface="Calibri" pitchFamily="18"/>
              </a:rPr>
              <a:t>Τομέας </a:t>
            </a:r>
            <a:r>
              <a:rPr lang="el-GR" sz="2300" b="1" dirty="0" smtClean="0">
                <a:latin typeface="Calibri" pitchFamily="18"/>
              </a:rPr>
              <a:t>Νοητικός</a:t>
            </a:r>
            <a:r>
              <a:rPr lang="en-US" sz="2300" b="1" dirty="0" smtClean="0">
                <a:latin typeface="Calibri" pitchFamily="18"/>
              </a:rPr>
              <a:t>:</a:t>
            </a:r>
            <a:r>
              <a:rPr lang="el-GR" sz="2300" b="1" dirty="0" smtClean="0">
                <a:latin typeface="Calibri" pitchFamily="18"/>
              </a:rPr>
              <a:t> </a:t>
            </a:r>
            <a:r>
              <a:rPr lang="el-GR" sz="2300" dirty="0">
                <a:latin typeface="Calibri" pitchFamily="18"/>
              </a:rPr>
              <a:t>Στην αρχή υπήρξε μια δυσκολία στην εφαρμογή των κομματιών διότι τα δυο παιδιά προσπαθούσαν </a:t>
            </a:r>
            <a:r>
              <a:rPr lang="el-GR" sz="2300" dirty="0" smtClean="0">
                <a:latin typeface="Calibri" pitchFamily="18"/>
              </a:rPr>
              <a:t>από </a:t>
            </a:r>
            <a:r>
              <a:rPr lang="el-GR" sz="2300" dirty="0">
                <a:latin typeface="Calibri" pitchFamily="18"/>
              </a:rPr>
              <a:t>την ανάποδη πλευρά να τα βάλουν και ύστερα </a:t>
            </a:r>
            <a:r>
              <a:rPr lang="el-GR" sz="2300" dirty="0" smtClean="0">
                <a:latin typeface="Calibri" pitchFamily="18"/>
              </a:rPr>
              <a:t>από </a:t>
            </a:r>
            <a:r>
              <a:rPr lang="el-GR" sz="2300" dirty="0">
                <a:latin typeface="Calibri" pitchFamily="18"/>
              </a:rPr>
              <a:t>την κανονική τους θέση</a:t>
            </a:r>
            <a:r>
              <a:rPr lang="el-GR" sz="2300" dirty="0" smtClean="0">
                <a:latin typeface="Calibri" pitchFamily="18"/>
              </a:rPr>
              <a:t>.  Έτσι συνειδητοποίησαν </a:t>
            </a:r>
            <a:r>
              <a:rPr lang="el-GR" sz="2300" dirty="0">
                <a:latin typeface="Calibri" pitchFamily="18"/>
              </a:rPr>
              <a:t>τις πλευρές του μπροστά και του πίσω αφού στα επόμενα κομμάτια δεν έκαναν το ίδιο λάθος. Ακόμη, έμαθαν κανόνες αφού το παιχνίδι </a:t>
            </a:r>
            <a:r>
              <a:rPr lang="el-GR" sz="2300" dirty="0" smtClean="0">
                <a:latin typeface="Calibri" pitchFamily="18"/>
              </a:rPr>
              <a:t>παίζεται </a:t>
            </a:r>
            <a:r>
              <a:rPr lang="el-GR" sz="2300" dirty="0">
                <a:latin typeface="Calibri" pitchFamily="18"/>
              </a:rPr>
              <a:t>με συγκεκριμένο τρόπο. </a:t>
            </a:r>
            <a:endParaRPr lang="en-US" sz="2300" dirty="0">
              <a:latin typeface="Calibri" pitchFamily="18"/>
            </a:endParaRPr>
          </a:p>
          <a:p>
            <a:pPr marL="0" lvl="0" indent="0">
              <a:spcAft>
                <a:spcPts val="600"/>
              </a:spcAft>
              <a:buNone/>
              <a:tabLst>
                <a:tab pos="1528763" algn="l"/>
              </a:tabLst>
            </a:pPr>
            <a:r>
              <a:rPr lang="el-GR" sz="2300" dirty="0" smtClean="0">
                <a:latin typeface="Calibri" pitchFamily="18"/>
              </a:rPr>
              <a:t>Ταυτόχρονα</a:t>
            </a:r>
            <a:r>
              <a:rPr lang="el-GR" sz="2300" dirty="0">
                <a:latin typeface="Calibri" pitchFamily="18"/>
              </a:rPr>
              <a:t>, εξάσκησαν τη </a:t>
            </a:r>
            <a:r>
              <a:rPr lang="el-GR" sz="2300" dirty="0" err="1">
                <a:latin typeface="Calibri" pitchFamily="18"/>
              </a:rPr>
              <a:t>λογικομαθηματική</a:t>
            </a:r>
            <a:r>
              <a:rPr lang="el-GR" sz="2300" dirty="0">
                <a:latin typeface="Calibri" pitchFamily="18"/>
              </a:rPr>
              <a:t> τους σκέψη αφού αναγνώρισαν τα σχήματα των κομματιών και καταλάβαιναν πότε ένα κομμάτι χωρούσε στο κενό ή όχι ανάλογα με το σχήμα του. Τέλος για να βάλουν τα κομμάτια στις σωστές θέσεις συνδύαζαν τα χρώματα των κομματιών με </a:t>
            </a:r>
            <a:r>
              <a:rPr lang="el-GR" sz="2300" dirty="0" smtClean="0">
                <a:latin typeface="Calibri" pitchFamily="18"/>
              </a:rPr>
              <a:t>αυτά </a:t>
            </a:r>
            <a:r>
              <a:rPr lang="el-GR" sz="2300" dirty="0">
                <a:latin typeface="Calibri" pitchFamily="18"/>
              </a:rPr>
              <a:t>των </a:t>
            </a:r>
            <a:r>
              <a:rPr lang="el-GR" sz="2300" dirty="0" smtClean="0">
                <a:latin typeface="Calibri" pitchFamily="18"/>
              </a:rPr>
              <a:t>κενών </a:t>
            </a:r>
            <a:r>
              <a:rPr lang="el-GR" sz="2300" dirty="0">
                <a:latin typeface="Calibri" pitchFamily="18"/>
              </a:rPr>
              <a:t>του </a:t>
            </a:r>
            <a:r>
              <a:rPr lang="el-GR" sz="2300" dirty="0" err="1">
                <a:latin typeface="Calibri" pitchFamily="18"/>
              </a:rPr>
              <a:t>παζλ</a:t>
            </a:r>
            <a:r>
              <a:rPr lang="el-GR" sz="2300" dirty="0">
                <a:latin typeface="Calibri" pitchFamily="18"/>
              </a:rPr>
              <a:t>, στοιχείο το οποίο τα διευκόλυνε</a:t>
            </a:r>
            <a:r>
              <a:rPr lang="el-GR" sz="2300" dirty="0" smtClean="0">
                <a:latin typeface="Calibri" pitchFamily="18"/>
              </a:rPr>
              <a:t>.</a:t>
            </a:r>
            <a:endParaRPr lang="el-GR" sz="2300" dirty="0">
              <a:latin typeface="Calibri" pitchFamily="18"/>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custDataLst>
      <p:tags r:id="rId1"/>
    </p:custDataLst>
    <p:extLst>
      <p:ext uri="{BB962C8B-B14F-4D97-AF65-F5344CB8AC3E}">
        <p14:creationId xmlns:p14="http://schemas.microsoft.com/office/powerpoint/2010/main" val="32597175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1: Αξιολόγηση 4</a:t>
            </a:r>
            <a:r>
              <a:rPr lang="el-GR" baseline="30000" dirty="0" smtClean="0"/>
              <a:t>ου</a:t>
            </a:r>
            <a:r>
              <a:rPr lang="el-GR" dirty="0" smtClean="0"/>
              <a:t> παιχνιδιού </a:t>
            </a:r>
            <a:r>
              <a:rPr lang="el-GR" sz="2700" dirty="0" smtClean="0"/>
              <a:t>(6</a:t>
            </a:r>
            <a:r>
              <a:rPr lang="en-US" sz="2700" dirty="0" smtClean="0"/>
              <a:t>/</a:t>
            </a:r>
            <a:r>
              <a:rPr lang="el-GR" sz="2700" dirty="0" smtClean="0"/>
              <a:t>6)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a:xfrm>
            <a:off x="457200" y="1196752"/>
            <a:ext cx="8229600" cy="5544616"/>
          </a:xfrm>
        </p:spPr>
        <p:txBody>
          <a:bodyPr>
            <a:normAutofit fontScale="92500" lnSpcReduction="10000"/>
          </a:bodyPr>
          <a:lstStyle/>
          <a:p>
            <a:pPr marL="0" lvl="0" indent="0">
              <a:lnSpc>
                <a:spcPct val="110000"/>
              </a:lnSpc>
              <a:spcBef>
                <a:spcPts val="0"/>
              </a:spcBef>
              <a:spcAft>
                <a:spcPts val="600"/>
              </a:spcAft>
              <a:buNone/>
            </a:pPr>
            <a:r>
              <a:rPr lang="el-GR" b="1" dirty="0" smtClean="0"/>
              <a:t>Τομέας Συναισθηματικός: </a:t>
            </a:r>
            <a:r>
              <a:rPr lang="el-GR" dirty="0" smtClean="0"/>
              <a:t>Το παιχνίδι πρόσφερε στα παιδιά ευχαρίστηση, ξεκούραση και αποφόρτιση από την ένταση της καθημερινότητας καθώς τα βρέφη έπρεπε να συγκεντρωθούν στο να κατασκευάσουν με τα τουβλάκια τα διάφορα κτίρια με προσοχή. </a:t>
            </a:r>
          </a:p>
          <a:p>
            <a:pPr marL="0" lvl="0" indent="0">
              <a:lnSpc>
                <a:spcPct val="110000"/>
              </a:lnSpc>
              <a:spcBef>
                <a:spcPts val="0"/>
              </a:spcBef>
              <a:spcAft>
                <a:spcPts val="600"/>
              </a:spcAft>
              <a:buNone/>
            </a:pPr>
            <a:r>
              <a:rPr lang="el-GR" dirty="0" smtClean="0"/>
              <a:t>Ακόμη, μέσα από την παρατήρησή μου, κατάλαβα ότι η δραστηριότητα ήταν διασκεδαστική για τα βρέφη καθώς οι πύργοι που έφτιαχναν γκρεμίζονταν πολλές φορές πράγμα που έκανε τα παιδιά να γελάνε. Επίσης, ο Σ πριν από την έναρξη της δραστηριότητας ήταν θυμωμένος λόγω μίας διαμάχης με ένα παιδί στον παιδικό σταθμό. </a:t>
            </a:r>
          </a:p>
          <a:p>
            <a:pPr marL="0" lvl="0" indent="0">
              <a:lnSpc>
                <a:spcPct val="110000"/>
              </a:lnSpc>
              <a:spcBef>
                <a:spcPts val="0"/>
              </a:spcBef>
              <a:spcAft>
                <a:spcPts val="600"/>
              </a:spcAft>
              <a:buNone/>
            </a:pPr>
            <a:r>
              <a:rPr lang="el-GR" dirty="0" smtClean="0"/>
              <a:t>Ωστόσο, η δραστηριότητα τον βοήθησε να αποφορτιστεί από το θυμό και να παίξει ευχάριστα. Τέλος, τα παιδιά με την ενασχόληση με το συγκεκριμένο παιχνίδι νιώθουν και ηθική ικανοποίηση γιατί καταφέρνουν να δημιουργήσουν κάτι μόνα τους, χωρίς τη βοήθεια του ενήλικα, με δική τους πρωτοβουλία και σκέψη.</a:t>
            </a:r>
          </a:p>
          <a:p>
            <a:pPr algn="just">
              <a:lnSpc>
                <a:spcPct val="110000"/>
              </a:lnSpc>
              <a:spcBef>
                <a:spcPts val="0"/>
              </a:spcBef>
              <a:spcAft>
                <a:spcPts val="600"/>
              </a:spcAft>
              <a:buNone/>
            </a:pPr>
            <a:endParaRPr lang="el-GR" u="sng" dirty="0" smtClean="0"/>
          </a:p>
          <a:p>
            <a:pPr algn="just">
              <a:lnSpc>
                <a:spcPct val="110000"/>
              </a:lnSpc>
              <a:spcBef>
                <a:spcPts val="0"/>
              </a:spcBef>
              <a:spcAft>
                <a:spcPts val="600"/>
              </a:spcAft>
              <a:buNone/>
            </a:pPr>
            <a:endParaRPr lang="el-GR" dirty="0" smtClean="0"/>
          </a:p>
          <a:p>
            <a:pPr>
              <a:lnSpc>
                <a:spcPct val="110000"/>
              </a:lnSpc>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89</a:t>
            </a:fld>
            <a:endParaRPr lang="el-GR" dirty="0">
              <a:solidFill>
                <a:prstClr val="black"/>
              </a:solidFill>
            </a:endParaRPr>
          </a:p>
        </p:txBody>
      </p:sp>
    </p:spTree>
    <p:custDataLst>
      <p:tags r:id="rId1"/>
    </p:custDataLst>
    <p:extLst>
      <p:ext uri="{BB962C8B-B14F-4D97-AF65-F5344CB8AC3E}">
        <p14:creationId xmlns:p14="http://schemas.microsoft.com/office/powerpoint/2010/main" val="1340069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 </a:t>
            </a:r>
            <a:r>
              <a:rPr lang="el-GR" sz="2700" dirty="0" smtClean="0"/>
              <a:t>(1</a:t>
            </a:r>
            <a:r>
              <a:rPr lang="en-US" sz="2700" dirty="0" smtClean="0"/>
              <a:t>/</a:t>
            </a:r>
            <a:r>
              <a:rPr lang="el-GR" sz="2700" dirty="0" smtClean="0"/>
              <a:t>2)</a:t>
            </a:r>
            <a:r>
              <a:rPr lang="el-GR" sz="3200" i="1" dirty="0" smtClean="0"/>
              <a:t>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indent="0" algn="ctr">
              <a:spcBef>
                <a:spcPts val="0"/>
              </a:spcBef>
              <a:spcAft>
                <a:spcPts val="600"/>
              </a:spcAft>
              <a:buNone/>
            </a:pPr>
            <a:r>
              <a:rPr lang="el-GR" b="1" dirty="0" smtClean="0">
                <a:solidFill>
                  <a:schemeClr val="tx2"/>
                </a:solidFill>
              </a:rPr>
              <a:t>Είδος Παιχνιδιού: Συμβολικό</a:t>
            </a:r>
            <a:endParaRPr lang="el-GR" b="1" i="1" dirty="0" smtClean="0">
              <a:solidFill>
                <a:schemeClr val="tx2"/>
              </a:solidFill>
            </a:endParaRPr>
          </a:p>
          <a:p>
            <a:pPr marL="0" indent="0">
              <a:spcBef>
                <a:spcPts val="0"/>
              </a:spcBef>
              <a:spcAft>
                <a:spcPts val="600"/>
              </a:spcAft>
              <a:buNone/>
            </a:pPr>
            <a:r>
              <a:rPr lang="el-GR" b="1" dirty="0" smtClean="0"/>
              <a:t>Αριθμός παιδιών: </a:t>
            </a:r>
            <a:r>
              <a:rPr lang="el-GR" dirty="0" smtClean="0"/>
              <a:t>Συμμετείχε όλο το τμήμα δηλαδή 15 παιδιά.</a:t>
            </a:r>
          </a:p>
          <a:p>
            <a:pPr marL="0" indent="0">
              <a:spcBef>
                <a:spcPts val="0"/>
              </a:spcBef>
              <a:spcAft>
                <a:spcPts val="600"/>
              </a:spcAft>
              <a:buNone/>
            </a:pPr>
            <a:r>
              <a:rPr lang="el-GR" b="1" dirty="0" smtClean="0"/>
              <a:t>Ηλικία παιδιών</a:t>
            </a:r>
            <a:r>
              <a:rPr lang="el-GR" dirty="0" smtClean="0"/>
              <a:t>: 4-5 ετών.</a:t>
            </a:r>
          </a:p>
          <a:p>
            <a:pPr marL="0" lvl="0" indent="0">
              <a:spcBef>
                <a:spcPts val="0"/>
              </a:spcBef>
              <a:spcAft>
                <a:spcPts val="600"/>
              </a:spcAft>
              <a:buNone/>
            </a:pPr>
            <a:r>
              <a:rPr lang="el-GR" b="1" dirty="0" smtClean="0"/>
              <a:t>Περιγραφή παιχνιδιού</a:t>
            </a:r>
            <a:r>
              <a:rPr lang="el-GR" dirty="0" smtClean="0"/>
              <a:t>: Άρχισα να διηγούμαι στα παιδιά την εξής ιστορία: «Μια φορά και έναν καιρό, ήταν ο Γιόμο, ένας Αφρικανός, που ήθελε να αγοράσει μία πολύχρωμη φορεσιά αλλά είχε λεφτά μόνο για το κουμπί. Αποφάσισε λοιπόν να πάει να δουλέψει στις φυτείες μπανάνας για να μαζέψει λεφτά. </a:t>
            </a:r>
          </a:p>
          <a:p>
            <a:pPr marL="0" lvl="0" indent="0">
              <a:spcBef>
                <a:spcPts val="0"/>
              </a:spcBef>
              <a:spcAft>
                <a:spcPts val="600"/>
              </a:spcAft>
              <a:buNone/>
            </a:pPr>
            <a:r>
              <a:rPr lang="el-GR" dirty="0" smtClean="0"/>
              <a:t>Κάποια στιγμή, εμφανίζεται στο χωράφι το αφεντικό και λέει σε όλους να μαζεύουν πιο γρήγορα τις μπανάνες. Τότε, ο Γιόμο τσαντίζεται και αρχίζει να πετάει τις μπανάνες κάτω. Τον ακολουθούν όλοι και πετάνε μπανάνες σε όλο το χωράφι.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90</a:t>
            </a:fld>
            <a:endParaRPr lang="el-GR" dirty="0">
              <a:solidFill>
                <a:prstClr val="black"/>
              </a:solidFill>
            </a:endParaRPr>
          </a:p>
        </p:txBody>
      </p:sp>
    </p:spTree>
    <p:custDataLst>
      <p:tags r:id="rId1"/>
    </p:custDataLst>
    <p:extLst>
      <p:ext uri="{BB962C8B-B14F-4D97-AF65-F5344CB8AC3E}">
        <p14:creationId xmlns:p14="http://schemas.microsoft.com/office/powerpoint/2010/main" val="1405178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Συμμετοχή στο 1</a:t>
            </a:r>
            <a:r>
              <a:rPr lang="el-GR" baseline="30000" dirty="0" smtClean="0"/>
              <a:t>ο</a:t>
            </a:r>
            <a:r>
              <a:rPr lang="el-GR" dirty="0" smtClean="0"/>
              <a:t> παιχνίδι </a:t>
            </a:r>
            <a:r>
              <a:rPr lang="el-GR" sz="2700" dirty="0" smtClean="0"/>
              <a:t>(2</a:t>
            </a:r>
            <a:r>
              <a:rPr lang="en-US" sz="2700" dirty="0" smtClean="0"/>
              <a:t>/</a:t>
            </a:r>
            <a:r>
              <a:rPr lang="el-GR" sz="2700" dirty="0" smtClean="0"/>
              <a:t>2)</a:t>
            </a:r>
            <a:r>
              <a:rPr lang="el-GR" sz="3200" i="1" dirty="0" smtClean="0"/>
              <a:t>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algn="ctr">
              <a:spcBef>
                <a:spcPts val="0"/>
              </a:spcBef>
              <a:spcAft>
                <a:spcPts val="600"/>
              </a:spcAft>
              <a:buNone/>
            </a:pPr>
            <a:r>
              <a:rPr lang="el-GR" b="1" dirty="0" smtClean="0">
                <a:solidFill>
                  <a:schemeClr val="tx2"/>
                </a:solidFill>
              </a:rPr>
              <a:t>Είδος Παιχνιδιού: Συμβολικό</a:t>
            </a:r>
            <a:endParaRPr lang="el-GR" b="1" i="1" dirty="0" smtClean="0">
              <a:solidFill>
                <a:schemeClr val="tx2"/>
              </a:solidFill>
            </a:endParaRPr>
          </a:p>
          <a:p>
            <a:pPr marL="0" indent="0">
              <a:spcBef>
                <a:spcPts val="0"/>
              </a:spcBef>
              <a:spcAft>
                <a:spcPts val="600"/>
              </a:spcAft>
              <a:buNone/>
            </a:pPr>
            <a:r>
              <a:rPr lang="el-GR" b="1" dirty="0" smtClean="0"/>
              <a:t>Περιγραφή παιχνιδιού</a:t>
            </a:r>
            <a:r>
              <a:rPr lang="el-GR" dirty="0"/>
              <a:t> (συνέχεια): </a:t>
            </a:r>
            <a:endParaRPr lang="en-US" dirty="0"/>
          </a:p>
          <a:p>
            <a:pPr marL="0" lvl="0" indent="0">
              <a:spcBef>
                <a:spcPts val="0"/>
              </a:spcBef>
              <a:spcAft>
                <a:spcPts val="600"/>
              </a:spcAft>
              <a:buNone/>
            </a:pPr>
            <a:r>
              <a:rPr lang="el-GR" dirty="0" smtClean="0"/>
              <a:t>Αρχίζουν να πατάνε από τα νεύρα τους τις μπανάνες και γλιστράνε όλοι».</a:t>
            </a:r>
          </a:p>
          <a:p>
            <a:pPr marL="0" indent="0">
              <a:spcBef>
                <a:spcPts val="0"/>
              </a:spcBef>
              <a:spcAft>
                <a:spcPts val="600"/>
              </a:spcAft>
              <a:buNone/>
            </a:pPr>
            <a:r>
              <a:rPr lang="el-GR" dirty="0" smtClean="0"/>
              <a:t>Με αφορμή αυτή την ιστορία, ζήτησα από τα παιδιά να σχηματίσουν έναν κύκλο και να κάνουν ότι κρατάνε ένα καλάθι με το αριστερό τους χέρι ενώ με το δεξί έβαζαν τις μπανάνες που έκοβαν, μέσα στο καλάθι. Αυτό αρχικά έγινε με αργό ρυθμό και έπειτα πιο γρήγορα. </a:t>
            </a:r>
          </a:p>
          <a:p>
            <a:pPr marL="0" indent="0">
              <a:spcBef>
                <a:spcPts val="0"/>
              </a:spcBef>
              <a:spcAft>
                <a:spcPts val="600"/>
              </a:spcAft>
              <a:buNone/>
            </a:pPr>
            <a:r>
              <a:rPr lang="el-GR" dirty="0" smtClean="0"/>
              <a:t>Έπειτα, έκανα εγώ το αφεντικό που τους φωνάζει να κάνουν πιο γρήγορα και τα παιδιά άρχισαν να τρέχουν και να πετάνε μπανάνες σε όλο το χώρο με απότομες κινήσεις σε όλα τα επίπεδα.</a:t>
            </a:r>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91</a:t>
            </a:fld>
            <a:endParaRPr lang="el-GR" dirty="0">
              <a:solidFill>
                <a:prstClr val="black"/>
              </a:solidFill>
            </a:endParaRPr>
          </a:p>
        </p:txBody>
      </p:sp>
    </p:spTree>
    <p:custDataLst>
      <p:tags r:id="rId1"/>
    </p:custDataLst>
    <p:extLst>
      <p:ext uri="{BB962C8B-B14F-4D97-AF65-F5344CB8AC3E}">
        <p14:creationId xmlns:p14="http://schemas.microsoft.com/office/powerpoint/2010/main" val="20294928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(1</a:t>
            </a:r>
            <a:r>
              <a:rPr lang="en-US" sz="2700" dirty="0" smtClean="0"/>
              <a:t>/</a:t>
            </a:r>
            <a:r>
              <a:rPr lang="el-GR" sz="2700" dirty="0" smtClean="0"/>
              <a:t>7)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Κινητικός: </a:t>
            </a:r>
            <a:r>
              <a:rPr lang="el-GR" dirty="0" smtClean="0"/>
              <a:t>Το παιδί μέσα από αυτή τη δραστηριότητα μαθαίνει να τρέχει και να πηδά, εξασκώντας και ενδυναμώνοντας έτσι τους μύες του αφού το βρέφος καλείται να κινηθεί σε όλο το χώρο, τρέχοντας και πετώντας μπανάνες. </a:t>
            </a:r>
          </a:p>
          <a:p>
            <a:pPr marL="0" lvl="0" indent="0">
              <a:spcBef>
                <a:spcPts val="0"/>
              </a:spcBef>
              <a:spcAft>
                <a:spcPts val="600"/>
              </a:spcAft>
              <a:buNone/>
            </a:pPr>
            <a:r>
              <a:rPr lang="el-GR" dirty="0" smtClean="0"/>
              <a:t>Με αυτόν τον τρόπο, ενισχύεται και ο καλύτερος έλεγχος των κινήσεων αλλά και ο οπτικοκινητικός συντονισμός καθώς το βρέφος αντιλαμβάνεται, όταν κινείται, το σώμα του στο χώρο και συντονίζει τα μάτια του με το χέρι του όταν για παράδειγμα κάνει ότι θέλει να πιάσει μία μπανάνα για να τη βάλει στο καλάθι που κρατάει. </a:t>
            </a:r>
            <a:endParaRPr lang="el-GR" sz="9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92</a:t>
            </a:fld>
            <a:endParaRPr lang="el-GR" dirty="0">
              <a:solidFill>
                <a:prstClr val="black"/>
              </a:solidFill>
            </a:endParaRPr>
          </a:p>
        </p:txBody>
      </p:sp>
    </p:spTree>
    <p:custDataLst>
      <p:tags r:id="rId1"/>
    </p:custDataLst>
    <p:extLst>
      <p:ext uri="{BB962C8B-B14F-4D97-AF65-F5344CB8AC3E}">
        <p14:creationId xmlns:p14="http://schemas.microsoft.com/office/powerpoint/2010/main" val="29622081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(2</a:t>
            </a:r>
            <a:r>
              <a:rPr lang="en-US" sz="2700" dirty="0" smtClean="0"/>
              <a:t>/</a:t>
            </a:r>
            <a:r>
              <a:rPr lang="el-GR" sz="2700" dirty="0" smtClean="0"/>
              <a:t>7)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indent="0" algn="just">
              <a:spcBef>
                <a:spcPts val="0"/>
              </a:spcBef>
              <a:spcAft>
                <a:spcPts val="600"/>
              </a:spcAft>
              <a:buNone/>
            </a:pPr>
            <a:r>
              <a:rPr lang="el-GR" b="1" dirty="0" smtClean="0"/>
              <a:t>Τομέας Κινητικός </a:t>
            </a:r>
            <a:r>
              <a:rPr lang="el-GR" dirty="0"/>
              <a:t>(συνέχεια): </a:t>
            </a:r>
            <a:endParaRPr lang="en-US" dirty="0"/>
          </a:p>
          <a:p>
            <a:pPr marL="0" lvl="0" indent="0">
              <a:spcBef>
                <a:spcPts val="0"/>
              </a:spcBef>
              <a:spcAft>
                <a:spcPts val="600"/>
              </a:spcAft>
              <a:buNone/>
            </a:pPr>
            <a:r>
              <a:rPr lang="el-GR" dirty="0" smtClean="0"/>
              <a:t>Προσπαθεί να μοιραστεί το χώρο με τα υπόλοιπα παιδιά προσέχοντας να μην χτυπήσει κάποιο άλλο παιδί την ώρα που τρέχει (αδρή κινητικότητα). Έχει τη δυνατότητα να κινηθεί με άνεση και ελευθερία στο χώρο προς όποια κατεύθυνση επιθυμεί και σε όλα τα επίπεδα (πάνω, κάτω κτλ). </a:t>
            </a:r>
          </a:p>
          <a:p>
            <a:pPr marL="0" lvl="0" indent="0">
              <a:spcBef>
                <a:spcPts val="0"/>
              </a:spcBef>
              <a:spcAft>
                <a:spcPts val="600"/>
              </a:spcAft>
              <a:buNone/>
            </a:pPr>
            <a:r>
              <a:rPr lang="el-GR" dirty="0" smtClean="0"/>
              <a:t>Μέσα από την κίνηση στο χώρο μπορούν να συνειδητοποιήσουν καλύτερα τα όρια του εαυτού τους, του σώματός τους καθώς ανακαλύπτουν νέους τρόπους με τους οποίους μπορούν να κινηθούν και αντιλαμβάνονται καλύτερα το επίπεδο στο χώρο στο οποίο βρίσκονται (ψηλά ή χαμηλά) αλλά και γνωρίζουν καλύτερα τα μέρη του σώματος μέσω της κίνησης (αντιλαμβάνονται αν κινούν τα χέρια, τα πόδια τους κ.τ.λ.).</a:t>
            </a:r>
            <a:endParaRPr lang="el-GR" sz="9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93</a:t>
            </a:fld>
            <a:endParaRPr lang="el-GR" dirty="0">
              <a:solidFill>
                <a:prstClr val="black"/>
              </a:solidFill>
            </a:endParaRPr>
          </a:p>
        </p:txBody>
      </p:sp>
    </p:spTree>
    <p:custDataLst>
      <p:tags r:id="rId1"/>
    </p:custDataLst>
    <p:extLst>
      <p:ext uri="{BB962C8B-B14F-4D97-AF65-F5344CB8AC3E}">
        <p14:creationId xmlns:p14="http://schemas.microsoft.com/office/powerpoint/2010/main" val="18244006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(3</a:t>
            </a:r>
            <a:r>
              <a:rPr lang="en-US" sz="2700" dirty="0" smtClean="0"/>
              <a:t>/</a:t>
            </a:r>
            <a:r>
              <a:rPr lang="el-GR" sz="2700" dirty="0" smtClean="0"/>
              <a:t>7)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Νοητικός: </a:t>
            </a:r>
            <a:r>
              <a:rPr lang="el-GR" dirty="0" smtClean="0"/>
              <a:t>Τα παιδιά έπρεπε να σκεφτούν τρόπους με τους οποίους θα μπορούσαν να μαζέψουν τις μπανάνες καθώς υποτίθεται ότι κάποιες μπανάνες ήταν πολύ ψηλά και δεν τις έφταναν και άλλες πιο χαμηλά αναπτύσσοντας έτσι τη φαντασία και τη δημιουργικότητά τους. </a:t>
            </a:r>
          </a:p>
          <a:p>
            <a:pPr marL="0" lvl="0" indent="0">
              <a:spcBef>
                <a:spcPts val="0"/>
              </a:spcBef>
              <a:spcAft>
                <a:spcPts val="600"/>
              </a:spcAft>
              <a:buNone/>
            </a:pPr>
            <a:r>
              <a:rPr lang="el-GR" dirty="0" smtClean="0"/>
              <a:t>Ακόμη, τα παιδιά έμαθαν τις έννοιες του χώρου όπως «επάνω», «κάτω», «ψηλά», «χαμηλά» καθώς έπρεπε να κινηθούν σε διάφορα επίπεδα την ώρα που πετούσαν τις μπανάνες ενώ με αυτόν τον τρόπο εμπλούτισαν το λεξιλόγιό τους με τις νέες αυτές έννοιες. </a:t>
            </a:r>
            <a:endParaRPr lang="el-GR" sz="9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94</a:t>
            </a:fld>
            <a:endParaRPr lang="el-GR" dirty="0">
              <a:solidFill>
                <a:prstClr val="black"/>
              </a:solidFill>
            </a:endParaRPr>
          </a:p>
        </p:txBody>
      </p:sp>
    </p:spTree>
    <p:custDataLst>
      <p:tags r:id="rId1"/>
    </p:custDataLst>
    <p:extLst>
      <p:ext uri="{BB962C8B-B14F-4D97-AF65-F5344CB8AC3E}">
        <p14:creationId xmlns:p14="http://schemas.microsoft.com/office/powerpoint/2010/main" val="25824702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(4</a:t>
            </a:r>
            <a:r>
              <a:rPr lang="en-US" sz="2700" dirty="0" smtClean="0"/>
              <a:t>/</a:t>
            </a:r>
            <a:r>
              <a:rPr lang="el-GR" sz="2700" dirty="0" smtClean="0"/>
              <a:t>7)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indent="0">
              <a:spcBef>
                <a:spcPts val="0"/>
              </a:spcBef>
              <a:spcAft>
                <a:spcPts val="600"/>
              </a:spcAft>
              <a:buNone/>
            </a:pPr>
            <a:r>
              <a:rPr lang="el-GR" b="1" dirty="0" smtClean="0"/>
              <a:t>Τομέας Νοητικός </a:t>
            </a:r>
            <a:r>
              <a:rPr lang="el-GR" dirty="0"/>
              <a:t>(συνέχεια): </a:t>
            </a:r>
            <a:endParaRPr lang="en-US" dirty="0"/>
          </a:p>
          <a:p>
            <a:pPr marL="0" lvl="0" indent="0">
              <a:spcBef>
                <a:spcPts val="0"/>
              </a:spcBef>
              <a:spcAft>
                <a:spcPts val="600"/>
              </a:spcAft>
              <a:buNone/>
            </a:pPr>
            <a:r>
              <a:rPr lang="el-GR" dirty="0" smtClean="0"/>
              <a:t>Επιπλέον, τα βρέφη μέσα από την κίνηση στο χώρο μπορούν να συνειδητοποιήσουν καλύτερα τα όρια του εαυτού τους, του σώματός τους καθώς ανακαλύπτουν νέους τρόπους με τους οποίους μπορούν να κινηθούν και αντιλαμβάνονται καλύτερα το επίπεδο στο χώρο στο οποίο βρίσκονται (ψηλά ή χαμηλά) αλλά και γνωρίζουν καλύτερα τα μέρη του σώματος μέσω της κίνησης (αντιλαμβάνονται αν κινούν τα χέρια, τα πόδια τους κ.τ.λ.).</a:t>
            </a:r>
          </a:p>
          <a:p>
            <a:pPr>
              <a:spcBef>
                <a:spcPts val="0"/>
              </a:spcBef>
              <a:spcAft>
                <a:spcPts val="600"/>
              </a:spcAft>
              <a:buNone/>
            </a:pPr>
            <a:endParaRPr lang="el-GR" u="sng" dirty="0" smtClean="0"/>
          </a:p>
          <a:p>
            <a:pPr>
              <a:spcBef>
                <a:spcPts val="0"/>
              </a:spcBef>
              <a:spcAft>
                <a:spcPts val="600"/>
              </a:spcAft>
              <a:buNone/>
            </a:pPr>
            <a:endParaRPr lang="el-GR" dirty="0" smtClean="0"/>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95</a:t>
            </a:fld>
            <a:endParaRPr lang="el-GR" dirty="0">
              <a:solidFill>
                <a:prstClr val="black"/>
              </a:solidFill>
            </a:endParaRPr>
          </a:p>
        </p:txBody>
      </p:sp>
    </p:spTree>
    <p:custDataLst>
      <p:tags r:id="rId1"/>
    </p:custDataLst>
    <p:extLst>
      <p:ext uri="{BB962C8B-B14F-4D97-AF65-F5344CB8AC3E}">
        <p14:creationId xmlns:p14="http://schemas.microsoft.com/office/powerpoint/2010/main" val="7717102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a:t>(5</a:t>
            </a:r>
            <a:r>
              <a:rPr lang="en-US" sz="2700" dirty="0" smtClean="0"/>
              <a:t>/</a:t>
            </a:r>
            <a:r>
              <a:rPr lang="el-GR" sz="2700" dirty="0" smtClean="0"/>
              <a:t>7)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rmAutofit/>
          </a:bodyPr>
          <a:lstStyle/>
          <a:p>
            <a:pPr marL="0" lvl="0" indent="0">
              <a:spcBef>
                <a:spcPts val="0"/>
              </a:spcBef>
              <a:spcAft>
                <a:spcPts val="600"/>
              </a:spcAft>
              <a:buNone/>
            </a:pPr>
            <a:r>
              <a:rPr lang="el-GR" b="1" dirty="0" smtClean="0"/>
              <a:t>Τομέας Κοινωνικός: </a:t>
            </a:r>
            <a:r>
              <a:rPr lang="el-GR" dirty="0" smtClean="0"/>
              <a:t>Η δραστηριότητα αυτή βοήθησε τα παιδιά να κοινωνικοποιηθούν καθώς όλα τα παιδιά συμμετείχαν σε αυτό το παιχνίδι και κάποια παιδιά ενδιαφέρονταν να δουν πως συμμετείχε ο διπλανός τους ή ο φίλος τους στο παιχνίδι. </a:t>
            </a:r>
          </a:p>
          <a:p>
            <a:pPr marL="0" lvl="0" indent="0">
              <a:spcBef>
                <a:spcPts val="0"/>
              </a:spcBef>
              <a:spcAft>
                <a:spcPts val="600"/>
              </a:spcAft>
              <a:buNone/>
            </a:pPr>
            <a:r>
              <a:rPr lang="el-GR" dirty="0" smtClean="0"/>
              <a:t>Ακόμα, το κάθε παιδί είχε τις δικές του ιδέες όσον αφορά το πώς θα ανταποκριθεί στη δραστηριότητα αυτή, δηλαδή το καθένα από τα παιδιά έβαζε με διαφορετικό τρόπο τις μπανάνες στο καλάθι, με διαφορετικό τρόπο έτρεχε πετώντας μπανάνες κ.τ.λ. </a:t>
            </a:r>
          </a:p>
          <a:p>
            <a:pPr marL="0" lvl="0" indent="0">
              <a:spcBef>
                <a:spcPts val="0"/>
              </a:spcBef>
              <a:spcAft>
                <a:spcPts val="600"/>
              </a:spcAft>
              <a:buNone/>
            </a:pPr>
            <a:r>
              <a:rPr lang="el-GR" dirty="0" smtClean="0"/>
              <a:t>Τέλος, κατά τη διάρκεια της δραστηριότητας, τα παιδιά μιλούσαν μεταξύ τους σχολιάζοντας το παιχνίδι στο οποίο συμμετείχαν.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96</a:t>
            </a:fld>
            <a:endParaRPr lang="el-GR" dirty="0">
              <a:solidFill>
                <a:prstClr val="black"/>
              </a:solidFill>
            </a:endParaRPr>
          </a:p>
        </p:txBody>
      </p:sp>
    </p:spTree>
    <p:custDataLst>
      <p:tags r:id="rId1"/>
    </p:custDataLst>
    <p:extLst>
      <p:ext uri="{BB962C8B-B14F-4D97-AF65-F5344CB8AC3E}">
        <p14:creationId xmlns:p14="http://schemas.microsoft.com/office/powerpoint/2010/main" val="37342171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(6</a:t>
            </a:r>
            <a:r>
              <a:rPr lang="en-US" sz="2700" dirty="0" smtClean="0"/>
              <a:t>/</a:t>
            </a:r>
            <a:r>
              <a:rPr lang="el-GR" sz="2700" dirty="0" smtClean="0"/>
              <a:t>7)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marL="0" lvl="0" indent="0">
              <a:spcBef>
                <a:spcPts val="0"/>
              </a:spcBef>
              <a:spcAft>
                <a:spcPts val="600"/>
              </a:spcAft>
              <a:buNone/>
            </a:pPr>
            <a:r>
              <a:rPr lang="el-GR" b="1" dirty="0" smtClean="0"/>
              <a:t>Τομέας Συναισθηματικός: </a:t>
            </a:r>
            <a:r>
              <a:rPr lang="el-GR" dirty="0" smtClean="0"/>
              <a:t>Η δραστηριότητα πρόσφερε στα παιδιά χαρά γιατί πιστεύω ότι απόλαυσαν την ιστορία και τη δραστηριότητα κρίνοντας από την προσήλωσή τους στην αφήγηση της ιστορίας και από την ενεργή συμμετοχή που συνοδεύονταν από το γέλιο τους κατά τη διάρκεια πραγματοποίησης της δραστηριότητας. </a:t>
            </a:r>
          </a:p>
          <a:p>
            <a:pPr marL="0" lvl="0" indent="0">
              <a:spcBef>
                <a:spcPts val="0"/>
              </a:spcBef>
              <a:spcAft>
                <a:spcPts val="600"/>
              </a:spcAft>
              <a:buNone/>
            </a:pPr>
            <a:r>
              <a:rPr lang="el-GR" dirty="0" smtClean="0"/>
              <a:t>Ακόμη, πιστεύω πως τα παιδιά ένιωσαν να ταυτίζονται λίγο με τον Γιόμο καθώς, όπως είδαμε, ο Γιόμο εναντιώνεται στην διαταγή του αφεντικού πετώντας κάτω τις μπανάνες, γεγονός που ταιριάζει με την περίοδο αρνητισμού που περνάνε τα βρέφη. </a:t>
            </a:r>
            <a:endParaRPr lang="el-GR" sz="11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97</a:t>
            </a:fld>
            <a:endParaRPr lang="el-GR" dirty="0">
              <a:solidFill>
                <a:prstClr val="black"/>
              </a:solidFill>
            </a:endParaRPr>
          </a:p>
        </p:txBody>
      </p:sp>
    </p:spTree>
    <p:custDataLst>
      <p:tags r:id="rId1"/>
    </p:custDataLst>
    <p:extLst>
      <p:ext uri="{BB962C8B-B14F-4D97-AF65-F5344CB8AC3E}">
        <p14:creationId xmlns:p14="http://schemas.microsoft.com/office/powerpoint/2010/main" val="20634448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Μέρος 2: Αξιολόγηση 1</a:t>
            </a:r>
            <a:r>
              <a:rPr lang="el-GR" baseline="30000" dirty="0" smtClean="0"/>
              <a:t>ου</a:t>
            </a:r>
            <a:r>
              <a:rPr lang="el-GR" dirty="0" smtClean="0"/>
              <a:t> παιχνιδιού </a:t>
            </a:r>
            <a:r>
              <a:rPr lang="el-GR" sz="2700" dirty="0" smtClean="0"/>
              <a:t>(7</a:t>
            </a:r>
            <a:r>
              <a:rPr lang="en-US" sz="2700" dirty="0" smtClean="0"/>
              <a:t>/</a:t>
            </a:r>
            <a:r>
              <a:rPr lang="el-GR" sz="2700" dirty="0" smtClean="0"/>
              <a:t>7) </a:t>
            </a:r>
            <a:r>
              <a:rPr lang="el-GR" sz="2700" i="1" dirty="0" smtClean="0"/>
              <a:t>Φοιτήτρια Χριστοδουλάκη Αικατερίνη</a:t>
            </a:r>
            <a:endParaRPr lang="el-GR" sz="3200" dirty="0"/>
          </a:p>
        </p:txBody>
      </p:sp>
      <p:sp>
        <p:nvSpPr>
          <p:cNvPr id="3" name="Θέση περιεχομένου 2"/>
          <p:cNvSpPr>
            <a:spLocks noGrp="1"/>
          </p:cNvSpPr>
          <p:nvPr>
            <p:ph idx="1"/>
          </p:nvPr>
        </p:nvSpPr>
        <p:spPr/>
        <p:txBody>
          <a:bodyPr>
            <a:noAutofit/>
          </a:bodyPr>
          <a:lstStyle/>
          <a:p>
            <a:pPr>
              <a:spcBef>
                <a:spcPts val="0"/>
              </a:spcBef>
              <a:spcAft>
                <a:spcPts val="600"/>
              </a:spcAft>
              <a:buNone/>
            </a:pPr>
            <a:r>
              <a:rPr lang="el-GR" b="1" dirty="0" smtClean="0"/>
              <a:t>Τομέας Συναισθηματικός </a:t>
            </a:r>
            <a:r>
              <a:rPr lang="el-GR" dirty="0"/>
              <a:t>(συνέχεια): </a:t>
            </a:r>
            <a:endParaRPr lang="en-US" dirty="0"/>
          </a:p>
          <a:p>
            <a:pPr marL="0" lvl="0" indent="0">
              <a:spcBef>
                <a:spcPts val="0"/>
              </a:spcBef>
              <a:spcAft>
                <a:spcPts val="600"/>
              </a:spcAft>
              <a:buNone/>
            </a:pPr>
            <a:r>
              <a:rPr lang="el-GR" dirty="0" smtClean="0"/>
              <a:t>Δηλαδή ένιωσαν τον Γιόμο σαν ένα παιδί ίδιο με εκείνα ενώ επίσης ήρθαν σε επαφή με την ανατροπή των ρόλων εξουσίας και υπακοής καθώς ο Γιόμο εναντιώνεται στο αφεντικό μαζί με τους άλλους εργάτες. Μπόρεσαν να ταυτιστούν μαζί του. </a:t>
            </a:r>
          </a:p>
          <a:p>
            <a:pPr marL="0" lvl="0" indent="0">
              <a:spcBef>
                <a:spcPts val="0"/>
              </a:spcBef>
              <a:spcAft>
                <a:spcPts val="600"/>
              </a:spcAft>
              <a:buNone/>
            </a:pPr>
            <a:r>
              <a:rPr lang="el-GR" dirty="0" smtClean="0"/>
              <a:t>Πιστεύω ότι η εμπειρία αυτής της δραστηριότητας τους πρόσφερε διασκέδαση λόγω της άνεσης με την οποία μπορούσαν να κινηθούν στο χώρο. </a:t>
            </a:r>
          </a:p>
          <a:p>
            <a:pPr marL="0" lvl="0" indent="0">
              <a:spcBef>
                <a:spcPts val="0"/>
              </a:spcBef>
              <a:spcAft>
                <a:spcPts val="600"/>
              </a:spcAft>
              <a:buNone/>
            </a:pPr>
            <a:r>
              <a:rPr lang="el-GR" dirty="0" smtClean="0"/>
              <a:t>Τέλος, δόθηκε η δυνατότητα στο παιδί να δοκιμάσει διάφορους ρόλους και καταστάσεις βοηθώντας έτσι να αντιμετωπίσει τους φόβους του και να βιώσει την επιτυχία, μιας και το παιδί τολμάει έστω και φανταστικά, να εναντιωθεί στο αφεντικό και κατά συνέπεια να αντιμετωπίσει το φόβο του απέναντι στο πρόσωπό του (επαφή με διάφορα συναισθήματα).</a:t>
            </a:r>
          </a:p>
          <a:p>
            <a:pPr>
              <a:spcBef>
                <a:spcPts val="0"/>
              </a:spcBef>
              <a:spcAft>
                <a:spcPts val="600"/>
              </a:spcAft>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98</a:t>
            </a:fld>
            <a:endParaRPr lang="el-GR" dirty="0">
              <a:solidFill>
                <a:prstClr val="black"/>
              </a:solidFill>
            </a:endParaRPr>
          </a:p>
        </p:txBody>
      </p:sp>
    </p:spTree>
    <p:custDataLst>
      <p:tags r:id="rId1"/>
    </p:custDataLst>
    <p:extLst>
      <p:ext uri="{BB962C8B-B14F-4D97-AF65-F5344CB8AC3E}">
        <p14:creationId xmlns:p14="http://schemas.microsoft.com/office/powerpoint/2010/main" val="17100136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46a81dacb030d3a72fec9ec6195139f895a88"/>
  <p:tag name="ISPRING_RESOURCE_PATHS_HASH_PRESENTER" val="23bbb48649d2baafd9e452d0936cb74fbe49c4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C_template_updated">
  <a:themeElements>
    <a:clrScheme name="Προσαρμοσμένο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TotalTime>
  <Words>16954</Words>
  <Application>Microsoft Office PowerPoint</Application>
  <PresentationFormat>On-screen Show (4:3)</PresentationFormat>
  <Paragraphs>911</Paragraphs>
  <Slides>164</Slides>
  <Notes>7</Notes>
  <HiddenSlides>0</HiddenSlides>
  <MMClips>0</MMClips>
  <ScaleCrop>false</ScaleCrop>
  <HeadingPairs>
    <vt:vector size="4" baseType="variant">
      <vt:variant>
        <vt:lpstr>Theme</vt:lpstr>
      </vt:variant>
      <vt:variant>
        <vt:i4>3</vt:i4>
      </vt:variant>
      <vt:variant>
        <vt:lpstr>Slide Titles</vt:lpstr>
      </vt:variant>
      <vt:variant>
        <vt:i4>164</vt:i4>
      </vt:variant>
    </vt:vector>
  </HeadingPairs>
  <TitlesOfParts>
    <vt:vector size="167" baseType="lpstr">
      <vt:lpstr>2_OC_template_updated</vt:lpstr>
      <vt:lpstr>OC_template_updated</vt:lpstr>
      <vt:lpstr>1_OC_template_updated</vt:lpstr>
      <vt:lpstr>Αρχές Οργάνωσης Παιδαγωγικής Πράξης Ι (E)</vt:lpstr>
      <vt:lpstr>Περιεχόμενο ενότητας</vt:lpstr>
      <vt:lpstr>Παρουσίαση 1</vt:lpstr>
      <vt:lpstr>Μέρος 1: Καταγραφή 1ου παιχνιδιού Φοιτήτρια Σάσαρη Αθανασία</vt:lpstr>
      <vt:lpstr>Μέρος 1: Αξιολόγηση 1ου παιχνιδιού (1/3) Φοιτήτρια Σάσαρη Αθανασία</vt:lpstr>
      <vt:lpstr>Μέρος 1: Αξιολόγηση 1ου παιχνιδιού (2/3) Φοιτήτρια Σάσαρη Αθανασία</vt:lpstr>
      <vt:lpstr>Μέρος 1: Αξιολόγηση 1ου παιχνιδιού (3/3) Φοιτήτρια Σάσαρη Αθανασία</vt:lpstr>
      <vt:lpstr>Μέρος 1: Καταγραφή 2ου παιχνιδιού  Φοιτήτρια Σάσαρη Αθανασία</vt:lpstr>
      <vt:lpstr>Μέρος 1: Αξιολόγηση 2ου παιχνιδιού (1/2) Φοιτήτρια Σάσαρη Αθανασία</vt:lpstr>
      <vt:lpstr>Μέρος 1: Αξιολόγηση 2ου παιχνιδιού (2/2) Φοιτήτρια Σάσαρη Αθανασία</vt:lpstr>
      <vt:lpstr>Μέρος 1: Καταγραφή 3ου παιχνιδιού  Φοιτήτρια Σάσαρη Αθανασία</vt:lpstr>
      <vt:lpstr>Μέρος 1: Αξιολόγηση 3ου παιχνιδιού (1/3)  Φοιτήτρια Σάσαρη Αθανασία</vt:lpstr>
      <vt:lpstr>Μέρος 1: Αξιολόγηση 3ου παιχνιδιού (2/3)  Φοιτήτρια Σάσαρη Αθανασία</vt:lpstr>
      <vt:lpstr>Μέρος 1: Αξιολόγηση 3ου παιχνιδιού (3/3)  Φοιτήτρια Σάσαρη Αθανασία</vt:lpstr>
      <vt:lpstr>Μέρος 1: Καταγραφή 4ου παιχνιδιού Φοιτήτρια Σάσαρη Αθανασία</vt:lpstr>
      <vt:lpstr>Μέρος 1: Αξιολόγηση 4ου παιχνιδιού (1/5) Φοιτήτρια Σάσαρη Αθανασία</vt:lpstr>
      <vt:lpstr>Μέρος 1: Αξιολόγηση 4ου παιχνιδιού (2/5) Φοιτήτρια Σάσαρη Αθανασία</vt:lpstr>
      <vt:lpstr>Μέρος 1: Αξιολόγηση 4ου παιχνιδιού (3/5) Φοιτήτρια Σάσαρη Αθανασία</vt:lpstr>
      <vt:lpstr>Μέρος 1: Αξιολόγηση 4ου παιχνιδιού (4/5) Φοιτήτρια Σάσαρη Αθανασία</vt:lpstr>
      <vt:lpstr>Μέρος 1: Αξιολόγηση 4ου παιχνιδιού (5/5) Φοιτήτρια Σάσαρη Αθανασία</vt:lpstr>
      <vt:lpstr>Μέρος 2: Συμμετοχή στο 1ο παιχνίδι Φοιτήτρια Σάσαρη Αθανασία</vt:lpstr>
      <vt:lpstr>Μέρος 2: Αξιολόγηση 1ου παιχνιδιού (1/3) Φοιτήτρια Σάσαρη Αθανασία </vt:lpstr>
      <vt:lpstr>Μέρος 2: Αξιολόγηση 1ου παιχνιδιού (2/3) Φοιτήτρια Σάσαρη Αθανασία </vt:lpstr>
      <vt:lpstr>Μέρος 2: Αξιολόγηση 1ου παιχνιδιού (3/3) Φοιτήτρια Σάσαρη Αθανασία </vt:lpstr>
      <vt:lpstr>Μέρος 2: Συμμετοχή στο 2ο παιχνίδι Φοιτήτρια Σάσαρη Αθανασία </vt:lpstr>
      <vt:lpstr>Μέρος 2: Αξιολόγηση 2ου παιχνιδιού (1/2) Φοιτήτρια Σάσαρη Αθανασία </vt:lpstr>
      <vt:lpstr>Μέρος 2: Αξιολόγηση 2ου παιχνιδιού (2/2) Φοιτήτρια Σάσαρη Αθανασία </vt:lpstr>
      <vt:lpstr>Μέρος 3:  Φοιτήτρια Σάσαρη Αθανασία </vt:lpstr>
      <vt:lpstr>Παρουσίαση 2</vt:lpstr>
      <vt:lpstr>Μέρος 1: Καταγραφή 1ου παιχνιδιού  Φοιτήτρια Αγγελοπούλου Χρυσοβαλάντη</vt:lpstr>
      <vt:lpstr>Μέρος 1: Αξιολόγηση 1ου παιχνιδιού  Φοιτήτρια Αγγελοπούλου Χρυσοβαλάντη</vt:lpstr>
      <vt:lpstr>Μέρος 1: Καταγραφή 2ου παιχνιδιού Φοιτήτρια Αγγελοπούλου Χρυσοβαλάντη</vt:lpstr>
      <vt:lpstr>Μέρος 1: Αξιολόγηση 2ου παιχνιδιού Φοιτήτρια Αγγελοπούλου Χρυσοβαλάντη</vt:lpstr>
      <vt:lpstr>Μέρος 1: Καταγραφή 3ου παιχνιδιού Φοιτήτρια Αγγελοπούλου Χρυσοβαλάντη</vt:lpstr>
      <vt:lpstr>Μέρος 1: Αξιολόγηση 3ου παιχνιδιού Φοιτήτρια Αγγελοπούλου Χρυσοβαλάντη</vt:lpstr>
      <vt:lpstr>Μέρος 1: Καταγραφή 4ου παιχνιδιού (1/2) Φοιτήτρια Αγγελοπούλου Χρυσοβαλάντη</vt:lpstr>
      <vt:lpstr>Μέρος 1: Καταγραφή 4ου παιχνιδιού (2/2) Φοιτήτρια Αγγελοπούλου Χρυσοβαλάντη</vt:lpstr>
      <vt:lpstr>Μέρος 1: Αξιολόγηση 4ου παιχνιδιού Φοιτήτρια Αγγελοπούλου Χρυσοβαλάντη</vt:lpstr>
      <vt:lpstr>Μέρος 2: Συμμετοχή στο 1ο παιχνίδι (1/2) Φοιτήτρια Αγγελοπούλου Χρυσοβαλάντη</vt:lpstr>
      <vt:lpstr>Μέρος 2: Συμμετοχή στο 1ο παιχνίδι (2/2) Φοιτήτρια Αγγελοπούλου Χρυσοβαλάντη</vt:lpstr>
      <vt:lpstr>Μέρος 2: Αξιολόγηση 1ου παιχνιδιού Φοιτήτρια Αγγελοπούλου Χρυσοβαλάντη</vt:lpstr>
      <vt:lpstr>Μέρος 2: Συμμετοχή στο 2ο παιχνίδι Φοιτήτρια Αγγελοπούλου Χρυσοβαλάντη</vt:lpstr>
      <vt:lpstr>Μέρος 2: Αξιολόγηση 2ου παιχνιδιού Φοιτήτρια Αγγελοπούλου Χρυσοβαλάντη</vt:lpstr>
      <vt:lpstr>Μέρος 3: (1/2)  Φοιτήτρια Αγγελοπούλου Χρυσοβαλάντη </vt:lpstr>
      <vt:lpstr>Μέρος 3: (2/2)  Φοιτήτρια Αγγελοπούλου Χρυσοβαλάντη </vt:lpstr>
      <vt:lpstr>Παρουσίαση 3</vt:lpstr>
      <vt:lpstr>Μέρος 1: Καταγραφή 1ου παιχνιδιού  Φοιτήτρια Δημητράσκου Μαρία</vt:lpstr>
      <vt:lpstr>Μέρος 1: Αξιολόγηση 1ου παιχνιδιού Φοιτήτρια Δημητράσκου Μαρία</vt:lpstr>
      <vt:lpstr>Μέρος 1: Καταγραφή 2ου παιχνιδιού Φοιτήτρια Δημητράσκου Μαρία</vt:lpstr>
      <vt:lpstr>Μέρος 1: Αξιολόγηση 2ου παιχνιδιού Φοιτήτρια Δημητράσκου Μαρία</vt:lpstr>
      <vt:lpstr>Μέρος 1: Καταγραφή 3ου παιχνιδιού Φοιτήτρια Δημητράσκου Μαρία</vt:lpstr>
      <vt:lpstr>Μέρος 1: Αξιολόγηση 3ου παιχνιδιού Φοιτήτρια Δημητράσκου Μαρία</vt:lpstr>
      <vt:lpstr>Μέρος 1: Καταγραφή 4ου παιχνιδιού Φοιτήτρια Δημητράσκου Μαρία</vt:lpstr>
      <vt:lpstr>Μέρος 1: Αξιολόγηση 4ου παιχνιδιού Φοιτήτρια Δημητράσκου Μαρία</vt:lpstr>
      <vt:lpstr>Μέρος 2: Συμμετοχή στο 1ο παιχνίδι Φοιτήτρια Δημητράσκου Μαρία</vt:lpstr>
      <vt:lpstr>Μέρος 2: Αξιολόγηση 1ου παιχνιδιού (1/2) Φοιτήτρια Δημητράσκου Μαρία</vt:lpstr>
      <vt:lpstr>Μέρος 2: Αξιολόγηση 1ου παιχνιδιού (2/2) Φοιτήτρια Δημητράσκου Μαρία</vt:lpstr>
      <vt:lpstr>Μέρος 2: Συμμετοχή στο 2ο παιχνίδι Φοιτήτρια Δημητράσκου Μαρία</vt:lpstr>
      <vt:lpstr>Μέρος 2: Αξιολόγηση 2ου παιχνιδιού Φοιτήτρια Δημητράσκου Μαρία</vt:lpstr>
      <vt:lpstr>Μέρος 3:  Φοιτήτρια Δημητράσκου Μαρία </vt:lpstr>
      <vt:lpstr>Παρουσίαση 4</vt:lpstr>
      <vt:lpstr>Μέρος 1: Καταγραφή 1ου παιχνιδιού Φοιτήτρια Χριστοδουλάκη Αικατερίνη</vt:lpstr>
      <vt:lpstr>Μέρος 1: Αξιολόγηση 1ου παιχνιδιού (1/4) Φοιτήτρια Χριστοδουλάκη Αικατερίνη</vt:lpstr>
      <vt:lpstr>Μέρος 1: Αξιολόγηση 1ου παιχνιδιού (2/4) Φοιτήτρια Χριστοδουλάκη Αικατερίνη</vt:lpstr>
      <vt:lpstr>Μέρος 1: Αξιολόγηση 1ου παιχνιδιού (3/4) Φοιτήτρια Χριστοδουλάκη Αικατερίνη</vt:lpstr>
      <vt:lpstr>Μέρος 1: Αξιολόγηση 1ου παιχνιδιού (4/4) Φοιτήτρια Χριστοδουλάκη Αικατερίνη</vt:lpstr>
      <vt:lpstr>Μέρος 1: Καταγραφή 2ου παιχνιδιού Φοιτήτρια Χριστοδουλάκη Αικατερίνη</vt:lpstr>
      <vt:lpstr>Μέρος 1: Αξιολόγηση 2ου παιχνιδιού (1/5) Φοιτήτρια Χριστοδουλάκη Αικατερίνη</vt:lpstr>
      <vt:lpstr>Μέρος 1: Αξιολόγηση 2ου παιχνιδιού (2/5) Φοιτήτρια Χριστοδουλάκη Αικατερίνη</vt:lpstr>
      <vt:lpstr>Μέρος 1: Αξιολόγηση 2ου παιχνιδιού (3/5) Φοιτήτρια Χριστοδουλάκη Αικατερίνη</vt:lpstr>
      <vt:lpstr>Μέρος 1: Αξιολόγηση 2ου παιχνιδιού (4/5) Φοιτήτρια Χριστοδουλάκη Αικατερίνη</vt:lpstr>
      <vt:lpstr>Μέρος 1: Αξιολόγηση 2ου παιχνιδιού (5/5) Φοιτήτρια Χριστοδουλάκη Αικατερίνη</vt:lpstr>
      <vt:lpstr>Μέρος 1: Καταγραφή 3ου παιχνιδιού Φοιτήτρια Χριστοδουλάκη Αικατερίνη</vt:lpstr>
      <vt:lpstr>Μέρος 1: Αξιολόγηση 3ου παιχνιδιού (1/10) Φοιτήτρια Χριστοδουλάκη Αικατερίνη</vt:lpstr>
      <vt:lpstr>Μέρος 1: Αξιολόγηση 3ου παιχνιδιού (2/10) Φοιτήτρια Χριστοδουλάκη Αικατερίνη</vt:lpstr>
      <vt:lpstr>Μέρος 1: Αξιολόγηση 3ου παιχνιδιού (3/10) Φοιτήτρια Χριστοδουλάκη Αικατερίνη</vt:lpstr>
      <vt:lpstr>Μέρος 1: Αξιολόγηση 3ου παιχνιδιού (4/10) Φοιτήτρια Χριστοδουλάκη Αικατερίνη</vt:lpstr>
      <vt:lpstr>Μέρος 1: Αξιολόγηση 3ου παιχνιδιού (5/10) Φοιτήτρια Χριστοδουλάκη Αικατερίνη</vt:lpstr>
      <vt:lpstr>Μέρος 1: Αξιολόγηση 3ου παιχνιδιού (6/10) Φοιτήτρια Χριστοδουλάκη Αικατερίνη</vt:lpstr>
      <vt:lpstr>Μέρος 1: Αξιολόγηση 3ου παιχνιδιού (7/10) Φοιτήτρια Χριστοδουλάκη Αικατερίνη</vt:lpstr>
      <vt:lpstr>Μέρος 1: Αξιολόγηση 3ου παιχνιδιού (8/10) Φοιτήτρια Χριστοδουλάκη Αικατερίνη</vt:lpstr>
      <vt:lpstr>Μέρος 1: Αξιολόγηση 3ου παιχνιδιού (9/10) Φοιτήτρια Χριστοδουλάκη Αικατερίνη</vt:lpstr>
      <vt:lpstr>Μέρος 1: Αξιολόγηση 3ου παιχνιδιού (10/10) Φοιτήτρια Χριστοδουλάκη Αικατερίνη</vt:lpstr>
      <vt:lpstr>Μέρος 1: Καταγραφή 4ου παιχνιδιού Φοιτήτρια Χριστοδουλάκη Αικατερίνη</vt:lpstr>
      <vt:lpstr>Μέρος 1: Αξιολόγηση 4ου παιχνιδιού (1/6) Φοιτήτρια Χριστοδουλάκη Αικατερίνη</vt:lpstr>
      <vt:lpstr>Μέρος 1: Αξιολόγηση 4ου παιχνιδιού (2/6) Φοιτήτρια Χριστοδουλάκη Αικατερίνη</vt:lpstr>
      <vt:lpstr>Μέρος 1: Αξιολόγηση 4ου παιχνιδιού (3/6) Φοιτήτρια Χριστοδουλάκη Αικατερίνη</vt:lpstr>
      <vt:lpstr>Μέρος 1: Αξιολόγηση 4ου παιχνιδιού (4/6) Φοιτήτρια Χριστοδουλάκη Αικατερίνη</vt:lpstr>
      <vt:lpstr>Μέρος 1: Αξιολόγηση 4ου παιχνιδιού (5/6) Φοιτήτρια Χριστοδουλάκη Αικατερίνη</vt:lpstr>
      <vt:lpstr>Μέρος 1: Αξιολόγηση 4ου παιχνιδιού (6/6) Φοιτήτρια Χριστοδουλάκη Αικατερίνη</vt:lpstr>
      <vt:lpstr>Μέρος 2: Συμμετοχή στο 1ο παιχνίδι (1/2) Φοιτήτρια Χριστοδουλάκη Αικατερίνη</vt:lpstr>
      <vt:lpstr>Μέρος 2: Συμμετοχή στο 1ο παιχνίδι (2/2) Φοιτήτρια Χριστοδουλάκη Αικατερίνη</vt:lpstr>
      <vt:lpstr>Μέρος 2: Αξιολόγηση 1ου παιχνιδιού (1/7) Φοιτήτρια Χριστοδουλάκη Αικατερίνη</vt:lpstr>
      <vt:lpstr>Μέρος 2: Αξιολόγηση 1ου παιχνιδιού (2/7) Φοιτήτρια Χριστοδουλάκη Αικατερίνη</vt:lpstr>
      <vt:lpstr>Μέρος 2: Αξιολόγηση 1ου παιχνιδιού (3/7) Φοιτήτρια Χριστοδουλάκη Αικατερίνη</vt:lpstr>
      <vt:lpstr>Μέρος 2: Αξιολόγηση 1ου παιχνιδιού (4/7) Φοιτήτρια Χριστοδουλάκη Αικατερίνη</vt:lpstr>
      <vt:lpstr>Μέρος 2: Αξιολόγηση 1ου παιχνιδιού (5/7) Φοιτήτρια Χριστοδουλάκη Αικατερίνη</vt:lpstr>
      <vt:lpstr>Μέρος 2: Αξιολόγηση 1ου παιχνιδιού (6/7) Φοιτήτρια Χριστοδουλάκη Αικατερίνη</vt:lpstr>
      <vt:lpstr>Μέρος 2: Αξιολόγηση 1ου παιχνιδιού (7/7) Φοιτήτρια Χριστοδουλάκη Αικατερίνη</vt:lpstr>
      <vt:lpstr>Μέρος 2: Συμμετοχή στο 2ο παιχνίδι (1/3) Φοιτήτρια Χριστοδουλάκη Αικατερίνη</vt:lpstr>
      <vt:lpstr>Μέρος 2: Συμμετοχή στο 2ο παιχνίδι (2/3) Φοιτήτρια Χριστοδουλάκη Αικατερίνη</vt:lpstr>
      <vt:lpstr>Μέρος 2: Συμμετοχή στο 2ο παιχνίδι (3/3) Φοιτήτρια Χριστοδουλάκη Αικατερίνη</vt:lpstr>
      <vt:lpstr>Μέρος 2: Αξιολόγηση 2ου παιχνιδιού (1/9) Φοιτήτρια Χριστοδουλάκη Αικατερίνη</vt:lpstr>
      <vt:lpstr>Μέρος 2: Αξιολόγηση 2ου παιχνιδιού (2/9) Φοιτήτρια Χριστοδουλάκη Αικατερίνη</vt:lpstr>
      <vt:lpstr>Μέρος 2: Αξιολόγηση 2ου παιχνιδιού (3/9) Φοιτήτρια Χριστοδουλάκη Αικατερίνη</vt:lpstr>
      <vt:lpstr>Μέρος 2: Αξιολόγηση 2ου παιχνιδιού (4/9) Φοιτήτρια Χριστοδουλάκη Αικατερίνη</vt:lpstr>
      <vt:lpstr>Μέρος 2: Αξιολόγηση 2ου παιχνιδιού (5/9) Φοιτήτρια Χριστοδουλάκη Αικατερίνη</vt:lpstr>
      <vt:lpstr>Μέρος 2: Αξιολόγηση 2ου παιχνιδιού (6/9) Φοιτήτρια Χριστοδουλάκη Αικατερίνη</vt:lpstr>
      <vt:lpstr>Μέρος 2: Αξιολόγηση 2ου παιχνιδιού (7/9) Φοιτήτρια Χριστοδουλάκη Αικατερίνη</vt:lpstr>
      <vt:lpstr>Μέρος 2: Αξιολόγηση 2ου παιχνιδιού (8/9) Φοιτήτρια Χριστοδουλάκη Αικατερίνη</vt:lpstr>
      <vt:lpstr>Μέρος 2: Αξιολόγηση 2ου παιχνιδιού (9/9) Φοιτήτρια Χριστοδουλάκη Αικατερίνη</vt:lpstr>
      <vt:lpstr>Μέρος 3:  Φοιτήτρια Χριστοδουλάκη Αικατερίνη </vt:lpstr>
      <vt:lpstr>Παρουσίαση 5</vt:lpstr>
      <vt:lpstr>Μέρος 1: Καταγραφή 1ου παιχνιδιού (1/2) Φοιτήτρια Δέσπω Ίβα</vt:lpstr>
      <vt:lpstr>Μέρος 1: Καταγραφή 1ου παιχνιδιού (2/2) Φοιτήτρια Δέσπω Ίβα</vt:lpstr>
      <vt:lpstr>Μέρος 1: Αξιολόγηση 1ου παιχνιδιού (1/3) Φοιτήτρια Δέσπω Ίβα</vt:lpstr>
      <vt:lpstr>Μέρος 1: Αξιολόγηση 1ου παιχνιδιού (2/3) Φοιτήτρια Δέσπω Ίβα</vt:lpstr>
      <vt:lpstr>Μέρος 1: Αξιολόγηση 1ου παιχνιδιού (3/3) Φοιτήτρια Δέσπω Ίβα</vt:lpstr>
      <vt:lpstr>Μέρος 1: Καταγραφή 2ου παιχνιδιού (1/2)  Φοιτήτρια Δέσπω Ίβα</vt:lpstr>
      <vt:lpstr>Μέρος 1: Καταγραφή 2ου παιχνιδιού (2/2)  Φοιτήτρια Δέσπω Ίβα</vt:lpstr>
      <vt:lpstr>Μέρος 1: Αξιολόγηση 2ου παιχνιδιού (1/2)  Φοιτήτρια Δέσπω Ίβα</vt:lpstr>
      <vt:lpstr>Μέρος 1: Αξιολόγηση 2ου παιχνιδιού (2/2)  Φοιτήτρια Δέσπω Ίβα</vt:lpstr>
      <vt:lpstr>Μέρος 1: Καταγραφή 3ου παιχνιδιού (1/2) Φοιτήτρια Δέσπω Ίβα</vt:lpstr>
      <vt:lpstr>Μέρος 1: Καταγραφή 3ου παιχνιδιού (2/2) Φοιτήτρια Δέσπω Ίβα</vt:lpstr>
      <vt:lpstr>Μέρος 1: Αξιολόγηση 3ου παιχνιδιού (1/2) Φοιτήτρια Δέσπω Ίβα</vt:lpstr>
      <vt:lpstr>Μέρος 1: Αξιολόγηση 3ου παιχνιδιού (2/2) Φοιτήτρια Δέσπω Ίβα</vt:lpstr>
      <vt:lpstr>Μέρος 1: Καταγραφή 4ου παιχνιδιού (1/2) Φοιτήτρια Δέσπω Ίβα</vt:lpstr>
      <vt:lpstr>Μέρος 1: Καταγραφή 4ου παιχνιδιού (2/2) Φοιτήτρια Δέσπω Ίβα</vt:lpstr>
      <vt:lpstr>Μέρος 1: Αξιολόγηση 4ου παιχνιδιού (1/3) Φοιτήτρια Δέσπω Ίβα</vt:lpstr>
      <vt:lpstr>Μέρος 1: Αξιολόγηση 4ου παιχνιδιού (2/3) Φοιτήτρια Δέσπω Ίβα</vt:lpstr>
      <vt:lpstr>Μέρος 1: Αξιολόγηση 4ου παιχνιδιού (3/3) Φοιτήτρια Δέσπω Ίβα</vt:lpstr>
      <vt:lpstr>Μέρος 2: Συμμετοχή στο 1ο παιχνίδι (1/2) Φοιτήτρια Δέσπω Ίβα</vt:lpstr>
      <vt:lpstr>Μέρος 2: Συμμετοχή στο 1ο παιχνίδι (2/2) Φοιτήτρια Δέσπω Ίβα</vt:lpstr>
      <vt:lpstr>Μέρος 2: Αξιολόγηση 1ου παιχνιδιού (1/3) Φοιτήτρια Δέσπω Ίβα</vt:lpstr>
      <vt:lpstr>Μέρος 2: Αξιολόγηση 1ου παιχνιδιού (2/3) Φοιτήτρια Δέσπω Ίβα</vt:lpstr>
      <vt:lpstr>Μέρος 2: Αξιολόγηση 1ου παιχνιδιού (3/3) Φοιτήτρια Δέσπω Ίβα</vt:lpstr>
      <vt:lpstr>Μέρος 2: Συμμετοχή στο 2ο παιχνίδι (1/2) Φοιτήτρια Δέσπω Ίβα</vt:lpstr>
      <vt:lpstr>Μέρος 2: Συμμετοχή στο 2ο παιχνίδι (2/2) Φοιτήτρια Δέσπω Ίβα</vt:lpstr>
      <vt:lpstr>Μέρος 2: Αξιολόγηση 2ου παιχνιδιού (1/3) Φοιτήτρια Δέσπω Ίβα</vt:lpstr>
      <vt:lpstr>Μέρος 2: Αξιολόγηση 2ου παιχνιδιού (2/3) Φοιτήτρια Δέσπω Ίβα</vt:lpstr>
      <vt:lpstr>Μέρος 2: Αξιολόγηση 2ου παιχνιδιού (3/3) Φοιτήτρια Δέσπω Ίβα</vt:lpstr>
      <vt:lpstr>Μέρος 3:  Φοιτήτρια Δέσπω Ίβα </vt:lpstr>
      <vt:lpstr>Παρουσίαση 6</vt:lpstr>
      <vt:lpstr>Μέρος 1: Καταγραφή 1ου παιχνιδιού Φοιτήτρια Κούρτη Ευγενία</vt:lpstr>
      <vt:lpstr>Μέρος 1: Αξιολόγηση 1ου παιχνιδιού  Φοιτήτρια Κούρτη Ευγενία</vt:lpstr>
      <vt:lpstr>Μέρος 1: Καταγραφή 2ου παιχνιδιού Φοιτήτρια Κούρτη Ευγενία</vt:lpstr>
      <vt:lpstr>Μέρος 1: Αξιολόγηση 2ου παιχνιδιού (1/2) Φοιτήτρια Κούρτη Ευγενία</vt:lpstr>
      <vt:lpstr>Μέρος 1: Αξιολόγηση 2ου παιχνιδιού (2/2) Φοιτήτρια Κούρτη Ευγενία</vt:lpstr>
      <vt:lpstr>Μέρος 1: Καταγραφή 3ου παιχνιδιού Φοιτήτρια Κούρτη Ευγενία</vt:lpstr>
      <vt:lpstr>Μέρος 1: Αξιολόγηση 3ου παιχνιδιού Φοιτήτρια Κούρτη Ευγενία</vt:lpstr>
      <vt:lpstr>Μέρος 1: Καταγραφή 4ου παιχνιδιού Φοιτήτρια Κούρτη Ευγενία</vt:lpstr>
      <vt:lpstr>Μέρος 1: Αξιολόγηση 4ου παιχνιδιού Φοιτήτρια Κούρτη Ευγενία</vt:lpstr>
      <vt:lpstr>Μέρος 2: Συμμετοχή στο 1ο παιχνίδι Φοιτήτρια Κούρτη Ευγενία</vt:lpstr>
      <vt:lpstr>Μέρος 2: Αξιολόγηση 1ου παιχνιδιού Φοιτήτρια Κούρτη Ευγενία</vt:lpstr>
      <vt:lpstr>Μέρος 2: Συμμετοχή στο 2ο παιχνίδι Φοιτήτρια Κούρτη Ευγενία</vt:lpstr>
      <vt:lpstr>Μέρος 2: Αξιολόγηση 2ου παιχνιδιού Φοιτήτρια Κούρτη Ευγενία</vt:lpstr>
      <vt:lpstr>Μέρος 3:  Φοιτήτρια Κούρτη Ευγενία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43</cp:revision>
  <dcterms:created xsi:type="dcterms:W3CDTF">2013-03-04T13:35:19Z</dcterms:created>
  <dcterms:modified xsi:type="dcterms:W3CDTF">2015-03-02T09:29:42Z</dcterms:modified>
</cp:coreProperties>
</file>