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7" r:id="rId14"/>
    <p:sldId id="282" r:id="rId15"/>
    <p:sldId id="283" r:id="rId16"/>
    <p:sldId id="284" r:id="rId17"/>
    <p:sldId id="285" r:id="rId18"/>
    <p:sldId id="286" r:id="rId19"/>
    <p:sldId id="257" r:id="rId20"/>
    <p:sldId id="262" r:id="rId21"/>
    <p:sldId id="264" r:id="rId22"/>
    <p:sldId id="269" r:id="rId23"/>
    <p:sldId id="270" r:id="rId24"/>
    <p:sldId id="266" r:id="rId25"/>
    <p:sldId id="261" r:id="rId26"/>
  </p:sldIdLst>
  <p:sldSz cx="9144000" cy="6858000" type="screen4x3"/>
  <p:notesSz cx="7104063" cy="10234613"/>
  <p:custDataLst>
    <p:tags r:id="rId2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7" autoAdjust="0"/>
    <p:restoredTop sz="94660"/>
  </p:normalViewPr>
  <p:slideViewPr>
    <p:cSldViewPr>
      <p:cViewPr varScale="1">
        <p:scale>
          <a:sx n="69" d="100"/>
          <a:sy n="69" d="100"/>
        </p:scale>
        <p:origin x="15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Στήλη1</c:v>
                </c:pt>
              </c:strCache>
            </c:strRef>
          </c:tx>
          <c:cat>
            <c:strRef>
              <c:f>Φύλλο1!$A$2:$A$4</c:f>
              <c:strCache>
                <c:ptCount val="3"/>
                <c:pt idx="0">
                  <c:v>Λιπίδια 25-40%</c:v>
                </c:pt>
                <c:pt idx="1">
                  <c:v>Πρωτεΐνες 10%</c:v>
                </c:pt>
                <c:pt idx="2">
                  <c:v>Υδατάνθρακες 50-60%</c:v>
                </c:pt>
              </c:strCache>
            </c:strRef>
          </c:cat>
          <c:val>
            <c:numRef>
              <c:f>Φύλλο1!$B$2:$B$4</c:f>
              <c:numCache>
                <c:formatCode>0%</c:formatCode>
                <c:ptCount val="3"/>
                <c:pt idx="0">
                  <c:v>0.4</c:v>
                </c:pt>
                <c:pt idx="1">
                  <c:v>0.1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C4-4E23-85BF-1A982A51FD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277434691164578"/>
          <c:y val="0.21766788784985949"/>
          <c:w val="0.37810310348658577"/>
          <c:h val="0.4614233242376865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USDA_MyPlate_green.sv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eekforeignlanguage.blogspot.gr/2014/03/blog-post_1891.html" TargetMode="External"/><Relationship Id="rId5" Type="http://schemas.openxmlformats.org/officeDocument/2006/relationships/image" Target="../media/image6.gif"/><Relationship Id="rId4" Type="http://schemas.openxmlformats.org/officeDocument/2006/relationships/hyperlink" Target="https://en.wikipedia.org/wiki/United_States_Department_of_Agricultur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12</a:t>
            </a:r>
            <a:r>
              <a:rPr lang="el-GR" sz="2600" dirty="0" smtClean="0"/>
              <a:t>: Σωστή διατροφή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Ιατρικών </a:t>
            </a:r>
            <a:r>
              <a:rPr lang="el-GR" sz="2200" dirty="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3616-A9C1-47EA-B819-7FA804F12D89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Συμμετοχή μακροθρεπτικών συστατικών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Μακροθρεπτικά συστατικά =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Βασικά θρεπτικά συστατικά =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Θερμιδογόνα θρεπτικά συστατικά</a:t>
            </a:r>
          </a:p>
          <a:p>
            <a:r>
              <a:rPr lang="el-GR" altLang="el-GR" dirty="0"/>
              <a:t>Υδατάνθρακες , λιπίδια, πρωτεΐνες: μπορούν μόνο μερικώς να αντικατασταθούν μεταξύ τους ως πηγές ενέργειας, λόγω του απαραίτητου και ειδικού ρόλου του καθενός</a:t>
            </a:r>
          </a:p>
        </p:txBody>
      </p:sp>
    </p:spTree>
    <p:extLst>
      <p:ext uri="{BB962C8B-B14F-4D97-AF65-F5344CB8AC3E}">
        <p14:creationId xmlns:p14="http://schemas.microsoft.com/office/powerpoint/2010/main" val="406398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Μονόπλευρη </a:t>
            </a:r>
            <a:r>
              <a:rPr lang="el-GR" altLang="el-GR" dirty="0" smtClean="0"/>
              <a:t>διατροφή 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76064"/>
          </a:xfrm>
        </p:spPr>
        <p:txBody>
          <a:bodyPr/>
          <a:lstStyle/>
          <a:p>
            <a:r>
              <a:rPr lang="el-GR" dirty="0"/>
              <a:t>Μπορεί να προκαλέσει διαταραχές της υγείας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1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EF67-D34A-4733-965B-89FAF92EDFBA}" type="slidenum">
              <a:rPr lang="el-GR" altLang="el-GR"/>
              <a:pPr/>
              <a:t>10</a:t>
            </a:fld>
            <a:endParaRPr lang="el-GR" altLang="el-GR" dirty="0"/>
          </a:p>
        </p:txBody>
      </p:sp>
      <p:graphicFrame>
        <p:nvGraphicFramePr>
          <p:cNvPr id="3" name="Γράφημα 2"/>
          <p:cNvGraphicFramePr/>
          <p:nvPr>
            <p:extLst>
              <p:ext uri="{D42A27DB-BD31-4B8C-83A1-F6EECF244321}">
                <p14:modId xmlns:p14="http://schemas.microsoft.com/office/powerpoint/2010/main" val="2999023000"/>
              </p:ext>
            </p:extLst>
          </p:nvPr>
        </p:nvGraphicFramePr>
        <p:xfrm>
          <a:off x="395536" y="3140968"/>
          <a:ext cx="83529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79712" y="2599179"/>
            <a:ext cx="3252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accent1"/>
                </a:solidFill>
              </a:rPr>
              <a:t>Ισορροπημένη </a:t>
            </a:r>
            <a:r>
              <a:rPr lang="el-GR" b="1" dirty="0" smtClean="0">
                <a:solidFill>
                  <a:schemeClr val="accent1"/>
                </a:solidFill>
              </a:rPr>
              <a:t>διατροφή</a:t>
            </a:r>
            <a:endParaRPr lang="el-G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σε σχηματική μορφή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4338" name="Picture 2" descr="File:USDA MyPlate gree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35283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58675" y="5355213"/>
            <a:ext cx="28580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</a:rPr>
              <a:t>"</a:t>
            </a:r>
            <a:r>
              <a:rPr lang="en-US" sz="1400" dirty="0">
                <a:latin typeface="+mn-lt"/>
                <a:hlinkClick r:id="rId3"/>
              </a:rPr>
              <a:t>USDA MyPlate green</a:t>
            </a:r>
            <a:r>
              <a:rPr lang="en-US" sz="1400" dirty="0">
                <a:latin typeface="+mn-lt"/>
              </a:rPr>
              <a:t>" </a:t>
            </a:r>
            <a:r>
              <a:rPr lang="el-GR" sz="1400" dirty="0" smtClean="0">
                <a:latin typeface="+mn-lt"/>
              </a:rPr>
              <a:t>από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>
                <a:latin typeface="+mn-lt"/>
                <a:hlinkClick r:id="rId4"/>
              </a:rPr>
              <a:t>United States Department of </a:t>
            </a:r>
            <a:r>
              <a:rPr lang="en-US" sz="1400" dirty="0" smtClean="0">
                <a:latin typeface="+mn-lt"/>
                <a:hlinkClick r:id="rId4"/>
              </a:rPr>
              <a:t>Agriculture</a:t>
            </a:r>
            <a:r>
              <a:rPr lang="el-GR" sz="1400" dirty="0" smtClean="0">
                <a:latin typeface="+mn-lt"/>
              </a:rPr>
              <a:t>,διαθέσιμο ως κοινό κτήμα</a:t>
            </a:r>
            <a:endParaRPr lang="el-GR" sz="1400" dirty="0">
              <a:latin typeface="+mn-lt"/>
            </a:endParaRPr>
          </a:p>
        </p:txBody>
      </p:sp>
      <p:pic>
        <p:nvPicPr>
          <p:cNvPr id="14340" name="Picture 4" descr="http://4.bp.blogspot.com/-rOLBMk81soI/UymhjHQ3_ZI/AAAAAAAAABs/7pnJ-ruYoXA/s1600/mediterranean_diet_food_wine_pyramid-copyGR_2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68760"/>
            <a:ext cx="465640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4283968" y="6309320"/>
            <a:ext cx="4139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  <a:hlinkClick r:id="rId6"/>
              </a:rPr>
              <a:t>http://greekforeignlanguage.blogspot.gr/2014/03/blog-post_1891.html</a:t>
            </a:r>
            <a:endParaRPr lang="el-GR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07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800" dirty="0"/>
              <a:t>Σε  αυξημένη σωματική δραστηριότητα αντικαθιστούν </a:t>
            </a:r>
            <a:r>
              <a:rPr lang="el-GR" altLang="el-GR" sz="2800" b="1" dirty="0">
                <a:solidFill>
                  <a:schemeClr val="tx2"/>
                </a:solidFill>
              </a:rPr>
              <a:t>λιπίδια</a:t>
            </a:r>
            <a:r>
              <a:rPr lang="el-GR" altLang="el-GR" sz="2800" dirty="0"/>
              <a:t> τους υδατάνθρακες</a:t>
            </a:r>
          </a:p>
          <a:p>
            <a:r>
              <a:rPr lang="el-GR" altLang="el-GR" sz="2800" dirty="0"/>
              <a:t>30% </a:t>
            </a:r>
          </a:p>
          <a:p>
            <a:pPr lvl="1"/>
            <a:r>
              <a:rPr lang="el-GR" altLang="el-GR" dirty="0"/>
              <a:t>Μέγιστη πρόσληψη 1/3 κορεσμένα λιπαρά οξέα</a:t>
            </a:r>
          </a:p>
          <a:p>
            <a:pPr lvl="1"/>
            <a:r>
              <a:rPr lang="el-GR" altLang="el-GR" dirty="0"/>
              <a:t>Τουλάχιστον 10γ/ημέρα πολυακόρεστα λ.ο.</a:t>
            </a:r>
          </a:p>
          <a:p>
            <a:r>
              <a:rPr lang="el-GR" altLang="el-GR" sz="2800" dirty="0"/>
              <a:t>~ 40% λιπίδια στη Μεσογειακή δίαιτα με κύριο προστιθέμενο λιπίδιο το </a:t>
            </a:r>
            <a:r>
              <a:rPr lang="el-GR" altLang="el-GR" sz="2800" dirty="0" smtClean="0"/>
              <a:t>ελαιόλαδο</a:t>
            </a:r>
            <a:endParaRPr lang="el-GR" altLang="el-GR" sz="280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948-C559-4972-853A-808E2C269B9A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71294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Υδατάνθρακες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ελάχιστη πρόσληψη 130 </a:t>
            </a:r>
            <a:r>
              <a:rPr lang="el-GR" dirty="0" smtClean="0"/>
              <a:t>gr/ημέρα</a:t>
            </a:r>
            <a:r>
              <a:rPr lang="el-GR" dirty="0"/>
              <a:t>)</a:t>
            </a:r>
          </a:p>
          <a:p>
            <a:r>
              <a:rPr lang="el-GR" dirty="0"/>
              <a:t>Κυρίως αμυλούχες τροφές (δημητριακά, πατάτες, λαχανικά)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περιέχουν </a:t>
            </a:r>
            <a:endParaRPr lang="el-GR" dirty="0"/>
          </a:p>
          <a:p>
            <a:pPr lvl="1"/>
            <a:r>
              <a:rPr lang="el-GR" dirty="0"/>
              <a:t>Μέταλλα / ιχνοστοιχεία, </a:t>
            </a:r>
          </a:p>
          <a:p>
            <a:pPr lvl="1"/>
            <a:r>
              <a:rPr lang="el-GR" dirty="0"/>
              <a:t>βιταμίνες, </a:t>
            </a:r>
          </a:p>
          <a:p>
            <a:pPr lvl="1"/>
            <a:r>
              <a:rPr lang="el-GR" dirty="0"/>
              <a:t>διαιτητικές ίνες (ελαχ 30gr / ημέρα)</a:t>
            </a:r>
          </a:p>
          <a:p>
            <a:r>
              <a:rPr lang="el-GR" dirty="0"/>
              <a:t>λιγότερο ζάχαρη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τερηδόνα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C3-9722-4F9D-8E4D-8D9CB6C7662B}" type="slidenum">
              <a:rPr lang="el-GR" altLang="el-GR"/>
              <a:pPr/>
              <a:t>13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447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38F3-1495-4444-837C-575D3BA9DBC8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Πρωτεΐνες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Χρησιμοποιούνται κυρίως για τη βιοσύνθεση πρωτεϊνούχων ουσιών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Οι συστάσεις βασίζονται σε μια συγκεκριμένη αναλογία απαραίτητων αμινοξέων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50% των πρωτεϊνών συστήνεται να είναι ζωικής προέλευσης, ψηλής βιολογικής αξίας</a:t>
            </a:r>
          </a:p>
        </p:txBody>
      </p:sp>
    </p:spTree>
    <p:extLst>
      <p:ext uri="{BB962C8B-B14F-4D97-AF65-F5344CB8AC3E}">
        <p14:creationId xmlns:p14="http://schemas.microsoft.com/office/powerpoint/2010/main" val="383053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78CF-95C5-420B-9C16-82F9617FB332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Νερό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Ημερήσια πρόσληψη: 2 λίτρα</a:t>
            </a:r>
          </a:p>
        </p:txBody>
      </p:sp>
    </p:spTree>
    <p:extLst>
      <p:ext uri="{BB962C8B-B14F-4D97-AF65-F5344CB8AC3E}">
        <p14:creationId xmlns:p14="http://schemas.microsoft.com/office/powerpoint/2010/main" val="5577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2AAE-1040-48A7-8273-79B8B42091AE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Μέταλλα, ιχνοστοιχεία και βιταμίνες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Αποβάλλονται με ούρα, κόπρανα και ιδρώτα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 </a:t>
            </a:r>
            <a:r>
              <a:rPr lang="el-GR" altLang="el-GR" dirty="0">
                <a:sym typeface="Monotype Sorts" pitchFamily="2" charset="2"/>
              </a:rPr>
              <a:t>πρέπει να αντικατασταθούν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Αλάτι</a:t>
            </a:r>
            <a:r>
              <a:rPr lang="el-GR" altLang="el-GR" dirty="0">
                <a:sym typeface="Monotype Sorts" pitchFamily="2" charset="2"/>
              </a:rPr>
              <a:t>: 5</a:t>
            </a:r>
            <a:r>
              <a:rPr lang="en-US" altLang="el-GR" dirty="0">
                <a:sym typeface="Monotype Sorts" pitchFamily="2" charset="2"/>
              </a:rPr>
              <a:t> gr</a:t>
            </a:r>
            <a:r>
              <a:rPr lang="el-GR" altLang="el-GR" dirty="0">
                <a:sym typeface="Monotype Sorts" pitchFamily="2" charset="2"/>
              </a:rPr>
              <a:t> αρκούν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Ασβέστιο</a:t>
            </a:r>
            <a:r>
              <a:rPr lang="el-GR" altLang="el-GR" dirty="0">
                <a:sym typeface="Monotype Sorts" pitchFamily="2" charset="2"/>
              </a:rPr>
              <a:t>: 400-500 </a:t>
            </a:r>
            <a:r>
              <a:rPr lang="en-US" altLang="el-GR" dirty="0">
                <a:sym typeface="Monotype Sorts" pitchFamily="2" charset="2"/>
              </a:rPr>
              <a:t>mg</a:t>
            </a:r>
            <a:endParaRPr lang="el-GR" altLang="el-GR" dirty="0">
              <a:sym typeface="Monotype Sorts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Ασβέστιο/Φώσφορο: 1:1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Σίδηρος</a:t>
            </a:r>
            <a:r>
              <a:rPr lang="el-GR" altLang="el-GR" dirty="0">
                <a:sym typeface="Monotype Sorts" pitchFamily="2" charset="2"/>
              </a:rPr>
              <a:t>: 10</a:t>
            </a:r>
            <a:r>
              <a:rPr lang="en-US" altLang="el-GR" dirty="0">
                <a:sym typeface="Monotype Sorts" pitchFamily="2" charset="2"/>
              </a:rPr>
              <a:t> mg</a:t>
            </a:r>
            <a:r>
              <a:rPr lang="el-GR" altLang="el-GR" dirty="0">
                <a:sym typeface="Monotype Sorts" pitchFamily="2" charset="2"/>
              </a:rPr>
              <a:t> (με απορρόφηση 10%)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Επαρκής πρόσληψη σε υπόλοιπα μέταλλα και βιταμίνες με ισ.διατροφή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006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θρεπτικά συστατικά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Ποσότητα θρεπτικών συστατικών που απαιτείται για τη διατήρηση όλων των λειτουργιών του οργανισμού δηλαδή</a:t>
            </a:r>
          </a:p>
          <a:p>
            <a:pPr lvl="1"/>
            <a:r>
              <a:rPr lang="el-GR" dirty="0"/>
              <a:t>Υγεία</a:t>
            </a:r>
          </a:p>
          <a:p>
            <a:pPr lvl="1"/>
            <a:r>
              <a:rPr lang="el-GR" dirty="0"/>
              <a:t>Απόδοση</a:t>
            </a:r>
          </a:p>
          <a:p>
            <a:pPr lvl="1"/>
            <a:r>
              <a:rPr lang="el-GR" dirty="0"/>
              <a:t>Ευεξία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1B0-35D8-4DBC-AB04-462604BB339D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463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«Διατροφή-Διαιτολογία. Ενότητα </a:t>
            </a:r>
            <a:r>
              <a:rPr lang="en-US" sz="2000" dirty="0" smtClean="0"/>
              <a:t>12</a:t>
            </a:r>
            <a:r>
              <a:rPr lang="el-GR" sz="2000" dirty="0" smtClean="0"/>
              <a:t>: </a:t>
            </a:r>
            <a:r>
              <a:rPr lang="el-GR" sz="2000" dirty="0"/>
              <a:t>Σωστή διατροφή».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Ελάχιστες ανάγκες σε απαραίτητο θρεπτικό συστατικά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«Απαραίτητο θρεπτικό συστατικό»: </a:t>
            </a:r>
            <a:r>
              <a:rPr lang="el-GR" dirty="0" smtClean="0"/>
              <a:t>δεν </a:t>
            </a:r>
            <a:r>
              <a:rPr lang="el-GR" dirty="0"/>
              <a:t>μπορεί να συνθέσει ο οργανισμός</a:t>
            </a:r>
          </a:p>
          <a:p>
            <a:r>
              <a:rPr lang="el-GR" dirty="0"/>
              <a:t>Η μικρότερη προσλαμβανόμενη ποσότητα για την προστασία από </a:t>
            </a:r>
          </a:p>
          <a:p>
            <a:pPr lvl="1"/>
            <a:r>
              <a:rPr lang="el-GR" dirty="0"/>
              <a:t>λειτουργικές διαταραχές ή </a:t>
            </a:r>
          </a:p>
          <a:p>
            <a:pPr lvl="1"/>
            <a:r>
              <a:rPr lang="el-GR" dirty="0"/>
              <a:t>καταστάσεις έλλειψης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5C76-5CD5-429E-A351-D415901E581C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3505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52180-043B-4350-B56D-B5D1CDE00376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Ιδανικές ποσότητες θρεπτικών συστατικών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Θεωρητικά εξασφαλίζουν μια άριστη κατάσταση </a:t>
            </a:r>
            <a:r>
              <a:rPr lang="el-GR" altLang="el-GR" dirty="0">
                <a:sym typeface="Monotype Sorts" pitchFamily="2" charset="2"/>
              </a:rPr>
              <a:t> δύσκολο να  προσδιοριστούν</a:t>
            </a:r>
          </a:p>
          <a:p>
            <a:r>
              <a:rPr lang="el-GR" altLang="el-GR" dirty="0">
                <a:sym typeface="Monotype Sorts" pitchFamily="2" charset="2"/>
              </a:rPr>
              <a:t>Διαχωρίζονται όμως από </a:t>
            </a:r>
            <a:r>
              <a:rPr lang="el-GR" altLang="el-GR" b="1" dirty="0">
                <a:solidFill>
                  <a:schemeClr val="accent1"/>
                </a:solidFill>
                <a:sym typeface="Monotype Sorts" pitchFamily="2" charset="2"/>
              </a:rPr>
              <a:t>υπερβολική</a:t>
            </a:r>
            <a:r>
              <a:rPr lang="el-GR" altLang="el-GR" dirty="0">
                <a:sym typeface="Monotype Sorts" pitchFamily="2" charset="2"/>
              </a:rPr>
              <a:t> πρόσληψη (πχ υπερδοσολογία σε βιταμίνη Α ή </a:t>
            </a:r>
            <a:r>
              <a:rPr lang="en-US" altLang="el-GR" dirty="0">
                <a:sym typeface="Monotype Sorts" pitchFamily="2" charset="2"/>
              </a:rPr>
              <a:t>D, </a:t>
            </a:r>
            <a:r>
              <a:rPr lang="el-GR" altLang="el-GR" dirty="0">
                <a:sym typeface="Monotype Sorts" pitchFamily="2" charset="2"/>
              </a:rPr>
              <a:t>σε ενέργεια</a:t>
            </a:r>
            <a:r>
              <a:rPr lang="en-US" altLang="el-GR" dirty="0">
                <a:sym typeface="Monotype Sorts" pitchFamily="2" charset="2"/>
              </a:rPr>
              <a:t>)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4611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14E1-26E6-4D77-A096-1859973C9997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Συστάσεις για πληθυσμό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Ενέργεια: </a:t>
            </a:r>
            <a:endParaRPr lang="el-GR" altLang="el-GR" dirty="0"/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Αφορούν στις πραγματικές ανάγκες</a:t>
            </a:r>
          </a:p>
          <a:p>
            <a:r>
              <a:rPr lang="el-GR" altLang="el-GR" dirty="0"/>
              <a:t>Θρεπτικά συστατικά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Περιέχουν </a:t>
            </a:r>
            <a:r>
              <a:rPr lang="el-GR" altLang="el-GR" b="1" dirty="0">
                <a:solidFill>
                  <a:schemeClr val="accent1"/>
                </a:solidFill>
              </a:rPr>
              <a:t>ποσοστά ασφαλείας</a:t>
            </a:r>
            <a:r>
              <a:rPr lang="el-GR" altLang="el-GR" b="1" dirty="0"/>
              <a:t> </a:t>
            </a:r>
            <a:r>
              <a:rPr lang="el-GR" altLang="el-GR" dirty="0"/>
              <a:t>για να καλύψουν τις απαραίτητες ποσότητες όλων των ατόμων της πληθυσμιακής ομάδας</a:t>
            </a:r>
          </a:p>
        </p:txBody>
      </p:sp>
    </p:spTree>
    <p:extLst>
      <p:ext uri="{BB962C8B-B14F-4D97-AF65-F5344CB8AC3E}">
        <p14:creationId xmlns:p14="http://schemas.microsoft.com/office/powerpoint/2010/main" val="38714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D571-3886-4DF6-9F9C-F0110FDDAFE0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Αριθμός γευμάτων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Ιδανικό σχήμα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3 κύρια γεύματα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2 ενδιάμεσα γεύματα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Μόνο 3 κύρια γεύματα προκαλούν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Εντονότερες διαδικασίες πέψης με συνέπεια αισθητή μείωση της απόδοσης μετά το γεύμα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Γρηγορότερα το αίσθημα της πείνας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837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Ενεργειακές ανάγκες και βασικός μεταβολισμός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Συνυπολογίζονται από:</a:t>
            </a:r>
          </a:p>
          <a:p>
            <a:r>
              <a:rPr lang="el-GR" dirty="0"/>
              <a:t>Βασικό μεταβολισμό </a:t>
            </a:r>
          </a:p>
          <a:p>
            <a:pPr lvl="1"/>
            <a:r>
              <a:rPr lang="el-GR" dirty="0"/>
              <a:t>νηστικός, ήρεμος, 200 C</a:t>
            </a:r>
          </a:p>
          <a:p>
            <a:pPr lvl="1"/>
            <a:r>
              <a:rPr lang="el-GR" dirty="0"/>
              <a:t>Εξαρτάται από φύλο, ηλικία, κατασκευή σώματος</a:t>
            </a:r>
          </a:p>
          <a:p>
            <a:r>
              <a:rPr lang="el-GR" dirty="0"/>
              <a:t>Φυσική δραστηριότητα</a:t>
            </a:r>
          </a:p>
          <a:p>
            <a:pPr lvl="1"/>
            <a:r>
              <a:rPr lang="el-GR" dirty="0"/>
              <a:t>Εξαρτάται από μυϊκό έργο</a:t>
            </a:r>
          </a:p>
          <a:p>
            <a:r>
              <a:rPr lang="el-GR" dirty="0"/>
              <a:t>Τροφογενή θερμογένεση</a:t>
            </a:r>
          </a:p>
          <a:p>
            <a:pPr lvl="1"/>
            <a:r>
              <a:rPr lang="el-GR" dirty="0"/>
              <a:t>Αύξηση μεταβολισμού κατά την πέψη</a:t>
            </a:r>
          </a:p>
          <a:p>
            <a:r>
              <a:rPr lang="el-GR" dirty="0"/>
              <a:t>Ανάγκες κατά την ανάπτυξη, εγκυμοσύνη/θηλασμό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F8A-EB70-48C4-849C-5D027674ECE8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6126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Υπολογισμός ενεργειακών αναγκών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/>
              <a:t>Βασικός μεταβολισμός ενήλικα</a:t>
            </a:r>
          </a:p>
          <a:p>
            <a:r>
              <a:rPr lang="el-GR" dirty="0"/>
              <a:t>1 kcal (0,9 kcal)/ kg σωματικού βάρους/ώρα</a:t>
            </a:r>
          </a:p>
          <a:p>
            <a:r>
              <a:rPr lang="el-GR" dirty="0"/>
              <a:t>Πχ για 70 kg άνδρα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altLang="el-GR" dirty="0" smtClean="0">
                <a:sym typeface="Monotype Sorts" pitchFamily="2" charset="2"/>
              </a:rPr>
              <a:t> </a:t>
            </a:r>
            <a:r>
              <a:rPr lang="el-GR" b="1" dirty="0" smtClean="0">
                <a:solidFill>
                  <a:schemeClr val="accent1"/>
                </a:solidFill>
              </a:rPr>
              <a:t>1700</a:t>
            </a:r>
            <a:r>
              <a:rPr lang="el-GR" dirty="0" smtClean="0"/>
              <a:t> </a:t>
            </a:r>
            <a:r>
              <a:rPr lang="el-GR" dirty="0"/>
              <a:t>kcal / ημέρα</a:t>
            </a:r>
          </a:p>
          <a:p>
            <a:r>
              <a:rPr lang="el-GR" dirty="0"/>
              <a:t>Συμμετέχουν:</a:t>
            </a:r>
          </a:p>
          <a:p>
            <a:pPr lvl="1"/>
            <a:r>
              <a:rPr lang="el-GR" dirty="0"/>
              <a:t>Συκώτι  25%		</a:t>
            </a:r>
          </a:p>
          <a:p>
            <a:pPr lvl="1"/>
            <a:r>
              <a:rPr lang="el-GR" dirty="0" smtClean="0"/>
              <a:t>Καρδια  </a:t>
            </a:r>
            <a:r>
              <a:rPr lang="el-GR" dirty="0"/>
              <a:t>10%</a:t>
            </a:r>
          </a:p>
          <a:p>
            <a:pPr lvl="1"/>
            <a:r>
              <a:rPr lang="el-GR" b="1" dirty="0">
                <a:solidFill>
                  <a:schemeClr val="accent1"/>
                </a:solidFill>
              </a:rPr>
              <a:t>Μυϊκός ιστός </a:t>
            </a:r>
            <a:r>
              <a:rPr lang="el-GR" b="1" dirty="0" smtClean="0">
                <a:solidFill>
                  <a:schemeClr val="accent1"/>
                </a:solidFill>
              </a:rPr>
              <a:t>25%</a:t>
            </a:r>
          </a:p>
          <a:p>
            <a:pPr lvl="1"/>
            <a:r>
              <a:rPr lang="el-GR" dirty="0" smtClean="0"/>
              <a:t>εγκέφαλος  </a:t>
            </a:r>
            <a:r>
              <a:rPr lang="el-GR" dirty="0"/>
              <a:t>20%</a:t>
            </a:r>
          </a:p>
          <a:p>
            <a:pPr marL="0" indent="0">
              <a:buNone/>
            </a:pPr>
            <a:r>
              <a:rPr lang="el-GR" dirty="0" smtClean="0"/>
              <a:t>Ενεργειακές </a:t>
            </a:r>
            <a:r>
              <a:rPr lang="el-GR" dirty="0"/>
              <a:t>ανάγκες με ελαφριά φυσική δραστηριότητα: </a:t>
            </a:r>
            <a:r>
              <a:rPr lang="el-GR" b="1" dirty="0" smtClean="0">
                <a:solidFill>
                  <a:schemeClr val="accent1"/>
                </a:solidFill>
              </a:rPr>
              <a:t>2200-2600</a:t>
            </a:r>
            <a:r>
              <a:rPr lang="el-GR" dirty="0" smtClean="0"/>
              <a:t> </a:t>
            </a:r>
            <a:r>
              <a:rPr lang="el-GR" dirty="0"/>
              <a:t>kcal/ημέρα</a:t>
            </a:r>
          </a:p>
          <a:p>
            <a:r>
              <a:rPr lang="el-GR" dirty="0"/>
              <a:t>Γυναίκες: -15%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EAA8F-7688-4C2E-B15C-DF8670A2E630}" type="slidenum">
              <a:rPr lang="el-GR" altLang="el-GR"/>
              <a:pPr/>
              <a:t>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4884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Φυσική δραστηριότητα κατά την εργασία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Διαβαθμίσεις κατανάλωσης ενέργειας ανάλογα με το είδος της εργασίας</a:t>
            </a:r>
          </a:p>
          <a:p>
            <a:r>
              <a:rPr lang="el-GR" dirty="0"/>
              <a:t>Ελαφριά εργασία + 600 kcal </a:t>
            </a:r>
          </a:p>
          <a:p>
            <a:r>
              <a:rPr lang="el-GR" dirty="0"/>
              <a:t>Μέτρια + 600 kcal </a:t>
            </a:r>
          </a:p>
          <a:p>
            <a:r>
              <a:rPr lang="el-GR" dirty="0"/>
              <a:t>Βαριά + 600 kcal </a:t>
            </a:r>
          </a:p>
          <a:p>
            <a:r>
              <a:rPr lang="el-GR" dirty="0"/>
              <a:t>Πολύ βαριά </a:t>
            </a:r>
          </a:p>
          <a:p>
            <a:pPr lvl="1"/>
            <a:r>
              <a:rPr lang="el-GR" dirty="0"/>
              <a:t>Μπορεί να φτάνει τις 4000 – 5000 kcal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AE39-9399-445A-A929-9602C8F35F29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6790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461</TotalTime>
  <Words>1073</Words>
  <Application>Microsoft Office PowerPoint</Application>
  <PresentationFormat>Προβολή στην οθόνη (4:3)</PresentationFormat>
  <Paragraphs>171</Paragraphs>
  <Slides>24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24</vt:i4>
      </vt:variant>
    </vt:vector>
  </HeadingPairs>
  <TitlesOfParts>
    <vt:vector size="32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Ανάγκες σε θρεπτικά συστατικά</vt:lpstr>
      <vt:lpstr>Ελάχιστες ανάγκες σε απαραίτητο θρεπτικό συστατικά</vt:lpstr>
      <vt:lpstr>Ιδανικές ποσότητες θρεπτικών συστατικών</vt:lpstr>
      <vt:lpstr>Συστάσεις για πληθυσμό</vt:lpstr>
      <vt:lpstr>Αριθμός γευμάτων</vt:lpstr>
      <vt:lpstr>Ενεργειακές ανάγκες και βασικός μεταβολισμός</vt:lpstr>
      <vt:lpstr>Υπολογισμός ενεργειακών αναγκών</vt:lpstr>
      <vt:lpstr>Φυσική δραστηριότητα κατά την εργασία</vt:lpstr>
      <vt:lpstr>Συμμετοχή μακροθρεπτικών συστατικών</vt:lpstr>
      <vt:lpstr>Μονόπλευρη διατροφή </vt:lpstr>
      <vt:lpstr>Συστάσεις σε σχηματική μορφή</vt:lpstr>
      <vt:lpstr>Λιπίδια</vt:lpstr>
      <vt:lpstr>Υδατάνθρακες</vt:lpstr>
      <vt:lpstr>Πρωτεΐνες</vt:lpstr>
      <vt:lpstr>Νερό</vt:lpstr>
      <vt:lpstr>Μέταλλα, ιχνοστοιχεία και βιταμίνες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110</cp:revision>
  <dcterms:created xsi:type="dcterms:W3CDTF">2015-07-21T13:01:13Z</dcterms:created>
  <dcterms:modified xsi:type="dcterms:W3CDTF">2015-11-20T14:19:15Z</dcterms:modified>
</cp:coreProperties>
</file>