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9"/>
  </p:notesMasterIdLst>
  <p:handoutMasterIdLst>
    <p:handoutMasterId r:id="rId40"/>
  </p:handoutMasterIdLst>
  <p:sldIdLst>
    <p:sldId id="256" r:id="rId2"/>
    <p:sldId id="281" r:id="rId3"/>
    <p:sldId id="282" r:id="rId4"/>
    <p:sldId id="283" r:id="rId5"/>
    <p:sldId id="284" r:id="rId6"/>
    <p:sldId id="309" r:id="rId7"/>
    <p:sldId id="286" r:id="rId8"/>
    <p:sldId id="310" r:id="rId9"/>
    <p:sldId id="288" r:id="rId10"/>
    <p:sldId id="289" r:id="rId11"/>
    <p:sldId id="290" r:id="rId12"/>
    <p:sldId id="311" r:id="rId13"/>
    <p:sldId id="291" r:id="rId14"/>
    <p:sldId id="292" r:id="rId15"/>
    <p:sldId id="293" r:id="rId16"/>
    <p:sldId id="294" r:id="rId17"/>
    <p:sldId id="295" r:id="rId18"/>
    <p:sldId id="296" r:id="rId19"/>
    <p:sldId id="297" r:id="rId20"/>
    <p:sldId id="299" r:id="rId21"/>
    <p:sldId id="298" r:id="rId22"/>
    <p:sldId id="300" r:id="rId23"/>
    <p:sldId id="301" r:id="rId24"/>
    <p:sldId id="302" r:id="rId25"/>
    <p:sldId id="303" r:id="rId26"/>
    <p:sldId id="304" r:id="rId27"/>
    <p:sldId id="305" r:id="rId28"/>
    <p:sldId id="306" r:id="rId29"/>
    <p:sldId id="307" r:id="rId30"/>
    <p:sldId id="308" r:id="rId31"/>
    <p:sldId id="257" r:id="rId32"/>
    <p:sldId id="262" r:id="rId33"/>
    <p:sldId id="264" r:id="rId34"/>
    <p:sldId id="312" r:id="rId35"/>
    <p:sldId id="313" r:id="rId36"/>
    <p:sldId id="266" r:id="rId37"/>
    <p:sldId id="261" r:id="rId38"/>
  </p:sldIdLst>
  <p:sldSz cx="9144000" cy="6858000" type="screen4x3"/>
  <p:notesSz cx="7104063" cy="10234613"/>
  <p:custDataLst>
    <p:tags r:id="rId4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12/5/2015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12/5/2015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7772400"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55375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6975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 id="214748369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467545" y="2924944"/>
            <a:ext cx="8148970" cy="2344737"/>
          </a:xfrm>
        </p:spPr>
        <p:txBody>
          <a:bodyPr>
            <a:normAutofit/>
          </a:bodyPr>
          <a:lstStyle/>
          <a:p>
            <a:pPr>
              <a:spcBef>
                <a:spcPts val="0"/>
              </a:spcBef>
              <a:spcAft>
                <a:spcPts val="1200"/>
              </a:spcAft>
            </a:pPr>
            <a:r>
              <a:rPr lang="el-GR" sz="2800" b="1" dirty="0" smtClean="0"/>
              <a:t>Ενότητα </a:t>
            </a:r>
            <a:r>
              <a:rPr lang="en-US" sz="2800" b="1" dirty="0" smtClean="0"/>
              <a:t>7</a:t>
            </a:r>
            <a:r>
              <a:rPr lang="el-GR" sz="2800" dirty="0" smtClean="0"/>
              <a:t>:</a:t>
            </a:r>
            <a:r>
              <a:rPr lang="en-US" sz="2800" dirty="0" smtClean="0"/>
              <a:t> </a:t>
            </a:r>
            <a:r>
              <a:rPr lang="el-GR" sz="2800" dirty="0"/>
              <a:t>Σχεδίαση βάσεων </a:t>
            </a:r>
            <a:r>
              <a:rPr lang="el-GR" sz="2800" dirty="0" smtClean="0"/>
              <a:t>δεδομένων</a:t>
            </a:r>
            <a:r>
              <a:rPr lang="en-US" sz="2800" dirty="0" smtClean="0"/>
              <a:t> - </a:t>
            </a:r>
            <a:r>
              <a:rPr lang="el-GR" sz="2800" dirty="0" smtClean="0"/>
              <a:t> Παραδείγματα - Επανάληψη</a:t>
            </a:r>
            <a:endParaRPr lang="el-GR" sz="2800" dirty="0"/>
          </a:p>
          <a:p>
            <a:pPr>
              <a:spcBef>
                <a:spcPts val="0"/>
              </a:spcBef>
              <a:spcAft>
                <a:spcPts val="1200"/>
              </a:spcAft>
            </a:pPr>
            <a:r>
              <a:rPr lang="el-GR" sz="2400" dirty="0" smtClean="0"/>
              <a:t> Χ. </a:t>
            </a:r>
            <a:r>
              <a:rPr lang="el-GR" sz="2400" dirty="0" err="1" smtClean="0"/>
              <a:t>Σκουρλάς</a:t>
            </a:r>
            <a:endParaRPr lang="el-GR" sz="2400" dirty="0" smtClean="0"/>
          </a:p>
          <a:p>
            <a:pPr>
              <a:spcBef>
                <a:spcPts val="0"/>
              </a:spcBef>
              <a:spcAft>
                <a:spcPts val="1200"/>
              </a:spcAft>
            </a:pPr>
            <a:r>
              <a:rPr lang="el-GR" sz="2400" dirty="0"/>
              <a:t>Τμήμα Μηχανικών Πληροφορικής ΤΕ</a:t>
            </a:r>
            <a:endParaRPr lang="el-GR" sz="2400" dirty="0" smtClean="0"/>
          </a:p>
          <a:p>
            <a:pPr>
              <a:spcBef>
                <a:spcPts val="0"/>
              </a:spcBef>
              <a:spcAft>
                <a:spcPts val="1200"/>
              </a:spcAft>
            </a:pPr>
            <a:endParaRPr lang="el-GR" sz="26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1" name="Table 3"/>
          <p:cNvGraphicFramePr>
            <a:graphicFrameLocks noGrp="1"/>
          </p:cNvGraphicFramePr>
          <p:nvPr>
            <p:extLst>
              <p:ext uri="{D42A27DB-BD31-4B8C-83A1-F6EECF244321}">
                <p14:modId xmlns:p14="http://schemas.microsoft.com/office/powerpoint/2010/main" val="1548819816"/>
              </p:ext>
            </p:extLst>
          </p:nvPr>
        </p:nvGraphicFramePr>
        <p:xfrm>
          <a:off x="1759817" y="6087984"/>
          <a:ext cx="5695950" cy="792088"/>
        </p:xfrm>
        <a:graphic>
          <a:graphicData uri="http://schemas.openxmlformats.org/drawingml/2006/table">
            <a:tbl>
              <a:tblPr firstRow="1" firstCol="1" bandRow="1"/>
              <a:tblGrid>
                <a:gridCol w="2138838"/>
                <a:gridCol w="3557112"/>
              </a:tblGrid>
              <a:tr h="7920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13"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normAutofit/>
          </a:bodyPr>
          <a:lstStyle/>
          <a:p>
            <a:pPr eaLnBrk="1" hangingPunct="1"/>
            <a:r>
              <a:rPr lang="el-GR" altLang="el-GR" sz="4000" b="1" dirty="0" smtClean="0"/>
              <a:t>Απλουστευμένη εκπαιδευτική βάση δεδομένων</a:t>
            </a:r>
            <a:r>
              <a:rPr lang="el-GR" altLang="el-GR" sz="4000" dirty="0" smtClean="0"/>
              <a:t> </a:t>
            </a:r>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488665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a:t>
            </a: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3728526038"/>
              </p:ext>
            </p:extLst>
          </p:nvPr>
        </p:nvGraphicFramePr>
        <p:xfrm>
          <a:off x="179512" y="1412776"/>
          <a:ext cx="8640960" cy="1691742"/>
        </p:xfrm>
        <a:graphic>
          <a:graphicData uri="http://schemas.openxmlformats.org/drawingml/2006/table">
            <a:tbl>
              <a:tblPr firstRow="1" bandRow="1">
                <a:tableStyleId>{5C22544A-7EE6-4342-B048-85BDC9FD1C3A}</a:tableStyleId>
              </a:tblPr>
              <a:tblGrid>
                <a:gridCol w="1440160"/>
                <a:gridCol w="1224136"/>
                <a:gridCol w="1368152"/>
                <a:gridCol w="1080120"/>
                <a:gridCol w="1080120"/>
                <a:gridCol w="1224136"/>
                <a:gridCol w="1224136"/>
              </a:tblGrid>
              <a:tr h="281957">
                <a:tc>
                  <a:txBody>
                    <a:bodyPr/>
                    <a:lstStyle/>
                    <a:p>
                      <a:pPr algn="ctr">
                        <a:spcAft>
                          <a:spcPts val="0"/>
                        </a:spcAft>
                      </a:pPr>
                      <a:r>
                        <a:rPr lang="en-US" sz="1600" b="1" dirty="0">
                          <a:solidFill>
                            <a:srgbClr val="FFFFFF"/>
                          </a:solidFill>
                          <a:effectLst/>
                          <a:latin typeface="+mn-lt"/>
                          <a:ea typeface="Times New Roman"/>
                          <a:cs typeface="Times New Roman"/>
                        </a:rPr>
                        <a:t>Surname</a:t>
                      </a:r>
                      <a:r>
                        <a:rPr lang="el-GR" sz="1600" b="1" dirty="0">
                          <a:solidFill>
                            <a:srgbClr val="FFFFFF"/>
                          </a:solidFill>
                          <a:effectLst/>
                          <a:latin typeface="+mn-lt"/>
                          <a:ea typeface="Times New Roman"/>
                          <a:cs typeface="Times New Roman"/>
                        </a:rPr>
                        <a:t> </a:t>
                      </a:r>
                      <a:endParaRPr lang="el-GR" sz="1600"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name</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u="none" dirty="0">
                          <a:solidFill>
                            <a:srgbClr val="FFFFFF"/>
                          </a:solidFill>
                          <a:effectLst/>
                          <a:latin typeface="+mn-lt"/>
                          <a:ea typeface="Times New Roman"/>
                          <a:cs typeface="Times New Roman"/>
                        </a:rPr>
                        <a:t>Student_code</a:t>
                      </a:r>
                      <a:endParaRPr lang="el-GR" sz="16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semester</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Address</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birthdate</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dirty="0">
                          <a:solidFill>
                            <a:srgbClr val="FFFFFF"/>
                          </a:solidFill>
                          <a:effectLst/>
                          <a:latin typeface="+mn-lt"/>
                          <a:ea typeface="Times New Roman"/>
                          <a:cs typeface="Times New Roman"/>
                        </a:rPr>
                        <a:t>phone</a:t>
                      </a:r>
                      <a:endParaRPr lang="el-GR" sz="1600" dirty="0">
                        <a:effectLst/>
                        <a:latin typeface="+mn-lt"/>
                        <a:ea typeface="Times New Roman"/>
                        <a:cs typeface="Times New Roman"/>
                      </a:endParaRPr>
                    </a:p>
                  </a:txBody>
                  <a:tcPr marL="68580" marR="68580" marT="0" marB="0">
                    <a:solidFill>
                      <a:srgbClr val="004B82"/>
                    </a:solidFill>
                  </a:tcPr>
                </a:tc>
              </a:tr>
              <a:tr h="281957">
                <a:tc>
                  <a:txBody>
                    <a:bodyPr/>
                    <a:lstStyle/>
                    <a:p>
                      <a:pPr algn="ctr">
                        <a:spcAft>
                          <a:spcPts val="0"/>
                        </a:spcAft>
                      </a:pPr>
                      <a:r>
                        <a:rPr lang="el-GR" sz="1600">
                          <a:effectLst/>
                          <a:latin typeface="+mn-lt"/>
                          <a:ea typeface="Times New Roman"/>
                          <a:cs typeface="Times New Roman"/>
                        </a:rPr>
                        <a:t>Κυριακόπουλος</a:t>
                      </a:r>
                    </a:p>
                  </a:txBody>
                  <a:tcPr marL="68580" marR="68580" marT="0" marB="0"/>
                </a:tc>
                <a:tc>
                  <a:txBody>
                    <a:bodyPr/>
                    <a:lstStyle/>
                    <a:p>
                      <a:pPr algn="ctr">
                        <a:spcAft>
                          <a:spcPts val="0"/>
                        </a:spcAft>
                      </a:pPr>
                      <a:r>
                        <a:rPr lang="el-GR" sz="1600">
                          <a:effectLst/>
                          <a:latin typeface="+mn-lt"/>
                          <a:ea typeface="Times New Roman"/>
                          <a:cs typeface="Times New Roman"/>
                        </a:rPr>
                        <a:t>Νικηφόρος</a:t>
                      </a:r>
                    </a:p>
                  </a:txBody>
                  <a:tcPr marL="68580" marR="68580" marT="0" marB="0"/>
                </a:tc>
                <a:tc>
                  <a:txBody>
                    <a:bodyPr/>
                    <a:lstStyle/>
                    <a:p>
                      <a:pPr algn="ctr">
                        <a:spcAft>
                          <a:spcPts val="0"/>
                        </a:spcAft>
                      </a:pPr>
                      <a:r>
                        <a:rPr lang="el-GR" sz="1600" u="sng">
                          <a:effectLst/>
                          <a:latin typeface="+mn-lt"/>
                          <a:ea typeface="Times New Roman"/>
                          <a:cs typeface="Times New Roman"/>
                        </a:rPr>
                        <a:t>213</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Δ</a:t>
                      </a:r>
                    </a:p>
                  </a:txBody>
                  <a:tcPr marL="68580" marR="68580" marT="0" marB="0"/>
                </a:tc>
                <a:tc>
                  <a:txBody>
                    <a:bodyPr/>
                    <a:lstStyle/>
                    <a:p>
                      <a:pPr algn="ctr">
                        <a:spcAft>
                          <a:spcPts val="0"/>
                        </a:spcAft>
                      </a:pPr>
                      <a:r>
                        <a:rPr lang="el-GR" sz="1600">
                          <a:effectLst/>
                          <a:latin typeface="+mn-lt"/>
                          <a:ea typeface="Times New Roman"/>
                          <a:cs typeface="Times New Roman"/>
                        </a:rPr>
                        <a:t>Θησέως 3</a:t>
                      </a:r>
                    </a:p>
                  </a:txBody>
                  <a:tcPr marL="68580" marR="68580" marT="0" marB="0"/>
                </a:tc>
                <a:tc>
                  <a:txBody>
                    <a:bodyPr/>
                    <a:lstStyle/>
                    <a:p>
                      <a:pPr algn="ctr">
                        <a:spcAft>
                          <a:spcPts val="0"/>
                        </a:spcAft>
                      </a:pPr>
                      <a:r>
                        <a:rPr lang="el-GR" sz="1600">
                          <a:effectLst/>
                          <a:latin typeface="+mn-lt"/>
                          <a:ea typeface="Times New Roman"/>
                          <a:cs typeface="Times New Roman"/>
                        </a:rPr>
                        <a:t>10/10/86</a:t>
                      </a:r>
                    </a:p>
                  </a:txBody>
                  <a:tcPr marL="68580" marR="68580" marT="0" marB="0"/>
                </a:tc>
                <a:tc>
                  <a:txBody>
                    <a:bodyPr/>
                    <a:lstStyle/>
                    <a:p>
                      <a:pPr algn="ctr">
                        <a:spcAft>
                          <a:spcPts val="0"/>
                        </a:spcAft>
                      </a:pPr>
                      <a:r>
                        <a:rPr lang="el-GR" sz="1600">
                          <a:effectLst/>
                          <a:latin typeface="+mn-lt"/>
                          <a:ea typeface="Times New Roman"/>
                          <a:cs typeface="Times New Roman"/>
                        </a:rPr>
                        <a:t>2101234567</a:t>
                      </a:r>
                    </a:p>
                  </a:txBody>
                  <a:tcPr marL="68580" marR="68580" marT="0" marB="0"/>
                </a:tc>
              </a:tr>
              <a:tr h="281957">
                <a:tc>
                  <a:txBody>
                    <a:bodyPr/>
                    <a:lstStyle/>
                    <a:p>
                      <a:pPr algn="ctr">
                        <a:spcAft>
                          <a:spcPts val="0"/>
                        </a:spcAft>
                      </a:pPr>
                      <a:r>
                        <a:rPr lang="el-GR" sz="1600">
                          <a:effectLst/>
                          <a:latin typeface="+mn-lt"/>
                          <a:ea typeface="Times New Roman"/>
                          <a:cs typeface="Times New Roman"/>
                        </a:rPr>
                        <a:t>Αποστόλου</a:t>
                      </a:r>
                    </a:p>
                  </a:txBody>
                  <a:tcPr marL="68580" marR="68580" marT="0" marB="0"/>
                </a:tc>
                <a:tc>
                  <a:txBody>
                    <a:bodyPr/>
                    <a:lstStyle/>
                    <a:p>
                      <a:pPr algn="ctr">
                        <a:spcAft>
                          <a:spcPts val="0"/>
                        </a:spcAft>
                      </a:pPr>
                      <a:r>
                        <a:rPr lang="el-GR" sz="1600">
                          <a:effectLst/>
                          <a:latin typeface="+mn-lt"/>
                          <a:ea typeface="Times New Roman"/>
                          <a:cs typeface="Times New Roman"/>
                        </a:rPr>
                        <a:t>Ζωή</a:t>
                      </a:r>
                    </a:p>
                  </a:txBody>
                  <a:tcPr marL="68580" marR="68580" marT="0" marB="0"/>
                </a:tc>
                <a:tc>
                  <a:txBody>
                    <a:bodyPr/>
                    <a:lstStyle/>
                    <a:p>
                      <a:pPr algn="ctr">
                        <a:spcAft>
                          <a:spcPts val="0"/>
                        </a:spcAft>
                      </a:pPr>
                      <a:r>
                        <a:rPr lang="el-GR" sz="1600">
                          <a:effectLst/>
                          <a:latin typeface="+mn-lt"/>
                          <a:ea typeface="Times New Roman"/>
                          <a:cs typeface="Times New Roman"/>
                        </a:rPr>
                        <a:t>816</a:t>
                      </a:r>
                    </a:p>
                  </a:txBody>
                  <a:tcPr marL="68580" marR="68580" marT="0" marB="0"/>
                </a:tc>
                <a:tc>
                  <a:txBody>
                    <a:bodyPr/>
                    <a:lstStyle/>
                    <a:p>
                      <a:pPr algn="ctr">
                        <a:spcAft>
                          <a:spcPts val="0"/>
                        </a:spcAft>
                      </a:pPr>
                      <a:r>
                        <a:rPr lang="el-GR" sz="1600" dirty="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Αριάδνης 1</a:t>
                      </a:r>
                    </a:p>
                  </a:txBody>
                  <a:tcPr marL="68580" marR="68580" marT="0" marB="0"/>
                </a:tc>
                <a:tc>
                  <a:txBody>
                    <a:bodyPr/>
                    <a:lstStyle/>
                    <a:p>
                      <a:pPr algn="ctr">
                        <a:spcAft>
                          <a:spcPts val="0"/>
                        </a:spcAft>
                      </a:pPr>
                      <a:r>
                        <a:rPr lang="el-GR" sz="1600">
                          <a:effectLst/>
                          <a:latin typeface="+mn-lt"/>
                          <a:ea typeface="Times New Roman"/>
                          <a:cs typeface="Times New Roman"/>
                        </a:rPr>
                        <a:t>10/10/89</a:t>
                      </a:r>
                    </a:p>
                  </a:txBody>
                  <a:tcPr marL="68580" marR="68580" marT="0" marB="0"/>
                </a:tc>
                <a:tc>
                  <a:txBody>
                    <a:bodyPr/>
                    <a:lstStyle/>
                    <a:p>
                      <a:pPr algn="ctr">
                        <a:spcAft>
                          <a:spcPts val="0"/>
                        </a:spcAft>
                      </a:pPr>
                      <a:r>
                        <a:rPr lang="el-GR" sz="1600">
                          <a:effectLst/>
                          <a:latin typeface="+mn-lt"/>
                          <a:ea typeface="Times New Roman"/>
                          <a:cs typeface="Times New Roman"/>
                        </a:rPr>
                        <a:t>2102345897</a:t>
                      </a:r>
                    </a:p>
                  </a:txBody>
                  <a:tcPr marL="68580" marR="68580" marT="0" marB="0"/>
                </a:tc>
              </a:tr>
              <a:tr h="281957">
                <a:tc>
                  <a:txBody>
                    <a:bodyPr/>
                    <a:lstStyle/>
                    <a:p>
                      <a:pPr algn="ctr">
                        <a:spcAft>
                          <a:spcPts val="0"/>
                        </a:spcAft>
                      </a:pPr>
                      <a:r>
                        <a:rPr lang="el-GR" sz="1600">
                          <a:effectLst/>
                          <a:latin typeface="+mn-lt"/>
                          <a:ea typeface="Times New Roman"/>
                          <a:cs typeface="Times New Roman"/>
                        </a:rPr>
                        <a:t>Παπαπέτρου</a:t>
                      </a:r>
                    </a:p>
                  </a:txBody>
                  <a:tcPr marL="68580" marR="68580" marT="0" marB="0"/>
                </a:tc>
                <a:tc>
                  <a:txBody>
                    <a:bodyPr/>
                    <a:lstStyle/>
                    <a:p>
                      <a:pPr algn="ctr">
                        <a:spcAft>
                          <a:spcPts val="0"/>
                        </a:spcAft>
                      </a:pPr>
                      <a:r>
                        <a:rPr lang="el-GR" sz="1600">
                          <a:effectLst/>
                          <a:latin typeface="+mn-lt"/>
                          <a:ea typeface="Times New Roman"/>
                          <a:cs typeface="Times New Roman"/>
                        </a:rPr>
                        <a:t>Νικόλαος</a:t>
                      </a:r>
                    </a:p>
                  </a:txBody>
                  <a:tcPr marL="68580" marR="68580" marT="0" marB="0"/>
                </a:tc>
                <a:tc>
                  <a:txBody>
                    <a:bodyPr/>
                    <a:lstStyle/>
                    <a:p>
                      <a:pPr algn="ctr">
                        <a:spcAft>
                          <a:spcPts val="0"/>
                        </a:spcAft>
                      </a:pPr>
                      <a:r>
                        <a:rPr lang="el-GR" sz="1600">
                          <a:effectLst/>
                          <a:latin typeface="+mn-lt"/>
                          <a:ea typeface="Times New Roman"/>
                          <a:cs typeface="Times New Roman"/>
                        </a:rPr>
                        <a:t>450</a:t>
                      </a:r>
                    </a:p>
                  </a:txBody>
                  <a:tcPr marL="68580" marR="68580" marT="0" marB="0"/>
                </a:tc>
                <a:tc>
                  <a:txBody>
                    <a:bodyPr/>
                    <a:lstStyle/>
                    <a:p>
                      <a:pPr algn="ctr">
                        <a:spcAft>
                          <a:spcPts val="0"/>
                        </a:spcAft>
                      </a:pPr>
                      <a:r>
                        <a:rPr lang="el-GR" sz="1600">
                          <a:effectLst/>
                          <a:latin typeface="+mn-lt"/>
                          <a:ea typeface="Times New Roman"/>
                          <a:cs typeface="Times New Roman"/>
                        </a:rPr>
                        <a:t>Β</a:t>
                      </a:r>
                    </a:p>
                  </a:txBody>
                  <a:tcPr marL="68580" marR="68580" marT="0" marB="0"/>
                </a:tc>
                <a:tc>
                  <a:txBody>
                    <a:bodyPr/>
                    <a:lstStyle/>
                    <a:p>
                      <a:pPr algn="ctr">
                        <a:spcAft>
                          <a:spcPts val="0"/>
                        </a:spcAft>
                      </a:pPr>
                      <a:r>
                        <a:rPr lang="el-GR" sz="1600">
                          <a:effectLst/>
                          <a:latin typeface="+mn-lt"/>
                          <a:ea typeface="Times New Roman"/>
                          <a:cs typeface="Times New Roman"/>
                        </a:rPr>
                        <a:t>Ειρήνης 4</a:t>
                      </a:r>
                    </a:p>
                  </a:txBody>
                  <a:tcPr marL="68580" marR="68580" marT="0" marB="0"/>
                </a:tc>
                <a:tc>
                  <a:txBody>
                    <a:bodyPr/>
                    <a:lstStyle/>
                    <a:p>
                      <a:pPr algn="ctr">
                        <a:spcAft>
                          <a:spcPts val="0"/>
                        </a:spcAft>
                      </a:pPr>
                      <a:r>
                        <a:rPr lang="el-GR" sz="1600">
                          <a:effectLst/>
                          <a:latin typeface="+mn-lt"/>
                          <a:ea typeface="Times New Roman"/>
                          <a:cs typeface="Times New Roman"/>
                        </a:rPr>
                        <a:t>10/10/89</a:t>
                      </a:r>
                    </a:p>
                  </a:txBody>
                  <a:tcPr marL="68580" marR="68580" marT="0" marB="0"/>
                </a:tc>
                <a:tc>
                  <a:txBody>
                    <a:bodyPr/>
                    <a:lstStyle/>
                    <a:p>
                      <a:pPr algn="ctr">
                        <a:spcAft>
                          <a:spcPts val="0"/>
                        </a:spcAft>
                      </a:pPr>
                      <a:r>
                        <a:rPr lang="el-GR" sz="1600">
                          <a:effectLst/>
                          <a:latin typeface="+mn-lt"/>
                          <a:ea typeface="Times New Roman"/>
                          <a:cs typeface="Times New Roman"/>
                        </a:rPr>
                        <a:t>2109923456</a:t>
                      </a:r>
                    </a:p>
                  </a:txBody>
                  <a:tcPr marL="68580" marR="68580" marT="0" marB="0"/>
                </a:tc>
              </a:tr>
              <a:tr h="281957">
                <a:tc>
                  <a:txBody>
                    <a:bodyPr/>
                    <a:lstStyle/>
                    <a:p>
                      <a:pPr algn="ctr">
                        <a:spcAft>
                          <a:spcPts val="0"/>
                        </a:spcAft>
                      </a:pPr>
                      <a:r>
                        <a:rPr lang="el-GR" sz="1600">
                          <a:effectLst/>
                          <a:latin typeface="+mn-lt"/>
                          <a:ea typeface="Times New Roman"/>
                          <a:cs typeface="Times New Roman"/>
                        </a:rPr>
                        <a:t>Ζευγαρίδης</a:t>
                      </a:r>
                    </a:p>
                  </a:txBody>
                  <a:tcPr marL="68580" marR="68580" marT="0" marB="0"/>
                </a:tc>
                <a:tc>
                  <a:txBody>
                    <a:bodyPr/>
                    <a:lstStyle/>
                    <a:p>
                      <a:pPr algn="ctr">
                        <a:spcAft>
                          <a:spcPts val="0"/>
                        </a:spcAft>
                      </a:pPr>
                      <a:r>
                        <a:rPr lang="el-GR" sz="1600">
                          <a:effectLst/>
                          <a:latin typeface="+mn-lt"/>
                          <a:ea typeface="Times New Roman"/>
                          <a:cs typeface="Times New Roman"/>
                        </a:rPr>
                        <a:t>Ορέστης</a:t>
                      </a:r>
                    </a:p>
                  </a:txBody>
                  <a:tcPr marL="68580" marR="68580" marT="0" marB="0"/>
                </a:tc>
                <a:tc>
                  <a:txBody>
                    <a:bodyPr/>
                    <a:lstStyle/>
                    <a:p>
                      <a:pPr algn="ctr">
                        <a:spcAft>
                          <a:spcPts val="0"/>
                        </a:spcAft>
                      </a:pPr>
                      <a:r>
                        <a:rPr lang="el-GR" sz="1600">
                          <a:effectLst/>
                          <a:latin typeface="+mn-lt"/>
                          <a:ea typeface="Times New Roman"/>
                          <a:cs typeface="Times New Roman"/>
                        </a:rPr>
                        <a:t>346</a:t>
                      </a:r>
                    </a:p>
                  </a:txBody>
                  <a:tcPr marL="68580" marR="68580" marT="0" marB="0"/>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Αίγλης 10</a:t>
                      </a:r>
                    </a:p>
                  </a:txBody>
                  <a:tcPr marL="68580" marR="68580" marT="0" marB="0"/>
                </a:tc>
                <a:tc>
                  <a:txBody>
                    <a:bodyPr/>
                    <a:lstStyle/>
                    <a:p>
                      <a:pPr algn="ctr">
                        <a:spcAft>
                          <a:spcPts val="0"/>
                        </a:spcAft>
                      </a:pPr>
                      <a:r>
                        <a:rPr lang="el-GR" sz="1600">
                          <a:effectLst/>
                          <a:latin typeface="+mn-lt"/>
                          <a:ea typeface="Times New Roman"/>
                          <a:cs typeface="Times New Roman"/>
                        </a:rPr>
                        <a:t>23/9/88</a:t>
                      </a:r>
                    </a:p>
                  </a:txBody>
                  <a:tcPr marL="68580" marR="68580" marT="0" marB="0"/>
                </a:tc>
                <a:tc>
                  <a:txBody>
                    <a:bodyPr/>
                    <a:lstStyle/>
                    <a:p>
                      <a:pPr algn="ctr">
                        <a:spcAft>
                          <a:spcPts val="0"/>
                        </a:spcAft>
                      </a:pPr>
                      <a:r>
                        <a:rPr lang="el-GR" sz="1600">
                          <a:effectLst/>
                          <a:latin typeface="+mn-lt"/>
                          <a:ea typeface="Times New Roman"/>
                          <a:cs typeface="Times New Roman"/>
                        </a:rPr>
                        <a:t>2108223469</a:t>
                      </a:r>
                    </a:p>
                  </a:txBody>
                  <a:tcPr marL="68580" marR="68580" marT="0" marB="0"/>
                </a:tc>
              </a:tr>
              <a:tr h="281957">
                <a:tc>
                  <a:txBody>
                    <a:bodyPr/>
                    <a:lstStyle/>
                    <a:p>
                      <a:pPr algn="ctr">
                        <a:spcAft>
                          <a:spcPts val="0"/>
                        </a:spcAft>
                      </a:pPr>
                      <a:r>
                        <a:rPr lang="el-GR" sz="1600" dirty="0" err="1">
                          <a:effectLst/>
                          <a:latin typeface="+mn-lt"/>
                          <a:ea typeface="Times New Roman"/>
                          <a:cs typeface="Times New Roman"/>
                        </a:rPr>
                        <a:t>Κοταμανίδου</a:t>
                      </a:r>
                      <a:endParaRPr lang="el-GR" sz="1600" dirty="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Ειρήνη</a:t>
                      </a:r>
                    </a:p>
                  </a:txBody>
                  <a:tcPr marL="68580" marR="68580" marT="0" marB="0"/>
                </a:tc>
                <a:tc>
                  <a:txBody>
                    <a:bodyPr/>
                    <a:lstStyle/>
                    <a:p>
                      <a:pPr algn="ctr">
                        <a:spcAft>
                          <a:spcPts val="0"/>
                        </a:spcAft>
                      </a:pPr>
                      <a:r>
                        <a:rPr lang="el-GR" sz="1600">
                          <a:effectLst/>
                          <a:latin typeface="+mn-lt"/>
                          <a:ea typeface="Times New Roman"/>
                          <a:cs typeface="Times New Roman"/>
                        </a:rPr>
                        <a:t>610</a:t>
                      </a:r>
                    </a:p>
                  </a:txBody>
                  <a:tcPr marL="68580" marR="68580" marT="0" marB="0"/>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Ειρήνης 7</a:t>
                      </a:r>
                    </a:p>
                  </a:txBody>
                  <a:tcPr marL="68580" marR="68580" marT="0" marB="0"/>
                </a:tc>
                <a:tc>
                  <a:txBody>
                    <a:bodyPr/>
                    <a:lstStyle/>
                    <a:p>
                      <a:pPr algn="ctr">
                        <a:spcAft>
                          <a:spcPts val="0"/>
                        </a:spcAft>
                      </a:pPr>
                      <a:r>
                        <a:rPr lang="el-GR" sz="1600">
                          <a:effectLst/>
                          <a:latin typeface="+mn-lt"/>
                          <a:ea typeface="Times New Roman"/>
                          <a:cs typeface="Times New Roman"/>
                        </a:rPr>
                        <a:t>2/2/89</a:t>
                      </a:r>
                    </a:p>
                  </a:txBody>
                  <a:tcPr marL="68580" marR="68580" marT="0" marB="0"/>
                </a:tc>
                <a:tc>
                  <a:txBody>
                    <a:bodyPr/>
                    <a:lstStyle/>
                    <a:p>
                      <a:pPr algn="ctr">
                        <a:spcAft>
                          <a:spcPts val="0"/>
                        </a:spcAft>
                      </a:pPr>
                      <a:r>
                        <a:rPr lang="el-GR" sz="1600" dirty="0">
                          <a:effectLst/>
                          <a:latin typeface="+mn-lt"/>
                          <a:ea typeface="Times New Roman"/>
                          <a:cs typeface="Times New Roman"/>
                        </a:rPr>
                        <a:t>2107323434</a:t>
                      </a: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49021994"/>
              </p:ext>
            </p:extLst>
          </p:nvPr>
        </p:nvGraphicFramePr>
        <p:xfrm>
          <a:off x="179512" y="3573016"/>
          <a:ext cx="8640961" cy="1897465"/>
        </p:xfrm>
        <a:graphic>
          <a:graphicData uri="http://schemas.openxmlformats.org/drawingml/2006/table">
            <a:tbl>
              <a:tblPr firstRow="1" bandRow="1">
                <a:tableStyleId>{5C22544A-7EE6-4342-B048-85BDC9FD1C3A}</a:tableStyleId>
              </a:tblPr>
              <a:tblGrid>
                <a:gridCol w="936104"/>
                <a:gridCol w="1008112"/>
                <a:gridCol w="864096"/>
                <a:gridCol w="936104"/>
                <a:gridCol w="1224136"/>
                <a:gridCol w="1008112"/>
                <a:gridCol w="1296144"/>
                <a:gridCol w="1368153"/>
              </a:tblGrid>
              <a:tr h="281957">
                <a:tc>
                  <a:txBody>
                    <a:bodyPr/>
                    <a:lstStyle/>
                    <a:p>
                      <a:pPr algn="ctr">
                        <a:spcAft>
                          <a:spcPts val="0"/>
                        </a:spcAft>
                      </a:pPr>
                      <a:r>
                        <a:rPr lang="en-US" sz="1600" b="1" dirty="0">
                          <a:solidFill>
                            <a:srgbClr val="FFFFFF"/>
                          </a:solidFill>
                          <a:effectLst/>
                          <a:latin typeface="+mn-lt"/>
                          <a:ea typeface="Times New Roman"/>
                          <a:cs typeface="Times New Roman"/>
                        </a:rPr>
                        <a:t>Surname</a:t>
                      </a:r>
                      <a:endParaRPr lang="el-GR" sz="1600"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dirty="0">
                          <a:solidFill>
                            <a:srgbClr val="FFFFFF"/>
                          </a:solidFill>
                          <a:effectLst/>
                          <a:latin typeface="+mn-lt"/>
                          <a:ea typeface="Times New Roman"/>
                          <a:cs typeface="Times New Roman"/>
                        </a:rPr>
                        <a:t>Name</a:t>
                      </a:r>
                      <a:endParaRPr lang="el-GR" sz="1600"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address</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u="none" dirty="0" err="1">
                          <a:solidFill>
                            <a:srgbClr val="FFFFFF"/>
                          </a:solidFill>
                          <a:effectLst/>
                          <a:latin typeface="+mn-lt"/>
                          <a:ea typeface="Times New Roman"/>
                          <a:cs typeface="Times New Roman"/>
                        </a:rPr>
                        <a:t>Professor_code</a:t>
                      </a:r>
                      <a:endParaRPr lang="el-GR" sz="16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Phone</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Birthdate</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Office_</a:t>
                      </a:r>
                      <a:endParaRPr lang="el-GR" sz="1600">
                        <a:effectLst/>
                        <a:latin typeface="+mn-lt"/>
                        <a:ea typeface="Times New Roman"/>
                        <a:cs typeface="Times New Roman"/>
                      </a:endParaRPr>
                    </a:p>
                    <a:p>
                      <a:pPr algn="ctr">
                        <a:spcAft>
                          <a:spcPts val="0"/>
                        </a:spcAft>
                      </a:pPr>
                      <a:r>
                        <a:rPr lang="en-US" sz="1600" b="1">
                          <a:solidFill>
                            <a:srgbClr val="FFFFFF"/>
                          </a:solidFill>
                          <a:effectLst/>
                          <a:latin typeface="+mn-lt"/>
                          <a:ea typeface="Times New Roman"/>
                          <a:cs typeface="Times New Roman"/>
                        </a:rPr>
                        <a:t>Number</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dirty="0" err="1">
                          <a:solidFill>
                            <a:srgbClr val="FFFFFF"/>
                          </a:solidFill>
                          <a:effectLst/>
                          <a:latin typeface="+mn-lt"/>
                          <a:ea typeface="Times New Roman"/>
                          <a:cs typeface="Times New Roman"/>
                        </a:rPr>
                        <a:t>speciality</a:t>
                      </a:r>
                      <a:endParaRPr lang="el-GR" sz="1600" dirty="0">
                        <a:effectLst/>
                        <a:latin typeface="+mn-lt"/>
                        <a:ea typeface="Times New Roman"/>
                        <a:cs typeface="Times New Roman"/>
                      </a:endParaRPr>
                    </a:p>
                  </a:txBody>
                  <a:tcPr marL="68580" marR="68580" marT="0" marB="0">
                    <a:solidFill>
                      <a:srgbClr val="004B82"/>
                    </a:solidFill>
                  </a:tcPr>
                </a:tc>
              </a:tr>
              <a:tr h="281957">
                <a:tc>
                  <a:txBody>
                    <a:bodyPr/>
                    <a:lstStyle/>
                    <a:p>
                      <a:pPr algn="ctr">
                        <a:spcAft>
                          <a:spcPts val="0"/>
                        </a:spcAft>
                      </a:pPr>
                      <a:r>
                        <a:rPr lang="el-GR" sz="1600">
                          <a:effectLst/>
                          <a:latin typeface="+mn-lt"/>
                          <a:ea typeface="Times New Roman"/>
                          <a:cs typeface="Times New Roman"/>
                        </a:rPr>
                        <a:t>Codd</a:t>
                      </a:r>
                    </a:p>
                  </a:txBody>
                  <a:tcPr marL="68580" marR="68580" marT="0" marB="0"/>
                </a:tc>
                <a:tc>
                  <a:txBody>
                    <a:bodyPr/>
                    <a:lstStyle/>
                    <a:p>
                      <a:pPr algn="ctr">
                        <a:spcAft>
                          <a:spcPts val="0"/>
                        </a:spcAft>
                      </a:pPr>
                      <a:r>
                        <a:rPr lang="el-GR" sz="1600">
                          <a:effectLst/>
                          <a:latin typeface="+mn-lt"/>
                          <a:ea typeface="Times New Roman"/>
                          <a:cs typeface="Times New Roman"/>
                        </a:rPr>
                        <a:t>Ted</a:t>
                      </a:r>
                    </a:p>
                  </a:txBody>
                  <a:tcPr marL="68580" marR="68580" marT="0" marB="0"/>
                </a:tc>
                <a:tc>
                  <a:txBody>
                    <a:bodyPr/>
                    <a:lstStyle/>
                    <a:p>
                      <a:pPr algn="ctr">
                        <a:spcAft>
                          <a:spcPts val="0"/>
                        </a:spcAft>
                      </a:pPr>
                      <a:r>
                        <a:rPr lang="el-GR" sz="1600">
                          <a:effectLst/>
                          <a:latin typeface="+mn-lt"/>
                          <a:ea typeface="Times New Roman"/>
                          <a:cs typeface="Times New Roman"/>
                        </a:rPr>
                        <a:t>Mass.</a:t>
                      </a:r>
                    </a:p>
                  </a:txBody>
                  <a:tcPr marL="68580" marR="68580" marT="0" marB="0"/>
                </a:tc>
                <a:tc>
                  <a:txBody>
                    <a:bodyPr/>
                    <a:lstStyle/>
                    <a:p>
                      <a:pPr algn="ctr">
                        <a:spcAft>
                          <a:spcPts val="0"/>
                        </a:spcAft>
                      </a:pPr>
                      <a:r>
                        <a:rPr lang="el-GR" sz="1600" u="sng">
                          <a:effectLst/>
                          <a:latin typeface="+mn-lt"/>
                          <a:ea typeface="Times New Roman"/>
                          <a:cs typeface="Times New Roman"/>
                        </a:rPr>
                        <a:t>10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210</a:t>
                      </a:r>
                      <a:r>
                        <a:rPr lang="en-US" sz="1600" dirty="0">
                          <a:effectLst/>
                          <a:latin typeface="+mn-lt"/>
                          <a:ea typeface="Times New Roman"/>
                          <a:cs typeface="Times New Roman"/>
                        </a:rPr>
                        <a:t>91</a:t>
                      </a:r>
                      <a:r>
                        <a:rPr lang="el-GR" sz="1600" dirty="0">
                          <a:effectLst/>
                          <a:latin typeface="+mn-lt"/>
                          <a:ea typeface="Times New Roman"/>
                          <a:cs typeface="Times New Roman"/>
                        </a:rPr>
                        <a:t>34567</a:t>
                      </a:r>
                    </a:p>
                  </a:txBody>
                  <a:tcPr marL="68580" marR="68580" marT="0" marB="0"/>
                </a:tc>
                <a:tc>
                  <a:txBody>
                    <a:bodyPr/>
                    <a:lstStyle/>
                    <a:p>
                      <a:pPr algn="ctr">
                        <a:spcAft>
                          <a:spcPts val="0"/>
                        </a:spcAft>
                      </a:pPr>
                      <a:r>
                        <a:rPr lang="el-GR" sz="1600" dirty="0">
                          <a:effectLst/>
                          <a:latin typeface="+mn-lt"/>
                          <a:ea typeface="Times New Roman"/>
                          <a:cs typeface="Times New Roman"/>
                        </a:rPr>
                        <a:t>10/10/</a:t>
                      </a:r>
                      <a:r>
                        <a:rPr lang="en-US" sz="1600" dirty="0">
                          <a:effectLst/>
                          <a:latin typeface="+mn-lt"/>
                          <a:ea typeface="Times New Roman"/>
                          <a:cs typeface="Times New Roman"/>
                        </a:rPr>
                        <a:t>5</a:t>
                      </a:r>
                      <a:r>
                        <a:rPr lang="el-GR" sz="1600" dirty="0">
                          <a:effectLst/>
                          <a:latin typeface="+mn-lt"/>
                          <a:ea typeface="Times New Roman"/>
                          <a:cs typeface="Times New Roman"/>
                        </a:rPr>
                        <a:t>6</a:t>
                      </a:r>
                    </a:p>
                  </a:txBody>
                  <a:tcPr marL="68580" marR="68580" marT="0" marB="0"/>
                </a:tc>
                <a:tc>
                  <a:txBody>
                    <a:bodyPr/>
                    <a:lstStyle/>
                    <a:p>
                      <a:pPr algn="ctr">
                        <a:spcAft>
                          <a:spcPts val="0"/>
                        </a:spcAft>
                      </a:pPr>
                      <a:r>
                        <a:rPr lang="el-GR" sz="1600">
                          <a:effectLst/>
                          <a:latin typeface="+mn-lt"/>
                          <a:ea typeface="Times New Roman"/>
                          <a:cs typeface="Times New Roman"/>
                        </a:rPr>
                        <a:t>201</a:t>
                      </a:r>
                    </a:p>
                  </a:txBody>
                  <a:tcPr marL="68580" marR="68580" marT="0" marB="0"/>
                </a:tc>
                <a:tc>
                  <a:txBody>
                    <a:bodyPr/>
                    <a:lstStyle/>
                    <a:p>
                      <a:pPr algn="ctr">
                        <a:spcAft>
                          <a:spcPts val="0"/>
                        </a:spcAft>
                      </a:pPr>
                      <a:r>
                        <a:rPr lang="el-GR" sz="1600" dirty="0">
                          <a:effectLst/>
                          <a:latin typeface="+mn-lt"/>
                          <a:ea typeface="Times New Roman"/>
                          <a:cs typeface="Times New Roman"/>
                        </a:rPr>
                        <a:t>Πληροφορική</a:t>
                      </a:r>
                    </a:p>
                  </a:txBody>
                  <a:tcPr marL="68580" marR="68580" marT="0" marB="0"/>
                </a:tc>
              </a:tr>
              <a:tr h="281957">
                <a:tc>
                  <a:txBody>
                    <a:bodyPr/>
                    <a:lstStyle/>
                    <a:p>
                      <a:pPr algn="ctr">
                        <a:spcAft>
                          <a:spcPts val="0"/>
                        </a:spcAft>
                      </a:pPr>
                      <a:r>
                        <a:rPr lang="el-GR" sz="1600">
                          <a:effectLst/>
                          <a:latin typeface="+mn-lt"/>
                          <a:ea typeface="Times New Roman"/>
                          <a:cs typeface="Times New Roman"/>
                        </a:rPr>
                        <a:t>Ullman</a:t>
                      </a:r>
                    </a:p>
                  </a:txBody>
                  <a:tcPr marL="68580" marR="68580" marT="0" marB="0"/>
                </a:tc>
                <a:tc>
                  <a:txBody>
                    <a:bodyPr/>
                    <a:lstStyle/>
                    <a:p>
                      <a:pPr algn="ctr">
                        <a:spcAft>
                          <a:spcPts val="0"/>
                        </a:spcAft>
                      </a:pPr>
                      <a:r>
                        <a:rPr lang="el-GR" sz="1600">
                          <a:effectLst/>
                          <a:latin typeface="+mn-lt"/>
                          <a:ea typeface="Times New Roman"/>
                          <a:cs typeface="Times New Roman"/>
                        </a:rPr>
                        <a:t>Jeffrey</a:t>
                      </a:r>
                    </a:p>
                  </a:txBody>
                  <a:tcPr marL="68580" marR="68580" marT="0" marB="0"/>
                </a:tc>
                <a:tc>
                  <a:txBody>
                    <a:bodyPr/>
                    <a:lstStyle/>
                    <a:p>
                      <a:pPr algn="ctr">
                        <a:spcAft>
                          <a:spcPts val="0"/>
                        </a:spcAft>
                      </a:pPr>
                      <a:r>
                        <a:rPr lang="el-GR" sz="1600">
                          <a:effectLst/>
                          <a:latin typeface="+mn-lt"/>
                          <a:ea typeface="Times New Roman"/>
                          <a:cs typeface="Times New Roman"/>
                        </a:rPr>
                        <a:t>Calif.</a:t>
                      </a:r>
                    </a:p>
                  </a:txBody>
                  <a:tcPr marL="68580" marR="68580" marT="0" marB="0"/>
                </a:tc>
                <a:tc>
                  <a:txBody>
                    <a:bodyPr/>
                    <a:lstStyle/>
                    <a:p>
                      <a:pPr algn="ctr">
                        <a:spcAft>
                          <a:spcPts val="0"/>
                        </a:spcAft>
                      </a:pPr>
                      <a:r>
                        <a:rPr lang="el-GR" sz="1600" u="sng">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210</a:t>
                      </a:r>
                      <a:r>
                        <a:rPr lang="en-US" sz="1600">
                          <a:effectLst/>
                          <a:latin typeface="+mn-lt"/>
                          <a:ea typeface="Times New Roman"/>
                          <a:cs typeface="Times New Roman"/>
                        </a:rPr>
                        <a:t>8</a:t>
                      </a:r>
                      <a:r>
                        <a:rPr lang="el-GR" sz="1600">
                          <a:effectLst/>
                          <a:latin typeface="+mn-lt"/>
                          <a:ea typeface="Times New Roman"/>
                          <a:cs typeface="Times New Roman"/>
                        </a:rPr>
                        <a:t>345897</a:t>
                      </a:r>
                    </a:p>
                  </a:txBody>
                  <a:tcPr marL="68580" marR="68580" marT="0" marB="0"/>
                </a:tc>
                <a:tc>
                  <a:txBody>
                    <a:bodyPr/>
                    <a:lstStyle/>
                    <a:p>
                      <a:pPr algn="ctr">
                        <a:spcAft>
                          <a:spcPts val="0"/>
                        </a:spcAft>
                      </a:pPr>
                      <a:r>
                        <a:rPr lang="el-GR" sz="1600">
                          <a:effectLst/>
                          <a:latin typeface="+mn-lt"/>
                          <a:ea typeface="Times New Roman"/>
                          <a:cs typeface="Times New Roman"/>
                        </a:rPr>
                        <a:t>10/10/</a:t>
                      </a:r>
                      <a:r>
                        <a:rPr lang="en-US" sz="1600">
                          <a:effectLst/>
                          <a:latin typeface="+mn-lt"/>
                          <a:ea typeface="Times New Roman"/>
                          <a:cs typeface="Times New Roman"/>
                        </a:rPr>
                        <a:t>5</a:t>
                      </a:r>
                      <a:r>
                        <a:rPr lang="el-GR" sz="1600">
                          <a:effectLst/>
                          <a:latin typeface="+mn-lt"/>
                          <a:ea typeface="Times New Roman"/>
                          <a:cs typeface="Times New Roman"/>
                        </a:rPr>
                        <a:t>9</a:t>
                      </a:r>
                    </a:p>
                  </a:txBody>
                  <a:tcPr marL="68580" marR="68580" marT="0" marB="0"/>
                </a:tc>
                <a:tc>
                  <a:txBody>
                    <a:bodyPr/>
                    <a:lstStyle/>
                    <a:p>
                      <a:pPr algn="ctr">
                        <a:spcAft>
                          <a:spcPts val="0"/>
                        </a:spcAft>
                      </a:pPr>
                      <a:r>
                        <a:rPr lang="en-US" sz="1600">
                          <a:effectLst/>
                          <a:latin typeface="+mn-lt"/>
                          <a:ea typeface="Times New Roman"/>
                          <a:cs typeface="Times New Roman"/>
                        </a:rPr>
                        <a:t>101</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Πληροφορική</a:t>
                      </a:r>
                    </a:p>
                  </a:txBody>
                  <a:tcPr marL="68580" marR="68580" marT="0" marB="0"/>
                </a:tc>
              </a:tr>
              <a:tr h="281957">
                <a:tc>
                  <a:txBody>
                    <a:bodyPr/>
                    <a:lstStyle/>
                    <a:p>
                      <a:pPr algn="ctr">
                        <a:spcAft>
                          <a:spcPts val="0"/>
                        </a:spcAft>
                      </a:pPr>
                      <a:r>
                        <a:rPr lang="el-GR" sz="1600">
                          <a:effectLst/>
                          <a:latin typeface="+mn-lt"/>
                          <a:ea typeface="Times New Roman"/>
                          <a:cs typeface="Times New Roman"/>
                        </a:rPr>
                        <a:t>Widom</a:t>
                      </a:r>
                    </a:p>
                  </a:txBody>
                  <a:tcPr marL="68580" marR="68580" marT="0" marB="0"/>
                </a:tc>
                <a:tc>
                  <a:txBody>
                    <a:bodyPr/>
                    <a:lstStyle/>
                    <a:p>
                      <a:pPr algn="ctr">
                        <a:spcAft>
                          <a:spcPts val="0"/>
                        </a:spcAft>
                      </a:pPr>
                      <a:r>
                        <a:rPr lang="el-GR" sz="1600">
                          <a:effectLst/>
                          <a:latin typeface="+mn-lt"/>
                          <a:ea typeface="Times New Roman"/>
                          <a:cs typeface="Times New Roman"/>
                        </a:rPr>
                        <a:t>Jennifer</a:t>
                      </a:r>
                    </a:p>
                  </a:txBody>
                  <a:tcPr marL="68580" marR="68580" marT="0" marB="0"/>
                </a:tc>
                <a:tc>
                  <a:txBody>
                    <a:bodyPr/>
                    <a:lstStyle/>
                    <a:p>
                      <a:pPr algn="ctr">
                        <a:spcAft>
                          <a:spcPts val="0"/>
                        </a:spcAft>
                      </a:pPr>
                      <a:r>
                        <a:rPr lang="el-GR" sz="1600">
                          <a:effectLst/>
                          <a:latin typeface="+mn-lt"/>
                          <a:ea typeface="Times New Roman"/>
                          <a:cs typeface="Times New Roman"/>
                        </a:rPr>
                        <a:t>Calif.</a:t>
                      </a:r>
                    </a:p>
                  </a:txBody>
                  <a:tcPr marL="68580" marR="68580" marT="0" marB="0"/>
                </a:tc>
                <a:tc>
                  <a:txBody>
                    <a:bodyPr/>
                    <a:lstStyle/>
                    <a:p>
                      <a:pPr algn="ctr">
                        <a:spcAft>
                          <a:spcPts val="0"/>
                        </a:spcAft>
                      </a:pPr>
                      <a:r>
                        <a:rPr lang="el-GR" sz="1600" u="sng">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210</a:t>
                      </a:r>
                      <a:r>
                        <a:rPr lang="en-US" sz="1600">
                          <a:effectLst/>
                          <a:latin typeface="+mn-lt"/>
                          <a:ea typeface="Times New Roman"/>
                          <a:cs typeface="Times New Roman"/>
                        </a:rPr>
                        <a:t>77</a:t>
                      </a:r>
                      <a:r>
                        <a:rPr lang="el-GR" sz="1600">
                          <a:effectLst/>
                          <a:latin typeface="+mn-lt"/>
                          <a:ea typeface="Times New Roman"/>
                          <a:cs typeface="Times New Roman"/>
                        </a:rPr>
                        <a:t>23456</a:t>
                      </a:r>
                    </a:p>
                  </a:txBody>
                  <a:tcPr marL="68580" marR="68580" marT="0" marB="0"/>
                </a:tc>
                <a:tc>
                  <a:txBody>
                    <a:bodyPr/>
                    <a:lstStyle/>
                    <a:p>
                      <a:pPr algn="ctr">
                        <a:spcAft>
                          <a:spcPts val="0"/>
                        </a:spcAft>
                      </a:pPr>
                      <a:r>
                        <a:rPr lang="el-GR" sz="1600">
                          <a:effectLst/>
                          <a:latin typeface="+mn-lt"/>
                          <a:ea typeface="Times New Roman"/>
                          <a:cs typeface="Times New Roman"/>
                        </a:rPr>
                        <a:t>10/10/</a:t>
                      </a:r>
                      <a:r>
                        <a:rPr lang="en-US" sz="1600">
                          <a:effectLst/>
                          <a:latin typeface="+mn-lt"/>
                          <a:ea typeface="Times New Roman"/>
                          <a:cs typeface="Times New Roman"/>
                        </a:rPr>
                        <a:t>5</a:t>
                      </a:r>
                      <a:r>
                        <a:rPr lang="el-GR" sz="1600">
                          <a:effectLst/>
                          <a:latin typeface="+mn-lt"/>
                          <a:ea typeface="Times New Roman"/>
                          <a:cs typeface="Times New Roman"/>
                        </a:rPr>
                        <a:t>9</a:t>
                      </a:r>
                    </a:p>
                  </a:txBody>
                  <a:tcPr marL="68580" marR="68580" marT="0" marB="0"/>
                </a:tc>
                <a:tc>
                  <a:txBody>
                    <a:bodyPr/>
                    <a:lstStyle/>
                    <a:p>
                      <a:pPr algn="ctr">
                        <a:spcAft>
                          <a:spcPts val="0"/>
                        </a:spcAft>
                      </a:pPr>
                      <a:r>
                        <a:rPr lang="en-US" sz="1600">
                          <a:effectLst/>
                          <a:latin typeface="+mn-lt"/>
                          <a:ea typeface="Times New Roman"/>
                          <a:cs typeface="Times New Roman"/>
                        </a:rPr>
                        <a:t>110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Πληροφορική</a:t>
                      </a:r>
                    </a:p>
                  </a:txBody>
                  <a:tcPr marL="68580" marR="68580" marT="0" marB="0"/>
                </a:tc>
              </a:tr>
              <a:tr h="281957">
                <a:tc>
                  <a:txBody>
                    <a:bodyPr/>
                    <a:lstStyle/>
                    <a:p>
                      <a:pPr algn="ctr">
                        <a:spcAft>
                          <a:spcPts val="0"/>
                        </a:spcAft>
                      </a:pPr>
                      <a:r>
                        <a:rPr lang="el-GR" sz="1600">
                          <a:effectLst/>
                          <a:latin typeface="+mn-lt"/>
                          <a:ea typeface="Times New Roman"/>
                          <a:cs typeface="Times New Roman"/>
                        </a:rPr>
                        <a:t>Elmasri</a:t>
                      </a:r>
                    </a:p>
                  </a:txBody>
                  <a:tcPr marL="68580" marR="68580" marT="0" marB="0"/>
                </a:tc>
                <a:tc>
                  <a:txBody>
                    <a:bodyPr/>
                    <a:lstStyle/>
                    <a:p>
                      <a:pPr algn="ctr">
                        <a:spcAft>
                          <a:spcPts val="0"/>
                        </a:spcAft>
                      </a:pPr>
                      <a:r>
                        <a:rPr lang="el-GR" sz="1600">
                          <a:effectLst/>
                          <a:latin typeface="+mn-lt"/>
                          <a:ea typeface="Times New Roman"/>
                          <a:cs typeface="Times New Roman"/>
                        </a:rPr>
                        <a:t>Ramez</a:t>
                      </a:r>
                    </a:p>
                  </a:txBody>
                  <a:tcPr marL="68580" marR="68580" marT="0" marB="0"/>
                </a:tc>
                <a:tc>
                  <a:txBody>
                    <a:bodyPr/>
                    <a:lstStyle/>
                    <a:p>
                      <a:pPr algn="ctr">
                        <a:spcAft>
                          <a:spcPts val="0"/>
                        </a:spcAft>
                      </a:pPr>
                      <a:r>
                        <a:rPr lang="el-GR" sz="1600">
                          <a:effectLst/>
                          <a:latin typeface="+mn-lt"/>
                          <a:ea typeface="Times New Roman"/>
                          <a:cs typeface="Times New Roman"/>
                        </a:rPr>
                        <a:t>Mass.</a:t>
                      </a:r>
                    </a:p>
                  </a:txBody>
                  <a:tcPr marL="68580" marR="68580" marT="0" marB="0"/>
                </a:tc>
                <a:tc>
                  <a:txBody>
                    <a:bodyPr/>
                    <a:lstStyle/>
                    <a:p>
                      <a:pPr algn="ctr">
                        <a:spcAft>
                          <a:spcPts val="0"/>
                        </a:spcAft>
                      </a:pPr>
                      <a:r>
                        <a:rPr lang="el-GR" sz="1600" u="sng">
                          <a:effectLst/>
                          <a:latin typeface="+mn-lt"/>
                          <a:ea typeface="Times New Roman"/>
                          <a:cs typeface="Times New Roman"/>
                        </a:rPr>
                        <a:t>40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210</a:t>
                      </a:r>
                      <a:r>
                        <a:rPr lang="en-US" sz="1600">
                          <a:effectLst/>
                          <a:latin typeface="+mn-lt"/>
                          <a:ea typeface="Times New Roman"/>
                          <a:cs typeface="Times New Roman"/>
                        </a:rPr>
                        <a:t>234</a:t>
                      </a:r>
                      <a:r>
                        <a:rPr lang="el-GR" sz="1600">
                          <a:effectLst/>
                          <a:latin typeface="+mn-lt"/>
                          <a:ea typeface="Times New Roman"/>
                          <a:cs typeface="Times New Roman"/>
                        </a:rPr>
                        <a:t>3469</a:t>
                      </a:r>
                    </a:p>
                  </a:txBody>
                  <a:tcPr marL="68580" marR="68580" marT="0" marB="0"/>
                </a:tc>
                <a:tc>
                  <a:txBody>
                    <a:bodyPr/>
                    <a:lstStyle/>
                    <a:p>
                      <a:pPr algn="ctr">
                        <a:spcAft>
                          <a:spcPts val="0"/>
                        </a:spcAft>
                      </a:pPr>
                      <a:r>
                        <a:rPr lang="el-GR" sz="1600">
                          <a:effectLst/>
                          <a:latin typeface="+mn-lt"/>
                          <a:ea typeface="Times New Roman"/>
                          <a:cs typeface="Times New Roman"/>
                        </a:rPr>
                        <a:t>23/9/</a:t>
                      </a:r>
                      <a:r>
                        <a:rPr lang="en-US" sz="1600">
                          <a:effectLst/>
                          <a:latin typeface="+mn-lt"/>
                          <a:ea typeface="Times New Roman"/>
                          <a:cs typeface="Times New Roman"/>
                        </a:rPr>
                        <a:t>5</a:t>
                      </a:r>
                      <a:r>
                        <a:rPr lang="el-GR" sz="1600">
                          <a:effectLst/>
                          <a:latin typeface="+mn-lt"/>
                          <a:ea typeface="Times New Roman"/>
                          <a:cs typeface="Times New Roman"/>
                        </a:rPr>
                        <a:t>8</a:t>
                      </a:r>
                    </a:p>
                  </a:txBody>
                  <a:tcPr marL="68580" marR="68580" marT="0" marB="0"/>
                </a:tc>
                <a:tc>
                  <a:txBody>
                    <a:bodyPr/>
                    <a:lstStyle/>
                    <a:p>
                      <a:pPr algn="ctr">
                        <a:spcAft>
                          <a:spcPts val="0"/>
                        </a:spcAft>
                      </a:pPr>
                      <a:r>
                        <a:rPr lang="en-US" sz="1600">
                          <a:effectLst/>
                          <a:latin typeface="+mn-lt"/>
                          <a:ea typeface="Times New Roman"/>
                          <a:cs typeface="Times New Roman"/>
                        </a:rPr>
                        <a:t>231</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Ηλεκτρονική</a:t>
                      </a:r>
                    </a:p>
                  </a:txBody>
                  <a:tcPr marL="68580" marR="68580" marT="0" marB="0"/>
                </a:tc>
              </a:tr>
              <a:tr h="281957">
                <a:tc>
                  <a:txBody>
                    <a:bodyPr/>
                    <a:lstStyle/>
                    <a:p>
                      <a:pPr algn="ctr">
                        <a:spcAft>
                          <a:spcPts val="0"/>
                        </a:spcAft>
                      </a:pPr>
                      <a:r>
                        <a:rPr lang="el-GR" sz="1600" dirty="0" err="1">
                          <a:effectLst/>
                          <a:latin typeface="+mn-lt"/>
                          <a:ea typeface="Times New Roman"/>
                          <a:cs typeface="Times New Roman"/>
                        </a:rPr>
                        <a:t>Navathe</a:t>
                      </a:r>
                      <a:endParaRPr lang="el-GR" sz="1600" dirty="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Shamkant</a:t>
                      </a:r>
                    </a:p>
                  </a:txBody>
                  <a:tcPr marL="68580" marR="68580" marT="0" marB="0"/>
                </a:tc>
                <a:tc>
                  <a:txBody>
                    <a:bodyPr/>
                    <a:lstStyle/>
                    <a:p>
                      <a:pPr algn="ctr">
                        <a:spcAft>
                          <a:spcPts val="0"/>
                        </a:spcAft>
                      </a:pPr>
                      <a:r>
                        <a:rPr lang="el-GR" sz="1600">
                          <a:effectLst/>
                          <a:latin typeface="+mn-lt"/>
                          <a:ea typeface="Times New Roman"/>
                          <a:cs typeface="Times New Roman"/>
                        </a:rPr>
                        <a:t>Mass.</a:t>
                      </a:r>
                    </a:p>
                  </a:txBody>
                  <a:tcPr marL="68580" marR="68580" marT="0" marB="0"/>
                </a:tc>
                <a:tc>
                  <a:txBody>
                    <a:bodyPr/>
                    <a:lstStyle/>
                    <a:p>
                      <a:pPr algn="ctr">
                        <a:spcAft>
                          <a:spcPts val="0"/>
                        </a:spcAft>
                      </a:pPr>
                      <a:r>
                        <a:rPr lang="el-GR" sz="1600" u="sng">
                          <a:effectLst/>
                          <a:latin typeface="+mn-lt"/>
                          <a:ea typeface="Times New Roman"/>
                          <a:cs typeface="Times New Roman"/>
                        </a:rPr>
                        <a:t>50</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a:effectLst/>
                          <a:latin typeface="+mn-lt"/>
                          <a:ea typeface="Times New Roman"/>
                          <a:cs typeface="Times New Roman"/>
                        </a:rPr>
                        <a:t>2107</a:t>
                      </a:r>
                      <a:r>
                        <a:rPr lang="en-US" sz="1600">
                          <a:effectLst/>
                          <a:latin typeface="+mn-lt"/>
                          <a:ea typeface="Times New Roman"/>
                          <a:cs typeface="Times New Roman"/>
                        </a:rPr>
                        <a:t>555</a:t>
                      </a:r>
                      <a:r>
                        <a:rPr lang="el-GR" sz="1600">
                          <a:effectLst/>
                          <a:latin typeface="+mn-lt"/>
                          <a:ea typeface="Times New Roman"/>
                          <a:cs typeface="Times New Roman"/>
                        </a:rPr>
                        <a:t>434</a:t>
                      </a:r>
                    </a:p>
                  </a:txBody>
                  <a:tcPr marL="68580" marR="68580" marT="0" marB="0"/>
                </a:tc>
                <a:tc>
                  <a:txBody>
                    <a:bodyPr/>
                    <a:lstStyle/>
                    <a:p>
                      <a:pPr algn="ctr">
                        <a:spcAft>
                          <a:spcPts val="0"/>
                        </a:spcAft>
                      </a:pPr>
                      <a:r>
                        <a:rPr lang="en-US" sz="1600">
                          <a:effectLst/>
                          <a:latin typeface="+mn-lt"/>
                          <a:ea typeface="Times New Roman"/>
                          <a:cs typeface="Times New Roman"/>
                        </a:rPr>
                        <a:t>1</a:t>
                      </a:r>
                      <a:r>
                        <a:rPr lang="el-GR" sz="1600">
                          <a:effectLst/>
                          <a:latin typeface="+mn-lt"/>
                          <a:ea typeface="Times New Roman"/>
                          <a:cs typeface="Times New Roman"/>
                        </a:rPr>
                        <a:t>2/2/</a:t>
                      </a:r>
                      <a:r>
                        <a:rPr lang="en-US" sz="1600">
                          <a:effectLst/>
                          <a:latin typeface="+mn-lt"/>
                          <a:ea typeface="Times New Roman"/>
                          <a:cs typeface="Times New Roman"/>
                        </a:rPr>
                        <a:t>5</a:t>
                      </a:r>
                      <a:r>
                        <a:rPr lang="el-GR" sz="1600">
                          <a:effectLst/>
                          <a:latin typeface="+mn-lt"/>
                          <a:ea typeface="Times New Roman"/>
                          <a:cs typeface="Times New Roman"/>
                        </a:rPr>
                        <a:t>9</a:t>
                      </a:r>
                    </a:p>
                  </a:txBody>
                  <a:tcPr marL="68580" marR="68580" marT="0" marB="0"/>
                </a:tc>
                <a:tc>
                  <a:txBody>
                    <a:bodyPr/>
                    <a:lstStyle/>
                    <a:p>
                      <a:pPr algn="ctr">
                        <a:spcAft>
                          <a:spcPts val="0"/>
                        </a:spcAft>
                      </a:pPr>
                      <a:r>
                        <a:rPr lang="en-US" sz="1600">
                          <a:effectLst/>
                          <a:latin typeface="+mn-lt"/>
                          <a:ea typeface="Times New Roman"/>
                          <a:cs typeface="Times New Roman"/>
                        </a:rPr>
                        <a:t>123</a:t>
                      </a:r>
                      <a:endParaRPr lang="el-GR" sz="1600">
                        <a:effectLst/>
                        <a:latin typeface="+mn-lt"/>
                        <a:ea typeface="Times New Roman"/>
                        <a:cs typeface="Times New Roman"/>
                      </a:endParaRPr>
                    </a:p>
                  </a:txBody>
                  <a:tcPr marL="68580" marR="68580" marT="0" marB="0"/>
                </a:tc>
                <a:tc>
                  <a:txBody>
                    <a:bodyPr/>
                    <a:lstStyle/>
                    <a:p>
                      <a:pPr algn="ctr">
                        <a:spcAft>
                          <a:spcPts val="0"/>
                        </a:spcAft>
                      </a:pPr>
                      <a:r>
                        <a:rPr lang="el-GR" sz="1600" dirty="0">
                          <a:effectLst/>
                          <a:latin typeface="+mn-lt"/>
                          <a:ea typeface="Times New Roman"/>
                          <a:cs typeface="Times New Roman"/>
                        </a:rPr>
                        <a:t>Ηλεκτρονική</a:t>
                      </a:r>
                    </a:p>
                  </a:txBody>
                  <a:tcPr marL="68580" marR="68580" marT="0" marB="0"/>
                </a:tc>
              </a:tr>
            </a:tbl>
          </a:graphicData>
        </a:graphic>
      </p:graphicFrame>
      <p:sp>
        <p:nvSpPr>
          <p:cNvPr id="4" name="Rectangle 3"/>
          <p:cNvSpPr/>
          <p:nvPr/>
        </p:nvSpPr>
        <p:spPr>
          <a:xfrm>
            <a:off x="175752" y="3212976"/>
            <a:ext cx="2216184" cy="369332"/>
          </a:xfrm>
          <a:prstGeom prst="rect">
            <a:avLst/>
          </a:prstGeom>
        </p:spPr>
        <p:txBody>
          <a:bodyPr wrap="none">
            <a:spAutoFit/>
          </a:bodyPr>
          <a:lstStyle/>
          <a:p>
            <a:r>
              <a:rPr lang="el-GR" dirty="0">
                <a:latin typeface="+mn-lt"/>
              </a:rPr>
              <a:t> Πίνακας  </a:t>
            </a:r>
            <a:r>
              <a:rPr lang="el-GR" b="1" dirty="0">
                <a:latin typeface="+mn-lt"/>
              </a:rPr>
              <a:t>“</a:t>
            </a:r>
            <a:r>
              <a:rPr lang="en-US" b="1" dirty="0">
                <a:latin typeface="+mn-lt"/>
              </a:rPr>
              <a:t>Professor</a:t>
            </a:r>
            <a:r>
              <a:rPr lang="el-GR" b="1" dirty="0">
                <a:latin typeface="+mn-lt"/>
              </a:rPr>
              <a:t>”</a:t>
            </a:r>
            <a:endParaRPr lang="el-GR" dirty="0">
              <a:latin typeface="+mn-lt"/>
            </a:endParaRPr>
          </a:p>
        </p:txBody>
      </p:sp>
      <p:sp>
        <p:nvSpPr>
          <p:cNvPr id="9" name="Rectangle 8"/>
          <p:cNvSpPr/>
          <p:nvPr/>
        </p:nvSpPr>
        <p:spPr>
          <a:xfrm>
            <a:off x="179512" y="1052736"/>
            <a:ext cx="2068002" cy="369332"/>
          </a:xfrm>
          <a:prstGeom prst="rect">
            <a:avLst/>
          </a:prstGeom>
        </p:spPr>
        <p:txBody>
          <a:bodyPr wrap="none">
            <a:spAutoFit/>
          </a:bodyPr>
          <a:lstStyle/>
          <a:p>
            <a:r>
              <a:rPr lang="el-GR" dirty="0">
                <a:latin typeface="+mn-lt"/>
              </a:rPr>
              <a:t> Πίνακας  </a:t>
            </a:r>
            <a:r>
              <a:rPr lang="el-GR" b="1" dirty="0">
                <a:latin typeface="+mn-lt"/>
              </a:rPr>
              <a:t>“</a:t>
            </a:r>
            <a:r>
              <a:rPr lang="en-US" b="1" dirty="0">
                <a:latin typeface="+mn-lt"/>
              </a:rPr>
              <a:t>Student</a:t>
            </a:r>
            <a:r>
              <a:rPr lang="el-GR" b="1" dirty="0">
                <a:latin typeface="+mn-lt"/>
              </a:rPr>
              <a:t>”</a:t>
            </a:r>
            <a:endParaRPr lang="el-GR"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876758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Πίνακες</a:t>
            </a:r>
          </a:p>
        </p:txBody>
      </p:sp>
      <p:graphicFrame>
        <p:nvGraphicFramePr>
          <p:cNvPr id="4" name="Table 3"/>
          <p:cNvGraphicFramePr>
            <a:graphicFrameLocks noGrp="1"/>
          </p:cNvGraphicFramePr>
          <p:nvPr>
            <p:extLst>
              <p:ext uri="{D42A27DB-BD31-4B8C-83A1-F6EECF244321}">
                <p14:modId xmlns:p14="http://schemas.microsoft.com/office/powerpoint/2010/main" val="1229432983"/>
              </p:ext>
            </p:extLst>
          </p:nvPr>
        </p:nvGraphicFramePr>
        <p:xfrm>
          <a:off x="179512" y="1556792"/>
          <a:ext cx="8712968" cy="4032444"/>
        </p:xfrm>
        <a:graphic>
          <a:graphicData uri="http://schemas.openxmlformats.org/drawingml/2006/table">
            <a:tbl>
              <a:tblPr firstRow="1" bandRow="1">
                <a:tableStyleId>{5C22544A-7EE6-4342-B048-85BDC9FD1C3A}</a:tableStyleId>
              </a:tblPr>
              <a:tblGrid>
                <a:gridCol w="3312368"/>
                <a:gridCol w="1296144"/>
                <a:gridCol w="1926214"/>
                <a:gridCol w="2178242"/>
              </a:tblGrid>
              <a:tr h="336037">
                <a:tc>
                  <a:txBody>
                    <a:bodyPr/>
                    <a:lstStyle/>
                    <a:p>
                      <a:pPr algn="ctr">
                        <a:spcAft>
                          <a:spcPts val="0"/>
                        </a:spcAft>
                      </a:pPr>
                      <a:r>
                        <a:rPr lang="en-US" sz="1600" b="1" dirty="0" err="1">
                          <a:solidFill>
                            <a:srgbClr val="FFFFFF"/>
                          </a:solidFill>
                          <a:effectLst/>
                          <a:latin typeface="+mn-lt"/>
                          <a:ea typeface="Times New Roman"/>
                          <a:cs typeface="Times New Roman"/>
                        </a:rPr>
                        <a:t>Lesson_name</a:t>
                      </a:r>
                      <a:endParaRPr lang="el-GR" sz="1600"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u="none" dirty="0" err="1">
                          <a:solidFill>
                            <a:srgbClr val="FFFFFF"/>
                          </a:solidFill>
                          <a:effectLst/>
                          <a:latin typeface="+mn-lt"/>
                          <a:ea typeface="Times New Roman"/>
                          <a:cs typeface="Times New Roman"/>
                        </a:rPr>
                        <a:t>Lesson_code</a:t>
                      </a:r>
                      <a:endParaRPr lang="el-GR" sz="16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semester</a:t>
                      </a:r>
                      <a:endParaRPr lang="el-GR" sz="160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a:solidFill>
                            <a:srgbClr val="FFFFFF"/>
                          </a:solidFill>
                          <a:effectLst/>
                          <a:latin typeface="+mn-lt"/>
                          <a:ea typeface="Times New Roman"/>
                          <a:cs typeface="Times New Roman"/>
                        </a:rPr>
                        <a:t>content</a:t>
                      </a:r>
                      <a:endParaRPr lang="el-GR" sz="1600">
                        <a:effectLst/>
                        <a:latin typeface="+mn-lt"/>
                        <a:ea typeface="Times New Roman"/>
                        <a:cs typeface="Times New Roman"/>
                      </a:endParaRPr>
                    </a:p>
                  </a:txBody>
                  <a:tcPr marL="68580" marR="68580" marT="0" marB="0">
                    <a:solidFill>
                      <a:srgbClr val="004B82"/>
                    </a:solidFill>
                  </a:tcPr>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Αρχές Οικονομικής Ι</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Α1</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algn="l" eaLnBrk="1" hangingPunct="1"/>
                      <a:r>
                        <a:rPr lang="el-GR" altLang="el-GR" sz="1600" b="0" dirty="0" smtClean="0">
                          <a:latin typeface="+mn-lt"/>
                          <a:cs typeface="Arial" charset="0"/>
                        </a:rPr>
                        <a:t>Προγραμματισμός Η/Υ Ι</a:t>
                      </a:r>
                      <a:endParaRPr lang="en-US" altLang="el-GR" sz="16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Α5</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Ανθρώπινες Σχέσεις στην εργασία</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Α8</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Προγραμματισμός Η/Υ  ΙΙ</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Β5</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Β</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algn="l" eaLnBrk="1" hangingPunct="1"/>
                      <a:r>
                        <a:rPr lang="el-GR" altLang="el-GR" sz="1600" b="0" dirty="0" smtClean="0">
                          <a:latin typeface="+mn-lt"/>
                          <a:cs typeface="Arial" charset="0"/>
                        </a:rPr>
                        <a:t>Χρήμα - Πίστη - Τράπεζες</a:t>
                      </a:r>
                      <a:endParaRPr lang="en-US" altLang="el-GR" sz="1600" b="0" dirty="0">
                        <a:latin typeface="+mn-lt"/>
                        <a:cs typeface="Times New Roman" pitchFamily="18" charset="0"/>
                      </a:endParaRPr>
                    </a:p>
                  </a:txBody>
                  <a:tcPr/>
                </a:tc>
                <a:tc>
                  <a:txBody>
                    <a:bodyPr/>
                    <a:lstStyle/>
                    <a:p>
                      <a:pPr algn="l"/>
                      <a:r>
                        <a:rPr lang="el-GR" altLang="el-GR" sz="1600" b="0" dirty="0" smtClean="0">
                          <a:latin typeface="+mn-lt"/>
                          <a:cs typeface="Arial" charset="0"/>
                        </a:rPr>
                        <a:t>Γ1</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Εισαγωγή στο Αστικό Δίκαιο</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Α4</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Στατιστική Επιχειρήσεων</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Β2</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Β</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Οικονομική της Διοίκησης</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Γ3</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Ιστορία και Αρχές Συνεργατισμού</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Γ7</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algn="l" eaLnBrk="1" hangingPunct="1"/>
                      <a:r>
                        <a:rPr lang="el-GR" altLang="el-GR" sz="1600" b="0" dirty="0" smtClean="0">
                          <a:latin typeface="+mn-lt"/>
                          <a:cs typeface="Arial" charset="0"/>
                        </a:rPr>
                        <a:t>Συστήματα Πληροφοριών Διοίκησης</a:t>
                      </a:r>
                      <a:endParaRPr lang="en-US" altLang="el-GR" sz="16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Γ6</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Γ</a:t>
                      </a:r>
                    </a:p>
                  </a:txBody>
                  <a:tcPr marL="68580" marR="68580" marT="0" marB="0"/>
                </a:tc>
                <a:tc>
                  <a:txBody>
                    <a:bodyPr/>
                    <a:lstStyle/>
                    <a:p>
                      <a:pPr algn="ctr">
                        <a:spcAft>
                          <a:spcPts val="0"/>
                        </a:spcAft>
                      </a:pPr>
                      <a:r>
                        <a:rPr lang="el-GR" sz="1600">
                          <a:effectLst/>
                          <a:latin typeface="+mn-lt"/>
                          <a:ea typeface="Times New Roman"/>
                          <a:cs typeface="Times New Roman"/>
                        </a:rPr>
                        <a:t> </a:t>
                      </a:r>
                    </a:p>
                  </a:txBody>
                  <a:tcPr marL="68580" marR="68580" marT="0" marB="0"/>
                </a:tc>
              </a:tr>
              <a:tr h="336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Γενική Λογιστική Ι</a:t>
                      </a:r>
                      <a:endParaRPr lang="el-GR"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0" dirty="0" smtClean="0">
                          <a:latin typeface="+mn-lt"/>
                          <a:cs typeface="Arial" charset="0"/>
                        </a:rPr>
                        <a:t>Α3</a:t>
                      </a:r>
                      <a:endParaRPr lang="el-GR" sz="1600" b="0" dirty="0">
                        <a:latin typeface="+mn-lt"/>
                      </a:endParaRPr>
                    </a:p>
                  </a:txBody>
                  <a:tcPr/>
                </a:tc>
                <a:tc>
                  <a:txBody>
                    <a:bodyPr/>
                    <a:lstStyle/>
                    <a:p>
                      <a:pPr algn="ctr">
                        <a:spcAft>
                          <a:spcPts val="0"/>
                        </a:spcAft>
                      </a:pPr>
                      <a:r>
                        <a:rPr lang="el-GR" sz="1600">
                          <a:effectLst/>
                          <a:latin typeface="+mn-lt"/>
                          <a:ea typeface="Times New Roman"/>
                          <a:cs typeface="Times New Roman"/>
                        </a:rPr>
                        <a:t>Α</a:t>
                      </a:r>
                    </a:p>
                  </a:txBody>
                  <a:tcPr marL="68580" marR="68580" marT="0" marB="0"/>
                </a:tc>
                <a:tc>
                  <a:txBody>
                    <a:bodyPr/>
                    <a:lstStyle/>
                    <a:p>
                      <a:pPr algn="ctr">
                        <a:spcAft>
                          <a:spcPts val="0"/>
                        </a:spcAft>
                      </a:pPr>
                      <a:r>
                        <a:rPr lang="el-GR" sz="1600" dirty="0">
                          <a:effectLst/>
                          <a:latin typeface="+mn-lt"/>
                          <a:ea typeface="Times New Roman"/>
                          <a:cs typeface="Times New Roman"/>
                        </a:rPr>
                        <a:t> </a:t>
                      </a:r>
                    </a:p>
                  </a:txBody>
                  <a:tcPr marL="68580" marR="68580" marT="0" marB="0"/>
                </a:tc>
              </a:tr>
            </a:tbl>
          </a:graphicData>
        </a:graphic>
      </p:graphicFrame>
      <p:sp>
        <p:nvSpPr>
          <p:cNvPr id="3" name="Rectangle 2"/>
          <p:cNvSpPr/>
          <p:nvPr/>
        </p:nvSpPr>
        <p:spPr>
          <a:xfrm>
            <a:off x="179512" y="1196752"/>
            <a:ext cx="1898790" cy="369332"/>
          </a:xfrm>
          <a:prstGeom prst="rect">
            <a:avLst/>
          </a:prstGeom>
        </p:spPr>
        <p:txBody>
          <a:bodyPr wrap="none">
            <a:spAutoFit/>
          </a:bodyPr>
          <a:lstStyle/>
          <a:p>
            <a:r>
              <a:rPr lang="el-GR" dirty="0">
                <a:latin typeface="+mn-lt"/>
              </a:rPr>
              <a:t>Πίνακας  </a:t>
            </a:r>
            <a:r>
              <a:rPr lang="el-GR" b="1" dirty="0">
                <a:latin typeface="+mn-lt"/>
              </a:rPr>
              <a:t>“</a:t>
            </a:r>
            <a:r>
              <a:rPr lang="en-US" b="1" dirty="0">
                <a:latin typeface="+mn-lt"/>
              </a:rPr>
              <a:t>Lesson</a:t>
            </a:r>
            <a:r>
              <a:rPr lang="el-GR" b="1" dirty="0">
                <a:latin typeface="+mn-lt"/>
              </a:rPr>
              <a:t>”</a:t>
            </a:r>
            <a:endParaRPr lang="el-GR" dirty="0">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396690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Πίνακες</a:t>
            </a:r>
          </a:p>
        </p:txBody>
      </p:sp>
      <p:graphicFrame>
        <p:nvGraphicFramePr>
          <p:cNvPr id="5" name="Table 4"/>
          <p:cNvGraphicFramePr>
            <a:graphicFrameLocks noGrp="1"/>
          </p:cNvGraphicFramePr>
          <p:nvPr>
            <p:extLst>
              <p:ext uri="{D42A27DB-BD31-4B8C-83A1-F6EECF244321}">
                <p14:modId xmlns:p14="http://schemas.microsoft.com/office/powerpoint/2010/main" val="2722670217"/>
              </p:ext>
            </p:extLst>
          </p:nvPr>
        </p:nvGraphicFramePr>
        <p:xfrm>
          <a:off x="611560" y="1628800"/>
          <a:ext cx="3816424" cy="3017520"/>
        </p:xfrm>
        <a:graphic>
          <a:graphicData uri="http://schemas.openxmlformats.org/drawingml/2006/table">
            <a:tbl>
              <a:tblPr firstRow="1" bandRow="1">
                <a:tableStyleId>{5C22544A-7EE6-4342-B048-85BDC9FD1C3A}</a:tableStyleId>
              </a:tblPr>
              <a:tblGrid>
                <a:gridCol w="1512168"/>
                <a:gridCol w="1440160"/>
                <a:gridCol w="864096"/>
              </a:tblGrid>
              <a:tr h="170201">
                <a:tc>
                  <a:txBody>
                    <a:bodyPr/>
                    <a:lstStyle/>
                    <a:p>
                      <a:pPr algn="ctr">
                        <a:spcAft>
                          <a:spcPts val="0"/>
                        </a:spcAft>
                      </a:pPr>
                      <a:r>
                        <a:rPr lang="en-US" sz="1800" b="1" u="none" dirty="0">
                          <a:solidFill>
                            <a:srgbClr val="FFFFFF"/>
                          </a:solidFill>
                          <a:effectLst/>
                          <a:latin typeface="+mn-lt"/>
                          <a:ea typeface="Times New Roman"/>
                          <a:cs typeface="Times New Roman"/>
                        </a:rPr>
                        <a:t>Student_code</a:t>
                      </a:r>
                      <a:endParaRPr lang="el-GR" sz="18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800" b="1" u="none" dirty="0" err="1">
                          <a:solidFill>
                            <a:srgbClr val="FFFFFF"/>
                          </a:solidFill>
                          <a:effectLst/>
                          <a:latin typeface="+mn-lt"/>
                          <a:ea typeface="Times New Roman"/>
                          <a:cs typeface="Times New Roman"/>
                        </a:rPr>
                        <a:t>Lesson_code</a:t>
                      </a:r>
                      <a:endParaRPr lang="el-GR" sz="18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800" b="1" u="none" dirty="0">
                          <a:solidFill>
                            <a:srgbClr val="FFFFFF"/>
                          </a:solidFill>
                          <a:effectLst/>
                          <a:latin typeface="+mn-lt"/>
                          <a:ea typeface="Times New Roman"/>
                          <a:cs typeface="Times New Roman"/>
                        </a:rPr>
                        <a:t>Mark</a:t>
                      </a:r>
                      <a:endParaRPr lang="el-GR" sz="1800" u="none" dirty="0">
                        <a:effectLst/>
                        <a:latin typeface="+mn-lt"/>
                        <a:ea typeface="Times New Roman"/>
                        <a:cs typeface="Times New Roman"/>
                      </a:endParaRPr>
                    </a:p>
                  </a:txBody>
                  <a:tcPr marL="68580" marR="68580" marT="0" marB="0">
                    <a:solidFill>
                      <a:srgbClr val="004B82"/>
                    </a:solidFill>
                  </a:tcPr>
                </a:tc>
              </a:tr>
              <a:tr h="170201">
                <a:tc>
                  <a:txBody>
                    <a:bodyPr/>
                    <a:lstStyle/>
                    <a:p>
                      <a:pPr algn="ctr">
                        <a:spcAft>
                          <a:spcPts val="0"/>
                        </a:spcAft>
                      </a:pPr>
                      <a:r>
                        <a:rPr lang="el-GR" sz="1800">
                          <a:effectLst/>
                          <a:latin typeface="+mn-lt"/>
                          <a:ea typeface="Times New Roman"/>
                          <a:cs typeface="Times New Roman"/>
                        </a:rPr>
                        <a:t>213</a:t>
                      </a:r>
                    </a:p>
                  </a:txBody>
                  <a:tcPr marL="68580" marR="68580" marT="0" marB="0"/>
                </a:tc>
                <a:tc>
                  <a:txBody>
                    <a:bodyPr/>
                    <a:lstStyle/>
                    <a:p>
                      <a:pPr algn="ctr">
                        <a:spcAft>
                          <a:spcPts val="0"/>
                        </a:spcAft>
                      </a:pPr>
                      <a:r>
                        <a:rPr lang="el-GR" sz="1800">
                          <a:effectLst/>
                          <a:latin typeface="+mn-lt"/>
                          <a:ea typeface="Times New Roman"/>
                          <a:cs typeface="Times New Roman"/>
                        </a:rPr>
                        <a:t>Γ1</a:t>
                      </a:r>
                    </a:p>
                  </a:txBody>
                  <a:tcPr marL="68580" marR="68580" marT="0" marB="0"/>
                </a:tc>
                <a:tc>
                  <a:txBody>
                    <a:bodyPr/>
                    <a:lstStyle/>
                    <a:p>
                      <a:pPr algn="ctr">
                        <a:spcAft>
                          <a:spcPts val="0"/>
                        </a:spcAft>
                      </a:pPr>
                      <a:r>
                        <a:rPr lang="el-GR" sz="1800">
                          <a:effectLst/>
                          <a:latin typeface="+mn-lt"/>
                          <a:ea typeface="Times New Roman"/>
                          <a:cs typeface="Times New Roman"/>
                        </a:rPr>
                        <a:t>5</a:t>
                      </a:r>
                    </a:p>
                  </a:txBody>
                  <a:tcPr marL="68580" marR="68580" marT="0" marB="0"/>
                </a:tc>
              </a:tr>
              <a:tr h="170201">
                <a:tc>
                  <a:txBody>
                    <a:bodyPr/>
                    <a:lstStyle/>
                    <a:p>
                      <a:pPr algn="ctr">
                        <a:spcAft>
                          <a:spcPts val="0"/>
                        </a:spcAft>
                      </a:pPr>
                      <a:r>
                        <a:rPr lang="el-GR" sz="1800" dirty="0">
                          <a:effectLst/>
                          <a:latin typeface="+mn-lt"/>
                          <a:ea typeface="Times New Roman"/>
                          <a:cs typeface="Times New Roman"/>
                        </a:rPr>
                        <a:t>213</a:t>
                      </a:r>
                    </a:p>
                  </a:txBody>
                  <a:tcPr marL="68580" marR="68580" marT="0" marB="0"/>
                </a:tc>
                <a:tc>
                  <a:txBody>
                    <a:bodyPr/>
                    <a:lstStyle/>
                    <a:p>
                      <a:pPr algn="ctr">
                        <a:spcAft>
                          <a:spcPts val="0"/>
                        </a:spcAft>
                      </a:pPr>
                      <a:r>
                        <a:rPr lang="el-GR" sz="1800">
                          <a:effectLst/>
                          <a:latin typeface="+mn-lt"/>
                          <a:ea typeface="Times New Roman"/>
                          <a:cs typeface="Times New Roman"/>
                        </a:rPr>
                        <a:t>Β5</a:t>
                      </a:r>
                    </a:p>
                  </a:txBody>
                  <a:tcPr marL="68580" marR="68580" marT="0" marB="0"/>
                </a:tc>
                <a:tc>
                  <a:txBody>
                    <a:bodyPr/>
                    <a:lstStyle/>
                    <a:p>
                      <a:pPr algn="ctr">
                        <a:spcAft>
                          <a:spcPts val="0"/>
                        </a:spcAft>
                      </a:pPr>
                      <a:r>
                        <a:rPr lang="el-GR" sz="1800">
                          <a:effectLst/>
                          <a:latin typeface="+mn-lt"/>
                          <a:ea typeface="Times New Roman"/>
                          <a:cs typeface="Times New Roman"/>
                        </a:rPr>
                        <a:t>7</a:t>
                      </a:r>
                    </a:p>
                  </a:txBody>
                  <a:tcPr marL="68580" marR="68580" marT="0" marB="0"/>
                </a:tc>
              </a:tr>
              <a:tr h="170201">
                <a:tc>
                  <a:txBody>
                    <a:bodyPr/>
                    <a:lstStyle/>
                    <a:p>
                      <a:pPr algn="ctr">
                        <a:spcAft>
                          <a:spcPts val="0"/>
                        </a:spcAft>
                      </a:pPr>
                      <a:r>
                        <a:rPr lang="el-GR" sz="1800">
                          <a:effectLst/>
                          <a:latin typeface="+mn-lt"/>
                          <a:ea typeface="Times New Roman"/>
                          <a:cs typeface="Times New Roman"/>
                        </a:rPr>
                        <a:t>450</a:t>
                      </a:r>
                    </a:p>
                  </a:txBody>
                  <a:tcPr marL="68580" marR="68580" marT="0" marB="0"/>
                </a:tc>
                <a:tc>
                  <a:txBody>
                    <a:bodyPr/>
                    <a:lstStyle/>
                    <a:p>
                      <a:pPr algn="ctr">
                        <a:spcAft>
                          <a:spcPts val="0"/>
                        </a:spcAft>
                      </a:pPr>
                      <a:r>
                        <a:rPr lang="el-GR" sz="1800">
                          <a:effectLst/>
                          <a:latin typeface="+mn-lt"/>
                          <a:ea typeface="Times New Roman"/>
                          <a:cs typeface="Times New Roman"/>
                        </a:rPr>
                        <a:t>Β5</a:t>
                      </a:r>
                    </a:p>
                  </a:txBody>
                  <a:tcPr marL="68580" marR="68580" marT="0" marB="0"/>
                </a:tc>
                <a:tc>
                  <a:txBody>
                    <a:bodyPr/>
                    <a:lstStyle/>
                    <a:p>
                      <a:pPr algn="ctr">
                        <a:spcAft>
                          <a:spcPts val="0"/>
                        </a:spcAft>
                      </a:pPr>
                      <a:r>
                        <a:rPr lang="el-GR" sz="1800">
                          <a:effectLst/>
                          <a:latin typeface="+mn-lt"/>
                          <a:ea typeface="Times New Roman"/>
                          <a:cs typeface="Times New Roman"/>
                        </a:rPr>
                        <a:t>4</a:t>
                      </a:r>
                    </a:p>
                  </a:txBody>
                  <a:tcPr marL="68580" marR="68580" marT="0" marB="0"/>
                </a:tc>
              </a:tr>
              <a:tr h="170201">
                <a:tc>
                  <a:txBody>
                    <a:bodyPr/>
                    <a:lstStyle/>
                    <a:p>
                      <a:pPr algn="ctr">
                        <a:spcAft>
                          <a:spcPts val="0"/>
                        </a:spcAft>
                      </a:pPr>
                      <a:r>
                        <a:rPr lang="el-GR" sz="1800">
                          <a:effectLst/>
                          <a:latin typeface="+mn-lt"/>
                          <a:ea typeface="Times New Roman"/>
                          <a:cs typeface="Times New Roman"/>
                        </a:rPr>
                        <a:t>816</a:t>
                      </a:r>
                    </a:p>
                  </a:txBody>
                  <a:tcPr marL="68580" marR="68580" marT="0" marB="0"/>
                </a:tc>
                <a:tc>
                  <a:txBody>
                    <a:bodyPr/>
                    <a:lstStyle/>
                    <a:p>
                      <a:pPr algn="ctr">
                        <a:spcAft>
                          <a:spcPts val="0"/>
                        </a:spcAft>
                      </a:pPr>
                      <a:r>
                        <a:rPr lang="el-GR" sz="1800">
                          <a:effectLst/>
                          <a:latin typeface="+mn-lt"/>
                          <a:ea typeface="Times New Roman"/>
                          <a:cs typeface="Times New Roman"/>
                        </a:rPr>
                        <a:t>Α5</a:t>
                      </a:r>
                    </a:p>
                  </a:txBody>
                  <a:tcPr marL="68580" marR="68580" marT="0" marB="0"/>
                </a:tc>
                <a:tc>
                  <a:txBody>
                    <a:bodyPr/>
                    <a:lstStyle/>
                    <a:p>
                      <a:pPr algn="ctr">
                        <a:spcAft>
                          <a:spcPts val="0"/>
                        </a:spcAft>
                      </a:pPr>
                      <a:r>
                        <a:rPr lang="el-GR" sz="1800">
                          <a:effectLst/>
                          <a:latin typeface="+mn-lt"/>
                          <a:ea typeface="Times New Roman"/>
                          <a:cs typeface="Times New Roman"/>
                        </a:rPr>
                        <a:t>6</a:t>
                      </a:r>
                    </a:p>
                  </a:txBody>
                  <a:tcPr marL="68580" marR="68580" marT="0" marB="0"/>
                </a:tc>
              </a:tr>
              <a:tr h="170201">
                <a:tc>
                  <a:txBody>
                    <a:bodyPr/>
                    <a:lstStyle/>
                    <a:p>
                      <a:pPr algn="ctr">
                        <a:spcAft>
                          <a:spcPts val="0"/>
                        </a:spcAft>
                      </a:pPr>
                      <a:r>
                        <a:rPr lang="el-GR" sz="1800" dirty="0">
                          <a:effectLst/>
                          <a:latin typeface="+mn-lt"/>
                          <a:ea typeface="Times New Roman"/>
                          <a:cs typeface="Times New Roman"/>
                        </a:rPr>
                        <a:t>816</a:t>
                      </a:r>
                    </a:p>
                  </a:txBody>
                  <a:tcPr marL="68580" marR="68580" marT="0" marB="0"/>
                </a:tc>
                <a:tc>
                  <a:txBody>
                    <a:bodyPr/>
                    <a:lstStyle/>
                    <a:p>
                      <a:pPr algn="ctr">
                        <a:spcAft>
                          <a:spcPts val="0"/>
                        </a:spcAft>
                      </a:pPr>
                      <a:r>
                        <a:rPr lang="el-GR" sz="1800">
                          <a:effectLst/>
                          <a:latin typeface="+mn-lt"/>
                          <a:ea typeface="Times New Roman"/>
                          <a:cs typeface="Times New Roman"/>
                        </a:rPr>
                        <a:t>Α8</a:t>
                      </a:r>
                    </a:p>
                  </a:txBody>
                  <a:tcPr marL="68580" marR="68580" marT="0" marB="0"/>
                </a:tc>
                <a:tc>
                  <a:txBody>
                    <a:bodyPr/>
                    <a:lstStyle/>
                    <a:p>
                      <a:pPr algn="ctr">
                        <a:spcAft>
                          <a:spcPts val="0"/>
                        </a:spcAft>
                      </a:pPr>
                      <a:r>
                        <a:rPr lang="el-GR" sz="1800">
                          <a:effectLst/>
                          <a:latin typeface="+mn-lt"/>
                          <a:ea typeface="Times New Roman"/>
                          <a:cs typeface="Times New Roman"/>
                        </a:rPr>
                        <a:t>8</a:t>
                      </a:r>
                    </a:p>
                  </a:txBody>
                  <a:tcPr marL="68580" marR="68580" marT="0" marB="0"/>
                </a:tc>
              </a:tr>
              <a:tr h="170201">
                <a:tc>
                  <a:txBody>
                    <a:bodyPr/>
                    <a:lstStyle/>
                    <a:p>
                      <a:pPr algn="ctr">
                        <a:spcAft>
                          <a:spcPts val="0"/>
                        </a:spcAft>
                      </a:pPr>
                      <a:r>
                        <a:rPr lang="el-GR" sz="1800">
                          <a:effectLst/>
                          <a:latin typeface="+mn-lt"/>
                          <a:ea typeface="Times New Roman"/>
                          <a:cs typeface="Times New Roman"/>
                        </a:rPr>
                        <a:t>450</a:t>
                      </a:r>
                    </a:p>
                  </a:txBody>
                  <a:tcPr marL="68580" marR="68580" marT="0" marB="0"/>
                </a:tc>
                <a:tc>
                  <a:txBody>
                    <a:bodyPr/>
                    <a:lstStyle/>
                    <a:p>
                      <a:pPr algn="ctr">
                        <a:spcAft>
                          <a:spcPts val="0"/>
                        </a:spcAft>
                      </a:pPr>
                      <a:r>
                        <a:rPr lang="el-GR" sz="1800">
                          <a:effectLst/>
                          <a:latin typeface="+mn-lt"/>
                          <a:ea typeface="Times New Roman"/>
                          <a:cs typeface="Times New Roman"/>
                        </a:rPr>
                        <a:t>Β2</a:t>
                      </a:r>
                    </a:p>
                  </a:txBody>
                  <a:tcPr marL="68580" marR="68580" marT="0" marB="0"/>
                </a:tc>
                <a:tc>
                  <a:txBody>
                    <a:bodyPr/>
                    <a:lstStyle/>
                    <a:p>
                      <a:pPr algn="ctr">
                        <a:spcAft>
                          <a:spcPts val="0"/>
                        </a:spcAft>
                      </a:pPr>
                      <a:r>
                        <a:rPr lang="el-GR" sz="1800">
                          <a:effectLst/>
                          <a:latin typeface="+mn-lt"/>
                          <a:ea typeface="Times New Roman"/>
                          <a:cs typeface="Times New Roman"/>
                        </a:rPr>
                        <a:t>2</a:t>
                      </a:r>
                    </a:p>
                  </a:txBody>
                  <a:tcPr marL="68580" marR="68580" marT="0" marB="0"/>
                </a:tc>
              </a:tr>
              <a:tr h="170201">
                <a:tc>
                  <a:txBody>
                    <a:bodyPr/>
                    <a:lstStyle/>
                    <a:p>
                      <a:pPr algn="ctr">
                        <a:spcAft>
                          <a:spcPts val="0"/>
                        </a:spcAft>
                      </a:pPr>
                      <a:r>
                        <a:rPr lang="el-GR" sz="1800">
                          <a:effectLst/>
                          <a:latin typeface="+mn-lt"/>
                          <a:ea typeface="Times New Roman"/>
                          <a:cs typeface="Times New Roman"/>
                        </a:rPr>
                        <a:t>346</a:t>
                      </a:r>
                    </a:p>
                  </a:txBody>
                  <a:tcPr marL="68580" marR="68580" marT="0" marB="0"/>
                </a:tc>
                <a:tc>
                  <a:txBody>
                    <a:bodyPr/>
                    <a:lstStyle/>
                    <a:p>
                      <a:pPr algn="ctr">
                        <a:spcAft>
                          <a:spcPts val="0"/>
                        </a:spcAft>
                      </a:pPr>
                      <a:r>
                        <a:rPr lang="el-GR" sz="1800">
                          <a:effectLst/>
                          <a:latin typeface="+mn-lt"/>
                          <a:ea typeface="Times New Roman"/>
                          <a:cs typeface="Times New Roman"/>
                        </a:rPr>
                        <a:t>Γ1</a:t>
                      </a:r>
                    </a:p>
                  </a:txBody>
                  <a:tcPr marL="68580" marR="68580" marT="0" marB="0"/>
                </a:tc>
                <a:tc>
                  <a:txBody>
                    <a:bodyPr/>
                    <a:lstStyle/>
                    <a:p>
                      <a:pPr algn="ctr">
                        <a:spcAft>
                          <a:spcPts val="0"/>
                        </a:spcAft>
                      </a:pPr>
                      <a:r>
                        <a:rPr lang="el-GR" sz="1800">
                          <a:effectLst/>
                          <a:latin typeface="+mn-lt"/>
                          <a:ea typeface="Times New Roman"/>
                          <a:cs typeface="Times New Roman"/>
                        </a:rPr>
                        <a:t>9</a:t>
                      </a:r>
                    </a:p>
                  </a:txBody>
                  <a:tcPr marL="68580" marR="68580" marT="0" marB="0"/>
                </a:tc>
              </a:tr>
              <a:tr h="170201">
                <a:tc>
                  <a:txBody>
                    <a:bodyPr/>
                    <a:lstStyle/>
                    <a:p>
                      <a:pPr algn="ctr">
                        <a:spcAft>
                          <a:spcPts val="0"/>
                        </a:spcAft>
                      </a:pPr>
                      <a:r>
                        <a:rPr lang="el-GR" sz="1800">
                          <a:effectLst/>
                          <a:latin typeface="+mn-lt"/>
                          <a:ea typeface="Times New Roman"/>
                          <a:cs typeface="Times New Roman"/>
                        </a:rPr>
                        <a:t>346</a:t>
                      </a:r>
                    </a:p>
                  </a:txBody>
                  <a:tcPr marL="68580" marR="68580" marT="0" marB="0"/>
                </a:tc>
                <a:tc>
                  <a:txBody>
                    <a:bodyPr/>
                    <a:lstStyle/>
                    <a:p>
                      <a:pPr algn="ctr">
                        <a:spcAft>
                          <a:spcPts val="0"/>
                        </a:spcAft>
                      </a:pPr>
                      <a:r>
                        <a:rPr lang="el-GR" sz="1800">
                          <a:effectLst/>
                          <a:latin typeface="+mn-lt"/>
                          <a:ea typeface="Times New Roman"/>
                          <a:cs typeface="Times New Roman"/>
                        </a:rPr>
                        <a:t>Γ3</a:t>
                      </a:r>
                    </a:p>
                  </a:txBody>
                  <a:tcPr marL="68580" marR="68580" marT="0" marB="0"/>
                </a:tc>
                <a:tc>
                  <a:txBody>
                    <a:bodyPr/>
                    <a:lstStyle/>
                    <a:p>
                      <a:pPr algn="ctr">
                        <a:spcAft>
                          <a:spcPts val="0"/>
                        </a:spcAft>
                      </a:pPr>
                      <a:r>
                        <a:rPr lang="el-GR" sz="1800">
                          <a:effectLst/>
                          <a:latin typeface="+mn-lt"/>
                          <a:ea typeface="Times New Roman"/>
                          <a:cs typeface="Times New Roman"/>
                        </a:rPr>
                        <a:t>0</a:t>
                      </a:r>
                    </a:p>
                  </a:txBody>
                  <a:tcPr marL="68580" marR="68580" marT="0" marB="0"/>
                </a:tc>
              </a:tr>
              <a:tr h="170201">
                <a:tc>
                  <a:txBody>
                    <a:bodyPr/>
                    <a:lstStyle/>
                    <a:p>
                      <a:pPr algn="ctr">
                        <a:spcAft>
                          <a:spcPts val="0"/>
                        </a:spcAft>
                      </a:pPr>
                      <a:r>
                        <a:rPr lang="el-GR" sz="1800">
                          <a:effectLst/>
                          <a:latin typeface="+mn-lt"/>
                          <a:ea typeface="Times New Roman"/>
                          <a:cs typeface="Times New Roman"/>
                        </a:rPr>
                        <a:t>610</a:t>
                      </a:r>
                    </a:p>
                  </a:txBody>
                  <a:tcPr marL="68580" marR="68580" marT="0" marB="0"/>
                </a:tc>
                <a:tc>
                  <a:txBody>
                    <a:bodyPr/>
                    <a:lstStyle/>
                    <a:p>
                      <a:pPr algn="ctr">
                        <a:spcAft>
                          <a:spcPts val="0"/>
                        </a:spcAft>
                      </a:pPr>
                      <a:r>
                        <a:rPr lang="el-GR" sz="1800">
                          <a:effectLst/>
                          <a:latin typeface="+mn-lt"/>
                          <a:ea typeface="Times New Roman"/>
                          <a:cs typeface="Times New Roman"/>
                        </a:rPr>
                        <a:t>Α1</a:t>
                      </a:r>
                    </a:p>
                  </a:txBody>
                  <a:tcPr marL="68580" marR="68580" marT="0" marB="0"/>
                </a:tc>
                <a:tc>
                  <a:txBody>
                    <a:bodyPr/>
                    <a:lstStyle/>
                    <a:p>
                      <a:pPr algn="ctr">
                        <a:spcAft>
                          <a:spcPts val="0"/>
                        </a:spcAft>
                      </a:pPr>
                      <a:r>
                        <a:rPr lang="el-GR" sz="1800">
                          <a:effectLst/>
                          <a:latin typeface="+mn-lt"/>
                          <a:ea typeface="Times New Roman"/>
                          <a:cs typeface="Times New Roman"/>
                        </a:rPr>
                        <a:t>5</a:t>
                      </a:r>
                    </a:p>
                  </a:txBody>
                  <a:tcPr marL="68580" marR="68580" marT="0" marB="0"/>
                </a:tc>
              </a:tr>
              <a:tr h="170201">
                <a:tc>
                  <a:txBody>
                    <a:bodyPr/>
                    <a:lstStyle/>
                    <a:p>
                      <a:pPr algn="ctr">
                        <a:spcAft>
                          <a:spcPts val="0"/>
                        </a:spcAft>
                      </a:pPr>
                      <a:r>
                        <a:rPr lang="el-GR" sz="1800" dirty="0">
                          <a:effectLst/>
                          <a:latin typeface="+mn-lt"/>
                          <a:ea typeface="Times New Roman"/>
                          <a:cs typeface="Times New Roman"/>
                        </a:rPr>
                        <a:t>610</a:t>
                      </a:r>
                    </a:p>
                  </a:txBody>
                  <a:tcPr marL="68580" marR="68580" marT="0" marB="0"/>
                </a:tc>
                <a:tc>
                  <a:txBody>
                    <a:bodyPr/>
                    <a:lstStyle/>
                    <a:p>
                      <a:pPr algn="ctr">
                        <a:spcAft>
                          <a:spcPts val="0"/>
                        </a:spcAft>
                      </a:pPr>
                      <a:r>
                        <a:rPr lang="el-GR" sz="1800" dirty="0">
                          <a:effectLst/>
                          <a:latin typeface="+mn-lt"/>
                          <a:ea typeface="Times New Roman"/>
                          <a:cs typeface="Times New Roman"/>
                        </a:rPr>
                        <a:t>Α3</a:t>
                      </a:r>
                    </a:p>
                  </a:txBody>
                  <a:tcPr marL="68580" marR="68580" marT="0" marB="0"/>
                </a:tc>
                <a:tc>
                  <a:txBody>
                    <a:bodyPr/>
                    <a:lstStyle/>
                    <a:p>
                      <a:pPr algn="ctr">
                        <a:spcAft>
                          <a:spcPts val="0"/>
                        </a:spcAft>
                      </a:pPr>
                      <a:r>
                        <a:rPr lang="el-GR" sz="1800" dirty="0">
                          <a:effectLst/>
                          <a:latin typeface="+mn-lt"/>
                          <a:ea typeface="Times New Roman"/>
                          <a:cs typeface="Times New Roman"/>
                        </a:rPr>
                        <a:t>7</a:t>
                      </a: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43558503"/>
              </p:ext>
            </p:extLst>
          </p:nvPr>
        </p:nvGraphicFramePr>
        <p:xfrm>
          <a:off x="5076056" y="1628800"/>
          <a:ext cx="3240360" cy="2956560"/>
        </p:xfrm>
        <a:graphic>
          <a:graphicData uri="http://schemas.openxmlformats.org/drawingml/2006/table">
            <a:tbl>
              <a:tblPr firstRow="1" bandRow="1">
                <a:tableStyleId>{5C22544A-7EE6-4342-B048-85BDC9FD1C3A}</a:tableStyleId>
              </a:tblPr>
              <a:tblGrid>
                <a:gridCol w="1659697"/>
                <a:gridCol w="1580663"/>
              </a:tblGrid>
              <a:tr h="170201">
                <a:tc>
                  <a:txBody>
                    <a:bodyPr/>
                    <a:lstStyle/>
                    <a:p>
                      <a:pPr algn="ctr">
                        <a:spcAft>
                          <a:spcPts val="0"/>
                        </a:spcAft>
                      </a:pPr>
                      <a:r>
                        <a:rPr lang="en-US" sz="1800" b="1" u="none" dirty="0" err="1">
                          <a:solidFill>
                            <a:srgbClr val="FFFFFF"/>
                          </a:solidFill>
                          <a:effectLst/>
                          <a:latin typeface="+mn-lt"/>
                          <a:ea typeface="Times New Roman"/>
                          <a:cs typeface="Times New Roman"/>
                        </a:rPr>
                        <a:t>Professor_code</a:t>
                      </a:r>
                      <a:endParaRPr lang="el-GR" sz="1800" u="none" dirty="0">
                        <a:effectLst/>
                        <a:latin typeface="+mn-lt"/>
                        <a:ea typeface="Times New Roman"/>
                        <a:cs typeface="Times New Roman"/>
                      </a:endParaRPr>
                    </a:p>
                  </a:txBody>
                  <a:tcPr marL="68580" marR="68580" marT="0" marB="0">
                    <a:solidFill>
                      <a:srgbClr val="004B82"/>
                    </a:solidFill>
                  </a:tcPr>
                </a:tc>
                <a:tc>
                  <a:txBody>
                    <a:bodyPr/>
                    <a:lstStyle/>
                    <a:p>
                      <a:pPr algn="ctr">
                        <a:spcAft>
                          <a:spcPts val="0"/>
                        </a:spcAft>
                      </a:pPr>
                      <a:r>
                        <a:rPr lang="en-US" sz="1600" b="1" u="none" dirty="0" err="1">
                          <a:solidFill>
                            <a:srgbClr val="FFFFFF"/>
                          </a:solidFill>
                          <a:effectLst/>
                          <a:latin typeface="+mn-lt"/>
                          <a:ea typeface="Times New Roman"/>
                          <a:cs typeface="Times New Roman"/>
                        </a:rPr>
                        <a:t>Lesson_code</a:t>
                      </a:r>
                      <a:endParaRPr lang="el-GR" sz="1600" u="none" dirty="0">
                        <a:effectLst/>
                        <a:latin typeface="+mn-lt"/>
                        <a:ea typeface="Times New Roman"/>
                        <a:cs typeface="Times New Roman"/>
                      </a:endParaRPr>
                    </a:p>
                  </a:txBody>
                  <a:tcPr marL="68580" marR="68580" marT="0" marB="0">
                    <a:solidFill>
                      <a:srgbClr val="004B82"/>
                    </a:solidFill>
                  </a:tcPr>
                </a:tc>
              </a:tr>
              <a:tr h="170201">
                <a:tc>
                  <a:txBody>
                    <a:bodyPr/>
                    <a:lstStyle/>
                    <a:p>
                      <a:pPr algn="ctr">
                        <a:spcAft>
                          <a:spcPts val="0"/>
                        </a:spcAft>
                      </a:pPr>
                      <a:r>
                        <a:rPr lang="el-GR" sz="1600">
                          <a:effectLst/>
                          <a:latin typeface="+mn-lt"/>
                          <a:ea typeface="Times New Roman"/>
                          <a:cs typeface="Times New Roman"/>
                        </a:rPr>
                        <a:t>10</a:t>
                      </a:r>
                    </a:p>
                  </a:txBody>
                  <a:tcPr marL="68580" marR="68580" marT="0" marB="0"/>
                </a:tc>
                <a:tc>
                  <a:txBody>
                    <a:bodyPr/>
                    <a:lstStyle/>
                    <a:p>
                      <a:pPr algn="ctr">
                        <a:spcAft>
                          <a:spcPts val="0"/>
                        </a:spcAft>
                      </a:pPr>
                      <a:r>
                        <a:rPr lang="el-GR" sz="1600">
                          <a:effectLst/>
                          <a:latin typeface="+mn-lt"/>
                          <a:ea typeface="Times New Roman"/>
                          <a:cs typeface="Times New Roman"/>
                        </a:rPr>
                        <a:t>Α1</a:t>
                      </a:r>
                    </a:p>
                  </a:txBody>
                  <a:tcPr marL="68580" marR="68580" marT="0" marB="0"/>
                </a:tc>
              </a:tr>
              <a:tr h="170201">
                <a:tc>
                  <a:txBody>
                    <a:bodyPr/>
                    <a:lstStyle/>
                    <a:p>
                      <a:pPr algn="ctr">
                        <a:spcAft>
                          <a:spcPts val="0"/>
                        </a:spcAft>
                      </a:pPr>
                      <a:r>
                        <a:rPr lang="el-GR" sz="1600">
                          <a:effectLst/>
                          <a:latin typeface="+mn-lt"/>
                          <a:ea typeface="Times New Roman"/>
                          <a:cs typeface="Times New Roman"/>
                        </a:rPr>
                        <a:t>10</a:t>
                      </a:r>
                    </a:p>
                  </a:txBody>
                  <a:tcPr marL="68580" marR="68580" marT="0" marB="0"/>
                </a:tc>
                <a:tc>
                  <a:txBody>
                    <a:bodyPr/>
                    <a:lstStyle/>
                    <a:p>
                      <a:pPr algn="ctr">
                        <a:spcAft>
                          <a:spcPts val="0"/>
                        </a:spcAft>
                      </a:pPr>
                      <a:r>
                        <a:rPr lang="el-GR" sz="1600">
                          <a:effectLst/>
                          <a:latin typeface="+mn-lt"/>
                          <a:ea typeface="Times New Roman"/>
                          <a:cs typeface="Times New Roman"/>
                        </a:rPr>
                        <a:t>Α5</a:t>
                      </a:r>
                    </a:p>
                  </a:txBody>
                  <a:tcPr marL="68580" marR="68580" marT="0" marB="0"/>
                </a:tc>
              </a:tr>
              <a:tr h="170201">
                <a:tc>
                  <a:txBody>
                    <a:bodyPr/>
                    <a:lstStyle/>
                    <a:p>
                      <a:pPr algn="ctr">
                        <a:spcAft>
                          <a:spcPts val="0"/>
                        </a:spcAft>
                      </a:pPr>
                      <a:r>
                        <a:rPr lang="el-GR" sz="1600">
                          <a:effectLst/>
                          <a:latin typeface="+mn-lt"/>
                          <a:ea typeface="Times New Roman"/>
                          <a:cs typeface="Times New Roman"/>
                        </a:rPr>
                        <a:t>20</a:t>
                      </a:r>
                    </a:p>
                  </a:txBody>
                  <a:tcPr marL="68580" marR="68580" marT="0" marB="0"/>
                </a:tc>
                <a:tc>
                  <a:txBody>
                    <a:bodyPr/>
                    <a:lstStyle/>
                    <a:p>
                      <a:pPr algn="ctr">
                        <a:spcAft>
                          <a:spcPts val="0"/>
                        </a:spcAft>
                      </a:pPr>
                      <a:r>
                        <a:rPr lang="el-GR" sz="1600">
                          <a:effectLst/>
                          <a:latin typeface="+mn-lt"/>
                          <a:ea typeface="Times New Roman"/>
                          <a:cs typeface="Times New Roman"/>
                        </a:rPr>
                        <a:t>Α8</a:t>
                      </a:r>
                    </a:p>
                  </a:txBody>
                  <a:tcPr marL="68580" marR="68580" marT="0" marB="0"/>
                </a:tc>
              </a:tr>
              <a:tr h="170201">
                <a:tc>
                  <a:txBody>
                    <a:bodyPr/>
                    <a:lstStyle/>
                    <a:p>
                      <a:pPr algn="ctr">
                        <a:spcAft>
                          <a:spcPts val="0"/>
                        </a:spcAft>
                      </a:pPr>
                      <a:r>
                        <a:rPr lang="el-GR" sz="1600">
                          <a:effectLst/>
                          <a:latin typeface="+mn-lt"/>
                          <a:ea typeface="Times New Roman"/>
                          <a:cs typeface="Times New Roman"/>
                        </a:rPr>
                        <a:t>20</a:t>
                      </a:r>
                    </a:p>
                  </a:txBody>
                  <a:tcPr marL="68580" marR="68580" marT="0" marB="0"/>
                </a:tc>
                <a:tc>
                  <a:txBody>
                    <a:bodyPr/>
                    <a:lstStyle/>
                    <a:p>
                      <a:pPr algn="ctr">
                        <a:spcAft>
                          <a:spcPts val="0"/>
                        </a:spcAft>
                      </a:pPr>
                      <a:r>
                        <a:rPr lang="el-GR" sz="1600">
                          <a:effectLst/>
                          <a:latin typeface="+mn-lt"/>
                          <a:ea typeface="Times New Roman"/>
                          <a:cs typeface="Times New Roman"/>
                        </a:rPr>
                        <a:t>Β5</a:t>
                      </a:r>
                    </a:p>
                  </a:txBody>
                  <a:tcPr marL="68580" marR="68580" marT="0" marB="0"/>
                </a:tc>
              </a:tr>
              <a:tr h="170201">
                <a:tc>
                  <a:txBody>
                    <a:bodyPr/>
                    <a:lstStyle/>
                    <a:p>
                      <a:pPr algn="ctr">
                        <a:spcAft>
                          <a:spcPts val="0"/>
                        </a:spcAft>
                      </a:pPr>
                      <a:r>
                        <a:rPr lang="el-GR" sz="1600">
                          <a:effectLst/>
                          <a:latin typeface="+mn-lt"/>
                          <a:ea typeface="Times New Roman"/>
                          <a:cs typeface="Times New Roman"/>
                        </a:rPr>
                        <a:t>20</a:t>
                      </a:r>
                    </a:p>
                  </a:txBody>
                  <a:tcPr marL="68580" marR="68580" marT="0" marB="0"/>
                </a:tc>
                <a:tc>
                  <a:txBody>
                    <a:bodyPr/>
                    <a:lstStyle/>
                    <a:p>
                      <a:pPr algn="ctr">
                        <a:spcAft>
                          <a:spcPts val="0"/>
                        </a:spcAft>
                      </a:pPr>
                      <a:r>
                        <a:rPr lang="el-GR" sz="1600">
                          <a:effectLst/>
                          <a:latin typeface="+mn-lt"/>
                          <a:ea typeface="Times New Roman"/>
                          <a:cs typeface="Times New Roman"/>
                        </a:rPr>
                        <a:t>Γ1</a:t>
                      </a:r>
                    </a:p>
                  </a:txBody>
                  <a:tcPr marL="68580" marR="68580" marT="0" marB="0"/>
                </a:tc>
              </a:tr>
              <a:tr h="170201">
                <a:tc>
                  <a:txBody>
                    <a:bodyPr/>
                    <a:lstStyle/>
                    <a:p>
                      <a:pPr algn="ctr">
                        <a:spcAft>
                          <a:spcPts val="0"/>
                        </a:spcAft>
                      </a:pPr>
                      <a:r>
                        <a:rPr lang="el-GR" sz="1600">
                          <a:effectLst/>
                          <a:latin typeface="+mn-lt"/>
                          <a:ea typeface="Times New Roman"/>
                          <a:cs typeface="Times New Roman"/>
                        </a:rPr>
                        <a:t>30</a:t>
                      </a:r>
                    </a:p>
                  </a:txBody>
                  <a:tcPr marL="68580" marR="68580" marT="0" marB="0"/>
                </a:tc>
                <a:tc>
                  <a:txBody>
                    <a:bodyPr/>
                    <a:lstStyle/>
                    <a:p>
                      <a:pPr algn="ctr">
                        <a:spcAft>
                          <a:spcPts val="0"/>
                        </a:spcAft>
                      </a:pPr>
                      <a:r>
                        <a:rPr lang="el-GR" sz="1600">
                          <a:effectLst/>
                          <a:latin typeface="+mn-lt"/>
                          <a:ea typeface="Times New Roman"/>
                          <a:cs typeface="Times New Roman"/>
                        </a:rPr>
                        <a:t>Α4</a:t>
                      </a:r>
                    </a:p>
                  </a:txBody>
                  <a:tcPr marL="68580" marR="68580" marT="0" marB="0"/>
                </a:tc>
              </a:tr>
              <a:tr h="170201">
                <a:tc>
                  <a:txBody>
                    <a:bodyPr/>
                    <a:lstStyle/>
                    <a:p>
                      <a:pPr algn="ctr">
                        <a:spcAft>
                          <a:spcPts val="0"/>
                        </a:spcAft>
                      </a:pPr>
                      <a:r>
                        <a:rPr lang="el-GR" sz="1600">
                          <a:effectLst/>
                          <a:latin typeface="+mn-lt"/>
                          <a:ea typeface="Times New Roman"/>
                          <a:cs typeface="Times New Roman"/>
                        </a:rPr>
                        <a:t>30</a:t>
                      </a:r>
                    </a:p>
                  </a:txBody>
                  <a:tcPr marL="68580" marR="68580" marT="0" marB="0"/>
                </a:tc>
                <a:tc>
                  <a:txBody>
                    <a:bodyPr/>
                    <a:lstStyle/>
                    <a:p>
                      <a:pPr algn="ctr">
                        <a:spcAft>
                          <a:spcPts val="0"/>
                        </a:spcAft>
                      </a:pPr>
                      <a:r>
                        <a:rPr lang="el-GR" sz="1600">
                          <a:effectLst/>
                          <a:latin typeface="+mn-lt"/>
                          <a:ea typeface="Times New Roman"/>
                          <a:cs typeface="Times New Roman"/>
                        </a:rPr>
                        <a:t>Β2</a:t>
                      </a:r>
                    </a:p>
                  </a:txBody>
                  <a:tcPr marL="68580" marR="68580" marT="0" marB="0"/>
                </a:tc>
              </a:tr>
              <a:tr h="170201">
                <a:tc>
                  <a:txBody>
                    <a:bodyPr/>
                    <a:lstStyle/>
                    <a:p>
                      <a:pPr algn="ctr">
                        <a:spcAft>
                          <a:spcPts val="0"/>
                        </a:spcAft>
                      </a:pPr>
                      <a:r>
                        <a:rPr lang="el-GR" sz="1600">
                          <a:effectLst/>
                          <a:latin typeface="+mn-lt"/>
                          <a:ea typeface="Times New Roman"/>
                          <a:cs typeface="Times New Roman"/>
                        </a:rPr>
                        <a:t>40</a:t>
                      </a:r>
                    </a:p>
                  </a:txBody>
                  <a:tcPr marL="68580" marR="68580" marT="0" marB="0"/>
                </a:tc>
                <a:tc>
                  <a:txBody>
                    <a:bodyPr/>
                    <a:lstStyle/>
                    <a:p>
                      <a:pPr algn="ctr">
                        <a:spcAft>
                          <a:spcPts val="0"/>
                        </a:spcAft>
                      </a:pPr>
                      <a:r>
                        <a:rPr lang="el-GR" sz="1600">
                          <a:effectLst/>
                          <a:latin typeface="+mn-lt"/>
                          <a:ea typeface="Times New Roman"/>
                          <a:cs typeface="Times New Roman"/>
                        </a:rPr>
                        <a:t>Γ3</a:t>
                      </a:r>
                    </a:p>
                  </a:txBody>
                  <a:tcPr marL="68580" marR="68580" marT="0" marB="0"/>
                </a:tc>
              </a:tr>
              <a:tr h="170201">
                <a:tc>
                  <a:txBody>
                    <a:bodyPr/>
                    <a:lstStyle/>
                    <a:p>
                      <a:pPr algn="ctr">
                        <a:spcAft>
                          <a:spcPts val="0"/>
                        </a:spcAft>
                      </a:pPr>
                      <a:r>
                        <a:rPr lang="el-GR" sz="1600">
                          <a:effectLst/>
                          <a:latin typeface="+mn-lt"/>
                          <a:ea typeface="Times New Roman"/>
                          <a:cs typeface="Times New Roman"/>
                        </a:rPr>
                        <a:t>40</a:t>
                      </a:r>
                    </a:p>
                  </a:txBody>
                  <a:tcPr marL="68580" marR="68580" marT="0" marB="0"/>
                </a:tc>
                <a:tc>
                  <a:txBody>
                    <a:bodyPr/>
                    <a:lstStyle/>
                    <a:p>
                      <a:pPr algn="ctr">
                        <a:spcAft>
                          <a:spcPts val="0"/>
                        </a:spcAft>
                      </a:pPr>
                      <a:r>
                        <a:rPr lang="el-GR" sz="1600">
                          <a:effectLst/>
                          <a:latin typeface="+mn-lt"/>
                          <a:ea typeface="Times New Roman"/>
                          <a:cs typeface="Times New Roman"/>
                        </a:rPr>
                        <a:t>Γ7</a:t>
                      </a:r>
                    </a:p>
                  </a:txBody>
                  <a:tcPr marL="68580" marR="68580" marT="0" marB="0"/>
                </a:tc>
              </a:tr>
              <a:tr h="170201">
                <a:tc>
                  <a:txBody>
                    <a:bodyPr/>
                    <a:lstStyle/>
                    <a:p>
                      <a:pPr algn="ctr">
                        <a:spcAft>
                          <a:spcPts val="0"/>
                        </a:spcAft>
                      </a:pPr>
                      <a:r>
                        <a:rPr lang="el-GR" sz="1600" dirty="0">
                          <a:effectLst/>
                          <a:latin typeface="+mn-lt"/>
                          <a:ea typeface="Times New Roman"/>
                          <a:cs typeface="Times New Roman"/>
                        </a:rPr>
                        <a:t>50</a:t>
                      </a:r>
                    </a:p>
                  </a:txBody>
                  <a:tcPr marL="68580" marR="68580" marT="0" marB="0"/>
                </a:tc>
                <a:tc>
                  <a:txBody>
                    <a:bodyPr/>
                    <a:lstStyle/>
                    <a:p>
                      <a:pPr algn="ctr">
                        <a:spcAft>
                          <a:spcPts val="0"/>
                        </a:spcAft>
                      </a:pPr>
                      <a:r>
                        <a:rPr lang="el-GR" sz="1600" dirty="0">
                          <a:effectLst/>
                          <a:latin typeface="+mn-lt"/>
                          <a:ea typeface="Times New Roman"/>
                          <a:cs typeface="Times New Roman"/>
                        </a:rPr>
                        <a:t>Γ6</a:t>
                      </a:r>
                    </a:p>
                  </a:txBody>
                  <a:tcPr marL="68580" marR="68580" marT="0" marB="0"/>
                </a:tc>
              </a:tr>
              <a:tr h="170201">
                <a:tc>
                  <a:txBody>
                    <a:bodyPr/>
                    <a:lstStyle/>
                    <a:p>
                      <a:pPr algn="ctr">
                        <a:spcAft>
                          <a:spcPts val="0"/>
                        </a:spcAft>
                      </a:pPr>
                      <a:r>
                        <a:rPr lang="el-GR" sz="1600">
                          <a:effectLst/>
                          <a:latin typeface="+mn-lt"/>
                          <a:ea typeface="Times New Roman"/>
                          <a:cs typeface="Times New Roman"/>
                        </a:rPr>
                        <a:t>50</a:t>
                      </a:r>
                    </a:p>
                  </a:txBody>
                  <a:tcPr marL="68580" marR="68580" marT="0" marB="0"/>
                </a:tc>
                <a:tc>
                  <a:txBody>
                    <a:bodyPr/>
                    <a:lstStyle/>
                    <a:p>
                      <a:pPr algn="ctr">
                        <a:spcAft>
                          <a:spcPts val="0"/>
                        </a:spcAft>
                      </a:pPr>
                      <a:r>
                        <a:rPr lang="el-GR" sz="1600" dirty="0">
                          <a:effectLst/>
                          <a:latin typeface="+mn-lt"/>
                          <a:ea typeface="Times New Roman"/>
                          <a:cs typeface="Times New Roman"/>
                        </a:rPr>
                        <a:t>Α3</a:t>
                      </a:r>
                    </a:p>
                  </a:txBody>
                  <a:tcPr marL="68580" marR="68580" marT="0" marB="0"/>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236245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68313" y="1268760"/>
            <a:ext cx="820737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828774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692696"/>
            <a:ext cx="8229600" cy="5040560"/>
          </a:xfrm>
        </p:spPr>
        <p:txBody>
          <a:bodyPr>
            <a:normAutofit/>
          </a:bodyPr>
          <a:lstStyle/>
          <a:p>
            <a:r>
              <a:rPr lang="el-GR" altLang="el-GR" sz="2400" dirty="0"/>
              <a:t>Αν </a:t>
            </a:r>
            <a:r>
              <a:rPr lang="en-US" altLang="el-GR" sz="2400" dirty="0"/>
              <a:t>teaches </a:t>
            </a:r>
            <a:r>
              <a:rPr lang="el-GR" altLang="el-GR" sz="2400" b="1" dirty="0"/>
              <a:t>1</a:t>
            </a:r>
            <a:r>
              <a:rPr lang="en-US" altLang="el-GR" sz="2400" b="1" dirty="0"/>
              <a:t>:N</a:t>
            </a:r>
            <a:r>
              <a:rPr lang="en-US" altLang="el-GR" sz="2400" dirty="0"/>
              <a:t> </a:t>
            </a:r>
            <a:r>
              <a:rPr lang="el-GR" altLang="el-GR" sz="2400" dirty="0"/>
              <a:t>τότε η βάση διαφοροποιείται</a:t>
            </a:r>
            <a:br>
              <a:rPr lang="el-GR" altLang="el-GR" sz="2400" dirty="0"/>
            </a:br>
            <a:r>
              <a:rPr lang="el-GR" altLang="el-GR" sz="2400" dirty="0"/>
              <a:t>Καταργείται ο πίνακας </a:t>
            </a:r>
            <a:r>
              <a:rPr lang="en-US" altLang="el-GR" sz="2400" dirty="0"/>
              <a:t>teaches </a:t>
            </a:r>
            <a:r>
              <a:rPr lang="el-GR" altLang="el-GR" sz="2400" dirty="0"/>
              <a:t>και προστίθεται η στήλη </a:t>
            </a:r>
            <a:r>
              <a:rPr lang="en-US" altLang="el-GR" sz="2400" dirty="0" err="1"/>
              <a:t>professor_code</a:t>
            </a:r>
            <a:r>
              <a:rPr lang="en-US" altLang="el-GR" sz="2400" dirty="0"/>
              <a:t> </a:t>
            </a:r>
            <a:r>
              <a:rPr lang="el-GR" altLang="el-GR" sz="2400" dirty="0"/>
              <a:t>στον πίνακα </a:t>
            </a:r>
            <a:r>
              <a:rPr lang="en-US" altLang="el-GR" sz="2400" dirty="0"/>
              <a:t>lesson</a:t>
            </a:r>
            <a:endParaRPr lang="el-GR" sz="2400" dirty="0"/>
          </a:p>
        </p:txBody>
      </p:sp>
      <p:pic>
        <p:nvPicPr>
          <p:cNvPr id="21507"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5554" y="2132856"/>
            <a:ext cx="7441562"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60173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l-GR" altLang="el-GR" dirty="0" smtClean="0"/>
              <a:t>Απλοποιημένη βιβλιοθήκη</a:t>
            </a:r>
          </a:p>
        </p:txBody>
      </p:sp>
      <p:sp>
        <p:nvSpPr>
          <p:cNvPr id="22531" name="Rectangle 3"/>
          <p:cNvSpPr>
            <a:spLocks noGrp="1" noChangeArrowheads="1"/>
          </p:cNvSpPr>
          <p:nvPr>
            <p:ph idx="1"/>
          </p:nvPr>
        </p:nvSpPr>
        <p:spPr/>
        <p:txBody>
          <a:bodyPr>
            <a:normAutofit/>
          </a:bodyPr>
          <a:lstStyle/>
          <a:p>
            <a:pPr eaLnBrk="1" hangingPunct="1"/>
            <a:r>
              <a:rPr lang="en-GB" altLang="el-GR" sz="2800" dirty="0" smtClean="0"/>
              <a:t>BOOK(</a:t>
            </a:r>
            <a:r>
              <a:rPr lang="en-GB" altLang="el-GR" sz="2800" u="sng" dirty="0" smtClean="0"/>
              <a:t>ISBN</a:t>
            </a:r>
            <a:r>
              <a:rPr lang="en-GB" altLang="el-GR" sz="2800" dirty="0" smtClean="0"/>
              <a:t>, Title, Pub</a:t>
            </a:r>
            <a:r>
              <a:rPr lang="el-GR" altLang="el-GR" sz="2800" dirty="0" smtClean="0"/>
              <a:t>_</a:t>
            </a:r>
            <a:r>
              <a:rPr lang="en-US" altLang="el-GR" sz="2800" dirty="0" smtClean="0"/>
              <a:t>code</a:t>
            </a:r>
            <a:r>
              <a:rPr lang="en-GB" altLang="el-GR" sz="2800" dirty="0" smtClean="0"/>
              <a:t>, </a:t>
            </a:r>
            <a:r>
              <a:rPr lang="en-GB" altLang="el-GR" sz="2800" dirty="0" err="1" smtClean="0"/>
              <a:t>Subject_code</a:t>
            </a:r>
            <a:r>
              <a:rPr lang="en-GB" altLang="el-GR" sz="2800" dirty="0" smtClean="0"/>
              <a:t>, </a:t>
            </a:r>
            <a:r>
              <a:rPr lang="en-GB" altLang="el-GR" sz="2800" dirty="0" err="1" smtClean="0"/>
              <a:t>Lang_Code</a:t>
            </a:r>
            <a:r>
              <a:rPr lang="en-GB" altLang="el-GR" sz="2800" dirty="0" smtClean="0"/>
              <a:t>)</a:t>
            </a:r>
          </a:p>
          <a:p>
            <a:pPr eaLnBrk="1" hangingPunct="1"/>
            <a:r>
              <a:rPr lang="en-GB" altLang="el-GR" sz="2800" dirty="0" smtClean="0"/>
              <a:t>AUTHOR (</a:t>
            </a:r>
            <a:r>
              <a:rPr lang="en-GB" altLang="el-GR" sz="2800" u="sng" dirty="0" smtClean="0"/>
              <a:t>Author</a:t>
            </a:r>
            <a:r>
              <a:rPr lang="en-US" altLang="el-GR" sz="2800" u="sng" dirty="0" smtClean="0"/>
              <a:t>_</a:t>
            </a:r>
            <a:r>
              <a:rPr lang="en-GB" altLang="el-GR" sz="2800" u="sng" dirty="0" smtClean="0"/>
              <a:t>No</a:t>
            </a:r>
            <a:r>
              <a:rPr lang="en-GB" altLang="el-GR" sz="2800" dirty="0" smtClean="0"/>
              <a:t>, </a:t>
            </a:r>
            <a:r>
              <a:rPr lang="en-US" altLang="el-GR" sz="2800" dirty="0" smtClean="0"/>
              <a:t>Surname, </a:t>
            </a:r>
            <a:r>
              <a:rPr lang="en-GB" altLang="el-GR" sz="2800" dirty="0" smtClean="0"/>
              <a:t>Name)</a:t>
            </a:r>
            <a:endParaRPr lang="el-GR" altLang="el-GR" sz="2800" dirty="0" smtClean="0"/>
          </a:p>
          <a:p>
            <a:pPr eaLnBrk="1" hangingPunct="1"/>
            <a:r>
              <a:rPr lang="el-GR" altLang="el-GR" sz="2800" dirty="0" smtClean="0"/>
              <a:t>CATEGOR</a:t>
            </a:r>
            <a:r>
              <a:rPr lang="en-US" altLang="el-GR" sz="2800" dirty="0" smtClean="0"/>
              <a:t>Y</a:t>
            </a:r>
            <a:r>
              <a:rPr lang="el-GR" altLang="el-GR" sz="2800" dirty="0" smtClean="0"/>
              <a:t> (</a:t>
            </a:r>
            <a:r>
              <a:rPr lang="en-US" altLang="el-GR" sz="2800" u="sng" dirty="0" smtClean="0"/>
              <a:t>Subject_</a:t>
            </a:r>
            <a:r>
              <a:rPr lang="el-GR" altLang="el-GR" sz="2800" u="sng" dirty="0" err="1" smtClean="0"/>
              <a:t>Code</a:t>
            </a:r>
            <a:r>
              <a:rPr lang="el-GR" altLang="el-GR" sz="2800" dirty="0" smtClean="0"/>
              <a:t>, </a:t>
            </a:r>
            <a:r>
              <a:rPr lang="en-US" altLang="el-GR" sz="2800" dirty="0" smtClean="0"/>
              <a:t>Subject</a:t>
            </a:r>
            <a:r>
              <a:rPr lang="el-GR" altLang="el-GR" sz="2800" dirty="0" smtClean="0"/>
              <a:t>)</a:t>
            </a:r>
          </a:p>
          <a:p>
            <a:pPr eaLnBrk="1" hangingPunct="1"/>
            <a:r>
              <a:rPr lang="el-GR" altLang="el-GR" sz="2800" dirty="0" smtClean="0"/>
              <a:t>WRITER (</a:t>
            </a:r>
            <a:r>
              <a:rPr lang="el-GR" altLang="el-GR" sz="2800" u="sng" dirty="0" smtClean="0"/>
              <a:t>ISBN, </a:t>
            </a:r>
            <a:r>
              <a:rPr lang="el-GR" altLang="el-GR" sz="2800" u="sng" dirty="0" err="1" smtClean="0"/>
              <a:t>Author</a:t>
            </a:r>
            <a:r>
              <a:rPr lang="en-US" altLang="el-GR" sz="2800" u="sng" dirty="0" smtClean="0"/>
              <a:t>_</a:t>
            </a:r>
            <a:r>
              <a:rPr lang="el-GR" altLang="el-GR" sz="2800" u="sng" dirty="0" err="1" smtClean="0"/>
              <a:t>No</a:t>
            </a:r>
            <a:r>
              <a:rPr lang="el-GR" altLang="el-GR" sz="2800" dirty="0" smtClean="0"/>
              <a:t>)</a:t>
            </a:r>
          </a:p>
          <a:p>
            <a:pPr eaLnBrk="1" hangingPunct="1"/>
            <a:r>
              <a:rPr lang="el-GR" altLang="el-GR" sz="2800" dirty="0" smtClean="0"/>
              <a:t>PUBLISHER (</a:t>
            </a:r>
            <a:r>
              <a:rPr lang="el-GR" altLang="el-GR" sz="2800" u="sng" dirty="0" err="1" smtClean="0"/>
              <a:t>Pub</a:t>
            </a:r>
            <a:r>
              <a:rPr lang="en-US" altLang="el-GR" sz="2800" u="sng" dirty="0" smtClean="0"/>
              <a:t>_code</a:t>
            </a:r>
            <a:r>
              <a:rPr lang="el-GR" altLang="el-GR" sz="2800" dirty="0" smtClean="0"/>
              <a:t>, </a:t>
            </a:r>
            <a:r>
              <a:rPr lang="en-US" altLang="el-GR" sz="2800" dirty="0" err="1" smtClean="0"/>
              <a:t>pubname</a:t>
            </a:r>
            <a:r>
              <a:rPr lang="en-US" altLang="el-GR" sz="2800" dirty="0" smtClean="0"/>
              <a:t>, </a:t>
            </a:r>
            <a:r>
              <a:rPr lang="el-GR" altLang="el-GR" sz="2800" dirty="0" err="1" smtClean="0"/>
              <a:t>Loc</a:t>
            </a:r>
            <a:r>
              <a:rPr lang="el-GR" altLang="el-GR" sz="2800" dirty="0" smtClean="0"/>
              <a:t>)</a:t>
            </a:r>
          </a:p>
          <a:p>
            <a:pPr eaLnBrk="1" hangingPunct="1"/>
            <a:r>
              <a:rPr lang="el-GR" altLang="el-GR" sz="2800" dirty="0" err="1" smtClean="0"/>
              <a:t>LANGUAGE(</a:t>
            </a:r>
            <a:r>
              <a:rPr lang="el-GR" altLang="el-GR" sz="2800" u="sng" dirty="0" err="1" smtClean="0"/>
              <a:t>Lang_Code</a:t>
            </a:r>
            <a:r>
              <a:rPr lang="el-GR" altLang="el-GR" sz="2800" dirty="0" smtClean="0"/>
              <a:t>, </a:t>
            </a:r>
            <a:r>
              <a:rPr lang="el-GR" altLang="el-GR" sz="2800" dirty="0" err="1" smtClean="0"/>
              <a:t>Lang</a:t>
            </a:r>
            <a:r>
              <a:rPr lang="el-GR" altLang="el-GR" sz="28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975882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Grp="1" noChangeAspect="1" noChangeArrowheads="1"/>
          </p:cNvPicPr>
          <p:nvPr>
            <p:ph idx="1"/>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539552" y="1124744"/>
            <a:ext cx="8229600" cy="4595750"/>
          </a:xfrm>
          <a:noFill/>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074453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Autofit/>
          </a:bodyPr>
          <a:lstStyle/>
          <a:p>
            <a:pPr eaLnBrk="1" hangingPunct="1"/>
            <a:r>
              <a:rPr lang="el-GR" altLang="el-GR" sz="3200" b="1" dirty="0" smtClean="0"/>
              <a:t>Απλοποιημένη βάση διαχείρισης προσωπικού (</a:t>
            </a:r>
            <a:r>
              <a:rPr lang="en-US" altLang="el-GR" sz="3200" b="1" dirty="0" smtClean="0"/>
              <a:t>personnel</a:t>
            </a:r>
            <a:r>
              <a:rPr lang="el-GR" altLang="el-GR" sz="3200" b="1" dirty="0" smtClean="0"/>
              <a:t>)</a:t>
            </a:r>
          </a:p>
        </p:txBody>
      </p:sp>
      <p:graphicFrame>
        <p:nvGraphicFramePr>
          <p:cNvPr id="3" name="Table 2"/>
          <p:cNvGraphicFramePr>
            <a:graphicFrameLocks noGrp="1"/>
          </p:cNvGraphicFramePr>
          <p:nvPr>
            <p:extLst>
              <p:ext uri="{D42A27DB-BD31-4B8C-83A1-F6EECF244321}">
                <p14:modId xmlns:p14="http://schemas.microsoft.com/office/powerpoint/2010/main" val="2214911406"/>
              </p:ext>
            </p:extLst>
          </p:nvPr>
        </p:nvGraphicFramePr>
        <p:xfrm>
          <a:off x="107505" y="1556792"/>
          <a:ext cx="8928990" cy="3434080"/>
        </p:xfrm>
        <a:graphic>
          <a:graphicData uri="http://schemas.openxmlformats.org/drawingml/2006/table">
            <a:tbl>
              <a:tblPr firstRow="1" bandRow="1">
                <a:tableStyleId>{5C22544A-7EE6-4342-B048-85BDC9FD1C3A}</a:tableStyleId>
              </a:tblPr>
              <a:tblGrid>
                <a:gridCol w="1008110"/>
                <a:gridCol w="720080"/>
                <a:gridCol w="792088"/>
                <a:gridCol w="576064"/>
                <a:gridCol w="792088"/>
                <a:gridCol w="720080"/>
                <a:gridCol w="720080"/>
                <a:gridCol w="864096"/>
                <a:gridCol w="1112852"/>
                <a:gridCol w="811726"/>
                <a:gridCol w="811726"/>
              </a:tblGrid>
              <a:tr h="370840">
                <a:tc>
                  <a:txBody>
                    <a:bodyPr/>
                    <a:lstStyle/>
                    <a:p>
                      <a:pPr algn="just">
                        <a:spcAft>
                          <a:spcPts val="0"/>
                        </a:spcAft>
                      </a:pPr>
                      <a:r>
                        <a:rPr lang="el-GR" sz="1600">
                          <a:effectLst/>
                          <a:latin typeface="+mn-lt"/>
                          <a:ea typeface="Times New Roman"/>
                        </a:rPr>
                        <a:t>ENAME</a:t>
                      </a:r>
                    </a:p>
                  </a:txBody>
                  <a:tcPr marL="68580" marR="68580" marT="0" marB="0"/>
                </a:tc>
                <a:tc>
                  <a:txBody>
                    <a:bodyPr/>
                    <a:lstStyle/>
                    <a:p>
                      <a:pPr algn="just">
                        <a:spcAft>
                          <a:spcPts val="0"/>
                        </a:spcAft>
                      </a:pPr>
                      <a:r>
                        <a:rPr lang="el-GR" sz="1600">
                          <a:effectLst/>
                          <a:latin typeface="+mn-lt"/>
                          <a:ea typeface="Times New Roman"/>
                        </a:rPr>
                        <a:t>LANG</a:t>
                      </a:r>
                      <a:r>
                        <a:rPr lang="en-US" sz="1600">
                          <a:effectLst/>
                          <a:latin typeface="+mn-lt"/>
                          <a:ea typeface="Times New Roman"/>
                        </a:rPr>
                        <a:t>UAGE</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LANG_CODE</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USE</a:t>
                      </a:r>
                    </a:p>
                  </a:txBody>
                  <a:tcPr marL="68580" marR="68580" marT="0" marB="0"/>
                </a:tc>
                <a:tc>
                  <a:txBody>
                    <a:bodyPr/>
                    <a:lstStyle/>
                    <a:p>
                      <a:pPr algn="just">
                        <a:spcAft>
                          <a:spcPts val="0"/>
                        </a:spcAft>
                      </a:pPr>
                      <a:r>
                        <a:rPr lang="en-US" sz="1600">
                          <a:effectLst/>
                          <a:latin typeface="+mn-lt"/>
                          <a:ea typeface="Times New Roman"/>
                        </a:rPr>
                        <a:t>EMP</a:t>
                      </a:r>
                      <a:endParaRPr lang="el-GR" sz="1600">
                        <a:effectLst/>
                        <a:latin typeface="+mn-lt"/>
                        <a:ea typeface="Times New Roman"/>
                      </a:endParaRPr>
                    </a:p>
                    <a:p>
                      <a:pPr algn="just">
                        <a:spcAft>
                          <a:spcPts val="0"/>
                        </a:spcAft>
                      </a:pPr>
                      <a:r>
                        <a:rPr lang="en-US" sz="1600">
                          <a:effectLst/>
                          <a:latin typeface="+mn-lt"/>
                          <a:ea typeface="Times New Roman"/>
                        </a:rPr>
                        <a:t>NO</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EXPR</a:t>
                      </a:r>
                    </a:p>
                  </a:txBody>
                  <a:tcPr marL="68580" marR="68580" marT="0" marB="0"/>
                </a:tc>
                <a:tc>
                  <a:txBody>
                    <a:bodyPr/>
                    <a:lstStyle/>
                    <a:p>
                      <a:pPr algn="just">
                        <a:spcAft>
                          <a:spcPts val="0"/>
                        </a:spcAft>
                      </a:pPr>
                      <a:r>
                        <a:rPr lang="el-GR" sz="1600">
                          <a:effectLst/>
                          <a:latin typeface="+mn-lt"/>
                          <a:ea typeface="Times New Roman"/>
                        </a:rPr>
                        <a:t>SAL  </a:t>
                      </a:r>
                    </a:p>
                  </a:txBody>
                  <a:tcPr marL="68580" marR="68580" marT="0" marB="0"/>
                </a:tc>
                <a:tc>
                  <a:txBody>
                    <a:bodyPr/>
                    <a:lstStyle/>
                    <a:p>
                      <a:pPr algn="just">
                        <a:spcAft>
                          <a:spcPts val="0"/>
                        </a:spcAft>
                      </a:pPr>
                      <a:r>
                        <a:rPr lang="en-US" sz="1600">
                          <a:effectLst/>
                          <a:latin typeface="+mn-lt"/>
                          <a:ea typeface="Times New Roman"/>
                        </a:rPr>
                        <a:t>P_CODE</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PNAME</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BUDGET</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P_TIME</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ΒΑΛΑΚΟΣ</a:t>
                      </a:r>
                    </a:p>
                  </a:txBody>
                  <a:tcPr marL="68580" marR="68580" marT="0" marB="0"/>
                </a:tc>
                <a:tc>
                  <a:txBody>
                    <a:bodyPr/>
                    <a:lstStyle/>
                    <a:p>
                      <a:pPr algn="just">
                        <a:spcAft>
                          <a:spcPts val="0"/>
                        </a:spcAft>
                      </a:pPr>
                      <a:r>
                        <a:rPr lang="el-GR" sz="1600">
                          <a:effectLst/>
                          <a:latin typeface="+mn-lt"/>
                          <a:ea typeface="Times New Roman"/>
                        </a:rPr>
                        <a:t>COBOL</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3</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4</a:t>
                      </a:r>
                    </a:p>
                  </a:txBody>
                  <a:tcPr marL="68580" marR="68580" marT="0" marB="0"/>
                </a:tc>
                <a:tc>
                  <a:txBody>
                    <a:bodyPr/>
                    <a:lstStyle/>
                    <a:p>
                      <a:pPr algn="just">
                        <a:spcAft>
                          <a:spcPts val="0"/>
                        </a:spcAft>
                      </a:pPr>
                      <a:r>
                        <a:rPr lang="el-GR" sz="1600">
                          <a:effectLst/>
                          <a:latin typeface="+mn-lt"/>
                          <a:ea typeface="Times New Roman"/>
                        </a:rPr>
                        <a:t>1200</a:t>
                      </a:r>
                    </a:p>
                  </a:txBody>
                  <a:tcPr marL="68580" marR="68580" marT="0" marB="0"/>
                </a:tc>
                <a:tc>
                  <a:txBody>
                    <a:bodyPr/>
                    <a:lstStyle/>
                    <a:p>
                      <a:pPr algn="just">
                        <a:spcAft>
                          <a:spcPts val="0"/>
                        </a:spcAft>
                      </a:pPr>
                      <a:r>
                        <a:rPr lang="el-GR" sz="1600">
                          <a:effectLst/>
                          <a:latin typeface="+mn-lt"/>
                          <a:ea typeface="Times New Roman"/>
                        </a:rPr>
                        <a:t>    020</a:t>
                      </a:r>
                    </a:p>
                  </a:txBody>
                  <a:tcPr marL="68580" marR="68580" marT="0" marB="0"/>
                </a:tc>
                <a:tc>
                  <a:txBody>
                    <a:bodyPr/>
                    <a:lstStyle/>
                    <a:p>
                      <a:pPr algn="just">
                        <a:spcAft>
                          <a:spcPts val="0"/>
                        </a:spcAft>
                      </a:pPr>
                      <a:r>
                        <a:rPr lang="el-GR" sz="1600">
                          <a:effectLst/>
                          <a:latin typeface="+mn-lt"/>
                          <a:ea typeface="Times New Roman"/>
                        </a:rPr>
                        <a:t>ΑΠΟΘΗΚΕΣ</a:t>
                      </a:r>
                    </a:p>
                  </a:txBody>
                  <a:tcPr marL="68580" marR="68580" marT="0" marB="0"/>
                </a:tc>
                <a:tc>
                  <a:txBody>
                    <a:bodyPr/>
                    <a:lstStyle/>
                    <a:p>
                      <a:pPr algn="just">
                        <a:spcAft>
                          <a:spcPts val="0"/>
                        </a:spcAft>
                      </a:pPr>
                      <a:r>
                        <a:rPr lang="en-US" sz="1600">
                          <a:effectLst/>
                          <a:latin typeface="+mn-lt"/>
                          <a:ea typeface="Times New Roman"/>
                        </a:rPr>
                        <a:t>100000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80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ΒΑΛΑΚΟΣ</a:t>
                      </a:r>
                    </a:p>
                  </a:txBody>
                  <a:tcPr marL="68580" marR="68580" marT="0" marB="0"/>
                </a:tc>
                <a:tc>
                  <a:txBody>
                    <a:bodyPr/>
                    <a:lstStyle/>
                    <a:p>
                      <a:pPr algn="just">
                        <a:spcAft>
                          <a:spcPts val="0"/>
                        </a:spcAft>
                      </a:pPr>
                      <a:r>
                        <a:rPr lang="el-GR" sz="1600">
                          <a:effectLst/>
                          <a:latin typeface="+mn-lt"/>
                          <a:ea typeface="Times New Roman"/>
                        </a:rPr>
                        <a:t>FORTRAN77</a:t>
                      </a:r>
                    </a:p>
                  </a:txBody>
                  <a:tcPr marL="68580" marR="68580" marT="0" marB="0"/>
                </a:tc>
                <a:tc>
                  <a:txBody>
                    <a:bodyPr/>
                    <a:lstStyle/>
                    <a:p>
                      <a:pPr algn="just">
                        <a:spcAft>
                          <a:spcPts val="0"/>
                        </a:spcAft>
                      </a:pPr>
                      <a:r>
                        <a:rPr lang="en-US" sz="1600">
                          <a:effectLst/>
                          <a:latin typeface="+mn-lt"/>
                          <a:ea typeface="Times New Roman"/>
                        </a:rPr>
                        <a:t>200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2</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4 </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1200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a:t>
                      </a:r>
                      <a:r>
                        <a:rPr lang="en-US" sz="1600">
                          <a:effectLst/>
                          <a:latin typeface="+mn-lt"/>
                          <a:ea typeface="Times New Roman"/>
                        </a:rPr>
                        <a:t> 010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ΕΡΓΟ Α</a:t>
                      </a:r>
                    </a:p>
                  </a:txBody>
                  <a:tcPr marL="68580" marR="68580" marT="0" marB="0"/>
                </a:tc>
                <a:tc>
                  <a:txBody>
                    <a:bodyPr/>
                    <a:lstStyle/>
                    <a:p>
                      <a:pPr algn="just">
                        <a:spcAft>
                          <a:spcPts val="0"/>
                        </a:spcAft>
                      </a:pPr>
                      <a:r>
                        <a:rPr lang="en-US" sz="1600">
                          <a:effectLst/>
                          <a:latin typeface="+mn-lt"/>
                          <a:ea typeface="Times New Roman"/>
                        </a:rPr>
                        <a:t>200000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20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ΒΑΛΑΚΟΣ</a:t>
                      </a:r>
                    </a:p>
                  </a:txBody>
                  <a:tcPr marL="68580" marR="68580" marT="0" marB="0"/>
                </a:tc>
                <a:tc>
                  <a:txBody>
                    <a:bodyPr/>
                    <a:lstStyle/>
                    <a:p>
                      <a:pPr algn="just">
                        <a:spcAft>
                          <a:spcPts val="0"/>
                        </a:spcAft>
                      </a:pPr>
                      <a:r>
                        <a:rPr lang="en-US" sz="1600">
                          <a:effectLst/>
                          <a:latin typeface="+mn-lt"/>
                          <a:ea typeface="Times New Roman"/>
                        </a:rPr>
                        <a:t>COBOL</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3</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4</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1200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010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ΕΡΓΟ Α</a:t>
                      </a:r>
                    </a:p>
                  </a:txBody>
                  <a:tcPr marL="68580" marR="68580" marT="0" marB="0"/>
                </a:tc>
                <a:tc>
                  <a:txBody>
                    <a:bodyPr/>
                    <a:lstStyle/>
                    <a:p>
                      <a:pPr algn="just">
                        <a:spcAft>
                          <a:spcPts val="0"/>
                        </a:spcAft>
                      </a:pPr>
                      <a:r>
                        <a:rPr lang="en-US" sz="1600">
                          <a:effectLst/>
                          <a:latin typeface="+mn-lt"/>
                          <a:ea typeface="Times New Roman"/>
                        </a:rPr>
                        <a:t>200000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20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ΒΑΛΑΚΟΣ</a:t>
                      </a:r>
                    </a:p>
                  </a:txBody>
                  <a:tcPr marL="68580" marR="68580" marT="0" marB="0"/>
                </a:tc>
                <a:tc>
                  <a:txBody>
                    <a:bodyPr/>
                    <a:lstStyle/>
                    <a:p>
                      <a:pPr algn="just">
                        <a:spcAft>
                          <a:spcPts val="0"/>
                        </a:spcAft>
                      </a:pPr>
                      <a:r>
                        <a:rPr lang="en-US" sz="1600">
                          <a:effectLst/>
                          <a:latin typeface="+mn-lt"/>
                          <a:ea typeface="Times New Roman"/>
                        </a:rPr>
                        <a:t>FORTRAN 77</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200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2</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4</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1200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020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ΑΠΟΘΗΚΕΣ</a:t>
                      </a:r>
                    </a:p>
                  </a:txBody>
                  <a:tcPr marL="68580" marR="68580" marT="0" marB="0"/>
                </a:tc>
                <a:tc>
                  <a:txBody>
                    <a:bodyPr/>
                    <a:lstStyle/>
                    <a:p>
                      <a:pPr algn="just">
                        <a:spcAft>
                          <a:spcPts val="0"/>
                        </a:spcAft>
                      </a:pPr>
                      <a:r>
                        <a:rPr lang="en-US" sz="1600">
                          <a:effectLst/>
                          <a:latin typeface="+mn-lt"/>
                          <a:ea typeface="Times New Roman"/>
                        </a:rPr>
                        <a:t>100000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80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ΚΑΜΑΡ</a:t>
                      </a:r>
                      <a:r>
                        <a:rPr lang="en-US" sz="1600">
                          <a:effectLst/>
                          <a:latin typeface="+mn-lt"/>
                          <a:ea typeface="Times New Roman"/>
                        </a:rPr>
                        <a:t>A</a:t>
                      </a:r>
                      <a:r>
                        <a:rPr lang="el-GR" sz="1600">
                          <a:effectLst/>
                          <a:latin typeface="+mn-lt"/>
                          <a:ea typeface="Times New Roman"/>
                        </a:rPr>
                        <a:t>Σ</a:t>
                      </a:r>
                    </a:p>
                  </a:txBody>
                  <a:tcPr marL="68580" marR="68580" marT="0" marB="0"/>
                </a:tc>
                <a:tc>
                  <a:txBody>
                    <a:bodyPr/>
                    <a:lstStyle/>
                    <a:p>
                      <a:pPr algn="just">
                        <a:spcAft>
                          <a:spcPts val="0"/>
                        </a:spcAft>
                      </a:pPr>
                      <a:r>
                        <a:rPr lang="el-GR" sz="1600">
                          <a:effectLst/>
                          <a:latin typeface="+mn-lt"/>
                          <a:ea typeface="Times New Roman"/>
                        </a:rPr>
                        <a:t>COBOL</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2</a:t>
                      </a:r>
                    </a:p>
                  </a:txBody>
                  <a:tcPr marL="68580" marR="68580" marT="0" marB="0"/>
                </a:tc>
                <a:tc>
                  <a:txBody>
                    <a:bodyPr/>
                    <a:lstStyle/>
                    <a:p>
                      <a:pPr algn="just">
                        <a:spcAft>
                          <a:spcPts val="0"/>
                        </a:spcAft>
                      </a:pPr>
                      <a:r>
                        <a:rPr lang="en-US" sz="1600">
                          <a:effectLst/>
                          <a:latin typeface="+mn-lt"/>
                          <a:ea typeface="Times New Roman"/>
                        </a:rPr>
                        <a:t>200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3</a:t>
                      </a:r>
                    </a:p>
                  </a:txBody>
                  <a:tcPr marL="68580" marR="68580" marT="0" marB="0"/>
                </a:tc>
                <a:tc>
                  <a:txBody>
                    <a:bodyPr/>
                    <a:lstStyle/>
                    <a:p>
                      <a:pPr algn="just">
                        <a:spcAft>
                          <a:spcPts val="0"/>
                        </a:spcAft>
                      </a:pPr>
                      <a:r>
                        <a:rPr lang="el-GR" sz="1600">
                          <a:effectLst/>
                          <a:latin typeface="+mn-lt"/>
                          <a:ea typeface="Times New Roman"/>
                        </a:rPr>
                        <a:t>1150</a:t>
                      </a:r>
                    </a:p>
                  </a:txBody>
                  <a:tcPr marL="68580" marR="68580" marT="0" marB="0"/>
                </a:tc>
                <a:tc>
                  <a:txBody>
                    <a:bodyPr/>
                    <a:lstStyle/>
                    <a:p>
                      <a:pPr algn="just">
                        <a:spcAft>
                          <a:spcPts val="0"/>
                        </a:spcAft>
                      </a:pPr>
                      <a:r>
                        <a:rPr lang="el-GR" sz="1600">
                          <a:effectLst/>
                          <a:latin typeface="+mn-lt"/>
                          <a:ea typeface="Times New Roman"/>
                        </a:rPr>
                        <a:t>    010</a:t>
                      </a:r>
                    </a:p>
                  </a:txBody>
                  <a:tcPr marL="68580" marR="68580" marT="0" marB="0"/>
                </a:tc>
                <a:tc>
                  <a:txBody>
                    <a:bodyPr/>
                    <a:lstStyle/>
                    <a:p>
                      <a:pPr algn="just">
                        <a:spcAft>
                          <a:spcPts val="0"/>
                        </a:spcAft>
                      </a:pPr>
                      <a:r>
                        <a:rPr lang="el-GR" sz="1600">
                          <a:effectLst/>
                          <a:latin typeface="+mn-lt"/>
                          <a:ea typeface="Times New Roman"/>
                        </a:rPr>
                        <a:t>ΕΡΓΟ Α</a:t>
                      </a:r>
                    </a:p>
                  </a:txBody>
                  <a:tcPr marL="68580" marR="68580" marT="0" marB="0"/>
                </a:tc>
                <a:tc>
                  <a:txBody>
                    <a:bodyPr/>
                    <a:lstStyle/>
                    <a:p>
                      <a:pPr algn="just">
                        <a:spcAft>
                          <a:spcPts val="0"/>
                        </a:spcAft>
                      </a:pPr>
                      <a:r>
                        <a:rPr lang="en-US" sz="1600">
                          <a:effectLst/>
                          <a:latin typeface="+mn-lt"/>
                          <a:ea typeface="Times New Roman"/>
                        </a:rPr>
                        <a:t>200000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r>
              <a:tr h="370840">
                <a:tc>
                  <a:txBody>
                    <a:bodyPr/>
                    <a:lstStyle/>
                    <a:p>
                      <a:pPr algn="just">
                        <a:spcAft>
                          <a:spcPts val="0"/>
                        </a:spcAft>
                      </a:pPr>
                      <a:r>
                        <a:rPr lang="el-GR" sz="1600">
                          <a:effectLst/>
                          <a:latin typeface="+mn-lt"/>
                          <a:ea typeface="Times New Roman"/>
                        </a:rPr>
                        <a:t>ΚΑΜΑΡ</a:t>
                      </a:r>
                      <a:r>
                        <a:rPr lang="en-US" sz="1600">
                          <a:effectLst/>
                          <a:latin typeface="+mn-lt"/>
                          <a:ea typeface="Times New Roman"/>
                        </a:rPr>
                        <a:t>A</a:t>
                      </a:r>
                      <a:r>
                        <a:rPr lang="el-GR" sz="1600">
                          <a:effectLst/>
                          <a:latin typeface="+mn-lt"/>
                          <a:ea typeface="Times New Roman"/>
                        </a:rPr>
                        <a:t>Σ</a:t>
                      </a:r>
                    </a:p>
                    <a:p>
                      <a:pPr algn="just">
                        <a:spcAft>
                          <a:spcPts val="0"/>
                        </a:spcAft>
                      </a:pPr>
                      <a:r>
                        <a:rPr lang="el-GR" sz="1600">
                          <a:effectLst/>
                          <a:latin typeface="+mn-lt"/>
                          <a:ea typeface="Times New Roman"/>
                        </a:rPr>
                        <a:t> </a:t>
                      </a:r>
                    </a:p>
                  </a:txBody>
                  <a:tcPr marL="68580" marR="68580" marT="0" marB="0"/>
                </a:tc>
                <a:tc>
                  <a:txBody>
                    <a:bodyPr/>
                    <a:lstStyle/>
                    <a:p>
                      <a:pPr algn="just">
                        <a:spcAft>
                          <a:spcPts val="0"/>
                        </a:spcAft>
                      </a:pPr>
                      <a:r>
                        <a:rPr lang="el-GR" sz="1600">
                          <a:effectLst/>
                          <a:latin typeface="+mn-lt"/>
                          <a:ea typeface="Times New Roman"/>
                        </a:rPr>
                        <a:t>PL/I, 1</a:t>
                      </a:r>
                    </a:p>
                  </a:txBody>
                  <a:tcPr marL="68580" marR="68580" marT="0" marB="0"/>
                </a:tc>
                <a:tc>
                  <a:txBody>
                    <a:bodyPr/>
                    <a:lstStyle/>
                    <a:p>
                      <a:pPr algn="just">
                        <a:spcAft>
                          <a:spcPts val="0"/>
                        </a:spcAft>
                      </a:pPr>
                      <a:r>
                        <a:rPr lang="en-US" sz="1600">
                          <a:effectLst/>
                          <a:latin typeface="+mn-lt"/>
                          <a:ea typeface="Times New Roman"/>
                        </a:rPr>
                        <a:t>300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1</a:t>
                      </a:r>
                    </a:p>
                  </a:txBody>
                  <a:tcPr marL="68580" marR="68580" marT="0" marB="0"/>
                </a:tc>
                <a:tc>
                  <a:txBody>
                    <a:bodyPr/>
                    <a:lstStyle/>
                    <a:p>
                      <a:pPr algn="just">
                        <a:spcAft>
                          <a:spcPts val="0"/>
                        </a:spcAft>
                      </a:pPr>
                      <a:r>
                        <a:rPr lang="en-US" sz="1600">
                          <a:effectLst/>
                          <a:latin typeface="+mn-lt"/>
                          <a:ea typeface="Times New Roman"/>
                        </a:rPr>
                        <a:t>200</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   3</a:t>
                      </a:r>
                      <a:endParaRPr lang="el-GR" sz="1600">
                        <a:effectLst/>
                        <a:latin typeface="+mn-lt"/>
                        <a:ea typeface="Times New Roman"/>
                      </a:endParaRPr>
                    </a:p>
                  </a:txBody>
                  <a:tcPr marL="68580" marR="68580" marT="0" marB="0"/>
                </a:tc>
                <a:tc>
                  <a:txBody>
                    <a:bodyPr/>
                    <a:lstStyle/>
                    <a:p>
                      <a:pPr algn="just">
                        <a:spcAft>
                          <a:spcPts val="0"/>
                        </a:spcAft>
                      </a:pPr>
                      <a:r>
                        <a:rPr lang="en-US" sz="1600">
                          <a:effectLst/>
                          <a:latin typeface="+mn-lt"/>
                          <a:ea typeface="Times New Roman"/>
                        </a:rPr>
                        <a:t>1150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a:t>
                      </a:r>
                    </a:p>
                  </a:txBody>
                  <a:tcPr marL="68580" marR="68580" marT="0" marB="0"/>
                </a:tc>
                <a:tc>
                  <a:txBody>
                    <a:bodyPr/>
                    <a:lstStyle/>
                    <a:p>
                      <a:pPr algn="just">
                        <a:spcAft>
                          <a:spcPts val="0"/>
                        </a:spcAft>
                      </a:pPr>
                      <a:r>
                        <a:rPr lang="el-GR" sz="1600">
                          <a:effectLst/>
                          <a:latin typeface="+mn-lt"/>
                          <a:ea typeface="Times New Roman"/>
                        </a:rPr>
                        <a:t> </a:t>
                      </a:r>
                    </a:p>
                  </a:txBody>
                  <a:tcPr marL="68580" marR="68580" marT="0" marB="0"/>
                </a:tc>
                <a:tc>
                  <a:txBody>
                    <a:bodyPr/>
                    <a:lstStyle/>
                    <a:p>
                      <a:pPr algn="just">
                        <a:spcAft>
                          <a:spcPts val="0"/>
                        </a:spcAft>
                      </a:pPr>
                      <a:r>
                        <a:rPr lang="el-GR" sz="1600">
                          <a:effectLst/>
                          <a:latin typeface="+mn-lt"/>
                          <a:ea typeface="Times New Roman"/>
                        </a:rPr>
                        <a:t> </a:t>
                      </a:r>
                    </a:p>
                  </a:txBody>
                  <a:tcPr marL="68580" marR="68580" marT="0" marB="0"/>
                </a:tc>
                <a:tc>
                  <a:txBody>
                    <a:bodyPr/>
                    <a:lstStyle/>
                    <a:p>
                      <a:pPr algn="just">
                        <a:spcAft>
                          <a:spcPts val="0"/>
                        </a:spcAft>
                      </a:pPr>
                      <a:r>
                        <a:rPr lang="el-GR" sz="1600">
                          <a:effectLst/>
                          <a:latin typeface="+mn-lt"/>
                          <a:ea typeface="Times New Roman"/>
                        </a:rPr>
                        <a:t> </a:t>
                      </a:r>
                    </a:p>
                  </a:txBody>
                  <a:tcPr marL="68580" marR="68580" marT="0" marB="0"/>
                </a:tc>
              </a:tr>
              <a:tr h="370840">
                <a:tc>
                  <a:txBody>
                    <a:bodyPr/>
                    <a:lstStyle/>
                    <a:p>
                      <a:pPr algn="just">
                        <a:spcAft>
                          <a:spcPts val="0"/>
                        </a:spcAft>
                      </a:pPr>
                      <a:r>
                        <a:rPr lang="el-GR" sz="1600">
                          <a:effectLst/>
                          <a:latin typeface="+mn-lt"/>
                          <a:ea typeface="Times New Roman"/>
                        </a:rPr>
                        <a:t>ΣΠΥΡΟΥ</a:t>
                      </a:r>
                    </a:p>
                  </a:txBody>
                  <a:tcPr marL="68580" marR="68580" marT="0" marB="0"/>
                </a:tc>
                <a:tc>
                  <a:txBody>
                    <a:bodyPr/>
                    <a:lstStyle/>
                    <a:p>
                      <a:pPr algn="just">
                        <a:spcAft>
                          <a:spcPts val="0"/>
                        </a:spcAft>
                      </a:pPr>
                      <a:r>
                        <a:rPr lang="el-GR" sz="1600">
                          <a:effectLst/>
                          <a:latin typeface="+mn-lt"/>
                          <a:ea typeface="Times New Roman"/>
                        </a:rPr>
                        <a:t>COBOL</a:t>
                      </a:r>
                    </a:p>
                  </a:txBody>
                  <a:tcPr marL="68580" marR="68580" marT="0" marB="0"/>
                </a:tc>
                <a:tc>
                  <a:txBody>
                    <a:bodyPr/>
                    <a:lstStyle/>
                    <a:p>
                      <a:pPr algn="just">
                        <a:spcAft>
                          <a:spcPts val="0"/>
                        </a:spcAft>
                      </a:pPr>
                      <a:r>
                        <a:rPr lang="en-US" sz="1600">
                          <a:effectLst/>
                          <a:latin typeface="+mn-lt"/>
                          <a:ea typeface="Times New Roman"/>
                        </a:rPr>
                        <a:t>100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4</a:t>
                      </a:r>
                    </a:p>
                  </a:txBody>
                  <a:tcPr marL="68580" marR="68580" marT="0" marB="0"/>
                </a:tc>
                <a:tc>
                  <a:txBody>
                    <a:bodyPr/>
                    <a:lstStyle/>
                    <a:p>
                      <a:pPr algn="just">
                        <a:spcAft>
                          <a:spcPts val="0"/>
                        </a:spcAft>
                      </a:pPr>
                      <a:r>
                        <a:rPr lang="en-US" sz="1600">
                          <a:effectLst/>
                          <a:latin typeface="+mn-lt"/>
                          <a:ea typeface="Times New Roman"/>
                        </a:rPr>
                        <a:t>300</a:t>
                      </a:r>
                      <a:endParaRPr lang="el-GR" sz="1600">
                        <a:effectLst/>
                        <a:latin typeface="+mn-lt"/>
                        <a:ea typeface="Times New Roman"/>
                      </a:endParaRPr>
                    </a:p>
                  </a:txBody>
                  <a:tcPr marL="68580" marR="68580" marT="0" marB="0"/>
                </a:tc>
                <a:tc>
                  <a:txBody>
                    <a:bodyPr/>
                    <a:lstStyle/>
                    <a:p>
                      <a:pPr algn="just">
                        <a:spcAft>
                          <a:spcPts val="0"/>
                        </a:spcAft>
                      </a:pPr>
                      <a:r>
                        <a:rPr lang="el-GR" sz="1600">
                          <a:effectLst/>
                          <a:latin typeface="+mn-lt"/>
                          <a:ea typeface="Times New Roman"/>
                        </a:rPr>
                        <a:t>   4</a:t>
                      </a:r>
                    </a:p>
                  </a:txBody>
                  <a:tcPr marL="68580" marR="68580" marT="0" marB="0"/>
                </a:tc>
                <a:tc>
                  <a:txBody>
                    <a:bodyPr/>
                    <a:lstStyle/>
                    <a:p>
                      <a:pPr algn="just">
                        <a:spcAft>
                          <a:spcPts val="0"/>
                        </a:spcAft>
                      </a:pPr>
                      <a:r>
                        <a:rPr lang="el-GR" sz="1600">
                          <a:effectLst/>
                          <a:latin typeface="+mn-lt"/>
                          <a:ea typeface="Times New Roman"/>
                        </a:rPr>
                        <a:t>1450</a:t>
                      </a:r>
                    </a:p>
                  </a:txBody>
                  <a:tcPr marL="68580" marR="68580" marT="0" marB="0"/>
                </a:tc>
                <a:tc>
                  <a:txBody>
                    <a:bodyPr/>
                    <a:lstStyle/>
                    <a:p>
                      <a:pPr algn="just">
                        <a:spcAft>
                          <a:spcPts val="0"/>
                        </a:spcAft>
                      </a:pPr>
                      <a:r>
                        <a:rPr lang="el-GR" sz="1600">
                          <a:effectLst/>
                          <a:latin typeface="+mn-lt"/>
                          <a:ea typeface="Times New Roman"/>
                        </a:rPr>
                        <a:t>   020</a:t>
                      </a:r>
                    </a:p>
                  </a:txBody>
                  <a:tcPr marL="68580" marR="68580" marT="0" marB="0"/>
                </a:tc>
                <a:tc>
                  <a:txBody>
                    <a:bodyPr/>
                    <a:lstStyle/>
                    <a:p>
                      <a:pPr algn="just">
                        <a:spcAft>
                          <a:spcPts val="0"/>
                        </a:spcAft>
                      </a:pPr>
                      <a:r>
                        <a:rPr lang="el-GR" sz="1600">
                          <a:effectLst/>
                          <a:latin typeface="+mn-lt"/>
                          <a:ea typeface="Times New Roman"/>
                        </a:rPr>
                        <a:t>ΑΠΟΘΗΚΕΣ</a:t>
                      </a:r>
                    </a:p>
                  </a:txBody>
                  <a:tcPr marL="68580" marR="68580" marT="0" marB="0"/>
                </a:tc>
                <a:tc>
                  <a:txBody>
                    <a:bodyPr/>
                    <a:lstStyle/>
                    <a:p>
                      <a:pPr algn="just">
                        <a:spcAft>
                          <a:spcPts val="0"/>
                        </a:spcAft>
                      </a:pPr>
                      <a:r>
                        <a:rPr lang="en-US" sz="1600">
                          <a:effectLst/>
                          <a:latin typeface="+mn-lt"/>
                          <a:ea typeface="Times New Roman"/>
                        </a:rPr>
                        <a:t>100000</a:t>
                      </a:r>
                      <a:endParaRPr lang="el-GR" sz="1600">
                        <a:effectLst/>
                        <a:latin typeface="+mn-lt"/>
                        <a:ea typeface="Times New Roman"/>
                      </a:endParaRPr>
                    </a:p>
                  </a:txBody>
                  <a:tcPr marL="68580" marR="68580" marT="0" marB="0"/>
                </a:tc>
                <a:tc>
                  <a:txBody>
                    <a:bodyPr/>
                    <a:lstStyle/>
                    <a:p>
                      <a:pPr algn="just">
                        <a:spcAft>
                          <a:spcPts val="0"/>
                        </a:spcAft>
                      </a:pPr>
                      <a:r>
                        <a:rPr lang="en-US" sz="1600" dirty="0">
                          <a:effectLst/>
                          <a:latin typeface="+mn-lt"/>
                          <a:ea typeface="Times New Roman"/>
                        </a:rPr>
                        <a:t>100</a:t>
                      </a:r>
                      <a:endParaRPr lang="el-GR" sz="1600" dirty="0">
                        <a:effectLst/>
                        <a:latin typeface="+mn-lt"/>
                        <a:ea typeface="Times New Roman"/>
                      </a:endParaRPr>
                    </a:p>
                  </a:txBody>
                  <a:tcPr marL="68580" marR="68580" marT="0" marB="0"/>
                </a:tc>
              </a:tr>
            </a:tbl>
          </a:graphicData>
        </a:graphic>
      </p:graphicFrame>
      <p:sp>
        <p:nvSpPr>
          <p:cNvPr id="4" name="Rectangle 3"/>
          <p:cNvSpPr/>
          <p:nvPr/>
        </p:nvSpPr>
        <p:spPr>
          <a:xfrm>
            <a:off x="107503" y="5049883"/>
            <a:ext cx="6284797" cy="646331"/>
          </a:xfrm>
          <a:prstGeom prst="rect">
            <a:avLst/>
          </a:prstGeom>
        </p:spPr>
        <p:txBody>
          <a:bodyPr wrap="none">
            <a:spAutoFit/>
          </a:bodyPr>
          <a:lstStyle/>
          <a:p>
            <a:r>
              <a:rPr lang="el-GR" dirty="0" smtClean="0">
                <a:latin typeface="+mn-lt"/>
              </a:rPr>
              <a:t>σύνθετο </a:t>
            </a:r>
            <a:r>
              <a:rPr lang="el-GR" dirty="0">
                <a:latin typeface="+mn-lt"/>
              </a:rPr>
              <a:t>κύριο κλειδί = (</a:t>
            </a:r>
            <a:r>
              <a:rPr lang="en-US" dirty="0">
                <a:latin typeface="+mn-lt"/>
              </a:rPr>
              <a:t>EMPNO</a:t>
            </a:r>
            <a:r>
              <a:rPr lang="el-GR" dirty="0">
                <a:latin typeface="+mn-lt"/>
              </a:rPr>
              <a:t>, </a:t>
            </a:r>
            <a:r>
              <a:rPr lang="en-US" dirty="0">
                <a:latin typeface="+mn-lt"/>
              </a:rPr>
              <a:t>LANG</a:t>
            </a:r>
            <a:r>
              <a:rPr lang="el-GR" dirty="0">
                <a:latin typeface="+mn-lt"/>
              </a:rPr>
              <a:t>_</a:t>
            </a:r>
            <a:r>
              <a:rPr lang="en-US" dirty="0">
                <a:latin typeface="+mn-lt"/>
              </a:rPr>
              <a:t>CODE</a:t>
            </a:r>
            <a:r>
              <a:rPr lang="el-GR" dirty="0">
                <a:latin typeface="+mn-lt"/>
              </a:rPr>
              <a:t>, </a:t>
            </a:r>
            <a:r>
              <a:rPr lang="en-US" dirty="0">
                <a:latin typeface="+mn-lt"/>
              </a:rPr>
              <a:t>P</a:t>
            </a:r>
            <a:r>
              <a:rPr lang="el-GR" dirty="0">
                <a:latin typeface="+mn-lt"/>
              </a:rPr>
              <a:t>_</a:t>
            </a:r>
            <a:r>
              <a:rPr lang="en-US" dirty="0">
                <a:latin typeface="+mn-lt"/>
              </a:rPr>
              <a:t>CODE</a:t>
            </a:r>
            <a:r>
              <a:rPr lang="el-GR" dirty="0">
                <a:latin typeface="+mn-lt"/>
              </a:rPr>
              <a:t>)</a:t>
            </a:r>
          </a:p>
          <a:p>
            <a:r>
              <a:rPr lang="el-GR" b="1" dirty="0" smtClean="0">
                <a:latin typeface="+mn-lt"/>
              </a:rPr>
              <a:t>Σχήμα</a:t>
            </a:r>
            <a:r>
              <a:rPr lang="el-GR" dirty="0" smtClean="0">
                <a:latin typeface="+mn-lt"/>
              </a:rPr>
              <a:t>  </a:t>
            </a:r>
            <a:r>
              <a:rPr lang="el-GR" dirty="0">
                <a:latin typeface="+mn-lt"/>
              </a:rPr>
              <a:t>Πρώτη κανονική μορφή βάσης δεδομένων προσωπικού</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040423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Κανόνες</a:t>
            </a:r>
            <a:endParaRPr lang="el-GR" dirty="0"/>
          </a:p>
        </p:txBody>
      </p:sp>
      <p:sp>
        <p:nvSpPr>
          <p:cNvPr id="24578" name="Rectangle 3"/>
          <p:cNvSpPr>
            <a:spLocks noGrp="1" noChangeArrowheads="1"/>
          </p:cNvSpPr>
          <p:nvPr>
            <p:ph idx="1"/>
          </p:nvPr>
        </p:nvSpPr>
        <p:spPr/>
        <p:txBody>
          <a:bodyPr>
            <a:normAutofit/>
          </a:bodyPr>
          <a:lstStyle/>
          <a:p>
            <a:pPr eaLnBrk="1" hangingPunct="1">
              <a:lnSpc>
                <a:spcPct val="80000"/>
              </a:lnSpc>
            </a:pPr>
            <a:r>
              <a:rPr lang="el-GR" altLang="el-GR" sz="2200" b="1" dirty="0" err="1" smtClean="0">
                <a:solidFill>
                  <a:srgbClr val="820000"/>
                </a:solidFill>
              </a:rPr>
              <a:t>Kανόνας</a:t>
            </a:r>
            <a:r>
              <a:rPr lang="el-GR" altLang="el-GR" sz="2200" b="1" dirty="0" smtClean="0">
                <a:solidFill>
                  <a:srgbClr val="820000"/>
                </a:solidFill>
              </a:rPr>
              <a:t> 1</a:t>
            </a:r>
            <a:endParaRPr lang="el-GR" altLang="el-GR" sz="2200" dirty="0" smtClean="0">
              <a:solidFill>
                <a:srgbClr val="820000"/>
              </a:solidFill>
            </a:endParaRPr>
          </a:p>
          <a:p>
            <a:pPr marL="696912" eaLnBrk="1" hangingPunct="1">
              <a:lnSpc>
                <a:spcPct val="80000"/>
              </a:lnSpc>
              <a:buFont typeface="Calibri" panose="020F0502020204030204" pitchFamily="34" charset="0"/>
              <a:buChar char="−"/>
            </a:pPr>
            <a:r>
              <a:rPr lang="el-GR" altLang="el-GR" sz="2200" dirty="0" smtClean="0"/>
              <a:t>Σε μια σχέση/πίνακα δεν πρέπει να εμφανίζονται σύνθετα πεδία ορισμού ανά ιδιότητα (</a:t>
            </a:r>
            <a:r>
              <a:rPr lang="el-GR" altLang="el-GR" sz="2200" dirty="0" err="1" smtClean="0"/>
              <a:t>στήλη),δηλαδή</a:t>
            </a:r>
            <a:r>
              <a:rPr lang="el-GR" altLang="el-GR" sz="2200" dirty="0" smtClean="0"/>
              <a:t>, σε περιγραφική προσέγγιση για κάθε γραμμή του πίνακα, κάθε στήλη αντιστοιχεί σε απλό χαρακτηριστικό και πρέπει να περιέχει ακριβώς μια τιμή.</a:t>
            </a:r>
            <a:endParaRPr lang="el-GR" altLang="el-GR" sz="2200" b="1" dirty="0" smtClean="0"/>
          </a:p>
          <a:p>
            <a:pPr eaLnBrk="1" hangingPunct="1">
              <a:lnSpc>
                <a:spcPct val="80000"/>
              </a:lnSpc>
            </a:pPr>
            <a:r>
              <a:rPr lang="el-GR" altLang="el-GR" sz="2200" b="1" dirty="0" smtClean="0">
                <a:solidFill>
                  <a:srgbClr val="820000"/>
                </a:solidFill>
              </a:rPr>
              <a:t>Κανόνας 2</a:t>
            </a:r>
            <a:endParaRPr lang="el-GR" altLang="el-GR" sz="2200" dirty="0" smtClean="0">
              <a:solidFill>
                <a:srgbClr val="820000"/>
              </a:solidFill>
            </a:endParaRPr>
          </a:p>
          <a:p>
            <a:pPr marL="696912" eaLnBrk="1" hangingPunct="1">
              <a:lnSpc>
                <a:spcPct val="80000"/>
              </a:lnSpc>
              <a:buFont typeface="Calibri" panose="020F0502020204030204" pitchFamily="34" charset="0"/>
              <a:buChar char="−"/>
            </a:pPr>
            <a:r>
              <a:rPr lang="el-GR" altLang="el-GR" sz="2200" dirty="0" smtClean="0"/>
              <a:t>Αν το κύριο κλειδί της σχέσης, δηλαδή το κλειδί που ορίζει μονοσήμαντα όλες τις στήλες, είναι σύνθετο (αποτελείται από περισσότερες από μια ιδιότητες) και ένα τμήμα του ορίζει μονοσήμαντα ιδιότητες (στήλες) πρέπει το τμήμα αυτό και οι αντίστοιχες ιδιότητες (στήλες) να αποτελέσουν μια ξεχωριστή σχέση.</a:t>
            </a:r>
            <a:endParaRPr lang="el-GR" altLang="el-GR" sz="2200" b="1" dirty="0" smtClean="0"/>
          </a:p>
          <a:p>
            <a:pPr eaLnBrk="1" hangingPunct="1">
              <a:lnSpc>
                <a:spcPct val="80000"/>
              </a:lnSpc>
            </a:pPr>
            <a:r>
              <a:rPr lang="el-GR" altLang="el-GR" sz="2200" b="1" dirty="0" smtClean="0">
                <a:solidFill>
                  <a:srgbClr val="820000"/>
                </a:solidFill>
              </a:rPr>
              <a:t>Κανόνας 3</a:t>
            </a:r>
            <a:endParaRPr lang="el-GR" altLang="el-GR" sz="2200" dirty="0" smtClean="0">
              <a:solidFill>
                <a:srgbClr val="820000"/>
              </a:solidFill>
            </a:endParaRPr>
          </a:p>
          <a:p>
            <a:pPr marL="696912" eaLnBrk="1" hangingPunct="1">
              <a:lnSpc>
                <a:spcPct val="80000"/>
              </a:lnSpc>
              <a:buFont typeface="Calibri" panose="020F0502020204030204" pitchFamily="34" charset="0"/>
              <a:buChar char="−"/>
            </a:pPr>
            <a:r>
              <a:rPr lang="el-GR" altLang="el-GR" sz="2200" dirty="0" smtClean="0"/>
              <a:t>Σε κάθε γραμμή του πίνακα, όλες οι στήλες πρέπει να αντιστοιχούν απ‘ ευθείας στο κλειδί χωρίς μεταβατικές εξαρτήσεις διαμέσου των άλλων στηλών.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503431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Σκοπός του μαθήματος είναι να </a:t>
            </a:r>
            <a:r>
              <a:rPr lang="el-GR" sz="2400" dirty="0" smtClean="0">
                <a:cs typeface="Arial" charset="0"/>
              </a:rPr>
              <a:t>παρουσιάσει - επαναλάβει </a:t>
            </a:r>
            <a:r>
              <a:rPr lang="el-GR" sz="2400" dirty="0">
                <a:cs typeface="Arial" charset="0"/>
              </a:rPr>
              <a:t>τις απαραίτητες έννοιες ώστε οι φοιτητές να κατανοήσουν την τεχνολογία των βάσεων </a:t>
            </a:r>
            <a:r>
              <a:rPr lang="el-GR" sz="2400" dirty="0" err="1">
                <a:cs typeface="Arial" charset="0"/>
              </a:rPr>
              <a:t>δεδοµένων</a:t>
            </a:r>
            <a:r>
              <a:rPr lang="el-GR" sz="2400" dirty="0">
                <a:cs typeface="Arial" charset="0"/>
              </a:rPr>
              <a:t> και των </a:t>
            </a:r>
            <a:r>
              <a:rPr lang="el-GR" sz="2400" dirty="0" err="1">
                <a:cs typeface="Arial" charset="0"/>
              </a:rPr>
              <a:t>συστηµάτων</a:t>
            </a:r>
            <a:r>
              <a:rPr lang="el-GR" sz="2400" dirty="0">
                <a:cs typeface="Arial" charset="0"/>
              </a:rPr>
              <a:t> βάσεων </a:t>
            </a:r>
            <a:r>
              <a:rPr lang="el-GR" sz="2400" dirty="0" err="1">
                <a:cs typeface="Arial" charset="0"/>
              </a:rPr>
              <a:t>δεδοµένων</a:t>
            </a:r>
            <a:r>
              <a:rPr lang="el-GR" sz="2400" dirty="0">
                <a:cs typeface="Arial" charset="0"/>
              </a:rPr>
              <a:t>. Έµφαση δίδεται στην παρουσίαση των εννοιών </a:t>
            </a:r>
            <a:r>
              <a:rPr lang="el-GR" sz="2400" dirty="0" smtClean="0">
                <a:cs typeface="Arial" charset="0"/>
              </a:rPr>
              <a:t>της μοντελοποίησης και της </a:t>
            </a:r>
            <a:r>
              <a:rPr lang="el-GR" sz="2400" dirty="0" err="1" smtClean="0">
                <a:cs typeface="Arial" charset="0"/>
              </a:rPr>
              <a:t>κανονικοποίησης</a:t>
            </a:r>
            <a:r>
              <a:rPr lang="en-US" sz="2400" dirty="0" smtClean="0">
                <a:cs typeface="Arial" charset="0"/>
              </a:rPr>
              <a:t>.</a:t>
            </a:r>
            <a:endParaRPr lang="el-GR" sz="2400" dirty="0">
              <a:cs typeface="Arial" charset="0"/>
            </a:endParaRPr>
          </a:p>
          <a:p>
            <a:pPr algn="r" eaLnBrk="0" hangingPunct="0">
              <a:spcBef>
                <a:spcPct val="50000"/>
              </a:spcBef>
              <a:buClr>
                <a:schemeClr val="tx2"/>
              </a:buClr>
              <a:buSzPct val="75000"/>
              <a:buFont typeface="Monotype Sorts" charset="2"/>
              <a:buNone/>
              <a:defRPr/>
            </a:pPr>
            <a:r>
              <a:rPr lang="el-GR" sz="2400" dirty="0" smtClean="0">
                <a:cs typeface="Arial" charset="0"/>
              </a:rPr>
              <a:t>                                     </a:t>
            </a:r>
            <a:r>
              <a:rPr lang="el-GR" sz="2400" dirty="0">
                <a:cs typeface="Arial" charset="0"/>
              </a:rPr>
              <a:t>Χ. </a:t>
            </a:r>
            <a:r>
              <a:rPr lang="el-GR" sz="2400" dirty="0" err="1">
                <a:cs typeface="Arial" charset="0"/>
              </a:rPr>
              <a:t>Σκουρλάς</a:t>
            </a:r>
            <a:endParaRPr lang="el-GR" sz="2400" dirty="0">
              <a:cs typeface="Arial" charset="0"/>
            </a:endParaRP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724566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Autofit/>
          </a:bodyPr>
          <a:lstStyle/>
          <a:p>
            <a:pPr eaLnBrk="1" hangingPunct="1"/>
            <a:r>
              <a:rPr lang="el-GR" altLang="el-GR" sz="3200" smtClean="0"/>
              <a:t>Γράψτε τη Δεύτερη και την Τρίτη Κανονική Μορφή</a:t>
            </a:r>
          </a:p>
        </p:txBody>
      </p:sp>
      <p:graphicFrame>
        <p:nvGraphicFramePr>
          <p:cNvPr id="5" name="Table 4"/>
          <p:cNvGraphicFramePr>
            <a:graphicFrameLocks noGrp="1"/>
          </p:cNvGraphicFramePr>
          <p:nvPr>
            <p:extLst>
              <p:ext uri="{D42A27DB-BD31-4B8C-83A1-F6EECF244321}">
                <p14:modId xmlns:p14="http://schemas.microsoft.com/office/powerpoint/2010/main" val="969711691"/>
              </p:ext>
            </p:extLst>
          </p:nvPr>
        </p:nvGraphicFramePr>
        <p:xfrm>
          <a:off x="179512" y="1628800"/>
          <a:ext cx="8856982" cy="2971800"/>
        </p:xfrm>
        <a:graphic>
          <a:graphicData uri="http://schemas.openxmlformats.org/drawingml/2006/table">
            <a:tbl>
              <a:tblPr firstRow="1">
                <a:tableStyleId>{69012ECD-51FC-41F1-AA8D-1B2483CD663E}</a:tableStyleId>
              </a:tblPr>
              <a:tblGrid>
                <a:gridCol w="1016314"/>
                <a:gridCol w="1101395"/>
                <a:gridCol w="743302"/>
                <a:gridCol w="504884"/>
                <a:gridCol w="709644"/>
                <a:gridCol w="662895"/>
                <a:gridCol w="532932"/>
                <a:gridCol w="794726"/>
                <a:gridCol w="1065868"/>
                <a:gridCol w="929361"/>
                <a:gridCol w="795661"/>
              </a:tblGrid>
              <a:tr h="443202">
                <a:tc>
                  <a:txBody>
                    <a:bodyPr/>
                    <a:lstStyle/>
                    <a:p>
                      <a:pPr algn="just">
                        <a:spcAft>
                          <a:spcPts val="0"/>
                        </a:spcAft>
                      </a:pPr>
                      <a:r>
                        <a:rPr lang="el-GR" sz="1500" dirty="0">
                          <a:effectLst/>
                        </a:rPr>
                        <a:t>ENAME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LANG</a:t>
                      </a:r>
                      <a:r>
                        <a:rPr lang="en-US" sz="1500" dirty="0">
                          <a:effectLst/>
                        </a:rPr>
                        <a:t>UAGE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LANG_CODE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USE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EMP</a:t>
                      </a:r>
                      <a:endParaRPr lang="el-GR" sz="1500" dirty="0">
                        <a:effectLst/>
                      </a:endParaRPr>
                    </a:p>
                    <a:p>
                      <a:pPr algn="just">
                        <a:spcAft>
                          <a:spcPts val="0"/>
                        </a:spcAft>
                      </a:pPr>
                      <a:r>
                        <a:rPr lang="en-US" sz="1500" dirty="0">
                          <a:effectLst/>
                        </a:rPr>
                        <a:t>NO</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EXPR</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l-GR" sz="1500" dirty="0">
                          <a:effectLst/>
                        </a:rPr>
                        <a:t>SAL  </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P_CODE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PNAME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BUDGET</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lgn="just">
                        <a:spcAft>
                          <a:spcPts val="0"/>
                        </a:spcAft>
                      </a:pPr>
                      <a:r>
                        <a:rPr lang="en-US" sz="1500" dirty="0">
                          <a:effectLst/>
                        </a:rPr>
                        <a:t>P_TIME</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221601">
                <a:tc>
                  <a:txBody>
                    <a:bodyPr/>
                    <a:lstStyle/>
                    <a:p>
                      <a:pPr algn="just">
                        <a:spcAft>
                          <a:spcPts val="0"/>
                        </a:spcAft>
                      </a:pPr>
                      <a:r>
                        <a:rPr lang="el-GR" sz="1500" dirty="0">
                          <a:effectLst/>
                        </a:rPr>
                        <a:t>ΒΑΛΑΚΟΣ</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80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FORTRAN77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 </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a:t>
                      </a:r>
                      <a:r>
                        <a:rPr lang="en-US"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ΒΑΛΑΚΟΣ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400" dirty="0">
                          <a:effectLst/>
                        </a:rPr>
                        <a:t>FORTRAN 77</a:t>
                      </a:r>
                      <a:endParaRPr lang="el-GR" sz="14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80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ΚΑΜΑΡ</a:t>
                      </a:r>
                      <a:r>
                        <a:rPr lang="en-US" sz="1500">
                          <a:effectLst/>
                        </a:rPr>
                        <a:t>A</a:t>
                      </a:r>
                      <a:r>
                        <a:rPr lang="el-GR" sz="1500">
                          <a:effectLst/>
                        </a:rPr>
                        <a:t>Σ</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1150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ΚΑΜΑΡ</a:t>
                      </a:r>
                      <a:r>
                        <a:rPr lang="en-US" sz="1500">
                          <a:effectLst/>
                        </a:rPr>
                        <a:t>A</a:t>
                      </a:r>
                      <a:r>
                        <a:rPr lang="el-GR" sz="1500">
                          <a:effectLst/>
                        </a:rPr>
                        <a:t>Σ</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PL/I,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3</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1150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010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ΣΠΥΡΟΥ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1450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ΠΛΑΚΙΔΗΣ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5</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ΠΛΑΚΙΔΗΣ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dirty="0">
                          <a:effectLst/>
                        </a:rPr>
                        <a:t>FORTRAN77</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2</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   7</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1300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ΑΠΟΘΗΚΕΣ</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ΝΙΚΟΥ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COBOL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4</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5</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1500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221601">
                <a:tc>
                  <a:txBody>
                    <a:bodyPr/>
                    <a:lstStyle/>
                    <a:p>
                      <a:pPr algn="just">
                        <a:spcAft>
                          <a:spcPts val="0"/>
                        </a:spcAft>
                      </a:pPr>
                      <a:r>
                        <a:rPr lang="el-GR" sz="1500">
                          <a:effectLst/>
                        </a:rPr>
                        <a:t>ΝΙΚΟΥ</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PASCAL</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400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1</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a:effectLst/>
                        </a:rPr>
                        <a:t>   5</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1500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   020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l-GR" sz="1500">
                          <a:effectLst/>
                        </a:rPr>
                        <a:t>ΕΡΓΟ Α</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a:effectLst/>
                        </a:rPr>
                        <a:t>200000</a:t>
                      </a:r>
                      <a:endParaRPr lang="el-GR" sz="15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just">
                        <a:spcAft>
                          <a:spcPts val="0"/>
                        </a:spcAft>
                      </a:pPr>
                      <a:r>
                        <a:rPr lang="en-US" sz="1500" dirty="0">
                          <a:effectLst/>
                        </a:rPr>
                        <a:t>100</a:t>
                      </a:r>
                      <a:endParaRPr lang="el-GR" sz="15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sp>
        <p:nvSpPr>
          <p:cNvPr id="6" name="Rectangle 5"/>
          <p:cNvSpPr/>
          <p:nvPr/>
        </p:nvSpPr>
        <p:spPr>
          <a:xfrm>
            <a:off x="3307642" y="1138385"/>
            <a:ext cx="2551596" cy="461665"/>
          </a:xfrm>
          <a:prstGeom prst="rect">
            <a:avLst/>
          </a:prstGeom>
        </p:spPr>
        <p:txBody>
          <a:bodyPr wrap="none">
            <a:spAutoFit/>
          </a:bodyPr>
          <a:lstStyle/>
          <a:p>
            <a:r>
              <a:rPr lang="el-GR" sz="2400" b="1" dirty="0">
                <a:latin typeface="+mn-lt"/>
              </a:rPr>
              <a:t>ΠΙΝΑΚΑΣ  EMPLOY</a:t>
            </a:r>
            <a:endParaRPr lang="el-GR" sz="2400" dirty="0">
              <a:latin typeface="+mn-lt"/>
            </a:endParaRPr>
          </a:p>
        </p:txBody>
      </p:sp>
      <p:sp>
        <p:nvSpPr>
          <p:cNvPr id="7" name="Rectangle 6"/>
          <p:cNvSpPr/>
          <p:nvPr/>
        </p:nvSpPr>
        <p:spPr>
          <a:xfrm>
            <a:off x="107504" y="4937895"/>
            <a:ext cx="5832648" cy="1200329"/>
          </a:xfrm>
          <a:prstGeom prst="rect">
            <a:avLst/>
          </a:prstGeom>
        </p:spPr>
        <p:txBody>
          <a:bodyPr wrap="square">
            <a:spAutoFit/>
          </a:bodyPr>
          <a:lstStyle/>
          <a:p>
            <a:r>
              <a:rPr lang="el-GR" dirty="0" smtClean="0">
                <a:latin typeface="+mn-lt"/>
              </a:rPr>
              <a:t>σύνθετο </a:t>
            </a:r>
            <a:r>
              <a:rPr lang="el-GR" dirty="0">
                <a:latin typeface="+mn-lt"/>
              </a:rPr>
              <a:t>κύριο κλειδί = (</a:t>
            </a:r>
            <a:r>
              <a:rPr lang="en-US" dirty="0">
                <a:latin typeface="+mn-lt"/>
              </a:rPr>
              <a:t>EMPNO</a:t>
            </a:r>
            <a:r>
              <a:rPr lang="el-GR" dirty="0">
                <a:latin typeface="+mn-lt"/>
              </a:rPr>
              <a:t>, </a:t>
            </a:r>
            <a:r>
              <a:rPr lang="en-US" dirty="0">
                <a:latin typeface="+mn-lt"/>
              </a:rPr>
              <a:t>LANG</a:t>
            </a:r>
            <a:r>
              <a:rPr lang="el-GR" dirty="0">
                <a:latin typeface="+mn-lt"/>
              </a:rPr>
              <a:t>_</a:t>
            </a:r>
            <a:r>
              <a:rPr lang="en-US" dirty="0">
                <a:latin typeface="+mn-lt"/>
              </a:rPr>
              <a:t>CODE</a:t>
            </a:r>
            <a:r>
              <a:rPr lang="el-GR" dirty="0">
                <a:latin typeface="+mn-lt"/>
              </a:rPr>
              <a:t>, </a:t>
            </a:r>
            <a:r>
              <a:rPr lang="en-US" dirty="0">
                <a:latin typeface="+mn-lt"/>
              </a:rPr>
              <a:t>P</a:t>
            </a:r>
            <a:r>
              <a:rPr lang="el-GR" dirty="0">
                <a:latin typeface="+mn-lt"/>
              </a:rPr>
              <a:t>_</a:t>
            </a:r>
            <a:r>
              <a:rPr lang="en-US" dirty="0">
                <a:latin typeface="+mn-lt"/>
              </a:rPr>
              <a:t>CODE</a:t>
            </a:r>
            <a:r>
              <a:rPr lang="el-GR" dirty="0">
                <a:latin typeface="+mn-lt"/>
              </a:rPr>
              <a:t>)</a:t>
            </a:r>
          </a:p>
          <a:p>
            <a:endParaRPr lang="el-GR" b="1" u="sng" dirty="0" smtClean="0">
              <a:latin typeface="+mn-lt"/>
            </a:endParaRPr>
          </a:p>
          <a:p>
            <a:r>
              <a:rPr lang="el-GR" b="1" dirty="0" smtClean="0">
                <a:latin typeface="+mn-lt"/>
              </a:rPr>
              <a:t>Σχήμα</a:t>
            </a:r>
            <a:r>
              <a:rPr lang="el-GR" dirty="0" smtClean="0">
                <a:latin typeface="+mn-lt"/>
              </a:rPr>
              <a:t>  </a:t>
            </a:r>
          </a:p>
          <a:p>
            <a:r>
              <a:rPr lang="el-GR" dirty="0" smtClean="0">
                <a:latin typeface="+mn-lt"/>
              </a:rPr>
              <a:t>Πρώτη </a:t>
            </a:r>
            <a:r>
              <a:rPr lang="el-GR" dirty="0">
                <a:latin typeface="+mn-lt"/>
              </a:rPr>
              <a:t>κανονική μορφή βάσης δεδομένων προσωπικού</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150552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pPr eaLnBrk="1" hangingPunct="1"/>
            <a:r>
              <a:rPr lang="el-GR" altLang="el-GR" sz="3200" dirty="0" smtClean="0"/>
              <a:t>Δεύτερη και Τρίτη Κανονική Μορφή</a:t>
            </a:r>
            <a:r>
              <a:rPr lang="en-US" altLang="el-GR" sz="3200" dirty="0" smtClean="0"/>
              <a:t>  </a:t>
            </a:r>
            <a:endParaRPr lang="el-GR" altLang="el-GR" sz="3200" dirty="0" smtClean="0"/>
          </a:p>
        </p:txBody>
      </p:sp>
      <p:graphicFrame>
        <p:nvGraphicFramePr>
          <p:cNvPr id="5" name="Table 4"/>
          <p:cNvGraphicFramePr>
            <a:graphicFrameLocks noGrp="1"/>
          </p:cNvGraphicFramePr>
          <p:nvPr>
            <p:extLst>
              <p:ext uri="{D42A27DB-BD31-4B8C-83A1-F6EECF244321}">
                <p14:modId xmlns:p14="http://schemas.microsoft.com/office/powerpoint/2010/main" val="2800441449"/>
              </p:ext>
            </p:extLst>
          </p:nvPr>
        </p:nvGraphicFramePr>
        <p:xfrm>
          <a:off x="1115616" y="1268760"/>
          <a:ext cx="6096000" cy="731520"/>
        </p:xfrm>
        <a:graphic>
          <a:graphicData uri="http://schemas.openxmlformats.org/drawingml/2006/table">
            <a:tbl>
              <a:tblPr firstRow="1" bandRow="1">
                <a:tableStyleId>{5C22544A-7EE6-4342-B048-85BDC9FD1C3A}</a:tableStyleId>
              </a:tblPr>
              <a:tblGrid>
                <a:gridCol w="1524000"/>
                <a:gridCol w="1524000"/>
                <a:gridCol w="1524000"/>
                <a:gridCol w="1524000"/>
              </a:tblGrid>
              <a:tr h="1284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effectLst/>
                          <a:latin typeface="+mn-lt"/>
                          <a:ea typeface="+mn-ea"/>
                          <a:cs typeface="+mn-cs"/>
                        </a:rPr>
                        <a:t>ENAME</a:t>
                      </a:r>
                      <a:endParaRPr lang="el-GR" sz="18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Times New Roman"/>
                        </a:rPr>
                        <a:t>EMPNO</a:t>
                      </a:r>
                      <a:endParaRPr lang="el-GR" sz="1800" dirty="0">
                        <a:latin typeface="+mn-lt"/>
                      </a:endParaRPr>
                    </a:p>
                  </a:txBody>
                  <a:tcPr>
                    <a:solidFill>
                      <a:srgbClr val="004B82"/>
                    </a:solidFill>
                  </a:tcPr>
                </a:tc>
                <a:tc>
                  <a:txBody>
                    <a:bodyPr/>
                    <a:lstStyle/>
                    <a:p>
                      <a:r>
                        <a:rPr lang="el-GR" sz="1800" b="1" kern="1200" dirty="0" smtClean="0">
                          <a:solidFill>
                            <a:schemeClr val="lt1"/>
                          </a:solidFill>
                          <a:effectLst/>
                          <a:latin typeface="+mn-lt"/>
                          <a:ea typeface="+mn-ea"/>
                          <a:cs typeface="+mn-cs"/>
                        </a:rPr>
                        <a:t>EXPR</a:t>
                      </a:r>
                      <a:endParaRPr lang="el-GR" sz="1800"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kern="1200" dirty="0" smtClean="0">
                          <a:solidFill>
                            <a:schemeClr val="lt1"/>
                          </a:solidFill>
                          <a:effectLst/>
                          <a:latin typeface="+mn-lt"/>
                          <a:ea typeface="+mn-ea"/>
                          <a:cs typeface="+mn-cs"/>
                        </a:rPr>
                        <a:t>SAL</a:t>
                      </a:r>
                      <a:endParaRPr lang="el-GR" sz="1800" dirty="0">
                        <a:latin typeface="+mn-lt"/>
                      </a:endParaRPr>
                    </a:p>
                  </a:txBody>
                  <a:tcPr>
                    <a:solidFill>
                      <a:srgbClr val="004B82"/>
                    </a:solidFill>
                  </a:tcPr>
                </a:tc>
              </a:tr>
              <a:tr h="128491">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endParaRPr lang="el-GR" sz="1800" dirty="0">
                        <a:latin typeface="+mn-lt"/>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80878109"/>
              </p:ext>
            </p:extLst>
          </p:nvPr>
        </p:nvGraphicFramePr>
        <p:xfrm>
          <a:off x="1115616" y="2276872"/>
          <a:ext cx="4572000" cy="64008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l-GR" sz="1800" dirty="0">
                          <a:effectLst/>
                          <a:latin typeface="+mn-lt"/>
                          <a:ea typeface="Times New Roman"/>
                        </a:rPr>
                        <a:t>USE</a:t>
                      </a: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EMPNO</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89466156"/>
              </p:ext>
            </p:extLst>
          </p:nvPr>
        </p:nvGraphicFramePr>
        <p:xfrm>
          <a:off x="1115616" y="4221088"/>
          <a:ext cx="3048000" cy="640080"/>
        </p:xfrm>
        <a:graphic>
          <a:graphicData uri="http://schemas.openxmlformats.org/drawingml/2006/table">
            <a:tbl>
              <a:tblPr firstRow="1" bandRow="1">
                <a:tableStyleId>{5C22544A-7EE6-4342-B048-85BDC9FD1C3A}</a:tableStyleId>
              </a:tblPr>
              <a:tblGrid>
                <a:gridCol w="1524000"/>
                <a:gridCol w="1524000"/>
              </a:tblGrid>
              <a:tr h="128491">
                <a:tc>
                  <a:txBody>
                    <a:bodyPr/>
                    <a:lstStyle/>
                    <a:p>
                      <a:pPr algn="just">
                        <a:spcAft>
                          <a:spcPts val="0"/>
                        </a:spcAft>
                      </a:pPr>
                      <a:r>
                        <a:rPr lang="el-GR" sz="1800" dirty="0">
                          <a:effectLst/>
                          <a:latin typeface="+mn-lt"/>
                          <a:ea typeface="Times New Roman"/>
                        </a:rPr>
                        <a:t>LANG</a:t>
                      </a:r>
                      <a:r>
                        <a:rPr lang="en-US" sz="1800" dirty="0">
                          <a:effectLst/>
                          <a:latin typeface="+mn-lt"/>
                          <a:ea typeface="Times New Roman"/>
                        </a:rPr>
                        <a:t>UAGE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LANG_CODE</a:t>
                      </a:r>
                      <a:endParaRPr lang="el-GR" sz="1800" dirty="0">
                        <a:effectLst/>
                        <a:latin typeface="+mn-lt"/>
                        <a:ea typeface="Times New Roman"/>
                      </a:endParaRPr>
                    </a:p>
                  </a:txBody>
                  <a:tcPr marL="68580" marR="68580" marT="0" marB="0">
                    <a:solidFill>
                      <a:srgbClr val="004B82"/>
                    </a:solidFill>
                  </a:tcPr>
                </a:tc>
              </a:tr>
              <a:tr h="128491">
                <a:tc>
                  <a:txBody>
                    <a:bodyPr/>
                    <a:lstStyle/>
                    <a:p>
                      <a:endParaRPr lang="el-GR" sz="1800" dirty="0">
                        <a:latin typeface="+mn-lt"/>
                      </a:endParaRPr>
                    </a:p>
                  </a:txBody>
                  <a:tcPr/>
                </a:tc>
                <a:tc>
                  <a:txBody>
                    <a:bodyPr/>
                    <a:lstStyle/>
                    <a:p>
                      <a:pPr algn="just">
                        <a:spcAft>
                          <a:spcPts val="0"/>
                        </a:spcAft>
                      </a:pPr>
                      <a:r>
                        <a:rPr lang="el-GR" sz="1800" dirty="0">
                          <a:effectLst/>
                          <a:latin typeface="+mn-lt"/>
                          <a:ea typeface="Times New Roman"/>
                        </a:rPr>
                        <a:t>Κύριο κλειδί</a:t>
                      </a: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27263030"/>
              </p:ext>
            </p:extLst>
          </p:nvPr>
        </p:nvGraphicFramePr>
        <p:xfrm>
          <a:off x="1115616" y="5157192"/>
          <a:ext cx="4572000" cy="64008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P_CODE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PNAME</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BUDGET</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endParaRPr lang="el-GR" sz="1800" dirty="0">
                        <a:latin typeface="+mn-lt"/>
                      </a:endParaRPr>
                    </a:p>
                  </a:txBody>
                  <a:tcPr/>
                </a:tc>
                <a:tc>
                  <a:txBody>
                    <a:bodyPr/>
                    <a:lstStyle/>
                    <a:p>
                      <a:endParaRPr lang="el-GR" sz="1800" dirty="0">
                        <a:latin typeface="+mn-lt"/>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553098483"/>
              </p:ext>
            </p:extLst>
          </p:nvPr>
        </p:nvGraphicFramePr>
        <p:xfrm>
          <a:off x="1115616" y="3284984"/>
          <a:ext cx="4572000" cy="548640"/>
        </p:xfrm>
        <a:graphic>
          <a:graphicData uri="http://schemas.openxmlformats.org/drawingml/2006/table">
            <a:tbl>
              <a:tblPr firstRow="1" bandRow="1">
                <a:tableStyleId>{5C22544A-7EE6-4342-B048-85BDC9FD1C3A}</a:tableStyleId>
              </a:tblPr>
              <a:tblGrid>
                <a:gridCol w="1524000"/>
                <a:gridCol w="1524000"/>
                <a:gridCol w="1524000"/>
              </a:tblGrid>
              <a:tr h="128491">
                <a:tc>
                  <a:txBody>
                    <a:bodyPr/>
                    <a:lstStyle/>
                    <a:p>
                      <a:pPr algn="just">
                        <a:spcAft>
                          <a:spcPts val="0"/>
                        </a:spcAft>
                      </a:pPr>
                      <a:r>
                        <a:rPr lang="en-US" sz="1800" dirty="0">
                          <a:effectLst/>
                          <a:latin typeface="+mn-lt"/>
                          <a:ea typeface="Times New Roman"/>
                        </a:rPr>
                        <a:t>EMPNO</a:t>
                      </a:r>
                      <a:endParaRPr lang="el-GR" sz="1800" dirty="0">
                        <a:effectLst/>
                        <a:latin typeface="+mn-lt"/>
                        <a:ea typeface="Times New Roman"/>
                      </a:endParaRPr>
                    </a:p>
                  </a:txBody>
                  <a:tcPr marL="68580" marR="68580" marT="0" marB="0">
                    <a:solidFill>
                      <a:srgbClr val="004B82"/>
                    </a:solidFill>
                  </a:tcPr>
                </a:tc>
                <a:tc>
                  <a:txBody>
                    <a:bodyPr/>
                    <a:lstStyle/>
                    <a:p>
                      <a:pPr algn="just">
                        <a:spcAft>
                          <a:spcPts val="0"/>
                        </a:spcAft>
                      </a:pPr>
                      <a:r>
                        <a:rPr lang="en-US" sz="1800" dirty="0">
                          <a:effectLst/>
                          <a:latin typeface="+mn-lt"/>
                          <a:ea typeface="Times New Roman"/>
                        </a:rPr>
                        <a:t>P_CODE</a:t>
                      </a:r>
                      <a:endParaRPr lang="el-GR" sz="1800" dirty="0">
                        <a:effectLst/>
                        <a:latin typeface="+mn-lt"/>
                        <a:ea typeface="Times New Roman"/>
                      </a:endParaRPr>
                    </a:p>
                  </a:txBody>
                  <a:tcPr marL="68580" marR="68580" marT="0" marB="0">
                    <a:solidFill>
                      <a:srgbClr val="004B8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Times New Roman"/>
                        </a:rPr>
                        <a:t>PTIME</a:t>
                      </a:r>
                      <a:endParaRPr lang="el-GR" sz="1800" dirty="0">
                        <a:effectLst/>
                        <a:latin typeface="+mn-lt"/>
                        <a:ea typeface="Times New Roman"/>
                      </a:endParaRPr>
                    </a:p>
                  </a:txBody>
                  <a:tcPr marL="68580" marR="68580" marT="0" marB="0">
                    <a:solidFill>
                      <a:srgbClr val="004B82"/>
                    </a:solidFill>
                  </a:tcPr>
                </a:tc>
              </a:tr>
              <a:tr h="128491">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pPr algn="just">
                        <a:spcAft>
                          <a:spcPts val="0"/>
                        </a:spcAft>
                      </a:pPr>
                      <a:r>
                        <a:rPr lang="el-GR" sz="1800" dirty="0">
                          <a:effectLst/>
                          <a:latin typeface="+mn-lt"/>
                          <a:ea typeface="Times New Roman"/>
                        </a:rPr>
                        <a:t>Κύριο κλειδί</a:t>
                      </a:r>
                    </a:p>
                  </a:txBody>
                  <a:tcPr marL="68580" marR="68580" marT="0" marB="0"/>
                </a:tc>
                <a:tc>
                  <a:txBody>
                    <a:bodyPr/>
                    <a:lstStyle/>
                    <a:p>
                      <a:pPr algn="just">
                        <a:spcAft>
                          <a:spcPts val="0"/>
                        </a:spcAft>
                      </a:pPr>
                      <a:endParaRPr lang="el-GR" sz="1800" dirty="0">
                        <a:effectLst/>
                        <a:latin typeface="+mn-lt"/>
                        <a:ea typeface="Times New Roman"/>
                      </a:endParaRPr>
                    </a:p>
                  </a:txBody>
                  <a:tcPr marL="68580" marR="68580" marT="0" marB="0"/>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483137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83568" y="1196752"/>
            <a:ext cx="77057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4008078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pPr eaLnBrk="1" hangingPunct="1"/>
            <a:r>
              <a:rPr lang="el-GR" altLang="el-GR" sz="3200" b="1" smtClean="0"/>
              <a:t>Απλοποιημένη βάση προσωπικού - μισθοδοσίας</a:t>
            </a:r>
          </a:p>
        </p:txBody>
      </p:sp>
      <p:sp>
        <p:nvSpPr>
          <p:cNvPr id="26627" name="Rectangle 3"/>
          <p:cNvSpPr>
            <a:spLocks noGrp="1" noChangeArrowheads="1"/>
          </p:cNvSpPr>
          <p:nvPr>
            <p:ph idx="1"/>
          </p:nvPr>
        </p:nvSpPr>
        <p:spPr>
          <a:xfrm>
            <a:off x="457200" y="1484784"/>
            <a:ext cx="8229600" cy="4752528"/>
          </a:xfrm>
        </p:spPr>
        <p:txBody>
          <a:bodyPr>
            <a:normAutofit/>
          </a:bodyPr>
          <a:lstStyle/>
          <a:p>
            <a:pPr eaLnBrk="1" hangingPunct="1"/>
            <a:r>
              <a:rPr lang="en-US" altLang="el-GR" sz="2800" dirty="0" err="1" smtClean="0"/>
              <a:t>empno</a:t>
            </a:r>
            <a:r>
              <a:rPr lang="el-GR" altLang="el-GR" sz="2800" dirty="0" smtClean="0"/>
              <a:t>: κωδικός υπαλλήλου</a:t>
            </a:r>
            <a:endParaRPr lang="en-US" altLang="el-GR" sz="2800" dirty="0" smtClean="0"/>
          </a:p>
          <a:p>
            <a:pPr eaLnBrk="1" hangingPunct="1"/>
            <a:r>
              <a:rPr lang="en-US" altLang="el-GR" sz="2800" dirty="0" smtClean="0"/>
              <a:t>name</a:t>
            </a:r>
            <a:r>
              <a:rPr lang="el-GR" altLang="el-GR" sz="2800" dirty="0" smtClean="0"/>
              <a:t>: ονοματεπώνυμο </a:t>
            </a:r>
            <a:endParaRPr lang="en-US" altLang="el-GR" sz="2800" dirty="0" smtClean="0"/>
          </a:p>
          <a:p>
            <a:pPr eaLnBrk="1" hangingPunct="1"/>
            <a:r>
              <a:rPr lang="en-US" altLang="el-GR" sz="2800" dirty="0" smtClean="0"/>
              <a:t>expr</a:t>
            </a:r>
            <a:r>
              <a:rPr lang="el-GR" altLang="el-GR" sz="2800" dirty="0" smtClean="0"/>
              <a:t>: χρόνια υπηρεσίας στην εταιρεία</a:t>
            </a:r>
            <a:endParaRPr lang="en-US" altLang="el-GR" sz="2800" dirty="0" smtClean="0"/>
          </a:p>
          <a:p>
            <a:pPr eaLnBrk="1" hangingPunct="1"/>
            <a:r>
              <a:rPr lang="en-US" altLang="el-GR" sz="2800" dirty="0" smtClean="0"/>
              <a:t>job</a:t>
            </a:r>
            <a:r>
              <a:rPr lang="el-GR" altLang="el-GR" sz="2800" dirty="0" smtClean="0"/>
              <a:t>: θέση που έχει στο τμήμα</a:t>
            </a:r>
            <a:endParaRPr lang="en-US" altLang="el-GR" sz="2800" dirty="0" smtClean="0"/>
          </a:p>
          <a:p>
            <a:pPr eaLnBrk="1" hangingPunct="1"/>
            <a:r>
              <a:rPr lang="en-US" altLang="el-GR" sz="2800" dirty="0" smtClean="0"/>
              <a:t>basic</a:t>
            </a:r>
            <a:r>
              <a:rPr lang="el-GR" altLang="el-GR" sz="2800" dirty="0" smtClean="0"/>
              <a:t>_</a:t>
            </a:r>
            <a:r>
              <a:rPr lang="en-US" altLang="el-GR" sz="2800" dirty="0" smtClean="0"/>
              <a:t>pay</a:t>
            </a:r>
            <a:r>
              <a:rPr lang="el-GR" altLang="el-GR" sz="2800" dirty="0" smtClean="0"/>
              <a:t>: βασικός μισθός</a:t>
            </a:r>
            <a:endParaRPr lang="en-US" altLang="el-GR" sz="2800" dirty="0" smtClean="0"/>
          </a:p>
          <a:p>
            <a:pPr eaLnBrk="1" hangingPunct="1"/>
            <a:r>
              <a:rPr lang="en-US" altLang="el-GR" sz="2800" dirty="0" smtClean="0"/>
              <a:t>qualification</a:t>
            </a:r>
            <a:r>
              <a:rPr lang="el-GR" altLang="el-GR" sz="2800" dirty="0" smtClean="0"/>
              <a:t>: τίτλος σπουδών</a:t>
            </a:r>
            <a:endParaRPr lang="en-US" altLang="el-GR" sz="2800" dirty="0" smtClean="0"/>
          </a:p>
          <a:p>
            <a:pPr eaLnBrk="1" hangingPunct="1"/>
            <a:r>
              <a:rPr lang="en-US" altLang="el-GR" sz="2800" dirty="0" err="1" smtClean="0"/>
              <a:t>relaxation_allowance</a:t>
            </a:r>
            <a:r>
              <a:rPr lang="el-GR" altLang="el-GR" sz="2800" dirty="0" smtClean="0"/>
              <a:t>: επίδομα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4066889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altLang="el-GR" sz="3200" dirty="0"/>
              <a:t>Ο βασικός μισθός καθορίζεται με προσωπική συμφωνία με τον εργαζόμενο</a:t>
            </a:r>
            <a:endParaRPr lang="el-GR" sz="3200" dirty="0"/>
          </a:p>
        </p:txBody>
      </p:sp>
      <p:sp>
        <p:nvSpPr>
          <p:cNvPr id="3" name="Content Placeholder 2"/>
          <p:cNvSpPr>
            <a:spLocks noGrp="1"/>
          </p:cNvSpPr>
          <p:nvPr>
            <p:ph idx="1"/>
          </p:nvPr>
        </p:nvSpPr>
        <p:spPr>
          <a:xfrm>
            <a:off x="457200" y="1196752"/>
            <a:ext cx="8229600" cy="936104"/>
          </a:xfrm>
        </p:spPr>
        <p:txBody>
          <a:bodyPr>
            <a:normAutofit/>
          </a:bodyPr>
          <a:lstStyle/>
          <a:p>
            <a:r>
              <a:rPr lang="en-US" altLang="el-GR" sz="2400" dirty="0"/>
              <a:t>Employee(</a:t>
            </a:r>
            <a:r>
              <a:rPr lang="en-US" altLang="el-GR" sz="2400" u="sng" dirty="0" err="1"/>
              <a:t>empno</a:t>
            </a:r>
            <a:r>
              <a:rPr lang="en-US" altLang="el-GR" sz="2400" dirty="0"/>
              <a:t>, name, qualification, </a:t>
            </a:r>
            <a:r>
              <a:rPr lang="en-US" altLang="el-GR" sz="2400" dirty="0" err="1"/>
              <a:t>basic_pay</a:t>
            </a:r>
            <a:r>
              <a:rPr lang="en-US" altLang="el-GR" sz="2400" dirty="0"/>
              <a:t>, expr,  job) </a:t>
            </a:r>
            <a:br>
              <a:rPr lang="en-US" altLang="el-GR" sz="2400" dirty="0"/>
            </a:br>
            <a:r>
              <a:rPr lang="en-US" altLang="el-GR" sz="2400" dirty="0"/>
              <a:t>Allowance(</a:t>
            </a:r>
            <a:r>
              <a:rPr lang="en-US" altLang="el-GR" sz="2400" u="sng" dirty="0"/>
              <a:t>job</a:t>
            </a:r>
            <a:r>
              <a:rPr lang="en-US" altLang="el-GR" sz="2400" dirty="0"/>
              <a:t>, </a:t>
            </a:r>
            <a:r>
              <a:rPr lang="en-US" altLang="el-GR" sz="2400" dirty="0" err="1"/>
              <a:t>relaxation_allowance</a:t>
            </a:r>
            <a:r>
              <a:rPr lang="en-US" altLang="el-GR" sz="2400" dirty="0"/>
              <a:t>)</a:t>
            </a:r>
            <a:endParaRPr lang="el-GR" sz="2400" dirty="0"/>
          </a:p>
        </p:txBody>
      </p:sp>
      <p:pic>
        <p:nvPicPr>
          <p:cNvPr id="6" name="Picture 4"/>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1331640" y="1981199"/>
            <a:ext cx="6347470" cy="4732052"/>
          </a:xfrm>
          <a:prstGeom prst="rect">
            <a:avLst/>
          </a:prstGeom>
          <a:noFill/>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199328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l-GR" altLang="el-GR" sz="3200" dirty="0" smtClean="0"/>
              <a:t>Ο βασικός μισθός εξαρτάται από τη θέση</a:t>
            </a:r>
          </a:p>
        </p:txBody>
      </p:sp>
      <p:sp>
        <p:nvSpPr>
          <p:cNvPr id="2" name="Content Placeholder 1"/>
          <p:cNvSpPr>
            <a:spLocks noGrp="1"/>
          </p:cNvSpPr>
          <p:nvPr>
            <p:ph idx="1"/>
          </p:nvPr>
        </p:nvSpPr>
        <p:spPr/>
        <p:txBody>
          <a:bodyPr>
            <a:normAutofit/>
          </a:bodyPr>
          <a:lstStyle/>
          <a:p>
            <a:r>
              <a:rPr lang="en-US" altLang="el-GR" sz="2400" dirty="0"/>
              <a:t>Employee(</a:t>
            </a:r>
            <a:r>
              <a:rPr lang="en-US" altLang="el-GR" sz="2400" u="sng" dirty="0" err="1"/>
              <a:t>empno</a:t>
            </a:r>
            <a:r>
              <a:rPr lang="en-US" altLang="el-GR" sz="2400" dirty="0"/>
              <a:t>, name, qualification,  expr,  job) </a:t>
            </a:r>
            <a:br>
              <a:rPr lang="en-US" altLang="el-GR" sz="2400" dirty="0"/>
            </a:br>
            <a:r>
              <a:rPr lang="en-US" altLang="el-GR" sz="2400" dirty="0"/>
              <a:t>Allowance(</a:t>
            </a:r>
            <a:r>
              <a:rPr lang="en-US" altLang="el-GR" sz="2400" u="sng" dirty="0"/>
              <a:t>job</a:t>
            </a:r>
            <a:r>
              <a:rPr lang="en-US" altLang="el-GR" sz="2400" dirty="0"/>
              <a:t>, </a:t>
            </a:r>
            <a:r>
              <a:rPr lang="en-US" altLang="el-GR" sz="2400" dirty="0" err="1"/>
              <a:t>relaxation_allowance</a:t>
            </a:r>
            <a:r>
              <a:rPr lang="en-US" altLang="el-GR" sz="2400" dirty="0"/>
              <a:t>, </a:t>
            </a:r>
            <a:r>
              <a:rPr lang="en-US" altLang="el-GR" sz="2400" dirty="0" err="1"/>
              <a:t>basic_pay</a:t>
            </a:r>
            <a:r>
              <a:rPr lang="en-US" altLang="el-GR" sz="2400" dirty="0"/>
              <a:t>)</a:t>
            </a:r>
            <a:endParaRPr lang="el-GR" sz="2400" dirty="0"/>
          </a:p>
        </p:txBody>
      </p:sp>
      <p:pic>
        <p:nvPicPr>
          <p:cNvPr id="5" name="Picture 4"/>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676736" y="2202584"/>
            <a:ext cx="7200900" cy="4232512"/>
          </a:xfrm>
          <a:prstGeom prst="rect">
            <a:avLst/>
          </a:prstGeom>
          <a:noFill/>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1857444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Autofit/>
          </a:bodyPr>
          <a:lstStyle/>
          <a:p>
            <a:pPr eaLnBrk="1" hangingPunct="1"/>
            <a:r>
              <a:rPr lang="el-GR" altLang="el-GR" sz="3200" dirty="0" smtClean="0"/>
              <a:t>Ο βασικός μισθός εξαρτάται από τη θέση και τις σπουδές</a:t>
            </a:r>
          </a:p>
        </p:txBody>
      </p:sp>
      <p:sp>
        <p:nvSpPr>
          <p:cNvPr id="2" name="Content Placeholder 1"/>
          <p:cNvSpPr>
            <a:spLocks noGrp="1"/>
          </p:cNvSpPr>
          <p:nvPr>
            <p:ph idx="1"/>
          </p:nvPr>
        </p:nvSpPr>
        <p:spPr/>
        <p:txBody>
          <a:bodyPr>
            <a:normAutofit/>
          </a:bodyPr>
          <a:lstStyle/>
          <a:p>
            <a:r>
              <a:rPr lang="en-US" altLang="el-GR" sz="2400" dirty="0"/>
              <a:t>Employee(</a:t>
            </a:r>
            <a:r>
              <a:rPr lang="en-US" altLang="el-GR" sz="2400" u="sng" dirty="0" err="1"/>
              <a:t>empno</a:t>
            </a:r>
            <a:r>
              <a:rPr lang="en-US" altLang="el-GR" sz="2400" dirty="0"/>
              <a:t>, name, qualification,  expr,  job) </a:t>
            </a:r>
            <a:br>
              <a:rPr lang="en-US" altLang="el-GR" sz="2400" dirty="0"/>
            </a:br>
            <a:r>
              <a:rPr lang="en-US" altLang="el-GR" sz="2400" dirty="0"/>
              <a:t>Allowance(</a:t>
            </a:r>
            <a:r>
              <a:rPr lang="en-US" altLang="el-GR" sz="2400" u="sng" dirty="0"/>
              <a:t>job</a:t>
            </a:r>
            <a:r>
              <a:rPr lang="en-US" altLang="el-GR" sz="2400" dirty="0"/>
              <a:t>, </a:t>
            </a:r>
            <a:r>
              <a:rPr lang="en-US" altLang="el-GR" sz="2400" dirty="0" err="1"/>
              <a:t>relaxation_allowance</a:t>
            </a:r>
            <a:r>
              <a:rPr lang="en-US" altLang="el-GR" sz="2400" dirty="0"/>
              <a:t>)</a:t>
            </a:r>
            <a:br>
              <a:rPr lang="en-US" altLang="el-GR" sz="2400" dirty="0"/>
            </a:br>
            <a:r>
              <a:rPr lang="en-US" altLang="el-GR" sz="2400" dirty="0"/>
              <a:t>Salary(</a:t>
            </a:r>
            <a:r>
              <a:rPr lang="en-US" altLang="el-GR" sz="2400" u="sng" dirty="0"/>
              <a:t>job, qualification</a:t>
            </a:r>
            <a:r>
              <a:rPr lang="en-US" altLang="el-GR" sz="2400" dirty="0"/>
              <a:t>, </a:t>
            </a:r>
            <a:r>
              <a:rPr lang="en-US" altLang="el-GR" sz="2400" dirty="0" err="1"/>
              <a:t>basic_pay</a:t>
            </a:r>
            <a:r>
              <a:rPr lang="en-US" altLang="el-GR" sz="2400" dirty="0"/>
              <a:t>)</a:t>
            </a:r>
            <a:endParaRPr lang="el-GR" sz="2400" dirty="0"/>
          </a:p>
        </p:txBody>
      </p:sp>
      <p:pic>
        <p:nvPicPr>
          <p:cNvPr id="5" name="Picture 4"/>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467544" y="2492896"/>
            <a:ext cx="8229600" cy="4059936"/>
          </a:xfrm>
          <a:prstGeom prst="rect">
            <a:avLst/>
          </a:prstGeom>
          <a:noFill/>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2105483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Autofit/>
          </a:bodyPr>
          <a:lstStyle/>
          <a:p>
            <a:pPr eaLnBrk="1" hangingPunct="1"/>
            <a:r>
              <a:rPr lang="el-GR" altLang="el-GR" sz="3200" b="1" dirty="0" smtClean="0"/>
              <a:t>Απλοποιημένο σύστημα διαχείρισης παραγγελιών (</a:t>
            </a:r>
            <a:r>
              <a:rPr lang="en-US" altLang="el-GR" sz="3200" b="1" dirty="0" smtClean="0"/>
              <a:t>orders</a:t>
            </a:r>
            <a:r>
              <a:rPr lang="el-GR" altLang="el-GR" sz="3200" b="1" dirty="0" smtClean="0"/>
              <a:t>)</a:t>
            </a:r>
          </a:p>
        </p:txBody>
      </p:sp>
      <p:graphicFrame>
        <p:nvGraphicFramePr>
          <p:cNvPr id="5" name="Table 4"/>
          <p:cNvGraphicFramePr>
            <a:graphicFrameLocks noGrp="1"/>
          </p:cNvGraphicFramePr>
          <p:nvPr>
            <p:extLst>
              <p:ext uri="{D42A27DB-BD31-4B8C-83A1-F6EECF244321}">
                <p14:modId xmlns:p14="http://schemas.microsoft.com/office/powerpoint/2010/main" val="1068375309"/>
              </p:ext>
            </p:extLst>
          </p:nvPr>
        </p:nvGraphicFramePr>
        <p:xfrm>
          <a:off x="143507" y="2204864"/>
          <a:ext cx="8856986" cy="836672"/>
        </p:xfrm>
        <a:graphic>
          <a:graphicData uri="http://schemas.openxmlformats.org/drawingml/2006/table">
            <a:tbl>
              <a:tblPr firstRow="1">
                <a:tableStyleId>{B301B821-A1FF-4177-AEE7-76D212191A09}</a:tableStyleId>
              </a:tblPr>
              <a:tblGrid>
                <a:gridCol w="1368154"/>
                <a:gridCol w="936104"/>
                <a:gridCol w="1008112"/>
                <a:gridCol w="1008112"/>
                <a:gridCol w="936104"/>
                <a:gridCol w="936104"/>
                <a:gridCol w="919077"/>
                <a:gridCol w="1090762"/>
                <a:gridCol w="654457"/>
              </a:tblGrid>
              <a:tr h="288032">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r h="0">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sp>
        <p:nvSpPr>
          <p:cNvPr id="6" name="Rectangle 5"/>
          <p:cNvSpPr/>
          <p:nvPr/>
        </p:nvSpPr>
        <p:spPr>
          <a:xfrm>
            <a:off x="159376" y="3420011"/>
            <a:ext cx="5819670" cy="646331"/>
          </a:xfrm>
          <a:prstGeom prst="rect">
            <a:avLst/>
          </a:prstGeom>
        </p:spPr>
        <p:txBody>
          <a:bodyPr wrap="none">
            <a:spAutoFit/>
          </a:bodyPr>
          <a:lstStyle/>
          <a:p>
            <a:r>
              <a:rPr lang="el-GR" b="1" dirty="0">
                <a:latin typeface="+mn-lt"/>
              </a:rPr>
              <a:t>Σχήμα </a:t>
            </a:r>
            <a:r>
              <a:rPr lang="el-GR" dirty="0">
                <a:latin typeface="+mn-lt"/>
              </a:rPr>
              <a:t>   </a:t>
            </a:r>
            <a:endParaRPr lang="el-GR" dirty="0" smtClean="0">
              <a:latin typeface="+mn-lt"/>
            </a:endParaRPr>
          </a:p>
          <a:p>
            <a:r>
              <a:rPr lang="el-GR" dirty="0" smtClean="0">
                <a:latin typeface="+mn-lt"/>
              </a:rPr>
              <a:t>Πρώτη </a:t>
            </a:r>
            <a:r>
              <a:rPr lang="el-GR" dirty="0">
                <a:latin typeface="+mn-lt"/>
              </a:rPr>
              <a:t>κανονική μορφή. Κύριο κλειδί = (</a:t>
            </a:r>
            <a:r>
              <a:rPr lang="en-US" dirty="0">
                <a:latin typeface="+mn-lt"/>
              </a:rPr>
              <a:t>order</a:t>
            </a:r>
            <a:r>
              <a:rPr lang="el-GR" dirty="0">
                <a:latin typeface="+mn-lt"/>
              </a:rPr>
              <a:t>_</a:t>
            </a:r>
            <a:r>
              <a:rPr lang="en-US" dirty="0">
                <a:latin typeface="+mn-lt"/>
              </a:rPr>
              <a:t>no</a:t>
            </a:r>
            <a:r>
              <a:rPr lang="el-GR" dirty="0">
                <a:latin typeface="+mn-lt"/>
              </a:rPr>
              <a:t>, </a:t>
            </a:r>
            <a:r>
              <a:rPr lang="en-US" dirty="0">
                <a:latin typeface="+mn-lt"/>
              </a:rPr>
              <a:t>item</a:t>
            </a:r>
            <a:r>
              <a:rPr lang="el-GR" dirty="0">
                <a:latin typeface="+mn-lt"/>
              </a:rPr>
              <a:t>_</a:t>
            </a:r>
            <a:r>
              <a:rPr lang="en-US" dirty="0">
                <a:latin typeface="+mn-lt"/>
              </a:rPr>
              <a:t>no</a:t>
            </a:r>
            <a:r>
              <a:rPr lang="el-GR" dirty="0">
                <a:latin typeface="+mn-lt"/>
              </a:rPr>
              <a:t>)</a:t>
            </a:r>
          </a:p>
        </p:txBody>
      </p:sp>
      <p:sp>
        <p:nvSpPr>
          <p:cNvPr id="7" name="Rectangle 6"/>
          <p:cNvSpPr/>
          <p:nvPr/>
        </p:nvSpPr>
        <p:spPr>
          <a:xfrm>
            <a:off x="159376" y="1700808"/>
            <a:ext cx="1837041" cy="369332"/>
          </a:xfrm>
          <a:prstGeom prst="rect">
            <a:avLst/>
          </a:prstGeom>
        </p:spPr>
        <p:txBody>
          <a:bodyPr wrap="none">
            <a:spAutoFit/>
          </a:bodyPr>
          <a:lstStyle/>
          <a:p>
            <a:r>
              <a:rPr lang="el-GR" dirty="0">
                <a:latin typeface="+mn-lt"/>
              </a:rPr>
              <a:t>Πίνακας </a:t>
            </a:r>
            <a:r>
              <a:rPr lang="en-US" dirty="0">
                <a:latin typeface="+mn-lt"/>
              </a:rPr>
              <a:t>“</a:t>
            </a:r>
            <a:r>
              <a:rPr lang="en-US" b="1" dirty="0">
                <a:latin typeface="+mn-lt"/>
              </a:rPr>
              <a:t>Orders</a:t>
            </a:r>
            <a:r>
              <a:rPr lang="en-US" dirty="0">
                <a:latin typeface="+mn-lt"/>
              </a:rPr>
              <a:t>”</a:t>
            </a:r>
            <a:endParaRPr lang="el-GR"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701988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el-GR" altLang="el-GR" sz="3600" smtClean="0"/>
              <a:t>Δεύτερη κανονική μορφή</a:t>
            </a:r>
          </a:p>
        </p:txBody>
      </p:sp>
      <p:graphicFrame>
        <p:nvGraphicFramePr>
          <p:cNvPr id="8" name="Table 7"/>
          <p:cNvGraphicFramePr>
            <a:graphicFrameLocks noGrp="1"/>
          </p:cNvGraphicFramePr>
          <p:nvPr>
            <p:extLst>
              <p:ext uri="{D42A27DB-BD31-4B8C-83A1-F6EECF244321}">
                <p14:modId xmlns:p14="http://schemas.microsoft.com/office/powerpoint/2010/main" val="3446552231"/>
              </p:ext>
            </p:extLst>
          </p:nvPr>
        </p:nvGraphicFramePr>
        <p:xfrm>
          <a:off x="1979712" y="2132856"/>
          <a:ext cx="5328593" cy="548640"/>
        </p:xfrm>
        <a:graphic>
          <a:graphicData uri="http://schemas.openxmlformats.org/drawingml/2006/table">
            <a:tbl>
              <a:tblPr firstRow="1">
                <a:tableStyleId>{B301B821-A1FF-4177-AEE7-76D212191A09}</a:tableStyleId>
              </a:tblPr>
              <a:tblGrid>
                <a:gridCol w="1377710"/>
                <a:gridCol w="926547"/>
                <a:gridCol w="936104"/>
                <a:gridCol w="1080120"/>
                <a:gridCol w="1008112"/>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Κύριο κλειδί</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58173185"/>
              </p:ext>
            </p:extLst>
          </p:nvPr>
        </p:nvGraphicFramePr>
        <p:xfrm>
          <a:off x="1979712" y="3284984"/>
          <a:ext cx="3600409" cy="548640"/>
        </p:xfrm>
        <a:graphic>
          <a:graphicData uri="http://schemas.openxmlformats.org/drawingml/2006/table">
            <a:tbl>
              <a:tblPr firstRow="1">
                <a:tableStyleId>{5C22544A-7EE6-4342-B048-85BDC9FD1C3A}</a:tableStyleId>
              </a:tblPr>
              <a:tblGrid>
                <a:gridCol w="1314435"/>
                <a:gridCol w="1428734"/>
                <a:gridCol w="857240"/>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19440379"/>
              </p:ext>
            </p:extLst>
          </p:nvPr>
        </p:nvGraphicFramePr>
        <p:xfrm>
          <a:off x="1979712" y="4365104"/>
          <a:ext cx="3960441" cy="548640"/>
        </p:xfrm>
        <a:graphic>
          <a:graphicData uri="http://schemas.openxmlformats.org/drawingml/2006/table">
            <a:tbl>
              <a:tblPr firstRow="1">
                <a:tableStyleId>{5C22544A-7EE6-4342-B048-85BDC9FD1C3A}</a:tableStyleId>
              </a:tblPr>
              <a:tblGrid>
                <a:gridCol w="1320147"/>
                <a:gridCol w="1320147"/>
                <a:gridCol w="1320147"/>
              </a:tblGrid>
              <a:tr h="0">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a:effectLst/>
                        </a:rPr>
                        <a:t>Κύριο κλειδί</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a:effectLst/>
                        </a:rPr>
                        <a:t> </a:t>
                      </a:r>
                      <a:endParaRPr lang="el-GR" sz="180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4258724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pPr eaLnBrk="1" hangingPunct="1"/>
            <a:r>
              <a:rPr lang="el-GR" altLang="el-GR" sz="3600" dirty="0" smtClean="0"/>
              <a:t>Τρίτη κανονική μορφή</a:t>
            </a:r>
            <a:r>
              <a:rPr lang="en-US" altLang="el-GR" sz="3600" dirty="0" smtClean="0"/>
              <a:t> – </a:t>
            </a:r>
            <a:r>
              <a:rPr lang="el-GR" altLang="el-GR" sz="3600" dirty="0" smtClean="0"/>
              <a:t>Διορθώστε</a:t>
            </a:r>
          </a:p>
        </p:txBody>
      </p:sp>
      <p:graphicFrame>
        <p:nvGraphicFramePr>
          <p:cNvPr id="5" name="Table 4"/>
          <p:cNvGraphicFramePr>
            <a:graphicFrameLocks noGrp="1"/>
          </p:cNvGraphicFramePr>
          <p:nvPr>
            <p:extLst>
              <p:ext uri="{D42A27DB-BD31-4B8C-83A1-F6EECF244321}">
                <p14:modId xmlns:p14="http://schemas.microsoft.com/office/powerpoint/2010/main" val="2986681269"/>
              </p:ext>
            </p:extLst>
          </p:nvPr>
        </p:nvGraphicFramePr>
        <p:xfrm>
          <a:off x="1979712" y="1988840"/>
          <a:ext cx="5535510" cy="548640"/>
        </p:xfrm>
        <a:graphic>
          <a:graphicData uri="http://schemas.openxmlformats.org/drawingml/2006/table">
            <a:tbl>
              <a:tblPr firstRow="1">
                <a:tableStyleId>{5C22544A-7EE6-4342-B048-85BDC9FD1C3A}</a:tableStyleId>
              </a:tblPr>
              <a:tblGrid>
                <a:gridCol w="1512169"/>
                <a:gridCol w="1008112"/>
                <a:gridCol w="936104"/>
                <a:gridCol w="1099389"/>
                <a:gridCol w="979736"/>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C_code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C_name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a:effectLst/>
                        </a:rPr>
                        <a:t>Address</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O_date</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66150093"/>
              </p:ext>
            </p:extLst>
          </p:nvPr>
        </p:nvGraphicFramePr>
        <p:xfrm>
          <a:off x="1979712" y="3068960"/>
          <a:ext cx="3672408" cy="548640"/>
        </p:xfrm>
        <a:graphic>
          <a:graphicData uri="http://schemas.openxmlformats.org/drawingml/2006/table">
            <a:tbl>
              <a:tblPr firstRow="1">
                <a:tableStyleId>{5C22544A-7EE6-4342-B048-85BDC9FD1C3A}</a:tableStyleId>
              </a:tblPr>
              <a:tblGrid>
                <a:gridCol w="1340720"/>
                <a:gridCol w="1457305"/>
                <a:gridCol w="874383"/>
              </a:tblGrid>
              <a:tr h="0">
                <a:tc>
                  <a:txBody>
                    <a:bodyPr/>
                    <a:lstStyle/>
                    <a:p>
                      <a:pPr>
                        <a:spcAft>
                          <a:spcPts val="0"/>
                        </a:spcAft>
                      </a:pPr>
                      <a:r>
                        <a:rPr lang="en-US" sz="1800" dirty="0" err="1" smtClean="0">
                          <a:effectLst/>
                        </a:rPr>
                        <a:t>Order_no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Item_no</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smtClean="0">
                          <a:effectLst/>
                        </a:rPr>
                        <a:t>qty</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Κύριο κλειδί</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18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84438471"/>
              </p:ext>
            </p:extLst>
          </p:nvPr>
        </p:nvGraphicFramePr>
        <p:xfrm>
          <a:off x="1979712" y="4221088"/>
          <a:ext cx="4176465" cy="548640"/>
        </p:xfrm>
        <a:graphic>
          <a:graphicData uri="http://schemas.openxmlformats.org/drawingml/2006/table">
            <a:tbl>
              <a:tblPr firstRow="1">
                <a:tableStyleId>{5C22544A-7EE6-4342-B048-85BDC9FD1C3A}</a:tableStyleId>
              </a:tblPr>
              <a:tblGrid>
                <a:gridCol w="1392155"/>
                <a:gridCol w="1392155"/>
                <a:gridCol w="1392155"/>
              </a:tblGrid>
              <a:tr h="0">
                <a:tc>
                  <a:txBody>
                    <a:bodyPr/>
                    <a:lstStyle/>
                    <a:p>
                      <a:pPr>
                        <a:spcAft>
                          <a:spcPts val="0"/>
                        </a:spcAft>
                      </a:pPr>
                      <a:r>
                        <a:rPr lang="en-US" sz="1800" dirty="0" err="1">
                          <a:effectLst/>
                        </a:rPr>
                        <a:t>Item_no</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I_name</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c>
                  <a:txBody>
                    <a:bodyPr/>
                    <a:lstStyle/>
                    <a:p>
                      <a:pPr>
                        <a:spcAft>
                          <a:spcPts val="0"/>
                        </a:spcAft>
                      </a:pPr>
                      <a:r>
                        <a:rPr lang="en-US" sz="1800" dirty="0" err="1">
                          <a:effectLst/>
                        </a:rPr>
                        <a:t>List_price</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rgbClr val="004B82"/>
                    </a:solidFill>
                  </a:tcPr>
                </a:tc>
              </a:tr>
              <a:tr h="0">
                <a:tc>
                  <a:txBody>
                    <a:bodyPr/>
                    <a:lstStyle/>
                    <a:p>
                      <a:pPr>
                        <a:spcAft>
                          <a:spcPts val="0"/>
                        </a:spcAft>
                      </a:pPr>
                      <a:r>
                        <a:rPr lang="el-GR" sz="1800" dirty="0">
                          <a:effectLst/>
                        </a:rPr>
                        <a:t>Κύριο κλειδί</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spcAft>
                          <a:spcPts val="0"/>
                        </a:spcAft>
                      </a:pPr>
                      <a:r>
                        <a:rPr lang="el-GR" sz="1800" dirty="0">
                          <a:effectLst/>
                        </a:rPr>
                        <a:t> </a:t>
                      </a:r>
                      <a:endParaRPr lang="el-GR" sz="3600" dirty="0">
                        <a:effectLst/>
                        <a:latin typeface="Times New Roman"/>
                        <a:ea typeface="Times New Roman"/>
                      </a:endParaRPr>
                    </a:p>
                  </a:txBody>
                  <a:tcPr marL="68580" marR="68580"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3316651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Στόχος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Κύριος στόχος του </a:t>
            </a:r>
            <a:r>
              <a:rPr lang="el-GR" sz="2400" dirty="0" smtClean="0">
                <a:cs typeface="Arial" charset="0"/>
              </a:rPr>
              <a:t>μαθήματος </a:t>
            </a:r>
            <a:r>
              <a:rPr lang="el-GR" sz="2400" dirty="0">
                <a:cs typeface="Arial" charset="0"/>
              </a:rPr>
              <a:t>είναι να εφοδιάσει τους φοιτητές µε τις απαραίτητες γνώσεις έτσι ώστε να είναι ικανοί να </a:t>
            </a:r>
            <a:r>
              <a:rPr lang="el-GR" sz="2400" dirty="0" smtClean="0">
                <a:cs typeface="Arial" charset="0"/>
              </a:rPr>
              <a:t>μοντελοποιήσουν τη βάση και να σχεδιάσουν </a:t>
            </a:r>
            <a:r>
              <a:rPr lang="el-GR" sz="2400" dirty="0">
                <a:cs typeface="Arial" charset="0"/>
              </a:rPr>
              <a:t>την Τρίτη κανονική μορφή.</a:t>
            </a:r>
          </a:p>
          <a:p>
            <a:pPr>
              <a:defRPr/>
            </a:pPr>
            <a:endParaRPr lang="el-GR" sz="2400" dirty="0">
              <a:cs typeface="Arial" charset="0"/>
            </a:endParaRPr>
          </a:p>
          <a:p>
            <a:pPr>
              <a:defRPr/>
            </a:pPr>
            <a:r>
              <a:rPr lang="el-GR" sz="2400" b="1" dirty="0">
                <a:cs typeface="Arial" charset="0"/>
              </a:rPr>
              <a:t>Λέξεις κλειδιά:</a:t>
            </a:r>
          </a:p>
          <a:p>
            <a:pPr marL="354013" indent="0">
              <a:buNone/>
              <a:defRPr/>
            </a:pPr>
            <a:r>
              <a:rPr lang="el-GR" sz="2400" dirty="0" smtClean="0">
                <a:cs typeface="Arial" charset="0"/>
              </a:rPr>
              <a:t>Μοντελοποίηση, </a:t>
            </a:r>
            <a:r>
              <a:rPr lang="el-GR" sz="2400" dirty="0" err="1" smtClean="0">
                <a:cs typeface="Arial" charset="0"/>
              </a:rPr>
              <a:t>Κανονικοποίηση</a:t>
            </a:r>
            <a:r>
              <a:rPr lang="el-GR" sz="2400" dirty="0">
                <a:cs typeface="Arial" charset="0"/>
              </a:rPr>
              <a:t>, Κανονικές μορφές, Πρώτη Κανονική Μορφή, Δεύτερη Κανονική Μορφή, Τρίτη Κανονική Μορφή, Κανονική Μορφή </a:t>
            </a:r>
            <a:r>
              <a:rPr lang="el-GR" sz="2400" dirty="0" err="1">
                <a:cs typeface="Arial" charset="0"/>
              </a:rPr>
              <a:t>Boyce</a:t>
            </a:r>
            <a:r>
              <a:rPr lang="el-GR" sz="2400" dirty="0">
                <a:cs typeface="Arial" charset="0"/>
              </a:rPr>
              <a:t> </a:t>
            </a:r>
            <a:r>
              <a:rPr lang="el-GR" sz="2400" dirty="0" err="1" smtClean="0">
                <a:cs typeface="Arial" charset="0"/>
              </a:rPr>
              <a:t>Codd</a:t>
            </a:r>
            <a:r>
              <a:rPr lang="el-GR" sz="2400" dirty="0" smtClean="0">
                <a:cs typeface="Arial" charset="0"/>
              </a:rPr>
              <a:t>.</a:t>
            </a:r>
            <a:endParaRPr lang="el-GR" sz="2400" dirty="0">
              <a:cs typeface="Arial" charset="0"/>
            </a:endParaRPr>
          </a:p>
          <a:p>
            <a:pPr>
              <a:defRPr/>
            </a:pPr>
            <a:endParaRPr lang="el-GR" sz="2400" dirty="0">
              <a:cs typeface="Arial" charset="0"/>
            </a:endParaRPr>
          </a:p>
          <a:p>
            <a:pPr>
              <a:defRPr/>
            </a:pPr>
            <a:endParaRPr lang="el-GR" sz="2400" dirty="0">
              <a:cs typeface="Arial"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068549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91369" y="1484784"/>
            <a:ext cx="7561262"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2354897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a:t>
            </a:r>
            <a:r>
              <a:rPr lang="en-US" sz="2000" dirty="0"/>
              <a:t>I (</a:t>
            </a:r>
            <a:r>
              <a:rPr lang="el-GR" sz="2000" dirty="0"/>
              <a:t>Θ). Ενότητα 7: </a:t>
            </a:r>
            <a:r>
              <a:rPr lang="el-GR" sz="2000" dirty="0"/>
              <a:t>Σχεδίαση βάσεων δεδομένων -  Παραδείγματα - Επανάληψη».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961103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7481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Autofit/>
          </a:bodyPr>
          <a:lstStyle/>
          <a:p>
            <a:pPr eaLnBrk="1" hangingPunct="1"/>
            <a:r>
              <a:rPr lang="el-GR" altLang="el-GR" sz="3200" b="1" dirty="0" smtClean="0"/>
              <a:t>Βάση αμερικανικών προεδρικών εκλογών (</a:t>
            </a:r>
            <a:r>
              <a:rPr lang="en-US" altLang="el-GR" sz="3200" b="1" dirty="0" smtClean="0"/>
              <a:t>American elections</a:t>
            </a:r>
            <a:r>
              <a:rPr lang="el-GR" altLang="el-GR" sz="3200" b="1" dirty="0" smtClean="0"/>
              <a:t>)</a:t>
            </a:r>
            <a:endParaRPr lang="el-GR" altLang="el-GR" sz="3200" dirty="0" smtClean="0"/>
          </a:p>
        </p:txBody>
      </p:sp>
      <p:sp>
        <p:nvSpPr>
          <p:cNvPr id="2" name="Content Placeholder 1"/>
          <p:cNvSpPr>
            <a:spLocks noGrp="1"/>
          </p:cNvSpPr>
          <p:nvPr>
            <p:ph idx="1"/>
          </p:nvPr>
        </p:nvSpPr>
        <p:spPr>
          <a:xfrm>
            <a:off x="457200" y="1196752"/>
            <a:ext cx="8229600" cy="1296144"/>
          </a:xfrm>
        </p:spPr>
        <p:txBody>
          <a:bodyPr>
            <a:normAutofit/>
          </a:bodyPr>
          <a:lstStyle/>
          <a:p>
            <a:r>
              <a:rPr lang="el-GR" altLang="el-GR" sz="2400" dirty="0"/>
              <a:t>Στο δείγμα παρατίθενται εκλογικά αποτελέσματα για τις αναμετρήσεις από το 1952 έως το 1992. Κύριο κλειδί </a:t>
            </a:r>
            <a:r>
              <a:rPr lang="en-US" altLang="el-GR" sz="2400" dirty="0"/>
              <a:t>(year, loser).</a:t>
            </a:r>
            <a:endParaRPr lang="el-GR" sz="2400" dirty="0"/>
          </a:p>
        </p:txBody>
      </p:sp>
      <p:graphicFrame>
        <p:nvGraphicFramePr>
          <p:cNvPr id="3" name="Table 2"/>
          <p:cNvGraphicFramePr>
            <a:graphicFrameLocks noGrp="1"/>
          </p:cNvGraphicFramePr>
          <p:nvPr>
            <p:extLst>
              <p:ext uri="{D42A27DB-BD31-4B8C-83A1-F6EECF244321}">
                <p14:modId xmlns:p14="http://schemas.microsoft.com/office/powerpoint/2010/main" val="3099971821"/>
              </p:ext>
            </p:extLst>
          </p:nvPr>
        </p:nvGraphicFramePr>
        <p:xfrm>
          <a:off x="575556" y="2420888"/>
          <a:ext cx="7992888" cy="3657600"/>
        </p:xfrm>
        <a:graphic>
          <a:graphicData uri="http://schemas.openxmlformats.org/drawingml/2006/table">
            <a:tbl>
              <a:tblPr firstRow="1">
                <a:tableStyleId>{5C22544A-7EE6-4342-B048-85BDC9FD1C3A}</a:tableStyleId>
              </a:tblPr>
              <a:tblGrid>
                <a:gridCol w="648072"/>
                <a:gridCol w="1296144"/>
                <a:gridCol w="1008112"/>
                <a:gridCol w="936104"/>
                <a:gridCol w="936104"/>
                <a:gridCol w="1296144"/>
                <a:gridCol w="936104"/>
                <a:gridCol w="936104"/>
              </a:tblGrid>
              <a:tr h="0">
                <a:tc>
                  <a:txBody>
                    <a:bodyPr/>
                    <a:lstStyle/>
                    <a:p>
                      <a:pPr algn="just">
                        <a:spcAft>
                          <a:spcPts val="0"/>
                        </a:spcAft>
                      </a:pPr>
                      <a:r>
                        <a:rPr lang="el-GR" sz="1600" dirty="0">
                          <a:effectLst/>
                        </a:rPr>
                        <a:t>YEAR</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a:effectLst/>
                        </a:rPr>
                        <a:t>WINNER</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smtClean="0">
                          <a:effectLst/>
                        </a:rPr>
                        <a:t>W_VOTES</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a:effectLst/>
                        </a:rPr>
                        <a:t>W-PARTY</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smtClean="0">
                          <a:effectLst/>
                        </a:rPr>
                        <a:t>W_STATE</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a:effectLst/>
                        </a:rPr>
                        <a:t>LOSER</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smtClean="0">
                          <a:effectLst/>
                        </a:rPr>
                        <a:t>L_VOTES</a:t>
                      </a:r>
                      <a:endParaRPr lang="el-GR" sz="16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600" dirty="0" smtClean="0">
                          <a:effectLst/>
                        </a:rPr>
                        <a:t>L_PARTY</a:t>
                      </a:r>
                      <a:endParaRPr lang="el-GR" sz="1600"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l-GR" sz="1600" dirty="0">
                          <a:effectLst/>
                        </a:rPr>
                        <a:t>1952</a:t>
                      </a:r>
                    </a:p>
                    <a:p>
                      <a:pPr algn="just">
                        <a:spcAft>
                          <a:spcPts val="0"/>
                        </a:spcAft>
                      </a:pPr>
                      <a:r>
                        <a:rPr lang="el-GR" sz="1600" dirty="0">
                          <a:effectLst/>
                        </a:rPr>
                        <a:t>1956</a:t>
                      </a:r>
                    </a:p>
                    <a:p>
                      <a:pPr algn="just">
                        <a:spcAft>
                          <a:spcPts val="0"/>
                        </a:spcAft>
                      </a:pPr>
                      <a:r>
                        <a:rPr lang="el-GR" sz="1600" dirty="0">
                          <a:effectLst/>
                        </a:rPr>
                        <a:t>1960</a:t>
                      </a:r>
                    </a:p>
                    <a:p>
                      <a:pPr algn="just">
                        <a:spcAft>
                          <a:spcPts val="0"/>
                        </a:spcAft>
                      </a:pPr>
                      <a:r>
                        <a:rPr lang="el-GR" sz="1600" dirty="0">
                          <a:effectLst/>
                        </a:rPr>
                        <a:t>1964</a:t>
                      </a:r>
                    </a:p>
                    <a:p>
                      <a:pPr algn="just">
                        <a:spcAft>
                          <a:spcPts val="0"/>
                        </a:spcAft>
                      </a:pPr>
                      <a:r>
                        <a:rPr lang="el-GR" sz="1600" dirty="0">
                          <a:effectLst/>
                        </a:rPr>
                        <a:t>1968</a:t>
                      </a:r>
                    </a:p>
                    <a:p>
                      <a:pPr algn="just">
                        <a:spcAft>
                          <a:spcPts val="0"/>
                        </a:spcAft>
                      </a:pPr>
                      <a:r>
                        <a:rPr lang="el-GR" sz="1600" dirty="0">
                          <a:effectLst/>
                        </a:rPr>
                        <a:t>1968</a:t>
                      </a:r>
                    </a:p>
                    <a:p>
                      <a:pPr algn="just">
                        <a:spcAft>
                          <a:spcPts val="0"/>
                        </a:spcAft>
                      </a:pPr>
                      <a:r>
                        <a:rPr lang="el-GR" sz="1600" dirty="0">
                          <a:effectLst/>
                        </a:rPr>
                        <a:t>1972</a:t>
                      </a:r>
                    </a:p>
                    <a:p>
                      <a:pPr algn="just">
                        <a:spcAft>
                          <a:spcPts val="0"/>
                        </a:spcAft>
                      </a:pPr>
                      <a:r>
                        <a:rPr lang="el-GR" sz="1600" dirty="0">
                          <a:effectLst/>
                        </a:rPr>
                        <a:t>1976</a:t>
                      </a:r>
                    </a:p>
                    <a:p>
                      <a:pPr algn="just">
                        <a:spcAft>
                          <a:spcPts val="0"/>
                        </a:spcAft>
                      </a:pPr>
                      <a:r>
                        <a:rPr lang="el-GR" sz="1600" dirty="0">
                          <a:effectLst/>
                        </a:rPr>
                        <a:t>1980 </a:t>
                      </a:r>
                    </a:p>
                    <a:p>
                      <a:pPr algn="just">
                        <a:spcAft>
                          <a:spcPts val="0"/>
                        </a:spcAft>
                      </a:pPr>
                      <a:r>
                        <a:rPr lang="el-GR" sz="1600" dirty="0">
                          <a:effectLst/>
                        </a:rPr>
                        <a:t>1980</a:t>
                      </a:r>
                    </a:p>
                    <a:p>
                      <a:pPr algn="just">
                        <a:spcAft>
                          <a:spcPts val="0"/>
                        </a:spcAft>
                      </a:pPr>
                      <a:r>
                        <a:rPr lang="el-GR" sz="1600" dirty="0">
                          <a:effectLst/>
                        </a:rPr>
                        <a:t>1984</a:t>
                      </a:r>
                    </a:p>
                    <a:p>
                      <a:pPr algn="just">
                        <a:spcAft>
                          <a:spcPts val="0"/>
                        </a:spcAft>
                      </a:pPr>
                      <a:r>
                        <a:rPr lang="el-GR" sz="1600" dirty="0">
                          <a:effectLst/>
                        </a:rPr>
                        <a:t>1988</a:t>
                      </a:r>
                    </a:p>
                    <a:p>
                      <a:pPr algn="just">
                        <a:spcAft>
                          <a:spcPts val="0"/>
                        </a:spcAft>
                      </a:pPr>
                      <a:r>
                        <a:rPr lang="el-GR" sz="1600" dirty="0">
                          <a:effectLst/>
                        </a:rPr>
                        <a:t>1992</a:t>
                      </a:r>
                    </a:p>
                    <a:p>
                      <a:pPr algn="just">
                        <a:spcAft>
                          <a:spcPts val="0"/>
                        </a:spcAft>
                      </a:pPr>
                      <a:r>
                        <a:rPr lang="el-GR" sz="1600" dirty="0">
                          <a:effectLst/>
                        </a:rPr>
                        <a:t>1992</a:t>
                      </a:r>
                      <a:endParaRPr lang="el-GR" sz="1600" dirty="0">
                        <a:effectLst/>
                        <a:latin typeface="Times New Roman"/>
                        <a:ea typeface="Times New Roman"/>
                      </a:endParaRPr>
                    </a:p>
                  </a:txBody>
                  <a:tcPr marL="68580" marR="68580" marT="0" marB="0"/>
                </a:tc>
                <a:tc>
                  <a:txBody>
                    <a:bodyPr/>
                    <a:lstStyle/>
                    <a:p>
                      <a:pPr algn="just">
                        <a:spcAft>
                          <a:spcPts val="0"/>
                        </a:spcAft>
                      </a:pPr>
                      <a:r>
                        <a:rPr lang="en-GB" sz="1600">
                          <a:effectLst/>
                        </a:rPr>
                        <a:t>EISENHOWER</a:t>
                      </a:r>
                      <a:endParaRPr lang="el-GR" sz="1600">
                        <a:effectLst/>
                      </a:endParaRPr>
                    </a:p>
                    <a:p>
                      <a:pPr algn="just">
                        <a:spcAft>
                          <a:spcPts val="0"/>
                        </a:spcAft>
                      </a:pPr>
                      <a:r>
                        <a:rPr lang="en-GB" sz="1600">
                          <a:effectLst/>
                        </a:rPr>
                        <a:t>EISENHOWER</a:t>
                      </a:r>
                      <a:endParaRPr lang="el-GR" sz="1600">
                        <a:effectLst/>
                      </a:endParaRPr>
                    </a:p>
                    <a:p>
                      <a:pPr algn="just">
                        <a:spcAft>
                          <a:spcPts val="0"/>
                        </a:spcAft>
                      </a:pPr>
                      <a:r>
                        <a:rPr lang="en-GB" sz="1600">
                          <a:effectLst/>
                        </a:rPr>
                        <a:t>KENNEDY</a:t>
                      </a:r>
                      <a:endParaRPr lang="el-GR" sz="1600">
                        <a:effectLst/>
                      </a:endParaRPr>
                    </a:p>
                    <a:p>
                      <a:pPr algn="just">
                        <a:spcAft>
                          <a:spcPts val="0"/>
                        </a:spcAft>
                      </a:pPr>
                      <a:r>
                        <a:rPr lang="en-GB" sz="1600">
                          <a:effectLst/>
                        </a:rPr>
                        <a:t>JOHNSON</a:t>
                      </a:r>
                      <a:endParaRPr lang="el-GR" sz="1600">
                        <a:effectLst/>
                      </a:endParaRPr>
                    </a:p>
                    <a:p>
                      <a:pPr algn="just">
                        <a:spcAft>
                          <a:spcPts val="0"/>
                        </a:spcAft>
                      </a:pPr>
                      <a:r>
                        <a:rPr lang="en-GB" sz="1600">
                          <a:effectLst/>
                        </a:rPr>
                        <a:t>NIXON</a:t>
                      </a:r>
                      <a:endParaRPr lang="el-GR" sz="1600">
                        <a:effectLst/>
                      </a:endParaRPr>
                    </a:p>
                    <a:p>
                      <a:pPr algn="just">
                        <a:spcAft>
                          <a:spcPts val="0"/>
                        </a:spcAft>
                      </a:pPr>
                      <a:r>
                        <a:rPr lang="en-GB" sz="1600">
                          <a:effectLst/>
                        </a:rPr>
                        <a:t>NIXON</a:t>
                      </a:r>
                      <a:endParaRPr lang="el-GR" sz="1600">
                        <a:effectLst/>
                      </a:endParaRPr>
                    </a:p>
                    <a:p>
                      <a:pPr algn="just">
                        <a:spcAft>
                          <a:spcPts val="0"/>
                        </a:spcAft>
                      </a:pPr>
                      <a:r>
                        <a:rPr lang="en-GB" sz="1600">
                          <a:effectLst/>
                        </a:rPr>
                        <a:t>NIXON</a:t>
                      </a:r>
                      <a:endParaRPr lang="el-GR" sz="1600">
                        <a:effectLst/>
                      </a:endParaRPr>
                    </a:p>
                    <a:p>
                      <a:pPr algn="just">
                        <a:spcAft>
                          <a:spcPts val="0"/>
                        </a:spcAft>
                      </a:pPr>
                      <a:r>
                        <a:rPr lang="en-GB" sz="1600">
                          <a:effectLst/>
                        </a:rPr>
                        <a:t>CARTER</a:t>
                      </a:r>
                      <a:endParaRPr lang="el-GR" sz="1600">
                        <a:effectLst/>
                      </a:endParaRPr>
                    </a:p>
                    <a:p>
                      <a:pPr algn="just">
                        <a:spcAft>
                          <a:spcPts val="0"/>
                        </a:spcAft>
                      </a:pPr>
                      <a:r>
                        <a:rPr lang="en-GB" sz="1600">
                          <a:effectLst/>
                        </a:rPr>
                        <a:t>REAGAN</a:t>
                      </a:r>
                      <a:endParaRPr lang="el-GR" sz="1600">
                        <a:effectLst/>
                      </a:endParaRPr>
                    </a:p>
                    <a:p>
                      <a:pPr algn="just">
                        <a:spcAft>
                          <a:spcPts val="0"/>
                        </a:spcAft>
                      </a:pPr>
                      <a:r>
                        <a:rPr lang="en-GB" sz="1600">
                          <a:effectLst/>
                        </a:rPr>
                        <a:t>REAGAN</a:t>
                      </a:r>
                      <a:endParaRPr lang="el-GR" sz="1600">
                        <a:effectLst/>
                      </a:endParaRPr>
                    </a:p>
                    <a:p>
                      <a:pPr algn="just">
                        <a:spcAft>
                          <a:spcPts val="0"/>
                        </a:spcAft>
                      </a:pPr>
                      <a:r>
                        <a:rPr lang="en-GB" sz="1600">
                          <a:effectLst/>
                        </a:rPr>
                        <a:t>REAGAN</a:t>
                      </a:r>
                      <a:endParaRPr lang="el-GR" sz="1600">
                        <a:effectLst/>
                      </a:endParaRPr>
                    </a:p>
                    <a:p>
                      <a:pPr algn="just">
                        <a:spcAft>
                          <a:spcPts val="0"/>
                        </a:spcAft>
                      </a:pPr>
                      <a:r>
                        <a:rPr lang="en-GB" sz="1600">
                          <a:effectLst/>
                        </a:rPr>
                        <a:t>BUSH</a:t>
                      </a:r>
                      <a:endParaRPr lang="el-GR" sz="1600">
                        <a:effectLst/>
                      </a:endParaRPr>
                    </a:p>
                    <a:p>
                      <a:pPr algn="just">
                        <a:spcAft>
                          <a:spcPts val="0"/>
                        </a:spcAft>
                      </a:pPr>
                      <a:r>
                        <a:rPr lang="el-GR" sz="1600">
                          <a:effectLst/>
                        </a:rPr>
                        <a:t>CLINTON</a:t>
                      </a:r>
                    </a:p>
                    <a:p>
                      <a:pPr algn="just">
                        <a:spcAft>
                          <a:spcPts val="0"/>
                        </a:spcAft>
                      </a:pPr>
                      <a:r>
                        <a:rPr lang="el-GR" sz="1600">
                          <a:effectLst/>
                        </a:rPr>
                        <a:t>CLINTON</a:t>
                      </a:r>
                      <a:endParaRPr lang="el-GR" sz="1600">
                        <a:effectLst/>
                        <a:latin typeface="Times New Roman"/>
                        <a:ea typeface="Times New Roman"/>
                      </a:endParaRPr>
                    </a:p>
                  </a:txBody>
                  <a:tcPr marL="68580" marR="68580" marT="0" marB="0"/>
                </a:tc>
                <a:tc>
                  <a:txBody>
                    <a:bodyPr/>
                    <a:lstStyle/>
                    <a:p>
                      <a:pPr algn="just">
                        <a:spcAft>
                          <a:spcPts val="0"/>
                        </a:spcAft>
                      </a:pPr>
                      <a:r>
                        <a:rPr lang="el-GR" sz="1600">
                          <a:effectLst/>
                        </a:rPr>
                        <a:t>442</a:t>
                      </a:r>
                    </a:p>
                    <a:p>
                      <a:pPr algn="just">
                        <a:spcAft>
                          <a:spcPts val="0"/>
                        </a:spcAft>
                      </a:pPr>
                      <a:r>
                        <a:rPr lang="el-GR" sz="1600">
                          <a:effectLst/>
                        </a:rPr>
                        <a:t>447</a:t>
                      </a:r>
                    </a:p>
                    <a:p>
                      <a:pPr algn="just">
                        <a:spcAft>
                          <a:spcPts val="0"/>
                        </a:spcAft>
                      </a:pPr>
                      <a:r>
                        <a:rPr lang="el-GR" sz="1600">
                          <a:effectLst/>
                        </a:rPr>
                        <a:t>303</a:t>
                      </a:r>
                    </a:p>
                    <a:p>
                      <a:pPr algn="just">
                        <a:spcAft>
                          <a:spcPts val="0"/>
                        </a:spcAft>
                      </a:pPr>
                      <a:r>
                        <a:rPr lang="el-GR" sz="1600">
                          <a:effectLst/>
                        </a:rPr>
                        <a:t>486</a:t>
                      </a:r>
                    </a:p>
                    <a:p>
                      <a:pPr algn="just">
                        <a:spcAft>
                          <a:spcPts val="0"/>
                        </a:spcAft>
                      </a:pPr>
                      <a:r>
                        <a:rPr lang="el-GR" sz="1600">
                          <a:effectLst/>
                        </a:rPr>
                        <a:t>301</a:t>
                      </a:r>
                    </a:p>
                    <a:p>
                      <a:pPr algn="just">
                        <a:spcAft>
                          <a:spcPts val="0"/>
                        </a:spcAft>
                      </a:pPr>
                      <a:r>
                        <a:rPr lang="el-GR" sz="1600">
                          <a:effectLst/>
                        </a:rPr>
                        <a:t>301</a:t>
                      </a:r>
                    </a:p>
                    <a:p>
                      <a:pPr algn="just">
                        <a:spcAft>
                          <a:spcPts val="0"/>
                        </a:spcAft>
                      </a:pPr>
                      <a:r>
                        <a:rPr lang="el-GR" sz="1600">
                          <a:effectLst/>
                        </a:rPr>
                        <a:t>520</a:t>
                      </a:r>
                    </a:p>
                    <a:p>
                      <a:pPr algn="just">
                        <a:spcAft>
                          <a:spcPts val="0"/>
                        </a:spcAft>
                      </a:pPr>
                      <a:r>
                        <a:rPr lang="el-GR" sz="1600">
                          <a:effectLst/>
                        </a:rPr>
                        <a:t>297</a:t>
                      </a:r>
                    </a:p>
                    <a:p>
                      <a:pPr algn="just">
                        <a:spcAft>
                          <a:spcPts val="0"/>
                        </a:spcAft>
                      </a:pPr>
                      <a:r>
                        <a:rPr lang="el-GR" sz="1600">
                          <a:effectLst/>
                        </a:rPr>
                        <a:t>489</a:t>
                      </a:r>
                    </a:p>
                    <a:p>
                      <a:pPr algn="just">
                        <a:spcAft>
                          <a:spcPts val="0"/>
                        </a:spcAft>
                      </a:pPr>
                      <a:r>
                        <a:rPr lang="el-GR" sz="1600">
                          <a:effectLst/>
                        </a:rPr>
                        <a:t>489</a:t>
                      </a:r>
                    </a:p>
                    <a:p>
                      <a:pPr algn="just">
                        <a:spcAft>
                          <a:spcPts val="0"/>
                        </a:spcAft>
                      </a:pPr>
                      <a:r>
                        <a:rPr lang="el-GR" sz="1600">
                          <a:effectLst/>
                        </a:rPr>
                        <a:t>525</a:t>
                      </a:r>
                    </a:p>
                    <a:p>
                      <a:pPr algn="just">
                        <a:spcAft>
                          <a:spcPts val="0"/>
                        </a:spcAft>
                      </a:pPr>
                      <a:r>
                        <a:rPr lang="el-GR" sz="1600">
                          <a:effectLst/>
                        </a:rPr>
                        <a:t>426</a:t>
                      </a:r>
                    </a:p>
                    <a:p>
                      <a:pPr algn="just">
                        <a:spcAft>
                          <a:spcPts val="0"/>
                        </a:spcAft>
                      </a:pPr>
                      <a:r>
                        <a:rPr lang="en-US" sz="1600">
                          <a:effectLst/>
                        </a:rPr>
                        <a:t>NULL</a:t>
                      </a:r>
                      <a:endParaRPr lang="el-GR" sz="1600">
                        <a:effectLst/>
                      </a:endParaRPr>
                    </a:p>
                    <a:p>
                      <a:pPr algn="just">
                        <a:spcAft>
                          <a:spcPts val="0"/>
                        </a:spcAft>
                      </a:pPr>
                      <a:r>
                        <a:rPr lang="en-US" sz="1600">
                          <a:effectLst/>
                        </a:rPr>
                        <a:t>NULL</a:t>
                      </a:r>
                      <a:endParaRPr lang="el-GR" sz="1600">
                        <a:effectLst/>
                        <a:latin typeface="Times New Roman"/>
                        <a:ea typeface="Times New Roman"/>
                      </a:endParaRPr>
                    </a:p>
                  </a:txBody>
                  <a:tcPr marL="68580" marR="68580" marT="0" marB="0"/>
                </a:tc>
                <a:tc>
                  <a:txBody>
                    <a:bodyPr/>
                    <a:lstStyle/>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DEM</a:t>
                      </a:r>
                      <a:endParaRPr lang="el-GR" sz="1600">
                        <a:effectLst/>
                      </a:endParaRPr>
                    </a:p>
                    <a:p>
                      <a:pPr algn="just">
                        <a:spcAft>
                          <a:spcPts val="0"/>
                        </a:spcAft>
                      </a:pPr>
                      <a:r>
                        <a:rPr lang="en-GB" sz="1600">
                          <a:effectLst/>
                        </a:rPr>
                        <a:t>DEM</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DEM</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n-GB" sz="1600">
                          <a:effectLst/>
                        </a:rPr>
                        <a:t>REP</a:t>
                      </a:r>
                      <a:endParaRPr lang="el-GR" sz="1600">
                        <a:effectLst/>
                      </a:endParaRPr>
                    </a:p>
                    <a:p>
                      <a:pPr algn="just">
                        <a:spcAft>
                          <a:spcPts val="0"/>
                        </a:spcAft>
                      </a:pPr>
                      <a:r>
                        <a:rPr lang="el-GR" sz="1600">
                          <a:effectLst/>
                        </a:rPr>
                        <a:t>DEM</a:t>
                      </a:r>
                    </a:p>
                    <a:p>
                      <a:pPr algn="just">
                        <a:spcAft>
                          <a:spcPts val="0"/>
                        </a:spcAft>
                      </a:pPr>
                      <a:r>
                        <a:rPr lang="el-GR" sz="1600">
                          <a:effectLst/>
                        </a:rPr>
                        <a:t>DEM</a:t>
                      </a:r>
                      <a:endParaRPr lang="el-GR" sz="1600">
                        <a:effectLst/>
                        <a:latin typeface="Times New Roman"/>
                        <a:ea typeface="Times New Roman"/>
                      </a:endParaRPr>
                    </a:p>
                  </a:txBody>
                  <a:tcPr marL="68580" marR="68580" marT="0" marB="0"/>
                </a:tc>
                <a:tc>
                  <a:txBody>
                    <a:bodyPr/>
                    <a:lstStyle/>
                    <a:p>
                      <a:pPr algn="just">
                        <a:spcAft>
                          <a:spcPts val="0"/>
                        </a:spcAft>
                      </a:pPr>
                      <a:r>
                        <a:rPr lang="en-GB" sz="1600">
                          <a:effectLst/>
                        </a:rPr>
                        <a:t>TEXAS</a:t>
                      </a:r>
                      <a:endParaRPr lang="el-GR" sz="1600">
                        <a:effectLst/>
                      </a:endParaRPr>
                    </a:p>
                    <a:p>
                      <a:pPr algn="just">
                        <a:spcAft>
                          <a:spcPts val="0"/>
                        </a:spcAft>
                      </a:pPr>
                      <a:r>
                        <a:rPr lang="en-GB" sz="1600">
                          <a:effectLst/>
                        </a:rPr>
                        <a:t>TEXAS</a:t>
                      </a:r>
                      <a:endParaRPr lang="el-GR" sz="1600">
                        <a:effectLst/>
                      </a:endParaRPr>
                    </a:p>
                    <a:p>
                      <a:pPr algn="just">
                        <a:spcAft>
                          <a:spcPts val="0"/>
                        </a:spcAft>
                      </a:pPr>
                      <a:r>
                        <a:rPr lang="en-GB" sz="1600">
                          <a:effectLst/>
                        </a:rPr>
                        <a:t>MASS.</a:t>
                      </a:r>
                      <a:endParaRPr lang="el-GR" sz="1600">
                        <a:effectLst/>
                      </a:endParaRPr>
                    </a:p>
                    <a:p>
                      <a:pPr algn="just">
                        <a:spcAft>
                          <a:spcPts val="0"/>
                        </a:spcAft>
                      </a:pPr>
                      <a:r>
                        <a:rPr lang="en-GB" sz="1600">
                          <a:effectLst/>
                        </a:rPr>
                        <a:t>TEXAS</a:t>
                      </a:r>
                      <a:endParaRPr lang="el-GR" sz="1600">
                        <a:effectLst/>
                      </a:endParaRPr>
                    </a:p>
                    <a:p>
                      <a:pPr algn="just">
                        <a:spcAft>
                          <a:spcPts val="0"/>
                        </a:spcAft>
                      </a:pPr>
                      <a:r>
                        <a:rPr lang="en-GB" sz="1600">
                          <a:effectLst/>
                        </a:rPr>
                        <a:t>CALIF.</a:t>
                      </a:r>
                      <a:endParaRPr lang="el-GR" sz="1600">
                        <a:effectLst/>
                      </a:endParaRPr>
                    </a:p>
                    <a:p>
                      <a:pPr algn="just">
                        <a:spcAft>
                          <a:spcPts val="0"/>
                        </a:spcAft>
                      </a:pPr>
                      <a:r>
                        <a:rPr lang="en-GB" sz="1600">
                          <a:effectLst/>
                        </a:rPr>
                        <a:t>CALIF</a:t>
                      </a:r>
                      <a:endParaRPr lang="el-GR" sz="1600">
                        <a:effectLst/>
                      </a:endParaRPr>
                    </a:p>
                    <a:p>
                      <a:pPr algn="just">
                        <a:spcAft>
                          <a:spcPts val="0"/>
                        </a:spcAft>
                      </a:pPr>
                      <a:r>
                        <a:rPr lang="en-GB" sz="1600">
                          <a:effectLst/>
                        </a:rPr>
                        <a:t>CALIF.</a:t>
                      </a:r>
                      <a:endParaRPr lang="el-GR" sz="1600">
                        <a:effectLst/>
                      </a:endParaRPr>
                    </a:p>
                    <a:p>
                      <a:pPr algn="just">
                        <a:spcAft>
                          <a:spcPts val="0"/>
                        </a:spcAft>
                      </a:pPr>
                      <a:r>
                        <a:rPr lang="en-GB" sz="1600">
                          <a:effectLst/>
                        </a:rPr>
                        <a:t>NULL</a:t>
                      </a:r>
                      <a:endParaRPr lang="el-GR" sz="1600">
                        <a:effectLst/>
                      </a:endParaRPr>
                    </a:p>
                    <a:p>
                      <a:pPr algn="just">
                        <a:spcAft>
                          <a:spcPts val="0"/>
                        </a:spcAft>
                      </a:pPr>
                      <a:r>
                        <a:rPr lang="en-GB" sz="1600">
                          <a:effectLst/>
                        </a:rPr>
                        <a:t>NULL</a:t>
                      </a:r>
                      <a:endParaRPr lang="el-GR" sz="1600">
                        <a:effectLst/>
                      </a:endParaRPr>
                    </a:p>
                    <a:p>
                      <a:pPr algn="just">
                        <a:spcAft>
                          <a:spcPts val="0"/>
                        </a:spcAft>
                      </a:pPr>
                      <a:r>
                        <a:rPr lang="en-GB" sz="1600">
                          <a:effectLst/>
                        </a:rPr>
                        <a:t>NULL</a:t>
                      </a:r>
                      <a:endParaRPr lang="el-GR" sz="1600">
                        <a:effectLst/>
                      </a:endParaRPr>
                    </a:p>
                    <a:p>
                      <a:pPr algn="just">
                        <a:spcAft>
                          <a:spcPts val="0"/>
                        </a:spcAft>
                      </a:pPr>
                      <a:r>
                        <a:rPr lang="en-GB" sz="1600">
                          <a:effectLst/>
                        </a:rPr>
                        <a:t>NULL</a:t>
                      </a:r>
                      <a:endParaRPr lang="el-GR" sz="1600">
                        <a:effectLst/>
                      </a:endParaRPr>
                    </a:p>
                    <a:p>
                      <a:pPr algn="just">
                        <a:spcAft>
                          <a:spcPts val="0"/>
                        </a:spcAft>
                      </a:pPr>
                      <a:r>
                        <a:rPr lang="el-GR" sz="1600">
                          <a:effectLst/>
                        </a:rPr>
                        <a:t>NULL</a:t>
                      </a:r>
                    </a:p>
                    <a:p>
                      <a:pPr algn="just">
                        <a:spcAft>
                          <a:spcPts val="0"/>
                        </a:spcAft>
                      </a:pPr>
                      <a:r>
                        <a:rPr lang="el-GR" sz="1600">
                          <a:effectLst/>
                        </a:rPr>
                        <a:t>NULL</a:t>
                      </a:r>
                    </a:p>
                    <a:p>
                      <a:pPr algn="just">
                        <a:spcAft>
                          <a:spcPts val="0"/>
                        </a:spcAft>
                      </a:pPr>
                      <a:r>
                        <a:rPr lang="el-GR" sz="1600">
                          <a:effectLst/>
                        </a:rPr>
                        <a:t>NULL</a:t>
                      </a:r>
                      <a:endParaRPr lang="el-GR" sz="1600">
                        <a:effectLst/>
                        <a:latin typeface="Times New Roman"/>
                        <a:ea typeface="Times New Roman"/>
                      </a:endParaRPr>
                    </a:p>
                  </a:txBody>
                  <a:tcPr marL="68580" marR="68580" marT="0" marB="0"/>
                </a:tc>
                <a:tc>
                  <a:txBody>
                    <a:bodyPr/>
                    <a:lstStyle/>
                    <a:p>
                      <a:pPr algn="just">
                        <a:spcAft>
                          <a:spcPts val="0"/>
                        </a:spcAft>
                      </a:pPr>
                      <a:r>
                        <a:rPr lang="en-GB" sz="1600">
                          <a:effectLst/>
                        </a:rPr>
                        <a:t>STEVENSON</a:t>
                      </a:r>
                      <a:endParaRPr lang="el-GR" sz="1600">
                        <a:effectLst/>
                      </a:endParaRPr>
                    </a:p>
                    <a:p>
                      <a:pPr algn="just">
                        <a:spcAft>
                          <a:spcPts val="0"/>
                        </a:spcAft>
                      </a:pPr>
                      <a:r>
                        <a:rPr lang="en-GB" sz="1600">
                          <a:effectLst/>
                        </a:rPr>
                        <a:t>STEVENSON</a:t>
                      </a:r>
                      <a:endParaRPr lang="el-GR" sz="1600">
                        <a:effectLst/>
                      </a:endParaRPr>
                    </a:p>
                    <a:p>
                      <a:pPr algn="just">
                        <a:spcAft>
                          <a:spcPts val="0"/>
                        </a:spcAft>
                      </a:pPr>
                      <a:r>
                        <a:rPr lang="en-GB" sz="1600">
                          <a:effectLst/>
                        </a:rPr>
                        <a:t>NIXON</a:t>
                      </a:r>
                      <a:endParaRPr lang="el-GR" sz="1600">
                        <a:effectLst/>
                      </a:endParaRPr>
                    </a:p>
                    <a:p>
                      <a:pPr algn="just">
                        <a:spcAft>
                          <a:spcPts val="0"/>
                        </a:spcAft>
                      </a:pPr>
                      <a:r>
                        <a:rPr lang="en-GB" sz="1600">
                          <a:effectLst/>
                        </a:rPr>
                        <a:t>GOLDWATER</a:t>
                      </a:r>
                      <a:endParaRPr lang="el-GR" sz="1600">
                        <a:effectLst/>
                      </a:endParaRPr>
                    </a:p>
                    <a:p>
                      <a:pPr algn="just">
                        <a:spcAft>
                          <a:spcPts val="0"/>
                        </a:spcAft>
                      </a:pPr>
                      <a:r>
                        <a:rPr lang="en-GB" sz="1600">
                          <a:effectLst/>
                        </a:rPr>
                        <a:t>HUMPHREY</a:t>
                      </a:r>
                      <a:endParaRPr lang="el-GR" sz="1600">
                        <a:effectLst/>
                      </a:endParaRPr>
                    </a:p>
                    <a:p>
                      <a:pPr algn="just">
                        <a:spcAft>
                          <a:spcPts val="0"/>
                        </a:spcAft>
                      </a:pPr>
                      <a:r>
                        <a:rPr lang="en-GB" sz="1600">
                          <a:effectLst/>
                        </a:rPr>
                        <a:t>WALLACE</a:t>
                      </a:r>
                      <a:endParaRPr lang="el-GR" sz="1600">
                        <a:effectLst/>
                      </a:endParaRPr>
                    </a:p>
                    <a:p>
                      <a:pPr algn="just">
                        <a:spcAft>
                          <a:spcPts val="0"/>
                        </a:spcAft>
                      </a:pPr>
                      <a:r>
                        <a:rPr lang="en-GB" sz="1600">
                          <a:effectLst/>
                        </a:rPr>
                        <a:t>McGOVERN</a:t>
                      </a:r>
                      <a:endParaRPr lang="el-GR" sz="1600">
                        <a:effectLst/>
                      </a:endParaRPr>
                    </a:p>
                    <a:p>
                      <a:pPr algn="just">
                        <a:spcAft>
                          <a:spcPts val="0"/>
                        </a:spcAft>
                      </a:pPr>
                      <a:r>
                        <a:rPr lang="en-GB" sz="1600">
                          <a:effectLst/>
                        </a:rPr>
                        <a:t>FORD</a:t>
                      </a:r>
                      <a:endParaRPr lang="el-GR" sz="1600">
                        <a:effectLst/>
                      </a:endParaRPr>
                    </a:p>
                    <a:p>
                      <a:pPr algn="just">
                        <a:spcAft>
                          <a:spcPts val="0"/>
                        </a:spcAft>
                      </a:pPr>
                      <a:r>
                        <a:rPr lang="en-GB" sz="1600">
                          <a:effectLst/>
                        </a:rPr>
                        <a:t>CARTER</a:t>
                      </a:r>
                      <a:endParaRPr lang="el-GR" sz="1600">
                        <a:effectLst/>
                      </a:endParaRPr>
                    </a:p>
                    <a:p>
                      <a:pPr algn="just">
                        <a:spcAft>
                          <a:spcPts val="0"/>
                        </a:spcAft>
                      </a:pPr>
                      <a:r>
                        <a:rPr lang="en-GB" sz="1600">
                          <a:effectLst/>
                        </a:rPr>
                        <a:t>AN</a:t>
                      </a:r>
                      <a:r>
                        <a:rPr lang="en-US" sz="1600">
                          <a:effectLst/>
                        </a:rPr>
                        <a:t>D</a:t>
                      </a:r>
                      <a:r>
                        <a:rPr lang="en-GB" sz="1600">
                          <a:effectLst/>
                        </a:rPr>
                        <a:t>ERSON</a:t>
                      </a:r>
                      <a:endParaRPr lang="el-GR" sz="1600">
                        <a:effectLst/>
                      </a:endParaRPr>
                    </a:p>
                    <a:p>
                      <a:pPr algn="just">
                        <a:spcAft>
                          <a:spcPts val="0"/>
                        </a:spcAft>
                      </a:pPr>
                      <a:r>
                        <a:rPr lang="en-GB" sz="1600">
                          <a:effectLst/>
                        </a:rPr>
                        <a:t>MONDALE</a:t>
                      </a:r>
                      <a:endParaRPr lang="el-GR" sz="1600">
                        <a:effectLst/>
                      </a:endParaRPr>
                    </a:p>
                    <a:p>
                      <a:pPr algn="just">
                        <a:spcAft>
                          <a:spcPts val="0"/>
                        </a:spcAft>
                      </a:pPr>
                      <a:r>
                        <a:rPr lang="en-GB" sz="1600">
                          <a:effectLst/>
                        </a:rPr>
                        <a:t>DOUKAKIS</a:t>
                      </a:r>
                      <a:endParaRPr lang="el-GR" sz="1600">
                        <a:effectLst/>
                      </a:endParaRPr>
                    </a:p>
                    <a:p>
                      <a:pPr algn="just">
                        <a:spcAft>
                          <a:spcPts val="0"/>
                        </a:spcAft>
                      </a:pPr>
                      <a:r>
                        <a:rPr lang="el-GR" sz="1600">
                          <a:effectLst/>
                        </a:rPr>
                        <a:t>BUSH</a:t>
                      </a:r>
                    </a:p>
                    <a:p>
                      <a:pPr algn="just">
                        <a:spcAft>
                          <a:spcPts val="0"/>
                        </a:spcAft>
                      </a:pPr>
                      <a:r>
                        <a:rPr lang="el-GR" sz="1600">
                          <a:effectLst/>
                        </a:rPr>
                        <a:t>PERAULT</a:t>
                      </a:r>
                      <a:endParaRPr lang="el-GR" sz="1600">
                        <a:effectLst/>
                        <a:latin typeface="Times New Roman"/>
                        <a:ea typeface="Times New Roman"/>
                      </a:endParaRPr>
                    </a:p>
                  </a:txBody>
                  <a:tcPr marL="68580" marR="68580" marT="0" marB="0"/>
                </a:tc>
                <a:tc>
                  <a:txBody>
                    <a:bodyPr/>
                    <a:lstStyle/>
                    <a:p>
                      <a:pPr algn="just">
                        <a:spcAft>
                          <a:spcPts val="0"/>
                        </a:spcAft>
                      </a:pPr>
                      <a:r>
                        <a:rPr lang="el-GR" sz="1600">
                          <a:effectLst/>
                        </a:rPr>
                        <a:t>89</a:t>
                      </a:r>
                    </a:p>
                    <a:p>
                      <a:pPr algn="just">
                        <a:spcAft>
                          <a:spcPts val="0"/>
                        </a:spcAft>
                      </a:pPr>
                      <a:r>
                        <a:rPr lang="el-GR" sz="1600">
                          <a:effectLst/>
                        </a:rPr>
                        <a:t>73</a:t>
                      </a:r>
                    </a:p>
                    <a:p>
                      <a:pPr algn="just">
                        <a:spcAft>
                          <a:spcPts val="0"/>
                        </a:spcAft>
                      </a:pPr>
                      <a:r>
                        <a:rPr lang="el-GR" sz="1600">
                          <a:effectLst/>
                        </a:rPr>
                        <a:t>219</a:t>
                      </a:r>
                    </a:p>
                    <a:p>
                      <a:pPr algn="just">
                        <a:spcAft>
                          <a:spcPts val="0"/>
                        </a:spcAft>
                      </a:pPr>
                      <a:r>
                        <a:rPr lang="el-GR" sz="1600">
                          <a:effectLst/>
                        </a:rPr>
                        <a:t>52</a:t>
                      </a:r>
                    </a:p>
                    <a:p>
                      <a:pPr algn="just">
                        <a:spcAft>
                          <a:spcPts val="0"/>
                        </a:spcAft>
                      </a:pPr>
                      <a:r>
                        <a:rPr lang="el-GR" sz="1600">
                          <a:effectLst/>
                        </a:rPr>
                        <a:t>191</a:t>
                      </a:r>
                    </a:p>
                    <a:p>
                      <a:pPr algn="just">
                        <a:spcAft>
                          <a:spcPts val="0"/>
                        </a:spcAft>
                      </a:pPr>
                      <a:r>
                        <a:rPr lang="el-GR" sz="1600">
                          <a:effectLst/>
                        </a:rPr>
                        <a:t>46</a:t>
                      </a:r>
                    </a:p>
                    <a:p>
                      <a:pPr algn="just">
                        <a:spcAft>
                          <a:spcPts val="0"/>
                        </a:spcAft>
                      </a:pPr>
                      <a:r>
                        <a:rPr lang="el-GR" sz="1600">
                          <a:effectLst/>
                        </a:rPr>
                        <a:t>17</a:t>
                      </a:r>
                    </a:p>
                    <a:p>
                      <a:pPr algn="just">
                        <a:spcAft>
                          <a:spcPts val="0"/>
                        </a:spcAft>
                      </a:pPr>
                      <a:r>
                        <a:rPr lang="el-GR" sz="1600">
                          <a:effectLst/>
                        </a:rPr>
                        <a:t>240</a:t>
                      </a:r>
                    </a:p>
                    <a:p>
                      <a:pPr algn="just">
                        <a:spcAft>
                          <a:spcPts val="0"/>
                        </a:spcAft>
                      </a:pPr>
                      <a:r>
                        <a:rPr lang="el-GR" sz="1600">
                          <a:effectLst/>
                        </a:rPr>
                        <a:t>49</a:t>
                      </a:r>
                    </a:p>
                    <a:p>
                      <a:pPr algn="just">
                        <a:spcAft>
                          <a:spcPts val="0"/>
                        </a:spcAft>
                      </a:pPr>
                      <a:r>
                        <a:rPr lang="el-GR" sz="1600">
                          <a:effectLst/>
                        </a:rPr>
                        <a:t>0</a:t>
                      </a:r>
                    </a:p>
                    <a:p>
                      <a:pPr algn="just">
                        <a:spcAft>
                          <a:spcPts val="0"/>
                        </a:spcAft>
                      </a:pPr>
                      <a:r>
                        <a:rPr lang="el-GR" sz="1600">
                          <a:effectLst/>
                        </a:rPr>
                        <a:t>13</a:t>
                      </a:r>
                    </a:p>
                    <a:p>
                      <a:pPr algn="just">
                        <a:spcAft>
                          <a:spcPts val="0"/>
                        </a:spcAft>
                      </a:pPr>
                      <a:r>
                        <a:rPr lang="el-GR" sz="1600">
                          <a:effectLst/>
                        </a:rPr>
                        <a:t>41</a:t>
                      </a:r>
                    </a:p>
                    <a:p>
                      <a:pPr algn="just">
                        <a:spcAft>
                          <a:spcPts val="0"/>
                        </a:spcAft>
                      </a:pPr>
                      <a:r>
                        <a:rPr lang="el-GR" sz="1600">
                          <a:effectLst/>
                        </a:rPr>
                        <a:t>NULL</a:t>
                      </a:r>
                    </a:p>
                    <a:p>
                      <a:pPr algn="just">
                        <a:spcAft>
                          <a:spcPts val="0"/>
                        </a:spcAft>
                      </a:pPr>
                      <a:r>
                        <a:rPr lang="el-GR" sz="1600">
                          <a:effectLst/>
                        </a:rPr>
                        <a:t>NULL</a:t>
                      </a:r>
                      <a:endParaRPr lang="el-GR" sz="1600">
                        <a:effectLst/>
                        <a:latin typeface="Times New Roman"/>
                        <a:ea typeface="Times New Roman"/>
                      </a:endParaRPr>
                    </a:p>
                  </a:txBody>
                  <a:tcPr marL="68580" marR="68580" marT="0" marB="0"/>
                </a:tc>
                <a:tc>
                  <a:txBody>
                    <a:bodyPr/>
                    <a:lstStyle/>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l-GR" sz="1600" dirty="0">
                          <a:effectLst/>
                        </a:rPr>
                        <a:t>REP</a:t>
                      </a:r>
                    </a:p>
                    <a:p>
                      <a:pPr algn="just">
                        <a:spcAft>
                          <a:spcPts val="0"/>
                        </a:spcAft>
                      </a:pPr>
                      <a:r>
                        <a:rPr lang="el-GR" sz="1600" dirty="0">
                          <a:effectLst/>
                        </a:rPr>
                        <a:t>IND</a:t>
                      </a:r>
                      <a:endParaRPr lang="el-GR" sz="1600" dirty="0">
                        <a:effectLst/>
                        <a:latin typeface="Times New Roman"/>
                        <a:ea typeface="Times New Roman"/>
                      </a:endParaRPr>
                    </a:p>
                  </a:txBody>
                  <a:tcPr marL="68580" marR="68580" marT="0" marB="0"/>
                </a:tc>
              </a:tr>
            </a:tbl>
          </a:graphicData>
        </a:graphic>
      </p:graphicFrame>
      <p:sp>
        <p:nvSpPr>
          <p:cNvPr id="4" name="Rectangle 1"/>
          <p:cNvSpPr>
            <a:spLocks noChangeArrowheads="1"/>
          </p:cNvSpPr>
          <p:nvPr/>
        </p:nvSpPr>
        <p:spPr bwMode="auto">
          <a:xfrm>
            <a:off x="120943" y="6142747"/>
            <a:ext cx="89021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altLang="el-GR" b="0" i="0" u="none" strike="noStrike" cap="none" normalizeH="0" baseline="0" dirty="0" smtClean="0">
                <a:ln>
                  <a:noFill/>
                </a:ln>
                <a:solidFill>
                  <a:schemeClr val="tx1"/>
                </a:solidFill>
                <a:effectLst/>
                <a:latin typeface="+mn-lt"/>
                <a:ea typeface="Times New Roman" pitchFamily="18" charset="0"/>
                <a:cs typeface="Arial" pitchFamily="34" charset="0"/>
              </a:rPr>
              <a:t>REP=REPUBLICAN , DEM=DEMOCRAT , IND=INDEPENDENT</a:t>
            </a:r>
            <a:endParaRPr kumimoji="0" lang="el-GR" altLang="el-GR"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altLang="el-GR" b="0" i="0" u="none" strike="noStrike" cap="none" normalizeH="0" baseline="0" dirty="0" smtClean="0">
                <a:ln>
                  <a:noFill/>
                </a:ln>
                <a:solidFill>
                  <a:schemeClr val="tx1"/>
                </a:solidFill>
                <a:effectLst/>
                <a:latin typeface="+mn-lt"/>
                <a:ea typeface="Times New Roman" pitchFamily="18" charset="0"/>
                <a:cs typeface="Arial" pitchFamily="34" charset="0"/>
              </a:rPr>
              <a:t>Η αναγραφή </a:t>
            </a:r>
            <a:r>
              <a:rPr kumimoji="0" lang="en-US" altLang="el-GR" b="0" i="0" u="none" strike="noStrike" cap="none" normalizeH="0" baseline="0" dirty="0" smtClean="0">
                <a:ln>
                  <a:noFill/>
                </a:ln>
                <a:solidFill>
                  <a:schemeClr val="tx1"/>
                </a:solidFill>
                <a:effectLst/>
                <a:latin typeface="+mn-lt"/>
                <a:ea typeface="Times New Roman" pitchFamily="18" charset="0"/>
                <a:cs typeface="Arial" pitchFamily="34" charset="0"/>
              </a:rPr>
              <a:t>NULL</a:t>
            </a:r>
            <a:r>
              <a:rPr kumimoji="0" lang="el-GR" altLang="el-GR" b="0" i="0" u="none" strike="noStrike" cap="none" normalizeH="0" baseline="0" dirty="0" smtClean="0">
                <a:ln>
                  <a:noFill/>
                </a:ln>
                <a:solidFill>
                  <a:schemeClr val="tx1"/>
                </a:solidFill>
                <a:effectLst/>
                <a:latin typeface="+mn-lt"/>
                <a:ea typeface="Times New Roman" pitchFamily="18" charset="0"/>
                <a:cs typeface="Arial" pitchFamily="34" charset="0"/>
              </a:rPr>
              <a:t> σε μια θέση του πίνακα σημαίνει ότι η αντίστοιχη στήλη δεν έχει τιμή.</a:t>
            </a:r>
            <a:endParaRPr kumimoji="0" lang="el-GR" altLang="el-GR" b="0" i="0" u="none" strike="noStrike" cap="none" normalizeH="0" baseline="0" dirty="0" smtClean="0">
              <a:ln>
                <a:noFill/>
              </a:ln>
              <a:solidFill>
                <a:schemeClr val="tx1"/>
              </a:solidFill>
              <a:effectLst/>
              <a:latin typeface="+mn-lt"/>
              <a:cs typeface="Arial" pitchFamily="34" charset="0"/>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856938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noAutofit/>
          </a:bodyPr>
          <a:lstStyle/>
          <a:p>
            <a:pPr eaLnBrk="1" hangingPunct="1"/>
            <a:r>
              <a:rPr lang="el-GR" altLang="el-GR" sz="2800" dirty="0" smtClean="0"/>
              <a:t>4 πίνακες της τρίτης κανονικής μορφής στους οποίους επιμερίζονται τα στοιχεία των εκλογών. </a:t>
            </a:r>
            <a:r>
              <a:rPr lang="en-US" altLang="el-GR" sz="2800" dirty="0" smtClean="0"/>
              <a:t/>
            </a:r>
            <a:br>
              <a:rPr lang="en-US" altLang="el-GR" sz="2800" dirty="0" smtClean="0"/>
            </a:br>
            <a:r>
              <a:rPr lang="el-GR" altLang="el-GR" sz="2800" dirty="0" smtClean="0"/>
              <a:t>Θυμηθείτε ποιο είναι το κύριο κλειδί κάθε πίνακα. </a:t>
            </a:r>
          </a:p>
        </p:txBody>
      </p:sp>
    </p:spTree>
    <p:extLst>
      <p:ext uri="{BB962C8B-B14F-4D97-AF65-F5344CB8AC3E}">
        <p14:creationId xmlns:p14="http://schemas.microsoft.com/office/powerpoint/2010/main" val="2782600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346653628"/>
              </p:ext>
            </p:extLst>
          </p:nvPr>
        </p:nvGraphicFramePr>
        <p:xfrm>
          <a:off x="179512" y="548680"/>
          <a:ext cx="3456383" cy="2194560"/>
        </p:xfrm>
        <a:graphic>
          <a:graphicData uri="http://schemas.openxmlformats.org/drawingml/2006/table">
            <a:tbl>
              <a:tblPr firstRow="1">
                <a:tableStyleId>{B301B821-A1FF-4177-AEE7-76D212191A09}</a:tableStyleId>
              </a:tblPr>
              <a:tblGrid>
                <a:gridCol w="1306519"/>
                <a:gridCol w="975534"/>
                <a:gridCol w="1174330"/>
              </a:tblGrid>
              <a:tr h="1944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kern="1200" dirty="0">
                          <a:solidFill>
                            <a:schemeClr val="bg1"/>
                          </a:solidFill>
                          <a:effectLst/>
                        </a:rPr>
                        <a:t>WINNER</a:t>
                      </a:r>
                      <a:endParaRPr lang="el-GR" sz="1600" kern="1200" dirty="0">
                        <a:solidFill>
                          <a:schemeClr val="bg1"/>
                        </a:solidFill>
                        <a:effectLst/>
                        <a:latin typeface="Calibri"/>
                        <a:ea typeface="+mn-ea"/>
                        <a:cs typeface="+mn-cs"/>
                      </a:endParaRPr>
                    </a:p>
                  </a:txBody>
                  <a:tcPr marL="68580" marR="68580" marT="0" marB="0">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solidFill>
                            <a:schemeClr val="bg1"/>
                          </a:solidFill>
                          <a:effectLst/>
                        </a:rPr>
                        <a:t>W-PARTY</a:t>
                      </a:r>
                      <a:endParaRPr lang="el-GR" sz="1600" dirty="0">
                        <a:solidFill>
                          <a:schemeClr val="bg1"/>
                        </a:solidFill>
                        <a:effectLst/>
                        <a:latin typeface="Times New Roman"/>
                        <a:ea typeface="Times New Roman"/>
                      </a:endParaRPr>
                    </a:p>
                  </a:txBody>
                  <a:tcPr marL="68580" marR="68580" marT="0" marB="0">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solidFill>
                            <a:schemeClr val="bg1"/>
                          </a:solidFill>
                          <a:effectLst/>
                        </a:rPr>
                        <a:t>W_STATE</a:t>
                      </a:r>
                      <a:endParaRPr lang="el-GR" sz="1600" dirty="0">
                        <a:solidFill>
                          <a:schemeClr val="bg1"/>
                        </a:solidFill>
                        <a:effectLst/>
                        <a:latin typeface="Times New Roman"/>
                        <a:ea typeface="Times New Roman"/>
                      </a:endParaRPr>
                    </a:p>
                  </a:txBody>
                  <a:tcPr marL="68580" marR="68580" marT="0" marB="0">
                    <a:solidFill>
                      <a:srgbClr val="004B82"/>
                    </a:solidFill>
                  </a:tcPr>
                </a:tc>
              </a:tr>
              <a:tr h="17497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EISENHOWER</a:t>
                      </a:r>
                      <a:endParaRPr lang="el-GR" sz="1600" dirty="0">
                        <a:effectLst/>
                      </a:endParaRPr>
                    </a:p>
                    <a:p>
                      <a:pPr algn="just">
                        <a:spcAft>
                          <a:spcPts val="0"/>
                        </a:spcAft>
                      </a:pPr>
                      <a:r>
                        <a:rPr lang="en-GB" sz="1600" dirty="0">
                          <a:effectLst/>
                        </a:rPr>
                        <a:t>KENNEDY</a:t>
                      </a:r>
                      <a:endParaRPr lang="el-GR" sz="1600" dirty="0">
                        <a:effectLst/>
                      </a:endParaRPr>
                    </a:p>
                    <a:p>
                      <a:pPr algn="just">
                        <a:spcAft>
                          <a:spcPts val="0"/>
                        </a:spcAft>
                      </a:pPr>
                      <a:r>
                        <a:rPr lang="en-GB" sz="1600" dirty="0">
                          <a:effectLst/>
                        </a:rPr>
                        <a:t>JOHNSON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REAGAN</a:t>
                      </a:r>
                      <a:endParaRPr lang="el-GR" sz="1600" dirty="0">
                        <a:effectLst/>
                      </a:endParaRPr>
                    </a:p>
                    <a:p>
                      <a:pPr algn="just">
                        <a:spcAft>
                          <a:spcPts val="0"/>
                        </a:spcAft>
                      </a:pPr>
                      <a:r>
                        <a:rPr lang="en-GB" sz="1600" dirty="0">
                          <a:effectLst/>
                        </a:rPr>
                        <a:t>BUSH</a:t>
                      </a:r>
                      <a:endParaRPr lang="el-GR" sz="1600" dirty="0">
                        <a:effectLst/>
                      </a:endParaRPr>
                    </a:p>
                    <a:p>
                      <a:pPr algn="just">
                        <a:spcAft>
                          <a:spcPts val="0"/>
                        </a:spcAft>
                      </a:pPr>
                      <a:r>
                        <a:rPr lang="en-GB" sz="1600" dirty="0" smtClean="0">
                          <a:effectLst/>
                        </a:rPr>
                        <a:t>CLINTON</a:t>
                      </a:r>
                      <a:endParaRPr lang="el-GR" sz="1600" dirty="0">
                        <a:effectLst/>
                        <a:latin typeface="Times New Roman"/>
                        <a:ea typeface="Times New Roman"/>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de-DE" sz="1600" dirty="0">
                          <a:effectLst/>
                        </a:rPr>
                        <a:t>REP</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REP</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REP</a:t>
                      </a:r>
                      <a:endParaRPr lang="el-GR" sz="1600" dirty="0">
                        <a:effectLst/>
                      </a:endParaRPr>
                    </a:p>
                    <a:p>
                      <a:pPr algn="just">
                        <a:spcAft>
                          <a:spcPts val="0"/>
                        </a:spcAft>
                      </a:pPr>
                      <a:r>
                        <a:rPr lang="el-GR" sz="1600" dirty="0">
                          <a:effectLst/>
                        </a:rPr>
                        <a:t>REP</a:t>
                      </a:r>
                    </a:p>
                    <a:p>
                      <a:pPr algn="just">
                        <a:spcAft>
                          <a:spcPts val="0"/>
                        </a:spcAft>
                      </a:pPr>
                      <a:r>
                        <a:rPr lang="el-GR" sz="1600" dirty="0" smtClean="0">
                          <a:effectLst/>
                        </a:rPr>
                        <a:t>DEM</a:t>
                      </a:r>
                      <a:endParaRPr lang="el-GR" sz="1600" dirty="0">
                        <a:effectLst/>
                        <a:latin typeface="Times New Roman"/>
                        <a:ea typeface="Times New Roman"/>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TEXAS</a:t>
                      </a:r>
                      <a:endParaRPr lang="el-GR" sz="1600" dirty="0">
                        <a:effectLst/>
                      </a:endParaRPr>
                    </a:p>
                    <a:p>
                      <a:pPr algn="just">
                        <a:spcAft>
                          <a:spcPts val="0"/>
                        </a:spcAft>
                      </a:pPr>
                      <a:r>
                        <a:rPr lang="en-GB" sz="1600" dirty="0">
                          <a:effectLst/>
                        </a:rPr>
                        <a:t>MASS.</a:t>
                      </a:r>
                      <a:endParaRPr lang="el-GR" sz="1600" dirty="0">
                        <a:effectLst/>
                      </a:endParaRPr>
                    </a:p>
                    <a:p>
                      <a:pPr algn="just">
                        <a:spcAft>
                          <a:spcPts val="0"/>
                        </a:spcAft>
                      </a:pPr>
                      <a:r>
                        <a:rPr lang="en-GB" sz="1600" dirty="0">
                          <a:effectLst/>
                        </a:rPr>
                        <a:t>TEXAS</a:t>
                      </a:r>
                      <a:endParaRPr lang="el-GR" sz="1600" dirty="0">
                        <a:effectLst/>
                      </a:endParaRPr>
                    </a:p>
                    <a:p>
                      <a:pPr algn="just">
                        <a:spcAft>
                          <a:spcPts val="0"/>
                        </a:spcAft>
                      </a:pPr>
                      <a:r>
                        <a:rPr lang="en-GB" sz="1600" dirty="0">
                          <a:effectLst/>
                        </a:rPr>
                        <a:t>CALIF.</a:t>
                      </a:r>
                      <a:endParaRPr lang="el-GR" sz="1600" dirty="0">
                        <a:effectLst/>
                      </a:endParaRPr>
                    </a:p>
                    <a:p>
                      <a:pPr algn="just">
                        <a:spcAft>
                          <a:spcPts val="0"/>
                        </a:spcAft>
                      </a:pPr>
                      <a:r>
                        <a:rPr lang="en-GB" sz="1600" dirty="0">
                          <a:effectLst/>
                        </a:rPr>
                        <a:t>NULL</a:t>
                      </a:r>
                      <a:endParaRPr lang="el-GR" sz="1600" dirty="0">
                        <a:effectLst/>
                      </a:endParaRPr>
                    </a:p>
                    <a:p>
                      <a:pPr algn="just">
                        <a:spcAft>
                          <a:spcPts val="0"/>
                        </a:spcAft>
                      </a:pPr>
                      <a:r>
                        <a:rPr lang="en-GB" sz="1600" dirty="0">
                          <a:effectLst/>
                        </a:rPr>
                        <a:t>NULL</a:t>
                      </a:r>
                      <a:endParaRPr lang="el-GR" sz="1600" dirty="0">
                        <a:effectLst/>
                      </a:endParaRPr>
                    </a:p>
                    <a:p>
                      <a:pPr algn="just">
                        <a:spcAft>
                          <a:spcPts val="0"/>
                        </a:spcAft>
                      </a:pPr>
                      <a:r>
                        <a:rPr lang="el-GR" sz="1600" dirty="0">
                          <a:effectLst/>
                        </a:rPr>
                        <a:t>NULL</a:t>
                      </a:r>
                    </a:p>
                    <a:p>
                      <a:pPr algn="just">
                        <a:spcAft>
                          <a:spcPts val="0"/>
                        </a:spcAft>
                      </a:pPr>
                      <a:r>
                        <a:rPr lang="el-GR" sz="1600" dirty="0">
                          <a:effectLst/>
                        </a:rPr>
                        <a:t>NULL</a:t>
                      </a:r>
                      <a:endParaRPr lang="el-GR" sz="1600" dirty="0">
                        <a:effectLst/>
                        <a:latin typeface="Times New Roman"/>
                        <a:ea typeface="Times New Roman"/>
                      </a:endParaRPr>
                    </a:p>
                  </a:txBody>
                  <a:tcPr marL="68580" marR="68580" marT="0" marB="0"/>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878250609"/>
              </p:ext>
            </p:extLst>
          </p:nvPr>
        </p:nvGraphicFramePr>
        <p:xfrm>
          <a:off x="5292080" y="3444240"/>
          <a:ext cx="3456384" cy="3413760"/>
        </p:xfrm>
        <a:graphic>
          <a:graphicData uri="http://schemas.openxmlformats.org/drawingml/2006/table">
            <a:tbl>
              <a:tblPr/>
              <a:tblGrid>
                <a:gridCol w="1686249"/>
                <a:gridCol w="1770135"/>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LOSER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L_PARTY</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STEVENSON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GOLDWATER</a:t>
                      </a:r>
                      <a:endParaRPr lang="el-GR" sz="1600" dirty="0">
                        <a:effectLst/>
                      </a:endParaRPr>
                    </a:p>
                    <a:p>
                      <a:pPr algn="just">
                        <a:spcAft>
                          <a:spcPts val="0"/>
                        </a:spcAft>
                      </a:pPr>
                      <a:r>
                        <a:rPr lang="en-GB" sz="1600" dirty="0">
                          <a:effectLst/>
                        </a:rPr>
                        <a:t>HUMPHREY</a:t>
                      </a:r>
                      <a:endParaRPr lang="el-GR" sz="1600" dirty="0">
                        <a:effectLst/>
                      </a:endParaRPr>
                    </a:p>
                    <a:p>
                      <a:pPr algn="just">
                        <a:spcAft>
                          <a:spcPts val="0"/>
                        </a:spcAft>
                      </a:pPr>
                      <a:r>
                        <a:rPr lang="en-GB" sz="1600" dirty="0">
                          <a:effectLst/>
                        </a:rPr>
                        <a:t>WALLACE</a:t>
                      </a:r>
                      <a:endParaRPr lang="el-GR" sz="1600" dirty="0">
                        <a:effectLst/>
                      </a:endParaRPr>
                    </a:p>
                    <a:p>
                      <a:pPr algn="just">
                        <a:spcAft>
                          <a:spcPts val="0"/>
                        </a:spcAft>
                      </a:pPr>
                      <a:r>
                        <a:rPr lang="en-GB" sz="1600" dirty="0" err="1">
                          <a:effectLst/>
                        </a:rPr>
                        <a:t>McGOVERN</a:t>
                      </a:r>
                      <a:endParaRPr lang="el-GR" sz="1600" dirty="0">
                        <a:effectLst/>
                      </a:endParaRPr>
                    </a:p>
                    <a:p>
                      <a:pPr algn="just">
                        <a:spcAft>
                          <a:spcPts val="0"/>
                        </a:spcAft>
                      </a:pPr>
                      <a:r>
                        <a:rPr lang="en-GB" sz="1600" dirty="0">
                          <a:effectLst/>
                        </a:rPr>
                        <a:t>FORD</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AN</a:t>
                      </a:r>
                      <a:r>
                        <a:rPr lang="en-US" sz="1600" dirty="0">
                          <a:effectLst/>
                        </a:rPr>
                        <a:t>D</a:t>
                      </a:r>
                      <a:r>
                        <a:rPr lang="en-GB" sz="1600" dirty="0">
                          <a:effectLst/>
                        </a:rPr>
                        <a:t>ERSON</a:t>
                      </a:r>
                      <a:endParaRPr lang="el-GR" sz="1600" dirty="0">
                        <a:effectLst/>
                      </a:endParaRPr>
                    </a:p>
                    <a:p>
                      <a:pPr algn="just">
                        <a:spcAft>
                          <a:spcPts val="0"/>
                        </a:spcAft>
                      </a:pPr>
                      <a:r>
                        <a:rPr lang="en-GB" sz="1600" dirty="0">
                          <a:effectLst/>
                        </a:rPr>
                        <a:t>MONDALE</a:t>
                      </a:r>
                      <a:endParaRPr lang="el-GR" sz="1600" dirty="0">
                        <a:effectLst/>
                      </a:endParaRPr>
                    </a:p>
                    <a:p>
                      <a:pPr algn="just">
                        <a:spcAft>
                          <a:spcPts val="0"/>
                        </a:spcAft>
                      </a:pPr>
                      <a:r>
                        <a:rPr lang="en-GB" sz="1600" dirty="0">
                          <a:effectLst/>
                        </a:rPr>
                        <a:t>DOUKAKIS</a:t>
                      </a:r>
                      <a:endParaRPr lang="el-GR" sz="1600" dirty="0">
                        <a:effectLst/>
                      </a:endParaRPr>
                    </a:p>
                    <a:p>
                      <a:pPr algn="just">
                        <a:spcAft>
                          <a:spcPts val="0"/>
                        </a:spcAft>
                      </a:pPr>
                      <a:r>
                        <a:rPr lang="en-GB" sz="1600" dirty="0">
                          <a:effectLst/>
                        </a:rPr>
                        <a:t>BUSH</a:t>
                      </a:r>
                      <a:endParaRPr lang="el-GR" sz="1600" dirty="0">
                        <a:effectLst/>
                      </a:endParaRPr>
                    </a:p>
                    <a:p>
                      <a:pPr algn="just">
                        <a:spcAft>
                          <a:spcPts val="0"/>
                        </a:spcAft>
                      </a:pPr>
                      <a:r>
                        <a:rPr lang="el-GR" sz="1600" dirty="0">
                          <a:effectLst/>
                        </a:rPr>
                        <a:t>PERAULT</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l-GR" sz="1600" dirty="0">
                          <a:effectLst/>
                        </a:rPr>
                        <a:t>IND</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183267052"/>
              </p:ext>
            </p:extLst>
          </p:nvPr>
        </p:nvGraphicFramePr>
        <p:xfrm>
          <a:off x="5292080" y="188640"/>
          <a:ext cx="3578963" cy="2926080"/>
        </p:xfrm>
        <a:graphic>
          <a:graphicData uri="http://schemas.openxmlformats.org/drawingml/2006/table">
            <a:tbl>
              <a:tblPr/>
              <a:tblGrid>
                <a:gridCol w="838007"/>
                <a:gridCol w="1506994"/>
                <a:gridCol w="1233962"/>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YEAR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WINNER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W_VOTES</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effectLst/>
                        </a:rPr>
                        <a:t>1952</a:t>
                      </a:r>
                    </a:p>
                    <a:p>
                      <a:pPr algn="just">
                        <a:spcAft>
                          <a:spcPts val="0"/>
                        </a:spcAft>
                      </a:pPr>
                      <a:r>
                        <a:rPr lang="el-GR" sz="1600" dirty="0">
                          <a:effectLst/>
                        </a:rPr>
                        <a:t>1956</a:t>
                      </a:r>
                    </a:p>
                    <a:p>
                      <a:pPr algn="just">
                        <a:spcAft>
                          <a:spcPts val="0"/>
                        </a:spcAft>
                      </a:pPr>
                      <a:r>
                        <a:rPr lang="el-GR" sz="1600" dirty="0">
                          <a:effectLst/>
                        </a:rPr>
                        <a:t>1960</a:t>
                      </a:r>
                    </a:p>
                    <a:p>
                      <a:pPr algn="just">
                        <a:spcAft>
                          <a:spcPts val="0"/>
                        </a:spcAft>
                      </a:pPr>
                      <a:r>
                        <a:rPr lang="el-GR" sz="1600" dirty="0">
                          <a:effectLst/>
                        </a:rPr>
                        <a:t>1964</a:t>
                      </a:r>
                    </a:p>
                    <a:p>
                      <a:pPr algn="just">
                        <a:spcAft>
                          <a:spcPts val="0"/>
                        </a:spcAft>
                      </a:pPr>
                      <a:r>
                        <a:rPr lang="el-GR" sz="1600" dirty="0">
                          <a:effectLst/>
                        </a:rPr>
                        <a:t>1968</a:t>
                      </a:r>
                    </a:p>
                    <a:p>
                      <a:pPr algn="just">
                        <a:spcAft>
                          <a:spcPts val="0"/>
                        </a:spcAft>
                      </a:pPr>
                      <a:r>
                        <a:rPr lang="el-GR" sz="1600" dirty="0">
                          <a:effectLst/>
                        </a:rPr>
                        <a:t>1972</a:t>
                      </a:r>
                    </a:p>
                    <a:p>
                      <a:pPr algn="just">
                        <a:spcAft>
                          <a:spcPts val="0"/>
                        </a:spcAft>
                      </a:pPr>
                      <a:r>
                        <a:rPr lang="el-GR" sz="1600" dirty="0">
                          <a:effectLst/>
                        </a:rPr>
                        <a:t>1976</a:t>
                      </a:r>
                    </a:p>
                    <a:p>
                      <a:pPr algn="just">
                        <a:spcAft>
                          <a:spcPts val="0"/>
                        </a:spcAft>
                      </a:pPr>
                      <a:r>
                        <a:rPr lang="el-GR" sz="1600" dirty="0">
                          <a:effectLst/>
                        </a:rPr>
                        <a:t>1980 </a:t>
                      </a:r>
                    </a:p>
                    <a:p>
                      <a:pPr algn="just">
                        <a:spcAft>
                          <a:spcPts val="0"/>
                        </a:spcAft>
                      </a:pPr>
                      <a:r>
                        <a:rPr lang="el-GR" sz="1600" dirty="0">
                          <a:effectLst/>
                        </a:rPr>
                        <a:t>1984</a:t>
                      </a:r>
                    </a:p>
                    <a:p>
                      <a:pPr algn="just">
                        <a:spcAft>
                          <a:spcPts val="0"/>
                        </a:spcAft>
                      </a:pPr>
                      <a:r>
                        <a:rPr lang="el-GR" sz="1600" dirty="0">
                          <a:effectLst/>
                        </a:rPr>
                        <a:t>1988</a:t>
                      </a:r>
                    </a:p>
                    <a:p>
                      <a:pPr algn="just">
                        <a:spcAft>
                          <a:spcPts val="0"/>
                        </a:spcAft>
                      </a:pPr>
                      <a:r>
                        <a:rPr lang="el-GR" sz="1600" dirty="0" smtClean="0">
                          <a:effectLst/>
                        </a:rPr>
                        <a:t>1992</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EISENHOWER</a:t>
                      </a:r>
                      <a:endParaRPr lang="el-GR" sz="1600" dirty="0">
                        <a:effectLst/>
                      </a:endParaRPr>
                    </a:p>
                    <a:p>
                      <a:pPr algn="just">
                        <a:spcAft>
                          <a:spcPts val="0"/>
                        </a:spcAft>
                      </a:pPr>
                      <a:r>
                        <a:rPr lang="en-GB" sz="1600" dirty="0">
                          <a:effectLst/>
                        </a:rPr>
                        <a:t>EISENHOWER</a:t>
                      </a:r>
                      <a:endParaRPr lang="el-GR" sz="1600" dirty="0">
                        <a:effectLst/>
                      </a:endParaRPr>
                    </a:p>
                    <a:p>
                      <a:pPr algn="just">
                        <a:spcAft>
                          <a:spcPts val="0"/>
                        </a:spcAft>
                      </a:pPr>
                      <a:r>
                        <a:rPr lang="en-GB" sz="1600" dirty="0">
                          <a:effectLst/>
                        </a:rPr>
                        <a:t>KENNEDY</a:t>
                      </a:r>
                      <a:endParaRPr lang="el-GR" sz="1600" dirty="0">
                        <a:effectLst/>
                      </a:endParaRPr>
                    </a:p>
                    <a:p>
                      <a:pPr algn="just">
                        <a:spcAft>
                          <a:spcPts val="0"/>
                        </a:spcAft>
                      </a:pPr>
                      <a:r>
                        <a:rPr lang="en-GB" sz="1600" dirty="0">
                          <a:effectLst/>
                        </a:rPr>
                        <a:t>JOHNSON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l-GR" sz="1600" dirty="0">
                          <a:effectLst/>
                        </a:rPr>
                        <a:t>CARTER</a:t>
                      </a:r>
                    </a:p>
                    <a:p>
                      <a:pPr algn="just">
                        <a:spcAft>
                          <a:spcPts val="0"/>
                        </a:spcAft>
                      </a:pPr>
                      <a:r>
                        <a:rPr lang="el-GR" sz="1600" dirty="0">
                          <a:effectLst/>
                        </a:rPr>
                        <a:t>REAGAN</a:t>
                      </a:r>
                    </a:p>
                    <a:p>
                      <a:pPr algn="just">
                        <a:spcAft>
                          <a:spcPts val="0"/>
                        </a:spcAft>
                      </a:pPr>
                      <a:r>
                        <a:rPr lang="el-GR" sz="1600" dirty="0">
                          <a:effectLst/>
                        </a:rPr>
                        <a:t>REAGAN</a:t>
                      </a:r>
                    </a:p>
                    <a:p>
                      <a:pPr algn="just">
                        <a:spcAft>
                          <a:spcPts val="0"/>
                        </a:spcAft>
                      </a:pPr>
                      <a:r>
                        <a:rPr lang="el-GR" sz="1600" dirty="0">
                          <a:effectLst/>
                        </a:rPr>
                        <a:t>BUSH</a:t>
                      </a:r>
                    </a:p>
                    <a:p>
                      <a:pPr algn="just">
                        <a:spcAft>
                          <a:spcPts val="0"/>
                        </a:spcAft>
                      </a:pPr>
                      <a:r>
                        <a:rPr lang="el-GR" sz="1600" dirty="0" smtClean="0">
                          <a:effectLst/>
                        </a:rPr>
                        <a:t>CLINTON</a:t>
                      </a:r>
                      <a:r>
                        <a:rPr lang="el-GR" sz="1600" dirty="0">
                          <a:effectLst/>
                        </a:rPr>
                        <a:t> </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effectLst/>
                        </a:rPr>
                        <a:t>442</a:t>
                      </a:r>
                    </a:p>
                    <a:p>
                      <a:pPr algn="just">
                        <a:spcAft>
                          <a:spcPts val="0"/>
                        </a:spcAft>
                      </a:pPr>
                      <a:r>
                        <a:rPr lang="el-GR" sz="1600" dirty="0">
                          <a:effectLst/>
                        </a:rPr>
                        <a:t>447</a:t>
                      </a:r>
                    </a:p>
                    <a:p>
                      <a:pPr algn="just">
                        <a:spcAft>
                          <a:spcPts val="0"/>
                        </a:spcAft>
                      </a:pPr>
                      <a:r>
                        <a:rPr lang="el-GR" sz="1600" dirty="0">
                          <a:effectLst/>
                        </a:rPr>
                        <a:t>303</a:t>
                      </a:r>
                    </a:p>
                    <a:p>
                      <a:pPr algn="just">
                        <a:spcAft>
                          <a:spcPts val="0"/>
                        </a:spcAft>
                      </a:pPr>
                      <a:r>
                        <a:rPr lang="el-GR" sz="1600" dirty="0">
                          <a:effectLst/>
                        </a:rPr>
                        <a:t>486</a:t>
                      </a:r>
                    </a:p>
                    <a:p>
                      <a:pPr algn="just">
                        <a:spcAft>
                          <a:spcPts val="0"/>
                        </a:spcAft>
                      </a:pPr>
                      <a:r>
                        <a:rPr lang="el-GR" sz="1600" dirty="0">
                          <a:effectLst/>
                        </a:rPr>
                        <a:t>301</a:t>
                      </a:r>
                    </a:p>
                    <a:p>
                      <a:pPr algn="just">
                        <a:spcAft>
                          <a:spcPts val="0"/>
                        </a:spcAft>
                      </a:pPr>
                      <a:r>
                        <a:rPr lang="el-GR" sz="1600" dirty="0">
                          <a:effectLst/>
                        </a:rPr>
                        <a:t>520</a:t>
                      </a:r>
                    </a:p>
                    <a:p>
                      <a:pPr algn="just">
                        <a:spcAft>
                          <a:spcPts val="0"/>
                        </a:spcAft>
                      </a:pPr>
                      <a:r>
                        <a:rPr lang="el-GR" sz="1600" dirty="0">
                          <a:effectLst/>
                        </a:rPr>
                        <a:t>297</a:t>
                      </a:r>
                    </a:p>
                    <a:p>
                      <a:pPr algn="just">
                        <a:spcAft>
                          <a:spcPts val="0"/>
                        </a:spcAft>
                      </a:pPr>
                      <a:r>
                        <a:rPr lang="el-GR" sz="1600" dirty="0">
                          <a:effectLst/>
                        </a:rPr>
                        <a:t>489</a:t>
                      </a:r>
                    </a:p>
                    <a:p>
                      <a:pPr algn="just">
                        <a:spcAft>
                          <a:spcPts val="0"/>
                        </a:spcAft>
                      </a:pPr>
                      <a:r>
                        <a:rPr lang="el-GR" sz="1600" dirty="0">
                          <a:effectLst/>
                        </a:rPr>
                        <a:t>525</a:t>
                      </a:r>
                    </a:p>
                    <a:p>
                      <a:pPr algn="just">
                        <a:spcAft>
                          <a:spcPts val="0"/>
                        </a:spcAft>
                      </a:pPr>
                      <a:r>
                        <a:rPr lang="el-GR" sz="1600" dirty="0">
                          <a:effectLst/>
                        </a:rPr>
                        <a:t>426</a:t>
                      </a:r>
                    </a:p>
                    <a:p>
                      <a:pPr algn="just">
                        <a:spcAft>
                          <a:spcPts val="0"/>
                        </a:spcAft>
                      </a:pPr>
                      <a:r>
                        <a:rPr lang="en-US" sz="1600" dirty="0" smtClean="0">
                          <a:effectLst/>
                        </a:rPr>
                        <a:t>NULL</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477512791"/>
              </p:ext>
            </p:extLst>
          </p:nvPr>
        </p:nvGraphicFramePr>
        <p:xfrm>
          <a:off x="179512" y="3200400"/>
          <a:ext cx="4824536" cy="3657600"/>
        </p:xfrm>
        <a:graphic>
          <a:graphicData uri="http://schemas.openxmlformats.org/drawingml/2006/table">
            <a:tbl>
              <a:tblPr/>
              <a:tblGrid>
                <a:gridCol w="1148236"/>
                <a:gridCol w="2064882"/>
                <a:gridCol w="1611418"/>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YEAR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LOSER</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just" defTabSz="914400" rtl="0" eaLnBrk="1" latinLnBrk="0" hangingPunct="1">
                        <a:spcAft>
                          <a:spcPts val="0"/>
                        </a:spcAft>
                      </a:pPr>
                      <a:r>
                        <a:rPr lang="el-GR" sz="1600" b="1" kern="1200" dirty="0">
                          <a:solidFill>
                            <a:schemeClr val="bg1"/>
                          </a:solidFill>
                          <a:effectLst/>
                          <a:latin typeface="Calibri"/>
                          <a:ea typeface="+mn-ea"/>
                          <a:cs typeface="+mn-cs"/>
                        </a:rPr>
                        <a:t>L_VOTES</a:t>
                      </a: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004B82"/>
                    </a:solidFill>
                  </a:tcPr>
                </a:tc>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a:effectLst/>
                        </a:rPr>
                        <a:t>1952</a:t>
                      </a:r>
                    </a:p>
                    <a:p>
                      <a:pPr algn="just">
                        <a:spcAft>
                          <a:spcPts val="0"/>
                        </a:spcAft>
                      </a:pPr>
                      <a:r>
                        <a:rPr lang="el-GR" sz="1600">
                          <a:effectLst/>
                        </a:rPr>
                        <a:t>1956</a:t>
                      </a:r>
                    </a:p>
                    <a:p>
                      <a:pPr algn="just">
                        <a:spcAft>
                          <a:spcPts val="0"/>
                        </a:spcAft>
                      </a:pPr>
                      <a:r>
                        <a:rPr lang="el-GR" sz="1600">
                          <a:effectLst/>
                        </a:rPr>
                        <a:t>1960</a:t>
                      </a:r>
                    </a:p>
                    <a:p>
                      <a:pPr algn="just">
                        <a:spcAft>
                          <a:spcPts val="0"/>
                        </a:spcAft>
                      </a:pPr>
                      <a:r>
                        <a:rPr lang="el-GR" sz="1600">
                          <a:effectLst/>
                        </a:rPr>
                        <a:t>1964</a:t>
                      </a:r>
                    </a:p>
                    <a:p>
                      <a:pPr algn="just">
                        <a:spcAft>
                          <a:spcPts val="0"/>
                        </a:spcAft>
                      </a:pPr>
                      <a:r>
                        <a:rPr lang="el-GR" sz="1600">
                          <a:effectLst/>
                        </a:rPr>
                        <a:t>1968</a:t>
                      </a:r>
                    </a:p>
                    <a:p>
                      <a:pPr algn="just">
                        <a:spcAft>
                          <a:spcPts val="0"/>
                        </a:spcAft>
                      </a:pPr>
                      <a:r>
                        <a:rPr lang="el-GR" sz="1600">
                          <a:effectLst/>
                        </a:rPr>
                        <a:t>1968</a:t>
                      </a:r>
                    </a:p>
                    <a:p>
                      <a:pPr algn="just">
                        <a:spcAft>
                          <a:spcPts val="0"/>
                        </a:spcAft>
                      </a:pPr>
                      <a:r>
                        <a:rPr lang="el-GR" sz="1600">
                          <a:effectLst/>
                        </a:rPr>
                        <a:t>1972</a:t>
                      </a:r>
                    </a:p>
                    <a:p>
                      <a:pPr algn="just">
                        <a:spcAft>
                          <a:spcPts val="0"/>
                        </a:spcAft>
                      </a:pPr>
                      <a:r>
                        <a:rPr lang="el-GR" sz="1600">
                          <a:effectLst/>
                        </a:rPr>
                        <a:t>1976</a:t>
                      </a:r>
                    </a:p>
                    <a:p>
                      <a:pPr algn="just">
                        <a:spcAft>
                          <a:spcPts val="0"/>
                        </a:spcAft>
                      </a:pPr>
                      <a:r>
                        <a:rPr lang="el-GR" sz="1600">
                          <a:effectLst/>
                        </a:rPr>
                        <a:t>1980 </a:t>
                      </a:r>
                    </a:p>
                    <a:p>
                      <a:pPr algn="just">
                        <a:spcAft>
                          <a:spcPts val="0"/>
                        </a:spcAft>
                      </a:pPr>
                      <a:r>
                        <a:rPr lang="el-GR" sz="1600">
                          <a:effectLst/>
                        </a:rPr>
                        <a:t>1980</a:t>
                      </a:r>
                    </a:p>
                    <a:p>
                      <a:pPr algn="just">
                        <a:spcAft>
                          <a:spcPts val="0"/>
                        </a:spcAft>
                      </a:pPr>
                      <a:r>
                        <a:rPr lang="el-GR" sz="1600">
                          <a:effectLst/>
                        </a:rPr>
                        <a:t>1984</a:t>
                      </a:r>
                    </a:p>
                    <a:p>
                      <a:pPr algn="just">
                        <a:spcAft>
                          <a:spcPts val="0"/>
                        </a:spcAft>
                      </a:pPr>
                      <a:r>
                        <a:rPr lang="el-GR" sz="1600">
                          <a:effectLst/>
                        </a:rPr>
                        <a:t>1988</a:t>
                      </a:r>
                    </a:p>
                    <a:p>
                      <a:pPr algn="just">
                        <a:spcAft>
                          <a:spcPts val="0"/>
                        </a:spcAft>
                      </a:pPr>
                      <a:r>
                        <a:rPr lang="el-GR" sz="1600">
                          <a:effectLst/>
                        </a:rPr>
                        <a:t>1992</a:t>
                      </a:r>
                    </a:p>
                    <a:p>
                      <a:pPr algn="just">
                        <a:spcAft>
                          <a:spcPts val="0"/>
                        </a:spcAft>
                      </a:pPr>
                      <a:r>
                        <a:rPr lang="el-GR" sz="1600">
                          <a:effectLst/>
                        </a:rPr>
                        <a:t>1992</a:t>
                      </a:r>
                      <a:endParaRPr lang="el-GR" sz="160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n-GB" sz="1600" dirty="0">
                          <a:effectLst/>
                        </a:rPr>
                        <a:t>STEVENSON</a:t>
                      </a:r>
                      <a:endParaRPr lang="el-GR" sz="1600" dirty="0">
                        <a:effectLst/>
                      </a:endParaRPr>
                    </a:p>
                    <a:p>
                      <a:pPr algn="just">
                        <a:spcAft>
                          <a:spcPts val="0"/>
                        </a:spcAft>
                      </a:pPr>
                      <a:r>
                        <a:rPr lang="en-GB" sz="1600" dirty="0">
                          <a:effectLst/>
                        </a:rPr>
                        <a:t>STEVENSON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GOLDWATER</a:t>
                      </a:r>
                      <a:endParaRPr lang="el-GR" sz="1600" dirty="0">
                        <a:effectLst/>
                      </a:endParaRPr>
                    </a:p>
                    <a:p>
                      <a:pPr algn="just">
                        <a:spcAft>
                          <a:spcPts val="0"/>
                        </a:spcAft>
                      </a:pPr>
                      <a:r>
                        <a:rPr lang="en-GB" sz="1600" dirty="0">
                          <a:effectLst/>
                        </a:rPr>
                        <a:t>HUMPHREY</a:t>
                      </a:r>
                      <a:endParaRPr lang="el-GR" sz="1600" dirty="0">
                        <a:effectLst/>
                      </a:endParaRPr>
                    </a:p>
                    <a:p>
                      <a:pPr algn="just">
                        <a:spcAft>
                          <a:spcPts val="0"/>
                        </a:spcAft>
                      </a:pPr>
                      <a:r>
                        <a:rPr lang="en-GB" sz="1600" dirty="0">
                          <a:effectLst/>
                        </a:rPr>
                        <a:t>WALLACE</a:t>
                      </a:r>
                      <a:endParaRPr lang="el-GR" sz="1600" dirty="0">
                        <a:effectLst/>
                      </a:endParaRPr>
                    </a:p>
                    <a:p>
                      <a:pPr algn="just">
                        <a:spcAft>
                          <a:spcPts val="0"/>
                        </a:spcAft>
                      </a:pPr>
                      <a:r>
                        <a:rPr lang="en-GB" sz="1600" dirty="0" err="1">
                          <a:effectLst/>
                        </a:rPr>
                        <a:t>McGOVERN</a:t>
                      </a:r>
                      <a:endParaRPr lang="el-GR" sz="1600" dirty="0">
                        <a:effectLst/>
                      </a:endParaRPr>
                    </a:p>
                    <a:p>
                      <a:pPr algn="just">
                        <a:spcAft>
                          <a:spcPts val="0"/>
                        </a:spcAft>
                      </a:pPr>
                      <a:r>
                        <a:rPr lang="en-GB" sz="1600" dirty="0">
                          <a:effectLst/>
                        </a:rPr>
                        <a:t>FORD</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AN</a:t>
                      </a:r>
                      <a:r>
                        <a:rPr lang="en-US" sz="1600" dirty="0">
                          <a:effectLst/>
                        </a:rPr>
                        <a:t>D</a:t>
                      </a:r>
                      <a:r>
                        <a:rPr lang="en-GB" sz="1600" dirty="0">
                          <a:effectLst/>
                        </a:rPr>
                        <a:t>ERSON</a:t>
                      </a:r>
                      <a:endParaRPr lang="el-GR" sz="1600" dirty="0">
                        <a:effectLst/>
                      </a:endParaRPr>
                    </a:p>
                    <a:p>
                      <a:pPr algn="just">
                        <a:spcAft>
                          <a:spcPts val="0"/>
                        </a:spcAft>
                      </a:pPr>
                      <a:r>
                        <a:rPr lang="en-GB" sz="1600" dirty="0">
                          <a:effectLst/>
                        </a:rPr>
                        <a:t>MONDALE</a:t>
                      </a:r>
                      <a:endParaRPr lang="el-GR" sz="1600" dirty="0">
                        <a:effectLst/>
                      </a:endParaRPr>
                    </a:p>
                    <a:p>
                      <a:pPr algn="just">
                        <a:spcAft>
                          <a:spcPts val="0"/>
                        </a:spcAft>
                      </a:pPr>
                      <a:r>
                        <a:rPr lang="en-GB" sz="1600" dirty="0">
                          <a:effectLst/>
                        </a:rPr>
                        <a:t>DOUKAKIS</a:t>
                      </a:r>
                      <a:endParaRPr lang="el-GR" sz="1600" dirty="0">
                        <a:effectLst/>
                      </a:endParaRPr>
                    </a:p>
                    <a:p>
                      <a:pPr algn="just">
                        <a:spcAft>
                          <a:spcPts val="0"/>
                        </a:spcAft>
                      </a:pPr>
                      <a:r>
                        <a:rPr lang="el-GR" sz="1600" dirty="0">
                          <a:effectLst/>
                        </a:rPr>
                        <a:t>BUSH</a:t>
                      </a:r>
                    </a:p>
                    <a:p>
                      <a:pPr algn="just">
                        <a:spcAft>
                          <a:spcPts val="0"/>
                        </a:spcAft>
                      </a:pPr>
                      <a:r>
                        <a:rPr lang="el-GR" sz="1600" dirty="0">
                          <a:effectLst/>
                        </a:rPr>
                        <a:t>PERAULT</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el-GR" sz="1600" dirty="0">
                          <a:effectLst/>
                        </a:rPr>
                        <a:t>89</a:t>
                      </a:r>
                    </a:p>
                    <a:p>
                      <a:pPr algn="just">
                        <a:spcAft>
                          <a:spcPts val="0"/>
                        </a:spcAft>
                      </a:pPr>
                      <a:r>
                        <a:rPr lang="el-GR" sz="1600" dirty="0">
                          <a:effectLst/>
                        </a:rPr>
                        <a:t>73</a:t>
                      </a:r>
                    </a:p>
                    <a:p>
                      <a:pPr algn="just">
                        <a:spcAft>
                          <a:spcPts val="0"/>
                        </a:spcAft>
                      </a:pPr>
                      <a:r>
                        <a:rPr lang="el-GR" sz="1600" dirty="0">
                          <a:effectLst/>
                        </a:rPr>
                        <a:t>219</a:t>
                      </a:r>
                    </a:p>
                    <a:p>
                      <a:pPr algn="just">
                        <a:spcAft>
                          <a:spcPts val="0"/>
                        </a:spcAft>
                      </a:pPr>
                      <a:r>
                        <a:rPr lang="el-GR" sz="1600" dirty="0">
                          <a:effectLst/>
                        </a:rPr>
                        <a:t>52</a:t>
                      </a:r>
                    </a:p>
                    <a:p>
                      <a:pPr algn="just">
                        <a:spcAft>
                          <a:spcPts val="0"/>
                        </a:spcAft>
                      </a:pPr>
                      <a:r>
                        <a:rPr lang="el-GR" sz="1600" dirty="0">
                          <a:effectLst/>
                        </a:rPr>
                        <a:t>191</a:t>
                      </a:r>
                    </a:p>
                    <a:p>
                      <a:pPr algn="just">
                        <a:spcAft>
                          <a:spcPts val="0"/>
                        </a:spcAft>
                      </a:pPr>
                      <a:r>
                        <a:rPr lang="el-GR" sz="1600" dirty="0">
                          <a:effectLst/>
                        </a:rPr>
                        <a:t>46</a:t>
                      </a:r>
                    </a:p>
                    <a:p>
                      <a:pPr algn="just">
                        <a:spcAft>
                          <a:spcPts val="0"/>
                        </a:spcAft>
                      </a:pPr>
                      <a:r>
                        <a:rPr lang="el-GR" sz="1600" dirty="0">
                          <a:effectLst/>
                        </a:rPr>
                        <a:t>17</a:t>
                      </a:r>
                    </a:p>
                    <a:p>
                      <a:pPr algn="just">
                        <a:spcAft>
                          <a:spcPts val="0"/>
                        </a:spcAft>
                      </a:pPr>
                      <a:r>
                        <a:rPr lang="el-GR" sz="1600" dirty="0">
                          <a:effectLst/>
                        </a:rPr>
                        <a:t>240</a:t>
                      </a:r>
                    </a:p>
                    <a:p>
                      <a:pPr algn="just">
                        <a:spcAft>
                          <a:spcPts val="0"/>
                        </a:spcAft>
                      </a:pPr>
                      <a:r>
                        <a:rPr lang="el-GR" sz="1600" dirty="0">
                          <a:effectLst/>
                        </a:rPr>
                        <a:t>49</a:t>
                      </a:r>
                    </a:p>
                    <a:p>
                      <a:pPr algn="just">
                        <a:spcAft>
                          <a:spcPts val="0"/>
                        </a:spcAft>
                      </a:pPr>
                      <a:r>
                        <a:rPr lang="el-GR" sz="1600" dirty="0">
                          <a:effectLst/>
                        </a:rPr>
                        <a:t>0</a:t>
                      </a:r>
                    </a:p>
                    <a:p>
                      <a:pPr algn="just">
                        <a:spcAft>
                          <a:spcPts val="0"/>
                        </a:spcAft>
                      </a:pPr>
                      <a:r>
                        <a:rPr lang="el-GR" sz="1600" dirty="0">
                          <a:effectLst/>
                        </a:rPr>
                        <a:t>13</a:t>
                      </a:r>
                    </a:p>
                    <a:p>
                      <a:pPr algn="just">
                        <a:spcAft>
                          <a:spcPts val="0"/>
                        </a:spcAft>
                      </a:pPr>
                      <a:r>
                        <a:rPr lang="el-GR" sz="1600" dirty="0">
                          <a:effectLst/>
                        </a:rPr>
                        <a:t>41</a:t>
                      </a:r>
                    </a:p>
                    <a:p>
                      <a:pPr algn="just">
                        <a:spcAft>
                          <a:spcPts val="0"/>
                        </a:spcAft>
                      </a:pPr>
                      <a:r>
                        <a:rPr lang="el-GR" sz="1600" dirty="0">
                          <a:effectLst/>
                        </a:rPr>
                        <a:t>NULL</a:t>
                      </a:r>
                    </a:p>
                    <a:p>
                      <a:pPr algn="just">
                        <a:spcAft>
                          <a:spcPts val="0"/>
                        </a:spcAft>
                      </a:pPr>
                      <a:r>
                        <a:rPr lang="el-GR" sz="1600" dirty="0">
                          <a:effectLst/>
                        </a:rPr>
                        <a:t>NULL</a:t>
                      </a:r>
                      <a:endParaRPr lang="el-GR" sz="1600" dirty="0">
                        <a:effectLst/>
                        <a:latin typeface="Times New Roman"/>
                        <a:ea typeface="Times New Roman"/>
                      </a:endParaRPr>
                    </a:p>
                  </a:txBody>
                  <a:tcPr marL="68580" marR="68580" marT="0" marB="0">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noFill/>
                  </a:tcPr>
                </a:tc>
              </a:tr>
            </a:tbl>
          </a:graphicData>
        </a:graphic>
      </p:graphicFrame>
      <p:sp>
        <p:nvSpPr>
          <p:cNvPr id="23" name="Rectangle 22"/>
          <p:cNvSpPr/>
          <p:nvPr/>
        </p:nvSpPr>
        <p:spPr>
          <a:xfrm>
            <a:off x="107504" y="175802"/>
            <a:ext cx="1266885" cy="338554"/>
          </a:xfrm>
          <a:prstGeom prst="rect">
            <a:avLst/>
          </a:prstGeom>
        </p:spPr>
        <p:txBody>
          <a:bodyPr wrap="none">
            <a:spAutoFit/>
          </a:bodyPr>
          <a:lstStyle/>
          <a:p>
            <a:r>
              <a:rPr lang="en-US" sz="1600" b="1" dirty="0">
                <a:solidFill>
                  <a:prstClr val="black"/>
                </a:solidFill>
                <a:latin typeface="Calibri"/>
              </a:rPr>
              <a:t> </a:t>
            </a:r>
            <a:r>
              <a:rPr lang="el-GR" sz="1600" b="1" dirty="0">
                <a:solidFill>
                  <a:prstClr val="black"/>
                </a:solidFill>
                <a:latin typeface="Calibri"/>
              </a:rPr>
              <a:t>PRESIDENTS</a:t>
            </a:r>
          </a:p>
        </p:txBody>
      </p:sp>
      <p:sp>
        <p:nvSpPr>
          <p:cNvPr id="24" name="Rectangle 23"/>
          <p:cNvSpPr/>
          <p:nvPr/>
        </p:nvSpPr>
        <p:spPr>
          <a:xfrm>
            <a:off x="5148064" y="3159223"/>
            <a:ext cx="861967" cy="338554"/>
          </a:xfrm>
          <a:prstGeom prst="rect">
            <a:avLst/>
          </a:prstGeom>
        </p:spPr>
        <p:txBody>
          <a:bodyPr wrap="none">
            <a:spAutoFit/>
          </a:bodyPr>
          <a:lstStyle/>
          <a:p>
            <a:r>
              <a:rPr lang="el-GR" sz="1600" b="1" dirty="0">
                <a:solidFill>
                  <a:prstClr val="black"/>
                </a:solidFill>
                <a:latin typeface="Calibri"/>
              </a:rPr>
              <a:t> LOSERS</a:t>
            </a:r>
          </a:p>
        </p:txBody>
      </p:sp>
      <p:sp>
        <p:nvSpPr>
          <p:cNvPr id="25" name="Rectangle 24"/>
          <p:cNvSpPr/>
          <p:nvPr/>
        </p:nvSpPr>
        <p:spPr>
          <a:xfrm>
            <a:off x="4358566" y="85723"/>
            <a:ext cx="1006622" cy="584775"/>
          </a:xfrm>
          <a:prstGeom prst="rect">
            <a:avLst/>
          </a:prstGeom>
        </p:spPr>
        <p:txBody>
          <a:bodyPr wrap="none">
            <a:spAutoFit/>
          </a:bodyPr>
          <a:lstStyle/>
          <a:p>
            <a:r>
              <a:rPr lang="en-US" sz="1600" b="1" dirty="0">
                <a:solidFill>
                  <a:prstClr val="black"/>
                </a:solidFill>
                <a:latin typeface="Calibri"/>
              </a:rPr>
              <a:t>E</a:t>
            </a:r>
            <a:r>
              <a:rPr lang="el-GR" sz="1600" b="1" dirty="0">
                <a:solidFill>
                  <a:prstClr val="black"/>
                </a:solidFill>
                <a:latin typeface="Calibri"/>
              </a:rPr>
              <a:t>LECTION</a:t>
            </a:r>
          </a:p>
          <a:p>
            <a:pPr algn="r"/>
            <a:r>
              <a:rPr lang="el-GR" sz="1600" b="1" dirty="0">
                <a:solidFill>
                  <a:prstClr val="black"/>
                </a:solidFill>
                <a:latin typeface="Calibri"/>
              </a:rPr>
              <a:t>WINNER</a:t>
            </a:r>
          </a:p>
        </p:txBody>
      </p:sp>
      <p:sp>
        <p:nvSpPr>
          <p:cNvPr id="26" name="Rectangle 25"/>
          <p:cNvSpPr/>
          <p:nvPr/>
        </p:nvSpPr>
        <p:spPr>
          <a:xfrm>
            <a:off x="107504" y="2864665"/>
            <a:ext cx="1526893" cy="338554"/>
          </a:xfrm>
          <a:prstGeom prst="rect">
            <a:avLst/>
          </a:prstGeom>
        </p:spPr>
        <p:txBody>
          <a:bodyPr wrap="none">
            <a:spAutoFit/>
          </a:bodyPr>
          <a:lstStyle/>
          <a:p>
            <a:r>
              <a:rPr lang="el-GR" sz="1600" b="1" dirty="0">
                <a:solidFill>
                  <a:prstClr val="black"/>
                </a:solidFill>
                <a:latin typeface="Calibri"/>
              </a:rPr>
              <a:t>ELECTIONLOSER</a:t>
            </a:r>
          </a:p>
        </p:txBody>
      </p:sp>
    </p:spTree>
    <p:extLst>
      <p:ext uri="{BB962C8B-B14F-4D97-AF65-F5344CB8AC3E}">
        <p14:creationId xmlns:p14="http://schemas.microsoft.com/office/powerpoint/2010/main" val="88513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l-GR" altLang="el-GR" sz="3600" smtClean="0"/>
              <a:t>Περιορισμοί</a:t>
            </a:r>
          </a:p>
        </p:txBody>
      </p:sp>
      <p:sp>
        <p:nvSpPr>
          <p:cNvPr id="16387" name="Rectangle 3"/>
          <p:cNvSpPr>
            <a:spLocks noGrp="1" noChangeArrowheads="1"/>
          </p:cNvSpPr>
          <p:nvPr>
            <p:ph idx="1"/>
          </p:nvPr>
        </p:nvSpPr>
        <p:spPr/>
        <p:txBody>
          <a:bodyPr/>
          <a:lstStyle/>
          <a:p>
            <a:pPr marL="609600" indent="-609600" eaLnBrk="1" hangingPunct="1">
              <a:lnSpc>
                <a:spcPct val="90000"/>
              </a:lnSpc>
            </a:pPr>
            <a:r>
              <a:rPr lang="el-GR" altLang="el-GR" sz="2400" dirty="0" err="1" smtClean="0"/>
              <a:t>Year</a:t>
            </a:r>
            <a:r>
              <a:rPr lang="el-GR" altLang="el-GR" sz="2400" dirty="0" smtClean="0"/>
              <a:t> χαρακτηρίζει μοναδικά την εκλογική </a:t>
            </a:r>
            <a:r>
              <a:rPr lang="el-GR" altLang="el-GR" sz="2400" dirty="0" smtClean="0"/>
              <a:t>αναμέτρηση. </a:t>
            </a:r>
            <a:endParaRPr lang="en-GB" altLang="el-GR" sz="2400" dirty="0" smtClean="0"/>
          </a:p>
          <a:p>
            <a:pPr marL="609600" indent="-609600" eaLnBrk="1" hangingPunct="1">
              <a:lnSpc>
                <a:spcPct val="90000"/>
              </a:lnSpc>
            </a:pPr>
            <a:r>
              <a:rPr lang="en-GB" altLang="el-GR" sz="2400" dirty="0" smtClean="0"/>
              <a:t>year</a:t>
            </a:r>
            <a:r>
              <a:rPr lang="el-GR" altLang="el-GR" sz="2400" dirty="0" smtClean="0"/>
              <a:t> - -&gt; </a:t>
            </a:r>
            <a:r>
              <a:rPr lang="en-GB" altLang="el-GR" sz="2400" dirty="0" smtClean="0"/>
              <a:t>winner</a:t>
            </a:r>
            <a:r>
              <a:rPr lang="el-GR" altLang="el-GR" sz="2400" dirty="0" smtClean="0"/>
              <a:t>, </a:t>
            </a:r>
            <a:r>
              <a:rPr lang="en-GB" altLang="el-GR" sz="2400" dirty="0" smtClean="0"/>
              <a:t>w</a:t>
            </a:r>
            <a:r>
              <a:rPr lang="el-GR" altLang="el-GR" sz="2400" dirty="0" smtClean="0"/>
              <a:t>_</a:t>
            </a:r>
            <a:r>
              <a:rPr lang="en-GB" altLang="el-GR" sz="2400" dirty="0" smtClean="0"/>
              <a:t>votes</a:t>
            </a:r>
            <a:r>
              <a:rPr lang="el-GR" altLang="el-GR" sz="2400" dirty="0" smtClean="0"/>
              <a:t>, </a:t>
            </a:r>
            <a:r>
              <a:rPr lang="en-GB" altLang="el-GR" sz="2400" dirty="0" smtClean="0"/>
              <a:t>w</a:t>
            </a:r>
            <a:r>
              <a:rPr lang="el-GR" altLang="el-GR" sz="2400" dirty="0" smtClean="0"/>
              <a:t>_</a:t>
            </a:r>
            <a:r>
              <a:rPr lang="en-GB" altLang="el-GR" sz="2400" dirty="0" smtClean="0"/>
              <a:t>party</a:t>
            </a:r>
            <a:r>
              <a:rPr lang="el-GR" altLang="el-GR" sz="2400" dirty="0" smtClean="0"/>
              <a:t> , </a:t>
            </a:r>
            <a:r>
              <a:rPr lang="en-GB" altLang="el-GR" sz="2400" dirty="0" smtClean="0"/>
              <a:t>w</a:t>
            </a:r>
            <a:r>
              <a:rPr lang="el-GR" altLang="el-GR" sz="2400" dirty="0" smtClean="0"/>
              <a:t>_</a:t>
            </a:r>
            <a:r>
              <a:rPr lang="en-GB" altLang="el-GR" sz="2400" dirty="0" smtClean="0"/>
              <a:t>state  </a:t>
            </a:r>
            <a:r>
              <a:rPr lang="el-GR" altLang="el-GR" sz="2400" dirty="0" smtClean="0"/>
              <a:t>(Το έτος χαρακτηρίζει μοναδικά κάποιες στήλες που περιγράφουν την εκλογική αναμέτρηση . Δηλαδή αν σκεφτούμε το έτος μίας εκλογικής αναμέτρησης τότε αυτομάτως έρχεται στο μυαλό μας ακριβώς ένας </a:t>
            </a:r>
            <a:r>
              <a:rPr lang="el-GR" altLang="el-GR" sz="2400" dirty="0" err="1" smtClean="0"/>
              <a:t>νικήτης</a:t>
            </a:r>
            <a:r>
              <a:rPr lang="el-GR" altLang="el-GR" sz="2400" dirty="0" smtClean="0"/>
              <a:t>, ο Πρόεδρος, ακριβώς ένα κόμμα, αυτό που νίκησε στις εκλογές κτλ</a:t>
            </a:r>
            <a:r>
              <a:rPr lang="el-GR" altLang="el-GR" sz="2400" dirty="0" smtClean="0"/>
              <a:t>.).</a:t>
            </a:r>
            <a:endParaRPr lang="el-GR" altLang="el-GR" sz="2400" dirty="0" smtClean="0"/>
          </a:p>
          <a:p>
            <a:pPr marL="609600" indent="-609600" eaLnBrk="1" hangingPunct="1">
              <a:lnSpc>
                <a:spcPct val="90000"/>
              </a:lnSpc>
            </a:pPr>
            <a:r>
              <a:rPr lang="el-GR" altLang="el-GR" sz="2400" dirty="0" err="1" smtClean="0"/>
              <a:t>winner</a:t>
            </a:r>
            <a:r>
              <a:rPr lang="el-GR" altLang="el-GR" sz="2400" dirty="0" smtClean="0"/>
              <a:t> - -&gt; </a:t>
            </a:r>
            <a:r>
              <a:rPr lang="el-GR" altLang="el-GR" sz="2400" dirty="0" err="1" smtClean="0"/>
              <a:t>w_party</a:t>
            </a:r>
            <a:r>
              <a:rPr lang="el-GR" altLang="el-GR" sz="2400" dirty="0" smtClean="0"/>
              <a:t> , </a:t>
            </a:r>
            <a:r>
              <a:rPr lang="el-GR" altLang="el-GR" sz="2400" dirty="0" err="1" smtClean="0"/>
              <a:t>w_state</a:t>
            </a:r>
            <a:r>
              <a:rPr lang="el-GR" altLang="el-GR" sz="2400" dirty="0" smtClean="0"/>
              <a:t> (Ο νικητής, ανήκει ισόβια ως υποψήφιος στο ίδιο κόμμα και ξεκινά </a:t>
            </a:r>
            <a:r>
              <a:rPr lang="el-GR" altLang="el-GR" sz="2400" dirty="0" err="1" smtClean="0"/>
              <a:t>απο</a:t>
            </a:r>
            <a:r>
              <a:rPr lang="el-GR" altLang="el-GR" sz="2400" dirty="0" smtClean="0"/>
              <a:t> την ίδια πολιτεία</a:t>
            </a:r>
            <a:r>
              <a:rPr lang="el-GR" altLang="el-GR" sz="2400" dirty="0" smtClean="0"/>
              <a:t>).</a:t>
            </a:r>
            <a:endParaRPr lang="el-GR" altLang="el-GR" sz="2400" dirty="0" smtClean="0"/>
          </a:p>
          <a:p>
            <a:pPr marL="609600" indent="-609600" eaLnBrk="1" hangingPunct="1">
              <a:lnSpc>
                <a:spcPct val="90000"/>
              </a:lnSpc>
            </a:pPr>
            <a:r>
              <a:rPr lang="el-GR" altLang="el-GR" sz="2400" dirty="0" err="1" smtClean="0"/>
              <a:t>year</a:t>
            </a:r>
            <a:r>
              <a:rPr lang="el-GR" altLang="el-GR" sz="2400" dirty="0" smtClean="0"/>
              <a:t>, </a:t>
            </a:r>
            <a:r>
              <a:rPr lang="el-GR" altLang="el-GR" sz="2400" dirty="0" err="1" smtClean="0"/>
              <a:t>loser</a:t>
            </a:r>
            <a:r>
              <a:rPr lang="el-GR" altLang="el-GR" sz="2400" dirty="0" smtClean="0"/>
              <a:t>  - - &gt; </a:t>
            </a:r>
            <a:r>
              <a:rPr lang="el-GR" altLang="el-GR" sz="2400" dirty="0" err="1" smtClean="0"/>
              <a:t>l_votes</a:t>
            </a:r>
            <a:r>
              <a:rPr lang="el-GR" altLang="el-GR" sz="2400" dirty="0"/>
              <a:t>.</a:t>
            </a: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518473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7"/>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1859514" y="764704"/>
            <a:ext cx="7272337"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a:t>Περιορισμοί (</a:t>
            </a:r>
            <a:r>
              <a:rPr lang="en-US" dirty="0"/>
              <a:t>constraints</a:t>
            </a:r>
            <a:r>
              <a:rPr lang="en-US" dirty="0" smtClean="0"/>
              <a:t>)</a:t>
            </a:r>
            <a:endParaRPr lang="el-GR" dirty="0"/>
          </a:p>
        </p:txBody>
      </p:sp>
      <p:sp>
        <p:nvSpPr>
          <p:cNvPr id="3" name="Content Placeholder 2"/>
          <p:cNvSpPr>
            <a:spLocks noGrp="1"/>
          </p:cNvSpPr>
          <p:nvPr>
            <p:ph idx="1"/>
          </p:nvPr>
        </p:nvSpPr>
        <p:spPr>
          <a:xfrm>
            <a:off x="0" y="2420888"/>
            <a:ext cx="5652120" cy="4293096"/>
          </a:xfrm>
        </p:spPr>
        <p:txBody>
          <a:bodyPr>
            <a:noAutofit/>
          </a:bodyPr>
          <a:lstStyle/>
          <a:p>
            <a:pPr>
              <a:spcBef>
                <a:spcPts val="600"/>
              </a:spcBef>
              <a:buFont typeface="+mj-lt"/>
              <a:buAutoNum type="arabicPeriod"/>
            </a:pPr>
            <a:r>
              <a:rPr lang="el-GR" altLang="el-GR" sz="2000" dirty="0" smtClean="0"/>
              <a:t>Year </a:t>
            </a:r>
            <a:r>
              <a:rPr lang="el-GR" altLang="el-GR" sz="2000" dirty="0"/>
              <a:t>χαρακτηρίζει μοναδικά την εκλογική αναμέτρηση </a:t>
            </a:r>
          </a:p>
          <a:p>
            <a:pPr>
              <a:spcBef>
                <a:spcPts val="600"/>
              </a:spcBef>
              <a:buFont typeface="+mj-lt"/>
              <a:buAutoNum type="arabicPeriod"/>
            </a:pPr>
            <a:r>
              <a:rPr lang="el-GR" altLang="el-GR" sz="2000" dirty="0" err="1" smtClean="0"/>
              <a:t>year</a:t>
            </a:r>
            <a:r>
              <a:rPr lang="el-GR" altLang="el-GR" sz="2000" dirty="0" smtClean="0"/>
              <a:t> </a:t>
            </a:r>
            <a:r>
              <a:rPr lang="el-GR" altLang="el-GR" sz="2000" dirty="0"/>
              <a:t>- -&gt; </a:t>
            </a:r>
            <a:r>
              <a:rPr lang="el-GR" altLang="el-GR" sz="2000" dirty="0" err="1"/>
              <a:t>winner</a:t>
            </a:r>
            <a:r>
              <a:rPr lang="el-GR" altLang="el-GR" sz="2000" dirty="0"/>
              <a:t> , w-</a:t>
            </a:r>
            <a:r>
              <a:rPr lang="el-GR" altLang="el-GR" sz="2000" dirty="0" err="1"/>
              <a:t>votes</a:t>
            </a:r>
            <a:r>
              <a:rPr lang="el-GR" altLang="el-GR" sz="2000" dirty="0"/>
              <a:t> , w-</a:t>
            </a:r>
            <a:r>
              <a:rPr lang="el-GR" altLang="el-GR" sz="2000" dirty="0" err="1"/>
              <a:t>party</a:t>
            </a:r>
            <a:r>
              <a:rPr lang="el-GR" altLang="el-GR" sz="2000" dirty="0"/>
              <a:t> , </a:t>
            </a:r>
            <a:r>
              <a:rPr lang="el-GR" altLang="el-GR" sz="2000" dirty="0" err="1"/>
              <a:t>w_state</a:t>
            </a:r>
            <a:r>
              <a:rPr lang="el-GR" altLang="el-GR" sz="2000" dirty="0"/>
              <a:t>  (Το έτος χαρακτηρίζει μοναδικά κάποια πεδία που περιγράφουν την εκλογική </a:t>
            </a:r>
            <a:r>
              <a:rPr lang="el-GR" altLang="el-GR" sz="2000" dirty="0" smtClean="0"/>
              <a:t>αναμέτρηση. </a:t>
            </a:r>
            <a:r>
              <a:rPr lang="el-GR" altLang="el-GR" sz="2000" dirty="0"/>
              <a:t>Δηλαδή αν σκεφτούμε το έτος μίας εκλογικής αναμέτρησης τότε αυτομάτως έρχεται στο μυαλό μας ακριβώς ένας </a:t>
            </a:r>
            <a:r>
              <a:rPr lang="el-GR" altLang="el-GR" sz="2000" dirty="0" err="1"/>
              <a:t>νικήτης</a:t>
            </a:r>
            <a:r>
              <a:rPr lang="el-GR" altLang="el-GR" sz="2000" dirty="0"/>
              <a:t>, ο Πρόεδρος, ακριβώς ένα </a:t>
            </a:r>
            <a:r>
              <a:rPr lang="el-GR" altLang="el-GR" sz="2000" dirty="0" err="1"/>
              <a:t>κόμα</a:t>
            </a:r>
            <a:r>
              <a:rPr lang="el-GR" altLang="el-GR" sz="2000" dirty="0"/>
              <a:t>, αυτό που νίκησε στις εκλογές κτλ.)</a:t>
            </a:r>
          </a:p>
          <a:p>
            <a:pPr>
              <a:spcBef>
                <a:spcPts val="600"/>
              </a:spcBef>
              <a:buFont typeface="+mj-lt"/>
              <a:buAutoNum type="arabicPeriod"/>
            </a:pPr>
            <a:r>
              <a:rPr lang="el-GR" altLang="el-GR" sz="2000" dirty="0" err="1" smtClean="0"/>
              <a:t>winner</a:t>
            </a:r>
            <a:r>
              <a:rPr lang="el-GR" altLang="el-GR" sz="2000" dirty="0" smtClean="0"/>
              <a:t> </a:t>
            </a:r>
            <a:r>
              <a:rPr lang="el-GR" altLang="el-GR" sz="2000" dirty="0"/>
              <a:t>- -&gt; </a:t>
            </a:r>
            <a:r>
              <a:rPr lang="el-GR" altLang="el-GR" sz="2000" dirty="0" err="1"/>
              <a:t>w_party</a:t>
            </a:r>
            <a:r>
              <a:rPr lang="el-GR" altLang="el-GR" sz="2000" dirty="0"/>
              <a:t> , </a:t>
            </a:r>
            <a:r>
              <a:rPr lang="el-GR" altLang="el-GR" sz="2000" dirty="0" err="1"/>
              <a:t>w_state</a:t>
            </a:r>
            <a:r>
              <a:rPr lang="el-GR" altLang="el-GR" sz="2000" dirty="0"/>
              <a:t> (Ο νικητής, ανήκει ισόβια ως υποψήφιος στο ίδιο </a:t>
            </a:r>
            <a:r>
              <a:rPr lang="el-GR" altLang="el-GR" sz="2000" dirty="0" err="1"/>
              <a:t>κόμα</a:t>
            </a:r>
            <a:r>
              <a:rPr lang="el-GR" altLang="el-GR" sz="2000" dirty="0"/>
              <a:t> και ξεκινά </a:t>
            </a:r>
            <a:r>
              <a:rPr lang="el-GR" altLang="el-GR" sz="2000" dirty="0" err="1"/>
              <a:t>απο</a:t>
            </a:r>
            <a:r>
              <a:rPr lang="el-GR" altLang="el-GR" sz="2000" dirty="0"/>
              <a:t> την ίδια πολιτεία)  </a:t>
            </a:r>
          </a:p>
          <a:p>
            <a:pPr>
              <a:spcBef>
                <a:spcPts val="600"/>
              </a:spcBef>
              <a:buFont typeface="+mj-lt"/>
              <a:buAutoNum type="arabicPeriod"/>
            </a:pPr>
            <a:r>
              <a:rPr lang="el-GR" altLang="el-GR" sz="2000" dirty="0" err="1" smtClean="0"/>
              <a:t>year</a:t>
            </a:r>
            <a:r>
              <a:rPr lang="el-GR" altLang="el-GR" sz="2000" dirty="0" smtClean="0"/>
              <a:t> </a:t>
            </a:r>
            <a:r>
              <a:rPr lang="el-GR" altLang="el-GR" sz="2000" dirty="0"/>
              <a:t>, </a:t>
            </a:r>
            <a:r>
              <a:rPr lang="el-GR" altLang="el-GR" sz="2000" dirty="0" err="1"/>
              <a:t>loser</a:t>
            </a:r>
            <a:r>
              <a:rPr lang="el-GR" altLang="el-GR" sz="2000" dirty="0"/>
              <a:t>  - - &gt; </a:t>
            </a:r>
            <a:r>
              <a:rPr lang="el-GR" altLang="el-GR" sz="2000" dirty="0" err="1"/>
              <a:t>l_votes</a:t>
            </a:r>
            <a:endParaRPr lang="el-GR" altLang="el-GR" sz="2000" dirty="0"/>
          </a:p>
          <a:p>
            <a:pPr marL="0" indent="0">
              <a:buNone/>
            </a:pP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529810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a:t>Για τη μετάβαση </a:t>
            </a:r>
            <a:r>
              <a:rPr lang="el-GR" sz="2800" dirty="0" smtClean="0"/>
              <a:t>από </a:t>
            </a:r>
            <a:r>
              <a:rPr lang="el-GR" sz="2800" dirty="0"/>
              <a:t>το μοντέλο οντοτήτων - σχέσεων σε πίνακες ακολούθησε τους εξής κανόνες</a:t>
            </a:r>
          </a:p>
        </p:txBody>
      </p:sp>
      <p:sp>
        <p:nvSpPr>
          <p:cNvPr id="18434" name="Rectangle 3"/>
          <p:cNvSpPr>
            <a:spLocks noGrp="1" noChangeArrowheads="1"/>
          </p:cNvSpPr>
          <p:nvPr>
            <p:ph idx="1"/>
          </p:nvPr>
        </p:nvSpPr>
        <p:spPr>
          <a:xfrm>
            <a:off x="457200" y="1196752"/>
            <a:ext cx="8229600" cy="5661248"/>
          </a:xfrm>
        </p:spPr>
        <p:txBody>
          <a:bodyPr>
            <a:normAutofit fontScale="92500" lnSpcReduction="10000"/>
          </a:bodyPr>
          <a:lstStyle/>
          <a:p>
            <a:pPr eaLnBrk="1" hangingPunct="1"/>
            <a:r>
              <a:rPr lang="el-GR" altLang="el-GR" sz="2000" b="1" dirty="0" smtClean="0">
                <a:solidFill>
                  <a:srgbClr val="820000"/>
                </a:solidFill>
              </a:rPr>
              <a:t>Κανόνας 1:  </a:t>
            </a:r>
            <a:r>
              <a:rPr lang="el-GR" altLang="el-GR" sz="2000" dirty="0" smtClean="0"/>
              <a:t>Για κάθε τύπο οντότητα θα έχεις ένα πίνακα που θα περιλαμβάνει σαν στήλες τουλάχιστον όλα τα χαρακτηριστικά (</a:t>
            </a:r>
            <a:r>
              <a:rPr lang="el-GR" altLang="el-GR" sz="2000" dirty="0" err="1" smtClean="0"/>
              <a:t>attributes</a:t>
            </a:r>
            <a:r>
              <a:rPr lang="el-GR" altLang="el-GR" sz="2000" dirty="0" smtClean="0"/>
              <a:t>) της. Το κύριο κλειδί της οντότητας, απλό ή σύνθετο, θα είναι και κύριο κλειδί του πίνακα που θα αναπαριστά την οντότητα</a:t>
            </a:r>
            <a:endParaRPr lang="el-GR" altLang="el-GR" sz="2000" b="1" u="sng" dirty="0" smtClean="0"/>
          </a:p>
          <a:p>
            <a:pPr eaLnBrk="1" hangingPunct="1"/>
            <a:r>
              <a:rPr lang="el-GR" altLang="el-GR" sz="2000" b="1" dirty="0" smtClean="0">
                <a:solidFill>
                  <a:srgbClr val="820000"/>
                </a:solidFill>
              </a:rPr>
              <a:t>Κανόνας 2:  </a:t>
            </a:r>
            <a:r>
              <a:rPr lang="el-GR" altLang="el-GR" sz="2000" dirty="0" smtClean="0"/>
              <a:t>Έστω μια συσχέτιση σ:A(K1)--&gt;B(K2) , όπου Α(Κ1), Α(Κ2) οντότητες και K1,K2 τα  κύρια κλειδιά των οντοτήτων. Αν η συσχέτιση σ είναι τύπου 1:Ν τότε  (για τη συσχέτιση σ) δεν κατασκευάζεις ξεχωριστό πίνακα. Απλά προσθέτεις στα χαρακτηριστικά της οντότητας Β(Κ2) το  Κ1 σα ξένο κλειδί.</a:t>
            </a:r>
            <a:endParaRPr lang="el-GR" altLang="el-GR" sz="2000" b="1" u="sng" dirty="0" smtClean="0"/>
          </a:p>
          <a:p>
            <a:pPr eaLnBrk="1" hangingPunct="1"/>
            <a:r>
              <a:rPr lang="el-GR" altLang="el-GR" sz="2000" b="1" dirty="0" smtClean="0">
                <a:solidFill>
                  <a:srgbClr val="820000"/>
                </a:solidFill>
              </a:rPr>
              <a:t>Κανόνας 3:  </a:t>
            </a:r>
            <a:r>
              <a:rPr lang="el-GR" altLang="el-GR" sz="2000" dirty="0" smtClean="0"/>
              <a:t>Αν η παραπάνω συσχέτιση σ είναι τύπου 1:1 τότε  (για τη συσχέτιση σ) δεν κατασκευάζεις ξεχωριστό πίνακα. Απλά προσθέτεις στα χαρακτηριστικά της οντότητας Β(Κ2) το Κ1 σα ξένο κλειδί ή στα χαρακτηριστικά της Α(Κ1) το Κ2 σαν ξένο κλειδί. Ποτέ και τα δύο! </a:t>
            </a:r>
            <a:endParaRPr lang="el-GR" altLang="el-GR" sz="2000" b="1" u="sng" dirty="0" smtClean="0"/>
          </a:p>
          <a:p>
            <a:pPr eaLnBrk="1" hangingPunct="1"/>
            <a:r>
              <a:rPr lang="el-GR" altLang="el-GR" sz="2000" b="1" dirty="0" smtClean="0">
                <a:solidFill>
                  <a:srgbClr val="820000"/>
                </a:solidFill>
              </a:rPr>
              <a:t>Κανόνας 4:  </a:t>
            </a:r>
            <a:r>
              <a:rPr lang="el-GR" altLang="el-GR" sz="2000" dirty="0" smtClean="0"/>
              <a:t>Αν η σχέση είναι Μ:Ν τότε κατασκευάζεις ξεχωριστό  πίνακα που περιλαμβάνει τα Κ1,Κ2, ως ξένα κλειδιά, το (Κ1,Κ2) ως σύνθετο κύριο κλειδί και  τα χαρακτηριστικά της συσχέτισης, </a:t>
            </a:r>
            <a:r>
              <a:rPr lang="el-GR" altLang="el-GR" sz="2000" dirty="0" err="1" smtClean="0"/>
              <a:t>άν</a:t>
            </a:r>
            <a:r>
              <a:rPr lang="el-GR" altLang="el-GR" sz="2000" dirty="0" smtClean="0"/>
              <a:t> υπάρχουν τέτοια χαρακτηριστικά.</a:t>
            </a:r>
            <a:endParaRPr lang="el-GR" altLang="el-GR" sz="2000" b="1" u="sng" dirty="0" smtClean="0"/>
          </a:p>
          <a:p>
            <a:pPr eaLnBrk="1" hangingPunct="1"/>
            <a:r>
              <a:rPr lang="el-GR" altLang="el-GR" sz="2000" b="1" dirty="0" smtClean="0">
                <a:solidFill>
                  <a:srgbClr val="820000"/>
                </a:solidFill>
              </a:rPr>
              <a:t>Κανόνας 5:  </a:t>
            </a:r>
            <a:r>
              <a:rPr lang="el-GR" altLang="el-GR" sz="2000" dirty="0" smtClean="0"/>
              <a:t>Αν μια συσχέτιση συνδέει παραπάνω από δύο οντότητες π.χ. τις οντότητες A(K1), Α(Κ2),  Α(Κ3) με Κ1, Κ2, Κ3 κύρια κλειδιά οντοτήτων αντίστοιχα, τότε για τη συσχέτιση αυτή, συνήθως,  κατασκευάζουμε ξεχωριστό πίνακα με κύριο κλειδί, συνήθως, (Κ1,Κ2,Κ3).</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8378456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43687944fa532bb758b04a84dd7fa642d3d6b1c8"/>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604</TotalTime>
  <Words>2564</Words>
  <Application>Microsoft Office PowerPoint</Application>
  <PresentationFormat>Προβολή στην οθόνη (4:3)</PresentationFormat>
  <Paragraphs>948</Paragraphs>
  <Slides>37</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exo-opistho_simeiomata</vt:lpstr>
      <vt:lpstr>Βάσεις Δεδομένων I (Θ)</vt:lpstr>
      <vt:lpstr>Περιγραφή Ενότητας</vt:lpstr>
      <vt:lpstr>Στόχος Ενότητας</vt:lpstr>
      <vt:lpstr>Βάση αμερικανικών προεδρικών εκλογών (American elections)</vt:lpstr>
      <vt:lpstr>4 πίνακες της τρίτης κανονικής μορφής στους οποίους επιμερίζονται τα στοιχεία των εκλογών.  Θυμηθείτε ποιο είναι το κύριο κλειδί κάθε πίνακα. </vt:lpstr>
      <vt:lpstr>Παρουσίαση του PowerPoint</vt:lpstr>
      <vt:lpstr>Περιορισμοί</vt:lpstr>
      <vt:lpstr>Περιορισμοί (constraints)</vt:lpstr>
      <vt:lpstr>Για τη μετάβαση από το μοντέλο οντοτήτων - σχέσεων σε πίνακες ακολούθησε τους εξής κανόνες</vt:lpstr>
      <vt:lpstr>Απλουστευμένη εκπαιδευτική βάση δεδομένων </vt:lpstr>
      <vt:lpstr>Πίνακες</vt:lpstr>
      <vt:lpstr>Πίνακες</vt:lpstr>
      <vt:lpstr>Πίνακες</vt:lpstr>
      <vt:lpstr>Παρουσίαση του PowerPoint</vt:lpstr>
      <vt:lpstr>Παρουσίαση του PowerPoint</vt:lpstr>
      <vt:lpstr>Απλοποιημένη βιβλιοθήκη</vt:lpstr>
      <vt:lpstr>Παρουσίαση του PowerPoint</vt:lpstr>
      <vt:lpstr>Απλοποιημένη βάση διαχείρισης προσωπικού (personnel)</vt:lpstr>
      <vt:lpstr>Κανόνες</vt:lpstr>
      <vt:lpstr>Γράψτε τη Δεύτερη και την Τρίτη Κανονική Μορφή</vt:lpstr>
      <vt:lpstr>Δεύτερη και Τρίτη Κανονική Μορφή  </vt:lpstr>
      <vt:lpstr>Παρουσίαση του PowerPoint</vt:lpstr>
      <vt:lpstr>Απλοποιημένη βάση προσωπικού - μισθοδοσίας</vt:lpstr>
      <vt:lpstr>Ο βασικός μισθός καθορίζεται με προσωπική συμφωνία με τον εργαζόμενο</vt:lpstr>
      <vt:lpstr>Ο βασικός μισθός εξαρτάται από τη θέση</vt:lpstr>
      <vt:lpstr>Ο βασικός μισθός εξαρτάται από τη θέση και τις σπουδές</vt:lpstr>
      <vt:lpstr>Απλοποιημένο σύστημα διαχείρισης παραγγελιών (orders)</vt:lpstr>
      <vt:lpstr>Δεύτερη κανονική μορφή</vt:lpstr>
      <vt:lpstr>Τρίτη κανονική μορφή – Διορθώστε</vt:lpstr>
      <vt:lpstr>Παρουσίαση του PowerPoint</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fkaram2</cp:lastModifiedBy>
  <cp:revision>75</cp:revision>
  <dcterms:created xsi:type="dcterms:W3CDTF">2014-10-20T11:54:42Z</dcterms:created>
  <dcterms:modified xsi:type="dcterms:W3CDTF">2015-05-12T13:07:36Z</dcterms:modified>
</cp:coreProperties>
</file>