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83"/>
  </p:notesMasterIdLst>
  <p:handoutMasterIdLst>
    <p:handoutMasterId r:id="rId84"/>
  </p:handoutMasterIdLst>
  <p:sldIdLst>
    <p:sldId id="32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5" r:id="rId62"/>
    <p:sldId id="314" r:id="rId63"/>
    <p:sldId id="316" r:id="rId64"/>
    <p:sldId id="317" r:id="rId65"/>
    <p:sldId id="318" r:id="rId66"/>
    <p:sldId id="320" r:id="rId67"/>
    <p:sldId id="321" r:id="rId68"/>
    <p:sldId id="322" r:id="rId69"/>
    <p:sldId id="323" r:id="rId70"/>
    <p:sldId id="324" r:id="rId71"/>
    <p:sldId id="325" r:id="rId72"/>
    <p:sldId id="328" r:id="rId73"/>
    <p:sldId id="327" r:id="rId74"/>
    <p:sldId id="326" r:id="rId75"/>
    <p:sldId id="330" r:id="rId76"/>
    <p:sldId id="331" r:id="rId77"/>
    <p:sldId id="332" r:id="rId78"/>
    <p:sldId id="336" r:id="rId79"/>
    <p:sldId id="337" r:id="rId80"/>
    <p:sldId id="334" r:id="rId81"/>
    <p:sldId id="335" r:id="rId82"/>
  </p:sldIdLst>
  <p:sldSz cx="9144000" cy="6858000" type="screen4x3"/>
  <p:notesSz cx="7104063" cy="10234613"/>
  <p:custDataLst>
    <p:tags r:id="rId8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2A4FA2"/>
    <a:srgbClr val="4B8BD1"/>
    <a:srgbClr val="52766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48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64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962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737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91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55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55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 photo chemistry-background-thumb1752735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471"/>
          <a:stretch/>
        </p:blipFill>
        <p:spPr bwMode="auto">
          <a:xfrm>
            <a:off x="0" y="3543"/>
            <a:ext cx="467544" cy="68697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 userDrawn="1"/>
        </p:nvSpPr>
        <p:spPr>
          <a:xfrm>
            <a:off x="467544" y="3542"/>
            <a:ext cx="8676456" cy="6869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968552"/>
          </a:xfrm>
        </p:spPr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1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3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6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0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4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9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Sponk" TargetMode="External"/><Relationship Id="rId4" Type="http://schemas.openxmlformats.org/officeDocument/2006/relationships/hyperlink" Target="http://commons.wikimedia.org/wiki/File:DNA-Nucleobases.sv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em-loop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kuramb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eyo" TargetMode="External"/><Relationship Id="rId4" Type="http://schemas.openxmlformats.org/officeDocument/2006/relationships/hyperlink" Target="http://en.wikipedia.org/wiki/File:Nucleotides_1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DN_animation.gif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Elecbullet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ElmA" TargetMode="External"/><Relationship Id="rId2" Type="http://schemas.openxmlformats.org/officeDocument/2006/relationships/hyperlink" Target="http://commons.wikimedia.org/wiki/File:A-B-Z-DNA_Side_View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esserWoland" TargetMode="External"/><Relationship Id="rId4" Type="http://schemas.openxmlformats.org/officeDocument/2006/relationships/hyperlink" Target="http://commons.wikimedia.org/wiki/File:DNA_structure_and_bases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NA-ligand-by-Abalone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P99am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Cwbm_(commons)" TargetMode="External"/><Relationship Id="rId4" Type="http://schemas.openxmlformats.org/officeDocument/2006/relationships/hyperlink" Target="http://commons.wikimedia.org/wiki/File:Nucleosome_structure-2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n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J-A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tp_exp.qutemol-ball.png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commons.wikimedia.org/wiki/User:NEUROtiker" TargetMode="External"/><Relationship Id="rId12" Type="http://schemas.openxmlformats.org/officeDocument/2006/relationships/hyperlink" Target="http://commons.wikimedia.org/wiki/User:Benjah-bmm2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denosintriphosphat_protoniert.svg" TargetMode="External"/><Relationship Id="rId11" Type="http://schemas.openxmlformats.org/officeDocument/2006/relationships/hyperlink" Target="http://commons.wikimedia.org/wiki/File:ATP-xtal-3D-balls.png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commons.wikimedia.org/wiki/User:ALoopingIcon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NAreplicationMod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ponk" TargetMode="External"/><Relationship Id="rId2" Type="http://schemas.openxmlformats.org/officeDocument/2006/relationships/hyperlink" Target="http://commons.wikimedia.org/wiki/File:Difference_DNA_RNA-EN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sa/3.0/deed.en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ryotype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lutz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genome_by_functions.sv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ikael_H%C3%A4ggstr%C3%B6m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Βιοχημεία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8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Βιοχημεία Νουκλεοτιδιών – Νουκλεϊνικών οξέων</a:t>
            </a:r>
          </a:p>
          <a:p>
            <a:endParaRPr lang="en-US" sz="2400" dirty="0" smtClean="0"/>
          </a:p>
          <a:p>
            <a:r>
              <a:rPr lang="el-GR" sz="2400" dirty="0" smtClean="0"/>
              <a:t>Γεώργιος Καρίκας</a:t>
            </a:r>
            <a:endParaRPr lang="en-US" sz="2400" dirty="0" smtClean="0"/>
          </a:p>
          <a:p>
            <a:r>
              <a:rPr lang="el-GR" sz="2400" dirty="0" smtClean="0"/>
              <a:t>Διδάκτωρ Πανεπιστημίου Αθηνών, PhD Manchester University,</a:t>
            </a:r>
          </a:p>
          <a:p>
            <a:r>
              <a:rPr lang="el-GR" sz="2400" dirty="0" smtClean="0"/>
              <a:t>Καθηγητής Βιοχημείας-Κλινικής Χημείας, 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των βάσεων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Πακετάρισμα (</a:t>
            </a:r>
            <a:r>
              <a:rPr lang="en-US" b="1" dirty="0"/>
              <a:t>Packing</a:t>
            </a:r>
            <a:r>
              <a:rPr lang="el-GR" b="1" dirty="0"/>
              <a:t>)</a:t>
            </a:r>
          </a:p>
          <a:p>
            <a:pPr marL="355600" indent="0">
              <a:buNone/>
            </a:pPr>
            <a:r>
              <a:rPr lang="el-GR" dirty="0"/>
              <a:t>Οι δακτύλιοι των βάσεων είναι </a:t>
            </a:r>
            <a:r>
              <a:rPr lang="el-GR" dirty="0" smtClean="0"/>
              <a:t>επίπεδοι. Έτσι δύνανται να </a:t>
            </a:r>
            <a:r>
              <a:rPr lang="el-GR" dirty="0"/>
              <a:t>"πακεταριστούν" με τη βοήθεια μη πολικών "δεσμών". Αυτή η διάταξη, είναι πολύ σημαντική για τη διευθέτηση των νουκλεϊνικών οξέων, στο χώρο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872208" cy="18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Ιδιότητες των βάσεων </a:t>
            </a:r>
            <a:r>
              <a:rPr lang="el-GR" sz="3000" b="0" dirty="0">
                <a:solidFill>
                  <a:prstClr val="black"/>
                </a:solidFill>
              </a:rPr>
              <a:t>2</a:t>
            </a:r>
            <a:r>
              <a:rPr lang="el-GR" sz="3000" b="0" dirty="0" smtClean="0">
                <a:solidFill>
                  <a:prstClr val="black"/>
                </a:solidFill>
              </a:rPr>
              <a:t>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Σχηματισμός </a:t>
            </a:r>
            <a:r>
              <a:rPr lang="el-GR" b="1" dirty="0"/>
              <a:t>δεσμών υδρογόνου</a:t>
            </a:r>
            <a:endParaRPr lang="el-GR" b="1" i="1" dirty="0"/>
          </a:p>
          <a:p>
            <a:pPr lvl="1"/>
            <a:r>
              <a:rPr lang="el-GR" dirty="0"/>
              <a:t>Είναι υπεύθυνος για το ζευγάρωμα 2 βάσεων στο ίδιο επίπεδο. </a:t>
            </a:r>
          </a:p>
          <a:p>
            <a:pPr lvl="1"/>
            <a:r>
              <a:rPr lang="el-GR" dirty="0"/>
              <a:t>Οι πουρινικές βάσεις αδενίνης (Α) και γουανίνης (</a:t>
            </a:r>
            <a:r>
              <a:rPr lang="en-US" dirty="0"/>
              <a:t>G</a:t>
            </a:r>
            <a:r>
              <a:rPr lang="el-GR" dirty="0"/>
              <a:t>) απαντούν και στο </a:t>
            </a:r>
            <a:r>
              <a:rPr lang="en-US" dirty="0"/>
              <a:t>RNA</a:t>
            </a:r>
            <a:r>
              <a:rPr lang="el-GR" dirty="0"/>
              <a:t> και στο </a:t>
            </a:r>
            <a:r>
              <a:rPr lang="en-US" dirty="0"/>
              <a:t>DNA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Από τις πυριμιδικές </a:t>
            </a:r>
            <a:r>
              <a:rPr lang="el-GR" dirty="0" smtClean="0"/>
              <a:t>βάσεις:</a:t>
            </a:r>
            <a:endParaRPr lang="el-GR" dirty="0"/>
          </a:p>
          <a:p>
            <a:pPr marL="808038" indent="0">
              <a:buNone/>
            </a:pPr>
            <a:r>
              <a:rPr lang="el-GR" dirty="0" smtClean="0"/>
              <a:t>Κυτοσίνη (</a:t>
            </a:r>
            <a:r>
              <a:rPr lang="en-US" dirty="0" smtClean="0"/>
              <a:t>C</a:t>
            </a:r>
            <a:r>
              <a:rPr lang="el-GR" dirty="0" smtClean="0"/>
              <a:t>)</a:t>
            </a:r>
            <a:endParaRPr lang="el-GR" dirty="0"/>
          </a:p>
          <a:p>
            <a:pPr marL="808038" indent="0">
              <a:spcBef>
                <a:spcPts val="300"/>
              </a:spcBef>
              <a:buNone/>
            </a:pPr>
            <a:r>
              <a:rPr lang="el-GR" dirty="0" smtClean="0"/>
              <a:t>Ουρακίλη </a:t>
            </a:r>
            <a:r>
              <a:rPr lang="el-GR" dirty="0"/>
              <a:t>(</a:t>
            </a:r>
            <a:r>
              <a:rPr lang="en-US" dirty="0"/>
              <a:t>U</a:t>
            </a:r>
            <a:r>
              <a:rPr lang="el-GR" dirty="0" smtClean="0"/>
              <a:t>)</a:t>
            </a:r>
            <a:endParaRPr lang="el-GR" dirty="0"/>
          </a:p>
          <a:p>
            <a:pPr marL="808038" indent="0">
              <a:buNone/>
            </a:pPr>
            <a:r>
              <a:rPr lang="el-GR" dirty="0" smtClean="0"/>
              <a:t>Κυτοσίνη 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 smtClean="0"/>
              <a:t>)</a:t>
            </a:r>
            <a:endParaRPr lang="el-GR" dirty="0"/>
          </a:p>
          <a:p>
            <a:pPr marL="808038" indent="0">
              <a:spcBef>
                <a:spcPts val="300"/>
              </a:spcBef>
              <a:buNone/>
            </a:pPr>
            <a:r>
              <a:rPr lang="el-GR" dirty="0" smtClean="0"/>
              <a:t>Θυμίνη </a:t>
            </a:r>
            <a:r>
              <a:rPr lang="el-GR" dirty="0"/>
              <a:t>(</a:t>
            </a:r>
            <a:r>
              <a:rPr lang="el-GR" dirty="0" smtClean="0"/>
              <a:t>Τ)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037535" y="4396463"/>
            <a:ext cx="3176319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Περιέχονται στο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RNA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37535" y="5332567"/>
            <a:ext cx="3198761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Περιέχονται στο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DNA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Δεξιό άγκιστρο 6"/>
          <p:cNvSpPr/>
          <p:nvPr/>
        </p:nvSpPr>
        <p:spPr>
          <a:xfrm>
            <a:off x="3461471" y="4293096"/>
            <a:ext cx="432048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Δεξιό άγκιστρο 7"/>
          <p:cNvSpPr/>
          <p:nvPr/>
        </p:nvSpPr>
        <p:spPr>
          <a:xfrm>
            <a:off x="3461471" y="5229200"/>
            <a:ext cx="432048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1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Ιδιότητες των βάσεων </a:t>
            </a:r>
            <a:r>
              <a:rPr lang="el-GR" sz="3000" b="0" dirty="0">
                <a:solidFill>
                  <a:prstClr val="black"/>
                </a:solidFill>
              </a:rPr>
              <a:t>3</a:t>
            </a:r>
            <a:r>
              <a:rPr lang="el-GR" sz="3000" b="0" dirty="0" smtClean="0">
                <a:solidFill>
                  <a:prstClr val="black"/>
                </a:solidFill>
              </a:rPr>
              <a:t>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1728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Συμπεράσματα</a:t>
            </a:r>
            <a:r>
              <a:rPr lang="el-GR" b="1" dirty="0" smtClean="0"/>
              <a:t>: </a:t>
            </a:r>
            <a:r>
              <a:rPr lang="el-GR" dirty="0" smtClean="0"/>
              <a:t>Το </a:t>
            </a:r>
            <a:r>
              <a:rPr lang="en-US" b="1" dirty="0"/>
              <a:t>RNA</a:t>
            </a:r>
            <a:r>
              <a:rPr lang="el-GR" dirty="0"/>
              <a:t> δεν περιέχει </a:t>
            </a:r>
            <a:r>
              <a:rPr lang="el-GR" b="1" dirty="0"/>
              <a:t>Τ</a:t>
            </a:r>
            <a:r>
              <a:rPr lang="el-GR" dirty="0" smtClean="0"/>
              <a:t>. Το </a:t>
            </a:r>
            <a:r>
              <a:rPr lang="en-US" b="1" dirty="0"/>
              <a:t>DNA</a:t>
            </a:r>
            <a:r>
              <a:rPr lang="el-GR" b="1" dirty="0"/>
              <a:t> </a:t>
            </a:r>
            <a:r>
              <a:rPr lang="el-GR" dirty="0"/>
              <a:t>δεν περιέχει </a:t>
            </a:r>
            <a:r>
              <a:rPr lang="en-US" b="1" dirty="0"/>
              <a:t>U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Από πειράματα, με ακτίνες Χ, βρέθηκε ότι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7170" name="Picture 2" descr="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3562"/>
            <a:ext cx="4464496" cy="23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899592" y="2564904"/>
            <a:ext cx="4032448" cy="312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14000"/>
              </a:lnSpc>
              <a:spcBef>
                <a:spcPts val="1200"/>
              </a:spcBef>
              <a:spcAft>
                <a:spcPts val="6000"/>
              </a:spcAft>
              <a:buFont typeface="+mj-lt"/>
              <a:buAutoNum type="arabicParenR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Α μπορεί να δεσμευτεί με την Τ, με 2 δεσμούς υδρογόνου:</a:t>
            </a:r>
          </a:p>
          <a:p>
            <a:pPr marL="457200" lvl="0" indent="-4572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μπορεί να δεσμευτεί με τη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με 3 δεσμούς Η.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21534"/>
            <a:ext cx="36500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Ιδιότητες των βάσεων </a:t>
            </a:r>
            <a:r>
              <a:rPr lang="el-GR" sz="3000" b="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δομή της διπλής έλικας, με τη θέρμανση του μορίου στους 70-90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l-GR" dirty="0"/>
              <a:t>, αποδιατάσσεται, με τη μετατροπή του </a:t>
            </a:r>
            <a:r>
              <a:rPr lang="el-GR" b="1" dirty="0"/>
              <a:t>δίκλωνου</a:t>
            </a:r>
            <a:r>
              <a:rPr lang="el-GR" dirty="0"/>
              <a:t> </a:t>
            </a:r>
            <a:r>
              <a:rPr lang="en-US" dirty="0"/>
              <a:t>DNA </a:t>
            </a:r>
            <a:r>
              <a:rPr lang="el-GR" b="1" dirty="0"/>
              <a:t>σε μονόκλωνο</a:t>
            </a:r>
            <a:r>
              <a:rPr lang="el-GR" dirty="0"/>
              <a:t> </a:t>
            </a:r>
            <a:r>
              <a:rPr lang="el-GR" dirty="0" smtClean="0"/>
              <a:t>(«σημείο τήξης»). </a:t>
            </a:r>
            <a:r>
              <a:rPr lang="en-US" dirty="0"/>
              <a:t>DNA</a:t>
            </a:r>
            <a:r>
              <a:rPr lang="el-GR" dirty="0"/>
              <a:t> πλούσιο σε </a:t>
            </a:r>
            <a:r>
              <a:rPr lang="en-US" dirty="0"/>
              <a:t>GC</a:t>
            </a:r>
            <a:r>
              <a:rPr lang="el-GR" dirty="0"/>
              <a:t> έχει υψηλότερο </a:t>
            </a:r>
            <a:r>
              <a:rPr lang="el-GR" dirty="0" smtClean="0"/>
              <a:t>σ.τ. από </a:t>
            </a:r>
            <a:r>
              <a:rPr lang="el-GR" dirty="0"/>
              <a:t>εκείνο που είναι πλούσιο σε βάσεις ΑΤ, λόγω της παρουσίας των 3 και 2 δεσμών υδρογόνου αντίστοιχα. Υπό κατάλληλες συνθήκες το </a:t>
            </a:r>
            <a:r>
              <a:rPr lang="el-GR" dirty="0" smtClean="0"/>
              <a:t>«τηγμένο»  </a:t>
            </a:r>
            <a:r>
              <a:rPr lang="en-US" dirty="0"/>
              <a:t>DNA</a:t>
            </a:r>
            <a:r>
              <a:rPr lang="el-GR" dirty="0"/>
              <a:t> επαναδιατάσσεται.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Ζεύγη </a:t>
            </a:r>
            <a:r>
              <a:rPr lang="el-GR" dirty="0" smtClean="0"/>
              <a:t>βάσεων - Δομές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Το σύνολο των πουρινών ισούται με το σύνολο των </a:t>
            </a:r>
            <a:r>
              <a:rPr lang="el-GR" dirty="0" smtClean="0"/>
              <a:t>πυριμιδινών. Σύμφωνα </a:t>
            </a:r>
            <a:r>
              <a:rPr lang="el-GR" dirty="0"/>
              <a:t>με τον </a:t>
            </a:r>
            <a:r>
              <a:rPr lang="el-GR" b="1" dirty="0"/>
              <a:t>κανόνα του </a:t>
            </a:r>
            <a:r>
              <a:rPr lang="en-US" b="1" dirty="0"/>
              <a:t>Chargaff</a:t>
            </a:r>
            <a:r>
              <a:rPr lang="el-GR" dirty="0"/>
              <a:t>:</a:t>
            </a:r>
          </a:p>
          <a:p>
            <a:pPr marL="0" indent="0" algn="ctr">
              <a:buNone/>
            </a:pPr>
            <a:r>
              <a:rPr lang="el-GR" b="1" dirty="0"/>
              <a:t>Α = Τ &amp; </a:t>
            </a:r>
            <a:r>
              <a:rPr lang="en-US" b="1" dirty="0"/>
              <a:t>G</a:t>
            </a:r>
            <a:r>
              <a:rPr lang="el-GR" b="1" dirty="0"/>
              <a:t> = </a:t>
            </a:r>
            <a:r>
              <a:rPr lang="en-US" b="1" dirty="0" smtClean="0"/>
              <a:t>C</a:t>
            </a:r>
            <a:r>
              <a:rPr lang="el-GR" b="1" dirty="0"/>
              <a:t> </a:t>
            </a:r>
          </a:p>
          <a:p>
            <a:pPr lvl="0"/>
            <a:r>
              <a:rPr lang="el-GR" dirty="0"/>
              <a:t>Στον </a:t>
            </a:r>
            <a:r>
              <a:rPr lang="el-GR" dirty="0" smtClean="0"/>
              <a:t>άνθρωπο:</a:t>
            </a:r>
          </a:p>
          <a:p>
            <a:pPr lvl="1" indent="-342900"/>
            <a:r>
              <a:rPr lang="el-GR" dirty="0" smtClean="0"/>
              <a:t>Το </a:t>
            </a:r>
            <a:r>
              <a:rPr lang="el-GR" dirty="0"/>
              <a:t>30% είναι Α (άρα και 30% Τ</a:t>
            </a:r>
            <a:r>
              <a:rPr lang="el-GR" dirty="0" smtClean="0"/>
              <a:t>).</a:t>
            </a:r>
            <a:endParaRPr lang="el-GR" dirty="0"/>
          </a:p>
          <a:p>
            <a:pPr lvl="1" indent="-342900"/>
            <a:r>
              <a:rPr lang="el-GR" dirty="0" smtClean="0"/>
              <a:t>Το </a:t>
            </a:r>
            <a:r>
              <a:rPr lang="el-GR" dirty="0"/>
              <a:t>20% είναι </a:t>
            </a:r>
            <a:r>
              <a:rPr lang="en-US" dirty="0"/>
              <a:t>G</a:t>
            </a:r>
            <a:r>
              <a:rPr lang="el-GR" dirty="0"/>
              <a:t> (άρα και 20% </a:t>
            </a:r>
            <a:r>
              <a:rPr lang="en-US" dirty="0"/>
              <a:t>C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8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Πρωτοταγής δομή </a:t>
            </a:r>
            <a:r>
              <a:rPr lang="el-GR" dirty="0" smtClean="0"/>
              <a:t>νουκλεοτιδίων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728192"/>
          </a:xfrm>
        </p:spPr>
        <p:txBody>
          <a:bodyPr>
            <a:normAutofit/>
          </a:bodyPr>
          <a:lstStyle/>
          <a:p>
            <a:r>
              <a:rPr lang="el-GR" sz="2200" dirty="0"/>
              <a:t>Η συνένωσή των νουκλεοτιδίων, γίνεται με την εστεροποίηση της ελεύθερης φωσφορικής ρίζας του ενός, με την αλκοολομάδα του σακχάρου του άλλου (στις θέσεις 3', 5</a:t>
            </a:r>
            <a:r>
              <a:rPr lang="el-GR" sz="2200" dirty="0" smtClean="0"/>
              <a:t>').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2"/>
          <a:stretch/>
        </p:blipFill>
        <p:spPr bwMode="auto">
          <a:xfrm>
            <a:off x="5580112" y="2636912"/>
            <a:ext cx="308547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971600" y="2636912"/>
                <a:ext cx="4248472" cy="2793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l-GR" sz="2200" dirty="0">
                    <a:latin typeface="+mn-lt"/>
                  </a:rPr>
                  <a:t>Με τη σύνδεση αυτή παραμένει ελεύθερη μια –ΟΗ του φωσφορικού (pKα </a:t>
                </a:r>
                <a14:m>
                  <m:oMath xmlns:m="http://schemas.openxmlformats.org/officeDocument/2006/math">
                    <m:r>
                      <a:rPr lang="el-GR" sz="22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2</a:t>
                </a:r>
                <a:r>
                  <a:rPr lang="el-GR" sz="2200" dirty="0">
                    <a:latin typeface="+mn-lt"/>
                  </a:rPr>
                  <a:t>). Σε pH = 7 συμπεριφέρονται ως ανιόντα, </a:t>
                </a:r>
                <a:r>
                  <a:rPr lang="el-GR" sz="2200" dirty="0" smtClean="0">
                    <a:latin typeface="+mn-lt"/>
                  </a:rPr>
                  <a:t>σχηματίζοντας </a:t>
                </a:r>
                <a:r>
                  <a:rPr lang="el-GR" sz="2200" dirty="0">
                    <a:latin typeface="+mn-lt"/>
                  </a:rPr>
                  <a:t>άλατα με κατιόντα, που συνήθως είναι πρωτεΐνες (νουκλεοπρωτεΐνες).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36912"/>
                <a:ext cx="4248472" cy="27939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22" t="-437" b="-26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97071" y="6021288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Φωσφοδιεστερικός Δεσμός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7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Πρωτοταγής δομή νουκλεοτιδίων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πρωτοταγής δομή των νουκλεϊνικών οξέων χαρακτηρίζεται από:</a:t>
            </a:r>
            <a:endParaRPr lang="el-GR" sz="2800" dirty="0"/>
          </a:p>
          <a:p>
            <a:pPr marL="538163" lvl="1"/>
            <a:r>
              <a:rPr lang="el-GR" dirty="0"/>
              <a:t>Τον αριθμό των νουκλεοτιδίων.</a:t>
            </a:r>
            <a:endParaRPr lang="el-GR" sz="2800" dirty="0"/>
          </a:p>
          <a:p>
            <a:pPr marL="538163" lvl="1"/>
            <a:r>
              <a:rPr lang="el-GR" dirty="0"/>
              <a:t>Το είδος των νουκλεοτιδίων.</a:t>
            </a:r>
            <a:endParaRPr lang="el-GR" sz="2800" dirty="0"/>
          </a:p>
          <a:p>
            <a:pPr marL="538163" lvl="1"/>
            <a:r>
              <a:rPr lang="el-GR" dirty="0"/>
              <a:t>Την αλληλουχία των νουκλεοτιδίων.</a:t>
            </a:r>
            <a:endParaRPr lang="el-GR" sz="2800" dirty="0"/>
          </a:p>
          <a:p>
            <a:pPr marL="538163" lvl="1"/>
            <a:r>
              <a:rPr lang="el-GR" dirty="0"/>
              <a:t>Το φωσφοδιεστερικό δεσμό.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10242" name="Picture 2" descr="DNA-Nucleob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3767"/>
            <a:ext cx="3992975" cy="47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5652120" y="6292807"/>
            <a:ext cx="223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DNA-Nucleobases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Sponk"/>
              </a:rPr>
              <a:t>Sponk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5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Δευτεροταγής Δομή </a:t>
            </a:r>
            <a:r>
              <a:rPr lang="en-US" dirty="0" smtClean="0"/>
              <a:t>RNA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Πρόσφατα ευρήματα ενισχύουν την άποψη ότι το </a:t>
            </a:r>
            <a:r>
              <a:rPr lang="en-US" dirty="0"/>
              <a:t>RNA</a:t>
            </a:r>
            <a:r>
              <a:rPr lang="el-GR" dirty="0"/>
              <a:t>, πέραν από αποθήκη πληροφοριών (όπως το </a:t>
            </a:r>
            <a:r>
              <a:rPr lang="en-US" dirty="0"/>
              <a:t>DNA</a:t>
            </a:r>
            <a:r>
              <a:rPr lang="el-GR" dirty="0"/>
              <a:t>), </a:t>
            </a:r>
            <a:r>
              <a:rPr lang="el-GR" dirty="0" smtClean="0"/>
              <a:t>δρα </a:t>
            </a:r>
            <a:r>
              <a:rPr lang="el-GR" dirty="0"/>
              <a:t>και ως καταλύτης (όπως οι </a:t>
            </a:r>
            <a:r>
              <a:rPr lang="el-GR" dirty="0" smtClean="0"/>
              <a:t>πρωτεΐνες). </a:t>
            </a:r>
            <a:r>
              <a:rPr lang="el-GR" dirty="0"/>
              <a:t>Για το λόγο αυτό θεωρείται η </a:t>
            </a:r>
            <a:r>
              <a:rPr lang="el-GR" b="1" dirty="0"/>
              <a:t>βάση των αρχικών σταδίων της ζωής</a:t>
            </a:r>
            <a:r>
              <a:rPr lang="el-GR" dirty="0"/>
              <a:t> στον πλανήτη.</a:t>
            </a:r>
          </a:p>
          <a:p>
            <a:r>
              <a:rPr lang="el-GR" dirty="0"/>
              <a:t>Στο μόριο του </a:t>
            </a:r>
            <a:r>
              <a:rPr lang="en-US" dirty="0"/>
              <a:t>RNA</a:t>
            </a:r>
            <a:r>
              <a:rPr lang="el-GR" dirty="0"/>
              <a:t>, δεν ισχύει ο </a:t>
            </a:r>
            <a:r>
              <a:rPr lang="el-GR" b="1" dirty="0"/>
              <a:t>κανόνας του </a:t>
            </a:r>
            <a:r>
              <a:rPr lang="en-US" b="1" dirty="0"/>
              <a:t>Chargaff</a:t>
            </a:r>
            <a:r>
              <a:rPr lang="el-GR" dirty="0"/>
              <a:t>, αφού αντί θυμίνης (Τ), περιέχει ουρακίλη (</a:t>
            </a:r>
            <a:r>
              <a:rPr lang="en-US" dirty="0"/>
              <a:t>U</a:t>
            </a:r>
            <a:r>
              <a:rPr lang="el-GR" dirty="0"/>
              <a:t>), έτσι:</a:t>
            </a:r>
          </a:p>
          <a:p>
            <a:pPr marL="0" indent="0" algn="ctr">
              <a:buNone/>
            </a:pPr>
            <a:r>
              <a:rPr lang="el-GR" b="1" dirty="0"/>
              <a:t>Α </a:t>
            </a:r>
            <a:r>
              <a:rPr lang="el-GR" b="1" dirty="0">
                <a:sym typeface="Symbol"/>
              </a:rPr>
              <a:t></a:t>
            </a:r>
            <a:r>
              <a:rPr lang="el-GR" b="1" dirty="0"/>
              <a:t> U και </a:t>
            </a:r>
            <a:r>
              <a:rPr lang="en-US" b="1" dirty="0"/>
              <a:t>G </a:t>
            </a:r>
            <a:r>
              <a:rPr lang="el-GR" b="1" dirty="0">
                <a:sym typeface="Symbol"/>
              </a:rPr>
              <a:t></a:t>
            </a:r>
            <a:r>
              <a:rPr lang="el-GR" b="1" dirty="0"/>
              <a:t> </a:t>
            </a:r>
            <a:r>
              <a:rPr lang="en-US" b="1" dirty="0"/>
              <a:t>C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Δευτεροταγής Δομή </a:t>
            </a:r>
            <a:r>
              <a:rPr lang="en-US" dirty="0">
                <a:solidFill>
                  <a:prstClr val="black"/>
                </a:solidFill>
              </a:rPr>
              <a:t>RNA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2016224"/>
          </a:xfrm>
        </p:spPr>
        <p:txBody>
          <a:bodyPr/>
          <a:lstStyle/>
          <a:p>
            <a:r>
              <a:rPr lang="el-GR" dirty="0"/>
              <a:t>Πέραν αυτού, στο </a:t>
            </a:r>
            <a:r>
              <a:rPr lang="en-US" dirty="0"/>
              <a:t>RNA</a:t>
            </a:r>
            <a:r>
              <a:rPr lang="el-GR" dirty="0"/>
              <a:t> δεν σχηματίζονται διπλές έλικες, διότι το οξυγόνο στη θέση 2' της ριβόζης εμποδίζει τις διαδοχικές βάσεις να προσανατολιστούν κατάλληλα, για το σχηματισμό σταθερού δεσμού υδρογόνου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9218" name="Picture 2" descr="Stem-lo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83801"/>
            <a:ext cx="4932040" cy="33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3044801"/>
            <a:ext cx="3506698" cy="303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Μπορούν όμως τμήματα της αλυσίδας 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RNA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να αναδιπλωθούν και να σχηματίσουν μερικώς διπλές έλικες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U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),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</a:t>
            </a:r>
          </a:p>
        </p:txBody>
      </p:sp>
      <p:sp>
        <p:nvSpPr>
          <p:cNvPr id="7" name="Rectangle 11"/>
          <p:cNvSpPr/>
          <p:nvPr/>
        </p:nvSpPr>
        <p:spPr>
          <a:xfrm>
            <a:off x="4043676" y="6145128"/>
            <a:ext cx="460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3"/>
              </a:rPr>
              <a:t>Stem-loop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hlinkClick r:id="rId4" tooltip="User:Sakurambo"/>
              </a:rPr>
              <a:t>Sakurambo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1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Δευτεροταγής δομή </a:t>
            </a:r>
            <a:r>
              <a:rPr lang="en-US" dirty="0"/>
              <a:t>DNA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872208"/>
          </a:xfrm>
        </p:spPr>
        <p:txBody>
          <a:bodyPr>
            <a:normAutofit/>
          </a:bodyPr>
          <a:lstStyle/>
          <a:p>
            <a:r>
              <a:rPr lang="el-GR" sz="2200" dirty="0"/>
              <a:t>Το </a:t>
            </a:r>
            <a:r>
              <a:rPr lang="en-US" sz="2200" dirty="0"/>
              <a:t>DNA</a:t>
            </a:r>
            <a:r>
              <a:rPr lang="el-GR" sz="2200" dirty="0"/>
              <a:t> αποτελείται από </a:t>
            </a:r>
            <a:r>
              <a:rPr lang="el-GR" sz="2200" dirty="0" smtClean="0"/>
              <a:t>δύο </a:t>
            </a:r>
            <a:r>
              <a:rPr lang="el-GR" sz="2200" b="1" dirty="0"/>
              <a:t>συμπληρωματικές και αντιπαράλληλες</a:t>
            </a:r>
            <a:r>
              <a:rPr lang="el-GR" sz="2200" dirty="0"/>
              <a:t> πολυνουκλεοτιδικές αλυσίδες, που σχηματίζουν μια </a:t>
            </a:r>
            <a:r>
              <a:rPr lang="el-GR" sz="2200" b="1" dirty="0"/>
              <a:t>διπλή έλικα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4156"/>
            <a:ext cx="3456384" cy="21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76064" y="4149080"/>
            <a:ext cx="4572000" cy="20220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Επειδή η σύνδεση των βάσεων γίνεται πάντα Α – Τ,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αντίστροφα, η σειρά των βάσεων, σε μια πολυνουκλεοτιδική αλυσίδα, είναι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αντιδιαμετρική.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7" name="Picture 3" descr="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1"/>
            <a:ext cx="2357499" cy="8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11560" y="2636797"/>
            <a:ext cx="3960440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 δεύτερο σκέλος βρίσκεται απέναντι από το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πρώτο.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70721" y="4790762"/>
            <a:ext cx="16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Στον ένα κλώνο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7489482" y="5388634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Στον απέναντι</a:t>
            </a:r>
          </a:p>
        </p:txBody>
      </p:sp>
    </p:spTree>
    <p:extLst>
      <p:ext uri="{BB962C8B-B14F-4D97-AF65-F5344CB8AC3E}">
        <p14:creationId xmlns:p14="http://schemas.microsoft.com/office/powerpoint/2010/main" val="39206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Νουκλεοτίδια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smtClean="0"/>
              <a:t>νουκλεοτίδια </a:t>
            </a:r>
            <a:r>
              <a:rPr lang="el-GR" dirty="0"/>
              <a:t>είναι το </a:t>
            </a:r>
            <a:r>
              <a:rPr lang="el-GR" b="1" dirty="0"/>
              <a:t>ενεργειακό νόμισμα</a:t>
            </a:r>
            <a:r>
              <a:rPr lang="el-GR" dirty="0"/>
              <a:t> στις μεταβολικές συναλλαγές, οι απαραίτητοι χημικοί σύνδεσμοι στις κυτταρικές απαντήσεις σε ορμονικά και άλλα εξωτερικά ερεθίσματα και τα δομικά συστατικά μιας πλειάδας ενζυμικών συμπαραγόντων και ενδιαμέσων του μεταβολισμού.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2052" name="Picture 4" descr="Nucleoti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83458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2627784" y="6536377"/>
            <a:ext cx="460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Nucleotides </a:t>
            </a:r>
            <a:r>
              <a:rPr lang="en-US" sz="1200" dirty="0" smtClean="0">
                <a:latin typeface="+mn-lt"/>
                <a:hlinkClick r:id="rId4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5" tooltip="User:Leyo"/>
              </a:rPr>
              <a:t>Leyo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3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Τοπολογία-χημικές μεταβολές </a:t>
            </a:r>
            <a:r>
              <a:rPr lang="en-US" dirty="0" smtClean="0"/>
              <a:t>DNA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Σχεδόν όλη η ποσότητα του DΝΑ ευρίσκεται στον πυρήνα, όμως σε ορισμέ­να βακτήρια υπάρχουν και μικρές ποσότητες στο κυττόπλασμα. Το DΝΑ αυτό έχει μικρό σχετικά μήκος και σχηματίζει τα καλούμενα </a:t>
            </a:r>
            <a:r>
              <a:rPr lang="el-GR" b="1" dirty="0"/>
              <a:t>πλασμίδια</a:t>
            </a:r>
            <a:r>
              <a:rPr lang="el-GR" dirty="0"/>
              <a:t> ή επισώματα. </a:t>
            </a:r>
          </a:p>
          <a:p>
            <a:r>
              <a:rPr lang="el-GR" dirty="0"/>
              <a:t>Τα ευκαρυωτικά κύτταρα περιέχουν πολύ μικρές ποσότητες (0.1%-0.2%) DΝΑ στα μιτοχόνδρια και αυτό ονομάζεται </a:t>
            </a:r>
            <a:r>
              <a:rPr lang="el-GR" b="1" dirty="0"/>
              <a:t>μιτοχονδριακό DΝΑ (</a:t>
            </a:r>
            <a:r>
              <a:rPr lang="en-US" b="1" dirty="0"/>
              <a:t>mt</a:t>
            </a:r>
            <a:r>
              <a:rPr lang="el-GR" b="1" dirty="0"/>
              <a:t>DΝΑ</a:t>
            </a:r>
            <a:r>
              <a:rPr lang="el-GR" b="1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4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Τοπολογία-χημικές μεταβολές </a:t>
            </a:r>
            <a:r>
              <a:rPr lang="en-US" dirty="0">
                <a:solidFill>
                  <a:prstClr val="black"/>
                </a:solidFill>
              </a:rPr>
              <a:t>DNA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5400600"/>
          </a:xfrm>
        </p:spPr>
        <p:txBody>
          <a:bodyPr>
            <a:normAutofit/>
          </a:bodyPr>
          <a:lstStyle/>
          <a:p>
            <a:r>
              <a:rPr lang="el-GR" sz="2200" dirty="0"/>
              <a:t>Τα μόρια του DΝΑ είναι πολικά και συμπεριφέρονται ως πολυανιόντα, λόγω των φωσφορικών ομάδων που φέρουν και επίσης έχουν έντονα δεξιόστροφη οπτι­κή στροφική ικανότητα, λόγω της μεγάλης ασυμμετρίας των μορίων τους. Τα </a:t>
            </a:r>
            <a:r>
              <a:rPr lang="el-GR" sz="2200" b="1" dirty="0"/>
              <a:t>αραιά οξέα</a:t>
            </a:r>
            <a:r>
              <a:rPr lang="el-GR" sz="2200" dirty="0"/>
              <a:t> προκαλούν εκλεκτική υδρόλυση </a:t>
            </a:r>
            <a:r>
              <a:rPr lang="el-GR" sz="2200" dirty="0" smtClean="0"/>
              <a:t>απομακρύνοντας </a:t>
            </a:r>
            <a:r>
              <a:rPr lang="el-GR" sz="2200" dirty="0"/>
              <a:t>από το μόριο τις πουρίνες (απουρινικό DΝΑ). </a:t>
            </a:r>
            <a:r>
              <a:rPr lang="el-GR" sz="2200" b="1" dirty="0"/>
              <a:t>Ισχυρότερα</a:t>
            </a:r>
            <a:r>
              <a:rPr lang="el-GR" sz="2200" dirty="0"/>
              <a:t> όξινα διαλύματα (</a:t>
            </a:r>
            <a:r>
              <a:rPr lang="en-US" sz="2200" dirty="0"/>
              <a:t>p</a:t>
            </a:r>
            <a:r>
              <a:rPr lang="el-GR" sz="2200" dirty="0"/>
              <a:t>Η 2-3), προκαλούν εκτεταμένη λύση των δεσμών υδρογόνου αλλά και των φωσφοδιεστερικών δεσμών, δημιουργώντας ελεύθερες βάσεις και πολυνουκλεοτιδικές αλυσίδες. Τα </a:t>
            </a:r>
            <a:r>
              <a:rPr lang="el-GR" sz="2200" b="1" dirty="0"/>
              <a:t>αραιά αλκάλια</a:t>
            </a:r>
            <a:r>
              <a:rPr lang="el-GR" sz="2200" dirty="0"/>
              <a:t> δεν επιδρούν στο DΝΑ σε αντίθεση με το </a:t>
            </a:r>
            <a:r>
              <a:rPr lang="en-US" sz="2200" dirty="0"/>
              <a:t>R</a:t>
            </a:r>
            <a:r>
              <a:rPr lang="el-GR" sz="2200" dirty="0"/>
              <a:t>ΝΑ, ενώ σε </a:t>
            </a:r>
            <a:r>
              <a:rPr lang="el-GR" sz="2200" b="1" dirty="0"/>
              <a:t>ισχυρά αλκαλικά</a:t>
            </a:r>
            <a:r>
              <a:rPr lang="el-GR" sz="2200" dirty="0"/>
              <a:t> διαλύματα (</a:t>
            </a:r>
            <a:r>
              <a:rPr lang="en-US" sz="2200" dirty="0"/>
              <a:t>p</a:t>
            </a:r>
            <a:r>
              <a:rPr lang="el-GR" sz="2200" dirty="0"/>
              <a:t>Η 12) ιοντίζονται τα υδροξύλια των βάσε­ων και παρεμποδίζεται ο σχηματισμός των δεσμών υδρογόνου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7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Τοπολογία-χημικές μεταβολές </a:t>
            </a:r>
            <a:r>
              <a:rPr lang="en-US" dirty="0">
                <a:solidFill>
                  <a:prstClr val="black"/>
                </a:solidFill>
              </a:rPr>
              <a:t>DNA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DΝΑ </a:t>
            </a:r>
            <a:r>
              <a:rPr lang="el-GR" b="1" dirty="0"/>
              <a:t>μετουσιώνεται</a:t>
            </a:r>
            <a:r>
              <a:rPr lang="el-GR" dirty="0"/>
              <a:t> με την επίδραση της θερμότητας, των ακτινοβολιών και των χημικών αντιδραστηρίων. Η θερμότητα ενεργοποιεί το μόριο και ιδίως συμβάλλει στη λύση των δεσμών υδρογόνου μεταξύ συμπληρωματικών βάσεων. </a:t>
            </a:r>
            <a:r>
              <a:rPr lang="el-GR" dirty="0" smtClean="0"/>
              <a:t>Όσο </a:t>
            </a:r>
            <a:r>
              <a:rPr lang="el-GR" dirty="0"/>
              <a:t>μεγαλύτερη είναι η αποδιάταξη που προκαλείται στη δομή του DΝΑ τόσο λιγότερο αντιστρεπτή είναι η μετουσίωση του. Ορισμένες όμως αυθόρμητες μεταλλάξεις είναι ευνοϊκές για το γενετικό υλικό, ενισχύουν την επιβίωση του οργανισμού σε ένα δεδομένο περι­βάλλον και σε αυτές οφείλεται η εξέλιξη και η διαφοροποίηση των ειδών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1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smtClean="0"/>
              <a:t>διπλής </a:t>
            </a:r>
            <a:r>
              <a:rPr lang="el-GR" dirty="0"/>
              <a:t>έ</a:t>
            </a:r>
            <a:r>
              <a:rPr lang="el-GR" dirty="0" smtClean="0"/>
              <a:t>λικας </a:t>
            </a:r>
            <a:r>
              <a:rPr lang="el-GR" dirty="0"/>
              <a:t>και δομή του </a:t>
            </a:r>
            <a:r>
              <a:rPr lang="el-GR" dirty="0" smtClean="0"/>
              <a:t>DNA </a:t>
            </a:r>
            <a:r>
              <a:rPr lang="el-GR" sz="3000" b="0" dirty="0" smtClean="0"/>
              <a:t>1/10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54461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Απαντούν τρεις </a:t>
            </a:r>
            <a:r>
              <a:rPr lang="el-GR" dirty="0" smtClean="0"/>
              <a:t>μορφές:</a:t>
            </a:r>
            <a:endParaRPr lang="el-GR" dirty="0"/>
          </a:p>
          <a:p>
            <a:r>
              <a:rPr lang="el-GR" b="1" dirty="0"/>
              <a:t>Β-μορφή</a:t>
            </a:r>
            <a:r>
              <a:rPr lang="el-GR" dirty="0"/>
              <a:t>: Δεξιόστροφη διπλή έλικα, με 10.5 βάσεις/στροφή</a:t>
            </a:r>
          </a:p>
          <a:p>
            <a:r>
              <a:rPr lang="el-GR" b="1" dirty="0"/>
              <a:t>Α-μορφή</a:t>
            </a:r>
            <a:r>
              <a:rPr lang="el-GR" dirty="0"/>
              <a:t>: Δεξιόστροφη έλικα, με 11 βάσεις/στροφή (αφυδάτωση Β-μορφής)</a:t>
            </a:r>
          </a:p>
          <a:p>
            <a:r>
              <a:rPr lang="el-GR" b="1" dirty="0"/>
              <a:t>Ζ-μορφή</a:t>
            </a:r>
            <a:r>
              <a:rPr lang="el-GR" dirty="0"/>
              <a:t>: Αριστερόστροφη έλικα, με 12 βάσεις/στροφή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2050" name="Picture 2" descr="ADN animati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79756"/>
            <a:ext cx="2475878" cy="428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6455913" y="5703639"/>
            <a:ext cx="2596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ADN </a:t>
            </a:r>
            <a:r>
              <a:rPr lang="en-US" sz="1200" dirty="0" smtClean="0">
                <a:latin typeface="+mn-lt"/>
                <a:hlinkClick r:id="rId3"/>
              </a:rPr>
              <a:t>animation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lecbullet (page does not exist)"/>
              </a:rPr>
              <a:t>Elecbullet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5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2/10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Rectangle 11"/>
          <p:cNvSpPr/>
          <p:nvPr/>
        </p:nvSpPr>
        <p:spPr>
          <a:xfrm>
            <a:off x="2335557" y="6409789"/>
            <a:ext cx="50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A-B-Z-DNA Side </a:t>
            </a:r>
            <a:r>
              <a:rPr lang="en-US" sz="1200" dirty="0" smtClean="0">
                <a:latin typeface="+mn-lt"/>
                <a:hlinkClick r:id="rId2"/>
              </a:rPr>
              <a:t>View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3" tooltip="User:ElmA"/>
              </a:rPr>
              <a:t>ElmA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8199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1344" y="58199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578543" y="581999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Ζ</a:t>
            </a:r>
            <a:endParaRPr lang="el-GR" dirty="0"/>
          </a:p>
        </p:txBody>
      </p:sp>
      <p:pic>
        <p:nvPicPr>
          <p:cNvPr id="1026" name="Picture 2" descr="A-B-Z-DNA Side 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24" y="1268760"/>
            <a:ext cx="7059408" cy="45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3/10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760640" cy="5400600"/>
          </a:xfrm>
        </p:spPr>
        <p:txBody>
          <a:bodyPr>
            <a:normAutofit/>
          </a:bodyPr>
          <a:lstStyle/>
          <a:p>
            <a:r>
              <a:rPr lang="el-GR" sz="2200" dirty="0"/>
              <a:t>Η </a:t>
            </a:r>
            <a:r>
              <a:rPr lang="el-GR" sz="2200" b="1" dirty="0"/>
              <a:t>Β-μορφή</a:t>
            </a:r>
            <a:r>
              <a:rPr lang="el-GR" sz="2200" dirty="0"/>
              <a:t> είναι η στερεοδιάταξη του </a:t>
            </a:r>
            <a:r>
              <a:rPr lang="en-US" sz="2200" dirty="0"/>
              <a:t>DNA</a:t>
            </a:r>
            <a:r>
              <a:rPr lang="el-GR" sz="2200" dirty="0"/>
              <a:t>, που επικρατεί στα κύτταρα</a:t>
            </a:r>
            <a:r>
              <a:rPr lang="el-GR" sz="2200" dirty="0" smtClean="0"/>
              <a:t>. </a:t>
            </a:r>
            <a:r>
              <a:rPr lang="el-GR" sz="2200" dirty="0"/>
              <a:t>Οι </a:t>
            </a:r>
            <a:r>
              <a:rPr lang="el-GR" sz="2200" b="1" dirty="0"/>
              <a:t>αζωτούχες βάσεις</a:t>
            </a:r>
            <a:r>
              <a:rPr lang="el-GR" sz="2200" dirty="0"/>
              <a:t>(</a:t>
            </a:r>
            <a:r>
              <a:rPr lang="en-US" sz="2200" dirty="0"/>
              <a:t>Nitrogeous bases</a:t>
            </a:r>
            <a:r>
              <a:rPr lang="el-GR" sz="2200" dirty="0"/>
              <a:t>), βρίσκονται στο εσωτερικό της διπλής έλικας, υπό μορφή </a:t>
            </a:r>
            <a:r>
              <a:rPr lang="el-GR" sz="2200" b="1" dirty="0"/>
              <a:t>ζεύγους βάσεων</a:t>
            </a:r>
            <a:r>
              <a:rPr lang="el-GR" sz="2200" dirty="0"/>
              <a:t> (</a:t>
            </a:r>
            <a:r>
              <a:rPr lang="en-US" sz="2200" dirty="0"/>
              <a:t>Base pair</a:t>
            </a:r>
            <a:r>
              <a:rPr lang="el-GR" sz="2200" dirty="0"/>
              <a:t>). Κάθε βάση έχει περιστραφεί, σε σχέση με τη προηγούμενή της, κατά 35</a:t>
            </a:r>
            <a:r>
              <a:rPr lang="el-GR" sz="2200" baseline="30000" dirty="0"/>
              <a:t>0</a:t>
            </a:r>
            <a:r>
              <a:rPr lang="el-GR" sz="2200" dirty="0"/>
              <a:t> . </a:t>
            </a:r>
            <a:r>
              <a:rPr lang="el-GR" sz="2200" dirty="0" smtClean="0"/>
              <a:t>Έτσι </a:t>
            </a:r>
            <a:r>
              <a:rPr lang="el-GR" sz="2200" dirty="0"/>
              <a:t>μια πλήρης περιστροφή της έλικας κατά 360</a:t>
            </a:r>
            <a:r>
              <a:rPr lang="el-GR" sz="2200" baseline="30000" dirty="0"/>
              <a:t>0</a:t>
            </a:r>
            <a:r>
              <a:rPr lang="el-GR" sz="2200" dirty="0"/>
              <a:t>, περιλαμβάνει τα 10 περίπου ζεύγη βάσεων, ανά στροφή. Ο </a:t>
            </a:r>
            <a:r>
              <a:rPr lang="el-GR" sz="2200" b="1" dirty="0"/>
              <a:t>κορμός</a:t>
            </a:r>
            <a:r>
              <a:rPr lang="el-GR" sz="2200" dirty="0"/>
              <a:t> (</a:t>
            </a:r>
            <a:r>
              <a:rPr lang="en-US" sz="2200" dirty="0"/>
              <a:t>Backbone</a:t>
            </a:r>
            <a:r>
              <a:rPr lang="el-GR" sz="2200" dirty="0"/>
              <a:t>), που αποδίδεται με τις δύο σκοτεινές ταινίες, αντιπροσωπεύει το τμήμα </a:t>
            </a:r>
            <a:r>
              <a:rPr lang="el-GR" sz="2200" dirty="0" smtClean="0"/>
              <a:t>σακχάρου-φωσφορικού.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3074" name="Picture 2" descr="DNA structure and b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38" y="1052736"/>
            <a:ext cx="2800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3923928" y="6350168"/>
            <a:ext cx="302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DNA structure and </a:t>
            </a:r>
            <a:r>
              <a:rPr lang="en-US" sz="1200" dirty="0" smtClean="0">
                <a:latin typeface="+mn-lt"/>
                <a:hlinkClick r:id="rId4"/>
              </a:rPr>
              <a:t>bases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esserWoland"/>
              </a:rPr>
              <a:t>MesserWoland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0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4/10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Τα εσωτερικό της διπλής έλικας είναι μη πολικό, ενώ η επιφάνειά της πολική-αρνητικά φορτισμένη, λόγω των κατάλοιπων δεσοξυ-ριβόζης και </a:t>
            </a:r>
            <a:r>
              <a:rPr lang="el-GR" sz="2200" dirty="0" smtClean="0"/>
              <a:t>φωσφορικών </a:t>
            </a:r>
            <a:r>
              <a:rPr lang="el-GR" sz="2200" dirty="0"/>
              <a:t>του κορμού. Μεταξύ των αλυσίδων σε όλο το μήκος του </a:t>
            </a:r>
            <a:r>
              <a:rPr lang="en-US" sz="2200" dirty="0"/>
              <a:t>DNA</a:t>
            </a:r>
            <a:r>
              <a:rPr lang="el-GR" sz="2200" dirty="0"/>
              <a:t>, απαντούν δύο </a:t>
            </a:r>
            <a:r>
              <a:rPr lang="el-GR" sz="2200" b="1" dirty="0"/>
              <a:t>εσοχές-αύλακες</a:t>
            </a:r>
            <a:r>
              <a:rPr lang="el-GR" sz="2200" dirty="0" smtClean="0"/>
              <a:t>, (</a:t>
            </a:r>
            <a:r>
              <a:rPr lang="el-GR" sz="2200" dirty="0"/>
              <a:t>groove</a:t>
            </a:r>
            <a:r>
              <a:rPr lang="en-US" sz="2200" dirty="0"/>
              <a:t>s</a:t>
            </a:r>
            <a:r>
              <a:rPr lang="el-GR" sz="2200" dirty="0"/>
              <a:t>) που χαρακτηρίζονται ως </a:t>
            </a:r>
            <a:r>
              <a:rPr lang="el-GR" sz="2200" b="1" dirty="0"/>
              <a:t>μικρή (</a:t>
            </a:r>
            <a:r>
              <a:rPr lang="en-US" sz="2200" b="1" dirty="0"/>
              <a:t>minor</a:t>
            </a:r>
            <a:r>
              <a:rPr lang="el-GR" sz="2200" b="1" dirty="0"/>
              <a:t>)</a:t>
            </a:r>
            <a:r>
              <a:rPr lang="el-GR" sz="2200" dirty="0"/>
              <a:t> και </a:t>
            </a:r>
            <a:r>
              <a:rPr lang="el-GR" sz="2200" b="1" dirty="0"/>
              <a:t>μεγάλη αύλακα</a:t>
            </a:r>
            <a:r>
              <a:rPr lang="el-GR" sz="2200" dirty="0"/>
              <a:t> </a:t>
            </a:r>
            <a:r>
              <a:rPr lang="el-GR" sz="2200" b="1" dirty="0"/>
              <a:t>(</a:t>
            </a:r>
            <a:r>
              <a:rPr lang="en-US" sz="2200" b="1" dirty="0"/>
              <a:t>major groove</a:t>
            </a:r>
            <a:r>
              <a:rPr lang="el-GR" sz="2200" b="1" dirty="0" smtClean="0"/>
              <a:t>)</a:t>
            </a:r>
            <a:r>
              <a:rPr lang="en-US" sz="2200" b="1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4098" name="Picture 2" descr="DNA-ligand-by-Abal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b="3207"/>
          <a:stretch/>
        </p:blipFill>
        <p:spPr bwMode="auto">
          <a:xfrm>
            <a:off x="2339748" y="3453671"/>
            <a:ext cx="4983329" cy="3071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2339748" y="6581001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DNA-ligand-</a:t>
            </a:r>
            <a:r>
              <a:rPr lang="en-US" sz="1200" dirty="0" smtClean="0">
                <a:latin typeface="+mn-lt"/>
                <a:hlinkClick r:id="rId3"/>
              </a:rPr>
              <a:t>by</a:t>
            </a:r>
            <a:r>
              <a:rPr lang="en-US" sz="1200" dirty="0" smtClean="0">
                <a:latin typeface="+mn-lt"/>
                <a:hlinkClick r:id="rId3"/>
              </a:rPr>
              <a:t>-Abalone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99am (page does not exist)"/>
              </a:rPr>
              <a:t>P99am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7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5/10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5256584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Σε </a:t>
            </a:r>
            <a:r>
              <a:rPr lang="el-GR" sz="2200" dirty="0"/>
              <a:t>αυτές τις αύλακες μπορούν να εισέλθουν μικρά μόρια (αντικαρκινικά φάρμακα), με ενδοπαρεμβολή (intercalation), με αποτέλεσμα τη διαταραχή της λειτουργικότητά του.</a:t>
            </a:r>
          </a:p>
          <a:p>
            <a:r>
              <a:rPr lang="el-GR" sz="2200" dirty="0"/>
              <a:t>Το ΜΒ του </a:t>
            </a:r>
            <a:r>
              <a:rPr lang="en-US" sz="2200" dirty="0"/>
              <a:t>DNA</a:t>
            </a:r>
            <a:r>
              <a:rPr lang="el-GR" sz="2200" dirty="0"/>
              <a:t> είναι της τάξης εκατομμυρίων Daltons. Το DNA των ιών έχει Μ.Β από 2-100 εκατομμύρια. Τα μόριά του είναι πολικά και συμπεριφέρονται ως πολυανιόντα λόγω των φωσφορικών ομάδων που </a:t>
            </a:r>
            <a:r>
              <a:rPr lang="el-GR" sz="2200" dirty="0" smtClean="0"/>
              <a:t>περιέχουν. </a:t>
            </a:r>
            <a:r>
              <a:rPr lang="el-GR" sz="2200" dirty="0"/>
              <a:t>Η ιδιότητα αυτή οδηγεί στη σύνδεση του με τις αμινομάδες των </a:t>
            </a:r>
            <a:r>
              <a:rPr lang="el-GR" sz="2200" b="1" dirty="0"/>
              <a:t>ιστονών</a:t>
            </a:r>
            <a:r>
              <a:rPr lang="el-GR" sz="2200" dirty="0"/>
              <a:t>, που είναι βασικές </a:t>
            </a:r>
            <a:r>
              <a:rPr lang="el-GR" sz="2200" dirty="0" smtClean="0"/>
              <a:t>πρωτεΐνες </a:t>
            </a:r>
            <a:r>
              <a:rPr lang="el-GR" sz="2200" dirty="0"/>
              <a:t>(ΜΒ10-20000) διαφόρων κατηγοριών και χαρακτηρίζονται από το γράμμα Η. Σε 100 μέρη </a:t>
            </a:r>
            <a:r>
              <a:rPr lang="en-US" sz="2200" dirty="0"/>
              <a:t>DNA</a:t>
            </a:r>
            <a:r>
              <a:rPr lang="el-GR" sz="2200" dirty="0"/>
              <a:t>, η χρωματίνη περιέχει περίπου 114 μέρη ιστόνης, 33 μέρη όξινης </a:t>
            </a:r>
            <a:r>
              <a:rPr lang="el-GR" sz="2200" dirty="0" smtClean="0"/>
              <a:t>πρωτεΐνης </a:t>
            </a:r>
            <a:r>
              <a:rPr lang="el-GR" sz="2200" dirty="0"/>
              <a:t>και 7 μέρη </a:t>
            </a:r>
            <a:r>
              <a:rPr lang="en-US" sz="2200" dirty="0"/>
              <a:t>RNA</a:t>
            </a:r>
            <a:r>
              <a:rPr lang="el-GR" sz="2200" dirty="0"/>
              <a:t>,που </a:t>
            </a:r>
            <a:r>
              <a:rPr lang="el-GR" sz="2200" dirty="0" smtClean="0"/>
              <a:t>ονομάζεται </a:t>
            </a:r>
            <a:r>
              <a:rPr lang="el-GR" sz="2200" b="1" dirty="0"/>
              <a:t>ετεροπυρηνικό,( </a:t>
            </a:r>
            <a:r>
              <a:rPr lang="en-US" sz="2200" b="1" dirty="0"/>
              <a:t>hnRNA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6/10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τρέχουσα θεώρηση είναι ότι η διπλή έλικα του DΝΑ περιελίσσεται γύρω από</a:t>
            </a:r>
            <a:r>
              <a:rPr lang="el-GR" sz="2200" i="1" dirty="0"/>
              <a:t> </a:t>
            </a:r>
            <a:r>
              <a:rPr lang="el-GR" sz="2200" dirty="0"/>
              <a:t>οκταμερή μόρια ιστόνης, που αποτελούνται από δύο Η3 και δύο Η4 ισχυρά συνδεμένα μεταξύ τους και από,  ανά δύο ακόμη, μόρια των Η2</a:t>
            </a:r>
            <a:r>
              <a:rPr lang="en-US" sz="2200" dirty="0"/>
              <a:t>a</a:t>
            </a:r>
            <a:r>
              <a:rPr lang="el-GR" sz="2200" dirty="0"/>
              <a:t>, και Η2b ασθενέ­στερα ενωμένων. </a:t>
            </a:r>
          </a:p>
          <a:p>
            <a:r>
              <a:rPr lang="el-GR" sz="2200" dirty="0"/>
              <a:t>Η έλικα συνδέεται στην αύλακα που σχηματίζουν τα μόρια της ιστόνης και περιστρέφεται γύρω από το οκταμερές της ιστόνης κατά μία και 3/4 στροφές, σχηματίζοντας συνεχόμενα διακριτά συσσωματώματα κατά μήκος του μορίου του DΝΑ, γνωστά ως πυρηνοσωμάτια ή νουκλεοσωμάτια ή κατά δύο στροφές, σχηματίζοντας τα </a:t>
            </a:r>
            <a:r>
              <a:rPr lang="el-GR" sz="2200" b="1" dirty="0"/>
              <a:t>χρωματοσωμάτια.</a:t>
            </a:r>
            <a:r>
              <a:rPr lang="el-GR" sz="2200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7/10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3219" y="1124744"/>
            <a:ext cx="8352928" cy="4968552"/>
          </a:xfrm>
        </p:spPr>
        <p:txBody>
          <a:bodyPr/>
          <a:lstStyle/>
          <a:p>
            <a:r>
              <a:rPr lang="el-GR" b="1" dirty="0" smtClean="0"/>
              <a:t>Ρόλος ιστονών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5122" name="Picture 2" descr="Nucleosome structure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1223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2089381" y="6536377"/>
            <a:ext cx="540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Nucleosome </a:t>
            </a:r>
            <a:r>
              <a:rPr lang="en-US" sz="1200" dirty="0" smtClean="0">
                <a:latin typeface="+mn-lt"/>
                <a:hlinkClick r:id="rId4"/>
              </a:rPr>
              <a:t>structure-2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wbm (commons)"/>
              </a:rPr>
              <a:t>Cwbm (commons)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2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656184"/>
          </a:xfrm>
        </p:spPr>
        <p:txBody>
          <a:bodyPr/>
          <a:lstStyle/>
          <a:p>
            <a:r>
              <a:rPr lang="el-GR" dirty="0"/>
              <a:t>Η αμινοξική αλληλουχία κάθε κυτταρικής </a:t>
            </a:r>
            <a:r>
              <a:rPr lang="el-GR" dirty="0" smtClean="0"/>
              <a:t>πρωτεΐνης </a:t>
            </a:r>
            <a:r>
              <a:rPr lang="el-GR" dirty="0"/>
              <a:t>και η νουκλεοτιδική αλληλουχία κάθε μορίου RNA, ορίζεται από μια νουκλεοτιδική αλληλουχία στο DNA του κυττάρου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028" name="Picture 4" descr="G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708920"/>
            <a:ext cx="4427984" cy="35447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76064" y="2996952"/>
            <a:ext cx="4283968" cy="261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DNA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ενωμένο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 τις ιστόνες σχηματίζει τη δομή πολυνουκλεοσωματικού σωληνοειδούς, που παρουσιάζεται με τη μορφή μακρών ινών χρωματίνης.</a:t>
            </a:r>
          </a:p>
        </p:txBody>
      </p:sp>
      <p:sp>
        <p:nvSpPr>
          <p:cNvPr id="8" name="Rectangle 11"/>
          <p:cNvSpPr/>
          <p:nvPr/>
        </p:nvSpPr>
        <p:spPr>
          <a:xfrm>
            <a:off x="4518372" y="6309320"/>
            <a:ext cx="460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Gene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-A (page does not exist)"/>
              </a:rPr>
              <a:t>J-A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4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8/10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968552"/>
          </a:xfrm>
        </p:spPr>
        <p:txBody>
          <a:bodyPr>
            <a:normAutofit/>
          </a:bodyPr>
          <a:lstStyle/>
          <a:p>
            <a:r>
              <a:rPr lang="el-GR" sz="2200" dirty="0"/>
              <a:t>Στις διάφορες φάσεις της οργάνωσης των χρωματοσω­μάτων, το μόριο του DΝΑ αναδιπλούται και συστρέφεται σχηματίζοντας υπερέλικες και στον τελικό σχηματισμό των </a:t>
            </a:r>
            <a:r>
              <a:rPr lang="el-GR" sz="2200" dirty="0" smtClean="0"/>
              <a:t>χρωματοσωμάτων </a:t>
            </a:r>
            <a:r>
              <a:rPr lang="el-GR" sz="2200" dirty="0"/>
              <a:t>οι υπερέλικες σχηματί­ζουν βρόχους οι οποίοι συγκρατούνται στο κέντρο του χρωμοσώματος, με πρω­τεΐνες που σχηματίζουν τη λεγόμενη </a:t>
            </a:r>
            <a:r>
              <a:rPr lang="el-GR" sz="2200" b="1" dirty="0"/>
              <a:t>"σκαλωσιά", </a:t>
            </a:r>
            <a:r>
              <a:rPr lang="el-GR" sz="2200" b="1" dirty="0" smtClean="0"/>
              <a:t>(</a:t>
            </a:r>
            <a:r>
              <a:rPr lang="en-US" sz="2200" b="1" dirty="0" smtClean="0"/>
              <a:t>scaffold</a:t>
            </a:r>
            <a:r>
              <a:rPr lang="el-GR" sz="2200" b="1" dirty="0"/>
              <a:t>).</a:t>
            </a:r>
            <a:endParaRPr lang="el-GR" sz="2200" dirty="0"/>
          </a:p>
          <a:p>
            <a:r>
              <a:rPr lang="el-GR" sz="2200" dirty="0"/>
              <a:t>Στο DΝΑ του σπέρματος ορισμένων ζωικών</a:t>
            </a:r>
            <a:r>
              <a:rPr lang="el-GR" sz="2200" b="1" dirty="0"/>
              <a:t> </a:t>
            </a:r>
            <a:r>
              <a:rPr lang="el-GR" sz="2200" dirty="0"/>
              <a:t>ειδών, οι ιστόνες έχουν αντικα­τασταθεί από πρωταμίνες οι οποίες προκαλούν μεγαλύτερη συσπείρωση του μο­ρίου, ενώ στα βακτήρια και γενικά στα προκαρυωτικά κύτταρα το DΝΑ δεν συνδέε­ται με πρωτεΐνες.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6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9/10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400600"/>
          </a:xfrm>
        </p:spPr>
        <p:txBody>
          <a:bodyPr>
            <a:normAutofit/>
          </a:bodyPr>
          <a:lstStyle/>
          <a:p>
            <a:r>
              <a:rPr lang="el-GR" sz="2200" dirty="0"/>
              <a:t>Οι γενετικές πληροφορίες που περιέχονται στο </a:t>
            </a:r>
            <a:r>
              <a:rPr lang="en-US" sz="2200" dirty="0"/>
              <a:t>DNA</a:t>
            </a:r>
            <a:r>
              <a:rPr lang="el-GR" sz="2200" dirty="0"/>
              <a:t> είναι κωδικοποιημένες στη αλληλουχία των βάσεων.</a:t>
            </a:r>
          </a:p>
          <a:p>
            <a:r>
              <a:rPr lang="el-GR" sz="2200" dirty="0" smtClean="0"/>
              <a:t>Έτσι </a:t>
            </a:r>
            <a:r>
              <a:rPr lang="el-GR" sz="2200" dirty="0"/>
              <a:t>κάθε ένα από τα 20 α-αμινοξέα, που συνθέτουν τις </a:t>
            </a:r>
            <a:r>
              <a:rPr lang="el-GR" sz="2200" dirty="0" smtClean="0"/>
              <a:t>πρωτεΐνες, </a:t>
            </a:r>
            <a:r>
              <a:rPr lang="el-GR" sz="2200" dirty="0"/>
              <a:t>κωδικοποιείται από μια τριάδα συνεχόμενων αζωτούχων βάσεων που ονομάζονται </a:t>
            </a:r>
            <a:r>
              <a:rPr lang="el-GR" sz="2200" b="1" dirty="0"/>
              <a:t>κωδόνιο ή κωδικόνιο</a:t>
            </a:r>
            <a:r>
              <a:rPr lang="el-GR" sz="2200" dirty="0"/>
              <a:t>, ή </a:t>
            </a:r>
            <a:r>
              <a:rPr lang="el-GR" sz="2200" b="1" dirty="0"/>
              <a:t>κωδική τριπλέτα</a:t>
            </a:r>
            <a:r>
              <a:rPr lang="el-GR" sz="2200" dirty="0" smtClean="0"/>
              <a:t>. Ένα </a:t>
            </a:r>
            <a:r>
              <a:rPr lang="el-GR" sz="2200" dirty="0"/>
              <a:t>κωδικόνιο έχει πάντα απέναντί του στη συμπληρωματική αλυσίδα ένα συμπληρωματικό κωδικόνιο, που ονομάζεται </a:t>
            </a:r>
            <a:r>
              <a:rPr lang="el-GR" sz="2200" b="1" dirty="0"/>
              <a:t>αντικωδικόνιο</a:t>
            </a:r>
            <a:r>
              <a:rPr lang="el-GR" sz="2200" dirty="0"/>
              <a:t>. </a:t>
            </a:r>
          </a:p>
          <a:p>
            <a:r>
              <a:rPr lang="el-GR" sz="2200" dirty="0"/>
              <a:t>Το σύνολο των κωδικονίων που κωδικοποιούν μια </a:t>
            </a:r>
            <a:r>
              <a:rPr lang="el-GR" sz="2200" dirty="0" smtClean="0"/>
              <a:t>πρωτεϊνική </a:t>
            </a:r>
            <a:r>
              <a:rPr lang="el-GR" sz="2200" dirty="0"/>
              <a:t>αλυσίδα ονομάζεται </a:t>
            </a:r>
            <a:r>
              <a:rPr lang="el-GR" sz="2200" b="1" dirty="0"/>
              <a:t>γονίδιο</a:t>
            </a:r>
            <a:r>
              <a:rPr lang="el-GR" sz="2200" dirty="0"/>
              <a:t>. Τα γονίδια μέσω της κωδικοποίησης των πρωτεϊνών ελέγ­χουν τις λειτουργίες και τη μοίρα κάθε ενός κυττάρου και κατ</a:t>
            </a:r>
            <a:r>
              <a:rPr lang="el-GR" sz="2200" dirty="0" smtClean="0"/>
              <a:t>΄επέκταση </a:t>
            </a:r>
            <a:r>
              <a:rPr lang="el-GR" sz="2200" dirty="0"/>
              <a:t>ολόκλη­ρου του οργανισμού και θεωρούνται ως οι καθ' εαυτού φορείς των στοιχείων της </a:t>
            </a:r>
            <a:r>
              <a:rPr lang="el-GR" sz="2200" b="1" dirty="0"/>
              <a:t>κληρονομικότητας</a:t>
            </a:r>
            <a:r>
              <a:rPr lang="el-GR" sz="2200" b="1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46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Τύποι </a:t>
            </a:r>
            <a:r>
              <a:rPr lang="el-GR" dirty="0" smtClean="0">
                <a:solidFill>
                  <a:prstClr val="black"/>
                </a:solidFill>
              </a:rPr>
              <a:t>διπλής </a:t>
            </a:r>
            <a:r>
              <a:rPr lang="el-GR" dirty="0">
                <a:solidFill>
                  <a:prstClr val="black"/>
                </a:solidFill>
              </a:rPr>
              <a:t>έ</a:t>
            </a:r>
            <a:r>
              <a:rPr lang="el-GR" dirty="0" smtClean="0">
                <a:solidFill>
                  <a:prstClr val="black"/>
                </a:solidFill>
              </a:rPr>
              <a:t>λικας </a:t>
            </a:r>
            <a:r>
              <a:rPr lang="el-GR" dirty="0">
                <a:solidFill>
                  <a:prstClr val="black"/>
                </a:solidFill>
              </a:rPr>
              <a:t>και δομή του DNA </a:t>
            </a:r>
            <a:r>
              <a:rPr lang="el-GR" sz="3000" b="0" dirty="0" smtClean="0">
                <a:solidFill>
                  <a:prstClr val="black"/>
                </a:solidFill>
              </a:rPr>
              <a:t>10/10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Τα γονίδια που ελέγχουν τη δομή των διαφόρων πρωτεϊνών ενός κυττάρου, ευρίσκονται κατανεμημένα στα μόρια του </a:t>
            </a:r>
            <a:r>
              <a:rPr lang="en-US" sz="2200" dirty="0"/>
              <a:t>D</a:t>
            </a:r>
            <a:r>
              <a:rPr lang="el-GR" sz="2200" dirty="0"/>
              <a:t>ΝΑ και στις δυο αλυσίδες της δι­πλής έλικας, συνήθως σε ομάδες που κωδικοποιούν σειρές πρωτεϊνών-ενζύμων. Μια τέτοια αμάδα γονιδίων ονομάζεται </a:t>
            </a:r>
            <a:r>
              <a:rPr lang="el-GR" sz="2200" b="1" dirty="0"/>
              <a:t>συνεργείωμα</a:t>
            </a:r>
            <a:r>
              <a:rPr lang="el-GR" sz="2200" dirty="0"/>
              <a:t> ή </a:t>
            </a:r>
            <a:r>
              <a:rPr lang="el-GR" sz="2200" b="1" dirty="0" smtClean="0"/>
              <a:t>όπερον </a:t>
            </a:r>
            <a:r>
              <a:rPr lang="el-GR" sz="2200" b="1" dirty="0"/>
              <a:t>(operon)</a:t>
            </a:r>
            <a:r>
              <a:rPr lang="el-GR" sz="2200" dirty="0"/>
              <a:t>.</a:t>
            </a:r>
            <a:r>
              <a:rPr lang="el-GR" sz="2200" i="1" dirty="0"/>
              <a:t> </a:t>
            </a:r>
            <a:r>
              <a:rPr lang="el-GR" sz="2200" dirty="0"/>
              <a:t> Η εξειδικευμένη λειτουργία των διαφόρων γονιδίων, ελέγχεται από τις όξινες νουκλεοπρωτείνες, ενώ οι ιστόνες συμβάλλουν στη σταθερότητα του </a:t>
            </a:r>
            <a:r>
              <a:rPr lang="en-US" sz="2200" dirty="0"/>
              <a:t>DNA</a:t>
            </a:r>
            <a:r>
              <a:rPr lang="el-GR" sz="2200" dirty="0"/>
              <a:t>. Τα γονίδια δεν εγκαταλείπουν τον πυρήνα αλλά μεταγράφονται σε μόρια </a:t>
            </a:r>
            <a:r>
              <a:rPr lang="en-US" sz="2200" dirty="0"/>
              <a:t>D</a:t>
            </a:r>
            <a:r>
              <a:rPr lang="el-GR" sz="2200" dirty="0"/>
              <a:t>ΝΑ τα οποία είναι συμπληρωματικά του γονιδίου από το οποίο προέρχονται και τα οποία τελικά συνθέτουν τις πρωτεΐνες έξω από τον πυρήνα, κυρίως στα </a:t>
            </a:r>
            <a:r>
              <a:rPr lang="el-GR" sz="2200" b="1" dirty="0"/>
              <a:t>ριβοσώματα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Αλλα νουκλεοτίδια πλην </a:t>
            </a:r>
            <a:r>
              <a:rPr lang="en-US" dirty="0"/>
              <a:t>RNA-DNA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Στον οργανισμό υπάρχουν και ελεύθερα νουκλεοτίδια, που δεν συμμετέχουν στο σχηματισμό </a:t>
            </a:r>
            <a:r>
              <a:rPr lang="en-US" dirty="0"/>
              <a:t>RNA</a:t>
            </a:r>
            <a:r>
              <a:rPr lang="el-GR" dirty="0"/>
              <a:t>, </a:t>
            </a:r>
            <a:r>
              <a:rPr lang="en-US" dirty="0"/>
              <a:t>DNA</a:t>
            </a:r>
            <a:r>
              <a:rPr lang="el-GR" dirty="0"/>
              <a:t>.</a:t>
            </a:r>
          </a:p>
          <a:p>
            <a:r>
              <a:rPr lang="el-GR" dirty="0"/>
              <a:t>Εκτός των μονοφωσφορικών εστέρων των νουκλεοτιδίων απαντούν οι δι- και </a:t>
            </a:r>
            <a:r>
              <a:rPr lang="el-GR" dirty="0" smtClean="0"/>
              <a:t>τριφωσφορικοί </a:t>
            </a:r>
            <a:r>
              <a:rPr lang="el-GR" dirty="0"/>
              <a:t>εστέρες, όπως </a:t>
            </a:r>
            <a:r>
              <a:rPr lang="en-US" b="1" dirty="0"/>
              <a:t>ADP</a:t>
            </a:r>
            <a:r>
              <a:rPr lang="el-GR" b="1" dirty="0"/>
              <a:t>, </a:t>
            </a:r>
            <a:r>
              <a:rPr lang="en-US" b="1" dirty="0"/>
              <a:t>dADP</a:t>
            </a:r>
            <a:r>
              <a:rPr lang="el-GR" b="1" dirty="0"/>
              <a:t>, </a:t>
            </a:r>
            <a:r>
              <a:rPr lang="en-US" b="1" dirty="0"/>
              <a:t>GDP</a:t>
            </a:r>
            <a:r>
              <a:rPr lang="el-GR" b="1" dirty="0"/>
              <a:t>, </a:t>
            </a:r>
            <a:r>
              <a:rPr lang="en-US" b="1" dirty="0"/>
              <a:t>ATP</a:t>
            </a:r>
            <a:r>
              <a:rPr lang="el-GR" b="1" dirty="0"/>
              <a:t>, </a:t>
            </a:r>
            <a:r>
              <a:rPr lang="en-US" b="1" dirty="0"/>
              <a:t>dATP</a:t>
            </a:r>
            <a:r>
              <a:rPr lang="el-GR" dirty="0"/>
              <a:t> κ.ά.</a:t>
            </a:r>
          </a:p>
          <a:p>
            <a:r>
              <a:rPr lang="el-GR" dirty="0"/>
              <a:t>Μεγάλη σημασία στις βιοχημικές αντιδράσεις του οργανισμού παίζουν,  και </a:t>
            </a:r>
            <a:r>
              <a:rPr lang="el-GR" b="1" dirty="0"/>
              <a:t>ορισμένες ενώσεις της αδενοσίνης με βιταμίνες όπως το </a:t>
            </a:r>
            <a:r>
              <a:rPr lang="en-US" b="1" dirty="0"/>
              <a:t>NAD</a:t>
            </a:r>
            <a:r>
              <a:rPr lang="el-GR" b="1" dirty="0"/>
              <a:t>, </a:t>
            </a:r>
            <a:r>
              <a:rPr lang="en-US" b="1" dirty="0"/>
              <a:t>NADP</a:t>
            </a:r>
            <a:r>
              <a:rPr lang="el-GR" b="1" dirty="0"/>
              <a:t>, </a:t>
            </a:r>
            <a:r>
              <a:rPr lang="en-US" b="1" dirty="0"/>
              <a:t>FAD</a:t>
            </a:r>
            <a:r>
              <a:rPr lang="el-GR" dirty="0"/>
              <a:t> κ.ά.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56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Συνένζυμα που περιέχουν </a:t>
            </a:r>
            <a:r>
              <a:rPr lang="el-GR" dirty="0" smtClean="0"/>
              <a:t>νουκλεοτίδια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/>
          <a:lstStyle/>
          <a:p>
            <a:r>
              <a:rPr lang="el-GR" dirty="0"/>
              <a:t>Συνένζυμα είναι ενώσεις, που απαιτούνται σε μικρές συγκεντρώσεις και συνεχώς αναπαράγονται προς επαναχρησιμοποίηση.</a:t>
            </a:r>
          </a:p>
          <a:p>
            <a:r>
              <a:rPr lang="el-GR" dirty="0"/>
              <a:t>Συντίθενται από </a:t>
            </a:r>
            <a:r>
              <a:rPr lang="el-GR" b="1" dirty="0"/>
              <a:t>βιταμίνες</a:t>
            </a:r>
            <a:r>
              <a:rPr lang="el-GR" dirty="0"/>
              <a:t>, αφού αντιδράσουν με νουκλεοτίδια.</a:t>
            </a:r>
          </a:p>
          <a:p>
            <a:pPr marL="355600" indent="0">
              <a:buNone/>
            </a:pPr>
            <a:r>
              <a:rPr lang="el-GR" dirty="0"/>
              <a:t>Π.χ</a:t>
            </a:r>
            <a:r>
              <a:rPr lang="el-GR" dirty="0" smtClean="0"/>
              <a:t>. </a:t>
            </a:r>
            <a:r>
              <a:rPr lang="en-US" b="1" dirty="0" smtClean="0"/>
              <a:t>NAD</a:t>
            </a:r>
            <a:r>
              <a:rPr lang="el-GR" dirty="0" smtClean="0"/>
              <a:t> </a:t>
            </a:r>
            <a:r>
              <a:rPr lang="el-GR" dirty="0"/>
              <a:t>= νικοτιναμιδο-αδενινο-δινουκλεοτίδιο (από </a:t>
            </a:r>
            <a:r>
              <a:rPr lang="el-GR" b="1" dirty="0" smtClean="0"/>
              <a:t>Νιασίνη</a:t>
            </a:r>
            <a:r>
              <a:rPr lang="el-GR" dirty="0" smtClean="0"/>
              <a:t>)</a:t>
            </a:r>
          </a:p>
          <a:p>
            <a:pPr marL="896938" indent="0">
              <a:buNone/>
            </a:pPr>
            <a:r>
              <a:rPr lang="en-US" b="1" dirty="0" smtClean="0"/>
              <a:t>NADP</a:t>
            </a:r>
            <a:r>
              <a:rPr lang="el-GR" dirty="0" smtClean="0"/>
              <a:t> </a:t>
            </a:r>
            <a:r>
              <a:rPr lang="el-GR" dirty="0"/>
              <a:t>= φωσφορικός εστέρας του </a:t>
            </a:r>
            <a:r>
              <a:rPr lang="en-US" dirty="0" smtClean="0"/>
              <a:t>NAD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1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Συνένζυμα που περιέχουν νουκλεοτίδια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2</a:t>
            </a:r>
            <a:r>
              <a:rPr lang="en-US" sz="3000" b="0" dirty="0" smtClean="0">
                <a:solidFill>
                  <a:prstClr val="black"/>
                </a:solidFill>
              </a:rPr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Η σύνθεση του </a:t>
            </a:r>
            <a:r>
              <a:rPr lang="en-US" dirty="0"/>
              <a:t>NAD</a:t>
            </a:r>
            <a:r>
              <a:rPr lang="el-GR" dirty="0"/>
              <a:t> γίνεται στο ήπαρ – ερυθρά αιμοσφαίρια, από το νουκλεοτίδιο του νικοτινικού οξέος και το νουκλεοτίδιο της </a:t>
            </a:r>
            <a:r>
              <a:rPr lang="el-GR" dirty="0" smtClean="0"/>
              <a:t>αδενίνης.</a:t>
            </a:r>
            <a:endParaRPr lang="el-GR" dirty="0"/>
          </a:p>
          <a:p>
            <a:pPr lvl="0"/>
            <a:r>
              <a:rPr lang="el-GR" dirty="0"/>
              <a:t>Το </a:t>
            </a:r>
            <a:r>
              <a:rPr lang="en-US" b="1" dirty="0"/>
              <a:t>FAD</a:t>
            </a:r>
            <a:r>
              <a:rPr lang="el-GR" dirty="0"/>
              <a:t> = φλαβινο-αδενινο-νουκλεοτίδιο συντίθεται από τη </a:t>
            </a:r>
            <a:r>
              <a:rPr lang="el-GR" b="1" dirty="0"/>
              <a:t>ριβοφλαβίνη</a:t>
            </a:r>
            <a:r>
              <a:rPr lang="el-GR" dirty="0"/>
              <a:t> + νουκλεοτίδιο της αδενίνης.</a:t>
            </a:r>
          </a:p>
          <a:p>
            <a:pPr lvl="0"/>
            <a:r>
              <a:rPr lang="el-GR" dirty="0"/>
              <a:t>Το </a:t>
            </a:r>
            <a:r>
              <a:rPr lang="el-GR" b="1" dirty="0"/>
              <a:t>συνένζυμο Α</a:t>
            </a:r>
            <a:r>
              <a:rPr lang="el-GR" dirty="0"/>
              <a:t> (</a:t>
            </a:r>
            <a:r>
              <a:rPr lang="en-US" dirty="0"/>
              <a:t>CoA</a:t>
            </a:r>
            <a:r>
              <a:rPr lang="el-GR" dirty="0"/>
              <a:t>) συντίθεται από τη βιταμίνη </a:t>
            </a:r>
            <a:r>
              <a:rPr lang="el-GR" b="1" dirty="0"/>
              <a:t>παντοθενικό οξύ </a:t>
            </a:r>
            <a:r>
              <a:rPr lang="el-GR" dirty="0"/>
              <a:t>(που μετατρέπεται σε 4'-φωσφοπενταθεΐνη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3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Συνένζυμα που περιέχουν νουκλεοτίδια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000" b="0" dirty="0" smtClean="0">
                <a:solidFill>
                  <a:prstClr val="black"/>
                </a:solidFill>
              </a:rPr>
              <a:t>3</a:t>
            </a:r>
            <a:r>
              <a:rPr lang="en-US" sz="3000" b="0" dirty="0" smtClean="0">
                <a:solidFill>
                  <a:prstClr val="black"/>
                </a:solidFill>
              </a:rPr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584176"/>
          </a:xfrm>
        </p:spPr>
        <p:txBody>
          <a:bodyPr/>
          <a:lstStyle/>
          <a:p>
            <a:pPr lvl="0"/>
            <a:r>
              <a:rPr lang="el-GR" b="1" dirty="0"/>
              <a:t>Συμπέρασμα:</a:t>
            </a:r>
            <a:r>
              <a:rPr lang="el-GR" dirty="0"/>
              <a:t> Η βιοσύνθεση των συνενζύμων έχει το κοινό χαρακτηριστικό, ότι σε μόριο βιταμίνης μεταφέρεται το ΑΜΡ, ενός ΑΤΡ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592288" cy="41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1368" y="421681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(NAD)</a:t>
            </a:r>
            <a:endParaRPr lang="el-GR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56176" y="334218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Νουκλεοτίδιο</a:t>
            </a:r>
          </a:p>
          <a:p>
            <a:r>
              <a:rPr lang="el-GR" dirty="0">
                <a:latin typeface="+mn-lt"/>
              </a:rPr>
              <a:t>Αδενίνης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6300192" y="5500563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Νουκλεοτίδιο</a:t>
            </a:r>
          </a:p>
          <a:p>
            <a:r>
              <a:rPr lang="el-GR" dirty="0">
                <a:latin typeface="+mn-lt"/>
              </a:rPr>
              <a:t>Νιασίνης</a:t>
            </a:r>
          </a:p>
        </p:txBody>
      </p:sp>
      <p:sp>
        <p:nvSpPr>
          <p:cNvPr id="8" name="Δεξιό άγκιστρο 7"/>
          <p:cNvSpPr/>
          <p:nvPr/>
        </p:nvSpPr>
        <p:spPr>
          <a:xfrm>
            <a:off x="5580112" y="2492896"/>
            <a:ext cx="360040" cy="23449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Δεξιό άγκιστρο 9"/>
          <p:cNvSpPr/>
          <p:nvPr/>
        </p:nvSpPr>
        <p:spPr>
          <a:xfrm>
            <a:off x="5573705" y="5040912"/>
            <a:ext cx="360040" cy="156563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8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80120"/>
          </a:xfrm>
        </p:spPr>
        <p:txBody>
          <a:bodyPr>
            <a:noAutofit/>
          </a:bodyPr>
          <a:lstStyle/>
          <a:p>
            <a:r>
              <a:rPr lang="el-GR" dirty="0"/>
              <a:t>Ο ρόλος των νουκλεοτιδίων στον </a:t>
            </a:r>
            <a:r>
              <a:rPr lang="el-GR" dirty="0" smtClean="0"/>
              <a:t>οργανισμό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dirty="0"/>
              <a:t>Δομικές μονάδες Ν.Ο.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Είναι συνένζυμα (ΑΤΡ), ή συστατικά συνενζύμων (</a:t>
            </a:r>
            <a:r>
              <a:rPr lang="en-US" dirty="0"/>
              <a:t>NAD</a:t>
            </a:r>
            <a:r>
              <a:rPr lang="el-GR" dirty="0"/>
              <a:t> κ.ά.).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Σχηματίζουν ενεργοποιημένα ενδιάμεσα μεταβολικών οδών.</a:t>
            </a:r>
          </a:p>
          <a:p>
            <a:pPr marL="444500" indent="0">
              <a:buNone/>
            </a:pPr>
            <a:r>
              <a:rPr lang="el-GR" dirty="0"/>
              <a:t>Π.χ</a:t>
            </a:r>
            <a:r>
              <a:rPr lang="el-GR" dirty="0" smtClean="0"/>
              <a:t>. </a:t>
            </a:r>
            <a:r>
              <a:rPr lang="en-US" dirty="0" smtClean="0"/>
              <a:t>UDP</a:t>
            </a:r>
            <a:r>
              <a:rPr lang="el-GR" dirty="0" smtClean="0"/>
              <a:t> </a:t>
            </a:r>
            <a:r>
              <a:rPr lang="el-GR" dirty="0"/>
              <a:t>– γλυκόζη (σύνθεση γλυκογόνου).</a:t>
            </a:r>
          </a:p>
          <a:p>
            <a:pPr marL="444500" indent="0">
              <a:buNone/>
            </a:pPr>
            <a:r>
              <a:rPr lang="el-GR" dirty="0" smtClean="0"/>
              <a:t>αμινο-ακυλο-ΑΜΡ </a:t>
            </a:r>
            <a:r>
              <a:rPr lang="el-GR" dirty="0"/>
              <a:t>(σύνθεση πρωτεϊνών).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l-GR" dirty="0"/>
              <a:t>Ρυθμιστές ταχύτητας μεταβολικών </a:t>
            </a:r>
            <a:r>
              <a:rPr lang="el-GR" dirty="0" smtClean="0"/>
              <a:t>οδών</a:t>
            </a:r>
            <a:r>
              <a:rPr lang="en-US" dirty="0" smtClean="0"/>
              <a:t>.</a:t>
            </a:r>
            <a:endParaRPr lang="el-GR" dirty="0"/>
          </a:p>
          <a:p>
            <a:pPr marL="444500" indent="0">
              <a:buNone/>
            </a:pPr>
            <a:r>
              <a:rPr lang="el-GR" dirty="0"/>
              <a:t>Π.χ</a:t>
            </a:r>
            <a:r>
              <a:rPr lang="el-GR" dirty="0" smtClean="0"/>
              <a:t>. </a:t>
            </a:r>
            <a:r>
              <a:rPr lang="en-US" dirty="0" smtClean="0"/>
              <a:t>c </a:t>
            </a:r>
            <a:r>
              <a:rPr lang="en-US" dirty="0"/>
              <a:t>AMP</a:t>
            </a:r>
            <a:r>
              <a:rPr lang="el-GR" dirty="0"/>
              <a:t> (εκφραστής δράσης πολλών ορμονών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444500" indent="0">
              <a:buNone/>
            </a:pPr>
            <a:r>
              <a:rPr lang="el-GR" dirty="0" smtClean="0"/>
              <a:t>ΑΤΡ </a:t>
            </a:r>
            <a:r>
              <a:rPr lang="el-GR" dirty="0"/>
              <a:t>(ρυθμιστής γλυκογονοσυνθετάσης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457200" lvl="0" indent="-457200">
              <a:buFont typeface="+mj-lt"/>
              <a:buAutoNum type="arabicPeriod" startAt="5"/>
            </a:pPr>
            <a:r>
              <a:rPr lang="el-GR" dirty="0"/>
              <a:t>ΑΤΡ: φορέας </a:t>
            </a:r>
            <a:r>
              <a:rPr lang="el-GR" dirty="0" smtClean="0"/>
              <a:t>ενέργειας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4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Χημική δομή του ΑΤΡ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7172" name="Picture 4" descr="File:Adenosintriphosphat protonier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509"/>
            <a:ext cx="48863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TP-xtal-3D-ba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1988840"/>
            <a:ext cx="4661396" cy="44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tp exp.qutemol-b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2" y="3319070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/>
          <p:nvPr/>
        </p:nvSpPr>
        <p:spPr>
          <a:xfrm>
            <a:off x="755502" y="3057081"/>
            <a:ext cx="316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Adenosintriphosphat </a:t>
            </a:r>
            <a:r>
              <a:rPr lang="en-US" sz="1200" dirty="0" smtClean="0">
                <a:latin typeface="+mn-lt"/>
                <a:hlinkClick r:id="rId6"/>
              </a:rPr>
              <a:t>protoniert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7" tooltip="User:NEUROtiker"/>
              </a:rPr>
              <a:t>NEUROtiker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869168" y="6385798"/>
            <a:ext cx="3137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Atp </a:t>
            </a:r>
            <a:r>
              <a:rPr lang="en-US" sz="1200" dirty="0" smtClean="0">
                <a:latin typeface="+mn-lt"/>
                <a:hlinkClick r:id="rId8"/>
              </a:rPr>
              <a:t>exp.qutemol-ball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9" tooltip="User:ALoopingIcon"/>
              </a:rPr>
              <a:t>ALoopingIcon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10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9089" y="6352229"/>
            <a:ext cx="2799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11"/>
              </a:rPr>
              <a:t>ATP-xtal-3D-balls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12" tooltip="User:Benjah-bmm27"/>
              </a:rPr>
              <a:t>Benjah-bmm27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2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</a:t>
            </a:r>
            <a:r>
              <a:rPr lang="el-GR" dirty="0" smtClean="0"/>
              <a:t>νουκλεϊνικών </a:t>
            </a:r>
            <a:r>
              <a:rPr lang="el-GR" dirty="0"/>
              <a:t>ο</a:t>
            </a:r>
            <a:r>
              <a:rPr lang="el-GR" dirty="0" smtClean="0"/>
              <a:t>ξέων </a:t>
            </a:r>
            <a:r>
              <a:rPr lang="el-GR" dirty="0"/>
              <a:t>(Ν.Ο.)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οργανισμός μας δεν απαιτεί μεγάλες ποσότητες Ν.Ο</a:t>
            </a:r>
            <a:r>
              <a:rPr lang="el-GR" dirty="0" smtClean="0"/>
              <a:t>. Τροφές </a:t>
            </a:r>
            <a:r>
              <a:rPr lang="el-GR" dirty="0"/>
              <a:t>πλούσιες σε Ν.Ο. </a:t>
            </a:r>
            <a:r>
              <a:rPr lang="el-GR" dirty="0" smtClean="0"/>
              <a:t>είναι : ήπαρ</a:t>
            </a:r>
            <a:r>
              <a:rPr lang="el-GR" dirty="0"/>
              <a:t>, νεφροί, </a:t>
            </a:r>
            <a:r>
              <a:rPr lang="el-GR" dirty="0" smtClean="0"/>
              <a:t>σαρδέλες, αντζούγιες.</a:t>
            </a:r>
            <a:endParaRPr lang="el-GR" b="1" dirty="0"/>
          </a:p>
          <a:p>
            <a:r>
              <a:rPr lang="el-GR" dirty="0"/>
              <a:t>Το μεγαλύτερο μέρος των Ν.Ο. συντίθεται από τον ίδιο τον οργανισμό μας, μέσω:</a:t>
            </a:r>
          </a:p>
          <a:p>
            <a:pPr lvl="1" indent="-387350"/>
            <a:r>
              <a:rPr lang="el-GR" dirty="0" smtClean="0"/>
              <a:t>Παρακυκλώματος </a:t>
            </a:r>
            <a:r>
              <a:rPr lang="el-GR" dirty="0"/>
              <a:t>πεντοζών (σάκχαρο).</a:t>
            </a:r>
          </a:p>
          <a:p>
            <a:pPr lvl="1" indent="-387350"/>
            <a:r>
              <a:rPr lang="el-GR" dirty="0" smtClean="0"/>
              <a:t>Παράγωγα </a:t>
            </a:r>
            <a:r>
              <a:rPr lang="el-GR" dirty="0"/>
              <a:t>πουρινών, πυριμιδινών (βάσεις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5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Αν και η πρώτη βιοχημική μελέτη του DNA ξεκίνησε από τον F. Miecher το 1868, και οι πρώτες ενδείξεις για τη δομή του είχαν πρωτοδιατυπωθεί από τον Chargaff το 1940,  η τελική διαλεύκανση της δομής του DNA από τους </a:t>
            </a:r>
            <a:r>
              <a:rPr lang="en-US" sz="2200" dirty="0"/>
              <a:t>Watson</a:t>
            </a:r>
            <a:r>
              <a:rPr lang="el-GR" sz="2200" dirty="0"/>
              <a:t>-</a:t>
            </a:r>
            <a:r>
              <a:rPr lang="en-US" sz="2200" dirty="0"/>
              <a:t>Crick</a:t>
            </a:r>
            <a:r>
              <a:rPr lang="el-GR" sz="2200" dirty="0"/>
              <a:t> το 1953, ήταν σταθμός στη πορεία των βιοεπιστημών.</a:t>
            </a:r>
          </a:p>
          <a:p>
            <a:r>
              <a:rPr lang="el-GR" sz="2200" dirty="0"/>
              <a:t>Τα κύρια </a:t>
            </a:r>
            <a:r>
              <a:rPr lang="el-GR" sz="2200" b="1" dirty="0"/>
              <a:t>δομικά και λειτουργικά δεδομένα</a:t>
            </a:r>
            <a:r>
              <a:rPr lang="el-GR" sz="2200" dirty="0"/>
              <a:t> που γνωρίζουμε μέχρι σήμερα για τα </a:t>
            </a:r>
            <a:r>
              <a:rPr lang="el-GR" sz="2200" dirty="0" smtClean="0"/>
              <a:t>νουκλεΐκά </a:t>
            </a:r>
            <a:r>
              <a:rPr lang="el-GR" sz="2200" dirty="0"/>
              <a:t>οξέα, μπορούν να συνοψισθούν στα παρακάτω: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200" dirty="0" smtClean="0"/>
              <a:t>Τα </a:t>
            </a:r>
            <a:r>
              <a:rPr lang="el-GR" sz="2200" dirty="0"/>
              <a:t>μόρια του DNA έχουν διαφορετική σύσταση </a:t>
            </a:r>
            <a:r>
              <a:rPr lang="el-GR" sz="2200" dirty="0" smtClean="0"/>
              <a:t>βάσεων.</a:t>
            </a:r>
            <a:endParaRPr lang="el-GR" sz="2200" dirty="0"/>
          </a:p>
          <a:p>
            <a:pPr marL="857250" lvl="1" indent="-457200">
              <a:buFont typeface="+mj-lt"/>
              <a:buAutoNum type="arabicPeriod"/>
            </a:pPr>
            <a:r>
              <a:rPr lang="el-GR" sz="2200" dirty="0" smtClean="0"/>
              <a:t>Το </a:t>
            </a:r>
            <a:r>
              <a:rPr lang="el-GR" sz="2200" dirty="0"/>
              <a:t>DNA είναι διπλή </a:t>
            </a:r>
            <a:r>
              <a:rPr lang="el-GR" sz="2200" dirty="0" smtClean="0"/>
              <a:t>έλικα.</a:t>
            </a:r>
            <a:endParaRPr lang="el-GR" sz="2200" dirty="0"/>
          </a:p>
          <a:p>
            <a:pPr marL="857250" lvl="1" indent="-457200">
              <a:buFont typeface="+mj-lt"/>
              <a:buAutoNum type="arabicPeriod"/>
            </a:pPr>
            <a:r>
              <a:rPr lang="el-GR" sz="2200" dirty="0" smtClean="0"/>
              <a:t>Το </a:t>
            </a:r>
            <a:r>
              <a:rPr lang="el-GR" sz="2200" dirty="0"/>
              <a:t>DNA αποθηκεύει τις γενετικές </a:t>
            </a:r>
            <a:r>
              <a:rPr lang="el-GR" sz="2200" dirty="0" smtClean="0"/>
              <a:t>πληροφορίες.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4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Καταβολισμός των βάσεων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/>
              <a:t>Ουρινικές </a:t>
            </a:r>
            <a:r>
              <a:rPr lang="el-GR" b="1" dirty="0" smtClean="0"/>
              <a:t>βάσεις </a:t>
            </a:r>
            <a:r>
              <a:rPr lang="el-GR" dirty="0" smtClean="0">
                <a:sym typeface="Symbol"/>
              </a:rPr>
              <a:t></a:t>
            </a:r>
            <a:r>
              <a:rPr lang="el-GR" dirty="0" smtClean="0"/>
              <a:t>  </a:t>
            </a:r>
            <a:r>
              <a:rPr lang="el-GR" b="1" dirty="0" smtClean="0">
                <a:solidFill>
                  <a:srgbClr val="004A82"/>
                </a:solidFill>
              </a:rPr>
              <a:t>ουρικό </a:t>
            </a:r>
            <a:r>
              <a:rPr lang="el-GR" b="1" dirty="0">
                <a:solidFill>
                  <a:srgbClr val="004A82"/>
                </a:solidFill>
              </a:rPr>
              <a:t>οξύ </a:t>
            </a:r>
            <a:r>
              <a:rPr lang="el-GR" dirty="0" smtClean="0">
                <a:solidFill>
                  <a:srgbClr val="004A82"/>
                </a:solidFill>
              </a:rPr>
              <a:t>(</a:t>
            </a:r>
            <a:r>
              <a:rPr lang="el-GR" dirty="0"/>
              <a:t>αποβάλλεται από τα ούρα</a:t>
            </a:r>
            <a:r>
              <a:rPr lang="el-GR" dirty="0" smtClean="0"/>
              <a:t>)</a:t>
            </a:r>
          </a:p>
          <a:p>
            <a:pPr marL="719138" indent="0">
              <a:spcBef>
                <a:spcPts val="0"/>
              </a:spcBef>
              <a:buNone/>
            </a:pPr>
            <a:r>
              <a:rPr lang="el-GR" sz="1800" dirty="0" smtClean="0"/>
              <a:t>(Αδενίνη, γουανίνη)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Κυτοσίνη</a:t>
            </a:r>
            <a:r>
              <a:rPr lang="el-GR" b="1" dirty="0"/>
              <a:t>, ουρακίλη </a:t>
            </a:r>
            <a:r>
              <a:rPr lang="el-GR" dirty="0" smtClean="0">
                <a:sym typeface="Symbol"/>
              </a:rPr>
              <a:t>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004A82"/>
                </a:solidFill>
              </a:rPr>
              <a:t>μηλονικό </a:t>
            </a:r>
            <a:r>
              <a:rPr lang="el-GR" b="1" dirty="0" smtClean="0">
                <a:solidFill>
                  <a:srgbClr val="004A82"/>
                </a:solidFill>
              </a:rPr>
              <a:t>οξύ</a:t>
            </a:r>
          </a:p>
          <a:p>
            <a:pPr marL="457200" indent="-457200">
              <a:spcAft>
                <a:spcPts val="3600"/>
              </a:spcAft>
              <a:buFont typeface="+mj-lt"/>
              <a:buAutoNum type="arabicPeriod" startAt="2"/>
            </a:pPr>
            <a:r>
              <a:rPr lang="el-GR" b="1" dirty="0" smtClean="0"/>
              <a:t>Θυμίνη </a:t>
            </a:r>
            <a:r>
              <a:rPr lang="el-GR" dirty="0" smtClean="0"/>
              <a:t>   </a:t>
            </a:r>
            <a:r>
              <a:rPr lang="el-GR" dirty="0">
                <a:sym typeface="Symbol"/>
              </a:rPr>
              <a:t></a:t>
            </a:r>
            <a:r>
              <a:rPr lang="el-GR" dirty="0"/>
              <a:t>    </a:t>
            </a:r>
            <a:r>
              <a:rPr lang="el-GR" b="1" dirty="0">
                <a:solidFill>
                  <a:srgbClr val="004A82"/>
                </a:solidFill>
              </a:rPr>
              <a:t>μεθυλο-μηλονικό </a:t>
            </a:r>
            <a:r>
              <a:rPr lang="el-GR" b="1" dirty="0" smtClean="0">
                <a:solidFill>
                  <a:srgbClr val="004A82"/>
                </a:solidFill>
              </a:rPr>
              <a:t>οξύ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συσσώρευση του ουρικού </a:t>
            </a:r>
            <a:r>
              <a:rPr lang="el-GR" dirty="0" smtClean="0"/>
              <a:t>οξέος συνδέεται </a:t>
            </a:r>
            <a:r>
              <a:rPr lang="el-GR" dirty="0"/>
              <a:t>με την </a:t>
            </a:r>
            <a:r>
              <a:rPr lang="el-GR" b="1" dirty="0"/>
              <a:t>ουρική αρθρίτιδα</a:t>
            </a:r>
            <a:r>
              <a:rPr lang="el-GR" i="1" dirty="0" smtClean="0"/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7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Βιοσύνθεση </a:t>
            </a:r>
            <a:r>
              <a:rPr lang="el-GR" dirty="0" smtClean="0"/>
              <a:t>νουκλεοτιδίων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73042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Σχηματισμός </a:t>
            </a:r>
            <a:r>
              <a:rPr lang="en-US" dirty="0"/>
              <a:t>PRPP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Ριβόζη–5–Ρ + ΑΤΡ </a:t>
            </a:r>
            <a:r>
              <a:rPr lang="el-GR" dirty="0">
                <a:sym typeface="Symbol"/>
              </a:rPr>
              <a:t></a:t>
            </a:r>
            <a:r>
              <a:rPr lang="el-GR" dirty="0"/>
              <a:t> 5–Ρ–Ριβόζη–1–πυροφωσφορικό (</a:t>
            </a:r>
            <a:r>
              <a:rPr lang="en-US" dirty="0"/>
              <a:t>PRPP</a:t>
            </a:r>
            <a:r>
              <a:rPr lang="el-GR" dirty="0" smtClean="0"/>
              <a:t>)</a:t>
            </a:r>
            <a:endParaRPr lang="el-GR" dirty="0"/>
          </a:p>
          <a:p>
            <a:pPr marL="514350" indent="-514350">
              <a:buFont typeface="+mj-lt"/>
              <a:buAutoNum type="romanLcPeriod"/>
            </a:pPr>
            <a:r>
              <a:rPr lang="el-GR" b="1" dirty="0" smtClean="0"/>
              <a:t>Πουρινικά νουκλεοτίδια: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448024" y="3635151"/>
            <a:ext cx="2534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+mn-lt"/>
              </a:rPr>
              <a:t>γλουταμινη, γλυκινη, ασπαρτικο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37890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PRPP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134100" y="3789040"/>
            <a:ext cx="145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GMP + AMP</a:t>
            </a:r>
            <a:endParaRPr lang="el-GR" dirty="0"/>
          </a:p>
        </p:txBody>
      </p:sp>
      <p:cxnSp>
        <p:nvCxnSpPr>
          <p:cNvPr id="10" name="Ευθύγραμμο βέλος σύνδεσης 9"/>
          <p:cNvCxnSpPr>
            <a:stCxn id="7" idx="3"/>
            <a:endCxn id="8" idx="1"/>
          </p:cNvCxnSpPr>
          <p:nvPr/>
        </p:nvCxnSpPr>
        <p:spPr>
          <a:xfrm>
            <a:off x="3296811" y="3973706"/>
            <a:ext cx="283728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6925" y="3954542"/>
            <a:ext cx="49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CO</a:t>
            </a:r>
            <a:r>
              <a:rPr lang="en-US" sz="1600" baseline="-25000" dirty="0" smtClean="0">
                <a:latin typeface="+mn-lt"/>
              </a:rPr>
              <a:t>2</a:t>
            </a:r>
            <a:endParaRPr lang="el-GR" sz="1600" baseline="-25000" dirty="0"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228184" y="4123819"/>
            <a:ext cx="2180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(μονοφωσφορ. εστέρες γουανοσίνης, αδενοσίνης)</a:t>
            </a:r>
          </a:p>
        </p:txBody>
      </p:sp>
    </p:spTree>
    <p:extLst>
      <p:ext uri="{BB962C8B-B14F-4D97-AF65-F5344CB8AC3E}">
        <p14:creationId xmlns:p14="http://schemas.microsoft.com/office/powerpoint/2010/main" val="30983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Πυριμιδινικά</a:t>
            </a:r>
            <a:r>
              <a:rPr lang="el-GR" dirty="0"/>
              <a:t> νουκλεοτίδια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424936" cy="5184576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romanLcPeriod" startAt="2"/>
                </a:pPr>
                <a:r>
                  <a:rPr lang="el-GR" sz="2200" b="1" dirty="0" smtClean="0"/>
                  <a:t>Πυριμιδινικά</a:t>
                </a:r>
                <a:r>
                  <a:rPr lang="el-GR" sz="2200" b="1" dirty="0"/>
                  <a:t> νουκλεοτίδια:</a:t>
                </a:r>
              </a:p>
              <a:p>
                <a:pPr lvl="1" indent="-387350"/>
                <a:r>
                  <a:rPr lang="el-GR" sz="2200" dirty="0"/>
                  <a:t>Σχηματισμός βάσης</a:t>
                </a:r>
              </a:p>
              <a:p>
                <a:pPr marL="715963">
                  <a:spcAft>
                    <a:spcPts val="1200"/>
                  </a:spcAft>
                  <a:buFont typeface="Courier New" panose="02070309020205020404" pitchFamily="49" charset="0"/>
                  <a:buChar char="o"/>
                </a:pPr>
                <a:r>
                  <a:rPr lang="el-GR" sz="2200" dirty="0" smtClean="0"/>
                  <a:t>Βάση </a:t>
                </a:r>
                <a:r>
                  <a:rPr lang="el-GR" sz="2200" dirty="0"/>
                  <a:t>+ </a:t>
                </a:r>
                <a:r>
                  <a:rPr lang="en-US" sz="2200" dirty="0"/>
                  <a:t>PRPP </a:t>
                </a:r>
                <a:r>
                  <a:rPr lang="en-US" sz="2200" dirty="0">
                    <a:sym typeface="Symbol"/>
                  </a:rPr>
                  <a:t>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UMP</a:t>
                </a:r>
              </a:p>
              <a:p>
                <a:pPr marL="352425" lvl="0">
                  <a:spcAft>
                    <a:spcPts val="1200"/>
                  </a:spcAft>
                </a:pPr>
                <a:r>
                  <a:rPr lang="el-GR" sz="2200" dirty="0"/>
                  <a:t>Τα δεοξυπαράγωγα σχηματίζονται με </a:t>
                </a:r>
                <a:r>
                  <a:rPr lang="el-GR" sz="2200" dirty="0" smtClean="0"/>
                  <a:t>αναγωγή</a:t>
                </a:r>
                <a:endParaRPr lang="en-US" sz="2200" dirty="0" smtClean="0"/>
              </a:p>
              <a:p>
                <a:pPr marL="9525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𝐶𝐷𝑃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22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𝜈𝛼𝛾</m:t>
                          </m:r>
                        </m:e>
                      </m:groupCh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𝑑𝐶𝐷𝑃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𝑑𝑈𝑀𝑃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𝑑𝑇𝑀𝑃</m:t>
                      </m:r>
                    </m:oMath>
                  </m:oMathPara>
                </a14:m>
                <a:endParaRPr lang="en-US" sz="2200" dirty="0" smtClean="0"/>
              </a:p>
              <a:p>
                <a:pPr lvl="0"/>
                <a:r>
                  <a:rPr lang="el-GR" sz="2000" dirty="0"/>
                  <a:t>Κατ' ανάλογο τρόπο, σχηματίζονται και τα δεσοξυπαράγωγα των πουρινικών νουκλεοτιδίων: </a:t>
                </a:r>
                <a:r>
                  <a:rPr lang="el-GR" sz="2000" dirty="0" smtClean="0"/>
                  <a:t>π.χ.</a:t>
                </a:r>
                <a:r>
                  <a:rPr lang="en-US" sz="2000" dirty="0" smtClean="0"/>
                  <a:t> ADP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 </a:t>
                </a:r>
                <a:r>
                  <a:rPr lang="en-US" sz="2000" dirty="0" smtClean="0"/>
                  <a:t>ADP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,  GDP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 GDP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l-GR" sz="2000" dirty="0" smtClean="0"/>
                  <a:t>Η </a:t>
                </a:r>
                <a:r>
                  <a:rPr lang="el-GR" sz="2000" dirty="0"/>
                  <a:t>μετατροπή τους γίνεται με την παρουσία </a:t>
                </a:r>
                <a:r>
                  <a:rPr lang="en-US" sz="2000" dirty="0"/>
                  <a:t>ATP</a:t>
                </a:r>
                <a:r>
                  <a:rPr lang="el-GR" sz="2000" dirty="0"/>
                  <a:t> και μιας </a:t>
                </a:r>
                <a:r>
                  <a:rPr lang="el-GR" sz="2000" i="1" dirty="0"/>
                  <a:t>κινάσης</a:t>
                </a:r>
                <a:r>
                  <a:rPr lang="el-GR" sz="2000" dirty="0"/>
                  <a:t>.  </a:t>
                </a:r>
                <a:endParaRPr lang="el-GR" sz="2000" dirty="0" smtClean="0"/>
              </a:p>
              <a:p>
                <a:pPr marL="0" indent="0">
                  <a:buNone/>
                </a:pPr>
                <a:r>
                  <a:rPr lang="el-GR" sz="2000" dirty="0" smtClean="0"/>
                  <a:t>Π</a:t>
                </a:r>
                <a:r>
                  <a:rPr lang="en-US" sz="2000" dirty="0"/>
                  <a:t>.</a:t>
                </a:r>
                <a:r>
                  <a:rPr lang="el-GR" sz="2000" dirty="0"/>
                  <a:t>χ</a:t>
                </a:r>
                <a:r>
                  <a:rPr lang="en-US" sz="2000" dirty="0"/>
                  <a:t>. </a:t>
                </a:r>
                <a:r>
                  <a:rPr lang="el-GR" sz="2000" dirty="0" smtClean="0"/>
                  <a:t> </a:t>
                </a:r>
                <a:r>
                  <a:rPr lang="en-US" sz="2000" b="1" dirty="0" smtClean="0"/>
                  <a:t>UMP </a:t>
                </a:r>
                <a:r>
                  <a:rPr lang="en-US" sz="2000" b="1" dirty="0"/>
                  <a:t>+ ATP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1" i="1" smtClean="0">
                            <a:latin typeface="Cambria Math"/>
                          </a:rPr>
                          <m:t>𝑼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𝑴𝑷</m:t>
                        </m:r>
                        <m:r>
                          <a:rPr lang="el-GR" sz="2000" b="1" i="1" smtClean="0">
                            <a:latin typeface="Cambria Math"/>
                          </a:rPr>
                          <m:t> −</m:t>
                        </m:r>
                        <m:r>
                          <a:rPr lang="el-GR" sz="2000" b="1" i="1" smtClean="0">
                            <a:latin typeface="Cambria Math"/>
                          </a:rPr>
                          <m:t>𝜿𝜾𝝂𝜶𝝈𝜼</m:t>
                        </m:r>
                      </m:e>
                    </m:groupChr>
                  </m:oMath>
                </a14:m>
                <a:r>
                  <a:rPr lang="en-US" sz="2000" b="1" dirty="0" smtClean="0"/>
                  <a:t>UDP </a:t>
                </a:r>
                <a:r>
                  <a:rPr lang="en-US" sz="2000" b="1" dirty="0"/>
                  <a:t>+ </a:t>
                </a:r>
                <a:r>
                  <a:rPr lang="en-US" sz="2000" b="1" dirty="0" smtClean="0"/>
                  <a:t>ADP</a:t>
                </a:r>
                <a:endParaRPr lang="el-GR" sz="2000" b="1" dirty="0"/>
              </a:p>
              <a:p>
                <a:pPr marL="0" lvl="0" indent="0">
                  <a:buNone/>
                </a:pPr>
                <a:r>
                  <a:rPr lang="el-GR" sz="2000" dirty="0"/>
                  <a:t>Ο σχηματισμός του </a:t>
                </a:r>
                <a:r>
                  <a:rPr lang="en-US" sz="2000" dirty="0"/>
                  <a:t>ADP</a:t>
                </a:r>
                <a:r>
                  <a:rPr lang="el-GR" sz="2000" dirty="0"/>
                  <a:t> γίνεται ως εξής</a:t>
                </a:r>
                <a:r>
                  <a:rPr lang="el-GR" sz="2000" dirty="0" smtClean="0"/>
                  <a:t>:</a:t>
                </a:r>
                <a:r>
                  <a:rPr lang="el-GR" sz="2000" dirty="0"/>
                  <a:t> </a:t>
                </a:r>
                <a:r>
                  <a:rPr lang="el-GR" sz="2000" dirty="0" smtClean="0"/>
                  <a:t> </a:t>
                </a:r>
                <a:r>
                  <a:rPr lang="el-GR" sz="2000" b="1" dirty="0" smtClean="0"/>
                  <a:t>Α</a:t>
                </a:r>
                <a:r>
                  <a:rPr lang="en-US" sz="2000" b="1" dirty="0"/>
                  <a:t>MP</a:t>
                </a:r>
                <a:r>
                  <a:rPr lang="el-GR" sz="2000" b="1" dirty="0"/>
                  <a:t> + </a:t>
                </a:r>
                <a:r>
                  <a:rPr lang="en-US" sz="2000" b="1" dirty="0"/>
                  <a:t>ATP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l-GR" sz="2000" b="1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sz="2000" b="1" i="1" smtClean="0">
                            <a:latin typeface="Cambria Math"/>
                          </a:rPr>
                          <m:t>𝝁</m:t>
                        </m:r>
                        <m:r>
                          <a:rPr lang="el-GR" sz="2000" b="1" i="1" smtClean="0">
                            <a:latin typeface="Cambria Math"/>
                          </a:rPr>
                          <m:t>𝝊𝝄𝜿𝜾𝝂𝜶𝝈𝜼</m:t>
                        </m:r>
                      </m:e>
                    </m:groupChr>
                  </m:oMath>
                </a14:m>
                <a:r>
                  <a:rPr lang="el-GR" sz="2000" b="1" dirty="0"/>
                  <a:t>2 </a:t>
                </a:r>
                <a:r>
                  <a:rPr lang="en-US" sz="2000" b="1" dirty="0"/>
                  <a:t>ADP</a:t>
                </a:r>
                <a:endParaRPr lang="el-GR" sz="2000" b="1" dirty="0"/>
              </a:p>
              <a:p>
                <a:pPr marL="9525" lvl="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424936" cy="5184576"/>
              </a:xfrm>
              <a:blipFill rotWithShape="1">
                <a:blip r:embed="rId2" cstate="print"/>
                <a:stretch>
                  <a:fillRect l="-941" t="-940" b="-2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2048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CMP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232895" y="26379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TMP</a:t>
            </a:r>
            <a:endParaRPr lang="el-GR" dirty="0"/>
          </a:p>
        </p:txBody>
      </p:sp>
      <p:cxnSp>
        <p:nvCxnSpPr>
          <p:cNvPr id="8" name="Ευθύγραμμο βέλος σύνδεσης 7"/>
          <p:cNvCxnSpPr>
            <a:endCxn id="5" idx="1"/>
          </p:cNvCxnSpPr>
          <p:nvPr/>
        </p:nvCxnSpPr>
        <p:spPr>
          <a:xfrm flipV="1">
            <a:off x="4139952" y="2389530"/>
            <a:ext cx="1080120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endCxn id="6" idx="1"/>
          </p:cNvCxnSpPr>
          <p:nvPr/>
        </p:nvCxnSpPr>
        <p:spPr>
          <a:xfrm>
            <a:off x="4139952" y="2564904"/>
            <a:ext cx="1092943" cy="2577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Βιοσύνθεση του </a:t>
            </a:r>
            <a:r>
              <a:rPr lang="en-US" dirty="0"/>
              <a:t>DNA – </a:t>
            </a:r>
            <a:r>
              <a:rPr lang="el-GR" dirty="0" smtClean="0"/>
              <a:t>Αντιγραφή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1080120"/>
          </a:xfrm>
        </p:spPr>
        <p:txBody>
          <a:bodyPr/>
          <a:lstStyle/>
          <a:p>
            <a:r>
              <a:rPr lang="el-GR" dirty="0"/>
              <a:t>Τα βασικά βήματα που σχετίζονται με τις βασικές  λειτουργίες των </a:t>
            </a:r>
            <a:r>
              <a:rPr lang="el-GR" dirty="0" smtClean="0"/>
              <a:t>νουκλεϊνικών </a:t>
            </a:r>
            <a:r>
              <a:rPr lang="el-GR" dirty="0"/>
              <a:t>οξέων είναι εν συντομία: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636912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ΑΝΤΙΓΡΑΦΗ </a:t>
            </a:r>
            <a:r>
              <a:rPr lang="en-US" dirty="0" smtClean="0">
                <a:latin typeface="+mn-lt"/>
              </a:rPr>
              <a:t>DNA</a:t>
            </a:r>
            <a:endParaRPr lang="el-GR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3691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DNA</a:t>
            </a:r>
            <a:endParaRPr lang="el-G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140968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META</a:t>
            </a:r>
            <a:r>
              <a:rPr lang="el-GR" dirty="0" smtClean="0">
                <a:latin typeface="+mn-lt"/>
              </a:rPr>
              <a:t>ΓΡΑΦΗ </a:t>
            </a:r>
            <a:r>
              <a:rPr lang="en-US" dirty="0" smtClean="0">
                <a:latin typeface="+mn-lt"/>
              </a:rPr>
              <a:t>DNA RNA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140968"/>
            <a:ext cx="19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mRNA, tRNA, rRNA</a:t>
            </a:r>
            <a:endParaRPr lang="el-GR" dirty="0"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331640" y="3573016"/>
            <a:ext cx="302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+mn-lt"/>
              </a:rPr>
              <a:t>ΜΕΤΑΦΡΑΣΗ</a:t>
            </a:r>
            <a:r>
              <a:rPr lang="en-US" dirty="0" smtClean="0">
                <a:latin typeface="+mn-lt"/>
              </a:rPr>
              <a:t> mRNA </a:t>
            </a:r>
            <a:r>
              <a:rPr lang="en-US" dirty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κωδόνια</a:t>
            </a:r>
            <a:r>
              <a:rPr lang="en-US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051720" y="457183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rRNA</a:t>
            </a:r>
            <a:endParaRPr lang="el-GR" dirty="0"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197978" y="4067780"/>
            <a:ext cx="4946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tRNA (</a:t>
            </a:r>
            <a:r>
              <a:rPr lang="el-GR" dirty="0">
                <a:latin typeface="+mn-lt"/>
              </a:rPr>
              <a:t>αντι-κωδόνια) + ενεργοποιημένα αμινοξέα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9718" y="5840459"/>
            <a:ext cx="11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Πρωτεΐνες</a:t>
            </a:r>
            <a:endParaRPr lang="el-GR" dirty="0">
              <a:latin typeface="+mn-lt"/>
            </a:endParaRPr>
          </a:p>
        </p:txBody>
      </p:sp>
      <p:cxnSp>
        <p:nvCxnSpPr>
          <p:cNvPr id="14" name="Ευθύγραμμο βέλος σύνδεσης 13"/>
          <p:cNvCxnSpPr>
            <a:stCxn id="5" idx="3"/>
            <a:endCxn id="6" idx="1"/>
          </p:cNvCxnSpPr>
          <p:nvPr/>
        </p:nvCxnSpPr>
        <p:spPr>
          <a:xfrm>
            <a:off x="3095906" y="2821578"/>
            <a:ext cx="24121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stCxn id="7" idx="3"/>
            <a:endCxn id="8" idx="1"/>
          </p:cNvCxnSpPr>
          <p:nvPr/>
        </p:nvCxnSpPr>
        <p:spPr>
          <a:xfrm>
            <a:off x="3640542" y="3325634"/>
            <a:ext cx="18675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3416201" y="394234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>
            <a:stCxn id="10" idx="3"/>
          </p:cNvCxnSpPr>
          <p:nvPr/>
        </p:nvCxnSpPr>
        <p:spPr>
          <a:xfrm>
            <a:off x="2723699" y="4756502"/>
            <a:ext cx="6204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>
            <a:stCxn id="11" idx="1"/>
          </p:cNvCxnSpPr>
          <p:nvPr/>
        </p:nvCxnSpPr>
        <p:spPr>
          <a:xfrm flipH="1">
            <a:off x="3491880" y="4252446"/>
            <a:ext cx="7060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400600"/>
          </a:xfrm>
        </p:spPr>
        <p:txBody>
          <a:bodyPr>
            <a:normAutofit/>
          </a:bodyPr>
          <a:lstStyle/>
          <a:p>
            <a:pPr lvl="0"/>
            <a:r>
              <a:rPr lang="el-GR" sz="2200" dirty="0"/>
              <a:t>Χιλιάδες γονίδια ενός οργανισμού, κωδικοποιούν τις ακολουθίες των πρωτεϊνών (ακολουθίες αμινοξικών καταλοίπων).</a:t>
            </a:r>
          </a:p>
          <a:p>
            <a:pPr lvl="0"/>
            <a:r>
              <a:rPr lang="el-GR" sz="2200" dirty="0"/>
              <a:t>Κάθε αμινοξικό κατάλοιπο μιας πρωτεΐνης, κωδικοποιείται στην αντίστοιχη </a:t>
            </a:r>
            <a:r>
              <a:rPr lang="en-US" sz="2200" dirty="0"/>
              <a:t>DNA</a:t>
            </a:r>
            <a:r>
              <a:rPr lang="el-GR" sz="2200" dirty="0"/>
              <a:t>-ακολουθία από το </a:t>
            </a:r>
            <a:r>
              <a:rPr lang="el-GR" sz="2200" b="1" dirty="0"/>
              <a:t>κωδικόνιο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Η ουσιαστική μεταφορά της πληροφορίας, για τη σύνθεση της αντίστοιχης πρωτεΐνης, βασίζεται στην αλληλεπίδραση του κωδικονίου του </a:t>
            </a:r>
            <a:r>
              <a:rPr lang="en-US" sz="2200" dirty="0"/>
              <a:t>mRNA</a:t>
            </a:r>
            <a:r>
              <a:rPr lang="el-GR" sz="2200" dirty="0"/>
              <a:t>, με ένα άλλο είδος </a:t>
            </a:r>
            <a:r>
              <a:rPr lang="en-US" sz="2200" dirty="0"/>
              <a:t>RNA</a:t>
            </a:r>
            <a:r>
              <a:rPr lang="el-GR" sz="2200" dirty="0"/>
              <a:t>, του </a:t>
            </a:r>
            <a:r>
              <a:rPr lang="en-US" sz="2200" dirty="0"/>
              <a:t>t</a:t>
            </a:r>
            <a:r>
              <a:rPr lang="el-GR" sz="2200" dirty="0"/>
              <a:t>-</a:t>
            </a:r>
            <a:r>
              <a:rPr lang="en-US" sz="2200" dirty="0"/>
              <a:t>RNA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Τα </a:t>
            </a:r>
            <a:r>
              <a:rPr lang="en-US" sz="2200" dirty="0"/>
              <a:t>t</a:t>
            </a:r>
            <a:r>
              <a:rPr lang="el-GR" sz="2200" dirty="0"/>
              <a:t>-</a:t>
            </a:r>
            <a:r>
              <a:rPr lang="en-US" sz="2200" dirty="0"/>
              <a:t>RNA</a:t>
            </a:r>
            <a:r>
              <a:rPr lang="el-GR" sz="2200" dirty="0"/>
              <a:t>, είναι υπεύθυνα για την τοποθέτηση του σωστού αμινοξέος στο ριβόσωμα (το </a:t>
            </a:r>
            <a:r>
              <a:rPr lang="en-US" sz="2200" dirty="0"/>
              <a:t>DNA</a:t>
            </a:r>
            <a:r>
              <a:rPr lang="el-GR" sz="2200" dirty="0"/>
              <a:t> δεν παίρνει το ίδιο μέρος στην πρωτεϊνοσύνθεση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400600"/>
          </a:xfrm>
        </p:spPr>
        <p:txBody>
          <a:bodyPr>
            <a:normAutofit/>
          </a:bodyPr>
          <a:lstStyle/>
          <a:p>
            <a:pPr lvl="0"/>
            <a:r>
              <a:rPr lang="el-GR" sz="2200" dirty="0" smtClean="0"/>
              <a:t>Ένα </a:t>
            </a:r>
            <a:r>
              <a:rPr lang="en-US" sz="2200" dirty="0"/>
              <a:t>t</a:t>
            </a:r>
            <a:r>
              <a:rPr lang="el-GR" sz="2200" dirty="0"/>
              <a:t>-</a:t>
            </a:r>
            <a:r>
              <a:rPr lang="en-US" sz="2200" dirty="0"/>
              <a:t>RNA</a:t>
            </a:r>
            <a:r>
              <a:rPr lang="el-GR" sz="2200" dirty="0"/>
              <a:t>, που φέρει στο 3'-άκρο την φαινυλαλανίνη (</a:t>
            </a:r>
            <a:r>
              <a:rPr lang="en-US" sz="2200" dirty="0"/>
              <a:t>Phe</a:t>
            </a:r>
            <a:r>
              <a:rPr lang="el-GR" sz="2200" dirty="0"/>
              <a:t>), χαρακτηρίζεται ως </a:t>
            </a:r>
            <a:r>
              <a:rPr lang="en-US" sz="2200" dirty="0"/>
              <a:t>Phe</a:t>
            </a:r>
            <a:r>
              <a:rPr lang="el-GR" sz="2200" dirty="0"/>
              <a:t>-</a:t>
            </a:r>
            <a:r>
              <a:rPr lang="en-US" sz="2200" dirty="0"/>
              <a:t>tRNA</a:t>
            </a:r>
            <a:r>
              <a:rPr lang="el-GR" sz="2200" dirty="0"/>
              <a:t>. Στο μέσο περίπου, το μόριο αυτό φέρει τη συμπληρωματική προς το κωδικόνιο του </a:t>
            </a:r>
            <a:r>
              <a:rPr lang="en-US" sz="2200" dirty="0"/>
              <a:t>mRNA UUC</a:t>
            </a:r>
            <a:r>
              <a:rPr lang="el-GR" sz="2200" dirty="0"/>
              <a:t> τριπλέτα βάσεων </a:t>
            </a:r>
            <a:r>
              <a:rPr lang="en-US" sz="2200" dirty="0"/>
              <a:t>GAA</a:t>
            </a:r>
            <a:r>
              <a:rPr lang="el-GR" sz="2200" dirty="0"/>
              <a:t>, που ονομάζεται </a:t>
            </a:r>
            <a:r>
              <a:rPr lang="el-GR" sz="2200" b="1" dirty="0"/>
              <a:t>αντικωδικόνιο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Όταν εμφανιστεί στο ριβόσωμα το κωδικόνιο </a:t>
            </a:r>
            <a:r>
              <a:rPr lang="en-US" sz="2200" dirty="0"/>
              <a:t>UUC</a:t>
            </a:r>
            <a:r>
              <a:rPr lang="el-GR" sz="2200" dirty="0"/>
              <a:t>, τότε δεσμεύεται το αντικωδικόνιο της </a:t>
            </a:r>
            <a:r>
              <a:rPr lang="en-US" sz="2200" dirty="0"/>
              <a:t>Phe</a:t>
            </a:r>
            <a:r>
              <a:rPr lang="el-GR" sz="2200" dirty="0"/>
              <a:t>-</a:t>
            </a:r>
            <a:r>
              <a:rPr lang="en-US" sz="2200" dirty="0"/>
              <a:t>tRNA</a:t>
            </a:r>
            <a:r>
              <a:rPr lang="el-GR" sz="2200" dirty="0"/>
              <a:t>, στο </a:t>
            </a:r>
            <a:r>
              <a:rPr lang="en-US" sz="2200" dirty="0"/>
              <a:t>mRNA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Έτσι, συμπληρώνεται η ροή της πληροφορίας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9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Για να "κατασκευασθεί" ένα νέο </a:t>
            </a:r>
            <a:r>
              <a:rPr lang="en-US" sz="2200" dirty="0"/>
              <a:t>DNA</a:t>
            </a:r>
            <a:r>
              <a:rPr lang="el-GR" sz="2200" dirty="0"/>
              <a:t>, απαιτείται η ύπαρξη του παλιού </a:t>
            </a:r>
            <a:r>
              <a:rPr lang="en-US" sz="2200" dirty="0"/>
              <a:t>DNA</a:t>
            </a:r>
            <a:r>
              <a:rPr lang="el-GR" sz="2200" dirty="0"/>
              <a:t> και τα 5'-τριφωσφορικά δεσοξυριβονουκλεοτίδια </a:t>
            </a:r>
            <a:r>
              <a:rPr lang="en-US" sz="2200" dirty="0"/>
              <a:t>dGTP</a:t>
            </a:r>
            <a:r>
              <a:rPr lang="el-GR" sz="2200" dirty="0"/>
              <a:t>, </a:t>
            </a:r>
            <a:r>
              <a:rPr lang="en-US" sz="2200" dirty="0"/>
              <a:t>dATP</a:t>
            </a:r>
            <a:r>
              <a:rPr lang="el-GR" sz="2200" dirty="0"/>
              <a:t>, </a:t>
            </a:r>
            <a:r>
              <a:rPr lang="en-US" sz="2200" dirty="0"/>
              <a:t>dCTP</a:t>
            </a:r>
            <a:r>
              <a:rPr lang="el-GR" sz="2200" dirty="0"/>
              <a:t> και </a:t>
            </a:r>
            <a:r>
              <a:rPr lang="en-US" sz="2200" dirty="0"/>
              <a:t>dTTP</a:t>
            </a:r>
            <a:r>
              <a:rPr lang="el-GR" sz="2200" dirty="0"/>
              <a:t> (5'</a:t>
            </a:r>
            <a:r>
              <a:rPr lang="en-US" sz="2200" dirty="0"/>
              <a:t>dNTP</a:t>
            </a:r>
            <a:r>
              <a:rPr lang="el-GR" sz="2200" dirty="0"/>
              <a:t>).</a:t>
            </a:r>
          </a:p>
          <a:p>
            <a:r>
              <a:rPr lang="el-GR" sz="2200" dirty="0"/>
              <a:t>Η διπλή έλικα ‘ανοίγει’ σε πολλά σημεία κατά μήκος του </a:t>
            </a:r>
            <a:r>
              <a:rPr lang="en-US" sz="2200" dirty="0"/>
              <a:t>DNA</a:t>
            </a:r>
            <a:r>
              <a:rPr lang="el-GR" sz="2200" dirty="0"/>
              <a:t> αφήνοντας μετέωρες τις βάσεις των 2 αλυσίδων. Τότε τα ανωτέρω νουκλεοτίδια που βρίσκονται στο περιβάλλον έρχονται στις αντίστοιχες θέσεις του </a:t>
            </a:r>
            <a:r>
              <a:rPr lang="en-US" sz="2200" dirty="0"/>
              <a:t>DNA</a:t>
            </a:r>
            <a:r>
              <a:rPr lang="el-GR" sz="2200" dirty="0"/>
              <a:t>.  </a:t>
            </a:r>
          </a:p>
          <a:p>
            <a:r>
              <a:rPr lang="el-GR" sz="2200" dirty="0"/>
              <a:t>Έτσι, η διπλή έλικα του νέου </a:t>
            </a:r>
            <a:r>
              <a:rPr lang="en-US" sz="2200" dirty="0"/>
              <a:t>DNA</a:t>
            </a:r>
            <a:r>
              <a:rPr lang="el-GR" sz="2200" dirty="0"/>
              <a:t>, θα περιλαμβάνει τη μία πολυνουκλεοτιδική αλυσίδα του παλιού </a:t>
            </a:r>
            <a:r>
              <a:rPr lang="en-US" sz="2200" dirty="0"/>
              <a:t>DNA</a:t>
            </a:r>
            <a:r>
              <a:rPr lang="el-GR" sz="2200" dirty="0"/>
              <a:t> και την άλλη πολυνουκλεοτιδική αλυσίδα, που θα προέρχεται από τα 5'</a:t>
            </a:r>
            <a:r>
              <a:rPr lang="en-US" sz="2200" dirty="0"/>
              <a:t>dNTP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7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5/8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2232248"/>
          </a:xfrm>
        </p:spPr>
        <p:txBody>
          <a:bodyPr>
            <a:normAutofit/>
          </a:bodyPr>
          <a:lstStyle/>
          <a:p>
            <a:r>
              <a:rPr lang="el-GR" sz="2200" dirty="0"/>
              <a:t>Άρα, </a:t>
            </a:r>
            <a:r>
              <a:rPr lang="el-GR" sz="2200" b="1" dirty="0"/>
              <a:t>από ένα παλιό </a:t>
            </a:r>
            <a:r>
              <a:rPr lang="en-US" sz="2200" b="1" dirty="0"/>
              <a:t>DNA</a:t>
            </a:r>
            <a:r>
              <a:rPr lang="el-GR" sz="2200" b="1" dirty="0"/>
              <a:t> σχηματίζονται 2 νέα </a:t>
            </a:r>
            <a:r>
              <a:rPr lang="en-US" sz="2200" b="1" dirty="0"/>
              <a:t>DNA</a:t>
            </a:r>
            <a:r>
              <a:rPr lang="el-GR" sz="2200" dirty="0"/>
              <a:t>. Ο μηχανισμός αυτός ονομάζεται </a:t>
            </a:r>
            <a:r>
              <a:rPr lang="el-GR" sz="2200" b="1" dirty="0"/>
              <a:t>ημισυντηρητική σύνθεση του </a:t>
            </a:r>
            <a:r>
              <a:rPr lang="en-US" sz="2200" b="1" dirty="0"/>
              <a:t>DNA</a:t>
            </a:r>
            <a:r>
              <a:rPr lang="el-GR" sz="2200" dirty="0"/>
              <a:t>, αφού η μία αλυσίδα είναι συμπληρωματική της άλλης, με σκοπό τα νέα </a:t>
            </a:r>
            <a:r>
              <a:rPr lang="en-US" sz="2200" dirty="0"/>
              <a:t>DNA</a:t>
            </a:r>
            <a:r>
              <a:rPr lang="el-GR" sz="2200" dirty="0"/>
              <a:t> να είναι ακριβή αντίγραφα των παλαιών </a:t>
            </a:r>
            <a:r>
              <a:rPr lang="en-US" sz="2200" dirty="0"/>
              <a:t>DNA</a:t>
            </a:r>
            <a:r>
              <a:rPr lang="el-GR" sz="2200" dirty="0"/>
              <a:t> (</a:t>
            </a:r>
            <a:r>
              <a:rPr lang="el-GR" sz="2200" b="1" dirty="0"/>
              <a:t>αντιγραφή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grpSp>
        <p:nvGrpSpPr>
          <p:cNvPr id="24" name="Ομάδα 23"/>
          <p:cNvGrpSpPr/>
          <p:nvPr/>
        </p:nvGrpSpPr>
        <p:grpSpPr>
          <a:xfrm>
            <a:off x="2456723" y="2924944"/>
            <a:ext cx="4413588" cy="1288010"/>
            <a:chOff x="1776505" y="3573016"/>
            <a:chExt cx="4413588" cy="1812132"/>
          </a:xfrm>
        </p:grpSpPr>
        <p:cxnSp>
          <p:nvCxnSpPr>
            <p:cNvPr id="6" name="Ευθεία γραμμή σύνδεσης 5"/>
            <p:cNvCxnSpPr/>
            <p:nvPr/>
          </p:nvCxnSpPr>
          <p:spPr>
            <a:xfrm>
              <a:off x="2267744" y="3573016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>
              <a:off x="2555776" y="3573016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2843808" y="4221088"/>
              <a:ext cx="8640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3995936" y="3573016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>
              <a:off x="5796136" y="3573016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>
              <a:off x="5508104" y="414094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4283968" y="414094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016" y="403642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+</a:t>
              </a:r>
              <a:endParaRPr lang="el-GR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6505" y="5015816"/>
              <a:ext cx="1360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Παλαιό </a:t>
              </a:r>
              <a:r>
                <a:rPr lang="en-US" dirty="0" smtClean="0">
                  <a:latin typeface="+mn-lt"/>
                </a:rPr>
                <a:t>DNA</a:t>
              </a:r>
              <a:endParaRPr lang="el-GR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5015816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Νέο </a:t>
              </a:r>
              <a:r>
                <a:rPr lang="en-US" dirty="0" smtClean="0">
                  <a:latin typeface="+mn-lt"/>
                </a:rPr>
                <a:t>DNA</a:t>
              </a:r>
              <a:endParaRPr lang="el-GR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1026" y="5015816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Νέο </a:t>
              </a:r>
              <a:r>
                <a:rPr lang="en-US" dirty="0" smtClean="0">
                  <a:latin typeface="+mn-lt"/>
                </a:rPr>
                <a:t>DNA</a:t>
              </a:r>
              <a:endParaRPr lang="el-GR" dirty="0">
                <a:latin typeface="+mn-lt"/>
              </a:endParaRPr>
            </a:p>
          </p:txBody>
        </p:sp>
      </p:grpSp>
      <p:pic>
        <p:nvPicPr>
          <p:cNvPr id="8194" name="Picture 2" descr="DNAreplicationMod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72204"/>
          <a:stretch/>
        </p:blipFill>
        <p:spPr bwMode="auto">
          <a:xfrm>
            <a:off x="971600" y="5445224"/>
            <a:ext cx="77954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Ορθογώνιο 24"/>
          <p:cNvSpPr/>
          <p:nvPr/>
        </p:nvSpPr>
        <p:spPr>
          <a:xfrm>
            <a:off x="3981982" y="6608385"/>
            <a:ext cx="1563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DNAreplicationModes</a:t>
            </a:r>
            <a:endParaRPr lang="en-US" sz="1200" dirty="0">
              <a:latin typeface="+mn-lt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623178" y="4365104"/>
            <a:ext cx="8520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Η πορεία αυτή λαμβάνει χώρα και  προς τις 2 κατευθύνσεις (κατά τη φορά 5' </a:t>
            </a:r>
            <a:r>
              <a:rPr lang="el-GR" sz="2000" dirty="0">
                <a:latin typeface="+mn-lt"/>
                <a:sym typeface="Symbol"/>
              </a:rPr>
              <a:t></a:t>
            </a:r>
            <a:r>
              <a:rPr lang="el-GR" sz="2000" dirty="0">
                <a:latin typeface="+mn-lt"/>
              </a:rPr>
              <a:t> 3</a:t>
            </a:r>
            <a:r>
              <a:rPr lang="el-GR" sz="2000" dirty="0" smtClean="0">
                <a:latin typeface="+mn-lt"/>
              </a:rPr>
              <a:t>').</a:t>
            </a:r>
            <a:r>
              <a:rPr lang="el-GR" sz="2000" dirty="0">
                <a:latin typeface="+mn-lt"/>
              </a:rPr>
              <a:t> *Ο </a:t>
            </a:r>
            <a:r>
              <a:rPr lang="el-GR" sz="2000" b="1" dirty="0">
                <a:latin typeface="+mn-lt"/>
              </a:rPr>
              <a:t>φωσφοδιεστερικός δεσμός</a:t>
            </a:r>
            <a:r>
              <a:rPr lang="el-GR" sz="2000" dirty="0">
                <a:latin typeface="+mn-lt"/>
              </a:rPr>
              <a:t> γίνεται μεταξύ του άνθρακα-5' του ενός νουκλεοτιδίου και του άνθρακα-3' του άλλου (σύνθεση κατά τη φορά 5' </a:t>
            </a:r>
            <a:r>
              <a:rPr lang="el-GR" sz="2000" dirty="0">
                <a:latin typeface="+mn-lt"/>
                <a:sym typeface="Symbol"/>
              </a:rPr>
              <a:t></a:t>
            </a:r>
            <a:r>
              <a:rPr lang="el-GR" sz="2000" dirty="0">
                <a:latin typeface="+mn-lt"/>
              </a:rPr>
              <a:t> 3').</a:t>
            </a:r>
          </a:p>
          <a:p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6/8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Όλη αυτή η πολύπλοκη διαδικασία περιλαμβάνει</a:t>
            </a:r>
            <a:r>
              <a:rPr lang="el-GR" sz="2200" dirty="0" smtClean="0"/>
              <a:t>:</a:t>
            </a:r>
            <a:endParaRPr lang="el-GR" sz="2200" dirty="0"/>
          </a:p>
          <a:p>
            <a:pPr lvl="0"/>
            <a:r>
              <a:rPr lang="el-GR" sz="2200" dirty="0"/>
              <a:t>Άνοιγμα της αλυσίδας του παλιού </a:t>
            </a:r>
            <a:r>
              <a:rPr lang="en-US" sz="2200" dirty="0" smtClean="0"/>
              <a:t>DNA</a:t>
            </a:r>
            <a:r>
              <a:rPr lang="el-GR" sz="2200" dirty="0" smtClean="0"/>
              <a:t>.</a:t>
            </a:r>
            <a:endParaRPr lang="el-GR" sz="2200" dirty="0"/>
          </a:p>
          <a:p>
            <a:pPr lvl="0"/>
            <a:r>
              <a:rPr lang="el-GR" sz="2200" dirty="0"/>
              <a:t>Σχηματισμό μικρού </a:t>
            </a:r>
            <a:r>
              <a:rPr lang="en-US" sz="2200" dirty="0"/>
              <a:t>RNA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Σύνδεση των </a:t>
            </a:r>
            <a:r>
              <a:rPr lang="en-US" sz="2200" dirty="0"/>
              <a:t>dNTP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Σχηματισμό φωσφοδιεστερικού δεσμού.</a:t>
            </a:r>
          </a:p>
          <a:p>
            <a:pPr lvl="0"/>
            <a:r>
              <a:rPr lang="el-GR" sz="2200" dirty="0"/>
              <a:t>Απόσπαση του </a:t>
            </a:r>
            <a:r>
              <a:rPr lang="en-US" sz="2200" dirty="0"/>
              <a:t>RNA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Συνένωση των τμημάτων της αλυσίδας του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Απόσπαση του </a:t>
            </a:r>
            <a:r>
              <a:rPr lang="en-US" sz="2200" dirty="0"/>
              <a:t>RNA</a:t>
            </a:r>
            <a:r>
              <a:rPr lang="el-GR" sz="2200" dirty="0"/>
              <a:t>, συνένωση της αλυσίδας του νέου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Το κλείσιμο της αλυσίδας του παλιού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95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dirty="0"/>
              <a:t>Για να πραγματοποιηθούν τα παραπάνω, απαιτείται η παρουσία πολλών ενζύμων, όπως: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DNA</a:t>
            </a:r>
            <a:r>
              <a:rPr lang="el-GR" sz="2200" b="1" dirty="0"/>
              <a:t>-ελικάσες</a:t>
            </a:r>
            <a:r>
              <a:rPr lang="el-GR" sz="2200" dirty="0"/>
              <a:t> (ξετύλιγμα-άνοιγμα της διπλής έλικας, με συνδρομή ATP)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ssDNA</a:t>
            </a:r>
            <a:r>
              <a:rPr lang="el-GR" sz="2200" b="1" dirty="0"/>
              <a:t>-συνδετικές πρωτεΐνες</a:t>
            </a:r>
            <a:r>
              <a:rPr lang="el-GR" sz="2200" dirty="0"/>
              <a:t> (σταθεροποιούν τους απλούς κλώνους)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l-GR" sz="2200" dirty="0"/>
              <a:t>Τοποϊσομεράσες (Ι και ΙΙ)*,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l-GR" sz="2200" dirty="0"/>
              <a:t>Λιγάσες (συνδέουν  τους δύο κλώνους μεταξύ τους)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RNA</a:t>
            </a:r>
            <a:r>
              <a:rPr lang="el-GR" sz="2200" b="1" dirty="0"/>
              <a:t>-πολυμεράσες,</a:t>
            </a:r>
            <a:endParaRPr lang="el-GR" sz="22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/>
              <a:t>DNA</a:t>
            </a:r>
            <a:r>
              <a:rPr lang="el-GR" sz="2200" b="1" dirty="0"/>
              <a:t>-πολυμεράσες** Ι, ΙΙ, ΙΙΙ</a:t>
            </a:r>
            <a:r>
              <a:rPr lang="el-GR" sz="2200" b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dirty="0"/>
              <a:t>*Τα ένζυμα που διασπούν μόνο ένα από τους δύο κλώνους ονομάζονται </a:t>
            </a:r>
            <a:r>
              <a:rPr lang="el-GR" sz="2000" b="1" dirty="0" smtClean="0"/>
              <a:t>τοποϊσομεράσες </a:t>
            </a:r>
            <a:r>
              <a:rPr lang="el-GR" sz="2000" b="1" dirty="0"/>
              <a:t>Ι,</a:t>
            </a:r>
            <a:r>
              <a:rPr lang="el-GR" sz="2000" dirty="0"/>
              <a:t> ενώ οι </a:t>
            </a:r>
            <a:r>
              <a:rPr lang="el-GR" sz="2000" b="1" dirty="0" smtClean="0"/>
              <a:t>τοποϊσομεράσες </a:t>
            </a:r>
            <a:r>
              <a:rPr lang="el-GR" sz="2000" b="1" dirty="0"/>
              <a:t>τύπου ΙΙ</a:t>
            </a:r>
            <a:r>
              <a:rPr lang="el-GR" sz="2000" dirty="0"/>
              <a:t> διασπούν και του δύο κλώνους.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dirty="0"/>
              <a:t>**Οι </a:t>
            </a:r>
            <a:r>
              <a:rPr lang="en-US" sz="2000" dirty="0"/>
              <a:t>DNA</a:t>
            </a:r>
            <a:r>
              <a:rPr lang="el-GR" sz="2000" dirty="0"/>
              <a:t>-πολυμεράσες καταλύουν τη σύνθεση του </a:t>
            </a:r>
            <a:r>
              <a:rPr lang="en-US" sz="2000" dirty="0"/>
              <a:t>DNA</a:t>
            </a:r>
            <a:r>
              <a:rPr lang="el-GR" sz="2000" dirty="0"/>
              <a:t>, από τους τριφωσφορικούς εστέρες του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Το </a:t>
            </a:r>
            <a:r>
              <a:rPr lang="el-GR" sz="2200" dirty="0"/>
              <a:t>DNA μπορεί να εμφανίζεται σε διαφορετικές τρισδιάστατες </a:t>
            </a:r>
            <a:r>
              <a:rPr lang="el-GR" sz="2200" dirty="0" smtClean="0"/>
              <a:t>μορφές.</a:t>
            </a:r>
            <a:endParaRPr lang="el-GR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Ορισμένες </a:t>
            </a:r>
            <a:r>
              <a:rPr lang="el-GR" sz="2200" dirty="0"/>
              <a:t>αλληλουχίες DNA </a:t>
            </a:r>
            <a:r>
              <a:rPr lang="el-GR" sz="2200" dirty="0" smtClean="0"/>
              <a:t>διαθετούν </a:t>
            </a:r>
            <a:r>
              <a:rPr lang="el-GR" sz="2200" dirty="0"/>
              <a:t>ασυνήθιστες </a:t>
            </a:r>
            <a:r>
              <a:rPr lang="el-GR" sz="2200" dirty="0" smtClean="0"/>
              <a:t>δομές.</a:t>
            </a:r>
            <a:endParaRPr lang="el-GR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Το </a:t>
            </a:r>
            <a:r>
              <a:rPr lang="en-US" sz="2200" dirty="0"/>
              <a:t>m</a:t>
            </a:r>
            <a:r>
              <a:rPr lang="el-GR" sz="2200" dirty="0"/>
              <a:t>RNA κωδικοποιεί πολυπεπτικές </a:t>
            </a:r>
            <a:r>
              <a:rPr lang="el-GR" sz="2200" dirty="0" smtClean="0"/>
              <a:t>αλυσίδες.</a:t>
            </a:r>
            <a:endParaRPr lang="el-GR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Πολλά </a:t>
            </a:r>
            <a:r>
              <a:rPr lang="el-GR" sz="2200" dirty="0"/>
              <a:t>RNA έχουν πιο περίπλοκη τρισδιάστατη </a:t>
            </a:r>
            <a:r>
              <a:rPr lang="el-GR" sz="2200" dirty="0" smtClean="0"/>
              <a:t>δομή.</a:t>
            </a:r>
            <a:endParaRPr lang="el-GR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Τα </a:t>
            </a:r>
            <a:r>
              <a:rPr lang="el-GR" sz="2200" dirty="0"/>
              <a:t>δίκλωνα μόρια DNA-RNA </a:t>
            </a:r>
            <a:r>
              <a:rPr lang="el-GR" sz="2200" dirty="0" smtClean="0"/>
              <a:t>μπορούν να αποδιαταχθούν </a:t>
            </a:r>
            <a:r>
              <a:rPr lang="el-GR" sz="2200" dirty="0"/>
              <a:t>και να σχηματίσουν </a:t>
            </a:r>
            <a:r>
              <a:rPr lang="el-GR" sz="2200" dirty="0" smtClean="0"/>
              <a:t>υβρίδια.</a:t>
            </a:r>
            <a:endParaRPr lang="el-GR" sz="2200" dirty="0"/>
          </a:p>
          <a:p>
            <a:pPr marL="457200" indent="-457200">
              <a:buFont typeface="+mj-lt"/>
              <a:buAutoNum type="arabicPeriod" startAt="4"/>
            </a:pPr>
            <a:r>
              <a:rPr lang="el-GR" sz="2200" dirty="0" smtClean="0"/>
              <a:t>Ορισμένες </a:t>
            </a:r>
            <a:r>
              <a:rPr lang="el-GR" sz="2200" dirty="0"/>
              <a:t>βάσεις του DNA είναι μεθυλιωμένες.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Βιοσύνθεση του </a:t>
            </a:r>
            <a:r>
              <a:rPr lang="en-US" dirty="0">
                <a:solidFill>
                  <a:prstClr val="black"/>
                </a:solidFill>
              </a:rPr>
              <a:t>DNA – </a:t>
            </a:r>
            <a:r>
              <a:rPr lang="el-GR" dirty="0">
                <a:solidFill>
                  <a:prstClr val="black"/>
                </a:solidFill>
              </a:rPr>
              <a:t>Αντιγραφή </a:t>
            </a:r>
            <a:r>
              <a:rPr lang="el-GR" sz="3000" b="0" dirty="0" smtClean="0">
                <a:solidFill>
                  <a:prstClr val="black"/>
                </a:solidFill>
              </a:rPr>
              <a:t>8/8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648072"/>
          </a:xfrm>
        </p:spPr>
        <p:txBody>
          <a:bodyPr/>
          <a:lstStyle/>
          <a:p>
            <a:r>
              <a:rPr lang="el-GR" dirty="0"/>
              <a:t> Η διαδικασία της αντιγραφής δύναται να παρασταθεί</a:t>
            </a:r>
            <a:r>
              <a:rPr lang="el-GR" dirty="0" smtClean="0"/>
              <a:t>, ως 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grpSp>
        <p:nvGrpSpPr>
          <p:cNvPr id="39" name="Ομάδα 38"/>
          <p:cNvGrpSpPr/>
          <p:nvPr/>
        </p:nvGrpSpPr>
        <p:grpSpPr>
          <a:xfrm>
            <a:off x="2625067" y="2168135"/>
            <a:ext cx="3410897" cy="3312368"/>
            <a:chOff x="1593151" y="2204864"/>
            <a:chExt cx="2762825" cy="2972245"/>
          </a:xfrm>
        </p:grpSpPr>
        <p:sp>
          <p:nvSpPr>
            <p:cNvPr id="6" name="Rectangle 3" descr="Light upward diagonal"/>
            <p:cNvSpPr>
              <a:spLocks noChangeArrowheads="1"/>
            </p:cNvSpPr>
            <p:nvPr/>
          </p:nvSpPr>
          <p:spPr bwMode="auto">
            <a:xfrm>
              <a:off x="2039387" y="2471296"/>
              <a:ext cx="1828800" cy="76200"/>
            </a:xfrm>
            <a:prstGeom prst="rect">
              <a:avLst/>
            </a:prstGeom>
            <a:pattFill prst="lt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7" name="Rectangle 4" descr="Light upward diagonal"/>
            <p:cNvSpPr>
              <a:spLocks noChangeArrowheads="1"/>
            </p:cNvSpPr>
            <p:nvPr/>
          </p:nvSpPr>
          <p:spPr bwMode="auto">
            <a:xfrm>
              <a:off x="2039387" y="3118353"/>
              <a:ext cx="1828800" cy="76200"/>
            </a:xfrm>
            <a:prstGeom prst="rect">
              <a:avLst/>
            </a:prstGeom>
            <a:pattFill prst="lt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8" name="Rectangle 5" descr="Light vertical"/>
            <p:cNvSpPr>
              <a:spLocks noChangeArrowheads="1"/>
            </p:cNvSpPr>
            <p:nvPr/>
          </p:nvSpPr>
          <p:spPr bwMode="auto">
            <a:xfrm>
              <a:off x="2152906" y="3306621"/>
              <a:ext cx="539750" cy="7620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9" name="Rectangle 6" descr="Light upward diagonal"/>
            <p:cNvSpPr>
              <a:spLocks noChangeArrowheads="1"/>
            </p:cNvSpPr>
            <p:nvPr/>
          </p:nvSpPr>
          <p:spPr bwMode="auto">
            <a:xfrm>
              <a:off x="2098814" y="3954693"/>
              <a:ext cx="1828800" cy="76200"/>
            </a:xfrm>
            <a:prstGeom prst="rect">
              <a:avLst/>
            </a:prstGeom>
            <a:pattFill prst="lt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10" name="Rectangle 7" descr="Light vertical"/>
            <p:cNvSpPr>
              <a:spLocks noChangeArrowheads="1"/>
            </p:cNvSpPr>
            <p:nvPr/>
          </p:nvSpPr>
          <p:spPr bwMode="auto">
            <a:xfrm>
              <a:off x="2167360" y="4034517"/>
              <a:ext cx="539750" cy="7620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11" name="Rectangle 8" descr="Outlined diamond"/>
            <p:cNvSpPr>
              <a:spLocks noChangeArrowheads="1"/>
            </p:cNvSpPr>
            <p:nvPr/>
          </p:nvSpPr>
          <p:spPr bwMode="auto">
            <a:xfrm>
              <a:off x="2710285" y="4034517"/>
              <a:ext cx="1081088" cy="7620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12" name="Rectangle 9" descr="Light upward diagonal"/>
            <p:cNvSpPr>
              <a:spLocks noChangeArrowheads="1"/>
            </p:cNvSpPr>
            <p:nvPr/>
          </p:nvSpPr>
          <p:spPr bwMode="auto">
            <a:xfrm>
              <a:off x="2187018" y="4772862"/>
              <a:ext cx="1828800" cy="76200"/>
            </a:xfrm>
            <a:prstGeom prst="rect">
              <a:avLst/>
            </a:prstGeom>
            <a:pattFill prst="lt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13" name="Rectangle 10" descr="Outlined diamond"/>
            <p:cNvSpPr>
              <a:spLocks noChangeArrowheads="1"/>
            </p:cNvSpPr>
            <p:nvPr/>
          </p:nvSpPr>
          <p:spPr bwMode="auto">
            <a:xfrm>
              <a:off x="2825319" y="4851482"/>
              <a:ext cx="1081088" cy="7620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7403" y="4838555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5818" y="4634273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3391" y="3993113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0494" y="3755839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2656" y="3210295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8187" y="2975389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5155" y="4634273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68187" y="2362830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3151" y="3755839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1065" y="3210295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3151" y="2975389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69308" y="4018193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3151" y="2362830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7898" y="4838555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5’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56651" y="2204864"/>
              <a:ext cx="111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Παλιό </a:t>
              </a:r>
              <a:r>
                <a:rPr lang="en-US" sz="1600" dirty="0" smtClean="0">
                  <a:latin typeface="+mn-lt"/>
                </a:rPr>
                <a:t>DNA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52906" y="334472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RNA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90708" y="4098558"/>
              <a:ext cx="930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Νέο </a:t>
              </a:r>
              <a:r>
                <a:rPr lang="en-US" sz="1600" dirty="0" smtClean="0">
                  <a:latin typeface="+mn-lt"/>
                </a:rPr>
                <a:t>RNA</a:t>
              </a:r>
              <a:endParaRPr lang="el-GR" sz="1600" dirty="0">
                <a:latin typeface="+mn-lt"/>
              </a:endParaRPr>
            </a:p>
          </p:txBody>
        </p:sp>
        <p:cxnSp>
          <p:nvCxnSpPr>
            <p:cNvPr id="32" name="Ευθύγραμμο βέλος σύνδεσης 31"/>
            <p:cNvCxnSpPr/>
            <p:nvPr/>
          </p:nvCxnSpPr>
          <p:spPr>
            <a:xfrm flipH="1">
              <a:off x="3013213" y="4427215"/>
              <a:ext cx="1" cy="3456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>
              <a:stCxn id="9" idx="0"/>
            </p:cNvCxnSpPr>
            <p:nvPr/>
          </p:nvCxnSpPr>
          <p:spPr>
            <a:xfrm flipH="1" flipV="1">
              <a:off x="3013213" y="3548849"/>
              <a:ext cx="1" cy="405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H="1" flipV="1">
              <a:off x="3013212" y="2708920"/>
              <a:ext cx="1" cy="405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14209" y="2742565"/>
              <a:ext cx="282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a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17186" y="358249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b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4209" y="4406172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c</a:t>
              </a:r>
              <a:endParaRPr lang="el-GR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Βιοσύνθεση </a:t>
            </a:r>
            <a:r>
              <a:rPr lang="en-US" dirty="0" smtClean="0"/>
              <a:t>RNA - </a:t>
            </a:r>
            <a:r>
              <a:rPr lang="el-GR" dirty="0" smtClean="0"/>
              <a:t>Μεταγραφή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Το </a:t>
            </a:r>
            <a:r>
              <a:rPr lang="en-US" sz="2200" dirty="0"/>
              <a:t>DNA</a:t>
            </a:r>
            <a:r>
              <a:rPr lang="el-GR" sz="2200" dirty="0"/>
              <a:t> παίρνει μέρος και στη διαδικασία της μεταγραφής.</a:t>
            </a:r>
          </a:p>
          <a:p>
            <a:pPr lvl="0"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Μεταγραφή, είναι η σύνθεση ενός βιοπολυμερούς (</a:t>
            </a:r>
            <a:r>
              <a:rPr lang="en-US" sz="2200" dirty="0"/>
              <a:t>RNA</a:t>
            </a:r>
            <a:r>
              <a:rPr lang="el-GR" sz="2200" dirty="0"/>
              <a:t>) από ένα άλλο βιοπολυμερές (</a:t>
            </a:r>
            <a:r>
              <a:rPr lang="en-US" sz="2200" dirty="0"/>
              <a:t>DNA</a:t>
            </a:r>
            <a:r>
              <a:rPr lang="el-GR" sz="2200" dirty="0"/>
              <a:t>). Η πρωτοταγής δομή του </a:t>
            </a:r>
            <a:r>
              <a:rPr lang="en-US" sz="2200" dirty="0"/>
              <a:t>RNA</a:t>
            </a:r>
            <a:r>
              <a:rPr lang="el-GR" sz="2200" dirty="0"/>
              <a:t> καθορίζεται από την πρωτοταγή δομή του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  <a:p>
            <a:pPr lvl="0">
              <a:lnSpc>
                <a:spcPct val="110000"/>
              </a:lnSpc>
              <a:spcBef>
                <a:spcPts val="800"/>
              </a:spcBef>
            </a:pPr>
            <a:r>
              <a:rPr lang="el-GR" sz="2200" b="1" dirty="0"/>
              <a:t>Διαφορά Μεταγραφής – Μετάφρασης: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Κατά τη μεταγραφή, ένα βιοπολυμερές (</a:t>
            </a:r>
            <a:r>
              <a:rPr lang="en-US" sz="2200" dirty="0"/>
              <a:t>RNA</a:t>
            </a:r>
            <a:r>
              <a:rPr lang="el-GR" sz="2200" dirty="0"/>
              <a:t>) καθορίζει με την πρωτοταγή δομή του, τη σύνθεση ενός άλλου βιοπολυμερούς (μιας πρωτεΐνης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Υπενθυμίζουμε: η πορεία βιοσύνθεσης πρωτεϊνών ακολουθεί το παρακάτω σχήμα</a:t>
            </a:r>
            <a:r>
              <a:rPr lang="el-GR" sz="2200" dirty="0" smtClean="0"/>
              <a:t>: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10242" name="Picture 2" descr="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1248"/>
            <a:ext cx="7479321" cy="6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n-US" dirty="0" smtClean="0"/>
              <a:t>RNA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3 τύποι </a:t>
            </a:r>
            <a:r>
              <a:rPr lang="en-US" dirty="0"/>
              <a:t>RNA</a:t>
            </a:r>
            <a:r>
              <a:rPr lang="el-GR" dirty="0"/>
              <a:t>, που παίρνουν μέρος στη σύνθεση των πρωτεϊνών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n-US" b="1" dirty="0"/>
              <a:t>rRNA </a:t>
            </a:r>
            <a:r>
              <a:rPr lang="el-GR" dirty="0"/>
              <a:t>(ριβοσωμικό): (Συνιστά το 80% του </a:t>
            </a:r>
            <a:r>
              <a:rPr lang="en-US" dirty="0"/>
              <a:t>RNA</a:t>
            </a:r>
            <a:r>
              <a:rPr lang="el-GR" dirty="0"/>
              <a:t>. Απαντά στα ριβοσώματα και τους πυρηνίσκους.</a:t>
            </a:r>
          </a:p>
          <a:p>
            <a:pPr lvl="1"/>
            <a:r>
              <a:rPr lang="en-US" b="1" dirty="0"/>
              <a:t>mRNA</a:t>
            </a:r>
            <a:r>
              <a:rPr lang="el-GR" dirty="0"/>
              <a:t> (αγγελοφόρο): (5%). περιέχει </a:t>
            </a:r>
            <a:r>
              <a:rPr lang="el-GR" b="1" dirty="0"/>
              <a:t>κωδόνια</a:t>
            </a:r>
            <a:r>
              <a:rPr lang="el-GR" dirty="0"/>
              <a:t> (τις 3 νουκλεοτιδικές σειρές που καθορίζουν τα αμινοξέα).</a:t>
            </a:r>
          </a:p>
          <a:p>
            <a:pPr lvl="1"/>
            <a:r>
              <a:rPr lang="en-US" b="1" dirty="0"/>
              <a:t>tRNA</a:t>
            </a:r>
            <a:r>
              <a:rPr lang="el-GR" dirty="0"/>
              <a:t> (μεταφέρον): (15%). Περιέχει τα </a:t>
            </a:r>
            <a:r>
              <a:rPr lang="el-GR" b="1" dirty="0"/>
              <a:t>αντι-κωδόνια</a:t>
            </a:r>
            <a:r>
              <a:rPr lang="el-GR" dirty="0"/>
              <a:t>, συμπληρωμα­τικά των κωδονίων του </a:t>
            </a:r>
            <a:r>
              <a:rPr lang="en-US" dirty="0"/>
              <a:t>mRNA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04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/>
                </a:solidFill>
              </a:rPr>
              <a:t>Λειτουργίες </a:t>
            </a:r>
            <a:r>
              <a:rPr lang="en-US" dirty="0" smtClean="0">
                <a:solidFill>
                  <a:prstClr val="black"/>
                </a:solidFill>
              </a:rPr>
              <a:t>RNA </a:t>
            </a:r>
            <a:r>
              <a:rPr lang="en-US" sz="3000" b="0" dirty="0" smtClean="0">
                <a:solidFill>
                  <a:prstClr val="black"/>
                </a:solidFill>
              </a:rPr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Η </a:t>
            </a:r>
            <a:r>
              <a:rPr lang="el-GR" sz="2200" b="1" dirty="0"/>
              <a:t>μεταγραφή</a:t>
            </a:r>
            <a:r>
              <a:rPr lang="el-GR" sz="2200" dirty="0"/>
              <a:t> καταλύεται από τις </a:t>
            </a:r>
            <a:r>
              <a:rPr lang="en-US" sz="2200" b="1" dirty="0"/>
              <a:t>DNA</a:t>
            </a:r>
            <a:r>
              <a:rPr lang="el-GR" sz="2200" b="1" dirty="0"/>
              <a:t>-εξαρτώμενες, </a:t>
            </a:r>
            <a:r>
              <a:rPr lang="en-US" sz="2200" b="1" dirty="0"/>
              <a:t>RNA</a:t>
            </a:r>
            <a:r>
              <a:rPr lang="el-GR" sz="2200" b="1" dirty="0"/>
              <a:t>-πολυμεράσες</a:t>
            </a:r>
            <a:r>
              <a:rPr lang="el-GR" sz="2200" dirty="0"/>
              <a:t> και περιλαμβάνει 3 στάδια:</a:t>
            </a:r>
          </a:p>
          <a:p>
            <a:pPr marL="355600" indent="0">
              <a:buNone/>
            </a:pPr>
            <a:r>
              <a:rPr lang="el-GR" sz="2200" dirty="0"/>
              <a:t>Στα μεν προκαρυωτικά κύτταρα λαμβάνει χώρα στο κυτόπλασμα, ενώ στα ευκαρυωτικά στον πυρήνα (με λίγες εξαιρέσεις, σ' ό,τι αφορά στους </a:t>
            </a:r>
            <a:r>
              <a:rPr lang="en-US" sz="2200" dirty="0"/>
              <a:t>promoter</a:t>
            </a:r>
            <a:r>
              <a:rPr lang="el-GR" sz="2200" dirty="0" smtClean="0"/>
              <a:t>).</a:t>
            </a:r>
            <a:endParaRPr lang="el-GR" sz="2200" dirty="0"/>
          </a:p>
          <a:p>
            <a:pPr marL="719138" lvl="1" indent="-363538">
              <a:buFont typeface="+mj-lt"/>
              <a:buAutoNum type="romanUcPeriod"/>
            </a:pPr>
            <a:r>
              <a:rPr lang="el-GR" sz="2200" b="1" dirty="0"/>
              <a:t>Έναρξη</a:t>
            </a:r>
            <a:r>
              <a:rPr lang="el-GR" sz="2200" dirty="0"/>
              <a:t>: Σε μια μικρή περιοχή ενός κλώνου του </a:t>
            </a:r>
            <a:r>
              <a:rPr lang="en-US" sz="2200" dirty="0"/>
              <a:t>DNA</a:t>
            </a:r>
            <a:r>
              <a:rPr lang="el-GR" sz="2200" dirty="0"/>
              <a:t> συνδέεται η </a:t>
            </a:r>
            <a:r>
              <a:rPr lang="en-US" sz="2200" dirty="0"/>
              <a:t>RNA</a:t>
            </a:r>
            <a:r>
              <a:rPr lang="el-GR" sz="2200" dirty="0"/>
              <a:t>-πολυμεράση. Την αναγνώριση αυτής της ειδικής περιοχής (</a:t>
            </a:r>
            <a:r>
              <a:rPr lang="en-US" sz="2200" b="1" dirty="0"/>
              <a:t>promoter region</a:t>
            </a:r>
            <a:r>
              <a:rPr lang="el-GR" sz="2200" dirty="0"/>
              <a:t>) την επιτελεί ένα ολοένζυμο (</a:t>
            </a:r>
            <a:r>
              <a:rPr lang="el-GR" sz="2200" b="1" dirty="0"/>
              <a:t>6-</a:t>
            </a:r>
            <a:r>
              <a:rPr lang="en-US" sz="2200" b="1" dirty="0"/>
              <a:t>factor complex</a:t>
            </a:r>
            <a:r>
              <a:rPr lang="el-GR" sz="2200" dirty="0"/>
              <a:t>). Συνήθως η πρώτη βάση είναι μια πουρίνη (αδενίνη). Στα ευκαριωτικά, η περιοχή αυτή είναι συνήθως το λεγόμενο </a:t>
            </a:r>
            <a:r>
              <a:rPr lang="el-GR" sz="2200" b="1" dirty="0"/>
              <a:t>"κουτί ΤΑΤΑ"</a:t>
            </a:r>
            <a:r>
              <a:rPr lang="el-GR" sz="2200" dirty="0"/>
              <a:t>, μια μικρή ακολουθία, πλούσια σε αδενίνη και θυμίνη.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Λειτουργίες </a:t>
            </a:r>
            <a:r>
              <a:rPr lang="en-US" dirty="0">
                <a:solidFill>
                  <a:prstClr val="black"/>
                </a:solidFill>
              </a:rPr>
              <a:t>RNA </a:t>
            </a:r>
            <a:r>
              <a:rPr lang="en-US" sz="3000" b="0" dirty="0" smtClean="0">
                <a:solidFill>
                  <a:prstClr val="black"/>
                </a:solidFill>
              </a:rPr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514350">
              <a:lnSpc>
                <a:spcPct val="114000"/>
              </a:lnSpc>
              <a:spcBef>
                <a:spcPts val="1200"/>
              </a:spcBef>
              <a:buFont typeface="+mj-lt"/>
              <a:buAutoNum type="romanUcPeriod" startAt="2"/>
            </a:pPr>
            <a:r>
              <a:rPr lang="el-GR" sz="2200" b="1" dirty="0"/>
              <a:t>Επιμήκυνση</a:t>
            </a:r>
            <a:r>
              <a:rPr lang="el-GR" sz="2200" dirty="0"/>
              <a:t>: Καθώς η </a:t>
            </a:r>
            <a:r>
              <a:rPr lang="en-US" sz="2200" dirty="0"/>
              <a:t>RNA</a:t>
            </a:r>
            <a:r>
              <a:rPr lang="el-GR" sz="2200" dirty="0"/>
              <a:t> πολυμεράση κινείται κατά μήκος, κρατά μια περιοχή απλού κλώνου </a:t>
            </a:r>
            <a:r>
              <a:rPr lang="en-US" sz="2200" dirty="0"/>
              <a:t>DNA</a:t>
            </a:r>
            <a:r>
              <a:rPr lang="el-GR" sz="2200" dirty="0"/>
              <a:t> και από τις 2 πλευρές του, μετακινούμενη προς την κατεύθυνση 5' </a:t>
            </a:r>
            <a:r>
              <a:rPr lang="el-GR" sz="2200" dirty="0">
                <a:sym typeface="Symbol"/>
              </a:rPr>
              <a:t></a:t>
            </a:r>
            <a:r>
              <a:rPr lang="el-GR" sz="2200" dirty="0"/>
              <a:t> 3'. Το ένζυμο διαχωρίζει μια μικρή περιοχή της διπλής έλικας του </a:t>
            </a:r>
            <a:r>
              <a:rPr lang="en-US" sz="2200" dirty="0"/>
              <a:t>DNA</a:t>
            </a:r>
            <a:r>
              <a:rPr lang="el-GR" sz="2200" dirty="0"/>
              <a:t> σε μονούς κλώνους. Σχηματίζοντας ζεύγη με τις βάσεις του κωδικεύοντος κλώνου, τα συμπληρωματικά τριφωσφορικά νουκλεοτίδια συνδέονται σταδιακά στο σχηματιζόμενο </a:t>
            </a:r>
            <a:r>
              <a:rPr lang="en-US" sz="2200" dirty="0"/>
              <a:t>RNA</a:t>
            </a:r>
            <a:r>
              <a:rPr lang="el-GR" sz="2200" dirty="0"/>
              <a:t>. Όταν η πολυμεράση φτάσει στην ακολουθία της πολυαδενυλίωσης (τυπική ακολουθία βάσεων ΑΑΤΑΑΑ), το </a:t>
            </a:r>
            <a:r>
              <a:rPr lang="el-GR" sz="2200" dirty="0" smtClean="0"/>
              <a:t>μεταγράφημα </a:t>
            </a:r>
            <a:r>
              <a:rPr lang="el-GR" sz="2200" dirty="0"/>
              <a:t>αποσπάται</a:t>
            </a:r>
            <a:r>
              <a:rPr lang="el-GR" sz="2200" dirty="0" smtClean="0"/>
              <a:t>.</a:t>
            </a:r>
          </a:p>
          <a:p>
            <a:pPr marL="514350" lvl="2" indent="-514350">
              <a:lnSpc>
                <a:spcPct val="114000"/>
              </a:lnSpc>
              <a:spcBef>
                <a:spcPts val="1200"/>
              </a:spcBef>
              <a:buFont typeface="+mj-lt"/>
              <a:buAutoNum type="romanUcPeriod" startAt="2"/>
            </a:pPr>
            <a:r>
              <a:rPr lang="el-GR" sz="2000" dirty="0"/>
              <a:t>Λίγο αργότερα, η πολυμεράση </a:t>
            </a:r>
            <a:r>
              <a:rPr lang="el-GR" sz="2000" b="1" dirty="0"/>
              <a:t>τερματίζει</a:t>
            </a:r>
            <a:r>
              <a:rPr lang="el-GR" sz="2000" dirty="0"/>
              <a:t> </a:t>
            </a:r>
            <a:r>
              <a:rPr lang="el-GR" sz="2000" dirty="0" smtClean="0"/>
              <a:t>την </a:t>
            </a:r>
            <a:r>
              <a:rPr lang="el-GR" sz="2000" dirty="0"/>
              <a:t>μεταγραφή και διίσταται από το </a:t>
            </a:r>
            <a:r>
              <a:rPr lang="en-US" sz="2000" dirty="0"/>
              <a:t>DNA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Λειτουργίες </a:t>
            </a:r>
            <a:r>
              <a:rPr lang="en-US" dirty="0">
                <a:solidFill>
                  <a:prstClr val="black"/>
                </a:solidFill>
              </a:rPr>
              <a:t>RNA </a:t>
            </a:r>
            <a:r>
              <a:rPr lang="en-US" sz="3000" b="0" dirty="0" smtClean="0">
                <a:solidFill>
                  <a:prstClr val="black"/>
                </a:solidFill>
              </a:rPr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Ακολουθεί η </a:t>
            </a:r>
            <a:r>
              <a:rPr lang="el-GR" b="1" dirty="0"/>
              <a:t>ωρίμανση του </a:t>
            </a:r>
            <a:r>
              <a:rPr lang="en-US" b="1" dirty="0"/>
              <a:t>RNA</a:t>
            </a:r>
            <a:r>
              <a:rPr lang="el-GR" dirty="0"/>
              <a:t> με: </a:t>
            </a:r>
          </a:p>
          <a:p>
            <a:pPr lvl="1"/>
            <a:r>
              <a:rPr lang="el-GR" dirty="0" smtClean="0"/>
              <a:t>Τον </a:t>
            </a:r>
            <a:r>
              <a:rPr lang="el-GR" dirty="0"/>
              <a:t>έλεγχο της μεταγραφής (μεταγραφικοί παράγοντες Τ</a:t>
            </a:r>
            <a:r>
              <a:rPr lang="en-US" dirty="0"/>
              <a:t>F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Το </a:t>
            </a:r>
            <a:r>
              <a:rPr lang="el-GR" dirty="0"/>
              <a:t>μάτισμα (απομάκρυνση ακολουθιών </a:t>
            </a:r>
            <a:r>
              <a:rPr lang="en-US" dirty="0"/>
              <a:t>hnRNA</a:t>
            </a:r>
            <a:r>
              <a:rPr lang="el-GR" dirty="0"/>
              <a:t>, εσώνια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smtClean="0"/>
              <a:t>Την </a:t>
            </a:r>
            <a:r>
              <a:rPr lang="el-GR" dirty="0"/>
              <a:t>τροποποίηση των 5'- και 3'-άκρων του </a:t>
            </a:r>
            <a:r>
              <a:rPr lang="en-US" dirty="0"/>
              <a:t>mRNA</a:t>
            </a:r>
            <a:r>
              <a:rPr lang="el-GR" dirty="0"/>
              <a:t> (προστασία του </a:t>
            </a:r>
            <a:r>
              <a:rPr lang="en-US" dirty="0"/>
              <a:t>RNA</a:t>
            </a:r>
            <a:r>
              <a:rPr lang="el-GR" dirty="0"/>
              <a:t> από πέψη με 5'-εξονουκλεάσες, με το σχηματισμό καλύμματος).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9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Λειτουργίες </a:t>
            </a:r>
            <a:r>
              <a:rPr lang="en-US" dirty="0">
                <a:solidFill>
                  <a:prstClr val="black"/>
                </a:solidFill>
              </a:rPr>
              <a:t>RNA </a:t>
            </a:r>
            <a:r>
              <a:rPr lang="en-US" sz="3000" b="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σύνθεση του </a:t>
            </a:r>
            <a:r>
              <a:rPr lang="en-US" b="1" dirty="0"/>
              <a:t>RNA</a:t>
            </a:r>
            <a:r>
              <a:rPr lang="el-GR" dirty="0"/>
              <a:t> απαιτεί και χαρακτηρίζεται από</a:t>
            </a:r>
            <a:r>
              <a:rPr lang="el-GR" b="1" dirty="0" smtClean="0"/>
              <a:t>:</a:t>
            </a:r>
            <a:endParaRPr lang="el-GR" dirty="0"/>
          </a:p>
          <a:p>
            <a:pPr lvl="1" indent="-387350"/>
            <a:r>
              <a:rPr lang="el-GR" dirty="0"/>
              <a:t>Διπλή ή μονή έλικα </a:t>
            </a:r>
            <a:r>
              <a:rPr lang="en-US" dirty="0"/>
              <a:t>DNA</a:t>
            </a:r>
            <a:r>
              <a:rPr lang="el-GR" dirty="0"/>
              <a:t>.</a:t>
            </a:r>
          </a:p>
          <a:p>
            <a:pPr lvl="1" indent="-387350"/>
            <a:r>
              <a:rPr lang="en-US" dirty="0"/>
              <a:t>ATP</a:t>
            </a:r>
            <a:r>
              <a:rPr lang="el-GR" dirty="0"/>
              <a:t>, </a:t>
            </a:r>
            <a:r>
              <a:rPr lang="en-US" dirty="0"/>
              <a:t>UTP</a:t>
            </a:r>
            <a:r>
              <a:rPr lang="el-GR" dirty="0"/>
              <a:t>, </a:t>
            </a:r>
            <a:r>
              <a:rPr lang="en-US" dirty="0"/>
              <a:t>GTP</a:t>
            </a:r>
            <a:r>
              <a:rPr lang="el-GR" dirty="0"/>
              <a:t>, </a:t>
            </a:r>
            <a:r>
              <a:rPr lang="en-US" dirty="0"/>
              <a:t>CTP </a:t>
            </a:r>
            <a:r>
              <a:rPr lang="el-GR" dirty="0"/>
              <a:t>(Δεν απαιτείται </a:t>
            </a:r>
            <a:r>
              <a:rPr lang="en-US" dirty="0"/>
              <a:t>RNA</a:t>
            </a:r>
            <a:r>
              <a:rPr lang="el-GR" dirty="0"/>
              <a:t>)</a:t>
            </a:r>
          </a:p>
          <a:p>
            <a:pPr lvl="1" indent="-387350"/>
            <a:r>
              <a:rPr lang="en-US" dirty="0"/>
              <a:t>H</a:t>
            </a:r>
            <a:r>
              <a:rPr lang="el-GR" dirty="0"/>
              <a:t> μεταγραφή γίνεται, όπως και στην αντιγραφή, κατά τη φορά 5' </a:t>
            </a:r>
            <a:r>
              <a:rPr lang="el-GR" dirty="0">
                <a:sym typeface="Symbol"/>
              </a:rPr>
              <a:t></a:t>
            </a:r>
            <a:r>
              <a:rPr lang="el-GR" dirty="0"/>
              <a:t> 3'.</a:t>
            </a:r>
          </a:p>
          <a:p>
            <a:pPr lvl="1" indent="-387350"/>
            <a:r>
              <a:rPr lang="el-GR" dirty="0"/>
              <a:t>Τα σχηματιζόμενα </a:t>
            </a:r>
            <a:r>
              <a:rPr lang="en-US" dirty="0"/>
              <a:t>RNA</a:t>
            </a:r>
            <a:r>
              <a:rPr lang="el-GR" dirty="0"/>
              <a:t> δεν είναι τελικά προϊόντα.</a:t>
            </a:r>
          </a:p>
          <a:p>
            <a:pPr lvl="1" indent="-387350"/>
            <a:r>
              <a:rPr lang="el-GR" dirty="0"/>
              <a:t>Τμήματα από τις αλυσίδες του </a:t>
            </a:r>
            <a:r>
              <a:rPr lang="en-US" dirty="0"/>
              <a:t>RNA</a:t>
            </a:r>
            <a:r>
              <a:rPr lang="el-GR" dirty="0"/>
              <a:t> μπορούν να αποκοπούν και να δώσουν μικρότερα </a:t>
            </a:r>
            <a:r>
              <a:rPr lang="en-US" dirty="0"/>
              <a:t>RNA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80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/>
              <a:t>1/7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/>
          <a:lstStyle/>
          <a:p>
            <a:r>
              <a:rPr lang="el-GR" b="1" dirty="0"/>
              <a:t>Έδρα της πρωτεϊνοσύνθεσης</a:t>
            </a:r>
            <a:r>
              <a:rPr lang="el-GR" dirty="0"/>
              <a:t>, ή της βιοσύνθεσης είναι τα </a:t>
            </a:r>
            <a:r>
              <a:rPr lang="el-GR" b="1" dirty="0"/>
              <a:t>ριβοσώματα</a:t>
            </a:r>
            <a:r>
              <a:rPr lang="el-GR" dirty="0"/>
              <a:t>. Όπως έχει ήδη λεχθεί, περιέχουν κωδικοποιημένες στο </a:t>
            </a:r>
            <a:r>
              <a:rPr lang="en-US" dirty="0"/>
              <a:t>DNA</a:t>
            </a:r>
            <a:r>
              <a:rPr lang="el-GR" dirty="0"/>
              <a:t>, τις πληροφορίες για την πρωτοταγή δομή κάθε πρωτεΐνης.</a:t>
            </a:r>
          </a:p>
          <a:p>
            <a:r>
              <a:rPr lang="el-GR" dirty="0"/>
              <a:t>Συνοπτικά, τα στάδια της πρωτεϊνοσύνθεσης μπορούν να συνοψισθούν, ως κάτωθι.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Οι </a:t>
            </a:r>
            <a:r>
              <a:rPr lang="el-GR" dirty="0"/>
              <a:t>γενετικές πληροφορίες για την σύνθεση των διαφόρων πρωτεϊνών βρίσκονται εναποθηκευμένες στο </a:t>
            </a:r>
            <a:r>
              <a:rPr lang="en-US" dirty="0"/>
              <a:t>DNA</a:t>
            </a:r>
            <a:r>
              <a:rPr lang="el-GR" dirty="0"/>
              <a:t>, με ειδικό συνδυασμό των τεσσάρων βάσεων (πουρινών, πυριμιδινών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79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2/7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47525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200" dirty="0"/>
              <a:t>Από τον ένα κλώνο, η πληροφορία για τη σύνθεση μιας πρωτεΐνης μεταγράφεται συμπληρωματικά και σύμφωνα με το νόμο των ζευγών, σε ένα </a:t>
            </a:r>
            <a:r>
              <a:rPr lang="el-GR" sz="2200" b="1" dirty="0"/>
              <a:t>μεγαλομοριακό μονοκλωνικό </a:t>
            </a:r>
            <a:r>
              <a:rPr lang="en-US" sz="2200" b="1" dirty="0"/>
              <a:t>RNA</a:t>
            </a:r>
            <a:r>
              <a:rPr lang="el-GR" sz="2200" b="1" dirty="0"/>
              <a:t>.</a:t>
            </a:r>
            <a:r>
              <a:rPr lang="el-GR" sz="2200" dirty="0"/>
              <a:t> Η μεταγραφή εκλύεται από μια ειδική πολυμεράση,  τη </a:t>
            </a:r>
            <a:r>
              <a:rPr lang="en-US" sz="2200" b="1" dirty="0"/>
              <a:t>DNA</a:t>
            </a:r>
            <a:r>
              <a:rPr lang="el-GR" sz="2200" b="1" dirty="0"/>
              <a:t> εξαρτώμενη </a:t>
            </a:r>
            <a:r>
              <a:rPr lang="en-US" sz="2200" b="1" dirty="0"/>
              <a:t>RNA</a:t>
            </a:r>
            <a:r>
              <a:rPr lang="el-GR" sz="2200" b="1" dirty="0"/>
              <a:t>-πολυμεράση. </a:t>
            </a:r>
            <a:r>
              <a:rPr lang="el-GR" sz="2200" dirty="0"/>
              <a:t>Στα ευκαρυωτικά τουλάχιστον κύτταρα, το </a:t>
            </a:r>
            <a:r>
              <a:rPr lang="en-US" sz="2200" dirty="0"/>
              <a:t>RNA</a:t>
            </a:r>
            <a:r>
              <a:rPr lang="el-GR" sz="2200" dirty="0"/>
              <a:t> αυτό είναι το </a:t>
            </a:r>
            <a:r>
              <a:rPr lang="en-US" sz="2200" b="1" dirty="0"/>
              <a:t>HnRNA</a:t>
            </a:r>
            <a:r>
              <a:rPr lang="el-GR" sz="2200" dirty="0"/>
              <a:t>, που είναι μια πρόδρομη μορφή του </a:t>
            </a:r>
            <a:r>
              <a:rPr lang="el-GR" sz="2200" b="1" dirty="0"/>
              <a:t>πληροφοριακού </a:t>
            </a:r>
            <a:r>
              <a:rPr lang="en-US" sz="2200" b="1" dirty="0"/>
              <a:t>m</a:t>
            </a:r>
            <a:r>
              <a:rPr lang="el-GR" sz="2200" b="1" dirty="0"/>
              <a:t>-</a:t>
            </a:r>
            <a:r>
              <a:rPr lang="en-US" sz="2200" b="1" dirty="0"/>
              <a:t>RNA</a:t>
            </a:r>
            <a:r>
              <a:rPr lang="el-GR" sz="2200" dirty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sz="2200" dirty="0" smtClean="0"/>
              <a:t>Τα </a:t>
            </a:r>
            <a:r>
              <a:rPr lang="el-GR" sz="2200" dirty="0"/>
              <a:t>απαραίτητα για την πρωτεϊνοσύνθεση </a:t>
            </a:r>
            <a:r>
              <a:rPr lang="en-US" sz="2200" dirty="0"/>
              <a:t>r</a:t>
            </a:r>
            <a:r>
              <a:rPr lang="el-GR" sz="2200" dirty="0"/>
              <a:t>-</a:t>
            </a:r>
            <a:r>
              <a:rPr lang="en-US" sz="2200" dirty="0"/>
              <a:t>RNA</a:t>
            </a:r>
            <a:r>
              <a:rPr lang="el-GR" sz="2200" dirty="0"/>
              <a:t> (για το σχηματισμό των ριβοσωμάτων) και </a:t>
            </a:r>
            <a:r>
              <a:rPr lang="en-US" sz="2200" dirty="0"/>
              <a:t>t</a:t>
            </a:r>
            <a:r>
              <a:rPr lang="el-GR" sz="2200" dirty="0"/>
              <a:t>-</a:t>
            </a:r>
            <a:r>
              <a:rPr lang="en-US" sz="2200" dirty="0"/>
              <a:t>RNA</a:t>
            </a:r>
            <a:r>
              <a:rPr lang="el-GR" sz="2200" dirty="0"/>
              <a:t> (το μεταφέρον </a:t>
            </a:r>
            <a:r>
              <a:rPr lang="en-US" sz="2200" dirty="0"/>
              <a:t>RNA</a:t>
            </a:r>
            <a:r>
              <a:rPr lang="el-GR" sz="2200" dirty="0"/>
              <a:t>, που ενεργοποιεί και μεταφέρει τα αμινοξέα) μεταγράφονται επίσης από το </a:t>
            </a:r>
            <a:r>
              <a:rPr lang="en-US" sz="2200" dirty="0"/>
              <a:t>DNA</a:t>
            </a:r>
            <a:r>
              <a:rPr lang="el-GR" sz="2200" dirty="0"/>
              <a:t> σε πρόδρομες μεγαλομοριακές μορφές.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01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3/7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Οι </a:t>
            </a:r>
            <a:r>
              <a:rPr lang="el-GR" dirty="0"/>
              <a:t>πρόδρομες αυτές μορφές υφίστανται ορισμένες τροποποιήσεις, μέχρι να γίνουν το </a:t>
            </a:r>
            <a:r>
              <a:rPr lang="el-GR" b="1" dirty="0"/>
              <a:t>λειτουργικά ώριμο </a:t>
            </a:r>
            <a:r>
              <a:rPr lang="en-US" b="1" dirty="0"/>
              <a:t>RNA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Στη </a:t>
            </a:r>
            <a:r>
              <a:rPr lang="el-GR" dirty="0"/>
              <a:t>συνέχεια, το ώριμο </a:t>
            </a:r>
            <a:r>
              <a:rPr lang="en-US" dirty="0"/>
              <a:t>m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 συνδέεται με το ριβόσωμα και τους άλλους παράγοντες της πρωτεϊνοσύνθεσης, όπως π.χ. ιόντα </a:t>
            </a:r>
            <a:r>
              <a:rPr lang="en-US" dirty="0"/>
              <a:t>Mg</a:t>
            </a:r>
            <a:r>
              <a:rPr lang="el-GR" baseline="30000" dirty="0"/>
              <a:t>++</a:t>
            </a:r>
            <a:r>
              <a:rPr lang="el-GR" dirty="0"/>
              <a:t>, και την ενέργεια, που προέρχεται από την υδρόλυση των ΑΤΡ και </a:t>
            </a:r>
            <a:r>
              <a:rPr lang="en-US" dirty="0"/>
              <a:t>GTP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4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8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5/8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89585"/>
            <a:ext cx="3062253" cy="165618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Στο </a:t>
            </a:r>
            <a:r>
              <a:rPr lang="el-GR" dirty="0" smtClean="0"/>
              <a:t>σχήμα </a:t>
            </a:r>
            <a:r>
              <a:rPr lang="el-GR" dirty="0"/>
              <a:t>φαίνονται οι δομές RNA-DNA, οι έλικες και οι βάσεις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Rectangle 11"/>
          <p:cNvSpPr/>
          <p:nvPr/>
        </p:nvSpPr>
        <p:spPr>
          <a:xfrm>
            <a:off x="4043676" y="6145128"/>
            <a:ext cx="460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Difference DNA </a:t>
            </a:r>
            <a:r>
              <a:rPr lang="en-US" sz="1200" dirty="0" smtClean="0">
                <a:latin typeface="+mn-lt"/>
                <a:hlinkClick r:id="rId2"/>
              </a:rPr>
              <a:t>RNA-EN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3" tooltip="User:Sponk"/>
              </a:rPr>
              <a:t>Sponk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 </a:t>
            </a:r>
            <a:r>
              <a:rPr lang="en-US" sz="1200" dirty="0">
                <a:latin typeface="+mn-lt"/>
                <a:hlinkClick r:id="rId4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3076" name="Picture 4" descr="Difference DNA RNA-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567841" cy="4452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4/7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352928" cy="475252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Πιο ειδικά: </a:t>
            </a:r>
          </a:p>
          <a:p>
            <a:pPr marL="514350" indent="-514350">
              <a:buFont typeface="+mj-lt"/>
              <a:buAutoNum type="romanUcPeriod"/>
            </a:pPr>
            <a:r>
              <a:rPr lang="el-GR" dirty="0" smtClean="0"/>
              <a:t>Η </a:t>
            </a:r>
            <a:r>
              <a:rPr lang="el-GR" dirty="0"/>
              <a:t>τριάδα της αντικωδικής μονάδας συνδέεται με την τριάδα του </a:t>
            </a:r>
            <a:r>
              <a:rPr lang="en-US" dirty="0"/>
              <a:t>m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, που ονομάζεται </a:t>
            </a:r>
            <a:r>
              <a:rPr lang="el-GR" b="1" dirty="0"/>
              <a:t>κωδική μονάδα</a:t>
            </a:r>
            <a:r>
              <a:rPr lang="el-GR" dirty="0"/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el-GR" dirty="0" smtClean="0"/>
              <a:t>Τα </a:t>
            </a:r>
            <a:r>
              <a:rPr lang="el-GR" dirty="0"/>
              <a:t>μισά περίπου νουκλεοτίδια του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 σχηματίζουν διπλή έλικα. Οι περιοχές της αλυσίδας, που δεν σχηματίζουν διπλή έλικα, καλείται </a:t>
            </a:r>
            <a:r>
              <a:rPr lang="el-GR" b="1" dirty="0"/>
              <a:t>αντικωδική θηλιά</a:t>
            </a:r>
            <a:r>
              <a:rPr lang="el-GR" dirty="0"/>
              <a:t>, που περιέχει 3 εν σειρά νουκλεοτίδια (</a:t>
            </a:r>
            <a:r>
              <a:rPr lang="el-GR" b="1" dirty="0"/>
              <a:t>αντικωδική μονάδα</a:t>
            </a:r>
            <a:r>
              <a:rPr lang="el-GR" dirty="0"/>
              <a:t>).</a:t>
            </a:r>
          </a:p>
          <a:p>
            <a:pPr marL="514350" indent="-514350">
              <a:buFont typeface="+mj-lt"/>
              <a:buAutoNum type="romanUcPeriod"/>
            </a:pPr>
            <a:r>
              <a:rPr lang="el-GR" dirty="0" smtClean="0"/>
              <a:t>Η </a:t>
            </a:r>
            <a:r>
              <a:rPr lang="el-GR" dirty="0"/>
              <a:t>τριάδα της αντικωδικής μονάδας συνδέεται με την τριάδα του </a:t>
            </a:r>
            <a:r>
              <a:rPr lang="en-US" b="1" dirty="0"/>
              <a:t>m</a:t>
            </a:r>
            <a:r>
              <a:rPr lang="el-GR" b="1" dirty="0"/>
              <a:t>-</a:t>
            </a:r>
            <a:r>
              <a:rPr lang="en-US" b="1" dirty="0"/>
              <a:t>RNA</a:t>
            </a:r>
            <a:r>
              <a:rPr lang="el-GR" dirty="0"/>
              <a:t>, που ονομάζεται </a:t>
            </a:r>
            <a:r>
              <a:rPr lang="el-GR" b="1" dirty="0"/>
              <a:t>κωδική μονάδα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3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00811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5/7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49685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el-GR" dirty="0" smtClean="0"/>
              <a:t>Επάνω </a:t>
            </a:r>
            <a:r>
              <a:rPr lang="el-GR" dirty="0"/>
              <a:t>στα ριβοσώματα έχουν αναγνωρισθεί συγκεκριμένες θέσεις, που σχετίζονται με τις αντιδράσεις της πρωτεϊνοσύνθεσης.</a:t>
            </a:r>
          </a:p>
          <a:p>
            <a:pPr lvl="1"/>
            <a:r>
              <a:rPr lang="el-GR" dirty="0"/>
              <a:t>Στη </a:t>
            </a:r>
            <a:r>
              <a:rPr lang="el-GR" b="1" dirty="0"/>
              <a:t>θέση Ρ</a:t>
            </a:r>
            <a:r>
              <a:rPr lang="el-GR" dirty="0"/>
              <a:t> (πεπτιδυλο-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) εγκαθίσταται το εναρκτήριο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, το οποίο συγκρατεί την αναπτυσσόμενη πεπτιδική αλυσίδα.</a:t>
            </a:r>
          </a:p>
          <a:p>
            <a:pPr lvl="1"/>
            <a:r>
              <a:rPr lang="el-GR" dirty="0"/>
              <a:t>Στη </a:t>
            </a:r>
            <a:r>
              <a:rPr lang="el-GR" b="1" dirty="0"/>
              <a:t>θέση Α</a:t>
            </a:r>
            <a:r>
              <a:rPr lang="el-GR" dirty="0"/>
              <a:t> (αμινο-ακυλο-θέση) εγκαθίσταται κάθε άλλο εισερχόμενο, που μεταφέρει το ενεργοποιημένο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RNA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Στη </a:t>
            </a:r>
            <a:r>
              <a:rPr lang="el-GR" b="1" dirty="0"/>
              <a:t>θέση 50</a:t>
            </a:r>
            <a:r>
              <a:rPr lang="en-US" b="1" dirty="0"/>
              <a:t>S</a:t>
            </a:r>
            <a:r>
              <a:rPr lang="el-GR" dirty="0"/>
              <a:t> βρίσκεται η υπομονάδα του ριβοσώματος (</a:t>
            </a:r>
            <a:r>
              <a:rPr lang="el-GR" b="1" dirty="0"/>
              <a:t>50 </a:t>
            </a:r>
            <a:r>
              <a:rPr lang="en-US" b="1" dirty="0"/>
              <a:t>S</a:t>
            </a:r>
            <a:r>
              <a:rPr lang="el-GR" b="1" dirty="0"/>
              <a:t> = συντελεστής καθίζησης </a:t>
            </a:r>
            <a:r>
              <a:rPr lang="en-US" b="1" dirty="0"/>
              <a:t>Svedberg</a:t>
            </a:r>
            <a:r>
              <a:rPr lang="el-GR" b="1" dirty="0"/>
              <a:t>).</a:t>
            </a:r>
            <a:endParaRPr lang="el-GR" dirty="0"/>
          </a:p>
          <a:p>
            <a:pPr lvl="1"/>
            <a:r>
              <a:rPr lang="el-GR" dirty="0"/>
              <a:t>Στη </a:t>
            </a:r>
            <a:r>
              <a:rPr lang="el-GR" b="1" dirty="0"/>
              <a:t>θέση ΡΤ</a:t>
            </a:r>
            <a:r>
              <a:rPr lang="el-GR" dirty="0"/>
              <a:t> (πεπτυλ-τρανσφεράση), καταλύεται η πεπτιδική </a:t>
            </a:r>
            <a:r>
              <a:rPr lang="el-GR" dirty="0" smtClean="0"/>
              <a:t>σύνθεση.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6/7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99762"/>
            <a:ext cx="4608512" cy="57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Μετάφραση (</a:t>
            </a:r>
            <a:r>
              <a:rPr lang="el-GR" sz="4000" dirty="0" smtClean="0"/>
              <a:t>Πρωτεϊνοσύνθεση)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300" dirty="0" smtClean="0"/>
              <a:t>RNA </a:t>
            </a:r>
            <a:r>
              <a:rPr lang="en-US" sz="3300" dirty="0">
                <a:sym typeface="Symbol"/>
              </a:rPr>
              <a:t></a:t>
            </a:r>
            <a:r>
              <a:rPr lang="el-GR" sz="3300" dirty="0"/>
              <a:t> Πρωτεΐνη </a:t>
            </a:r>
            <a:r>
              <a:rPr lang="el-GR" sz="3300" b="0" dirty="0" smtClean="0">
                <a:solidFill>
                  <a:prstClr val="black"/>
                </a:solidFill>
              </a:rPr>
              <a:t>7/7</a:t>
            </a:r>
            <a:endParaRPr lang="el-GR" sz="33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11560" y="1412776"/>
            <a:ext cx="8352928" cy="4824536"/>
          </a:xfrm>
        </p:spPr>
        <p:txBody>
          <a:bodyPr/>
          <a:lstStyle/>
          <a:p>
            <a:r>
              <a:rPr lang="el-GR" dirty="0"/>
              <a:t>Πολλά </a:t>
            </a:r>
            <a:r>
              <a:rPr lang="el-GR" b="1" dirty="0"/>
              <a:t>αντιβιοτικά</a:t>
            </a:r>
            <a:r>
              <a:rPr lang="el-GR" dirty="0"/>
              <a:t> (τετρακυκλίνες</a:t>
            </a:r>
            <a:r>
              <a:rPr lang="el-GR" dirty="0" smtClean="0"/>
              <a:t>, λινκομυκίνη</a:t>
            </a:r>
            <a:r>
              <a:rPr lang="el-GR" dirty="0"/>
              <a:t>, ερυθρομυκίνη, χλαραμφαινικόλη) </a:t>
            </a:r>
            <a:r>
              <a:rPr lang="el-GR" dirty="0" smtClean="0"/>
              <a:t>δρουν </a:t>
            </a:r>
            <a:r>
              <a:rPr lang="el-GR" dirty="0"/>
              <a:t>μέσω επιλεκτικής </a:t>
            </a:r>
            <a:r>
              <a:rPr lang="el-GR" b="1" dirty="0"/>
              <a:t>αναστολής της </a:t>
            </a:r>
            <a:r>
              <a:rPr lang="el-GR" b="1" dirty="0" smtClean="0"/>
              <a:t>πρωτε</a:t>
            </a:r>
            <a:r>
              <a:rPr lang="el-GR" b="1" dirty="0"/>
              <a:t>ϊ</a:t>
            </a:r>
            <a:r>
              <a:rPr lang="el-GR" b="1" dirty="0" smtClean="0"/>
              <a:t>νοσύνθεσης</a:t>
            </a:r>
            <a:r>
              <a:rPr lang="el-GR" dirty="0" smtClean="0"/>
              <a:t> </a:t>
            </a:r>
            <a:r>
              <a:rPr lang="el-GR" dirty="0"/>
              <a:t>στα βακτήρια και δεν αντιδρούν με συστατικά των ευκαρυωτικών κυττάρων, έτσι δεν είναι τοξικά για τον οργανισμό (θηλαστικό) που λαμβάνει αντιβίωση</a:t>
            </a:r>
            <a:r>
              <a:rPr lang="el-GR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Μεταλλάξεις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Κάθε αλλαγή στην αλληλουχία των βάσεων του </a:t>
            </a:r>
            <a:r>
              <a:rPr lang="en-US" sz="2200" dirty="0"/>
              <a:t>DNA</a:t>
            </a:r>
            <a:r>
              <a:rPr lang="el-GR" sz="2200" dirty="0"/>
              <a:t>, που μεταβάλλει το γενετικό υλικό, ονομάζεται </a:t>
            </a:r>
            <a:r>
              <a:rPr lang="el-GR" sz="2200" b="1" dirty="0"/>
              <a:t>μετάλλαξη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Οι μεταλλάξεις είναι αποτέλεσμα φυσικών ή χημικών επιδράσεων, μπορούν όμως να προέλθουν και από σφάλματα του αναδιπλασιασμού ή ανασυνδυασμού του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Μεταξύ των </a:t>
            </a:r>
            <a:r>
              <a:rPr lang="el-GR" sz="2200" b="1" dirty="0"/>
              <a:t>φυσικών</a:t>
            </a:r>
            <a:r>
              <a:rPr lang="el-GR" sz="2200" i="1" dirty="0"/>
              <a:t> </a:t>
            </a:r>
            <a:r>
              <a:rPr lang="el-GR" sz="2200" b="1" dirty="0"/>
              <a:t>μεταλλαξιογόνων</a:t>
            </a:r>
            <a:r>
              <a:rPr lang="el-GR" sz="2200" dirty="0"/>
              <a:t> περιλαμβάνονται:</a:t>
            </a:r>
          </a:p>
          <a:p>
            <a:pPr lvl="1" indent="-387350"/>
            <a:r>
              <a:rPr lang="el-GR" sz="2200" b="1" dirty="0"/>
              <a:t>Ιονίζουσα ακτινοβολία</a:t>
            </a:r>
            <a:r>
              <a:rPr lang="el-GR" sz="2200" dirty="0"/>
              <a:t>. Σχηματίζει μόρια με ασύζευκτα ηλεκτρόνια (ελεύθερες ρίζες), που προκαλούν βλάβες στο </a:t>
            </a:r>
            <a:r>
              <a:rPr lang="en-US" sz="2200" dirty="0"/>
              <a:t>DNA</a:t>
            </a:r>
            <a:r>
              <a:rPr lang="el-GR" sz="2200" dirty="0"/>
              <a:t>.</a:t>
            </a:r>
          </a:p>
          <a:p>
            <a:pPr lvl="1" indent="-387350"/>
            <a:r>
              <a:rPr lang="el-GR" sz="2200" b="1" dirty="0"/>
              <a:t>Υπεριώδες φως</a:t>
            </a:r>
            <a:r>
              <a:rPr lang="el-GR" sz="2200" dirty="0"/>
              <a:t> (</a:t>
            </a:r>
            <a:r>
              <a:rPr lang="en-US" sz="2200" dirty="0"/>
              <a:t>UV</a:t>
            </a:r>
            <a:r>
              <a:rPr lang="el-GR" sz="2200" dirty="0"/>
              <a:t>). Σχηματισμός διμερών θυμίνης, με ομοιοπολικό δεσμό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21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Μεταλλάξεις </a:t>
            </a:r>
            <a:r>
              <a:rPr lang="el-GR" sz="3000" b="0" dirty="0" smtClean="0">
                <a:solidFill>
                  <a:prstClr val="black"/>
                </a:solidFill>
              </a:rPr>
              <a:t>2/3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125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200" b="1" dirty="0"/>
              <a:t>Μεταξύ των χημικών</a:t>
            </a:r>
            <a:r>
              <a:rPr lang="el-GR" sz="2200" dirty="0"/>
              <a:t>:</a:t>
            </a:r>
          </a:p>
          <a:p>
            <a:pPr lvl="0"/>
            <a:r>
              <a:rPr lang="el-GR" sz="2200" dirty="0" smtClean="0"/>
              <a:t>Νιτρώδες οξύ.</a:t>
            </a:r>
          </a:p>
          <a:p>
            <a:pPr lvl="0"/>
            <a:r>
              <a:rPr lang="el-GR" sz="2200" dirty="0" smtClean="0"/>
              <a:t>Υδροξυλαμίνη.</a:t>
            </a:r>
            <a:endParaRPr lang="el-GR" sz="2200" dirty="0"/>
          </a:p>
          <a:p>
            <a:pPr lvl="0"/>
            <a:r>
              <a:rPr lang="el-GR" sz="2200" dirty="0"/>
              <a:t>Αλκυλιωτικά μέσα (πολλά αντικαρκινικά φάρμακα</a:t>
            </a:r>
            <a:r>
              <a:rPr lang="el-GR" sz="2200" dirty="0" smtClean="0"/>
              <a:t>).</a:t>
            </a:r>
            <a:endParaRPr lang="el-GR" sz="2200" dirty="0"/>
          </a:p>
          <a:p>
            <a:pPr lvl="0"/>
            <a:r>
              <a:rPr lang="el-GR" sz="2200" dirty="0"/>
              <a:t>Μεθυλο-νιτροζαμίνη (μεθυλιώνει ΟΗ, ΝΗ</a:t>
            </a:r>
            <a:r>
              <a:rPr lang="el-GR" sz="2200" baseline="-25000" dirty="0"/>
              <a:t>2</a:t>
            </a:r>
            <a:r>
              <a:rPr lang="el-GR" sz="2200" dirty="0"/>
              <a:t> του </a:t>
            </a:r>
            <a:r>
              <a:rPr lang="en-US" sz="2200" dirty="0"/>
              <a:t>DNA</a:t>
            </a:r>
            <a:r>
              <a:rPr lang="el-GR" sz="2200" dirty="0" smtClean="0"/>
              <a:t>).</a:t>
            </a:r>
            <a:endParaRPr lang="el-GR" sz="2200" dirty="0"/>
          </a:p>
          <a:p>
            <a:pPr lvl="0"/>
            <a:r>
              <a:rPr lang="el-GR" sz="2200" dirty="0"/>
              <a:t>Βενζο(α)πυρένιο (το δραστικό </a:t>
            </a:r>
            <a:r>
              <a:rPr lang="el-GR" sz="2200" dirty="0" smtClean="0"/>
              <a:t>εποξείδιο </a:t>
            </a:r>
            <a:r>
              <a:rPr lang="el-GR" sz="2200" dirty="0"/>
              <a:t>του αντιδρά με την αμινική ομάδα της γουανίνης</a:t>
            </a:r>
            <a:r>
              <a:rPr lang="el-GR" sz="2200" dirty="0" smtClean="0"/>
              <a:t>).</a:t>
            </a:r>
            <a:endParaRPr lang="el-GR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2200" dirty="0"/>
              <a:t>Επειδή οι συχνές μεταλλάξεις θέτουν σε κίνδυνο την επιβίωση των οργανισμών, τα κύτταρα διαθέτουν </a:t>
            </a:r>
            <a:r>
              <a:rPr lang="el-GR" sz="2200" b="1" dirty="0"/>
              <a:t>μηχανισμούς επιδιόρθωσης του </a:t>
            </a:r>
            <a:r>
              <a:rPr lang="en-US" sz="2200" b="1" dirty="0"/>
              <a:t>DNA</a:t>
            </a:r>
            <a:r>
              <a:rPr lang="el-GR" sz="2200" dirty="0"/>
              <a:t>,</a:t>
            </a:r>
            <a:r>
              <a:rPr lang="el-GR" sz="2200" b="1" dirty="0"/>
              <a:t> </a:t>
            </a:r>
            <a:r>
              <a:rPr lang="el-GR" sz="2200" dirty="0"/>
              <a:t>που αποκαθιστούν το μεγαλύτερο μέρος των μεταβολών 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491880" y="2120708"/>
            <a:ext cx="2971967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παμιν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ώνουν τις βάσεις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2987824" y="1916832"/>
            <a:ext cx="504056" cy="8640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Μεταλλάξεις </a:t>
            </a:r>
            <a:r>
              <a:rPr lang="el-GR" sz="3000" b="0" dirty="0" smtClean="0">
                <a:solidFill>
                  <a:prstClr val="black"/>
                </a:solidFill>
              </a:rPr>
              <a:t>3/3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μετάλλαξη στα γεννητικά κύτταρα, μεταβιβάζεται στους απογόνους ως </a:t>
            </a:r>
            <a:r>
              <a:rPr lang="el-GR" b="1" dirty="0"/>
              <a:t>κάθετη μεταβίβαση. </a:t>
            </a:r>
            <a:r>
              <a:rPr lang="el-GR" dirty="0"/>
              <a:t>Μεταλλάξεις σημειώνονται συχνά στα σωματικά κύτταρα και έτσι μεταβιβάζονται σε διαδοχικές  σε διαδοχικές γενεές κυττάρων σε ένα μόνο οργανισμό (</a:t>
            </a:r>
            <a:r>
              <a:rPr lang="el-GR" b="1" dirty="0"/>
              <a:t>οριζόντια μεταβίβαση</a:t>
            </a:r>
            <a:r>
              <a:rPr lang="el-GR" dirty="0"/>
              <a:t>). Οι περισσότερες μορφές καρκίνου οφείλονται στη συνδυασμένη επίδραση κάθετης και οριζόντιας μεταβίβασης των επαγομένων μεταλλάξεων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39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Ανθρώπινο γ</a:t>
            </a:r>
            <a:r>
              <a:rPr lang="el-GR" dirty="0" smtClean="0"/>
              <a:t>ονιδίωμα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τεχνικές για τη </a:t>
            </a:r>
            <a:r>
              <a:rPr lang="el-GR" b="1" dirty="0" smtClean="0"/>
              <a:t>κλωνοποίηση</a:t>
            </a:r>
            <a:r>
              <a:rPr lang="el-GR" dirty="0" smtClean="0"/>
              <a:t> (επιλεκτικός πολλαπλασιασμός ενός συγκεκριμένου γονιδίου ή τμήματος DNA), προετοίμασαν το δρόμο για τη γονιδιωματική (</a:t>
            </a:r>
            <a:r>
              <a:rPr lang="el-GR" b="1" dirty="0" smtClean="0"/>
              <a:t>genomics</a:t>
            </a:r>
            <a:r>
              <a:rPr lang="el-GR" dirty="0" smtClean="0"/>
              <a:t>) και πρωτεωμική (</a:t>
            </a:r>
            <a:r>
              <a:rPr lang="el-GR" b="1" dirty="0" smtClean="0"/>
              <a:t>proteomics</a:t>
            </a:r>
            <a:r>
              <a:rPr lang="el-GR" dirty="0" smtClean="0"/>
              <a:t>), τη μελέτη δηλαδή γονιδίων και πρωτεϊνών στο επίπεδο ολόκληρου του κυττάρου.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80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Ανθρώπινο </a:t>
            </a:r>
            <a:r>
              <a:rPr lang="el-GR" dirty="0" smtClean="0"/>
              <a:t>γονιδίωμα </a:t>
            </a:r>
            <a:r>
              <a:rPr lang="el-GR" sz="3000" b="0" dirty="0" smtClean="0"/>
              <a:t>2/5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Το </a:t>
            </a:r>
            <a:r>
              <a:rPr lang="el-GR" sz="2200" dirty="0"/>
              <a:t>Διεθνές πρόγραμμα για το ανθρώπινο γονιδίωμα (</a:t>
            </a:r>
            <a:r>
              <a:rPr lang="el-GR" sz="2200" b="1" dirty="0"/>
              <a:t>Human Genome Project</a:t>
            </a:r>
            <a:r>
              <a:rPr lang="el-GR" sz="2200" dirty="0"/>
              <a:t>), που ήταν το αποτέλεσμα μιας </a:t>
            </a:r>
            <a:r>
              <a:rPr lang="el-GR" sz="2200" dirty="0" smtClean="0"/>
              <a:t>πολυεθνικής </a:t>
            </a:r>
            <a:r>
              <a:rPr lang="el-GR" sz="2200" dirty="0"/>
              <a:t>ερευνητικής προσπάθειας που ξεκίνησε το 1980, κατέληξε το 2003 να ανακοινώσει τη καταγραφή-ανάγνωση </a:t>
            </a:r>
            <a:r>
              <a:rPr lang="el-GR" sz="2200" b="1" dirty="0"/>
              <a:t>3 δισεκατομμυρίων ζευγών</a:t>
            </a:r>
            <a:r>
              <a:rPr lang="el-GR" sz="2200" dirty="0"/>
              <a:t> βάσεων ολόκληρου του γονιδιώματος του ανθρώπου, που υπόσχεται ένα εντελώς νέο επιστημονικό τοπίο για τον 21</a:t>
            </a:r>
            <a:r>
              <a:rPr lang="el-GR" sz="2200" baseline="30000" dirty="0"/>
              <a:t>ο</a:t>
            </a:r>
            <a:r>
              <a:rPr lang="el-GR" sz="2200" dirty="0"/>
              <a:t> αιώνα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Ανθρώπινο </a:t>
            </a:r>
            <a:r>
              <a:rPr lang="el-GR" dirty="0" smtClean="0">
                <a:solidFill>
                  <a:prstClr val="black"/>
                </a:solidFill>
              </a:rPr>
              <a:t>γονιδίωμα </a:t>
            </a:r>
            <a:r>
              <a:rPr lang="el-GR" sz="3000" b="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28800"/>
            <a:ext cx="4176464" cy="4608512"/>
          </a:xfrm>
        </p:spPr>
        <p:txBody>
          <a:bodyPr/>
          <a:lstStyle/>
          <a:p>
            <a:r>
              <a:rPr lang="el-GR" dirty="0"/>
              <a:t>Αναπαράσταση ανθρώπινου καρυότυπου, που συμπεριλαμβάνει τα χρωμοσώματα ΧΧ,ΧΥ του </a:t>
            </a:r>
            <a:r>
              <a:rPr lang="el-GR" dirty="0" smtClean="0"/>
              <a:t>φύλου.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  <p:pic>
        <p:nvPicPr>
          <p:cNvPr id="5" name="Picture 2" descr="Kary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9" y="1371593"/>
            <a:ext cx="4450105" cy="47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5135817" y="6274186"/>
            <a:ext cx="3708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Karyotype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Klutzy"/>
              </a:rPr>
              <a:t>Klutzy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6/8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3744416"/>
          </a:xfrm>
        </p:spPr>
        <p:txBody>
          <a:bodyPr>
            <a:normAutofit/>
          </a:bodyPr>
          <a:lstStyle/>
          <a:p>
            <a:r>
              <a:rPr lang="el-GR" sz="2200" b="1" dirty="0"/>
              <a:t>Το νουκλεοτίδιο</a:t>
            </a:r>
            <a:r>
              <a:rPr lang="el-GR" sz="2200" i="1" dirty="0"/>
              <a:t>,</a:t>
            </a:r>
            <a:r>
              <a:rPr lang="el-GR" sz="2200" dirty="0"/>
              <a:t> αποτελεί τη βασική μονάδα, που επαναλαμβάνεται προς σχηματισμό του βιοπολυμερούς (νουκλεϊνικό οξύ).</a:t>
            </a:r>
          </a:p>
          <a:p>
            <a:r>
              <a:rPr lang="el-GR" sz="2200" dirty="0"/>
              <a:t>Αποτελείται από 3 διαφορετικές τάξεις χημικών ενώσεων:</a:t>
            </a:r>
          </a:p>
          <a:p>
            <a:pPr lvl="1"/>
            <a:r>
              <a:rPr lang="el-GR" sz="2200" dirty="0" smtClean="0"/>
              <a:t>Τη </a:t>
            </a:r>
            <a:r>
              <a:rPr lang="el-GR" sz="2200" dirty="0"/>
              <a:t>βάση πουρίνης ή πυριμιδίνης (Β).</a:t>
            </a:r>
          </a:p>
          <a:p>
            <a:pPr lvl="1"/>
            <a:r>
              <a:rPr lang="el-GR" sz="2200" dirty="0" smtClean="0"/>
              <a:t>Το </a:t>
            </a:r>
            <a:r>
              <a:rPr lang="el-GR" sz="2200" dirty="0"/>
              <a:t>σάκχαρο (</a:t>
            </a:r>
            <a:r>
              <a:rPr lang="en-US" sz="2200" dirty="0"/>
              <a:t>D</a:t>
            </a:r>
            <a:r>
              <a:rPr lang="el-GR" sz="2200" dirty="0"/>
              <a:t>-ριβόζη ή 2'-δεσοξυ-</a:t>
            </a:r>
            <a:r>
              <a:rPr lang="en-US" sz="2200" dirty="0"/>
              <a:t>D</a:t>
            </a:r>
            <a:r>
              <a:rPr lang="el-GR" sz="2200" dirty="0"/>
              <a:t>-ριβόζη).</a:t>
            </a:r>
          </a:p>
          <a:p>
            <a:pPr lvl="1"/>
            <a:r>
              <a:rPr lang="el-GR" sz="2200" dirty="0" smtClean="0"/>
              <a:t>Το </a:t>
            </a:r>
            <a:r>
              <a:rPr lang="el-GR" sz="2200" dirty="0"/>
              <a:t>φωσφορικό οξύ.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50747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Ανθρώπινο γ</a:t>
            </a:r>
            <a:r>
              <a:rPr lang="el-GR" dirty="0" smtClean="0"/>
              <a:t>ονιδίωμα </a:t>
            </a:r>
            <a:r>
              <a:rPr lang="el-GR" sz="3000" b="0" dirty="0" smtClean="0"/>
              <a:t>4/5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Σήμερα γνωρίζουμε ότι μόνο το 1.1-1.4% του DNA μας κωδικοποιεί </a:t>
            </a:r>
            <a:r>
              <a:rPr lang="el-GR" dirty="0" smtClean="0"/>
              <a:t>πρωτεΐνες. </a:t>
            </a:r>
            <a:r>
              <a:rPr lang="el-GR" dirty="0"/>
              <a:t>Πάνω από 50% του γονιδιώματος </a:t>
            </a:r>
            <a:r>
              <a:rPr lang="el-GR" dirty="0" smtClean="0"/>
              <a:t>προέρχεται </a:t>
            </a:r>
            <a:r>
              <a:rPr lang="el-GR" dirty="0"/>
              <a:t>από τα λεγόμενα </a:t>
            </a:r>
            <a:r>
              <a:rPr lang="el-GR" b="1" dirty="0"/>
              <a:t>τρανσποζόνια</a:t>
            </a:r>
            <a:r>
              <a:rPr lang="el-GR" dirty="0"/>
              <a:t>, ορισμένα </a:t>
            </a:r>
            <a:r>
              <a:rPr lang="el-GR" dirty="0" smtClean="0"/>
              <a:t>από </a:t>
            </a:r>
            <a:r>
              <a:rPr lang="el-GR" dirty="0"/>
              <a:t>αυτά φαίνεται να εξυπηρετούν χρήσιμες κυτταρικές λειτουργίες. Στον ανθρώπινο οργανισμό υπάρχουν εκατομμύρια διαφορές μεμονωμένων βάσεων που ονομάζονται </a:t>
            </a:r>
            <a:r>
              <a:rPr lang="el-GR" b="1" dirty="0"/>
              <a:t>πολυμορφισμοί μεμονωμένων νουκλοτιδίων</a:t>
            </a:r>
            <a:r>
              <a:rPr lang="el-GR" dirty="0"/>
              <a:t> (single nucleotide polymorphisms, </a:t>
            </a:r>
            <a:r>
              <a:rPr lang="el-GR" b="1" dirty="0"/>
              <a:t>SNPs</a:t>
            </a:r>
            <a:r>
              <a:rPr lang="el-GR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5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Ανθρώπινο </a:t>
            </a:r>
            <a:r>
              <a:rPr lang="el-GR" dirty="0" smtClean="0">
                <a:solidFill>
                  <a:prstClr val="black"/>
                </a:solidFill>
              </a:rPr>
              <a:t>γονιδίωμα </a:t>
            </a:r>
            <a:r>
              <a:rPr lang="el-GR" sz="3000" b="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Λειτουργική κατηγοροποίηση ενώσεων στο ανθρώπινο γονιδίωμα, ανά αριθμό γονιδίων και ποσοστό επί όλων των γονιδίων (23.6% δεν έχουν ακόμη κατηγοριοποιηθεί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  <p:pic>
        <p:nvPicPr>
          <p:cNvPr id="14338" name="Picture 2" descr="Human genome by fun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340849" cy="35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/>
          <p:nvPr/>
        </p:nvSpPr>
        <p:spPr>
          <a:xfrm>
            <a:off x="3061066" y="6180861"/>
            <a:ext cx="3441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Human genome </a:t>
            </a:r>
            <a:r>
              <a:rPr lang="el-GR" sz="1200" dirty="0" smtClean="0">
                <a:latin typeface="+mn-lt"/>
                <a:hlinkClick r:id="rId3"/>
              </a:rPr>
              <a:t>από</a:t>
            </a:r>
            <a:r>
              <a:rPr lang="en-US" sz="1200" dirty="0" smtClean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functions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ikael Häggström"/>
              </a:rPr>
              <a:t>Mikael 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5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Καρίκας 2014. Γεώργιος Καρίκας. «Βιοχημεία (Θ).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Βιοχημεία νουκλεοτιδίων-νουκλεϊνικών οξέων».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Ανάλογα του σακχάρου, που περιέχουν, διακρίνονται σε 2 μεγάλες κατηγορίες:</a:t>
            </a:r>
          </a:p>
          <a:p>
            <a:pPr lvl="1"/>
            <a:r>
              <a:rPr lang="el-GR" dirty="0"/>
              <a:t>Ριβονουκλεϊνικά οξέα (</a:t>
            </a:r>
            <a:r>
              <a:rPr lang="en-US" dirty="0"/>
              <a:t>RNA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Δεσοξυριβονουκλεϊνικά οξέα (</a:t>
            </a:r>
            <a:r>
              <a:rPr lang="en-US" dirty="0"/>
              <a:t>DNA</a:t>
            </a:r>
            <a:r>
              <a:rPr lang="el-GR" dirty="0"/>
              <a:t>).</a:t>
            </a:r>
          </a:p>
          <a:p>
            <a:r>
              <a:rPr lang="el-GR" dirty="0"/>
              <a:t>Πέντε είναι οι πιο σημαντικές βάσεις, που απαντούν στα νουκλεοτίδια: </a:t>
            </a:r>
            <a:r>
              <a:rPr lang="el-GR" dirty="0" smtClean="0"/>
              <a:t>(</a:t>
            </a:r>
            <a:r>
              <a:rPr lang="el-GR" dirty="0"/>
              <a:t>3 παράγωγα πυριμιδίνης και 2 παράγωγα πουρίνης).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05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Νουκλεοτίδια </a:t>
            </a:r>
            <a:r>
              <a:rPr lang="el-GR" sz="3000" b="0" dirty="0" smtClean="0">
                <a:solidFill>
                  <a:prstClr val="black"/>
                </a:solidFill>
              </a:rPr>
              <a:t>8/8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184576" cy="345638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αζωτούχες βάσεις διακρίνονται σε</a:t>
            </a:r>
            <a:r>
              <a:rPr lang="el-GR" dirty="0" smtClean="0"/>
              <a:t>:</a:t>
            </a:r>
          </a:p>
          <a:p>
            <a:pPr>
              <a:spcAft>
                <a:spcPts val="10800"/>
              </a:spcAft>
            </a:pPr>
            <a:r>
              <a:rPr lang="el-GR" b="1" dirty="0" smtClean="0"/>
              <a:t>Πυριμιδίνες (</a:t>
            </a:r>
            <a:r>
              <a:rPr lang="en-US" b="1" dirty="0" smtClean="0"/>
              <a:t>CUT)</a:t>
            </a:r>
          </a:p>
          <a:p>
            <a:r>
              <a:rPr lang="el-GR" b="1" dirty="0" smtClean="0"/>
              <a:t>Πουρίνες </a:t>
            </a:r>
            <a:r>
              <a:rPr lang="en-US" b="1" dirty="0" smtClean="0"/>
              <a:t>(AG)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126" name="Picture 6" descr="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64" y="2204864"/>
            <a:ext cx="5001518" cy="14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96891"/>
            <a:ext cx="2563162" cy="15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0324"/>
            <a:ext cx="29369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3573964" y="366729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Ουρακίλη (</a:t>
            </a:r>
            <a:r>
              <a:rPr lang="el-GR" dirty="0" smtClean="0">
                <a:latin typeface="+mn-lt"/>
              </a:rPr>
              <a:t>U)</a:t>
            </a:r>
            <a:endParaRPr lang="el-GR" dirty="0">
              <a:latin typeface="+mn-lt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508104" y="3667296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Θυμίνη </a:t>
            </a:r>
            <a:r>
              <a:rPr lang="el-GR" dirty="0">
                <a:latin typeface="+mn-lt"/>
              </a:rPr>
              <a:t>(Τ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7380312" y="3667296"/>
            <a:ext cx="1535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Κυτοσίνη </a:t>
            </a:r>
            <a:r>
              <a:rPr lang="el-GR" dirty="0">
                <a:latin typeface="+mn-lt"/>
              </a:rPr>
              <a:t>(C)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771800" y="6165304"/>
            <a:ext cx="126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Αδενίνη (Α)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6012160" y="6165304"/>
            <a:ext cx="139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Γουανίνη (</a:t>
            </a:r>
            <a:r>
              <a:rPr lang="en-US" dirty="0">
                <a:latin typeface="+mn-lt"/>
              </a:rPr>
              <a:t>G)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8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">
  <a:themeElements>
    <a:clrScheme name="Προσαρμοσμένο 1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437</TotalTime>
  <Words>5370</Words>
  <Application>Microsoft Office PowerPoint</Application>
  <PresentationFormat>Προβολή στην οθόνη (4:3)</PresentationFormat>
  <Paragraphs>503</Paragraphs>
  <Slides>78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78</vt:i4>
      </vt:variant>
    </vt:vector>
  </HeadingPairs>
  <TitlesOfParts>
    <vt:vector size="82" baseType="lpstr">
      <vt:lpstr>OC_template</vt:lpstr>
      <vt:lpstr>1_OC_template_updated</vt:lpstr>
      <vt:lpstr>2_OC_template_updated</vt:lpstr>
      <vt:lpstr>OC_template_updated</vt:lpstr>
      <vt:lpstr>Βιοχημεία (Θ) </vt:lpstr>
      <vt:lpstr>Νουκλεοτίδια 1/8</vt:lpstr>
      <vt:lpstr>Νουκλεοτίδια 2/8</vt:lpstr>
      <vt:lpstr>Νουκλεοτίδια 3/8</vt:lpstr>
      <vt:lpstr>Νουκλεοτίδια 4/8</vt:lpstr>
      <vt:lpstr>Νουκλεοτίδια 5/8</vt:lpstr>
      <vt:lpstr>Νουκλεοτίδια 6/8</vt:lpstr>
      <vt:lpstr>Νουκλεοτίδια 7/8</vt:lpstr>
      <vt:lpstr>Νουκλεοτίδια 8/8</vt:lpstr>
      <vt:lpstr>Ιδιότητες των βάσεων 1/4</vt:lpstr>
      <vt:lpstr>Ιδιότητες των βάσεων 2/4</vt:lpstr>
      <vt:lpstr>Ιδιότητες των βάσεων 3/4</vt:lpstr>
      <vt:lpstr>Ιδιότητες των βάσεων 4/4</vt:lpstr>
      <vt:lpstr>Ζεύγη βάσεων - Δομές</vt:lpstr>
      <vt:lpstr>Πρωτοταγής δομή νουκλεοτιδίων 1/2 </vt:lpstr>
      <vt:lpstr>Πρωτοταγής δομή νουκλεοτιδίων 2/2 </vt:lpstr>
      <vt:lpstr>Δευτεροταγής Δομή RNA 1/2</vt:lpstr>
      <vt:lpstr>Δευτεροταγής Δομή RNA 2/2</vt:lpstr>
      <vt:lpstr>Δευτεροταγής δομή DNA</vt:lpstr>
      <vt:lpstr>Τοπολογία-χημικές μεταβολές DNA 1/3</vt:lpstr>
      <vt:lpstr>Τοπολογία-χημικές μεταβολές DNA 2/3</vt:lpstr>
      <vt:lpstr>Τοπολογία-χημικές μεταβολές DNA 3/3</vt:lpstr>
      <vt:lpstr>Τύποι διπλής έλικας και δομή του DNA 1/10 </vt:lpstr>
      <vt:lpstr>Τύποι διπλής έλικας και δομή του DNA 2/10 </vt:lpstr>
      <vt:lpstr>Τύποι διπλής έλικας και δομή του DNA 3/10 </vt:lpstr>
      <vt:lpstr>Τύποι διπλής έλικας και δομή του DNA 4/10 </vt:lpstr>
      <vt:lpstr>Τύποι διπλής έλικας και δομή του DNA 5/10 </vt:lpstr>
      <vt:lpstr>Τύποι διπλής έλικας και δομή του DNA 6/10 </vt:lpstr>
      <vt:lpstr>Τύποι διπλής έλικας και δομή του DNA 7/10 </vt:lpstr>
      <vt:lpstr>Τύποι διπλής έλικας και δομή του DNA 8/10 </vt:lpstr>
      <vt:lpstr>Τύποι διπλής έλικας και δομή του DNA 9/10 </vt:lpstr>
      <vt:lpstr>Τύποι διπλής έλικας και δομή του DNA 10/10 </vt:lpstr>
      <vt:lpstr>Αλλα νουκλεοτίδια πλην RNA-DNA</vt:lpstr>
      <vt:lpstr>Συνένζυμα που περιέχουν νουκλεοτίδια 1/3</vt:lpstr>
      <vt:lpstr>Συνένζυμα που περιέχουν νουκλεοτίδια 2/3</vt:lpstr>
      <vt:lpstr>Συνένζυμα που περιέχουν νουκλεοτίδια 3/3</vt:lpstr>
      <vt:lpstr>Ο ρόλος των νουκλεοτιδίων στον οργανισμό</vt:lpstr>
      <vt:lpstr>Χημική δομή του ΑΤΡ</vt:lpstr>
      <vt:lpstr>Μεταβολισμός νουκλεϊνικών οξέων (Ν.Ο.)</vt:lpstr>
      <vt:lpstr>Καταβολισμός των βάσεων</vt:lpstr>
      <vt:lpstr>Βιοσύνθεση νουκλεοτιδίων</vt:lpstr>
      <vt:lpstr>Πυριμιδινικά νουκλεοτίδια</vt:lpstr>
      <vt:lpstr>Βιοσύνθεση του DNA – Αντιγραφή 1/8</vt:lpstr>
      <vt:lpstr>Βιοσύνθεση του DNA – Αντιγραφή 2/8</vt:lpstr>
      <vt:lpstr>Βιοσύνθεση του DNA – Αντιγραφή 3/8</vt:lpstr>
      <vt:lpstr>Βιοσύνθεση του DNA – Αντιγραφή 4/8</vt:lpstr>
      <vt:lpstr>Βιοσύνθεση του DNA – Αντιγραφή 5/8</vt:lpstr>
      <vt:lpstr>Βιοσύνθεση του DNA – Αντιγραφή 6/8</vt:lpstr>
      <vt:lpstr>Βιοσύνθεση του DNA – Αντιγραφή 7/8</vt:lpstr>
      <vt:lpstr>Βιοσύνθεση του DNA – Αντιγραφή 8/8</vt:lpstr>
      <vt:lpstr>Βιοσύνθεση RNA - Μεταγραφή</vt:lpstr>
      <vt:lpstr>Τύποι RNA</vt:lpstr>
      <vt:lpstr>Λειτουργίες RNA 1/4</vt:lpstr>
      <vt:lpstr>Λειτουργίες RNA 2/4</vt:lpstr>
      <vt:lpstr>Λειτουργίες RNA 3/4</vt:lpstr>
      <vt:lpstr>Λειτουργίες RNA 4/4</vt:lpstr>
      <vt:lpstr>Μετάφραση (Πρωτεϊνοσύνθεση) RNA  Πρωτεΐνη 1/7</vt:lpstr>
      <vt:lpstr>Μετάφραση (Πρωτεϊνοσύνθεση) RNA  Πρωτεΐνη 2/7</vt:lpstr>
      <vt:lpstr>Μετάφραση (Πρωτεϊνοσύνθεση) RNA  Πρωτεΐνη 3/7</vt:lpstr>
      <vt:lpstr>Μετάφραση (Πρωτεϊνοσύνθεση) RNA  Πρωτεΐνη 4/7</vt:lpstr>
      <vt:lpstr>Μετάφραση (Πρωτεϊνοσύνθεση) RNA  Πρωτεΐνη 5/7</vt:lpstr>
      <vt:lpstr>Μετάφραση (Πρωτεϊνοσύνθεση) RNA  Πρωτεΐνη 6/7</vt:lpstr>
      <vt:lpstr>Μετάφραση (Πρωτεϊνοσύνθεση) RNA  Πρωτεΐνη 7/7</vt:lpstr>
      <vt:lpstr>Μεταλλάξεις 1/3 </vt:lpstr>
      <vt:lpstr>Μεταλλάξεις 2/3 </vt:lpstr>
      <vt:lpstr>Μεταλλάξεις 3/3 </vt:lpstr>
      <vt:lpstr>Ανθρώπινο γονιδίωμα 1/5</vt:lpstr>
      <vt:lpstr>Ανθρώπινο γονιδίωμα 2/5</vt:lpstr>
      <vt:lpstr>Ανθρώπινο γονιδίωμα 3/5</vt:lpstr>
      <vt:lpstr>Ανθρώπινο γονιδίωμα 4/5</vt:lpstr>
      <vt:lpstr>Ανθρώπινο γονιδίωμα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Βιοχημεία</dc:title>
  <dc:creator>opencourses@teiath.gr</dc:creator>
  <cp:lastModifiedBy>natasakar new</cp:lastModifiedBy>
  <cp:revision>53</cp:revision>
  <dcterms:created xsi:type="dcterms:W3CDTF">2014-07-02T06:42:51Z</dcterms:created>
  <dcterms:modified xsi:type="dcterms:W3CDTF">2015-03-13T14:08:53Z</dcterms:modified>
</cp:coreProperties>
</file>