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45"/>
  </p:notesMasterIdLst>
  <p:handoutMasterIdLst>
    <p:handoutMasterId r:id="rId46"/>
  </p:handoutMasterIdLst>
  <p:sldIdLst>
    <p:sldId id="256" r:id="rId4"/>
    <p:sldId id="267" r:id="rId5"/>
    <p:sldId id="268" r:id="rId6"/>
    <p:sldId id="295" r:id="rId7"/>
    <p:sldId id="269" r:id="rId8"/>
    <p:sldId id="297" r:id="rId9"/>
    <p:sldId id="270" r:id="rId10"/>
    <p:sldId id="271" r:id="rId11"/>
    <p:sldId id="272" r:id="rId12"/>
    <p:sldId id="273" r:id="rId13"/>
    <p:sldId id="296" r:id="rId14"/>
    <p:sldId id="275" r:id="rId15"/>
    <p:sldId id="276" r:id="rId16"/>
    <p:sldId id="279" r:id="rId17"/>
    <p:sldId id="283" r:id="rId18"/>
    <p:sldId id="299" r:id="rId19"/>
    <p:sldId id="307" r:id="rId20"/>
    <p:sldId id="305" r:id="rId21"/>
    <p:sldId id="306" r:id="rId22"/>
    <p:sldId id="280" r:id="rId23"/>
    <p:sldId id="304" r:id="rId24"/>
    <p:sldId id="286" r:id="rId25"/>
    <p:sldId id="300" r:id="rId26"/>
    <p:sldId id="302" r:id="rId27"/>
    <p:sldId id="287" r:id="rId28"/>
    <p:sldId id="288" r:id="rId29"/>
    <p:sldId id="289" r:id="rId30"/>
    <p:sldId id="290" r:id="rId31"/>
    <p:sldId id="291" r:id="rId32"/>
    <p:sldId id="298" r:id="rId33"/>
    <p:sldId id="301" r:id="rId34"/>
    <p:sldId id="292" r:id="rId35"/>
    <p:sldId id="293" r:id="rId36"/>
    <p:sldId id="294" r:id="rId37"/>
    <p:sldId id="257" r:id="rId38"/>
    <p:sldId id="262" r:id="rId39"/>
    <p:sldId id="264" r:id="rId40"/>
    <p:sldId id="308" r:id="rId41"/>
    <p:sldId id="309"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6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AE16DE6C-5D7C-4988-8323-0BB3D5C6455B}"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B9D218B9-C62B-4B4F-8A36-EA47F58A6115}" type="slidenum">
              <a:rPr lang="el-GR"/>
              <a:pPr>
                <a:defRPr/>
              </a:pPr>
              <a:t>‹#›</a:t>
            </a:fld>
            <a:endParaRPr lang="el-GR"/>
          </a:p>
        </p:txBody>
      </p:sp>
    </p:spTree>
    <p:extLst>
      <p:ext uri="{BB962C8B-B14F-4D97-AF65-F5344CB8AC3E}">
        <p14:creationId xmlns:p14="http://schemas.microsoft.com/office/powerpoint/2010/main" val="2520127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8D2C81CA-4136-46A8-A827-00D2448CAC79}"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EA004E8E-1BA6-4FEA-9DA8-47C044368A9F}" type="slidenum">
              <a:rPr lang="el-GR"/>
              <a:pPr>
                <a:defRPr/>
              </a:pPr>
              <a:t>‹#›</a:t>
            </a:fld>
            <a:endParaRPr lang="el-GR"/>
          </a:p>
        </p:txBody>
      </p:sp>
    </p:spTree>
    <p:extLst>
      <p:ext uri="{BB962C8B-B14F-4D97-AF65-F5344CB8AC3E}">
        <p14:creationId xmlns:p14="http://schemas.microsoft.com/office/powerpoint/2010/main" val="913080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090415F-A225-43E0-A4F4-C0DE811BB1F8}" type="slidenum">
              <a:rPr lang="el-GR" altLang="el-GR" smtClean="0"/>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31A6EFE-7EC2-47D3-81FD-3420FD5503A5}"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837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3E8D0A0-BC33-4549-82A8-4754B37D7E64}" type="slidenum">
              <a:rPr lang="el-GR" altLang="el-GR" smtClean="0"/>
              <a:pPr/>
              <a:t>34</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6275E71-5D5D-4A54-8D38-E325E859ABF0}" type="slidenum">
              <a:rPr lang="el-GR" altLang="el-GR" smtClean="0"/>
              <a:pPr/>
              <a:t>35</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E3DA930-31EA-426B-8BBF-850790FDA9CE}" type="slidenum">
              <a:rPr lang="el-GR" altLang="el-GR" smtClean="0"/>
              <a:pPr/>
              <a:t>36</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BD879E6-F6F9-476F-AE5F-84BECD929864}" type="slidenum">
              <a:rPr lang="el-GR" altLang="el-GR" smtClean="0"/>
              <a:pPr/>
              <a:t>39</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6861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3FD69BB-E608-4C5B-940E-BD0EC4D056B0}" type="slidenum">
              <a:rPr lang="el-GR" altLang="el-GR" smtClean="0"/>
              <a:pPr/>
              <a:t>40</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E28F9D7-4347-4E5A-8979-E4A01E288B01}" type="slidenum">
              <a:rPr lang="el-GR"/>
              <a:pPr>
                <a:defRPr/>
              </a:pPr>
              <a:t>‹#›</a:t>
            </a:fld>
            <a:endParaRPr lang="el-GR"/>
          </a:p>
        </p:txBody>
      </p:sp>
    </p:spTree>
    <p:extLst>
      <p:ext uri="{BB962C8B-B14F-4D97-AF65-F5344CB8AC3E}">
        <p14:creationId xmlns:p14="http://schemas.microsoft.com/office/powerpoint/2010/main" val="280895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94B4216-C3B0-4D06-AC91-1068127325A6}" type="slidenum">
              <a:rPr lang="el-GR"/>
              <a:pPr>
                <a:defRPr/>
              </a:pPr>
              <a:t>‹#›</a:t>
            </a:fld>
            <a:endParaRPr lang="el-GR"/>
          </a:p>
        </p:txBody>
      </p:sp>
    </p:spTree>
    <p:extLst>
      <p:ext uri="{BB962C8B-B14F-4D97-AF65-F5344CB8AC3E}">
        <p14:creationId xmlns:p14="http://schemas.microsoft.com/office/powerpoint/2010/main" val="116291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ED4DEE5-766B-4A54-9489-07F7470500A6}" type="slidenum">
              <a:rPr lang="el-GR"/>
              <a:pPr>
                <a:defRPr/>
              </a:pPr>
              <a:t>‹#›</a:t>
            </a:fld>
            <a:endParaRPr lang="el-GR"/>
          </a:p>
        </p:txBody>
      </p:sp>
    </p:spTree>
    <p:extLst>
      <p:ext uri="{BB962C8B-B14F-4D97-AF65-F5344CB8AC3E}">
        <p14:creationId xmlns:p14="http://schemas.microsoft.com/office/powerpoint/2010/main" val="343123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F55E666-359E-4FB6-A5AA-9AC26B850295}" type="slidenum">
              <a:rPr lang="el-GR"/>
              <a:pPr>
                <a:defRPr/>
              </a:pPr>
              <a:t>‹#›</a:t>
            </a:fld>
            <a:endParaRPr lang="el-GR"/>
          </a:p>
        </p:txBody>
      </p:sp>
    </p:spTree>
    <p:extLst>
      <p:ext uri="{BB962C8B-B14F-4D97-AF65-F5344CB8AC3E}">
        <p14:creationId xmlns:p14="http://schemas.microsoft.com/office/powerpoint/2010/main" val="3497147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D55BBA3-F6DD-4BE6-ABA4-5417A633F809}" type="slidenum">
              <a:rPr lang="el-GR"/>
              <a:pPr>
                <a:defRPr/>
              </a:pPr>
              <a:t>‹#›</a:t>
            </a:fld>
            <a:endParaRPr lang="el-GR"/>
          </a:p>
        </p:txBody>
      </p:sp>
    </p:spTree>
    <p:extLst>
      <p:ext uri="{BB962C8B-B14F-4D97-AF65-F5344CB8AC3E}">
        <p14:creationId xmlns:p14="http://schemas.microsoft.com/office/powerpoint/2010/main" val="284896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3F7821C-D8A1-494C-AF6A-D7C3D05ECFCB}" type="slidenum">
              <a:rPr lang="el-GR"/>
              <a:pPr>
                <a:defRPr/>
              </a:pPr>
              <a:t>‹#›</a:t>
            </a:fld>
            <a:endParaRPr lang="el-GR"/>
          </a:p>
        </p:txBody>
      </p:sp>
    </p:spTree>
    <p:extLst>
      <p:ext uri="{BB962C8B-B14F-4D97-AF65-F5344CB8AC3E}">
        <p14:creationId xmlns:p14="http://schemas.microsoft.com/office/powerpoint/2010/main" val="300593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A3BE2DD-83E3-48B3-BC01-E814099A339F}" type="slidenum">
              <a:rPr lang="el-GR"/>
              <a:pPr>
                <a:defRPr/>
              </a:pPr>
              <a:t>‹#›</a:t>
            </a:fld>
            <a:endParaRPr lang="el-GR"/>
          </a:p>
        </p:txBody>
      </p:sp>
    </p:spTree>
    <p:extLst>
      <p:ext uri="{BB962C8B-B14F-4D97-AF65-F5344CB8AC3E}">
        <p14:creationId xmlns:p14="http://schemas.microsoft.com/office/powerpoint/2010/main" val="3617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C22FD9C4-8661-48AD-8B94-7E5D452BB14B}" type="slidenum">
              <a:rPr lang="el-GR"/>
              <a:pPr>
                <a:defRPr/>
              </a:pPr>
              <a:t>‹#›</a:t>
            </a:fld>
            <a:endParaRPr lang="el-GR"/>
          </a:p>
        </p:txBody>
      </p:sp>
    </p:spTree>
    <p:extLst>
      <p:ext uri="{BB962C8B-B14F-4D97-AF65-F5344CB8AC3E}">
        <p14:creationId xmlns:p14="http://schemas.microsoft.com/office/powerpoint/2010/main" val="114724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9E169C1-80C9-4931-B39F-1F1E666563C9}" type="slidenum">
              <a:rPr lang="el-GR"/>
              <a:pPr>
                <a:defRPr/>
              </a:pPr>
              <a:t>‹#›</a:t>
            </a:fld>
            <a:endParaRPr lang="el-GR"/>
          </a:p>
        </p:txBody>
      </p:sp>
    </p:spTree>
    <p:extLst>
      <p:ext uri="{BB962C8B-B14F-4D97-AF65-F5344CB8AC3E}">
        <p14:creationId xmlns:p14="http://schemas.microsoft.com/office/powerpoint/2010/main" val="2905660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ED303A7-A085-4B72-9602-02986BC6B132}" type="slidenum">
              <a:rPr lang="el-GR"/>
              <a:pPr>
                <a:defRPr/>
              </a:pPr>
              <a:t>‹#›</a:t>
            </a:fld>
            <a:endParaRPr lang="el-GR"/>
          </a:p>
        </p:txBody>
      </p:sp>
    </p:spTree>
    <p:extLst>
      <p:ext uri="{BB962C8B-B14F-4D97-AF65-F5344CB8AC3E}">
        <p14:creationId xmlns:p14="http://schemas.microsoft.com/office/powerpoint/2010/main" val="255854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C5D83E3-6FEF-491B-972B-960B5BDCB0AE}" type="slidenum">
              <a:rPr lang="el-GR"/>
              <a:pPr>
                <a:defRPr/>
              </a:pPr>
              <a:t>‹#›</a:t>
            </a:fld>
            <a:endParaRPr lang="el-GR"/>
          </a:p>
        </p:txBody>
      </p:sp>
    </p:spTree>
    <p:extLst>
      <p:ext uri="{BB962C8B-B14F-4D97-AF65-F5344CB8AC3E}">
        <p14:creationId xmlns:p14="http://schemas.microsoft.com/office/powerpoint/2010/main" val="364898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A95F923-C0CC-44F2-9C4B-EDE160151308}" type="slidenum">
              <a:rPr lang="el-GR"/>
              <a:pPr>
                <a:defRPr/>
              </a:pPr>
              <a:t>‹#›</a:t>
            </a:fld>
            <a:endParaRPr lang="el-GR"/>
          </a:p>
        </p:txBody>
      </p:sp>
    </p:spTree>
    <p:extLst>
      <p:ext uri="{BB962C8B-B14F-4D97-AF65-F5344CB8AC3E}">
        <p14:creationId xmlns:p14="http://schemas.microsoft.com/office/powerpoint/2010/main" val="669904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02C80D9-1466-4F55-B0EA-593CE5519C62}" type="slidenum">
              <a:rPr lang="el-GR"/>
              <a:pPr>
                <a:defRPr/>
              </a:pPr>
              <a:t>‹#›</a:t>
            </a:fld>
            <a:endParaRPr lang="el-GR"/>
          </a:p>
        </p:txBody>
      </p:sp>
    </p:spTree>
    <p:extLst>
      <p:ext uri="{BB962C8B-B14F-4D97-AF65-F5344CB8AC3E}">
        <p14:creationId xmlns:p14="http://schemas.microsoft.com/office/powerpoint/2010/main" val="538483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smtClean="0"/>
            </a:lvl1pPr>
          </a:lstStyle>
          <a:p>
            <a:pPr>
              <a:defRPr/>
            </a:pPr>
            <a:fld id="{8A88922F-9B7D-4FED-98E9-8D3DDC144A7B}" type="slidenum">
              <a:rPr lang="el-GR"/>
              <a:pPr>
                <a:defRPr/>
              </a:pPr>
              <a:t>‹#›</a:t>
            </a:fld>
            <a:endParaRPr lang="el-GR"/>
          </a:p>
        </p:txBody>
      </p:sp>
    </p:spTree>
    <p:extLst>
      <p:ext uri="{BB962C8B-B14F-4D97-AF65-F5344CB8AC3E}">
        <p14:creationId xmlns:p14="http://schemas.microsoft.com/office/powerpoint/2010/main" val="1065773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8A24A6C-DCB9-474F-BE9E-F489AEEA562A}" type="slidenum">
              <a:rPr lang="el-GR"/>
              <a:pPr>
                <a:defRPr/>
              </a:pPr>
              <a:t>‹#›</a:t>
            </a:fld>
            <a:endParaRPr lang="el-GR"/>
          </a:p>
        </p:txBody>
      </p:sp>
    </p:spTree>
    <p:extLst>
      <p:ext uri="{BB962C8B-B14F-4D97-AF65-F5344CB8AC3E}">
        <p14:creationId xmlns:p14="http://schemas.microsoft.com/office/powerpoint/2010/main" val="633191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EB2BC10-FABA-4C18-BE7B-33F2CD12F729}" type="slidenum">
              <a:rPr lang="el-GR"/>
              <a:pPr>
                <a:defRPr/>
              </a:pPr>
              <a:t>‹#›</a:t>
            </a:fld>
            <a:endParaRPr lang="el-GR"/>
          </a:p>
        </p:txBody>
      </p:sp>
    </p:spTree>
    <p:extLst>
      <p:ext uri="{BB962C8B-B14F-4D97-AF65-F5344CB8AC3E}">
        <p14:creationId xmlns:p14="http://schemas.microsoft.com/office/powerpoint/2010/main" val="33982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037EA9CF-3DAB-4C73-861F-85B267A06DC7}" type="slidenum">
              <a:rPr lang="el-GR"/>
              <a:pPr>
                <a:defRPr/>
              </a:pPr>
              <a:t>‹#›</a:t>
            </a:fld>
            <a:endParaRPr lang="el-GR"/>
          </a:p>
        </p:txBody>
      </p:sp>
    </p:spTree>
    <p:extLst>
      <p:ext uri="{BB962C8B-B14F-4D97-AF65-F5344CB8AC3E}">
        <p14:creationId xmlns:p14="http://schemas.microsoft.com/office/powerpoint/2010/main" val="341178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536CFF8-8D2D-4B85-BC5E-8442CD0618EC}" type="slidenum">
              <a:rPr lang="el-GR"/>
              <a:pPr>
                <a:defRPr/>
              </a:pPr>
              <a:t>‹#›</a:t>
            </a:fld>
            <a:endParaRPr lang="el-GR"/>
          </a:p>
        </p:txBody>
      </p:sp>
    </p:spTree>
    <p:extLst>
      <p:ext uri="{BB962C8B-B14F-4D97-AF65-F5344CB8AC3E}">
        <p14:creationId xmlns:p14="http://schemas.microsoft.com/office/powerpoint/2010/main" val="383815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5CCA9D5-EDDA-40DD-8FAA-CF5A718FC1EA}" type="slidenum">
              <a:rPr lang="el-GR"/>
              <a:pPr>
                <a:defRPr/>
              </a:pPr>
              <a:t>‹#›</a:t>
            </a:fld>
            <a:endParaRPr lang="el-GR"/>
          </a:p>
        </p:txBody>
      </p:sp>
    </p:spTree>
    <p:extLst>
      <p:ext uri="{BB962C8B-B14F-4D97-AF65-F5344CB8AC3E}">
        <p14:creationId xmlns:p14="http://schemas.microsoft.com/office/powerpoint/2010/main" val="261789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237944D-A593-4668-A0FB-C78F5CB4E4B7}" type="slidenum">
              <a:rPr lang="el-GR"/>
              <a:pPr>
                <a:defRPr/>
              </a:pPr>
              <a:t>‹#›</a:t>
            </a:fld>
            <a:endParaRPr lang="el-GR"/>
          </a:p>
        </p:txBody>
      </p:sp>
    </p:spTree>
    <p:extLst>
      <p:ext uri="{BB962C8B-B14F-4D97-AF65-F5344CB8AC3E}">
        <p14:creationId xmlns:p14="http://schemas.microsoft.com/office/powerpoint/2010/main" val="118274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3F728E3-1CAF-4D90-A769-49CB1238A7E4}" type="slidenum">
              <a:rPr lang="el-GR"/>
              <a:pPr>
                <a:defRPr/>
              </a:pPr>
              <a:t>‹#›</a:t>
            </a:fld>
            <a:endParaRPr lang="el-GR"/>
          </a:p>
        </p:txBody>
      </p:sp>
    </p:spTree>
    <p:extLst>
      <p:ext uri="{BB962C8B-B14F-4D97-AF65-F5344CB8AC3E}">
        <p14:creationId xmlns:p14="http://schemas.microsoft.com/office/powerpoint/2010/main" val="94730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F3FF8AB0-B781-4CC7-AE92-8693F3992C3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70F9BE3C-5F6C-4844-A79D-2094D6A6292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Epson-inkjet-printer.jpg"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sgatotkac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Canon_S520_ink_jet_printer_-_opened.jpg" TargetMode="External"/><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Ak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Micro_Piezo_Animation.gif" TargetMode="External"/><Relationship Id="rId2" Type="http://schemas.openxmlformats.org/officeDocument/2006/relationships/image" Target="../media/image7.gif"/><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Javachan&amp;action=edit&amp;redli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200" b="1" smtClean="0">
                <a:solidFill>
                  <a:srgbClr val="000000"/>
                </a:solidFill>
              </a:rPr>
              <a:t>Ενότητα </a:t>
            </a:r>
            <a:r>
              <a:rPr lang="en-US" altLang="el-GR" sz="2200" b="1" smtClean="0">
                <a:solidFill>
                  <a:srgbClr val="000000"/>
                </a:solidFill>
              </a:rPr>
              <a:t>1</a:t>
            </a:r>
            <a:r>
              <a:rPr lang="el-GR" altLang="el-GR" sz="2200" b="1" smtClean="0">
                <a:solidFill>
                  <a:srgbClr val="000000"/>
                </a:solidFill>
              </a:rPr>
              <a:t>2</a:t>
            </a:r>
            <a:r>
              <a:rPr lang="el-GR" altLang="el-GR" sz="2200" smtClean="0">
                <a:solidFill>
                  <a:srgbClr val="000000"/>
                </a:solidFill>
              </a:rPr>
              <a:t>:</a:t>
            </a:r>
            <a:r>
              <a:rPr lang="en-US" altLang="el-GR" sz="2200" smtClean="0">
                <a:solidFill>
                  <a:srgbClr val="000000"/>
                </a:solidFill>
              </a:rPr>
              <a:t> </a:t>
            </a:r>
            <a:r>
              <a:rPr lang="el-GR" altLang="el-GR" sz="2200" smtClean="0">
                <a:solidFill>
                  <a:srgbClr val="000000"/>
                </a:solidFill>
              </a:rPr>
              <a:t>Μελάνια για ψηφιακές εκτυπώσεις</a:t>
            </a:r>
            <a:endParaRPr lang="en-US" altLang="el-GR" sz="22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215900" y="2276475"/>
            <a:ext cx="8712200" cy="1341438"/>
          </a:xfrm>
          <a:ln w="28575">
            <a:solidFill>
              <a:srgbClr val="004A82"/>
            </a:solidFill>
            <a:miter lim="800000"/>
            <a:headEnd/>
            <a:tailEnd/>
          </a:ln>
        </p:spPr>
        <p:txBody>
          <a:bodyPr/>
          <a:lstStyle/>
          <a:p>
            <a:r>
              <a:rPr lang="el-GR" altLang="el-GR" smtClean="0"/>
              <a:t>Συστήματα εκτύπωσης με μελάνια σε σκόνη - (</a:t>
            </a:r>
            <a:r>
              <a:rPr lang="en-US" altLang="el-GR" smtClean="0"/>
              <a:t>toners</a:t>
            </a:r>
            <a:r>
              <a:rPr lang="el-GR" altLang="el-GR" smtClean="0"/>
              <a:t>)</a:t>
            </a:r>
            <a:endParaRPr lang="el-GR" altLang="el-GR" sz="3200" b="0" smtClean="0"/>
          </a:p>
        </p:txBody>
      </p:sp>
      <p:sp>
        <p:nvSpPr>
          <p:cNvPr id="3481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6A8135F-807F-4D40-9C4B-872000DF12A3}" type="slidenum">
              <a:rPr lang="el-GR" altLang="el-GR" smtClean="0">
                <a:solidFill>
                  <a:srgbClr val="000000"/>
                </a:solidFill>
              </a:rPr>
              <a:pPr/>
              <a:t>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1"/>
          <p:cNvSpPr>
            <a:spLocks noGrp="1"/>
          </p:cNvSpPr>
          <p:nvPr>
            <p:ph type="title" idx="4294967295"/>
          </p:nvPr>
        </p:nvSpPr>
        <p:spPr/>
        <p:txBody>
          <a:bodyPr/>
          <a:lstStyle/>
          <a:p>
            <a:r>
              <a:rPr lang="el-GR" altLang="el-GR" smtClean="0"/>
              <a:t>Ηλεκτροστατική μέθοδος </a:t>
            </a:r>
            <a:r>
              <a:rPr lang="el-GR" altLang="el-GR" sz="3200" b="0" smtClean="0"/>
              <a:t>(1 από 3) </a:t>
            </a:r>
          </a:p>
        </p:txBody>
      </p:sp>
      <p:sp>
        <p:nvSpPr>
          <p:cNvPr id="3" name="Θέση περιεχομένου 2"/>
          <p:cNvSpPr>
            <a:spLocks noGrp="1"/>
          </p:cNvSpPr>
          <p:nvPr>
            <p:ph idx="4294967295"/>
          </p:nvPr>
        </p:nvSpPr>
        <p:spPr>
          <a:xfrm>
            <a:off x="457200" y="1196975"/>
            <a:ext cx="8362950" cy="5040313"/>
          </a:xfrm>
        </p:spPr>
        <p:txBody>
          <a:bodyPr/>
          <a:lstStyle/>
          <a:p>
            <a:pPr marL="0" indent="0">
              <a:lnSpc>
                <a:spcPct val="114000"/>
              </a:lnSpc>
              <a:spcBef>
                <a:spcPts val="1200"/>
              </a:spcBef>
              <a:buFont typeface="Arial" charset="0"/>
              <a:buNone/>
            </a:pPr>
            <a:r>
              <a:rPr lang="el-GR" altLang="el-GR" sz="2400" smtClean="0"/>
              <a:t>Τα βασικά στοιχεία της αρχής λειτουργίας του συστήματος εκτύπωσης με την </a:t>
            </a:r>
            <a:r>
              <a:rPr lang="el-GR" altLang="el-GR" sz="2400" b="1" smtClean="0"/>
              <a:t>ηλεκτροστατική μέθοδο</a:t>
            </a:r>
            <a:r>
              <a:rPr lang="el-GR" altLang="el-GR" sz="2400" smtClean="0"/>
              <a:t> είναι τα εξής: </a:t>
            </a:r>
          </a:p>
          <a:p>
            <a:pPr marL="0" indent="0">
              <a:lnSpc>
                <a:spcPct val="114000"/>
              </a:lnSpc>
              <a:spcBef>
                <a:spcPts val="1200"/>
              </a:spcBef>
            </a:pPr>
            <a:r>
              <a:rPr lang="el-GR" altLang="el-GR" sz="2400" smtClean="0"/>
              <a:t>Η πληροφορία μεταφέρεται στο υπόστρωμα μέσω ενός κυλίνδρου, που καλύπτεται από φωτοαγώγιμο υλικό με </a:t>
            </a:r>
            <a:r>
              <a:rPr lang="en-US" altLang="el-GR" sz="2400" smtClean="0"/>
              <a:t>laser</a:t>
            </a:r>
            <a:r>
              <a:rPr lang="el-GR" altLang="el-GR" sz="2400" smtClean="0"/>
              <a:t>, κι όπου δημιουργείται η λανθάνουσα (αόρατη) «εικόνα». </a:t>
            </a:r>
          </a:p>
          <a:p>
            <a:pPr marL="0" indent="0">
              <a:lnSpc>
                <a:spcPct val="114000"/>
              </a:lnSpc>
              <a:spcBef>
                <a:spcPts val="1200"/>
              </a:spcBef>
            </a:pPr>
            <a:r>
              <a:rPr lang="el-GR" altLang="el-GR" sz="2400" smtClean="0"/>
              <a:t>Ο κύλινδρος αυτός έλκει την σκόνη του </a:t>
            </a:r>
            <a:r>
              <a:rPr lang="en-US" altLang="el-GR" sz="2400" smtClean="0"/>
              <a:t>toner</a:t>
            </a:r>
            <a:r>
              <a:rPr lang="el-GR" altLang="el-GR" sz="2400" smtClean="0"/>
              <a:t> λόγω ηλεκτροστατικού φορτίου στην «φορτισμένη» περιοχή της εικόνας και έτσι «μελανώνεται» η περιοχή της εικόνας.</a:t>
            </a:r>
          </a:p>
          <a:p>
            <a:pPr marL="0" indent="0">
              <a:lnSpc>
                <a:spcPct val="114000"/>
              </a:lnSpc>
              <a:spcBef>
                <a:spcPts val="1200"/>
              </a:spcBef>
            </a:pPr>
            <a:r>
              <a:rPr lang="el-GR" altLang="el-GR" sz="2400" smtClean="0"/>
              <a:t>Τελικά, το μελάνι μεταφέρεται μέσω του κυλίνδρου στο υπόστρωμα (χαρτί, κτλ), όπου πρέπει να λειώσει και να στερεοποιηθεί για να συνδεθεί σταθερά.</a:t>
            </a:r>
          </a:p>
        </p:txBody>
      </p:sp>
      <p:sp>
        <p:nvSpPr>
          <p:cNvPr id="7066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937A126-663E-4480-9505-AF864F4A5B66}" type="slidenum">
              <a:rPr lang="el-GR" altLang="el-GR" sz="1200">
                <a:solidFill>
                  <a:srgbClr val="000000"/>
                </a:solidFill>
              </a:rPr>
              <a:pPr algn="r"/>
              <a:t>10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p:txBody>
          <a:bodyPr/>
          <a:lstStyle/>
          <a:p>
            <a:r>
              <a:rPr lang="el-GR" altLang="el-GR" smtClean="0"/>
              <a:t>Ηλεκτροστατική μέθοδος </a:t>
            </a:r>
            <a:r>
              <a:rPr lang="el-GR" altLang="el-GR" sz="3200" b="0" smtClean="0"/>
              <a:t>(2 από 3) </a:t>
            </a:r>
          </a:p>
        </p:txBody>
      </p:sp>
      <p:sp>
        <p:nvSpPr>
          <p:cNvPr id="3" name="Θέση περιεχομένου 2"/>
          <p:cNvSpPr>
            <a:spLocks noGrp="1"/>
          </p:cNvSpPr>
          <p:nvPr>
            <p:ph idx="1"/>
          </p:nvPr>
        </p:nvSpPr>
        <p:spPr>
          <a:xfrm>
            <a:off x="457200" y="1196975"/>
            <a:ext cx="8362950" cy="5040313"/>
          </a:xfrm>
        </p:spPr>
        <p:txBody>
          <a:bodyPr/>
          <a:lstStyle/>
          <a:p>
            <a:pPr marL="609600" indent="-609600">
              <a:lnSpc>
                <a:spcPct val="114000"/>
              </a:lnSpc>
              <a:spcBef>
                <a:spcPts val="1200"/>
              </a:spcBef>
              <a:buFont typeface="Arial" charset="0"/>
              <a:buNone/>
            </a:pPr>
            <a:r>
              <a:rPr lang="el-GR" altLang="el-GR" sz="2400" smtClean="0"/>
              <a:t>Πιο αναλυτικά, τα βασικά στάδια λειτουργίας είναι :</a:t>
            </a:r>
          </a:p>
          <a:p>
            <a:pPr marL="609600" indent="-609600">
              <a:lnSpc>
                <a:spcPct val="114000"/>
              </a:lnSpc>
              <a:spcBef>
                <a:spcPts val="1200"/>
              </a:spcBef>
              <a:buFont typeface="Arial" charset="0"/>
              <a:buAutoNum type="arabicPeriod"/>
            </a:pPr>
            <a:r>
              <a:rPr lang="el-GR" altLang="el-GR" sz="2400" smtClean="0"/>
              <a:t>Δημιουργία εικόνας</a:t>
            </a:r>
            <a:r>
              <a:rPr lang="en-US" altLang="el-GR" sz="2400" smtClean="0"/>
              <a:t> </a:t>
            </a:r>
            <a:r>
              <a:rPr lang="el-GR" altLang="el-GR" sz="2400" smtClean="0"/>
              <a:t>(</a:t>
            </a:r>
            <a:r>
              <a:rPr lang="en-US" altLang="el-GR" sz="2400" smtClean="0"/>
              <a:t>imaging</a:t>
            </a:r>
            <a:r>
              <a:rPr lang="el-GR" altLang="el-GR" sz="2400" smtClean="0"/>
              <a:t>)</a:t>
            </a:r>
          </a:p>
          <a:p>
            <a:pPr marL="609600" indent="-609600">
              <a:lnSpc>
                <a:spcPct val="114000"/>
              </a:lnSpc>
              <a:spcBef>
                <a:spcPts val="1200"/>
              </a:spcBef>
              <a:buFont typeface="Arial" charset="0"/>
              <a:buAutoNum type="arabicPeriod"/>
            </a:pPr>
            <a:r>
              <a:rPr lang="el-GR" altLang="el-GR" sz="2400" smtClean="0"/>
              <a:t>Μελάνωση</a:t>
            </a:r>
            <a:r>
              <a:rPr lang="en-US" altLang="el-GR" sz="2400" smtClean="0"/>
              <a:t> (inking)</a:t>
            </a:r>
            <a:endParaRPr lang="el-GR" altLang="el-GR" sz="2400" smtClean="0"/>
          </a:p>
          <a:p>
            <a:pPr marL="609600" indent="-609600">
              <a:lnSpc>
                <a:spcPct val="114000"/>
              </a:lnSpc>
              <a:spcBef>
                <a:spcPts val="1200"/>
              </a:spcBef>
              <a:buFont typeface="Arial" charset="0"/>
              <a:buAutoNum type="arabicPeriod"/>
            </a:pPr>
            <a:r>
              <a:rPr lang="el-GR" altLang="el-GR" sz="2400" smtClean="0"/>
              <a:t>Μεταφορά </a:t>
            </a:r>
            <a:r>
              <a:rPr lang="en-US" altLang="el-GR" sz="2400" smtClean="0"/>
              <a:t>toner</a:t>
            </a:r>
            <a:r>
              <a:rPr lang="el-GR" altLang="el-GR" sz="2400" smtClean="0"/>
              <a:t> (</a:t>
            </a:r>
            <a:r>
              <a:rPr lang="en-US" altLang="el-GR" sz="2400" smtClean="0"/>
              <a:t>toner transfer - printing</a:t>
            </a:r>
            <a:r>
              <a:rPr lang="el-GR" altLang="el-GR" sz="2400" smtClean="0"/>
              <a:t>)</a:t>
            </a:r>
          </a:p>
          <a:p>
            <a:pPr marL="609600" indent="-609600">
              <a:lnSpc>
                <a:spcPct val="114000"/>
              </a:lnSpc>
              <a:spcBef>
                <a:spcPts val="1200"/>
              </a:spcBef>
              <a:buFont typeface="Arial" charset="0"/>
              <a:buAutoNum type="arabicPeriod"/>
            </a:pPr>
            <a:r>
              <a:rPr lang="el-GR" altLang="el-GR" sz="2400" smtClean="0"/>
              <a:t>Σκλήρυνση </a:t>
            </a:r>
            <a:r>
              <a:rPr lang="en-US" altLang="el-GR" sz="2400" smtClean="0"/>
              <a:t>toner (toner fusing / fixing)</a:t>
            </a:r>
            <a:endParaRPr lang="el-GR" altLang="el-GR" sz="2400" smtClean="0"/>
          </a:p>
          <a:p>
            <a:pPr marL="609600" indent="-609600">
              <a:lnSpc>
                <a:spcPct val="114000"/>
              </a:lnSpc>
              <a:spcBef>
                <a:spcPts val="1200"/>
              </a:spcBef>
              <a:buFont typeface="Arial" charset="0"/>
              <a:buAutoNum type="arabicPeriod"/>
            </a:pPr>
            <a:r>
              <a:rPr lang="el-GR" altLang="el-GR" sz="2400" smtClean="0"/>
              <a:t>Καθαρισμός</a:t>
            </a:r>
            <a:r>
              <a:rPr lang="en-US" altLang="el-GR" sz="2400" smtClean="0"/>
              <a:t> (cleaning / conditioning)</a:t>
            </a:r>
            <a:r>
              <a:rPr lang="el-GR" altLang="el-GR" sz="2400" smtClean="0"/>
              <a:t> και επαναχρησιμοποίηση για κάθε χρώμα</a:t>
            </a:r>
          </a:p>
          <a:p>
            <a:pPr marL="609600" indent="-609600">
              <a:lnSpc>
                <a:spcPct val="114000"/>
              </a:lnSpc>
              <a:spcBef>
                <a:spcPts val="1200"/>
              </a:spcBef>
              <a:buFont typeface="Arial" charset="0"/>
              <a:buNone/>
            </a:pPr>
            <a:endParaRPr lang="el-GR" altLang="el-GR" sz="2400" smtClean="0"/>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916EE0-AB2D-4D98-958A-F472E6847319}" type="slidenum">
              <a:rPr lang="el-GR" altLang="el-GR" smtClean="0">
                <a:solidFill>
                  <a:srgbClr val="000000"/>
                </a:solidFill>
              </a:rPr>
              <a:pPr/>
              <a:t>11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p:txBody>
          <a:bodyPr/>
          <a:lstStyle/>
          <a:p>
            <a:r>
              <a:rPr lang="el-GR" altLang="el-GR" smtClean="0"/>
              <a:t>Ηλεκτροστατική μέθοδος </a:t>
            </a:r>
            <a:r>
              <a:rPr lang="el-GR" altLang="el-GR" sz="3200" b="0" smtClean="0"/>
              <a:t>(3 από 3)</a:t>
            </a:r>
          </a:p>
        </p:txBody>
      </p:sp>
      <p:sp>
        <p:nvSpPr>
          <p:cNvPr id="37890" name="Θέση περιεχομένου 2"/>
          <p:cNvSpPr>
            <a:spLocks noGrp="1"/>
          </p:cNvSpPr>
          <p:nvPr>
            <p:ph idx="1"/>
          </p:nvPr>
        </p:nvSpPr>
        <p:spPr>
          <a:xfrm>
            <a:off x="457200" y="1196975"/>
            <a:ext cx="8362950" cy="5040313"/>
          </a:xfrm>
        </p:spPr>
        <p:txBody>
          <a:bodyPr/>
          <a:lstStyle/>
          <a:p>
            <a:pPr>
              <a:lnSpc>
                <a:spcPct val="114000"/>
              </a:lnSpc>
              <a:spcBef>
                <a:spcPts val="1200"/>
              </a:spcBef>
            </a:pPr>
            <a:r>
              <a:rPr lang="el-GR" altLang="el-GR" sz="2400" smtClean="0"/>
              <a:t>Στην πραγματικότητα, δηλαδή, υπάρχει επαφή μεταξύ του κυλίνδρου που μεταφέρει το μελάνι με το εκτυπωτικό υπόστρωμα, αλλά όχι με την κλασσική μορφή των παραδοσιακών τυπογραφικών στοιχείων, μήτρας, κτλ.</a:t>
            </a:r>
          </a:p>
          <a:p>
            <a:pPr>
              <a:lnSpc>
                <a:spcPct val="114000"/>
              </a:lnSpc>
              <a:spcBef>
                <a:spcPts val="1200"/>
              </a:spcBef>
            </a:pPr>
            <a:r>
              <a:rPr lang="el-GR" altLang="el-GR" sz="2400" smtClean="0"/>
              <a:t>Βασικό λειτουργικό στοιχείο είναι ο κύλινδρος μεταφοράς του </a:t>
            </a:r>
            <a:r>
              <a:rPr lang="en-US" altLang="el-GR" sz="2400" smtClean="0"/>
              <a:t>toner</a:t>
            </a:r>
            <a:r>
              <a:rPr lang="el-GR" altLang="el-GR" sz="2400" smtClean="0"/>
              <a:t>, ο οποίος</a:t>
            </a:r>
            <a:r>
              <a:rPr lang="en-US" altLang="el-GR" sz="2400" smtClean="0"/>
              <a:t> </a:t>
            </a:r>
            <a:r>
              <a:rPr lang="el-GR" altLang="el-GR" sz="2400" smtClean="0"/>
              <a:t>καλύπτεται από κάποιο φωτοαγώγιμο υλικό (όπως για παράδειγμα από οργανικά φωτοαγώγιμα υλικά </a:t>
            </a:r>
            <a:r>
              <a:rPr lang="en-US" altLang="el-GR" sz="2400" smtClean="0"/>
              <a:t>OPC – organic photoconductor</a:t>
            </a:r>
            <a:r>
              <a:rPr lang="el-GR" altLang="el-GR" sz="2400" smtClean="0"/>
              <a:t>)</a:t>
            </a:r>
            <a:endParaRPr lang="en-US" altLang="el-GR" sz="2400" smtClean="0"/>
          </a:p>
          <a:p>
            <a:pPr>
              <a:lnSpc>
                <a:spcPct val="114000"/>
              </a:lnSpc>
              <a:spcBef>
                <a:spcPts val="1200"/>
              </a:spcBef>
            </a:pPr>
            <a:endParaRPr lang="en-US" altLang="el-GR" sz="2400" smtClean="0"/>
          </a:p>
          <a:p>
            <a:pPr>
              <a:lnSpc>
                <a:spcPct val="114000"/>
              </a:lnSpc>
              <a:spcBef>
                <a:spcPts val="1200"/>
              </a:spcBef>
            </a:pPr>
            <a:endParaRPr lang="el-GR" altLang="el-GR" sz="2400" smtClean="0"/>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B3F6F08-CF8E-428D-AA32-54A029D0944E}" type="slidenum">
              <a:rPr lang="el-GR" altLang="el-GR" smtClean="0">
                <a:solidFill>
                  <a:srgbClr val="000000"/>
                </a:solidFill>
              </a:rPr>
              <a:pPr/>
              <a:t>12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p:txBody>
          <a:bodyPr/>
          <a:lstStyle/>
          <a:p>
            <a:r>
              <a:rPr lang="el-GR" altLang="el-GR" smtClean="0"/>
              <a:t>Συστατικά μελανιών </a:t>
            </a:r>
            <a:r>
              <a:rPr lang="en-US" altLang="el-GR" smtClean="0"/>
              <a:t>toners</a:t>
            </a:r>
            <a:r>
              <a:rPr lang="el-GR" altLang="el-GR" smtClean="0"/>
              <a:t> </a:t>
            </a:r>
            <a:r>
              <a:rPr lang="el-GR" altLang="el-GR" sz="3200" b="0" smtClean="0"/>
              <a:t>(1 από 5)</a:t>
            </a:r>
          </a:p>
        </p:txBody>
      </p:sp>
      <p:sp>
        <p:nvSpPr>
          <p:cNvPr id="40962" name="Θέση περιεχομένου 2"/>
          <p:cNvSpPr>
            <a:spLocks noGrp="1"/>
          </p:cNvSpPr>
          <p:nvPr>
            <p:ph idx="1"/>
          </p:nvPr>
        </p:nvSpPr>
        <p:spPr/>
        <p:txBody>
          <a:bodyPr/>
          <a:lstStyle/>
          <a:p>
            <a:pPr>
              <a:lnSpc>
                <a:spcPct val="114000"/>
              </a:lnSpc>
              <a:spcBef>
                <a:spcPts val="1200"/>
              </a:spcBef>
            </a:pPr>
            <a:r>
              <a:rPr lang="el-GR" altLang="el-GR" sz="2400" smtClean="0"/>
              <a:t>Ένα μελάνι σε σκόνη αποτελείται από </a:t>
            </a:r>
            <a:r>
              <a:rPr lang="el-GR" altLang="el-GR" sz="2400" b="1" smtClean="0"/>
              <a:t>σύστημα δύο συστατικών</a:t>
            </a:r>
            <a:r>
              <a:rPr lang="el-GR" altLang="el-GR" sz="2400" smtClean="0"/>
              <a:t>: </a:t>
            </a:r>
          </a:p>
          <a:p>
            <a:pPr>
              <a:lnSpc>
                <a:spcPct val="114000"/>
              </a:lnSpc>
              <a:spcBef>
                <a:spcPts val="1200"/>
              </a:spcBef>
            </a:pPr>
            <a:r>
              <a:rPr lang="el-GR" altLang="el-GR" sz="2400" smtClean="0"/>
              <a:t>Το πρώτο συστατικό είναι αυτό που δίνει το </a:t>
            </a:r>
            <a:r>
              <a:rPr lang="el-GR" altLang="el-GR" sz="2400" b="1" smtClean="0"/>
              <a:t>χρώμα</a:t>
            </a:r>
            <a:r>
              <a:rPr lang="el-GR" altLang="el-GR" sz="2400" smtClean="0"/>
              <a:t> που μπορεί να είναι μαύρο, κίτρινο, </a:t>
            </a:r>
            <a:r>
              <a:rPr lang="en-US" altLang="el-GR" sz="2400" smtClean="0"/>
              <a:t>cyan</a:t>
            </a:r>
            <a:r>
              <a:rPr lang="el-GR" altLang="el-GR" sz="2400" smtClean="0"/>
              <a:t> ή </a:t>
            </a:r>
            <a:r>
              <a:rPr lang="en-US" altLang="el-GR" sz="2400" smtClean="0"/>
              <a:t>magenta</a:t>
            </a:r>
            <a:r>
              <a:rPr lang="el-GR" altLang="el-GR" sz="2400" smtClean="0"/>
              <a:t>.</a:t>
            </a:r>
          </a:p>
          <a:p>
            <a:pPr>
              <a:lnSpc>
                <a:spcPct val="114000"/>
              </a:lnSpc>
              <a:spcBef>
                <a:spcPts val="1200"/>
              </a:spcBef>
            </a:pPr>
            <a:r>
              <a:rPr lang="el-GR" altLang="el-GR" sz="2400" smtClean="0"/>
              <a:t>Το δεύτερο σημαντικό συστατικό είναι το υλικό που ελέγχει το </a:t>
            </a:r>
            <a:r>
              <a:rPr lang="el-GR" altLang="el-GR" sz="2400" b="1" smtClean="0"/>
              <a:t>ηλεκτροστατικό φορτίο </a:t>
            </a:r>
            <a:r>
              <a:rPr lang="el-GR" altLang="el-GR" sz="2400" smtClean="0"/>
              <a:t>(CCA), κι είναι απαραίτητο για την μεταφορά μέσω φόρτισης των σωματιδίων του </a:t>
            </a:r>
            <a:r>
              <a:rPr lang="en-US" altLang="el-GR" sz="2400" smtClean="0"/>
              <a:t>toner</a:t>
            </a:r>
            <a:r>
              <a:rPr lang="el-GR" altLang="el-GR" sz="2400" smtClean="0"/>
              <a:t> προς την επιφάνεια της «εικόνας» επάνω στο φωτοαγώγιμο τύμπανο.</a:t>
            </a:r>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D405FC7-FA7E-493E-A9C2-78766B8EE5C9}" type="slidenum">
              <a:rPr lang="el-GR" altLang="el-GR" smtClean="0">
                <a:solidFill>
                  <a:srgbClr val="000000"/>
                </a:solidFill>
              </a:rPr>
              <a:pPr/>
              <a:t>13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p:txBody>
          <a:bodyPr/>
          <a:lstStyle/>
          <a:p>
            <a:r>
              <a:rPr lang="el-GR" altLang="el-GR" smtClean="0"/>
              <a:t>Συστατικά μελανιών </a:t>
            </a:r>
            <a:r>
              <a:rPr lang="en-US" altLang="el-GR" smtClean="0"/>
              <a:t>toners</a:t>
            </a:r>
            <a:r>
              <a:rPr lang="el-GR" altLang="el-GR" smtClean="0"/>
              <a:t> </a:t>
            </a:r>
            <a:r>
              <a:rPr lang="el-GR" altLang="el-GR" sz="3200" b="0" smtClean="0"/>
              <a:t>(2 από 6)</a:t>
            </a:r>
          </a:p>
        </p:txBody>
      </p:sp>
      <p:sp>
        <p:nvSpPr>
          <p:cNvPr id="3" name="Θέση περιεχομένου 2"/>
          <p:cNvSpPr>
            <a:spLocks noGrp="1"/>
          </p:cNvSpPr>
          <p:nvPr>
            <p:ph idx="1"/>
          </p:nvPr>
        </p:nvSpPr>
        <p:spPr>
          <a:xfrm>
            <a:off x="457200" y="1341438"/>
            <a:ext cx="8229600" cy="4895850"/>
          </a:xfrm>
        </p:spPr>
        <p:txBody>
          <a:bodyPr/>
          <a:lstStyle/>
          <a:p>
            <a:pPr marL="0" indent="0">
              <a:lnSpc>
                <a:spcPct val="114000"/>
              </a:lnSpc>
              <a:spcBef>
                <a:spcPts val="1200"/>
              </a:spcBef>
            </a:pPr>
            <a:endParaRPr lang="el-GR" altLang="el-GR" sz="2400" smtClean="0"/>
          </a:p>
          <a:p>
            <a:pPr marL="0" indent="0">
              <a:lnSpc>
                <a:spcPct val="114000"/>
              </a:lnSpc>
              <a:spcBef>
                <a:spcPts val="1200"/>
              </a:spcBef>
            </a:pPr>
            <a:r>
              <a:rPr lang="el-GR" altLang="el-GR" sz="2400" smtClean="0"/>
              <a:t>Τα </a:t>
            </a:r>
            <a:r>
              <a:rPr lang="el-GR" altLang="el-GR" sz="2400" b="1" smtClean="0"/>
              <a:t>πρόσθετα </a:t>
            </a:r>
            <a:r>
              <a:rPr lang="el-GR" altLang="el-GR" sz="2400" smtClean="0"/>
              <a:t>ελέγχου του ηλεκτροστατικού φορτίου, παρά τις μεταξύ τους διαφορές, χρησιμοποιούνται για να δημιουργούν σταθερό ηλεκτρικό φορτίο σε κάθε είδος χρώματος, για να μπορούν τα σωματίδια να αποτεθούν στη σωστή αναλογία, ώστε να παραχθεί το επιθυμητό χρώμα στην εικόνα.</a:t>
            </a:r>
            <a:endParaRPr lang="en-US" altLang="el-GR" sz="2400" smtClean="0"/>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6F0662C-998F-42D0-9E8E-60A4BDBB0A99}"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idx="4294967295"/>
          </p:nvPr>
        </p:nvSpPr>
        <p:spPr/>
        <p:txBody>
          <a:bodyPr/>
          <a:lstStyle/>
          <a:p>
            <a:r>
              <a:rPr lang="el-GR" altLang="el-GR" smtClean="0"/>
              <a:t>Συστατικά μελανιών </a:t>
            </a:r>
            <a:r>
              <a:rPr lang="en-US" altLang="el-GR" smtClean="0"/>
              <a:t>toners</a:t>
            </a:r>
            <a:r>
              <a:rPr lang="el-GR" altLang="el-GR" smtClean="0"/>
              <a:t> </a:t>
            </a:r>
            <a:r>
              <a:rPr lang="el-GR" altLang="el-GR" sz="3200" b="0" smtClean="0"/>
              <a:t>(3 από 6)</a:t>
            </a:r>
          </a:p>
        </p:txBody>
      </p:sp>
      <p:sp>
        <p:nvSpPr>
          <p:cNvPr id="73731" name="Θέση περιεχομένου 2"/>
          <p:cNvSpPr>
            <a:spLocks noGrp="1"/>
          </p:cNvSpPr>
          <p:nvPr>
            <p:ph idx="4294967295"/>
          </p:nvPr>
        </p:nvSpPr>
        <p:spPr/>
        <p:txBody>
          <a:bodyPr/>
          <a:lstStyle/>
          <a:p>
            <a:pPr>
              <a:lnSpc>
                <a:spcPct val="114000"/>
              </a:lnSpc>
              <a:spcBef>
                <a:spcPts val="1200"/>
              </a:spcBef>
            </a:pPr>
            <a:r>
              <a:rPr lang="el-GR" altLang="el-GR" sz="2400" smtClean="0"/>
              <a:t>Οι χρωστικές ύλες που χρησιμοποιούνται στα </a:t>
            </a:r>
            <a:r>
              <a:rPr lang="el-GR" altLang="el-GR" sz="2400" b="1" smtClean="0"/>
              <a:t>μελάνια σε σκόνη (</a:t>
            </a:r>
            <a:r>
              <a:rPr lang="en-US" altLang="el-GR" sz="2400" b="1" smtClean="0"/>
              <a:t>toner</a:t>
            </a:r>
            <a:r>
              <a:rPr lang="el-GR" altLang="el-GR" sz="2400" b="1" smtClean="0"/>
              <a:t>) </a:t>
            </a:r>
            <a:r>
              <a:rPr lang="el-GR" altLang="el-GR" sz="2400" smtClean="0"/>
              <a:t>είναι συνήθως </a:t>
            </a:r>
            <a:r>
              <a:rPr lang="el-GR" altLang="el-GR" sz="2400" b="1" smtClean="0"/>
              <a:t>αιθάλη ή πιγμέντα</a:t>
            </a:r>
            <a:r>
              <a:rPr lang="el-GR" altLang="el-GR" sz="2400" smtClean="0"/>
              <a:t> σε ανάμειξη με θερμοπλαστικές </a:t>
            </a:r>
            <a:r>
              <a:rPr lang="el-GR" altLang="el-GR" sz="2400" b="1" smtClean="0"/>
              <a:t>ρητίνες</a:t>
            </a:r>
            <a:r>
              <a:rPr lang="el-GR" altLang="el-GR" sz="2400" smtClean="0"/>
              <a:t>, που είναι συνήθως συμπολυμερή στυρενίου-ακρυλικών ρητινών. </a:t>
            </a:r>
          </a:p>
          <a:p>
            <a:pPr>
              <a:lnSpc>
                <a:spcPct val="114000"/>
              </a:lnSpc>
            </a:pPr>
            <a:r>
              <a:rPr lang="el-GR" altLang="el-GR" sz="2400" smtClean="0"/>
              <a:t>Τα </a:t>
            </a:r>
            <a:r>
              <a:rPr lang="el-GR" altLang="el-GR" sz="2400" b="1" smtClean="0"/>
              <a:t>πιγμέντα</a:t>
            </a:r>
            <a:r>
              <a:rPr lang="el-GR" altLang="el-GR" sz="2400" smtClean="0"/>
              <a:t> βρίσκονται σε μικρούς κόκκους διαμέτρου 6-20 μm και ο </a:t>
            </a:r>
            <a:r>
              <a:rPr lang="el-GR" altLang="el-GR" sz="2400" b="1" smtClean="0"/>
              <a:t>φορέας</a:t>
            </a:r>
            <a:r>
              <a:rPr lang="el-GR" altLang="el-GR" sz="2400" smtClean="0"/>
              <a:t> σε πιο ογκώδεις κόκκους διαμέτρου περίπου 80-100μm. Οι κόκκοι του πιγμέντου περιβάλλουν τους κόκκους του φορέα.</a:t>
            </a:r>
            <a:endParaRPr lang="en-US" altLang="el-GR" sz="2400" smtClean="0"/>
          </a:p>
          <a:p>
            <a:pPr>
              <a:lnSpc>
                <a:spcPct val="114000"/>
              </a:lnSpc>
              <a:spcBef>
                <a:spcPts val="1200"/>
              </a:spcBef>
            </a:pPr>
            <a:endParaRPr lang="el-GR" altLang="el-GR" sz="2800" smtClean="0"/>
          </a:p>
        </p:txBody>
      </p:sp>
      <p:sp>
        <p:nvSpPr>
          <p:cNvPr id="7373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9F2B6B3-509F-41AC-9874-8E5A90171B9B}" type="slidenum">
              <a:rPr lang="el-GR" altLang="el-GR" sz="1200">
                <a:solidFill>
                  <a:srgbClr val="000000"/>
                </a:solidFill>
              </a:rPr>
              <a:pPr algn="r"/>
              <a:t>15</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Τίτλος 1"/>
          <p:cNvSpPr>
            <a:spLocks noGrp="1"/>
          </p:cNvSpPr>
          <p:nvPr>
            <p:ph type="title" idx="4294967295"/>
          </p:nvPr>
        </p:nvSpPr>
        <p:spPr/>
        <p:txBody>
          <a:bodyPr/>
          <a:lstStyle/>
          <a:p>
            <a:r>
              <a:rPr lang="el-GR" altLang="el-GR" smtClean="0"/>
              <a:t>Συστατικά μελανιών </a:t>
            </a:r>
            <a:r>
              <a:rPr lang="en-US" altLang="el-GR" smtClean="0"/>
              <a:t>toners</a:t>
            </a:r>
            <a:r>
              <a:rPr lang="el-GR" altLang="el-GR" smtClean="0"/>
              <a:t> </a:t>
            </a:r>
            <a:r>
              <a:rPr lang="el-GR" altLang="el-GR" sz="3200" b="0" smtClean="0"/>
              <a:t>(4 από 6)</a:t>
            </a:r>
          </a:p>
        </p:txBody>
      </p:sp>
      <p:sp>
        <p:nvSpPr>
          <p:cNvPr id="82947" name="Θέση περιεχομένου 2"/>
          <p:cNvSpPr>
            <a:spLocks noGrp="1"/>
          </p:cNvSpPr>
          <p:nvPr>
            <p:ph idx="4294967295"/>
          </p:nvPr>
        </p:nvSpPr>
        <p:spPr/>
        <p:txBody>
          <a:bodyPr/>
          <a:lstStyle/>
          <a:p>
            <a:pPr>
              <a:lnSpc>
                <a:spcPct val="114000"/>
              </a:lnSpc>
              <a:spcBef>
                <a:spcPts val="1200"/>
              </a:spcBef>
            </a:pPr>
            <a:r>
              <a:rPr lang="el-GR" altLang="el-GR" sz="2400" smtClean="0"/>
              <a:t>Υπενθυμίζεται ότι τα πιγμέντα έχουν έναν βαθμό </a:t>
            </a:r>
            <a:r>
              <a:rPr lang="el-GR" altLang="el-GR" sz="2400" b="1" smtClean="0"/>
              <a:t>αδιαφάνειας,</a:t>
            </a:r>
            <a:r>
              <a:rPr lang="el-GR" altLang="el-GR" sz="2400" smtClean="0"/>
              <a:t> που δεν είναι επιθυμητή, εφόσον τα χρώματα εκτυπώνονται το ένα πάνω στο άλλο (</a:t>
            </a:r>
            <a:r>
              <a:rPr lang="el-GR" altLang="el-GR" sz="2400" b="1" smtClean="0"/>
              <a:t>πολυχρωμία</a:t>
            </a:r>
            <a:r>
              <a:rPr lang="el-GR" altLang="el-GR" sz="2400" smtClean="0"/>
              <a:t>). </a:t>
            </a:r>
          </a:p>
          <a:p>
            <a:pPr>
              <a:lnSpc>
                <a:spcPct val="114000"/>
              </a:lnSpc>
              <a:spcBef>
                <a:spcPts val="1200"/>
              </a:spcBef>
            </a:pPr>
            <a:r>
              <a:rPr lang="el-GR" altLang="el-GR" sz="2400" smtClean="0"/>
              <a:t>Όσον αφορά τα πιγμέντα ανά χρώμα, αυτά συνήθως είναι:</a:t>
            </a:r>
          </a:p>
          <a:p>
            <a:pPr lvl="1">
              <a:lnSpc>
                <a:spcPct val="114000"/>
              </a:lnSpc>
              <a:spcBef>
                <a:spcPts val="1200"/>
              </a:spcBef>
            </a:pPr>
            <a:r>
              <a:rPr lang="el-GR" altLang="el-GR" sz="2400" smtClean="0"/>
              <a:t>Το </a:t>
            </a:r>
            <a:r>
              <a:rPr lang="el-GR" altLang="el-GR" sz="2400" b="1" smtClean="0"/>
              <a:t>κίτρινο </a:t>
            </a:r>
            <a:r>
              <a:rPr lang="el-GR" altLang="el-GR" sz="2400" smtClean="0"/>
              <a:t>χρώμα, που δημιουργείται συνήθως από αζωενώσεις</a:t>
            </a:r>
            <a:r>
              <a:rPr lang="en-US" altLang="el-GR" sz="2400" smtClean="0"/>
              <a:t>,</a:t>
            </a:r>
          </a:p>
          <a:p>
            <a:pPr lvl="1">
              <a:lnSpc>
                <a:spcPct val="114000"/>
              </a:lnSpc>
              <a:spcBef>
                <a:spcPts val="1200"/>
              </a:spcBef>
            </a:pPr>
            <a:r>
              <a:rPr lang="el-GR" altLang="el-GR" sz="2400" smtClean="0"/>
              <a:t>Το χρώμα </a:t>
            </a:r>
            <a:r>
              <a:rPr lang="el-GR" altLang="el-GR" sz="2400" b="1" smtClean="0"/>
              <a:t>magen</a:t>
            </a:r>
            <a:r>
              <a:rPr lang="en-US" altLang="el-GR" sz="2400" b="1" smtClean="0"/>
              <a:t>t</a:t>
            </a:r>
            <a:r>
              <a:rPr lang="el-GR" altLang="el-GR" sz="2400" b="1" smtClean="0"/>
              <a:t>a</a:t>
            </a:r>
            <a:r>
              <a:rPr lang="el-GR" altLang="el-GR" sz="2400" smtClean="0"/>
              <a:t> από ενώσεις κινακριδόνης-ξανθενίου</a:t>
            </a:r>
            <a:r>
              <a:rPr lang="en-US" altLang="el-GR" sz="2400" smtClean="0"/>
              <a:t>,</a:t>
            </a:r>
          </a:p>
          <a:p>
            <a:pPr lvl="1">
              <a:lnSpc>
                <a:spcPct val="114000"/>
              </a:lnSpc>
              <a:spcBef>
                <a:spcPts val="1200"/>
              </a:spcBef>
            </a:pPr>
            <a:r>
              <a:rPr lang="el-GR" altLang="el-GR" sz="2400" smtClean="0"/>
              <a:t>Το </a:t>
            </a:r>
            <a:r>
              <a:rPr lang="en-US" altLang="el-GR" sz="2400" b="1" smtClean="0"/>
              <a:t>cyan</a:t>
            </a:r>
            <a:r>
              <a:rPr lang="el-GR" altLang="el-GR" sz="2400" b="1" smtClean="0"/>
              <a:t> </a:t>
            </a:r>
            <a:r>
              <a:rPr lang="el-GR" altLang="el-GR" sz="2400" smtClean="0"/>
              <a:t>από φθαλοκυανίνες.</a:t>
            </a:r>
          </a:p>
          <a:p>
            <a:pPr>
              <a:lnSpc>
                <a:spcPct val="114000"/>
              </a:lnSpc>
              <a:spcBef>
                <a:spcPts val="1200"/>
              </a:spcBef>
            </a:pPr>
            <a:endParaRPr lang="el-GR" altLang="el-GR" sz="2400" smtClean="0"/>
          </a:p>
        </p:txBody>
      </p:sp>
      <p:sp>
        <p:nvSpPr>
          <p:cNvPr id="8294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28BCD58-1FB5-4CE8-B411-C4FF74664A95}" type="slidenum">
              <a:rPr lang="el-GR" altLang="el-GR" sz="1200">
                <a:solidFill>
                  <a:srgbClr val="000000"/>
                </a:solidFill>
              </a:rPr>
              <a:pPr algn="r"/>
              <a:t>16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idx="4294967295"/>
          </p:nvPr>
        </p:nvSpPr>
        <p:spPr/>
        <p:txBody>
          <a:bodyPr/>
          <a:lstStyle/>
          <a:p>
            <a:r>
              <a:rPr lang="el-GR" altLang="el-GR" smtClean="0"/>
              <a:t>Συστατικά μελανιών </a:t>
            </a:r>
            <a:r>
              <a:rPr lang="en-US" altLang="el-GR" smtClean="0"/>
              <a:t>toners</a:t>
            </a:r>
            <a:r>
              <a:rPr lang="el-GR" altLang="el-GR" smtClean="0"/>
              <a:t> </a:t>
            </a:r>
            <a:r>
              <a:rPr lang="el-GR" altLang="el-GR" sz="3200" b="0" smtClean="0"/>
              <a:t>(5 από 6)</a:t>
            </a:r>
          </a:p>
        </p:txBody>
      </p:sp>
      <p:sp>
        <p:nvSpPr>
          <p:cNvPr id="80899" name="Θέση περιεχομένου 2"/>
          <p:cNvSpPr>
            <a:spLocks noGrp="1"/>
          </p:cNvSpPr>
          <p:nvPr>
            <p:ph idx="4294967295"/>
          </p:nvPr>
        </p:nvSpPr>
        <p:spPr>
          <a:xfrm>
            <a:off x="457200" y="1196975"/>
            <a:ext cx="8291513" cy="5040313"/>
          </a:xfrm>
        </p:spPr>
        <p:txBody>
          <a:bodyPr/>
          <a:lstStyle/>
          <a:p>
            <a:pPr>
              <a:lnSpc>
                <a:spcPct val="114000"/>
              </a:lnSpc>
              <a:spcBef>
                <a:spcPts val="1200"/>
              </a:spcBef>
            </a:pPr>
            <a:r>
              <a:rPr lang="el-GR" altLang="el-GR" sz="2400" smtClean="0"/>
              <a:t>Οι ρητίνες των</a:t>
            </a:r>
            <a:r>
              <a:rPr lang="en-US" altLang="el-GR" sz="2400" smtClean="0"/>
              <a:t> toners</a:t>
            </a:r>
            <a:r>
              <a:rPr lang="el-GR" altLang="el-GR" sz="2400" smtClean="0"/>
              <a:t> έχουν </a:t>
            </a:r>
            <a:r>
              <a:rPr lang="el-GR" altLang="el-GR" sz="2400" b="1" smtClean="0"/>
              <a:t>θερμοκρασία υαλώδους μεταπτώσεως </a:t>
            </a:r>
            <a:r>
              <a:rPr lang="en-US" altLang="el-GR" sz="2400" b="1" smtClean="0"/>
              <a:t>T</a:t>
            </a:r>
            <a:r>
              <a:rPr lang="en-US" altLang="el-GR" sz="2400" b="1" baseline="-25000" smtClean="0"/>
              <a:t>g</a:t>
            </a:r>
            <a:r>
              <a:rPr lang="el-GR" altLang="el-GR" sz="2400" smtClean="0"/>
              <a:t>,</a:t>
            </a:r>
            <a:r>
              <a:rPr lang="en-US" altLang="el-GR" sz="2400" smtClean="0"/>
              <a:t> </a:t>
            </a:r>
            <a:r>
              <a:rPr lang="el-GR" altLang="el-GR" sz="2400" smtClean="0"/>
              <a:t>δηλαδή θερμοκρασία, στην οποία μαλακώνουν και ρέουν, περίπου 65-70°C. </a:t>
            </a:r>
          </a:p>
          <a:p>
            <a:pPr>
              <a:lnSpc>
                <a:spcPct val="114000"/>
              </a:lnSpc>
              <a:spcBef>
                <a:spcPts val="1200"/>
              </a:spcBef>
            </a:pPr>
            <a:r>
              <a:rPr lang="el-GR" altLang="el-GR" sz="2400" smtClean="0"/>
              <a:t>Σημειώνεται ότι τα </a:t>
            </a:r>
            <a:r>
              <a:rPr lang="en-US" altLang="el-GR" sz="2400" smtClean="0"/>
              <a:t>toners</a:t>
            </a:r>
            <a:r>
              <a:rPr lang="el-GR" altLang="el-GR" sz="2400" smtClean="0"/>
              <a:t> πρέπει να είναι γενικά </a:t>
            </a:r>
            <a:r>
              <a:rPr lang="el-GR" altLang="el-GR" sz="2400" b="1" smtClean="0"/>
              <a:t>σταθερά στη θερμότητα, </a:t>
            </a:r>
            <a:r>
              <a:rPr lang="el-GR" altLang="el-GR" sz="2400" smtClean="0"/>
              <a:t>ώστε να μη τήκονται και ρέουν πριν τη στερέωση στο χαρτί. Αυτό το φαινόμενο θα ελάττωνε την ακρίβεια εκτύπωσης και θα μπορούσε να δημιουργήσει προβλήματα στην ποιότητα εκτύπωσης αλλά και στον έλεγχο της διαδικασίας εκτύπωσης.</a:t>
            </a:r>
            <a:endParaRPr lang="en-US" altLang="el-GR" sz="2400" smtClean="0"/>
          </a:p>
        </p:txBody>
      </p:sp>
      <p:sp>
        <p:nvSpPr>
          <p:cNvPr id="8090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ED2A701-F846-4425-AD83-95D4EA150BD5}" type="slidenum">
              <a:rPr lang="el-GR" altLang="el-GR" sz="1200">
                <a:solidFill>
                  <a:srgbClr val="000000"/>
                </a:solidFill>
              </a:rPr>
              <a:pPr algn="r"/>
              <a:t>17</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Τίτλος 1"/>
          <p:cNvSpPr>
            <a:spLocks noGrp="1"/>
          </p:cNvSpPr>
          <p:nvPr>
            <p:ph type="title" idx="4294967295"/>
          </p:nvPr>
        </p:nvSpPr>
        <p:spPr/>
        <p:txBody>
          <a:bodyPr/>
          <a:lstStyle/>
          <a:p>
            <a:r>
              <a:rPr lang="el-GR" altLang="el-GR" smtClean="0"/>
              <a:t>Συστατικά μελανιών </a:t>
            </a:r>
            <a:r>
              <a:rPr lang="en-US" altLang="el-GR" smtClean="0"/>
              <a:t>toners</a:t>
            </a:r>
            <a:r>
              <a:rPr lang="el-GR" altLang="el-GR" smtClean="0"/>
              <a:t> </a:t>
            </a:r>
            <a:r>
              <a:rPr lang="el-GR" altLang="el-GR" sz="3200" b="0" smtClean="0"/>
              <a:t>(6 από 6)</a:t>
            </a:r>
          </a:p>
        </p:txBody>
      </p:sp>
      <p:sp>
        <p:nvSpPr>
          <p:cNvPr id="81923" name="Θέση περιεχομένου 2"/>
          <p:cNvSpPr>
            <a:spLocks noGrp="1"/>
          </p:cNvSpPr>
          <p:nvPr>
            <p:ph idx="4294967295"/>
          </p:nvPr>
        </p:nvSpPr>
        <p:spPr>
          <a:xfrm>
            <a:off x="457200" y="1341438"/>
            <a:ext cx="8229600" cy="4895850"/>
          </a:xfrm>
        </p:spPr>
        <p:txBody>
          <a:bodyPr/>
          <a:lstStyle/>
          <a:p>
            <a:pPr>
              <a:lnSpc>
                <a:spcPct val="114000"/>
              </a:lnSpc>
            </a:pPr>
            <a:r>
              <a:rPr lang="el-GR" altLang="el-GR" sz="2400" smtClean="0"/>
              <a:t>Έτσι, ένα ιδανικό </a:t>
            </a:r>
            <a:r>
              <a:rPr lang="en-US" altLang="el-GR" sz="2400" smtClean="0"/>
              <a:t>toner</a:t>
            </a:r>
            <a:r>
              <a:rPr lang="el-GR" altLang="el-GR" sz="2400" smtClean="0"/>
              <a:t> αποτελείται από μια </a:t>
            </a:r>
            <a:r>
              <a:rPr lang="el-GR" altLang="el-GR" sz="2400" b="1" smtClean="0"/>
              <a:t>χρωστική</a:t>
            </a:r>
            <a:r>
              <a:rPr lang="el-GR" altLang="el-GR" sz="2400" smtClean="0"/>
              <a:t> με </a:t>
            </a:r>
            <a:r>
              <a:rPr lang="el-GR" altLang="el-GR" sz="2400" b="1" smtClean="0"/>
              <a:t>πρόσθετα</a:t>
            </a:r>
            <a:r>
              <a:rPr lang="el-GR" altLang="el-GR" sz="2400" smtClean="0"/>
              <a:t> για την στερέωση του χρώματος, που μπορούν να είναι κάποια συμπολυμερή σε συνδυασμό με τα πολυμερή της ρητίνης που αποτελούν τον φορέα της σκόνης του μελανιού.</a:t>
            </a:r>
          </a:p>
          <a:p>
            <a:pPr>
              <a:lnSpc>
                <a:spcPct val="114000"/>
              </a:lnSpc>
            </a:pPr>
            <a:r>
              <a:rPr lang="el-GR" altLang="el-GR" sz="2400" smtClean="0"/>
              <a:t>Ένα τέτοιο παράδειγμα</a:t>
            </a:r>
            <a:r>
              <a:rPr lang="el-GR" altLang="el-GR" sz="2400" b="1" smtClean="0"/>
              <a:t> σύνθεσης toner </a:t>
            </a:r>
            <a:r>
              <a:rPr lang="el-GR" altLang="el-GR" sz="2400" smtClean="0"/>
              <a:t>για εκτύπωση</a:t>
            </a:r>
            <a:r>
              <a:rPr lang="el-GR" altLang="el-GR" sz="2400" b="1" smtClean="0"/>
              <a:t> </a:t>
            </a:r>
            <a:r>
              <a:rPr lang="el-GR" altLang="el-GR" sz="2400" smtClean="0"/>
              <a:t>κειμένου</a:t>
            </a:r>
            <a:r>
              <a:rPr lang="el-GR" altLang="el-GR" sz="2400" b="1" smtClean="0"/>
              <a:t> </a:t>
            </a:r>
            <a:r>
              <a:rPr lang="el-GR" altLang="el-GR" sz="2400" smtClean="0"/>
              <a:t>μπορεί να είναι: μαύρο του άνθρακα, κάποιο πρόσθετο ρύθμισης φορτίου, 90% πολυμερές συνδετικό (ρητίνη), ξηρά λιπαντικά και πρόσθετα, όπως στεατικός ψευδάργυρoς και έλαια σιλικόνης.</a:t>
            </a:r>
          </a:p>
          <a:p>
            <a:pPr>
              <a:lnSpc>
                <a:spcPct val="114000"/>
              </a:lnSpc>
            </a:pPr>
            <a:endParaRPr lang="el-GR" altLang="el-GR" sz="2400" smtClean="0"/>
          </a:p>
        </p:txBody>
      </p:sp>
      <p:sp>
        <p:nvSpPr>
          <p:cNvPr id="8192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EEFCF63-1A99-47C4-918E-2AA5134853F8}" type="slidenum">
              <a:rPr lang="el-GR" altLang="el-GR" sz="1200">
                <a:solidFill>
                  <a:srgbClr val="000000"/>
                </a:solidFill>
              </a:rPr>
              <a:pPr algn="r"/>
              <a:t>18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z="2400" smtClean="0"/>
              <a:t>Στόχος της ενότητας αυτής είναι η παρουσίαση των βασικών αρχών των ψηφιακών τεχνολογιών εκτύπωσης, μελανιών και γενικότερα των υλικών που χρησιμοποιούνται σε αυτές, καθώς και η επισήμανση των κοινών και διαφορετικών χαρακτηριστικών τους σε σχέση με τα συμβατικά μελάνια εκτύπωσης. </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A3FB9E1-5B88-41E3-B557-A5A5E7A2A8E8}"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mtClean="0"/>
              <a:t>Ποιότητα εκτύπωσης με </a:t>
            </a:r>
            <a:r>
              <a:rPr lang="en-US" altLang="el-GR" smtClean="0"/>
              <a:t>toners</a:t>
            </a:r>
            <a:r>
              <a:rPr lang="el-GR" altLang="el-GR" smtClean="0"/>
              <a:t> </a:t>
            </a:r>
            <a:r>
              <a:rPr lang="el-GR" altLang="el-GR" sz="3200" b="0" smtClean="0"/>
              <a:t>(1 από 2)</a:t>
            </a:r>
          </a:p>
        </p:txBody>
      </p:sp>
      <p:sp>
        <p:nvSpPr>
          <p:cNvPr id="41986" name="Θέση περιεχομένου 2"/>
          <p:cNvSpPr>
            <a:spLocks noGrp="1"/>
          </p:cNvSpPr>
          <p:nvPr>
            <p:ph idx="1"/>
          </p:nvPr>
        </p:nvSpPr>
        <p:spPr/>
        <p:txBody>
          <a:bodyPr/>
          <a:lstStyle/>
          <a:p>
            <a:pPr>
              <a:lnSpc>
                <a:spcPct val="114000"/>
              </a:lnSpc>
            </a:pPr>
            <a:r>
              <a:rPr lang="el-GR" altLang="el-GR" sz="2400" smtClean="0"/>
              <a:t>Το </a:t>
            </a:r>
            <a:r>
              <a:rPr lang="el-GR" altLang="el-GR" sz="2400" b="1" smtClean="0"/>
              <a:t>πάχος</a:t>
            </a:r>
            <a:r>
              <a:rPr lang="el-GR" altLang="el-GR" sz="2400" smtClean="0"/>
              <a:t> του εκτυπωμένου στρώματος μελανιού </a:t>
            </a:r>
            <a:r>
              <a:rPr lang="en-US" altLang="el-GR" sz="2400" smtClean="0"/>
              <a:t>toner </a:t>
            </a:r>
            <a:r>
              <a:rPr lang="el-GR" altLang="el-GR" sz="2400" smtClean="0"/>
              <a:t>μπορεί να είναι περίπου 5-10 μ</a:t>
            </a:r>
            <a:r>
              <a:rPr lang="en-US" altLang="el-GR" sz="2400" smtClean="0"/>
              <a:t>m</a:t>
            </a:r>
            <a:r>
              <a:rPr lang="el-GR" altLang="el-GR" sz="2400" smtClean="0"/>
              <a:t>,</a:t>
            </a:r>
            <a:r>
              <a:rPr lang="en-US" altLang="el-GR" sz="2400" smtClean="0"/>
              <a:t> </a:t>
            </a:r>
            <a:r>
              <a:rPr lang="el-GR" altLang="el-GR" sz="2400" smtClean="0"/>
              <a:t>ανάλογα και με το υπόστρωμα.</a:t>
            </a:r>
          </a:p>
          <a:p>
            <a:pPr>
              <a:lnSpc>
                <a:spcPct val="114000"/>
              </a:lnSpc>
            </a:pPr>
            <a:r>
              <a:rPr lang="el-GR" altLang="el-GR" sz="2400" smtClean="0"/>
              <a:t>Σημειώνεται ότι το </a:t>
            </a:r>
            <a:r>
              <a:rPr lang="el-GR" altLang="el-GR" sz="2400" b="1" smtClean="0"/>
              <a:t>είδος</a:t>
            </a:r>
            <a:r>
              <a:rPr lang="el-GR" altLang="el-GR" sz="2400" smtClean="0"/>
              <a:t> και το </a:t>
            </a:r>
            <a:r>
              <a:rPr lang="el-GR" altLang="el-GR" sz="2400" b="1" smtClean="0"/>
              <a:t>μέγεθος των σωματιδίων του </a:t>
            </a:r>
            <a:r>
              <a:rPr lang="en-US" altLang="el-GR" sz="2400" b="1" smtClean="0"/>
              <a:t>toner</a:t>
            </a:r>
            <a:r>
              <a:rPr lang="el-GR" altLang="el-GR" sz="2400" b="1" smtClean="0"/>
              <a:t> </a:t>
            </a:r>
            <a:r>
              <a:rPr lang="el-GR" altLang="el-GR" sz="2400" smtClean="0"/>
              <a:t>καθορίζει την </a:t>
            </a:r>
            <a:r>
              <a:rPr lang="el-GR" altLang="el-GR" sz="2400" b="1" smtClean="0"/>
              <a:t>ακρίβεια (ποιότητα) εκτύπωσης</a:t>
            </a:r>
            <a:r>
              <a:rPr lang="el-GR" altLang="el-GR" sz="2400" smtClean="0"/>
              <a:t> που μπορεί να επιτευχθεί. </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C85849B-2031-46F6-97E6-49BBA6A1B95E}" type="slidenum">
              <a:rPr lang="el-GR" altLang="el-GR" smtClean="0">
                <a:solidFill>
                  <a:srgbClr val="000000"/>
                </a:solidFill>
              </a:rPr>
              <a:pPr/>
              <a:t>19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idx="4294967295"/>
          </p:nvPr>
        </p:nvSpPr>
        <p:spPr>
          <a:xfrm>
            <a:off x="0" y="115888"/>
            <a:ext cx="9144000" cy="909637"/>
          </a:xfrm>
        </p:spPr>
        <p:txBody>
          <a:bodyPr/>
          <a:lstStyle/>
          <a:p>
            <a:r>
              <a:rPr lang="el-GR" altLang="el-GR" smtClean="0"/>
              <a:t>Ποιότητα εκτύπωσης με </a:t>
            </a:r>
            <a:r>
              <a:rPr lang="en-US" altLang="el-GR" smtClean="0"/>
              <a:t>toners</a:t>
            </a:r>
            <a:r>
              <a:rPr lang="el-GR" altLang="el-GR" smtClean="0"/>
              <a:t> </a:t>
            </a:r>
            <a:r>
              <a:rPr lang="el-GR" altLang="el-GR" sz="3200" b="0" smtClean="0"/>
              <a:t>(2 από 2)</a:t>
            </a:r>
          </a:p>
        </p:txBody>
      </p:sp>
      <p:sp>
        <p:nvSpPr>
          <p:cNvPr id="78851" name="Θέση περιεχομένου 2"/>
          <p:cNvSpPr>
            <a:spLocks noGrp="1"/>
          </p:cNvSpPr>
          <p:nvPr>
            <p:ph idx="4294967295"/>
          </p:nvPr>
        </p:nvSpPr>
        <p:spPr>
          <a:xfrm>
            <a:off x="457200" y="1196975"/>
            <a:ext cx="8229600" cy="5327650"/>
          </a:xfrm>
        </p:spPr>
        <p:txBody>
          <a:bodyPr/>
          <a:lstStyle/>
          <a:p>
            <a:pPr>
              <a:lnSpc>
                <a:spcPct val="114000"/>
              </a:lnSpc>
            </a:pPr>
            <a:r>
              <a:rPr lang="el-GR" altLang="el-GR" sz="2400" smtClean="0"/>
              <a:t>Τα μεγαλύτερα σωματίδια περιορίζουν την </a:t>
            </a:r>
            <a:r>
              <a:rPr lang="el-GR" altLang="el-GR" sz="2400" b="1" smtClean="0"/>
              <a:t>ακρίβεια της εκτύπωσης</a:t>
            </a:r>
            <a:r>
              <a:rPr lang="el-GR" altLang="el-GR" sz="2400" smtClean="0"/>
              <a:t>, ενώ όσο μικρότερα είναι αυτά, τόσο μεγαλύτερη ακρίβεια έχει η εκτυπωμένη εικόνα. </a:t>
            </a:r>
          </a:p>
          <a:p>
            <a:pPr>
              <a:lnSpc>
                <a:spcPct val="114000"/>
              </a:lnSpc>
              <a:spcBef>
                <a:spcPts val="1200"/>
              </a:spcBef>
            </a:pPr>
            <a:r>
              <a:rPr lang="el-GR" altLang="el-GR" sz="2200" smtClean="0"/>
              <a:t>Πάντως, τα σωματίδια των ξηρών </a:t>
            </a:r>
            <a:r>
              <a:rPr lang="en-US" altLang="el-GR" sz="2200" smtClean="0"/>
              <a:t>toners</a:t>
            </a:r>
            <a:r>
              <a:rPr lang="el-GR" altLang="el-GR" sz="2200" smtClean="0"/>
              <a:t> είναι δύσκολο να μεταφερθούν ομοιόμορφα από το δοχείο τους στο τύμπανο, καθώς το μέσον ελέγχου ηλεκτροστατικού φορτίου βρίσκεται συνήθως ενσωματωμένο μέσα στους κόκκους του. Έτσι, δεν έχουν </a:t>
            </a:r>
            <a:r>
              <a:rPr lang="el-GR" altLang="el-GR" sz="2200" b="1" smtClean="0"/>
              <a:t>ομοιόμορφη συμπεριφορά</a:t>
            </a:r>
            <a:r>
              <a:rPr lang="el-GR" altLang="el-GR" sz="2200" smtClean="0"/>
              <a:t>, μερικοί κόκκοι είναι λιγότερο φορτισμένοι από άλλους, οπότε, μεταφέρονται πιο αργά, και προκαλούν </a:t>
            </a:r>
            <a:r>
              <a:rPr lang="el-GR" altLang="el-GR" sz="2200" b="1" smtClean="0"/>
              <a:t>ανωμαλίες </a:t>
            </a:r>
            <a:r>
              <a:rPr lang="el-GR" altLang="el-GR" sz="2200" smtClean="0"/>
              <a:t>στα άκρα των κουκκίδων του ράστερ ή στις γραμμές.</a:t>
            </a:r>
          </a:p>
        </p:txBody>
      </p:sp>
      <p:sp>
        <p:nvSpPr>
          <p:cNvPr id="7885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08A163A-84C8-44C4-8D14-673E231BEB1E}" type="slidenum">
              <a:rPr lang="el-GR" altLang="el-GR" sz="1200">
                <a:solidFill>
                  <a:srgbClr val="000000"/>
                </a:solidFill>
              </a:rPr>
              <a:pPr algn="r"/>
              <a:t>20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358775" y="2276475"/>
            <a:ext cx="8426450" cy="1081088"/>
          </a:xfrm>
          <a:ln w="28575">
            <a:solidFill>
              <a:srgbClr val="004A82"/>
            </a:solidFill>
            <a:miter lim="800000"/>
            <a:headEnd/>
            <a:tailEnd/>
          </a:ln>
        </p:spPr>
        <p:txBody>
          <a:bodyPr/>
          <a:lstStyle/>
          <a:p>
            <a:r>
              <a:rPr lang="el-GR" altLang="el-GR" smtClean="0"/>
              <a:t>Εκτύπωση με έγχυση μελανιού</a:t>
            </a:r>
            <a:endParaRPr lang="el-GR" altLang="el-GR" sz="3200" b="0" smtClean="0"/>
          </a:p>
        </p:txBody>
      </p:sp>
      <p:sp>
        <p:nvSpPr>
          <p:cNvPr id="4813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8948831-C22D-41FC-B2CA-323855F7D0D2}" type="slidenum">
              <a:rPr lang="el-GR" altLang="el-GR" smtClean="0">
                <a:solidFill>
                  <a:srgbClr val="000000"/>
                </a:solidFill>
              </a:rPr>
              <a:pPr/>
              <a:t>21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l-GR" altLang="el-GR" smtClean="0"/>
              <a:t>Μελάνια για έγχυση </a:t>
            </a:r>
            <a:r>
              <a:rPr lang="el-GR" altLang="el-GR" sz="3200" b="0" smtClean="0"/>
              <a:t>(1 από 2)</a:t>
            </a:r>
          </a:p>
        </p:txBody>
      </p:sp>
      <p:sp>
        <p:nvSpPr>
          <p:cNvPr id="74755" name="Rectangle 3"/>
          <p:cNvSpPr>
            <a:spLocks noGrp="1"/>
          </p:cNvSpPr>
          <p:nvPr>
            <p:ph type="body" idx="1"/>
          </p:nvPr>
        </p:nvSpPr>
        <p:spPr/>
        <p:txBody>
          <a:bodyPr/>
          <a:lstStyle/>
          <a:p>
            <a:pPr>
              <a:lnSpc>
                <a:spcPct val="90000"/>
              </a:lnSpc>
            </a:pPr>
            <a:r>
              <a:rPr lang="el-GR" altLang="el-GR" sz="2400" smtClean="0"/>
              <a:t>Τα μελάνια, που χρησιμοποιούνται στις εκτυπώσεις με έγχυση, είναι κατά βάση υγρά (υδατικής βάσης ή μελάνια οργανικών διαλυτών) με ιξώδες 1-30 </a:t>
            </a:r>
            <a:r>
              <a:rPr lang="en-US" altLang="el-GR" sz="2400" smtClean="0"/>
              <a:t>mPa.s</a:t>
            </a:r>
            <a:r>
              <a:rPr lang="el-GR" altLang="el-GR" sz="2400" smtClean="0"/>
              <a:t>. </a:t>
            </a:r>
          </a:p>
          <a:p>
            <a:pPr>
              <a:lnSpc>
                <a:spcPct val="90000"/>
              </a:lnSpc>
            </a:pPr>
            <a:r>
              <a:rPr lang="el-GR" altLang="el-GR" sz="2400" smtClean="0"/>
              <a:t>Το πάχος του εκτυπωμένου φιλμ</a:t>
            </a:r>
            <a:r>
              <a:rPr lang="en-US" altLang="el-GR" sz="2400" smtClean="0"/>
              <a:t> </a:t>
            </a:r>
            <a:r>
              <a:rPr lang="el-GR" altLang="el-GR" sz="2400" smtClean="0"/>
              <a:t>μελανιού είναι περίπου 0.5 μ</a:t>
            </a:r>
            <a:r>
              <a:rPr lang="en-US" altLang="el-GR" sz="2400" smtClean="0"/>
              <a:t>m</a:t>
            </a:r>
            <a:r>
              <a:rPr lang="el-GR" altLang="el-GR" sz="2400" smtClean="0"/>
              <a:t> στην περίπτωση της χρήσης διαλυτών και 5-15 μ</a:t>
            </a:r>
            <a:r>
              <a:rPr lang="en-US" altLang="el-GR" sz="2400" smtClean="0"/>
              <a:t>m</a:t>
            </a:r>
            <a:r>
              <a:rPr lang="el-GR" altLang="el-GR" sz="2400" smtClean="0"/>
              <a:t> (ανάλογα με το υπόστρωμα) στην περίπτωση των μελανιών υπεριώδους ακτινοβολίας</a:t>
            </a:r>
            <a:r>
              <a:rPr lang="en-US" altLang="el-GR" sz="2400" smtClean="0"/>
              <a:t> (UV)</a:t>
            </a:r>
            <a:r>
              <a:rPr lang="el-GR" altLang="el-GR" sz="240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l-GR" altLang="el-GR" smtClean="0"/>
              <a:t>Μελάνια για έγχυση </a:t>
            </a:r>
            <a:r>
              <a:rPr lang="el-GR" altLang="el-GR" sz="3200" b="0" smtClean="0"/>
              <a:t>(2 από 2)</a:t>
            </a:r>
          </a:p>
        </p:txBody>
      </p:sp>
      <p:sp>
        <p:nvSpPr>
          <p:cNvPr id="76803" name="Rectangle 3"/>
          <p:cNvSpPr>
            <a:spLocks noGrp="1"/>
          </p:cNvSpPr>
          <p:nvPr>
            <p:ph type="body" idx="1"/>
          </p:nvPr>
        </p:nvSpPr>
        <p:spPr/>
        <p:txBody>
          <a:bodyPr/>
          <a:lstStyle/>
          <a:p>
            <a:r>
              <a:rPr lang="el-GR" altLang="el-GR" sz="2400" smtClean="0"/>
              <a:t>Οι χρωστικές ύλες που χρησιμοποιούνται στα μελάνια έγχυσης είναι σε μικρό βαθμό τα πιγμέντα και κυρίως οι χρωστικές- βαφές (</a:t>
            </a:r>
            <a:r>
              <a:rPr lang="en-US" altLang="el-GR" sz="2400" smtClean="0"/>
              <a:t>dyes</a:t>
            </a:r>
            <a:r>
              <a:rPr lang="el-GR" altLang="el-GR" sz="2400" smtClean="0"/>
              <a:t>).</a:t>
            </a:r>
          </a:p>
          <a:p>
            <a:r>
              <a:rPr lang="el-GR" altLang="el-GR" sz="2400" smtClean="0"/>
              <a:t>Τα συστατικά των μελανιών έγχυσης διαφέρουν ανάλογα με την μέθοδο ξήρανσης και σκλήρυνσης: Εξάτμιση και απορρόφηση, χρήση υπεριώδους ακτινοβολίας </a:t>
            </a:r>
            <a:r>
              <a:rPr lang="en-US" altLang="el-GR" sz="2400" smtClean="0"/>
              <a:t>(UV)</a:t>
            </a:r>
            <a:r>
              <a:rPr lang="el-GR" altLang="el-GR" sz="2400" smtClean="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0" y="115888"/>
            <a:ext cx="9144000" cy="909637"/>
          </a:xfrm>
        </p:spPr>
        <p:txBody>
          <a:bodyPr/>
          <a:lstStyle/>
          <a:p>
            <a:r>
              <a:rPr lang="el-GR" altLang="el-GR" smtClean="0"/>
              <a:t>Εκτύπωση με έγχυση μελανιού </a:t>
            </a:r>
            <a:r>
              <a:rPr lang="el-GR" altLang="el-GR" sz="3200" b="0" smtClean="0"/>
              <a:t>(1 από 3)</a:t>
            </a:r>
          </a:p>
        </p:txBody>
      </p:sp>
      <p:sp>
        <p:nvSpPr>
          <p:cNvPr id="49154" name="Θέση περιεχομένου 2"/>
          <p:cNvSpPr>
            <a:spLocks noGrp="1"/>
          </p:cNvSpPr>
          <p:nvPr>
            <p:ph idx="1"/>
          </p:nvPr>
        </p:nvSpPr>
        <p:spPr/>
        <p:txBody>
          <a:bodyPr/>
          <a:lstStyle/>
          <a:p>
            <a:pPr marL="0" indent="0">
              <a:lnSpc>
                <a:spcPct val="114000"/>
              </a:lnSpc>
              <a:spcBef>
                <a:spcPts val="1200"/>
              </a:spcBef>
              <a:buFont typeface="Arial" charset="0"/>
              <a:buNone/>
            </a:pPr>
            <a:r>
              <a:rPr lang="el-GR" altLang="el-GR" sz="2400" smtClean="0"/>
              <a:t>Η αρχή </a:t>
            </a:r>
            <a:r>
              <a:rPr lang="el-GR" altLang="el-GR" sz="2400" b="1" smtClean="0"/>
              <a:t>της εκτύπωσης με έγχυση μελανιού </a:t>
            </a:r>
            <a:r>
              <a:rPr lang="el-GR" altLang="el-GR" sz="2400" smtClean="0"/>
              <a:t>είναι γνωστή εδώ και αρκετές δεκαετίες. </a:t>
            </a:r>
          </a:p>
          <a:p>
            <a:pPr marL="0" indent="0">
              <a:lnSpc>
                <a:spcPct val="114000"/>
              </a:lnSpc>
              <a:spcBef>
                <a:spcPts val="1200"/>
              </a:spcBef>
              <a:buFont typeface="Arial" charset="0"/>
              <a:buNone/>
            </a:pPr>
            <a:r>
              <a:rPr lang="el-GR" altLang="el-GR" sz="2400" smtClean="0"/>
              <a:t>Ωστόσο, η ραγδαία ανάπτυξη της τεχνολογίας αυτής, ήρθε ως αποτέλεσμα της </a:t>
            </a:r>
            <a:r>
              <a:rPr lang="el-GR" altLang="el-GR" sz="2400" b="1" smtClean="0"/>
              <a:t>εξέλιξης των ηλεκτρονικών υπολογιστών</a:t>
            </a:r>
            <a:r>
              <a:rPr lang="el-GR" altLang="el-GR" sz="2400" smtClean="0"/>
              <a:t>, καθώς μπορεί να εφαρμοστεί για την εκτύπωση μιας εικόνας σε οποιοδήποτε μέγεθος μέσω κάποιου ψηφιακού αρχείου. </a:t>
            </a:r>
          </a:p>
          <a:p>
            <a:pPr marL="0" indent="0">
              <a:lnSpc>
                <a:spcPct val="114000"/>
              </a:lnSpc>
              <a:spcBef>
                <a:spcPts val="1200"/>
              </a:spcBef>
              <a:buFont typeface="Arial" charset="0"/>
              <a:buNone/>
            </a:pPr>
            <a:endParaRPr lang="el-GR" altLang="el-GR" sz="2400" smtClean="0"/>
          </a:p>
        </p:txBody>
      </p:sp>
      <p:pic>
        <p:nvPicPr>
          <p:cNvPr id="49155" name="Picture 2" descr="File:Epson-inkjet-pr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05263"/>
            <a:ext cx="3600450" cy="279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8"/>
          <p:cNvSpPr>
            <a:spLocks noChangeArrowheads="1"/>
          </p:cNvSpPr>
          <p:nvPr/>
        </p:nvSpPr>
        <p:spPr bwMode="auto">
          <a:xfrm>
            <a:off x="755650" y="6148388"/>
            <a:ext cx="1944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Epson-inkjet-printer</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Masgatotkaca"/>
              </a:rPr>
              <a:t>Masgatotkaca</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4915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DDE90E8-4C22-4E4E-8257-70E71F4A094D}" type="slidenum">
              <a:rPr lang="el-GR" altLang="el-GR" smtClean="0">
                <a:solidFill>
                  <a:srgbClr val="000000"/>
                </a:solidFill>
              </a:rPr>
              <a:pPr/>
              <a:t>24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909637"/>
          </a:xfrm>
        </p:spPr>
        <p:txBody>
          <a:bodyPr/>
          <a:lstStyle/>
          <a:p>
            <a:r>
              <a:rPr lang="el-GR" altLang="el-GR" smtClean="0"/>
              <a:t>Εκτύπωση με έγχυση μελανιού </a:t>
            </a:r>
            <a:r>
              <a:rPr lang="el-GR" altLang="el-GR" sz="3200" b="0" smtClean="0"/>
              <a:t>(2 από 3)</a:t>
            </a:r>
          </a:p>
        </p:txBody>
      </p:sp>
      <p:sp>
        <p:nvSpPr>
          <p:cNvPr id="50178" name="Θέση περιεχομένου 2"/>
          <p:cNvSpPr>
            <a:spLocks noGrp="1"/>
          </p:cNvSpPr>
          <p:nvPr>
            <p:ph idx="1"/>
          </p:nvPr>
        </p:nvSpPr>
        <p:spPr>
          <a:xfrm>
            <a:off x="401638" y="1268413"/>
            <a:ext cx="3970337" cy="5040312"/>
          </a:xfrm>
        </p:spPr>
        <p:txBody>
          <a:bodyPr/>
          <a:lstStyle/>
          <a:p>
            <a:pPr marL="0" indent="0">
              <a:lnSpc>
                <a:spcPct val="114000"/>
              </a:lnSpc>
              <a:spcBef>
                <a:spcPts val="1200"/>
              </a:spcBef>
              <a:buFont typeface="Arial" charset="0"/>
              <a:buNone/>
            </a:pPr>
            <a:r>
              <a:rPr lang="el-GR" altLang="el-GR" sz="2400" smtClean="0"/>
              <a:t>Καθώς η </a:t>
            </a:r>
            <a:r>
              <a:rPr lang="el-GR" altLang="el-GR" sz="2400" b="1" smtClean="0"/>
              <a:t>εκτύπωση είναι χωρίς επαφή</a:t>
            </a:r>
            <a:r>
              <a:rPr lang="el-GR" altLang="el-GR" sz="2400" smtClean="0"/>
              <a:t>, και επομένως μόνο το μελάνι έρχεται σε επαφή με την επιφάνεια που εκτυπώνεται, μπορεί να χρησιμοποιηθεί για εκτύπωση σε οποιαδήποτε επιφάνεια ή υλικό...</a:t>
            </a:r>
          </a:p>
        </p:txBody>
      </p:sp>
      <p:pic>
        <p:nvPicPr>
          <p:cNvPr id="50179" name="Picture 2" descr="File:Canon S520 ink jet printer - ope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1412875"/>
            <a:ext cx="4738688" cy="347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8"/>
          <p:cNvSpPr>
            <a:spLocks noChangeArrowheads="1"/>
          </p:cNvSpPr>
          <p:nvPr/>
        </p:nvSpPr>
        <p:spPr bwMode="auto">
          <a:xfrm>
            <a:off x="5126038" y="5013325"/>
            <a:ext cx="3230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Canon S520 ink jet printer - opened</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Aka"/>
              </a:rPr>
              <a:t>Aka</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2.5</a:t>
            </a:r>
            <a:endParaRPr lang="en-US" altLang="el-GR" sz="1200">
              <a:solidFill>
                <a:srgbClr val="000000"/>
              </a:solidFill>
              <a:latin typeface="Calibri" pitchFamily="34" charset="0"/>
              <a:cs typeface="Arial" charset="0"/>
            </a:endParaRPr>
          </a:p>
        </p:txBody>
      </p:sp>
      <p:sp>
        <p:nvSpPr>
          <p:cNvPr id="5018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1D7C00E-9D37-4B4C-AA74-300F5602C00A}"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0" y="115888"/>
            <a:ext cx="9144000" cy="909637"/>
          </a:xfrm>
        </p:spPr>
        <p:txBody>
          <a:bodyPr/>
          <a:lstStyle/>
          <a:p>
            <a:r>
              <a:rPr lang="el-GR" altLang="el-GR" smtClean="0"/>
              <a:t>Εκτύπωση με έγχυση μελανιού </a:t>
            </a:r>
            <a:r>
              <a:rPr lang="el-GR" altLang="el-GR" sz="3200" b="0" smtClean="0"/>
              <a:t>(3 από 3)</a:t>
            </a:r>
          </a:p>
        </p:txBody>
      </p:sp>
      <p:sp>
        <p:nvSpPr>
          <p:cNvPr id="51202" name="Θέση περιεχομένου 2"/>
          <p:cNvSpPr>
            <a:spLocks noGrp="1"/>
          </p:cNvSpPr>
          <p:nvPr>
            <p:ph idx="1"/>
          </p:nvPr>
        </p:nvSpPr>
        <p:spPr>
          <a:xfrm>
            <a:off x="457200" y="1196975"/>
            <a:ext cx="8435975" cy="5040313"/>
          </a:xfrm>
        </p:spPr>
        <p:txBody>
          <a:bodyPr/>
          <a:lstStyle/>
          <a:p>
            <a:pPr marL="0" indent="0">
              <a:lnSpc>
                <a:spcPct val="114000"/>
              </a:lnSpc>
              <a:buFont typeface="Arial" charset="0"/>
              <a:buNone/>
            </a:pPr>
            <a:r>
              <a:rPr lang="el-GR" altLang="el-GR" sz="2400" smtClean="0"/>
              <a:t>Η </a:t>
            </a:r>
            <a:r>
              <a:rPr lang="el-GR" altLang="el-GR" sz="2400" b="1" smtClean="0"/>
              <a:t>αρχή λειτουργίας </a:t>
            </a:r>
            <a:r>
              <a:rPr lang="el-GR" altLang="el-GR" sz="2400" smtClean="0"/>
              <a:t>της μεθόδου</a:t>
            </a:r>
            <a:r>
              <a:rPr lang="el-GR" altLang="el-GR" sz="2400" b="1" smtClean="0"/>
              <a:t> </a:t>
            </a:r>
            <a:r>
              <a:rPr lang="el-GR" altLang="el-GR" sz="2400" smtClean="0"/>
              <a:t>περιλαμβάνει </a:t>
            </a:r>
            <a:r>
              <a:rPr lang="el-GR" altLang="el-GR" sz="2400" b="1" smtClean="0"/>
              <a:t>εκτόξευση μικρών σταγονιδίων μελανιού</a:t>
            </a:r>
            <a:r>
              <a:rPr lang="el-GR" altLang="el-GR" sz="2400" smtClean="0"/>
              <a:t> προς το εκτυπωτικό υπόστρωμα, από ένα μικρό ακροφύσιο (μπεκ).</a:t>
            </a:r>
            <a:endParaRPr lang="en-US" altLang="el-GR" sz="2400" smtClean="0"/>
          </a:p>
          <a:p>
            <a:pPr marL="0" indent="0">
              <a:lnSpc>
                <a:spcPct val="114000"/>
              </a:lnSpc>
              <a:buFont typeface="Arial" charset="0"/>
              <a:buNone/>
            </a:pPr>
            <a:r>
              <a:rPr lang="el-GR" altLang="el-GR" sz="2400" smtClean="0"/>
              <a:t>Υπάρχουν διάφοροι τρόποι δημιουργίας σταγονιδίων, αλλά όλοι διαθέτουν ένα κοινό χαρακτηριστικό: το σύστημα ελέγχου του στόχου των σταγονιδίων, με ψηφιακά σήματα μεγάλης συχνότητας από τον υπολογιστή.</a:t>
            </a:r>
            <a:endParaRPr lang="en-US" altLang="el-GR" sz="2400" smtClean="0"/>
          </a:p>
          <a:p>
            <a:pPr marL="0" indent="0">
              <a:lnSpc>
                <a:spcPct val="114000"/>
              </a:lnSpc>
              <a:buFont typeface="Arial" charset="0"/>
              <a:buNone/>
            </a:pPr>
            <a:r>
              <a:rPr lang="el-GR" altLang="el-GR" sz="2400" smtClean="0"/>
              <a:t>Ο σχηματισμός των σταγονιδίων γίνεται με σύστημα ελεγχόμενης πίεσης στο υγρό μελάνι προς τα ακροφύσια της εκτύπωσης. </a:t>
            </a:r>
          </a:p>
        </p:txBody>
      </p:sp>
      <p:grpSp>
        <p:nvGrpSpPr>
          <p:cNvPr id="51203" name="Ομάδα 5" descr="σχηματικά ο ψεκασμός μελανιού στο υπόστρωμα προς εκτύπωση"/>
          <p:cNvGrpSpPr>
            <a:grpSpLocks/>
          </p:cNvGrpSpPr>
          <p:nvPr/>
        </p:nvGrpSpPr>
        <p:grpSpPr bwMode="auto">
          <a:xfrm>
            <a:off x="692150" y="5445125"/>
            <a:ext cx="7997825" cy="949325"/>
            <a:chOff x="1835696" y="2564904"/>
            <a:chExt cx="9233864" cy="1745161"/>
          </a:xfrm>
        </p:grpSpPr>
        <p:sp>
          <p:nvSpPr>
            <p:cNvPr id="7" name="Πεντάγωνο 6"/>
            <p:cNvSpPr/>
            <p:nvPr/>
          </p:nvSpPr>
          <p:spPr>
            <a:xfrm>
              <a:off x="1835696" y="2780860"/>
              <a:ext cx="2881229" cy="1079782"/>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Πεντάγωνο 7"/>
            <p:cNvSpPr/>
            <p:nvPr/>
          </p:nvSpPr>
          <p:spPr>
            <a:xfrm>
              <a:off x="2123453" y="2996817"/>
              <a:ext cx="2160922" cy="647869"/>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dirty="0">
                  <a:solidFill>
                    <a:prstClr val="white"/>
                  </a:solidFill>
                </a:rPr>
                <a:t>Μελάνι</a:t>
              </a:r>
            </a:p>
          </p:txBody>
        </p:sp>
        <p:sp>
          <p:nvSpPr>
            <p:cNvPr id="9" name="Ορθογώνιο 8"/>
            <p:cNvSpPr/>
            <p:nvPr/>
          </p:nvSpPr>
          <p:spPr>
            <a:xfrm>
              <a:off x="2268247" y="3644686"/>
              <a:ext cx="216275" cy="57782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Ορθογώνιο 9"/>
            <p:cNvSpPr/>
            <p:nvPr/>
          </p:nvSpPr>
          <p:spPr>
            <a:xfrm>
              <a:off x="4139580" y="3212773"/>
              <a:ext cx="1152858" cy="2159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Έλλειψη 10"/>
            <p:cNvSpPr/>
            <p:nvPr/>
          </p:nvSpPr>
          <p:spPr>
            <a:xfrm>
              <a:off x="5363920" y="3212773"/>
              <a:ext cx="216275" cy="21595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Έλλειψη 11"/>
            <p:cNvSpPr/>
            <p:nvPr/>
          </p:nvSpPr>
          <p:spPr>
            <a:xfrm>
              <a:off x="5732321" y="3212773"/>
              <a:ext cx="216275" cy="21595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Έλλειψη 12"/>
            <p:cNvSpPr/>
            <p:nvPr/>
          </p:nvSpPr>
          <p:spPr>
            <a:xfrm>
              <a:off x="6084227" y="3212773"/>
              <a:ext cx="216275" cy="21595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Έλλειψη 13"/>
            <p:cNvSpPr/>
            <p:nvPr/>
          </p:nvSpPr>
          <p:spPr>
            <a:xfrm>
              <a:off x="6443464" y="3212773"/>
              <a:ext cx="216275" cy="21595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5" name="Ευθεία γραμμή σύνδεσης 14"/>
            <p:cNvCxnSpPr/>
            <p:nvPr/>
          </p:nvCxnSpPr>
          <p:spPr>
            <a:xfrm>
              <a:off x="6659739" y="2564904"/>
              <a:ext cx="0" cy="165761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214" name="TextBox 15"/>
            <p:cNvSpPr txBox="1">
              <a:spLocks noChangeArrowheads="1"/>
            </p:cNvSpPr>
            <p:nvPr/>
          </p:nvSpPr>
          <p:spPr bwMode="auto">
            <a:xfrm>
              <a:off x="6674050" y="3574757"/>
              <a:ext cx="4395510" cy="73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000">
                  <a:solidFill>
                    <a:srgbClr val="000000"/>
                  </a:solidFill>
                  <a:latin typeface="Calibri" pitchFamily="34" charset="0"/>
                  <a:cs typeface="Arial" charset="0"/>
                </a:rPr>
                <a:t>Υπόστρωμα προς εκτύπωση</a:t>
              </a:r>
            </a:p>
          </p:txBody>
        </p:sp>
      </p:grpSp>
      <p:sp>
        <p:nvSpPr>
          <p:cNvPr id="512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08D70AF-C99C-4BFF-92E9-DC848CF7DF85}" type="slidenum">
              <a:rPr lang="el-GR" altLang="el-GR" smtClean="0">
                <a:solidFill>
                  <a:srgbClr val="000000"/>
                </a:solidFill>
              </a:rPr>
              <a:pPr/>
              <a:t>26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p:txBody>
          <a:bodyPr/>
          <a:lstStyle/>
          <a:p>
            <a:r>
              <a:rPr lang="el-GR" altLang="el-GR" smtClean="0"/>
              <a:t>Τεχνολογίες ψεκασμού μελανιού</a:t>
            </a:r>
          </a:p>
        </p:txBody>
      </p:sp>
      <p:sp>
        <p:nvSpPr>
          <p:cNvPr id="3" name="Θέση περιεχομένου 2"/>
          <p:cNvSpPr>
            <a:spLocks noGrp="1"/>
          </p:cNvSpPr>
          <p:nvPr>
            <p:ph idx="1"/>
          </p:nvPr>
        </p:nvSpPr>
        <p:spPr>
          <a:xfrm>
            <a:off x="457200" y="1196975"/>
            <a:ext cx="8229600" cy="2736850"/>
          </a:xfrm>
        </p:spPr>
        <p:txBody>
          <a:bodyPr/>
          <a:lstStyle/>
          <a:p>
            <a:pPr marL="0" indent="0">
              <a:spcBef>
                <a:spcPts val="1000"/>
              </a:spcBef>
              <a:buFont typeface="Arial" charset="0"/>
              <a:buNone/>
            </a:pPr>
            <a:r>
              <a:rPr lang="el-GR" altLang="el-GR" sz="2400" smtClean="0"/>
              <a:t>Υπάρχουν δύο βασικές τεχνολογίες για την εφαρμογή της εκτύπωσης με έγχυση μελανιού:</a:t>
            </a:r>
          </a:p>
          <a:p>
            <a:pPr marL="0" indent="0">
              <a:spcBef>
                <a:spcPts val="1000"/>
              </a:spcBef>
              <a:buFont typeface="Calibri" pitchFamily="34" charset="0"/>
              <a:buAutoNum type="alphaUcPeriod"/>
            </a:pPr>
            <a:r>
              <a:rPr lang="el-GR" altLang="el-GR" sz="2400" smtClean="0"/>
              <a:t>Της συνεχούς εκτόξευσης (ροής) μελανιού και </a:t>
            </a:r>
          </a:p>
          <a:p>
            <a:pPr marL="0" indent="0">
              <a:spcBef>
                <a:spcPts val="1000"/>
              </a:spcBef>
              <a:buFont typeface="Calibri" pitchFamily="34" charset="0"/>
              <a:buAutoNum type="alphaUcPeriod"/>
            </a:pPr>
            <a:r>
              <a:rPr lang="el-GR" altLang="el-GR" sz="2400" smtClean="0"/>
              <a:t>Της εκτόξευσης σταγόνων κατά ζήτηση. </a:t>
            </a:r>
          </a:p>
        </p:txBody>
      </p:sp>
      <p:grpSp>
        <p:nvGrpSpPr>
          <p:cNvPr id="52227" name="Ομάδα 39" descr="διάγραμμα με τις κύριες τεχνολογίες που εφαρμόζουν τον ψεκασμό μελανιού για εκτύπωση"/>
          <p:cNvGrpSpPr>
            <a:grpSpLocks/>
          </p:cNvGrpSpPr>
          <p:nvPr/>
        </p:nvGrpSpPr>
        <p:grpSpPr bwMode="auto">
          <a:xfrm>
            <a:off x="53975" y="3357563"/>
            <a:ext cx="9113838" cy="2770187"/>
            <a:chOff x="54705" y="3861048"/>
            <a:chExt cx="9113106" cy="2769671"/>
          </a:xfrm>
        </p:grpSpPr>
        <p:sp>
          <p:nvSpPr>
            <p:cNvPr id="52229" name="TextBox 4"/>
            <p:cNvSpPr txBox="1">
              <a:spLocks noChangeArrowheads="1"/>
            </p:cNvSpPr>
            <p:nvPr/>
          </p:nvSpPr>
          <p:spPr bwMode="auto">
            <a:xfrm>
              <a:off x="2504021" y="3861048"/>
              <a:ext cx="3719214" cy="3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000">
                  <a:solidFill>
                    <a:srgbClr val="000000"/>
                  </a:solidFill>
                  <a:latin typeface="Calibri" pitchFamily="34" charset="0"/>
                  <a:cs typeface="Arial" charset="0"/>
                </a:rPr>
                <a:t>Τεχνολογία ψεκασμού μελανιού</a:t>
              </a:r>
            </a:p>
          </p:txBody>
        </p:sp>
        <p:sp>
          <p:nvSpPr>
            <p:cNvPr id="52230" name="TextBox 6"/>
            <p:cNvSpPr txBox="1">
              <a:spLocks noChangeArrowheads="1"/>
            </p:cNvSpPr>
            <p:nvPr/>
          </p:nvSpPr>
          <p:spPr bwMode="auto">
            <a:xfrm>
              <a:off x="538854" y="4392761"/>
              <a:ext cx="2582655" cy="3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000">
                  <a:solidFill>
                    <a:srgbClr val="000000"/>
                  </a:solidFill>
                  <a:latin typeface="Calibri" pitchFamily="34" charset="0"/>
                  <a:cs typeface="Arial" charset="0"/>
                </a:rPr>
                <a:t>Συνεχούς εκτόξευσης</a:t>
              </a:r>
            </a:p>
          </p:txBody>
        </p:sp>
        <p:sp>
          <p:nvSpPr>
            <p:cNvPr id="52231" name="TextBox 7"/>
            <p:cNvSpPr txBox="1">
              <a:spLocks noChangeArrowheads="1"/>
            </p:cNvSpPr>
            <p:nvPr/>
          </p:nvSpPr>
          <p:spPr bwMode="auto">
            <a:xfrm>
              <a:off x="5173982" y="4380064"/>
              <a:ext cx="2447728" cy="6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Εκτόξευση σταγόνων κατά ζήτηση</a:t>
              </a:r>
            </a:p>
          </p:txBody>
        </p:sp>
        <p:sp>
          <p:nvSpPr>
            <p:cNvPr id="52232" name="TextBox 8"/>
            <p:cNvSpPr txBox="1">
              <a:spLocks noChangeArrowheads="1"/>
            </p:cNvSpPr>
            <p:nvPr/>
          </p:nvSpPr>
          <p:spPr bwMode="auto">
            <a:xfrm>
              <a:off x="54705" y="5351433"/>
              <a:ext cx="987346" cy="7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cs typeface="Arial" charset="0"/>
                </a:rPr>
                <a:t>Απλό μπεκ</a:t>
              </a:r>
            </a:p>
          </p:txBody>
        </p:sp>
        <p:sp>
          <p:nvSpPr>
            <p:cNvPr id="52233" name="TextBox 9"/>
            <p:cNvSpPr txBox="1">
              <a:spLocks noChangeArrowheads="1"/>
            </p:cNvSpPr>
            <p:nvPr/>
          </p:nvSpPr>
          <p:spPr bwMode="auto">
            <a:xfrm>
              <a:off x="1053162" y="5370479"/>
              <a:ext cx="1384189" cy="7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cs typeface="Arial" charset="0"/>
                </a:rPr>
                <a:t>Πολλαπλό μπεκ</a:t>
              </a:r>
            </a:p>
          </p:txBody>
        </p:sp>
        <p:sp>
          <p:nvSpPr>
            <p:cNvPr id="52234" name="TextBox 10"/>
            <p:cNvSpPr txBox="1">
              <a:spLocks noChangeArrowheads="1"/>
            </p:cNvSpPr>
            <p:nvPr/>
          </p:nvSpPr>
          <p:spPr bwMode="auto">
            <a:xfrm>
              <a:off x="2507196" y="5370479"/>
              <a:ext cx="744477" cy="3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2000">
                  <a:solidFill>
                    <a:srgbClr val="000000"/>
                  </a:solidFill>
                  <a:latin typeface="Calibri" pitchFamily="34" charset="0"/>
                  <a:cs typeface="Arial" charset="0"/>
                </a:rPr>
                <a:t>Hertz</a:t>
              </a:r>
              <a:endParaRPr lang="el-GR" altLang="el-GR" sz="2000">
                <a:solidFill>
                  <a:srgbClr val="000000"/>
                </a:solidFill>
                <a:latin typeface="Calibri" pitchFamily="34" charset="0"/>
                <a:cs typeface="Arial" charset="0"/>
              </a:endParaRPr>
            </a:p>
          </p:txBody>
        </p:sp>
        <p:sp>
          <p:nvSpPr>
            <p:cNvPr id="52235" name="TextBox 11"/>
            <p:cNvSpPr txBox="1">
              <a:spLocks noChangeArrowheads="1"/>
            </p:cNvSpPr>
            <p:nvPr/>
          </p:nvSpPr>
          <p:spPr bwMode="auto">
            <a:xfrm>
              <a:off x="3735822" y="5351433"/>
              <a:ext cx="1512766" cy="7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cs typeface="Arial" charset="0"/>
                </a:rPr>
                <a:t>Ψεκασμός με βαλβίδα</a:t>
              </a:r>
            </a:p>
          </p:txBody>
        </p:sp>
        <p:sp>
          <p:nvSpPr>
            <p:cNvPr id="52236" name="TextBox 12"/>
            <p:cNvSpPr txBox="1">
              <a:spLocks noChangeArrowheads="1"/>
            </p:cNvSpPr>
            <p:nvPr/>
          </p:nvSpPr>
          <p:spPr bwMode="auto">
            <a:xfrm>
              <a:off x="5278748" y="5316514"/>
              <a:ext cx="1368315" cy="9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Πιεζο ηλεκτρικό</a:t>
              </a:r>
            </a:p>
            <a:p>
              <a:pPr algn="ctr"/>
              <a:r>
                <a:rPr lang="el-GR" altLang="el-GR">
                  <a:solidFill>
                    <a:srgbClr val="000000"/>
                  </a:solidFill>
                  <a:latin typeface="Calibri" pitchFamily="34" charset="0"/>
                  <a:cs typeface="Arial" charset="0"/>
                </a:rPr>
                <a:t>σύστημα</a:t>
              </a:r>
            </a:p>
          </p:txBody>
        </p:sp>
        <p:sp>
          <p:nvSpPr>
            <p:cNvPr id="52237" name="TextBox 13"/>
            <p:cNvSpPr txBox="1">
              <a:spLocks noChangeArrowheads="1"/>
            </p:cNvSpPr>
            <p:nvPr/>
          </p:nvSpPr>
          <p:spPr bwMode="auto">
            <a:xfrm>
              <a:off x="6647063" y="5319689"/>
              <a:ext cx="1368316" cy="13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cs typeface="Arial" charset="0"/>
                </a:rPr>
                <a:t>Θερμική έγχυση</a:t>
              </a:r>
            </a:p>
            <a:p>
              <a:pPr algn="ctr"/>
              <a:r>
                <a:rPr lang="el-GR" altLang="el-GR" sz="2000">
                  <a:solidFill>
                    <a:srgbClr val="000000"/>
                  </a:solidFill>
                  <a:latin typeface="Calibri" pitchFamily="34" charset="0"/>
                  <a:cs typeface="Arial" charset="0"/>
                </a:rPr>
                <a:t> ή με φυσαλίδες</a:t>
              </a:r>
            </a:p>
          </p:txBody>
        </p:sp>
        <p:sp>
          <p:nvSpPr>
            <p:cNvPr id="52238" name="TextBox 14"/>
            <p:cNvSpPr txBox="1">
              <a:spLocks noChangeArrowheads="1"/>
            </p:cNvSpPr>
            <p:nvPr/>
          </p:nvSpPr>
          <p:spPr bwMode="auto">
            <a:xfrm>
              <a:off x="8015378" y="5319689"/>
              <a:ext cx="1152433" cy="7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Hotmelt</a:t>
              </a:r>
            </a:p>
            <a:p>
              <a:r>
                <a:rPr lang="el-GR" altLang="el-GR" sz="2000">
                  <a:solidFill>
                    <a:srgbClr val="000000"/>
                  </a:solidFill>
                  <a:latin typeface="Calibri" pitchFamily="34" charset="0"/>
                  <a:cs typeface="Arial" charset="0"/>
                </a:rPr>
                <a:t>(με τήξη)</a:t>
              </a:r>
            </a:p>
          </p:txBody>
        </p:sp>
        <p:cxnSp>
          <p:nvCxnSpPr>
            <p:cNvPr id="17" name="Γωνιακή σύνδεση 16"/>
            <p:cNvCxnSpPr>
              <a:stCxn id="52229" idx="2"/>
              <a:endCxn id="52230" idx="0"/>
            </p:cNvCxnSpPr>
            <p:nvPr/>
          </p:nvCxnSpPr>
          <p:spPr>
            <a:xfrm rot="5400000">
              <a:off x="2948493" y="3057788"/>
              <a:ext cx="131737" cy="2538208"/>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Γωνιακή σύνδεση 20"/>
            <p:cNvCxnSpPr>
              <a:stCxn id="52229" idx="2"/>
              <a:endCxn id="52231" idx="0"/>
            </p:cNvCxnSpPr>
            <p:nvPr/>
          </p:nvCxnSpPr>
          <p:spPr>
            <a:xfrm rot="16200000" flipH="1">
              <a:off x="5281136" y="3263353"/>
              <a:ext cx="119040" cy="2114380"/>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Γωνιακή σύνδεση 22"/>
            <p:cNvCxnSpPr>
              <a:stCxn id="52230" idx="2"/>
              <a:endCxn id="52232" idx="0"/>
            </p:cNvCxnSpPr>
            <p:nvPr/>
          </p:nvCxnSpPr>
          <p:spPr>
            <a:xfrm rot="5400000">
              <a:off x="867470" y="4473644"/>
              <a:ext cx="558696" cy="1196879"/>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Γωνιακή σύνδεση 24"/>
            <p:cNvCxnSpPr>
              <a:stCxn id="52230" idx="2"/>
              <a:endCxn id="52233" idx="0"/>
            </p:cNvCxnSpPr>
            <p:nvPr/>
          </p:nvCxnSpPr>
          <p:spPr>
            <a:xfrm rot="16200000" flipH="1">
              <a:off x="1456386" y="5081608"/>
              <a:ext cx="577742" cy="0"/>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Γωνιακή σύνδεση 26"/>
            <p:cNvCxnSpPr>
              <a:stCxn id="52230" idx="2"/>
              <a:endCxn id="52234" idx="0"/>
            </p:cNvCxnSpPr>
            <p:nvPr/>
          </p:nvCxnSpPr>
          <p:spPr>
            <a:xfrm rot="16200000" flipH="1">
              <a:off x="2023079" y="4514915"/>
              <a:ext cx="577742" cy="1133384"/>
            </a:xfrm>
            <a:prstGeom prst="bentConnector3">
              <a:avLst>
                <a:gd name="adj1" fmla="val 46926"/>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Γωνιακή σύνδεση 29"/>
            <p:cNvCxnSpPr>
              <a:stCxn id="52231" idx="2"/>
              <a:endCxn id="52235" idx="0"/>
            </p:cNvCxnSpPr>
            <p:nvPr/>
          </p:nvCxnSpPr>
          <p:spPr>
            <a:xfrm rot="5400000">
              <a:off x="5313684" y="4267271"/>
              <a:ext cx="263476" cy="1904847"/>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Γωνιακή σύνδεση 31"/>
            <p:cNvCxnSpPr>
              <a:stCxn id="52231" idx="2"/>
              <a:endCxn id="52238" idx="0"/>
            </p:cNvCxnSpPr>
            <p:nvPr/>
          </p:nvCxnSpPr>
          <p:spPr>
            <a:xfrm rot="16200000" flipH="1">
              <a:off x="7372504" y="4113297"/>
              <a:ext cx="231732" cy="2181050"/>
            </a:xfrm>
            <a:prstGeom prst="bentConnector3">
              <a:avLst>
                <a:gd name="adj1" fmla="val 57638"/>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a:stCxn id="52236" idx="0"/>
            </p:cNvCxnSpPr>
            <p:nvPr/>
          </p:nvCxnSpPr>
          <p:spPr>
            <a:xfrm flipV="1">
              <a:off x="5962905" y="5219695"/>
              <a:ext cx="0" cy="968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a:stCxn id="52237" idx="0"/>
            </p:cNvCxnSpPr>
            <p:nvPr/>
          </p:nvCxnSpPr>
          <p:spPr>
            <a:xfrm flipV="1">
              <a:off x="7331221" y="5219695"/>
              <a:ext cx="0" cy="999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22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EFFA94B-E31D-4E89-AC35-4E7D28C1BBC5}"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468313" y="115888"/>
            <a:ext cx="8229600" cy="1225550"/>
          </a:xfrm>
        </p:spPr>
        <p:txBody>
          <a:bodyPr/>
          <a:lstStyle/>
          <a:p>
            <a:r>
              <a:rPr lang="el-GR" altLang="el-GR" smtClean="0"/>
              <a:t>Αναπαράσταση της εκτύπωσης με έγχυση μελανιού</a:t>
            </a:r>
          </a:p>
        </p:txBody>
      </p:sp>
      <p:pic>
        <p:nvPicPr>
          <p:cNvPr id="53250" name="Picture 2" descr="κινούμενα γραφικά που δείχνουν την εκτύπωση με ψεκασμό μελανιο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2133600"/>
            <a:ext cx="3927475" cy="2951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1" name="Rectangle 8"/>
          <p:cNvSpPr>
            <a:spLocks noChangeArrowheads="1"/>
          </p:cNvSpPr>
          <p:nvPr/>
        </p:nvSpPr>
        <p:spPr bwMode="auto">
          <a:xfrm>
            <a:off x="3236913" y="5157788"/>
            <a:ext cx="267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Micro Piezo Animation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Javachan (page does not exist)"/>
              </a:rPr>
              <a:t>Javachan</a:t>
            </a:r>
            <a:r>
              <a:rPr lang="en-US" altLang="el-GR" sz="1200">
                <a:solidFill>
                  <a:srgbClr val="000000"/>
                </a:solidFill>
                <a:latin typeface="Calibri" pitchFamily="34" charset="0"/>
                <a:cs typeface="Arial" charset="0"/>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532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3C83B77-BD0D-4703-A2D0-F951F42E6670}" type="slidenum">
              <a:rPr lang="el-GR" altLang="el-GR" smtClean="0">
                <a:solidFill>
                  <a:srgbClr val="000000"/>
                </a:solidFill>
              </a:rPr>
              <a:pPr/>
              <a:t>28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468313" y="115888"/>
            <a:ext cx="8229600" cy="1009650"/>
          </a:xfrm>
        </p:spPr>
        <p:txBody>
          <a:bodyPr/>
          <a:lstStyle/>
          <a:p>
            <a:r>
              <a:rPr lang="el-GR" altLang="el-GR" smtClean="0"/>
              <a:t>Τεχνικές και υλικά ψηφιακής εκτύπωσης </a:t>
            </a:r>
            <a:r>
              <a:rPr lang="el-GR" altLang="el-GR" sz="3200" b="0" smtClean="0"/>
              <a:t>(1 από 3)</a:t>
            </a:r>
          </a:p>
        </p:txBody>
      </p:sp>
      <p:sp>
        <p:nvSpPr>
          <p:cNvPr id="29698" name="Θέση περιεχομένου 2"/>
          <p:cNvSpPr>
            <a:spLocks noGrp="1"/>
          </p:cNvSpPr>
          <p:nvPr>
            <p:ph idx="1"/>
          </p:nvPr>
        </p:nvSpPr>
        <p:spPr>
          <a:xfrm>
            <a:off x="601663" y="1412875"/>
            <a:ext cx="7931150" cy="5256213"/>
          </a:xfrm>
        </p:spPr>
        <p:txBody>
          <a:bodyPr/>
          <a:lstStyle/>
          <a:p>
            <a:pPr>
              <a:lnSpc>
                <a:spcPct val="114000"/>
              </a:lnSpc>
              <a:spcBef>
                <a:spcPts val="1200"/>
              </a:spcBef>
            </a:pPr>
            <a:r>
              <a:rPr lang="el-GR" altLang="el-GR" sz="2400" smtClean="0"/>
              <a:t>Η επιστήμη και η τεχνολογία που αφορούν τα μελάνια και γενικά τα υλικά, που χρησιμοποιούνται στα ψηφιακά συστήματα εκτύπωσης αναπτύχθηκαν πολύ μετά από αυτές που αντιστοιχούν στις συμβατικές μεθόδους. </a:t>
            </a:r>
          </a:p>
          <a:p>
            <a:pPr>
              <a:lnSpc>
                <a:spcPct val="114000"/>
              </a:lnSpc>
              <a:spcBef>
                <a:spcPts val="1200"/>
              </a:spcBef>
            </a:pPr>
            <a:r>
              <a:rPr lang="el-GR" altLang="el-GR" sz="2400" smtClean="0"/>
              <a:t>Από τη δεκαετία του 1940 άρχισε να εφαρμόζεται η μέθοδος της ηλεκτροφωτογραφίας. </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AF5CD85-5F3A-4C28-9169-83C0229A8933}" type="slidenum">
              <a:rPr lang="el-GR" altLang="el-GR" smtClean="0">
                <a:solidFill>
                  <a:srgbClr val="000000"/>
                </a:solidFill>
              </a:rPr>
              <a:pPr/>
              <a:t>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1"/>
          <p:cNvSpPr>
            <a:spLocks noGrp="1"/>
          </p:cNvSpPr>
          <p:nvPr>
            <p:ph type="title" idx="4294967295"/>
          </p:nvPr>
        </p:nvSpPr>
        <p:spPr>
          <a:xfrm>
            <a:off x="358775" y="2276475"/>
            <a:ext cx="8426450" cy="1081088"/>
          </a:xfrm>
          <a:ln w="28575">
            <a:solidFill>
              <a:srgbClr val="004A82"/>
            </a:solidFill>
            <a:miter lim="800000"/>
            <a:headEnd/>
            <a:tailEnd/>
          </a:ln>
        </p:spPr>
        <p:txBody>
          <a:bodyPr/>
          <a:lstStyle/>
          <a:p>
            <a:r>
              <a:rPr lang="el-GR" altLang="el-GR" sz="3600" smtClean="0"/>
              <a:t>Εκτύπωση με θερμική μεταφορά μελανιού</a:t>
            </a:r>
            <a:endParaRPr lang="el-GR" altLang="el-GR" sz="2800" b="0" smtClean="0"/>
          </a:p>
        </p:txBody>
      </p:sp>
      <p:sp>
        <p:nvSpPr>
          <p:cNvPr id="72707"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A2DCBD1D-F473-4AD2-8C2F-C7A12645316A}" type="slidenum">
              <a:rPr lang="el-GR" altLang="el-GR" sz="1200">
                <a:solidFill>
                  <a:srgbClr val="000000"/>
                </a:solidFill>
              </a:rPr>
              <a:pPr algn="r"/>
              <a:t>29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idx="4294967295"/>
          </p:nvPr>
        </p:nvSpPr>
        <p:spPr>
          <a:xfrm>
            <a:off x="0" y="115888"/>
            <a:ext cx="9144000" cy="792162"/>
          </a:xfrm>
        </p:spPr>
        <p:txBody>
          <a:bodyPr/>
          <a:lstStyle/>
          <a:p>
            <a:r>
              <a:rPr lang="el-GR" altLang="el-GR" smtClean="0"/>
              <a:t>Εκτύπωση εικόνας με θερμική μεταφορά</a:t>
            </a:r>
          </a:p>
        </p:txBody>
      </p:sp>
      <p:sp>
        <p:nvSpPr>
          <p:cNvPr id="3" name="Θέση περιεχομένου 2"/>
          <p:cNvSpPr>
            <a:spLocks noGrp="1"/>
          </p:cNvSpPr>
          <p:nvPr>
            <p:ph idx="4294967295"/>
          </p:nvPr>
        </p:nvSpPr>
        <p:spPr>
          <a:xfrm>
            <a:off x="457200" y="1196975"/>
            <a:ext cx="8229600" cy="2232025"/>
          </a:xfrm>
        </p:spPr>
        <p:txBody>
          <a:bodyPr/>
          <a:lstStyle/>
          <a:p>
            <a:pPr marL="0" indent="0">
              <a:buFont typeface="Arial" charset="0"/>
              <a:buNone/>
            </a:pPr>
            <a:r>
              <a:rPr lang="el-GR" altLang="el-GR" sz="2400" smtClean="0"/>
              <a:t>Η εκτύπωση αυτή μπορεί να γίνει με τους παρακάτω τρόπους :</a:t>
            </a:r>
          </a:p>
          <a:p>
            <a:pPr marL="0" indent="0"/>
            <a:r>
              <a:rPr lang="el-GR" altLang="el-GR" sz="2400" smtClean="0"/>
              <a:t>Θερμική μεταφορά  μελανιού,</a:t>
            </a:r>
          </a:p>
          <a:p>
            <a:pPr marL="0" indent="0"/>
            <a:r>
              <a:rPr lang="el-GR" altLang="el-GR" sz="2400" smtClean="0"/>
              <a:t>Εκτύπωση με εξάχνωση χρωστικών.</a:t>
            </a:r>
          </a:p>
        </p:txBody>
      </p:sp>
      <p:grpSp>
        <p:nvGrpSpPr>
          <p:cNvPr id="75780" name="Ομάδα 5" descr="σχηματικά η εκτύπωση εικόνας με θερμική μεταφορά"/>
          <p:cNvGrpSpPr>
            <a:grpSpLocks/>
          </p:cNvGrpSpPr>
          <p:nvPr/>
        </p:nvGrpSpPr>
        <p:grpSpPr bwMode="auto">
          <a:xfrm>
            <a:off x="0" y="3717925"/>
            <a:ext cx="7943850" cy="3140075"/>
            <a:chOff x="75313" y="3633216"/>
            <a:chExt cx="7943252" cy="3141143"/>
          </a:xfrm>
        </p:grpSpPr>
        <p:grpSp>
          <p:nvGrpSpPr>
            <p:cNvPr id="50" name="Ομάδα 49"/>
            <p:cNvGrpSpPr/>
            <p:nvPr/>
          </p:nvGrpSpPr>
          <p:grpSpPr>
            <a:xfrm>
              <a:off x="2483768" y="3645024"/>
              <a:ext cx="2736304" cy="1368152"/>
              <a:chOff x="2483768" y="3645024"/>
              <a:chExt cx="2736304" cy="1368152"/>
            </a:xfrm>
            <a:solidFill>
              <a:schemeClr val="tx1">
                <a:lumMod val="50000"/>
                <a:lumOff val="50000"/>
              </a:schemeClr>
            </a:solidFill>
          </p:grpSpPr>
          <p:cxnSp>
            <p:nvCxnSpPr>
              <p:cNvPr id="12" name="Ευθεία γραμμή σύνδεσης 11"/>
              <p:cNvCxnSpPr/>
              <p:nvPr/>
            </p:nvCxnSpPr>
            <p:spPr>
              <a:xfrm>
                <a:off x="2483768" y="3645024"/>
                <a:ext cx="216024" cy="144016"/>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699792" y="3717032"/>
                <a:ext cx="144016" cy="72008"/>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2843808" y="3717032"/>
                <a:ext cx="144016" cy="144016"/>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V="1">
                <a:off x="2987824" y="3717032"/>
                <a:ext cx="144016" cy="144016"/>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131840" y="3717032"/>
                <a:ext cx="360040" cy="144016"/>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3491880" y="3753036"/>
                <a:ext cx="144016" cy="108012"/>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3635896" y="3753036"/>
                <a:ext cx="216024" cy="108012"/>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3851920" y="3717032"/>
                <a:ext cx="144016" cy="144016"/>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3995936" y="3717032"/>
                <a:ext cx="216024" cy="9001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4211960" y="3645024"/>
                <a:ext cx="216024" cy="162018"/>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4427984" y="3645024"/>
                <a:ext cx="288032" cy="144016"/>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V="1">
                <a:off x="4716016" y="3678944"/>
                <a:ext cx="216024" cy="128098"/>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a:off x="4932040" y="3678944"/>
                <a:ext cx="144016" cy="128098"/>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5076056" y="3645024"/>
                <a:ext cx="144016" cy="162018"/>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a:off x="2483768" y="3645024"/>
                <a:ext cx="0" cy="1368152"/>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2483768" y="5013176"/>
                <a:ext cx="2736304" cy="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p:nvPr/>
            </p:nvCxnSpPr>
            <p:spPr>
              <a:xfrm flipV="1">
                <a:off x="5220072" y="3645024"/>
                <a:ext cx="0" cy="1368152"/>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Ορθογώνιο 46"/>
              <p:cNvSpPr/>
              <p:nvPr/>
            </p:nvSpPr>
            <p:spPr>
              <a:xfrm>
                <a:off x="2483768" y="4509120"/>
                <a:ext cx="2736304" cy="504056"/>
              </a:xfrm>
              <a:prstGeom prst="rect">
                <a:avLst/>
              </a:prstGeom>
              <a:gr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51" name="Έλλειψη 50"/>
            <p:cNvSpPr/>
            <p:nvPr/>
          </p:nvSpPr>
          <p:spPr>
            <a:xfrm>
              <a:off x="2577025" y="5157734"/>
              <a:ext cx="215884"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3" name="Έλλειψη 52"/>
            <p:cNvSpPr/>
            <p:nvPr/>
          </p:nvSpPr>
          <p:spPr>
            <a:xfrm>
              <a:off x="3204040" y="5346712"/>
              <a:ext cx="215884"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4" name="Έλλειψη 53"/>
            <p:cNvSpPr/>
            <p:nvPr/>
          </p:nvSpPr>
          <p:spPr>
            <a:xfrm>
              <a:off x="2746875" y="5835828"/>
              <a:ext cx="217471"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5" name="Έλλειψη 54"/>
            <p:cNvSpPr/>
            <p:nvPr/>
          </p:nvSpPr>
          <p:spPr>
            <a:xfrm>
              <a:off x="3778672" y="5500751"/>
              <a:ext cx="215884"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6" name="Έλλειψη 55"/>
            <p:cNvSpPr/>
            <p:nvPr/>
          </p:nvSpPr>
          <p:spPr>
            <a:xfrm>
              <a:off x="3572313" y="5932698"/>
              <a:ext cx="215884"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7" name="Έλλειψη 56"/>
            <p:cNvSpPr/>
            <p:nvPr/>
          </p:nvSpPr>
          <p:spPr>
            <a:xfrm>
              <a:off x="4212027" y="5214904"/>
              <a:ext cx="215884"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8" name="Έλλειψη 57"/>
            <p:cNvSpPr/>
            <p:nvPr/>
          </p:nvSpPr>
          <p:spPr>
            <a:xfrm>
              <a:off x="4308857" y="5848532"/>
              <a:ext cx="215884" cy="1937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9" name="Έλλειψη 58"/>
            <p:cNvSpPr/>
            <p:nvPr/>
          </p:nvSpPr>
          <p:spPr>
            <a:xfrm>
              <a:off x="4859678" y="5305423"/>
              <a:ext cx="215884" cy="1953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0" name="Έλλειψη 59"/>
            <p:cNvSpPr/>
            <p:nvPr/>
          </p:nvSpPr>
          <p:spPr>
            <a:xfrm>
              <a:off x="4991431" y="5743722"/>
              <a:ext cx="217471" cy="1953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2" name="Διάγραμμα ροής: Παραπομπή 51"/>
            <p:cNvSpPr/>
            <p:nvPr/>
          </p:nvSpPr>
          <p:spPr>
            <a:xfrm>
              <a:off x="2826244" y="5335595"/>
              <a:ext cx="71432"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2" name="Διάγραμμα ροής: Παραπομπή 61"/>
            <p:cNvSpPr/>
            <p:nvPr/>
          </p:nvSpPr>
          <p:spPr>
            <a:xfrm>
              <a:off x="2975458" y="5570625"/>
              <a:ext cx="71432"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3" name="Διάγραμμα ροής: Παραπομπή 62"/>
            <p:cNvSpPr/>
            <p:nvPr/>
          </p:nvSpPr>
          <p:spPr>
            <a:xfrm>
              <a:off x="3383414" y="5813595"/>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4" name="Διάγραμμα ροής: Παραπομπή 63"/>
            <p:cNvSpPr/>
            <p:nvPr/>
          </p:nvSpPr>
          <p:spPr>
            <a:xfrm>
              <a:off x="3167530" y="5813595"/>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5" name="Διάγραμμα ροής: Παραπομπή 64"/>
            <p:cNvSpPr/>
            <p:nvPr/>
          </p:nvSpPr>
          <p:spPr>
            <a:xfrm>
              <a:off x="3996143" y="5851708"/>
              <a:ext cx="71433"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6" name="Διάγραμμα ροής: Παραπομπή 65"/>
            <p:cNvSpPr/>
            <p:nvPr/>
          </p:nvSpPr>
          <p:spPr>
            <a:xfrm>
              <a:off x="3680255" y="5334007"/>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7" name="Διάγραμμα ροής: Παραπομπή 66"/>
            <p:cNvSpPr/>
            <p:nvPr/>
          </p:nvSpPr>
          <p:spPr>
            <a:xfrm>
              <a:off x="4235838" y="5570625"/>
              <a:ext cx="73020"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8" name="Διάγραμμα ροής: Παραπομπή 67"/>
            <p:cNvSpPr/>
            <p:nvPr/>
          </p:nvSpPr>
          <p:spPr>
            <a:xfrm>
              <a:off x="4680304" y="5624618"/>
              <a:ext cx="71432"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9" name="Διάγραμμα ροής: Παραπομπή 68"/>
            <p:cNvSpPr/>
            <p:nvPr/>
          </p:nvSpPr>
          <p:spPr>
            <a:xfrm>
              <a:off x="3572313" y="5572213"/>
              <a:ext cx="73020"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0" name="Διάγραμμα ροής: Παραπομπή 69"/>
            <p:cNvSpPr/>
            <p:nvPr/>
          </p:nvSpPr>
          <p:spPr>
            <a:xfrm>
              <a:off x="3034190" y="5251429"/>
              <a:ext cx="71433"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1" name="Διάγραμμα ροής: Παραπομπή 70"/>
            <p:cNvSpPr/>
            <p:nvPr/>
          </p:nvSpPr>
          <p:spPr>
            <a:xfrm>
              <a:off x="3461196" y="5213316"/>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2" name="Διάγραμμα ροής: Παραπομπή 71"/>
            <p:cNvSpPr/>
            <p:nvPr/>
          </p:nvSpPr>
          <p:spPr>
            <a:xfrm>
              <a:off x="3967570" y="5268897"/>
              <a:ext cx="73020"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3" name="Διάγραμμα ροής: Παραπομπή 72"/>
            <p:cNvSpPr/>
            <p:nvPr/>
          </p:nvSpPr>
          <p:spPr>
            <a:xfrm>
              <a:off x="4715227" y="5291130"/>
              <a:ext cx="73020"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4" name="Διάγραμμα ροής: Παραπομπή 73"/>
            <p:cNvSpPr/>
            <p:nvPr/>
          </p:nvSpPr>
          <p:spPr>
            <a:xfrm>
              <a:off x="4753324" y="5905702"/>
              <a:ext cx="71432"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5" name="Διάγραμμα ροής: Παραπομπή 74"/>
            <p:cNvSpPr/>
            <p:nvPr/>
          </p:nvSpPr>
          <p:spPr>
            <a:xfrm>
              <a:off x="2613535" y="5829476"/>
              <a:ext cx="71432"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6" name="Διάγραμμα ροής: Παραπομπή 75"/>
            <p:cNvSpPr/>
            <p:nvPr/>
          </p:nvSpPr>
          <p:spPr>
            <a:xfrm>
              <a:off x="2910375" y="6070858"/>
              <a:ext cx="71433"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7" name="Διάγραμμα ροής: Παραπομπή 76"/>
            <p:cNvSpPr/>
            <p:nvPr/>
          </p:nvSpPr>
          <p:spPr>
            <a:xfrm>
              <a:off x="3246899" y="6097854"/>
              <a:ext cx="73020"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8" name="Διάγραμμα ροής: Παραπομπή 77"/>
            <p:cNvSpPr/>
            <p:nvPr/>
          </p:nvSpPr>
          <p:spPr>
            <a:xfrm>
              <a:off x="3815181" y="6145495"/>
              <a:ext cx="73020"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9" name="Διάγραμμα ροής: Παραπομπή 78"/>
            <p:cNvSpPr/>
            <p:nvPr/>
          </p:nvSpPr>
          <p:spPr>
            <a:xfrm>
              <a:off x="4175517" y="6128027"/>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0" name="Διάγραμμα ροής: Παραπομπή 79"/>
            <p:cNvSpPr/>
            <p:nvPr/>
          </p:nvSpPr>
          <p:spPr>
            <a:xfrm>
              <a:off x="2746875" y="5492811"/>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1" name="Διάγραμμα ροής: Παραπομπή 80"/>
            <p:cNvSpPr/>
            <p:nvPr/>
          </p:nvSpPr>
          <p:spPr>
            <a:xfrm>
              <a:off x="4575537" y="6118499"/>
              <a:ext cx="73020"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2" name="Διάγραμμα ροής: Παραπομπή 81"/>
            <p:cNvSpPr/>
            <p:nvPr/>
          </p:nvSpPr>
          <p:spPr>
            <a:xfrm>
              <a:off x="4967620" y="5599209"/>
              <a:ext cx="73020"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3" name="Διάγραμμα ροής: Παραπομπή 82"/>
            <p:cNvSpPr/>
            <p:nvPr/>
          </p:nvSpPr>
          <p:spPr>
            <a:xfrm>
              <a:off x="4504105" y="5464227"/>
              <a:ext cx="71433"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4" name="Διάγραμμα ροής: Παραπομπή 83"/>
            <p:cNvSpPr/>
            <p:nvPr/>
          </p:nvSpPr>
          <p:spPr>
            <a:xfrm>
              <a:off x="4991431" y="6108971"/>
              <a:ext cx="73020" cy="55581"/>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5" name="Διάγραμμα ροής: Παραπομπή 84"/>
            <p:cNvSpPr/>
            <p:nvPr/>
          </p:nvSpPr>
          <p:spPr>
            <a:xfrm>
              <a:off x="4535852" y="5240312"/>
              <a:ext cx="71433"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6" name="Διάγραμμα ροής: Παραπομπή 85"/>
            <p:cNvSpPr/>
            <p:nvPr/>
          </p:nvSpPr>
          <p:spPr>
            <a:xfrm>
              <a:off x="2591312" y="5635735"/>
              <a:ext cx="73020"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7" name="Διάγραμμα ροής: Παραπομπή 86"/>
            <p:cNvSpPr/>
            <p:nvPr/>
          </p:nvSpPr>
          <p:spPr>
            <a:xfrm>
              <a:off x="5146994" y="5264134"/>
              <a:ext cx="71432"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8" name="Διάγραμμα ροής: Παραπομπή 87"/>
            <p:cNvSpPr/>
            <p:nvPr/>
          </p:nvSpPr>
          <p:spPr>
            <a:xfrm>
              <a:off x="5220014" y="5570625"/>
              <a:ext cx="71432"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9" name="Διάγραμμα ροής: Παραπομπή 88"/>
            <p:cNvSpPr/>
            <p:nvPr/>
          </p:nvSpPr>
          <p:spPr>
            <a:xfrm>
              <a:off x="5204140" y="6015276"/>
              <a:ext cx="71432"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0" name="Διάγραμμα ροής: Παραπομπή 89"/>
            <p:cNvSpPr/>
            <p:nvPr/>
          </p:nvSpPr>
          <p:spPr>
            <a:xfrm>
              <a:off x="4824755" y="6070858"/>
              <a:ext cx="71433" cy="5399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1" name="Διάγραμμα ροής: Παραπομπή 90"/>
            <p:cNvSpPr/>
            <p:nvPr/>
          </p:nvSpPr>
          <p:spPr>
            <a:xfrm>
              <a:off x="4453308" y="5716724"/>
              <a:ext cx="71433" cy="5558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92" name="Ευθύγραμμο βέλος σύνδεσης 91"/>
            <p:cNvCxnSpPr/>
            <p:nvPr/>
          </p:nvCxnSpPr>
          <p:spPr>
            <a:xfrm>
              <a:off x="2577025" y="6309064"/>
              <a:ext cx="2698547" cy="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823" name="TextBox 93"/>
            <p:cNvSpPr txBox="1">
              <a:spLocks noChangeArrowheads="1"/>
            </p:cNvSpPr>
            <p:nvPr/>
          </p:nvSpPr>
          <p:spPr bwMode="auto">
            <a:xfrm>
              <a:off x="5167630" y="3900007"/>
              <a:ext cx="2828712" cy="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Χαρτί με την αρχική εικόνα</a:t>
              </a:r>
            </a:p>
          </p:txBody>
        </p:sp>
        <p:sp>
          <p:nvSpPr>
            <p:cNvPr id="75824" name="TextBox 94"/>
            <p:cNvSpPr txBox="1">
              <a:spLocks noChangeArrowheads="1"/>
            </p:cNvSpPr>
            <p:nvPr/>
          </p:nvSpPr>
          <p:spPr bwMode="auto">
            <a:xfrm>
              <a:off x="5146994" y="4576512"/>
              <a:ext cx="2101691" cy="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Στρώμα χρωστικής</a:t>
              </a:r>
            </a:p>
          </p:txBody>
        </p:sp>
        <p:sp>
          <p:nvSpPr>
            <p:cNvPr id="75825" name="TextBox 95"/>
            <p:cNvSpPr txBox="1">
              <a:spLocks noChangeArrowheads="1"/>
            </p:cNvSpPr>
            <p:nvPr/>
          </p:nvSpPr>
          <p:spPr bwMode="auto">
            <a:xfrm>
              <a:off x="5224776" y="5443876"/>
              <a:ext cx="2793789" cy="3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a:solidFill>
                    <a:srgbClr val="000000"/>
                  </a:solidFill>
                  <a:latin typeface="Calibri" pitchFamily="34" charset="0"/>
                  <a:cs typeface="Arial" charset="0"/>
                </a:rPr>
                <a:t>Ίνες χαρτιού ή υφάσματος</a:t>
              </a:r>
            </a:p>
          </p:txBody>
        </p:sp>
        <p:sp>
          <p:nvSpPr>
            <p:cNvPr id="75826" name="TextBox 96"/>
            <p:cNvSpPr txBox="1">
              <a:spLocks noChangeArrowheads="1"/>
            </p:cNvSpPr>
            <p:nvPr/>
          </p:nvSpPr>
          <p:spPr bwMode="auto">
            <a:xfrm>
              <a:off x="75313" y="5851029"/>
              <a:ext cx="2395617"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latin typeface="Calibri" pitchFamily="34" charset="0"/>
                  <a:cs typeface="Arial" charset="0"/>
                </a:rPr>
                <a:t>Η διάχυση προς τις άκρες ελαττώνει την ακρίβεια εκτύπωσης</a:t>
              </a:r>
            </a:p>
          </p:txBody>
        </p:sp>
      </p:grpSp>
      <p:cxnSp>
        <p:nvCxnSpPr>
          <p:cNvPr id="99" name="Ευθεία γραμμή σύνδεσης 98"/>
          <p:cNvCxnSpPr/>
          <p:nvPr/>
        </p:nvCxnSpPr>
        <p:spPr>
          <a:xfrm>
            <a:off x="468313" y="3141663"/>
            <a:ext cx="8112125"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
        <p:nvSpPr>
          <p:cNvPr id="7582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B699388-C03A-48CE-BD28-4C9AAF7B66BD}" type="slidenum">
              <a:rPr lang="el-GR" altLang="el-GR" sz="1200">
                <a:solidFill>
                  <a:srgbClr val="000000"/>
                </a:solidFill>
              </a:rPr>
              <a:pPr algn="r"/>
              <a:t>30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a:xfrm>
            <a:off x="0" y="115888"/>
            <a:ext cx="9144000" cy="792162"/>
          </a:xfrm>
        </p:spPr>
        <p:txBody>
          <a:bodyPr/>
          <a:lstStyle/>
          <a:p>
            <a:r>
              <a:rPr lang="el-GR" altLang="el-GR" smtClean="0"/>
              <a:t>Μελάνια για θερμική μεταφορά</a:t>
            </a:r>
          </a:p>
        </p:txBody>
      </p:sp>
      <p:sp>
        <p:nvSpPr>
          <p:cNvPr id="3" name="Θέση περιεχομένου 2"/>
          <p:cNvSpPr>
            <a:spLocks noGrp="1"/>
          </p:cNvSpPr>
          <p:nvPr>
            <p:ph idx="1"/>
          </p:nvPr>
        </p:nvSpPr>
        <p:spPr>
          <a:xfrm>
            <a:off x="457200" y="1196975"/>
            <a:ext cx="8229600" cy="4176713"/>
          </a:xfrm>
        </p:spPr>
        <p:txBody>
          <a:bodyPr/>
          <a:lstStyle/>
          <a:p>
            <a:pPr marL="0" indent="0"/>
            <a:r>
              <a:rPr lang="el-GR" altLang="el-GR" sz="2400" smtClean="0"/>
              <a:t>Τα μελάνια αυτά μεταφέρονται στο υπόστρωμα είτε με μεταφορά ενός λεπτού στρώματος μελανιού</a:t>
            </a:r>
            <a:r>
              <a:rPr lang="en-US" altLang="el-GR" sz="2400" smtClean="0"/>
              <a:t> </a:t>
            </a:r>
            <a:r>
              <a:rPr lang="el-GR" altLang="el-GR" sz="2400" smtClean="0"/>
              <a:t>(</a:t>
            </a:r>
            <a:r>
              <a:rPr lang="en-US" altLang="el-GR" sz="2400" smtClean="0"/>
              <a:t>thermal transfer</a:t>
            </a:r>
            <a:r>
              <a:rPr lang="el-GR" altLang="el-GR" sz="2400" smtClean="0"/>
              <a:t>) είτε μέσω της εξάχνωσης χρωστικής (</a:t>
            </a:r>
            <a:r>
              <a:rPr lang="en-US" altLang="el-GR" sz="2400" smtClean="0"/>
              <a:t>sublimation</a:t>
            </a:r>
            <a:r>
              <a:rPr lang="el-GR" altLang="el-GR" sz="2400" smtClean="0"/>
              <a:t>).</a:t>
            </a:r>
          </a:p>
          <a:p>
            <a:pPr marL="0" indent="0"/>
            <a:r>
              <a:rPr lang="el-GR" altLang="el-GR" sz="2400" smtClean="0"/>
              <a:t>Η διαδικασία της θερμικής μεταφοράς περιλαμβάνει μια σειρά από φυσικά και χημικά φαινόμενα, όπως: α) τήξη/εξάχνωση με την θέρμανση, β) μεταφορά με πίεση και γ) στερεοποίηση μέσω ψύξης.</a:t>
            </a:r>
          </a:p>
          <a:p>
            <a:pPr marL="0" indent="0"/>
            <a:r>
              <a:rPr lang="el-GR" altLang="el-GR" sz="2400" smtClean="0"/>
              <a:t>Τα μελάνια της θερμικής μεταφοράς εφαρμόζονται πρώτα σε μια ειδική ταινία ή φύλλο.</a:t>
            </a:r>
          </a:p>
          <a:p>
            <a:pPr marL="0" indent="0"/>
            <a:r>
              <a:rPr lang="el-GR" altLang="el-GR" sz="2400" smtClean="0"/>
              <a:t>Τα μελάνια είναι τύπου </a:t>
            </a:r>
            <a:r>
              <a:rPr lang="en-US" altLang="el-GR" sz="2400" smtClean="0"/>
              <a:t>hot-melt </a:t>
            </a:r>
            <a:r>
              <a:rPr lang="el-GR" altLang="el-GR" sz="2400" smtClean="0"/>
              <a:t>και δημιουργούν στρώματα περίπου 10-15 μ</a:t>
            </a:r>
            <a:r>
              <a:rPr lang="en-US" altLang="el-GR" sz="2400" smtClean="0"/>
              <a:t>m</a:t>
            </a:r>
            <a:r>
              <a:rPr lang="el-GR" altLang="el-GR" sz="2400" smtClean="0"/>
              <a:t> ανάλογα με το υπόστρωμα</a:t>
            </a:r>
            <a:r>
              <a:rPr lang="en-US" altLang="el-GR" sz="2400" smtClean="0"/>
              <a:t>.</a:t>
            </a:r>
            <a:r>
              <a:rPr lang="el-GR" altLang="el-GR" sz="2400" smtClean="0"/>
              <a:t> </a:t>
            </a:r>
          </a:p>
          <a:p>
            <a:pPr marL="0" indent="0"/>
            <a:endParaRPr lang="el-GR" altLang="el-GR" sz="2400" smtClean="0"/>
          </a:p>
        </p:txBody>
      </p:sp>
      <p:sp>
        <p:nvSpPr>
          <p:cNvPr id="5427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33589DB-F35C-48AA-8C82-0938BC12958B}" type="slidenum">
              <a:rPr lang="el-GR" altLang="el-GR" smtClean="0">
                <a:solidFill>
                  <a:srgbClr val="000000"/>
                </a:solidFill>
              </a:rPr>
              <a:pPr/>
              <a:t>31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p:txBody>
          <a:bodyPr/>
          <a:lstStyle/>
          <a:p>
            <a:r>
              <a:rPr lang="el-GR" altLang="el-GR" smtClean="0"/>
              <a:t>Χρωστικές κατάλληλες για εξάχνωση</a:t>
            </a:r>
          </a:p>
        </p:txBody>
      </p:sp>
      <p:pic>
        <p:nvPicPr>
          <p:cNvPr id="55298" name="Picture 2" descr="χημικός τύπος CI Disperse Yellow 218&#10;"/>
          <p:cNvPicPr>
            <a:picLocks noChangeAspect="1" noChangeArrowheads="1"/>
          </p:cNvPicPr>
          <p:nvPr/>
        </p:nvPicPr>
        <p:blipFill>
          <a:blip r:embed="rId2">
            <a:extLst>
              <a:ext uri="{28A0092B-C50C-407E-A947-70E740481C1C}">
                <a14:useLocalDpi xmlns:a14="http://schemas.microsoft.com/office/drawing/2010/main" val="0"/>
              </a:ext>
            </a:extLst>
          </a:blip>
          <a:srcRect l="17067" r="8495"/>
          <a:stretch>
            <a:fillRect/>
          </a:stretch>
        </p:blipFill>
        <p:spPr bwMode="auto">
          <a:xfrm>
            <a:off x="2598738" y="4005263"/>
            <a:ext cx="3902075" cy="2043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299" name="Picture 3" descr="χημικός τύπος CI Disperse Red 60&#10;"/>
          <p:cNvPicPr>
            <a:picLocks noChangeAspect="1" noChangeArrowheads="1"/>
          </p:cNvPicPr>
          <p:nvPr/>
        </p:nvPicPr>
        <p:blipFill>
          <a:blip r:embed="rId3">
            <a:extLst>
              <a:ext uri="{28A0092B-C50C-407E-A947-70E740481C1C}">
                <a14:useLocalDpi xmlns:a14="http://schemas.microsoft.com/office/drawing/2010/main" val="0"/>
              </a:ext>
            </a:extLst>
          </a:blip>
          <a:srcRect l="12488"/>
          <a:stretch>
            <a:fillRect/>
          </a:stretch>
        </p:blipFill>
        <p:spPr bwMode="auto">
          <a:xfrm>
            <a:off x="292100" y="1371600"/>
            <a:ext cx="4586288" cy="2071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4" descr="χημικός τύπος CI Disperse Blue 26&#10;"/>
          <p:cNvPicPr>
            <a:picLocks noChangeAspect="1" noChangeArrowheads="1"/>
          </p:cNvPicPr>
          <p:nvPr/>
        </p:nvPicPr>
        <p:blipFill>
          <a:blip r:embed="rId4">
            <a:extLst>
              <a:ext uri="{28A0092B-C50C-407E-A947-70E740481C1C}">
                <a14:useLocalDpi xmlns:a14="http://schemas.microsoft.com/office/drawing/2010/main" val="0"/>
              </a:ext>
            </a:extLst>
          </a:blip>
          <a:srcRect l="25879" r="13176"/>
          <a:stretch>
            <a:fillRect/>
          </a:stretch>
        </p:blipFill>
        <p:spPr bwMode="auto">
          <a:xfrm>
            <a:off x="5357813" y="1398588"/>
            <a:ext cx="3194050" cy="2017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Box 4"/>
          <p:cNvSpPr txBox="1">
            <a:spLocks noChangeArrowheads="1"/>
          </p:cNvSpPr>
          <p:nvPr/>
        </p:nvSpPr>
        <p:spPr bwMode="auto">
          <a:xfrm>
            <a:off x="1530350" y="3430588"/>
            <a:ext cx="211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CI Disperse Red 60</a:t>
            </a:r>
            <a:endParaRPr lang="el-GR" altLang="el-GR" sz="2000">
              <a:solidFill>
                <a:srgbClr val="000000"/>
              </a:solidFill>
              <a:latin typeface="Calibri" pitchFamily="34" charset="0"/>
              <a:cs typeface="Arial" charset="0"/>
            </a:endParaRPr>
          </a:p>
        </p:txBody>
      </p:sp>
      <p:sp>
        <p:nvSpPr>
          <p:cNvPr id="55302" name="TextBox 9"/>
          <p:cNvSpPr txBox="1">
            <a:spLocks noChangeArrowheads="1"/>
          </p:cNvSpPr>
          <p:nvPr/>
        </p:nvSpPr>
        <p:spPr bwMode="auto">
          <a:xfrm>
            <a:off x="5867400" y="3413125"/>
            <a:ext cx="217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CI Disperse Blue 26</a:t>
            </a:r>
            <a:endParaRPr lang="el-GR" altLang="el-GR" sz="2000">
              <a:solidFill>
                <a:srgbClr val="000000"/>
              </a:solidFill>
              <a:latin typeface="Calibri" pitchFamily="34" charset="0"/>
              <a:cs typeface="Arial" charset="0"/>
            </a:endParaRPr>
          </a:p>
        </p:txBody>
      </p:sp>
      <p:sp>
        <p:nvSpPr>
          <p:cNvPr id="55303" name="TextBox 10"/>
          <p:cNvSpPr txBox="1">
            <a:spLocks noChangeArrowheads="1"/>
          </p:cNvSpPr>
          <p:nvPr/>
        </p:nvSpPr>
        <p:spPr bwMode="auto">
          <a:xfrm>
            <a:off x="3294063" y="6038850"/>
            <a:ext cx="251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cs typeface="Arial" charset="0"/>
              </a:rPr>
              <a:t>CI Disperse Yellow 218</a:t>
            </a:r>
            <a:endParaRPr lang="el-GR" altLang="el-GR" sz="2000">
              <a:solidFill>
                <a:srgbClr val="000000"/>
              </a:solidFill>
              <a:latin typeface="Calibri" pitchFamily="34" charset="0"/>
              <a:cs typeface="Arial" charset="0"/>
            </a:endParaRPr>
          </a:p>
        </p:txBody>
      </p:sp>
      <p:sp>
        <p:nvSpPr>
          <p:cNvPr id="553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29B0C0B-1015-4D2C-9C75-247C9011613A}" type="slidenum">
              <a:rPr lang="el-GR" altLang="el-GR" smtClean="0">
                <a:solidFill>
                  <a:srgbClr val="000000"/>
                </a:solidFill>
              </a:rPr>
              <a:pPr/>
              <a:t>32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p:txBody>
          <a:bodyPr/>
          <a:lstStyle/>
          <a:p>
            <a:r>
              <a:rPr lang="el-GR" altLang="el-GR" sz="4400" smtClean="0"/>
              <a:t>Βιβλιογραφία </a:t>
            </a:r>
          </a:p>
        </p:txBody>
      </p:sp>
      <p:sp>
        <p:nvSpPr>
          <p:cNvPr id="56322" name="Θέση περιεχομένου 2"/>
          <p:cNvSpPr>
            <a:spLocks noGrp="1"/>
          </p:cNvSpPr>
          <p:nvPr>
            <p:ph idx="1"/>
          </p:nvPr>
        </p:nvSpPr>
        <p:spPr>
          <a:xfrm>
            <a:off x="457200" y="1196975"/>
            <a:ext cx="8362950" cy="5400675"/>
          </a:xfrm>
        </p:spPr>
        <p:txBody>
          <a:bodyPr/>
          <a:lstStyle/>
          <a:p>
            <a:pPr>
              <a:spcBef>
                <a:spcPts val="1200"/>
              </a:spcBef>
            </a:pPr>
            <a:r>
              <a:rPr lang="el-GR" altLang="el-GR" sz="2200" smtClean="0"/>
              <a:t>Σημειώσεις για το θεωρητικό μάθημα «Μελάνια», Στ. Θεοχάρη, Σ.Γ.Τ.Κ.Σ., ΤΕΙ Αθήνας, 2008</a:t>
            </a:r>
            <a:r>
              <a:rPr lang="en-US" altLang="el-GR" sz="2200" smtClean="0"/>
              <a:t>.</a:t>
            </a:r>
            <a:endParaRPr lang="el-GR" altLang="el-GR" sz="2200" smtClean="0"/>
          </a:p>
          <a:p>
            <a:pPr>
              <a:spcBef>
                <a:spcPts val="1200"/>
              </a:spcBef>
            </a:pPr>
            <a:r>
              <a:rPr lang="el-GR" altLang="el-GR" sz="2200" smtClean="0"/>
              <a:t>Μελάνια και καλυπτικά εκτυπώσεων, </a:t>
            </a:r>
            <a:r>
              <a:rPr lang="en-GB" altLang="el-GR" sz="2200" smtClean="0"/>
              <a:t>Thompson</a:t>
            </a:r>
            <a:r>
              <a:rPr lang="el-GR" altLang="el-GR" sz="2200" smtClean="0"/>
              <a:t>, </a:t>
            </a:r>
            <a:r>
              <a:rPr lang="en-GB" altLang="el-GR" sz="2200" smtClean="0"/>
              <a:t>B</a:t>
            </a:r>
            <a:r>
              <a:rPr lang="el-GR" altLang="el-GR" sz="2200" smtClean="0"/>
              <a:t>, Εκδ. ΙΩΝ, 1998</a:t>
            </a:r>
            <a:r>
              <a:rPr lang="en-US" altLang="el-GR" sz="2200" smtClean="0"/>
              <a:t>.</a:t>
            </a:r>
            <a:r>
              <a:rPr lang="el-GR" altLang="el-GR" sz="2200" smtClean="0"/>
              <a:t> </a:t>
            </a:r>
          </a:p>
          <a:p>
            <a:pPr>
              <a:spcBef>
                <a:spcPts val="1200"/>
              </a:spcBef>
            </a:pPr>
            <a:r>
              <a:rPr lang="el-GR" altLang="el-GR" sz="2200" smtClean="0"/>
              <a:t>Μελάνια Εκτυπώσεων, </a:t>
            </a:r>
            <a:r>
              <a:rPr lang="en-US" altLang="el-GR" sz="2200" smtClean="0"/>
              <a:t>Todd R</a:t>
            </a:r>
            <a:r>
              <a:rPr lang="el-GR" altLang="el-GR" sz="2200" smtClean="0"/>
              <a:t>., Εκδ. ΙΩΝ, 1999</a:t>
            </a:r>
            <a:r>
              <a:rPr lang="en-US" altLang="el-GR" sz="2200" smtClean="0"/>
              <a:t>.</a:t>
            </a:r>
            <a:endParaRPr lang="el-GR" altLang="el-GR" sz="2200" smtClean="0"/>
          </a:p>
          <a:p>
            <a:pPr>
              <a:spcBef>
                <a:spcPts val="1200"/>
              </a:spcBef>
            </a:pPr>
            <a:r>
              <a:rPr lang="el-GR" altLang="el-GR" sz="2200" smtClean="0"/>
              <a:t>Σημειώσεις Μελάνια – Φωτοευαπαθείς ενώσεις, Π. Παπαδάκου, ΤΕΙ Αθήνας, 2007</a:t>
            </a:r>
            <a:r>
              <a:rPr lang="en-US" altLang="el-GR" sz="2200" smtClean="0"/>
              <a:t>.</a:t>
            </a:r>
            <a:endParaRPr lang="el-GR" altLang="el-GR" sz="2200" smtClean="0"/>
          </a:p>
          <a:p>
            <a:pPr>
              <a:spcBef>
                <a:spcPts val="1200"/>
              </a:spcBef>
            </a:pPr>
            <a:r>
              <a:rPr lang="el-GR" altLang="el-GR" sz="2200" smtClean="0"/>
              <a:t>Χημεία και Τεχνολογία του Χρώματος, Ε. Τσατσαρώνη – Ι. Ελευθεριάδης, Εκδ. Γαρταγάνη, Θεσ/κη, 2013</a:t>
            </a:r>
            <a:r>
              <a:rPr lang="en-US" altLang="el-GR" sz="2200" smtClean="0"/>
              <a:t>.</a:t>
            </a:r>
            <a:endParaRPr lang="el-GR" altLang="el-GR" sz="2200" smtClean="0"/>
          </a:p>
          <a:p>
            <a:pPr>
              <a:spcBef>
                <a:spcPts val="1200"/>
              </a:spcBef>
            </a:pPr>
            <a:r>
              <a:rPr lang="en-US" altLang="el-GR" sz="2200" smtClean="0"/>
              <a:t>The Printing Ink Manual, Leach RH, Pierce RJ, 5</a:t>
            </a:r>
            <a:r>
              <a:rPr lang="en-US" altLang="el-GR" sz="2200" baseline="30000" smtClean="0"/>
              <a:t>th</a:t>
            </a:r>
            <a:r>
              <a:rPr lang="en-US" altLang="el-GR" sz="2200" smtClean="0"/>
              <a:t> Ed. Springer, 2007.</a:t>
            </a:r>
            <a:endParaRPr lang="el-GR" altLang="el-GR" sz="2200" smtClean="0"/>
          </a:p>
          <a:p>
            <a:pPr>
              <a:spcBef>
                <a:spcPts val="1200"/>
              </a:spcBef>
            </a:pPr>
            <a:r>
              <a:rPr lang="en-GB" altLang="el-GR" sz="2200" smtClean="0"/>
              <a:t>Colour Chemistry, Zollinger, H, VCH, 1991.</a:t>
            </a:r>
            <a:endParaRPr lang="el-GR" altLang="el-GR" sz="2200" smtClean="0"/>
          </a:p>
          <a:p>
            <a:pPr>
              <a:spcBef>
                <a:spcPts val="1200"/>
              </a:spcBef>
            </a:pPr>
            <a:r>
              <a:rPr lang="el-GR" altLang="el-GR" sz="2200" smtClean="0"/>
              <a:t>Προστασία από τη διάβρωση – Χρώματα και βερνίκια, Ειρ. Τσαγκαράκη – Καπλάνογλου, ΟΕΔΒ, 1985</a:t>
            </a:r>
            <a:r>
              <a:rPr lang="en-US" altLang="el-GR" sz="2200" smtClean="0"/>
              <a:t>.</a:t>
            </a:r>
            <a:endParaRPr lang="el-GR" altLang="el-GR" sz="2200" smtClean="0"/>
          </a:p>
        </p:txBody>
      </p:sp>
      <p:sp>
        <p:nvSpPr>
          <p:cNvPr id="563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A3A3CE7-F7B0-4B6C-A8C4-BBA7ADE8324F}" type="slidenum">
              <a:rPr lang="el-GR" altLang="el-GR" smtClean="0">
                <a:solidFill>
                  <a:srgbClr val="000000"/>
                </a:solidFill>
              </a:rPr>
              <a:pPr/>
              <a:t>33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6"/>
          <p:cNvSpPr>
            <a:spLocks noGrp="1"/>
          </p:cNvSpPr>
          <p:nvPr>
            <p:ph type="ctrTitle"/>
          </p:nvPr>
        </p:nvSpPr>
        <p:spPr/>
        <p:txBody>
          <a:bodyPr/>
          <a:lstStyle/>
          <a:p>
            <a:r>
              <a:rPr lang="el-GR" altLang="el-GR" smtClean="0"/>
              <a:t>Τέλος Ενότητας</a:t>
            </a:r>
          </a:p>
        </p:txBody>
      </p:sp>
      <p:sp>
        <p:nvSpPr>
          <p:cNvPr id="57346" name="Υπότιτλος 7"/>
          <p:cNvSpPr>
            <a:spLocks noGrp="1"/>
          </p:cNvSpPr>
          <p:nvPr>
            <p:ph type="subTitle" idx="1"/>
          </p:nvPr>
        </p:nvSpPr>
        <p:spPr/>
        <p:txBody>
          <a:bodyPr/>
          <a:lstStyle/>
          <a:p>
            <a:endParaRPr lang="el-GR" altLang="el-GR" smtClean="0"/>
          </a:p>
        </p:txBody>
      </p:sp>
      <p:grpSp>
        <p:nvGrpSpPr>
          <p:cNvPr id="57347" name="Ομάδα 8"/>
          <p:cNvGrpSpPr>
            <a:grpSpLocks/>
          </p:cNvGrpSpPr>
          <p:nvPr/>
        </p:nvGrpSpPr>
        <p:grpSpPr bwMode="auto">
          <a:xfrm>
            <a:off x="1766888" y="5930900"/>
            <a:ext cx="5829300" cy="768350"/>
            <a:chOff x="1767633" y="5931169"/>
            <a:chExt cx="5828703" cy="768532"/>
          </a:xfrm>
        </p:grpSpPr>
        <p:pic>
          <p:nvPicPr>
            <p:cNvPr id="573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ctrTitle"/>
          </p:nvPr>
        </p:nvSpPr>
        <p:spPr/>
        <p:txBody>
          <a:bodyPr/>
          <a:lstStyle/>
          <a:p>
            <a:r>
              <a:rPr lang="el-GR" altLang="el-GR" sz="4400" smtClean="0"/>
              <a:t>Σημειώματα</a:t>
            </a:r>
          </a:p>
        </p:txBody>
      </p:sp>
      <p:sp>
        <p:nvSpPr>
          <p:cNvPr id="59394"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12</a:t>
            </a:r>
            <a:r>
              <a:rPr lang="en-US" sz="2000" dirty="0" smtClean="0"/>
              <a:t>:</a:t>
            </a:r>
            <a:r>
              <a:rPr lang="el-GR" sz="2000" dirty="0" smtClean="0"/>
              <a:t> </a:t>
            </a:r>
            <a:r>
              <a:rPr lang="el-GR" altLang="el-GR" sz="2000" dirty="0"/>
              <a:t>Μελάνια για ψηφιακές εκτυπώσεις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1"/>
          <p:cNvSpPr>
            <a:spLocks noGrp="1"/>
          </p:cNvSpPr>
          <p:nvPr>
            <p:ph type="title" idx="4294967295"/>
          </p:nvPr>
        </p:nvSpPr>
        <p:spPr>
          <a:xfrm>
            <a:off x="468313" y="115888"/>
            <a:ext cx="8229600" cy="1009650"/>
          </a:xfrm>
        </p:spPr>
        <p:txBody>
          <a:bodyPr/>
          <a:lstStyle/>
          <a:p>
            <a:r>
              <a:rPr lang="el-GR" altLang="el-GR" smtClean="0"/>
              <a:t>Τεχνικές και υλικά ψηφιακής εκτύπωσης </a:t>
            </a:r>
            <a:r>
              <a:rPr lang="el-GR" altLang="el-GR" sz="3200" b="0" smtClean="0"/>
              <a:t>(2 από 3)</a:t>
            </a:r>
          </a:p>
        </p:txBody>
      </p:sp>
      <p:sp>
        <p:nvSpPr>
          <p:cNvPr id="69635" name="Θέση περιεχομένου 2"/>
          <p:cNvSpPr>
            <a:spLocks noGrp="1"/>
          </p:cNvSpPr>
          <p:nvPr>
            <p:ph idx="4294967295"/>
          </p:nvPr>
        </p:nvSpPr>
        <p:spPr>
          <a:xfrm>
            <a:off x="601663" y="1412875"/>
            <a:ext cx="7931150" cy="5256213"/>
          </a:xfrm>
        </p:spPr>
        <p:txBody>
          <a:bodyPr/>
          <a:lstStyle/>
          <a:p>
            <a:pPr>
              <a:lnSpc>
                <a:spcPct val="114000"/>
              </a:lnSpc>
              <a:spcBef>
                <a:spcPts val="1200"/>
              </a:spcBef>
            </a:pPr>
            <a:r>
              <a:rPr lang="el-GR" altLang="el-GR" sz="2400" smtClean="0"/>
              <a:t>Από τη δεκαετία του 1960, η μέθοδος εκτύπωσης με ψεκασμό μελανιού και η θερμική μεταφορά του μελανιού εφαρμόστηκαν από την Βρετανική Ταχυδρομική Υπηρεσία (</a:t>
            </a:r>
            <a:r>
              <a:rPr lang="en-US" altLang="el-GR" sz="2400" smtClean="0"/>
              <a:t>British Post Office</a:t>
            </a:r>
            <a:r>
              <a:rPr lang="el-GR" altLang="el-GR" sz="2400" smtClean="0"/>
              <a:t>) για τις ανάγκες της αλληλογραφίας. </a:t>
            </a:r>
          </a:p>
          <a:p>
            <a:pPr>
              <a:lnSpc>
                <a:spcPct val="114000"/>
              </a:lnSpc>
              <a:spcBef>
                <a:spcPts val="1200"/>
              </a:spcBef>
            </a:pPr>
            <a:r>
              <a:rPr lang="el-GR" altLang="el-GR" sz="2400" smtClean="0"/>
              <a:t>Εδώ και αρκετές δεκαετίες, επίσης, είναι γνωστή η μέθοδος εκτύπωσης με εξάχνωση χρωστικών.</a:t>
            </a:r>
          </a:p>
        </p:txBody>
      </p:sp>
      <p:sp>
        <p:nvSpPr>
          <p:cNvPr id="6963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9B922A1-3219-45FF-8CE1-305E2F0742AB}" type="slidenum">
              <a:rPr lang="el-GR" altLang="el-GR" sz="1200">
                <a:solidFill>
                  <a:srgbClr val="000000"/>
                </a:solidFill>
              </a:rPr>
              <a:pPr algn="r"/>
              <a:t>3</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altLang="el-GR" smtClean="0"/>
              <a:t>Χρηματοδότηση</a:t>
            </a:r>
          </a:p>
        </p:txBody>
      </p:sp>
      <p:sp>
        <p:nvSpPr>
          <p:cNvPr id="67586"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758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468313" y="115888"/>
            <a:ext cx="8229600" cy="1009650"/>
          </a:xfrm>
        </p:spPr>
        <p:txBody>
          <a:bodyPr/>
          <a:lstStyle/>
          <a:p>
            <a:r>
              <a:rPr lang="el-GR" altLang="el-GR" smtClean="0"/>
              <a:t>Τεχνικές και υλικά ψηφιακής εκτύπωσης </a:t>
            </a:r>
            <a:r>
              <a:rPr lang="el-GR" altLang="el-GR" sz="3200" b="0" smtClean="0"/>
              <a:t>(3 από 3)</a:t>
            </a:r>
          </a:p>
        </p:txBody>
      </p:sp>
      <p:sp>
        <p:nvSpPr>
          <p:cNvPr id="30722" name="Θέση περιεχομένου 2"/>
          <p:cNvSpPr>
            <a:spLocks noGrp="1"/>
          </p:cNvSpPr>
          <p:nvPr>
            <p:ph idx="1"/>
          </p:nvPr>
        </p:nvSpPr>
        <p:spPr>
          <a:xfrm>
            <a:off x="457200" y="1412875"/>
            <a:ext cx="8229600" cy="5256213"/>
          </a:xfrm>
        </p:spPr>
        <p:txBody>
          <a:bodyPr/>
          <a:lstStyle/>
          <a:p>
            <a:pPr>
              <a:lnSpc>
                <a:spcPct val="114000"/>
              </a:lnSpc>
              <a:spcBef>
                <a:spcPts val="1200"/>
              </a:spcBef>
            </a:pPr>
            <a:r>
              <a:rPr lang="el-GR" altLang="el-GR" sz="2400" smtClean="0"/>
              <a:t>Η καθοριστική όμως, εξέλιξη, που έδωσε σημαντική ώθηση στην ανάπτυξη της τεχνολογίας σε αυτόν τον τομέα ήταν η ανάπτυξη των ηλεκτρονικών υπολογιστών και η ανακάλυψη της δυνατότητας μεταφοράς της εικόνας απευθείας</a:t>
            </a:r>
            <a:r>
              <a:rPr lang="el-GR" altLang="el-GR" sz="2400" b="1" smtClean="0"/>
              <a:t> από την οθόνη των ηλεκτρονικών υπολογιστών στα εκτυπωτικά υποστρώματα</a:t>
            </a:r>
            <a:r>
              <a:rPr lang="el-GR" altLang="el-GR" sz="2400" smtClean="0"/>
              <a:t>. </a:t>
            </a:r>
          </a:p>
          <a:p>
            <a:pPr>
              <a:lnSpc>
                <a:spcPct val="114000"/>
              </a:lnSpc>
              <a:spcBef>
                <a:spcPts val="1200"/>
              </a:spcBef>
            </a:pPr>
            <a:r>
              <a:rPr lang="el-GR" altLang="el-GR" sz="2400" smtClean="0"/>
              <a:t>Από τότε, η ανάπτυξη αυτών των τεχνολογιών που χαρακτηρίζονται και ως </a:t>
            </a:r>
            <a:r>
              <a:rPr lang="el-GR" altLang="el-GR" sz="2400" b="1" smtClean="0"/>
              <a:t>εκτυπώσεις χωρίς επαφή </a:t>
            </a:r>
            <a:r>
              <a:rPr lang="el-GR" altLang="el-GR" sz="2400" smtClean="0"/>
              <a:t>του υποστρώματος µε την πλάκα εκτύπωσης (</a:t>
            </a:r>
            <a:r>
              <a:rPr lang="en-US" altLang="el-GR" sz="2400" smtClean="0"/>
              <a:t>N.I.P. – non impact printing</a:t>
            </a:r>
            <a:r>
              <a:rPr lang="el-GR" altLang="el-GR" sz="2400" smtClean="0"/>
              <a:t>) μπορεί πραγματικά να χαρακτηριστεί ραγδαία…</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FED1FD2-20C0-4FC0-8C41-DD2184938915}" type="slidenum">
              <a:rPr lang="el-GR" altLang="el-GR" smtClean="0">
                <a:solidFill>
                  <a:srgbClr val="000000"/>
                </a:solidFill>
              </a:rPr>
              <a:pPr/>
              <a:t>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Τίτλος 1"/>
          <p:cNvSpPr>
            <a:spLocks noGrp="1"/>
          </p:cNvSpPr>
          <p:nvPr>
            <p:ph type="title" idx="4294967295"/>
          </p:nvPr>
        </p:nvSpPr>
        <p:spPr>
          <a:xfrm>
            <a:off x="0" y="115888"/>
            <a:ext cx="9144000" cy="1009650"/>
          </a:xfrm>
        </p:spPr>
        <p:txBody>
          <a:bodyPr/>
          <a:lstStyle/>
          <a:p>
            <a:r>
              <a:rPr lang="el-GR" altLang="el-GR" smtClean="0"/>
              <a:t>Συστήματα ψηφιακής εκτύπωσης</a:t>
            </a:r>
            <a:endParaRPr lang="el-GR" altLang="el-GR" sz="3200" b="0" smtClean="0"/>
          </a:p>
        </p:txBody>
      </p:sp>
      <p:sp>
        <p:nvSpPr>
          <p:cNvPr id="3" name="Θέση περιεχομένου 2"/>
          <p:cNvSpPr>
            <a:spLocks noGrp="1"/>
          </p:cNvSpPr>
          <p:nvPr>
            <p:ph idx="4294967295"/>
          </p:nvPr>
        </p:nvSpPr>
        <p:spPr>
          <a:xfrm>
            <a:off x="457200" y="1412875"/>
            <a:ext cx="8229600" cy="5040313"/>
          </a:xfrm>
        </p:spPr>
        <p:txBody>
          <a:bodyPr/>
          <a:lstStyle/>
          <a:p>
            <a:pPr marL="0" indent="0">
              <a:lnSpc>
                <a:spcPct val="114000"/>
              </a:lnSpc>
              <a:spcBef>
                <a:spcPts val="1200"/>
              </a:spcBef>
              <a:buFont typeface="Arial" charset="0"/>
              <a:buNone/>
            </a:pPr>
            <a:r>
              <a:rPr lang="el-GR" altLang="el-GR" sz="2400" smtClean="0"/>
              <a:t>Αναπτύχθηκαν πολλοί τύποι συστημάτων που </a:t>
            </a:r>
            <a:r>
              <a:rPr lang="el-GR" altLang="el-GR" sz="2400" b="1" smtClean="0"/>
              <a:t>εκτυπώνουν ψηφιακά</a:t>
            </a:r>
            <a:r>
              <a:rPr lang="el-GR" altLang="el-GR" sz="2400" smtClean="0"/>
              <a:t>, τα οποία χρησιμοποιούν ηλεκτρονικούς υπολογιστές για να σχηματίσουν την (λανθάνουσα) «εικόνα», που είναι:</a:t>
            </a:r>
          </a:p>
          <a:p>
            <a:pPr marL="0" indent="0">
              <a:spcBef>
                <a:spcPts val="1200"/>
              </a:spcBef>
            </a:pPr>
            <a:r>
              <a:rPr lang="el-GR" altLang="el-GR" sz="2400" smtClean="0"/>
              <a:t>η ηλεκτροφωτογραφία (</a:t>
            </a:r>
            <a:r>
              <a:rPr lang="en-US" altLang="el-GR" sz="2400" smtClean="0"/>
              <a:t>electrophotography</a:t>
            </a:r>
            <a:r>
              <a:rPr lang="el-GR" altLang="el-GR" sz="2400" smtClean="0"/>
              <a:t>), </a:t>
            </a:r>
          </a:p>
          <a:p>
            <a:pPr marL="0" indent="0">
              <a:spcBef>
                <a:spcPts val="1200"/>
              </a:spcBef>
            </a:pPr>
            <a:r>
              <a:rPr lang="el-GR" altLang="el-GR" sz="2400" smtClean="0"/>
              <a:t>η ιονογραφία</a:t>
            </a:r>
            <a:r>
              <a:rPr lang="en-US" altLang="el-GR" sz="2400" smtClean="0"/>
              <a:t> (ionography)</a:t>
            </a:r>
            <a:r>
              <a:rPr lang="el-GR" altLang="el-GR" sz="2400" smtClean="0"/>
              <a:t>,</a:t>
            </a:r>
          </a:p>
          <a:p>
            <a:pPr marL="0" indent="0">
              <a:spcBef>
                <a:spcPts val="1200"/>
              </a:spcBef>
            </a:pPr>
            <a:r>
              <a:rPr lang="el-GR" altLang="el-GR" sz="2400" smtClean="0"/>
              <a:t>η µαγνητογραφία</a:t>
            </a:r>
            <a:r>
              <a:rPr lang="en-US" altLang="el-GR" sz="2400" smtClean="0"/>
              <a:t> (magnetography)</a:t>
            </a:r>
            <a:r>
              <a:rPr lang="el-GR" altLang="el-GR" sz="2400" smtClean="0"/>
              <a:t>, </a:t>
            </a:r>
          </a:p>
          <a:p>
            <a:pPr marL="0" indent="0">
              <a:spcBef>
                <a:spcPts val="1200"/>
              </a:spcBef>
            </a:pPr>
            <a:r>
              <a:rPr lang="el-GR" altLang="el-GR" sz="2400" smtClean="0"/>
              <a:t>η μέθοδος έγχυσης (</a:t>
            </a:r>
            <a:r>
              <a:rPr lang="en-US" altLang="el-GR" sz="2400" smtClean="0"/>
              <a:t>inkjet</a:t>
            </a:r>
            <a:r>
              <a:rPr lang="el-GR" altLang="el-GR" sz="2400" smtClean="0"/>
              <a:t>)</a:t>
            </a:r>
          </a:p>
          <a:p>
            <a:pPr marL="0" indent="0">
              <a:spcBef>
                <a:spcPts val="1200"/>
              </a:spcBef>
            </a:pPr>
            <a:r>
              <a:rPr lang="el-GR" altLang="el-GR" sz="2400" smtClean="0"/>
              <a:t>η θερμογραφία</a:t>
            </a:r>
            <a:r>
              <a:rPr lang="en-US" altLang="el-GR" sz="2400" smtClean="0"/>
              <a:t> (thermography)</a:t>
            </a:r>
            <a:r>
              <a:rPr lang="el-GR" altLang="el-GR" sz="2400" smtClean="0"/>
              <a:t>, </a:t>
            </a:r>
          </a:p>
          <a:p>
            <a:pPr marL="0" indent="0">
              <a:spcBef>
                <a:spcPts val="1200"/>
              </a:spcBef>
            </a:pPr>
            <a:r>
              <a:rPr lang="el-GR" altLang="el-GR" sz="2400" smtClean="0"/>
              <a:t>η ξηρογραφία (</a:t>
            </a:r>
            <a:r>
              <a:rPr lang="en-US" altLang="el-GR" sz="2400" smtClean="0"/>
              <a:t>“X”- Graphy)</a:t>
            </a:r>
            <a:r>
              <a:rPr lang="el-GR" altLang="el-GR" sz="2400" smtClean="0"/>
              <a:t>.</a:t>
            </a:r>
          </a:p>
        </p:txBody>
      </p:sp>
      <p:sp>
        <p:nvSpPr>
          <p:cNvPr id="7168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907EFF8-6817-47D3-8DF4-B3BDB589DC12}" type="slidenum">
              <a:rPr lang="el-GR" altLang="el-GR" sz="1200">
                <a:solidFill>
                  <a:srgbClr val="000000"/>
                </a:solidFill>
              </a:rPr>
              <a:pPr algn="r"/>
              <a:t>5</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p:txBody>
          <a:bodyPr/>
          <a:lstStyle/>
          <a:p>
            <a:r>
              <a:rPr lang="el-GR" altLang="el-GR" smtClean="0"/>
              <a:t>Βασικές τεχνολογίες</a:t>
            </a:r>
          </a:p>
        </p:txBody>
      </p:sp>
      <p:sp>
        <p:nvSpPr>
          <p:cNvPr id="31746" name="Θέση περιεχομένου 2"/>
          <p:cNvSpPr>
            <a:spLocks noGrp="1"/>
          </p:cNvSpPr>
          <p:nvPr>
            <p:ph idx="1"/>
          </p:nvPr>
        </p:nvSpPr>
        <p:spPr/>
        <p:txBody>
          <a:bodyPr/>
          <a:lstStyle/>
          <a:p>
            <a:pPr marL="0" indent="0">
              <a:lnSpc>
                <a:spcPct val="114000"/>
              </a:lnSpc>
              <a:buFont typeface="Arial" charset="0"/>
              <a:buNone/>
            </a:pPr>
            <a:r>
              <a:rPr lang="el-GR" altLang="el-GR" sz="2400" smtClean="0"/>
              <a:t>Οι </a:t>
            </a:r>
            <a:r>
              <a:rPr lang="el-GR" altLang="el-GR" sz="2400" b="1" smtClean="0"/>
              <a:t>βασικές κατηγορίες από αυτές τις τεχνολογίες, </a:t>
            </a:r>
            <a:r>
              <a:rPr lang="el-GR" altLang="el-GR" sz="2400" smtClean="0"/>
              <a:t> που ακολουθούν στην παρουσίαση και χρησιμοποιούνται πλέον στις </a:t>
            </a:r>
            <a:r>
              <a:rPr lang="el-GR" altLang="el-GR" sz="2400" b="1" smtClean="0"/>
              <a:t>ψηφιακές εκτυπώσεις </a:t>
            </a:r>
            <a:r>
              <a:rPr lang="el-GR" altLang="el-GR" sz="2400" smtClean="0"/>
              <a:t>είναι η </a:t>
            </a:r>
            <a:r>
              <a:rPr lang="el-GR" altLang="el-GR" sz="2400" b="1" smtClean="0"/>
              <a:t>ηλεκτροστατική μέθοδος,</a:t>
            </a:r>
            <a:r>
              <a:rPr lang="el-GR" altLang="el-GR" sz="2400" smtClean="0"/>
              <a:t> η μέθοδος της </a:t>
            </a:r>
            <a:r>
              <a:rPr lang="el-GR" altLang="el-GR" sz="2400" b="1" smtClean="0"/>
              <a:t>έγχυσης</a:t>
            </a:r>
            <a:r>
              <a:rPr lang="el-GR" altLang="el-GR" sz="2400" smtClean="0"/>
              <a:t> (ή </a:t>
            </a:r>
            <a:r>
              <a:rPr lang="el-GR" altLang="el-GR" sz="2400" b="1" smtClean="0"/>
              <a:t>ψεκασμού) μελανιού (</a:t>
            </a:r>
            <a:r>
              <a:rPr lang="en-US" altLang="el-GR" sz="2400" b="1" smtClean="0"/>
              <a:t>inkjet</a:t>
            </a:r>
            <a:r>
              <a:rPr lang="el-GR" altLang="el-GR" sz="2400" b="1" smtClean="0"/>
              <a:t>) </a:t>
            </a:r>
            <a:r>
              <a:rPr lang="el-GR" altLang="el-GR" sz="2400" smtClean="0"/>
              <a:t>και</a:t>
            </a:r>
            <a:r>
              <a:rPr lang="el-GR" altLang="el-GR" sz="2400" b="1" smtClean="0"/>
              <a:t> </a:t>
            </a:r>
            <a:r>
              <a:rPr lang="el-GR" altLang="el-GR" sz="2400" smtClean="0"/>
              <a:t>οι </a:t>
            </a:r>
            <a:r>
              <a:rPr lang="el-GR" altLang="el-GR" sz="2400" b="1" smtClean="0"/>
              <a:t>θερμικές μέθοδοι (θερμική μεταφορά </a:t>
            </a:r>
            <a:r>
              <a:rPr lang="el-GR" altLang="el-GR" sz="2400" smtClean="0"/>
              <a:t>και </a:t>
            </a:r>
            <a:r>
              <a:rPr lang="el-GR" altLang="el-GR" sz="2400" b="1" smtClean="0"/>
              <a:t>εξάχνωση χρωστικών)</a:t>
            </a:r>
            <a:r>
              <a:rPr lang="el-GR" altLang="el-GR" sz="2400" smtClean="0"/>
              <a:t>.</a:t>
            </a:r>
            <a:r>
              <a:rPr lang="en-US" altLang="el-GR" sz="2400" smtClean="0"/>
              <a:t> </a:t>
            </a:r>
            <a:endParaRPr lang="el-GR" altLang="el-GR" sz="2400" smtClean="0"/>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50ED37C-F7EE-4BDD-ACAA-F58D652628A0}" type="slidenum">
              <a:rPr lang="el-GR" altLang="el-GR" smtClean="0">
                <a:solidFill>
                  <a:srgbClr val="000000"/>
                </a:solidFill>
              </a:rPr>
              <a:pPr/>
              <a:t>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p:txBody>
          <a:bodyPr/>
          <a:lstStyle/>
          <a:p>
            <a:r>
              <a:rPr lang="el-GR" altLang="el-GR" smtClean="0"/>
              <a:t>Χρωστικές ύλες</a:t>
            </a:r>
            <a:r>
              <a:rPr lang="en-US" altLang="el-GR" smtClean="0"/>
              <a:t> </a:t>
            </a:r>
            <a:r>
              <a:rPr lang="el-GR" altLang="el-GR" sz="3200" b="0" smtClean="0"/>
              <a:t>(1 από 2)</a:t>
            </a:r>
          </a:p>
        </p:txBody>
      </p:sp>
      <p:sp>
        <p:nvSpPr>
          <p:cNvPr id="32770" name="Θέση περιεχομένου 2"/>
          <p:cNvSpPr>
            <a:spLocks noGrp="1"/>
          </p:cNvSpPr>
          <p:nvPr>
            <p:ph idx="1"/>
          </p:nvPr>
        </p:nvSpPr>
        <p:spPr/>
        <p:txBody>
          <a:bodyPr/>
          <a:lstStyle/>
          <a:p>
            <a:pPr>
              <a:lnSpc>
                <a:spcPct val="114000"/>
              </a:lnSpc>
              <a:spcBef>
                <a:spcPts val="1200"/>
              </a:spcBef>
            </a:pPr>
            <a:r>
              <a:rPr lang="el-GR" altLang="el-GR" sz="2400" smtClean="0"/>
              <a:t>Ως </a:t>
            </a:r>
            <a:r>
              <a:rPr lang="el-GR" altLang="el-GR" sz="2400" b="1" smtClean="0"/>
              <a:t>χρωστικές ύλες</a:t>
            </a:r>
            <a:r>
              <a:rPr lang="el-GR" altLang="el-GR" sz="2400" smtClean="0"/>
              <a:t> για ψηφιακούς εκτυπωτές μπορούν να χρησιμοποιηθούν χρωστικές ή πιγμέντα ανάλογα µε τον τρόπο εφαρμογής τους. </a:t>
            </a:r>
          </a:p>
          <a:p>
            <a:pPr>
              <a:lnSpc>
                <a:spcPct val="114000"/>
              </a:lnSpc>
              <a:spcBef>
                <a:spcPts val="1200"/>
              </a:spcBef>
            </a:pPr>
            <a:r>
              <a:rPr lang="el-GR" altLang="el-GR" sz="2400" smtClean="0"/>
              <a:t>Οι χρωστικές (</a:t>
            </a:r>
            <a:r>
              <a:rPr lang="en-US" altLang="el-GR" sz="2400" smtClean="0"/>
              <a:t>dyes</a:t>
            </a:r>
            <a:r>
              <a:rPr lang="el-GR" altLang="el-GR" sz="2400" smtClean="0"/>
              <a:t>) μπορεί να χρησιμοποιηθούν σε συστήματα </a:t>
            </a:r>
            <a:r>
              <a:rPr lang="el-GR" altLang="el-GR" sz="2400" b="1" smtClean="0"/>
              <a:t>έγχυσης μελανιού και μεταφοράς µε θέρμανση</a:t>
            </a:r>
            <a:r>
              <a:rPr lang="el-GR" altLang="el-GR" sz="2400" smtClean="0"/>
              <a:t>, ενώ τα πιγμέντα</a:t>
            </a:r>
            <a:r>
              <a:rPr lang="en-US" altLang="el-GR" sz="2400" smtClean="0"/>
              <a:t> (pigments)</a:t>
            </a:r>
            <a:r>
              <a:rPr lang="el-GR" altLang="el-GR" sz="2400" smtClean="0"/>
              <a:t> αποτελούν τη βάση για τα </a:t>
            </a:r>
            <a:r>
              <a:rPr lang="el-GR" altLang="el-GR" sz="2400" b="1" smtClean="0"/>
              <a:t>μελάνια σε σκόνη (</a:t>
            </a:r>
            <a:r>
              <a:rPr lang="en-US" altLang="el-GR" sz="2400" b="1" smtClean="0"/>
              <a:t>toners</a:t>
            </a:r>
            <a:r>
              <a:rPr lang="el-GR" altLang="el-GR" sz="2400" b="1" smtClean="0"/>
              <a:t>) </a:t>
            </a:r>
            <a:r>
              <a:rPr lang="el-GR" altLang="el-GR" sz="2400" smtClean="0"/>
              <a:t>που χρησιμοποιούνται στην εκτύπωση µε την ηλεκτροστατική μέθοδο (ηλεκτροφωτογραφία, ιονογραφία και μαγνητογραφία). </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63A78F4-46D4-436E-A044-9F8115B5BA25}" type="slidenum">
              <a:rPr lang="el-GR" altLang="el-GR" smtClean="0">
                <a:solidFill>
                  <a:srgbClr val="000000"/>
                </a:solidFill>
              </a:rPr>
              <a:pPr/>
              <a:t>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p:txBody>
          <a:bodyPr/>
          <a:lstStyle/>
          <a:p>
            <a:r>
              <a:rPr lang="el-GR" altLang="el-GR" smtClean="0"/>
              <a:t>Χρωστικές ύλες</a:t>
            </a:r>
            <a:r>
              <a:rPr lang="en-US" altLang="el-GR" smtClean="0"/>
              <a:t> </a:t>
            </a:r>
            <a:r>
              <a:rPr lang="el-GR" altLang="el-GR" sz="3200" b="0" smtClean="0"/>
              <a:t>(2 από 2)</a:t>
            </a:r>
            <a:r>
              <a:rPr lang="el-GR" altLang="el-GR" smtClean="0"/>
              <a:t> </a:t>
            </a:r>
          </a:p>
        </p:txBody>
      </p:sp>
      <p:sp>
        <p:nvSpPr>
          <p:cNvPr id="33794" name="Θέση περιεχομένου 2"/>
          <p:cNvSpPr>
            <a:spLocks noGrp="1"/>
          </p:cNvSpPr>
          <p:nvPr>
            <p:ph idx="1"/>
          </p:nvPr>
        </p:nvSpPr>
        <p:spPr/>
        <p:txBody>
          <a:bodyPr/>
          <a:lstStyle/>
          <a:p>
            <a:pPr marL="0" indent="0">
              <a:lnSpc>
                <a:spcPct val="114000"/>
              </a:lnSpc>
              <a:spcBef>
                <a:spcPts val="1200"/>
              </a:spcBef>
            </a:pPr>
            <a:r>
              <a:rPr lang="el-GR" altLang="el-GR" sz="2400" smtClean="0"/>
              <a:t>Υπάρχουν επίσης, περιπτώσεις όπου τα µόρια των πιγμέντων δεν χρησιμοποιούνται αποκλειστικά για το χρώμα τους, αλλά και για ορισμένες επιπλέον ιδιότητές τους. </a:t>
            </a:r>
          </a:p>
          <a:p>
            <a:pPr marL="0" indent="0">
              <a:lnSpc>
                <a:spcPct val="114000"/>
              </a:lnSpc>
              <a:spcBef>
                <a:spcPts val="1200"/>
              </a:spcBef>
              <a:buFont typeface="Arial" charset="0"/>
              <a:buNone/>
            </a:pPr>
            <a:r>
              <a:rPr lang="el-GR" altLang="el-GR" sz="2400" smtClean="0"/>
              <a:t>Ένα τέτοιο παράδειγμα, αποτελούν κάποια συστατικά μελανιών σε σκόνη, που συμμετέχουν είτε σε </a:t>
            </a:r>
            <a:r>
              <a:rPr lang="el-GR" altLang="el-GR" sz="2400" b="1" smtClean="0"/>
              <a:t>φαινόμενα ηλεκτρικής αγωγιμότητας,</a:t>
            </a:r>
            <a:r>
              <a:rPr lang="el-GR" altLang="el-GR" sz="2400" smtClean="0"/>
              <a:t> είτε σε άλλες αντιδράσεις, όπως συμβαίνει με ορισμένες οργανικές ουσίες που παρουσιάζουν </a:t>
            </a:r>
            <a:r>
              <a:rPr lang="el-GR" altLang="el-GR" sz="2400" b="1" smtClean="0"/>
              <a:t>φωτοαγωγιµότητα</a:t>
            </a:r>
            <a:r>
              <a:rPr lang="el-GR" altLang="el-GR" sz="2400" smtClean="0"/>
              <a:t> (φωτοαγώγιμα υλικά), που μπορούν να χρησιμοποιηθούν σε συνδυασμό µε άλλα έγχρωμα µόρια για διάφορες εφαρμογές της εκτύπωσης κτλ. </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81B4656-57D6-4A18-8420-81AF36245687}" type="slidenum">
              <a:rPr lang="el-GR" altLang="el-GR" smtClean="0">
                <a:solidFill>
                  <a:srgbClr val="000000"/>
                </a:solidFill>
              </a:rPr>
              <a:pPr/>
              <a:t>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4643caa687f8bca9703b51d2b3f95d1a4eb87d"/>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698</TotalTime>
  <Words>2593</Words>
  <Application>Microsoft Office PowerPoint</Application>
  <PresentationFormat>Προβολή στην οθόνη (4:3)</PresentationFormat>
  <Paragraphs>235</Paragraphs>
  <Slides>41</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41</vt:i4>
      </vt:variant>
    </vt:vector>
  </HeadingPairs>
  <TitlesOfParts>
    <vt:vector size="44" baseType="lpstr">
      <vt:lpstr>TEMPLATE1</vt:lpstr>
      <vt:lpstr>1_TEMPLATE1</vt:lpstr>
      <vt:lpstr>OC_template_updated</vt:lpstr>
      <vt:lpstr>Μελάνια και επικαλυπτικά (Θ)</vt:lpstr>
      <vt:lpstr>Στόχος ενότητας</vt:lpstr>
      <vt:lpstr>Τεχνικές και υλικά ψηφιακής εκτύπωσης (1 από 3)</vt:lpstr>
      <vt:lpstr>Τεχνικές και υλικά ψηφιακής εκτύπωσης (2 από 3)</vt:lpstr>
      <vt:lpstr>Τεχνικές και υλικά ψηφιακής εκτύπωσης (3 από 3)</vt:lpstr>
      <vt:lpstr>Συστήματα ψηφιακής εκτύπωσης</vt:lpstr>
      <vt:lpstr>Βασικές τεχνολογίες</vt:lpstr>
      <vt:lpstr>Χρωστικές ύλες (1 από 2)</vt:lpstr>
      <vt:lpstr>Χρωστικές ύλες (2 από 2) </vt:lpstr>
      <vt:lpstr>Συστήματα εκτύπωσης με μελάνια σε σκόνη - (toners)</vt:lpstr>
      <vt:lpstr>Ηλεκτροστατική μέθοδος (1 από 3) </vt:lpstr>
      <vt:lpstr>Ηλεκτροστατική μέθοδος (2 από 3) </vt:lpstr>
      <vt:lpstr>Ηλεκτροστατική μέθοδος (3 από 3)</vt:lpstr>
      <vt:lpstr>Συστατικά μελανιών toners (1 από 5)</vt:lpstr>
      <vt:lpstr>Συστατικά μελανιών toners (2 από 6)</vt:lpstr>
      <vt:lpstr>Συστατικά μελανιών toners (3 από 6)</vt:lpstr>
      <vt:lpstr>Συστατικά μελανιών toners (4 από 6)</vt:lpstr>
      <vt:lpstr>Συστατικά μελανιών toners (5 από 6)</vt:lpstr>
      <vt:lpstr>Συστατικά μελανιών toners (6 από 6)</vt:lpstr>
      <vt:lpstr>Ποιότητα εκτύπωσης με toners (1 από 2)</vt:lpstr>
      <vt:lpstr>Ποιότητα εκτύπωσης με toners (2 από 2)</vt:lpstr>
      <vt:lpstr>Εκτύπωση με έγχυση μελανιού</vt:lpstr>
      <vt:lpstr>Μελάνια για έγχυση (1 από 2)</vt:lpstr>
      <vt:lpstr>Μελάνια για έγχυση (2 από 2)</vt:lpstr>
      <vt:lpstr>Εκτύπωση με έγχυση μελανιού (1 από 3)</vt:lpstr>
      <vt:lpstr>Εκτύπωση με έγχυση μελανιού (2 από 3)</vt:lpstr>
      <vt:lpstr>Εκτύπωση με έγχυση μελανιού (3 από 3)</vt:lpstr>
      <vt:lpstr>Τεχνολογίες ψεκασμού μελανιού</vt:lpstr>
      <vt:lpstr>Αναπαράσταση της εκτύπωσης με έγχυση μελανιού</vt:lpstr>
      <vt:lpstr>Εκτύπωση με θερμική μεταφορά μελανιού</vt:lpstr>
      <vt:lpstr>Εκτύπωση εικόνας με θερμική μεταφορά</vt:lpstr>
      <vt:lpstr>Μελάνια για θερμική μεταφορά</vt:lpstr>
      <vt:lpstr>Χρωστικές κατάλληλες για εξάχνωση</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90</cp:revision>
  <dcterms:created xsi:type="dcterms:W3CDTF">2014-09-26T06:16:02Z</dcterms:created>
  <dcterms:modified xsi:type="dcterms:W3CDTF">2015-07-02T07:13:11Z</dcterms:modified>
</cp:coreProperties>
</file>