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28"/>
  </p:notesMasterIdLst>
  <p:handoutMasterIdLst>
    <p:handoutMasterId r:id="rId29"/>
  </p:handoutMasterIdLst>
  <p:sldIdLst>
    <p:sldId id="256"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67" r:id="rId21"/>
    <p:sldId id="268" r:id="rId22"/>
    <p:sldId id="269" r:id="rId23"/>
    <p:sldId id="289" r:id="rId24"/>
    <p:sldId id="290" r:id="rId25"/>
    <p:sldId id="271" r:id="rId26"/>
    <p:sldId id="272"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1074" y="-10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5042167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1088977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6637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791728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747364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050092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l-GR"/>
          </a:p>
        </p:txBody>
      </p:sp>
      <p:sp>
        <p:nvSpPr>
          <p:cNvPr id="3" name="Footer Placeholder 2"/>
          <p:cNvSpPr>
            <a:spLocks noGrp="1"/>
          </p:cNvSpPr>
          <p:nvPr>
            <p:ph type="ftr" sz="quarter" idx="11"/>
          </p:nvPr>
        </p:nvSpPr>
        <p:spPr/>
        <p:txBody>
          <a:bodyPr/>
          <a:lstStyle/>
          <a:p>
            <a:pPr>
              <a:defRPr/>
            </a:pPr>
            <a:endParaRPr lang="el-G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214113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636678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48374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0" y="116632"/>
            <a:ext cx="9144000" cy="1080120"/>
          </a:xfrm>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84784"/>
            <a:ext cx="8229600" cy="4752528"/>
          </a:xfrm>
        </p:spPr>
        <p:txBody>
          <a:bodyPr/>
          <a:lstStyle>
            <a:lvl1pPr marL="342900" indent="-342900">
              <a:buClr>
                <a:srgbClr val="44546D"/>
              </a:buClr>
              <a:buFont typeface="Wingdings" panose="05000000000000000000" pitchFamily="2" charset="2"/>
              <a:buChar char="§"/>
              <a:defRPr sz="2400"/>
            </a:lvl1pPr>
            <a:lvl2pPr marL="742950" indent="-285750">
              <a:buFont typeface="Arial" panose="020B0604020202020204" pitchFamily="34" charset="0"/>
              <a:buChar char="•"/>
              <a:defRPr sz="2200"/>
            </a:lvl2pPr>
            <a:lvl3pPr marL="1143000" indent="-228600">
              <a:buFont typeface="Courier New" panose="02070309020205020404" pitchFamily="49" charset="0"/>
              <a:buChar char="o"/>
              <a:defRPr/>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329696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965023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625929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017630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6269353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9840315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9120136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4076227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2352070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467109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9777412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27435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3206284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476686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Βιοηθική </a:t>
            </a:r>
            <a:r>
              <a:rPr lang="el-GR" sz="4400" b="1" dirty="0">
                <a:solidFill>
                  <a:schemeClr val="tx1"/>
                </a:solidFill>
                <a:latin typeface="+mn-lt"/>
              </a:rPr>
              <a:t>κ</a:t>
            </a:r>
            <a:r>
              <a:rPr lang="el-GR" sz="4400" b="1" dirty="0" smtClean="0">
                <a:solidFill>
                  <a:schemeClr val="tx1"/>
                </a:solidFill>
                <a:latin typeface="+mn-lt"/>
              </a:rPr>
              <a:t>αι Δεοντολογία στην Φυσικοθεραπεία</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2"/>
            <a:ext cx="6400800" cy="2060649"/>
          </a:xfrm>
        </p:spPr>
        <p:txBody>
          <a:bodyPr>
            <a:normAutofit fontScale="92500" lnSpcReduction="10000"/>
          </a:bodyPr>
          <a:lstStyle/>
          <a:p>
            <a:r>
              <a:rPr lang="el-GR" sz="2800" b="1" dirty="0" smtClean="0"/>
              <a:t>Ενότητα 6</a:t>
            </a:r>
            <a:r>
              <a:rPr lang="el-GR" sz="2800" dirty="0" smtClean="0"/>
              <a:t>:</a:t>
            </a:r>
            <a:r>
              <a:rPr lang="en-US" sz="2800" dirty="0" smtClean="0"/>
              <a:t> </a:t>
            </a:r>
            <a:r>
              <a:rPr lang="el-GR" altLang="el-GR" sz="2800" dirty="0" smtClean="0"/>
              <a:t>Ιδιαιτερότητες των επαγγελμάτων υγείας</a:t>
            </a:r>
          </a:p>
          <a:p>
            <a:endParaRPr lang="en-US" sz="2400" dirty="0" smtClean="0"/>
          </a:p>
          <a:p>
            <a:r>
              <a:rPr lang="el-GR" sz="2400" dirty="0"/>
              <a:t>Γεωργία </a:t>
            </a:r>
            <a:r>
              <a:rPr lang="el-GR" sz="2400" dirty="0" smtClean="0"/>
              <a:t>Πέττα</a:t>
            </a:r>
            <a:endParaRPr lang="en-US" sz="2400" dirty="0" smtClean="0"/>
          </a:p>
          <a:p>
            <a:r>
              <a:rPr lang="el-GR" sz="2400" dirty="0"/>
              <a:t>Τμήμα </a:t>
            </a:r>
            <a:r>
              <a:rPr lang="el-GR" sz="2400" dirty="0" smtClean="0"/>
              <a:t>Φυσικοθεραπείας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170052590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3"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Ιδιαιτερότητες των επαγγελμάτων υγείας </a:t>
            </a:r>
            <a:br>
              <a:rPr lang="el-GR" dirty="0"/>
            </a:br>
            <a:r>
              <a:rPr lang="el-GR" sz="3100" b="0" dirty="0" smtClean="0"/>
              <a:t>(9 </a:t>
            </a:r>
            <a:r>
              <a:rPr lang="el-GR" sz="3100" b="0" dirty="0"/>
              <a:t>από 16) </a:t>
            </a:r>
            <a:endParaRPr lang="el-GR" sz="3600" b="0" dirty="0"/>
          </a:p>
        </p:txBody>
      </p:sp>
      <p:sp>
        <p:nvSpPr>
          <p:cNvPr id="3" name="2 - Υπότιτλος"/>
          <p:cNvSpPr>
            <a:spLocks noGrp="1"/>
          </p:cNvSpPr>
          <p:nvPr>
            <p:ph idx="1"/>
          </p:nvPr>
        </p:nvSpPr>
        <p:spPr/>
        <p:txBody>
          <a:bodyPr>
            <a:normAutofit/>
          </a:bodyPr>
          <a:lstStyle/>
          <a:p>
            <a:r>
              <a:rPr lang="el-GR" dirty="0" smtClean="0"/>
              <a:t>Ο </a:t>
            </a:r>
            <a:r>
              <a:rPr lang="en-US" dirty="0" smtClean="0"/>
              <a:t>Hansen</a:t>
            </a:r>
            <a:r>
              <a:rPr lang="el-GR" dirty="0" smtClean="0"/>
              <a:t> (1985) αναλύει 74 διλήμματα βιοηθικής που μπορεί να αντιμετωπίσει ο εργοθεραπευτής κατά την άσκηση του επαγγέλματος του.</a:t>
            </a:r>
          </a:p>
          <a:p>
            <a:r>
              <a:rPr lang="el-GR" dirty="0" smtClean="0"/>
              <a:t>Ο </a:t>
            </a:r>
            <a:r>
              <a:rPr lang="en-US" dirty="0" err="1" smtClean="0"/>
              <a:t>Cuccione</a:t>
            </a:r>
            <a:r>
              <a:rPr lang="el-GR" dirty="0" smtClean="0"/>
              <a:t>, στην προσπάθεια του να συγκεντρώσει και να μελετήσει, το 1980 στην </a:t>
            </a:r>
            <a:r>
              <a:rPr lang="en-US" dirty="0" smtClean="0"/>
              <a:t>New England</a:t>
            </a:r>
            <a:r>
              <a:rPr lang="el-GR" dirty="0" smtClean="0"/>
              <a:t>, επαγγελματικά προβλήματα όπως  θέματα βιοηθικής και δεοντολογίας στο χώρο των Φυσικοθεραπευτών,  εντοπίζει μία αδυναμία περιγραφής εκ μέρους αυτών των επαγγελματιών, των πραγματικών ερωτηματικών που προκύπτουν κατά τη διαδικασία λήψης αποφάσεων και πολλές φορές η απόφαση μπορεί  να λαμβάνεται με «καθαρά επιστημονικά κριτήρια» μόνο, αγνοώντας άλλες παραμέτρους.</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905837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Ιδιαιτερότητες των επαγγελμάτων υγείας </a:t>
            </a:r>
            <a:br>
              <a:rPr lang="el-GR" dirty="0"/>
            </a:br>
            <a:r>
              <a:rPr lang="el-GR" sz="3100" b="0" dirty="0"/>
              <a:t>(</a:t>
            </a:r>
            <a:r>
              <a:rPr lang="el-GR" sz="3100" b="0" dirty="0" smtClean="0"/>
              <a:t>10 </a:t>
            </a:r>
            <a:r>
              <a:rPr lang="el-GR" sz="3100" b="0" dirty="0"/>
              <a:t>από 16) </a:t>
            </a:r>
            <a:endParaRPr lang="el-GR" sz="3600" b="0" dirty="0"/>
          </a:p>
        </p:txBody>
      </p:sp>
      <p:sp>
        <p:nvSpPr>
          <p:cNvPr id="3" name="2 - Θέση περιεχομένου"/>
          <p:cNvSpPr>
            <a:spLocks noGrp="1"/>
          </p:cNvSpPr>
          <p:nvPr>
            <p:ph idx="1"/>
          </p:nvPr>
        </p:nvSpPr>
        <p:spPr/>
        <p:txBody>
          <a:bodyPr/>
          <a:lstStyle/>
          <a:p>
            <a:r>
              <a:rPr lang="el-GR" dirty="0" smtClean="0"/>
              <a:t>Οι </a:t>
            </a:r>
            <a:r>
              <a:rPr lang="en-US" dirty="0" smtClean="0"/>
              <a:t>Lawrence</a:t>
            </a:r>
            <a:r>
              <a:rPr lang="el-GR" dirty="0" smtClean="0"/>
              <a:t> &amp; </a:t>
            </a:r>
            <a:r>
              <a:rPr lang="en-US" dirty="0" smtClean="0"/>
              <a:t>Helm</a:t>
            </a:r>
            <a:r>
              <a:rPr lang="el-GR" dirty="0" smtClean="0"/>
              <a:t>, το 1987, σε μία μελέτη τους για νοσηλευτές σημειώνουν ότι υπάρχει  σχετική απουσία συστηματικής ακολουθίας – διαδικασίας που να αφορά επαγγελματικά θέματα που προκύπτουν στην καθημερινή πρακτική.</a:t>
            </a:r>
            <a:endParaRPr lang="el-GR" b="1" dirty="0" smtClean="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57802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Ιδιαιτερότητες των επαγγελμάτων υγείας </a:t>
            </a:r>
            <a:br>
              <a:rPr lang="el-GR" dirty="0"/>
            </a:br>
            <a:r>
              <a:rPr lang="el-GR" sz="3100" b="0" dirty="0"/>
              <a:t>(</a:t>
            </a:r>
            <a:r>
              <a:rPr lang="el-GR" sz="3100" b="0" dirty="0" smtClean="0"/>
              <a:t>11 </a:t>
            </a:r>
            <a:r>
              <a:rPr lang="el-GR" sz="3100" b="0" dirty="0"/>
              <a:t>από 16) </a:t>
            </a:r>
            <a:endParaRPr lang="el-GR" sz="3600" b="0" dirty="0"/>
          </a:p>
        </p:txBody>
      </p:sp>
      <p:sp>
        <p:nvSpPr>
          <p:cNvPr id="3" name="2 - Θέση περιεχομένου"/>
          <p:cNvSpPr>
            <a:spLocks noGrp="1"/>
          </p:cNvSpPr>
          <p:nvPr>
            <p:ph idx="1"/>
          </p:nvPr>
        </p:nvSpPr>
        <p:spPr/>
        <p:txBody>
          <a:bodyPr>
            <a:normAutofit/>
          </a:bodyPr>
          <a:lstStyle/>
          <a:p>
            <a:r>
              <a:rPr lang="el-GR" dirty="0" smtClean="0"/>
              <a:t>Σύμφωνα με τις προαναφερόμενες  εργασίες, καθώς και παρατηρήσεις του </a:t>
            </a:r>
            <a:r>
              <a:rPr lang="en-US" dirty="0" err="1" smtClean="0"/>
              <a:t>Magistro</a:t>
            </a:r>
            <a:r>
              <a:rPr lang="el-GR" dirty="0" smtClean="0"/>
              <a:t>, 1989, οι επαγγελματίες υγείας οφείλουν να εργασθούν πάνω σε αυτόν τον τομέα και να προσπαθήσουν σκληρά προς την κατεύθυνση οριοθέτησης τόσο του επιστημονικού όσο και του εργασιακού υπόβαθρου, πάνω στο οποίο θα στηριχθούν οι κώδικες , που θα υποστηρίξουν τον καθημερινό αγώνα τους. </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347105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Ιδιαιτερότητες των επαγγελμάτων υγείας </a:t>
            </a:r>
            <a:br>
              <a:rPr lang="el-GR" dirty="0"/>
            </a:br>
            <a:r>
              <a:rPr lang="el-GR" sz="3100" b="0" dirty="0"/>
              <a:t>(</a:t>
            </a:r>
            <a:r>
              <a:rPr lang="el-GR" sz="3100" b="0" dirty="0" smtClean="0"/>
              <a:t>12 </a:t>
            </a:r>
            <a:r>
              <a:rPr lang="el-GR" sz="3100" b="0" dirty="0"/>
              <a:t>από 16) </a:t>
            </a:r>
            <a:endParaRPr lang="el-GR" sz="3600" b="0" dirty="0"/>
          </a:p>
        </p:txBody>
      </p:sp>
      <p:sp>
        <p:nvSpPr>
          <p:cNvPr id="3" name="2 - Θέση περιεχομένου"/>
          <p:cNvSpPr>
            <a:spLocks noGrp="1"/>
          </p:cNvSpPr>
          <p:nvPr>
            <p:ph idx="1"/>
          </p:nvPr>
        </p:nvSpPr>
        <p:spPr/>
        <p:txBody>
          <a:bodyPr>
            <a:normAutofit/>
          </a:bodyPr>
          <a:lstStyle/>
          <a:p>
            <a:r>
              <a:rPr lang="el-GR" dirty="0" smtClean="0"/>
              <a:t>Ιδιαίτερο ενδιαφέρον όμως έχει το γεγονός ότι ανεβρεθεί η εργασία του </a:t>
            </a:r>
            <a:r>
              <a:rPr lang="en-US" dirty="0" err="1" smtClean="0"/>
              <a:t>Wagstaff</a:t>
            </a:r>
            <a:r>
              <a:rPr lang="el-GR" dirty="0" smtClean="0"/>
              <a:t> που διεξήχθη στην Ιρλανδία το 1987 και αφορά  χώρες της τότε ΕΟΚ, συμπεριλαμβανομένης και της Ελλάδας</a:t>
            </a:r>
            <a:r>
              <a:rPr lang="en-US" dirty="0" smtClean="0"/>
              <a:t>.</a:t>
            </a:r>
            <a:endParaRPr lang="el-GR" b="1" dirty="0" smtClean="0"/>
          </a:p>
          <a:p>
            <a:r>
              <a:rPr lang="el-GR" dirty="0" smtClean="0"/>
              <a:t>Η εργασία υποστηρίζει ότι παρουσιάζονται στατιστικά σημαντικά διαφορές στην συμπεριφορά και στον τρόπο που επιλέγουν το επάγγελμά τους οι φοιτητές φυσικοθεραπείας, αναλόγως της προσωπικότητάς τους, του κοινωνικού και οικονομικού τους επιπέδου.   </a:t>
            </a:r>
            <a:endParaRPr lang="el-GR" b="1" dirty="0" smtClean="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732527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Ιδιαιτερότητες των επαγγελμάτων υγείας </a:t>
            </a:r>
            <a:br>
              <a:rPr lang="el-GR" dirty="0"/>
            </a:br>
            <a:r>
              <a:rPr lang="el-GR" sz="3100" b="0" dirty="0"/>
              <a:t>(</a:t>
            </a:r>
            <a:r>
              <a:rPr lang="el-GR" sz="3100" b="0" dirty="0" smtClean="0"/>
              <a:t>13 </a:t>
            </a:r>
            <a:r>
              <a:rPr lang="el-GR" sz="3100" b="0" dirty="0"/>
              <a:t>από 16) </a:t>
            </a:r>
            <a:endParaRPr lang="el-GR" sz="3600" b="0" dirty="0"/>
          </a:p>
        </p:txBody>
      </p:sp>
      <p:sp>
        <p:nvSpPr>
          <p:cNvPr id="3" name="2 - Θέση περιεχομένου"/>
          <p:cNvSpPr>
            <a:spLocks noGrp="1"/>
          </p:cNvSpPr>
          <p:nvPr>
            <p:ph idx="1"/>
          </p:nvPr>
        </p:nvSpPr>
        <p:spPr/>
        <p:txBody>
          <a:bodyPr/>
          <a:lstStyle/>
          <a:p>
            <a:r>
              <a:rPr lang="el-GR" dirty="0" smtClean="0"/>
              <a:t>Γίνεται κατανοητό ότι οι επαγγελματίες υγείας που αντιμετωπίζουν αυτά τα διλήμματα σε καθημερινή βάση πρέπει να είναι θωρακισμένοι με γνώσεις αλλά και προσωπικότητα που θα τους επιτρέπει να διαμορφώσουν τον κατάλληλο επαγγελματικό χαρακτήρα</a:t>
            </a:r>
            <a:r>
              <a:rPr lang="en-US"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4047880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Ιδιαιτερότητες των επαγγελμάτων υγείας </a:t>
            </a:r>
            <a:br>
              <a:rPr lang="el-GR" dirty="0"/>
            </a:br>
            <a:r>
              <a:rPr lang="el-GR" sz="3100" b="0" dirty="0"/>
              <a:t>(</a:t>
            </a:r>
            <a:r>
              <a:rPr lang="el-GR" sz="3100" b="0" dirty="0" smtClean="0"/>
              <a:t>14 </a:t>
            </a:r>
            <a:r>
              <a:rPr lang="el-GR" sz="3100" b="0" dirty="0"/>
              <a:t>από 16) </a:t>
            </a:r>
            <a:endParaRPr lang="el-GR" sz="3600" b="0" dirty="0"/>
          </a:p>
        </p:txBody>
      </p:sp>
      <p:sp>
        <p:nvSpPr>
          <p:cNvPr id="3" name="2 - Θέση περιεχομένου"/>
          <p:cNvSpPr>
            <a:spLocks noGrp="1"/>
          </p:cNvSpPr>
          <p:nvPr>
            <p:ph idx="1"/>
          </p:nvPr>
        </p:nvSpPr>
        <p:spPr/>
        <p:txBody>
          <a:bodyPr>
            <a:normAutofit/>
          </a:bodyPr>
          <a:lstStyle/>
          <a:p>
            <a:r>
              <a:rPr lang="el-GR" b="1" dirty="0" smtClean="0">
                <a:solidFill>
                  <a:srgbClr val="820000"/>
                </a:solidFill>
              </a:rPr>
              <a:t>Κατάλληλο</a:t>
            </a:r>
            <a:r>
              <a:rPr lang="el-GR" dirty="0" smtClean="0">
                <a:solidFill>
                  <a:srgbClr val="820000"/>
                </a:solidFill>
              </a:rPr>
              <a:t> </a:t>
            </a:r>
            <a:r>
              <a:rPr lang="el-GR" dirty="0" smtClean="0"/>
              <a:t>για να λειτουργήσουν σ’ ένα ΕΣΥ με όλες τις θετικές και αρνητικές παραμέτρους στις οποίες οφείλουν να συμβάλουν για να βελτιώνονται. </a:t>
            </a:r>
            <a:endParaRPr lang="el-GR" b="1" dirty="0" smtClean="0"/>
          </a:p>
          <a:p>
            <a:r>
              <a:rPr lang="el-GR" b="1" dirty="0" smtClean="0">
                <a:solidFill>
                  <a:srgbClr val="820000"/>
                </a:solidFill>
              </a:rPr>
              <a:t>Κατάλληλο</a:t>
            </a:r>
            <a:r>
              <a:rPr lang="el-GR" dirty="0" smtClean="0"/>
              <a:t> για να προσαρμόζεται στις ανάγκες των ασθενών – χρηστών του ΕΣΥ ή του ιδιωτικού τομέα χωρίς να μετατρέπονται σε υποχείριό τους, αλλά ούτε και σε αυταρχικό ή αδιάφορο «επαγγελματία»</a:t>
            </a:r>
            <a:r>
              <a:rPr lang="en-US" dirty="0" smtClean="0"/>
              <a:t>.</a:t>
            </a:r>
            <a:endParaRPr lang="el-GR" dirty="0" smtClean="0"/>
          </a:p>
          <a:p>
            <a:r>
              <a:rPr lang="el-GR" b="1" dirty="0" smtClean="0">
                <a:solidFill>
                  <a:srgbClr val="820000"/>
                </a:solidFill>
              </a:rPr>
              <a:t>Κατάλληλο</a:t>
            </a:r>
            <a:r>
              <a:rPr lang="el-GR" b="1" dirty="0" smtClean="0"/>
              <a:t> </a:t>
            </a:r>
            <a:r>
              <a:rPr lang="el-GR" dirty="0" smtClean="0"/>
              <a:t>να συνδυάζει  την επικερδή εργασία με την αυτοεκτίμηση για την επαγγελματική τους δραστηριότητα.</a:t>
            </a:r>
            <a:endParaRPr lang="el-GR" b="1" dirty="0" smtClean="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4001481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Ιδιαιτερότητες των επαγγελμάτων υγείας </a:t>
            </a:r>
            <a:br>
              <a:rPr lang="el-GR" dirty="0"/>
            </a:br>
            <a:r>
              <a:rPr lang="el-GR" sz="3100" b="0" dirty="0"/>
              <a:t>(</a:t>
            </a:r>
            <a:r>
              <a:rPr lang="el-GR" sz="3100" b="0" dirty="0" smtClean="0"/>
              <a:t>15 </a:t>
            </a:r>
            <a:r>
              <a:rPr lang="el-GR" sz="3100" b="0" dirty="0"/>
              <a:t>από 16) </a:t>
            </a:r>
            <a:endParaRPr lang="el-GR" sz="3600" b="0" dirty="0"/>
          </a:p>
        </p:txBody>
      </p:sp>
      <p:sp>
        <p:nvSpPr>
          <p:cNvPr id="3" name="2 - Θέση περιεχομένου"/>
          <p:cNvSpPr>
            <a:spLocks noGrp="1"/>
          </p:cNvSpPr>
          <p:nvPr>
            <p:ph idx="1"/>
          </p:nvPr>
        </p:nvSpPr>
        <p:spPr/>
        <p:txBody>
          <a:bodyPr>
            <a:normAutofit/>
          </a:bodyPr>
          <a:lstStyle/>
          <a:p>
            <a:r>
              <a:rPr lang="el-GR" dirty="0" smtClean="0"/>
              <a:t>Στην αντίθετη περίπτωση  δεν είναι  δυνατόν να αντεπεξέλθουν  την καθημερινή επαφή με τον ανθρώπινο πόνο και μάλιστα σε ένα περιβάλλον όχι πάντα  φιλόξενο και αξιοπρεπές και χωρίς οικονομική ικανοποίηση όπως συμβαίνει στην Ελληνική πραγματικότητα σήμερα (ΠΣΦ)</a:t>
            </a:r>
            <a:r>
              <a:rPr lang="en-US" dirty="0" smtClean="0"/>
              <a:t>.</a:t>
            </a:r>
            <a:endParaRPr lang="el-GR" b="1" dirty="0" smtClean="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820201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Ιδιαιτερότητες των επαγγελμάτων υγείας </a:t>
            </a:r>
            <a:br>
              <a:rPr lang="el-GR" dirty="0"/>
            </a:br>
            <a:r>
              <a:rPr lang="el-GR" sz="3100" b="0" dirty="0"/>
              <a:t>(</a:t>
            </a:r>
            <a:r>
              <a:rPr lang="el-GR" sz="3100" b="0" dirty="0" smtClean="0"/>
              <a:t>16 </a:t>
            </a:r>
            <a:r>
              <a:rPr lang="el-GR" sz="3100" b="0" dirty="0"/>
              <a:t>από 16) </a:t>
            </a:r>
            <a:endParaRPr lang="el-GR" sz="3600" b="0" dirty="0"/>
          </a:p>
        </p:txBody>
      </p:sp>
      <p:sp>
        <p:nvSpPr>
          <p:cNvPr id="3" name="2 - Θέση περιεχομένου"/>
          <p:cNvSpPr>
            <a:spLocks noGrp="1"/>
          </p:cNvSpPr>
          <p:nvPr>
            <p:ph idx="1"/>
          </p:nvPr>
        </p:nvSpPr>
        <p:spPr/>
        <p:txBody>
          <a:bodyPr/>
          <a:lstStyle/>
          <a:p>
            <a:r>
              <a:rPr lang="el-GR" dirty="0" smtClean="0"/>
              <a:t>"Οι επαγγελματίες υγείας ως ανθρώπινο δυναμικό Οργανισμών Υγείας έχουν ιδιαιτερότητες, σε σύγκριση με το ανθρώπινο δυναμικό  άλλων  Οργανισμών. Αυτό συμβαίνει όχι μόνο εξαιτίας του ρόλου τους μέσα στο νοσοκομείο αλλά και εξαιτίας της ανάγκης για συνεχή προσαρμογή στις προσδοκίες και τις απαιτήσεις της κοινωνίας".</a:t>
            </a:r>
          </a:p>
          <a:p>
            <a:pPr marL="0" indent="0" algn="r">
              <a:buNone/>
            </a:pPr>
            <a:r>
              <a:rPr lang="el-GR" sz="1800" dirty="0" smtClean="0"/>
              <a:t>(</a:t>
            </a:r>
            <a:r>
              <a:rPr lang="el-GR" sz="1800" dirty="0" err="1" smtClean="0"/>
              <a:t>Σιγάλας</a:t>
            </a:r>
            <a:r>
              <a:rPr lang="el-GR" sz="1800" dirty="0" smtClean="0"/>
              <a:t> 2000)  </a:t>
            </a:r>
            <a:endParaRPr lang="el-GR" sz="1800" b="1" dirty="0" smtClean="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36060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099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000" b="1" cap="none" dirty="0" smtClean="0"/>
              <a:t>Σημειώματα</a:t>
            </a:r>
            <a:endParaRPr lang="el-GR" sz="4000" b="1"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4022528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Ιδιαιτερότητες των επαγγελμάτων υγείας </a:t>
            </a:r>
            <a:br>
              <a:rPr lang="el-GR" b="1" dirty="0" smtClean="0"/>
            </a:br>
            <a:r>
              <a:rPr lang="el-GR" sz="3100" b="0" dirty="0" smtClean="0"/>
              <a:t>(1 από 16) </a:t>
            </a:r>
            <a:endParaRPr lang="el-GR" sz="3100" b="0" dirty="0"/>
          </a:p>
        </p:txBody>
      </p:sp>
      <p:sp>
        <p:nvSpPr>
          <p:cNvPr id="3" name="2 - Υπότιτλος"/>
          <p:cNvSpPr>
            <a:spLocks noGrp="1"/>
          </p:cNvSpPr>
          <p:nvPr>
            <p:ph idx="1"/>
          </p:nvPr>
        </p:nvSpPr>
        <p:spPr/>
        <p:txBody>
          <a:bodyPr>
            <a:normAutofit/>
          </a:bodyPr>
          <a:lstStyle/>
          <a:p>
            <a:r>
              <a:rPr lang="el-GR" dirty="0" smtClean="0"/>
              <a:t>Κατά την άσκηση ενός επαγγέλματος υγείας πολλές φορές ο εκτελών το επάγγελμα, βρίσκεται εμπρός σε πολλά και διαφορετικά μεταξύ τους διλήμματα.</a:t>
            </a:r>
            <a:endParaRPr lang="el-GR" b="1" dirty="0" smtClean="0"/>
          </a:p>
          <a:p>
            <a:r>
              <a:rPr lang="el-GR" dirty="0" smtClean="0"/>
              <a:t>Είναι γνωστή η ρήση και γενικά αποδεκτή «δεν είναι επάγγελμα, είναι λειτούργημα», εάν πράγματι δεν αισθάνεται κανείς «επαγγελματίας» με την στενή έννοια της καθαρά βιοποριστικής ενασχόλησης, αλλά είναι λειτουργός έχει ή όχι την ανάγκη συγκεκριμένου ΚΩΔΙΚΑ – ΑΡΧΩΝ, μέσα από τις οποίες πρέπει να «λειτουργεί» κατά την άσκηση των καθηκόντων του;</a:t>
            </a:r>
            <a:endParaRPr lang="el-GR" b="1" dirty="0" smtClean="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900326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a:t>Σημείωμα </a:t>
            </a:r>
            <a:r>
              <a:rPr lang="el-GR" sz="4000" b="1" dirty="0" smtClean="0"/>
              <a:t>Αναφοράς</a:t>
            </a:r>
            <a:endParaRPr lang="el-GR" sz="4000" b="1"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Γεωργία Πέττα 2014. Γεωργία Πέττα. «Βιοηθική και Δεοντολογία στην Φυσικοθεραπεία. Ενότητα 6: Ιδιαιτερότητες των επαγγελμάτων </a:t>
            </a:r>
            <a:r>
              <a:rPr lang="el-GR" sz="2000" dirty="0" smtClean="0"/>
              <a:t>υγείας».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097350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090830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767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a:t>Διατήρηση </a:t>
            </a:r>
            <a:r>
              <a:rPr lang="el-GR" sz="4000" b="1" dirty="0" smtClean="0"/>
              <a:t>Σημειωμάτων</a:t>
            </a:r>
            <a:endParaRPr lang="el-GR" sz="4000" b="1"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282704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smtClean="0"/>
              <a:t>Χρηματοδότηση</a:t>
            </a:r>
            <a:endParaRPr lang="el-GR" sz="4000" b="1"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659763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Ιδιαιτερότητες των επαγγελμάτων υγείας </a:t>
            </a:r>
            <a:br>
              <a:rPr lang="el-GR" dirty="0"/>
            </a:br>
            <a:r>
              <a:rPr lang="el-GR" sz="3100" b="0" dirty="0" smtClean="0"/>
              <a:t>(2 </a:t>
            </a:r>
            <a:r>
              <a:rPr lang="el-GR" sz="3100" b="0" dirty="0"/>
              <a:t>από 16) </a:t>
            </a:r>
            <a:endParaRPr lang="el-GR" sz="3600" b="0" dirty="0"/>
          </a:p>
        </p:txBody>
      </p:sp>
      <p:sp>
        <p:nvSpPr>
          <p:cNvPr id="3" name="2 - Υπότιτλος"/>
          <p:cNvSpPr>
            <a:spLocks noGrp="1"/>
          </p:cNvSpPr>
          <p:nvPr>
            <p:ph idx="1"/>
          </p:nvPr>
        </p:nvSpPr>
        <p:spPr/>
        <p:txBody>
          <a:bodyPr>
            <a:normAutofit/>
          </a:bodyPr>
          <a:lstStyle/>
          <a:p>
            <a:r>
              <a:rPr lang="el-GR" dirty="0" smtClean="0"/>
              <a:t>Η καθημερινή πρακτική, ιδιαίτερα μέσα στον χώρο των μεγάλων μονάδων νοσηλείας αναδεικνύει σωρεία «διλημμάτων», όπως προαναφέρθηκαν τα οποία πρέπει να αντιμετωπίζονται με  σύνεση, ψυχραιμία και προς την κατεύθυνση ωφελιμισμού του</a:t>
            </a:r>
            <a:r>
              <a:rPr lang="el-GR" b="1" dirty="0" smtClean="0"/>
              <a:t> αγαθού «υγεία», που αναζητούν οι «χρήστες  ασθενείς», μέσα στο νοσηλευτικό χώρο από τους επαγγελματίες υγείας.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054948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Ιδιαιτερότητες των επαγγελμάτων υγείας </a:t>
            </a:r>
            <a:br>
              <a:rPr lang="el-GR" dirty="0"/>
            </a:br>
            <a:r>
              <a:rPr lang="el-GR" sz="3100" b="0" dirty="0" smtClean="0"/>
              <a:t>(3 </a:t>
            </a:r>
            <a:r>
              <a:rPr lang="el-GR" sz="3100" b="0" dirty="0"/>
              <a:t>από 16) </a:t>
            </a:r>
            <a:endParaRPr lang="el-GR" sz="3600" b="0" dirty="0"/>
          </a:p>
        </p:txBody>
      </p:sp>
      <p:sp>
        <p:nvSpPr>
          <p:cNvPr id="3" name="2 - Υπότιτλος"/>
          <p:cNvSpPr>
            <a:spLocks noGrp="1"/>
          </p:cNvSpPr>
          <p:nvPr>
            <p:ph idx="1"/>
          </p:nvPr>
        </p:nvSpPr>
        <p:spPr/>
        <p:txBody>
          <a:bodyPr>
            <a:normAutofit/>
          </a:bodyPr>
          <a:lstStyle/>
          <a:p>
            <a:r>
              <a:rPr lang="el-GR" dirty="0" smtClean="0"/>
              <a:t>Τα διλήμματα αυτά μπορεί να προέρχονται από τρεις διαφορετικές κατευθύνσεις.</a:t>
            </a:r>
            <a:endParaRPr lang="el-GR" b="1" dirty="0" smtClean="0"/>
          </a:p>
          <a:p>
            <a:r>
              <a:rPr lang="el-GR" b="1" dirty="0" smtClean="0"/>
              <a:t>Α Σχέση υγειονομικού και ασθενούς</a:t>
            </a:r>
            <a:r>
              <a:rPr lang="en-US" b="1" dirty="0" smtClean="0"/>
              <a:t>.</a:t>
            </a:r>
            <a:endParaRPr lang="el-GR" b="1" dirty="0" smtClean="0"/>
          </a:p>
          <a:p>
            <a:r>
              <a:rPr lang="el-GR" b="1" dirty="0" smtClean="0"/>
              <a:t>Β. Σχέση υγειονομικού και οικείου περιβάλλοντος του ασθενή</a:t>
            </a:r>
            <a:r>
              <a:rPr lang="en-US" b="1" dirty="0" smtClean="0"/>
              <a:t>.</a:t>
            </a:r>
            <a:endParaRPr lang="el-GR" b="1" dirty="0" smtClean="0"/>
          </a:p>
          <a:p>
            <a:r>
              <a:rPr lang="el-GR" b="1" dirty="0" smtClean="0"/>
              <a:t>Γ. Σχέση υγειονομικού και συνάδελφων– συνεργατών</a:t>
            </a:r>
            <a:r>
              <a:rPr lang="en-US" b="1" dirty="0" smtClean="0"/>
              <a:t>.</a:t>
            </a:r>
            <a:endParaRPr lang="el-GR" b="1"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593080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Ιδιαιτερότητες των επαγγελμάτων υγείας </a:t>
            </a:r>
            <a:br>
              <a:rPr lang="el-GR" dirty="0"/>
            </a:br>
            <a:r>
              <a:rPr lang="el-GR" sz="3100" b="0" dirty="0" smtClean="0"/>
              <a:t>(4 </a:t>
            </a:r>
            <a:r>
              <a:rPr lang="el-GR" sz="3100" b="0" dirty="0"/>
              <a:t>από 16) </a:t>
            </a:r>
            <a:endParaRPr lang="el-GR" sz="3600" b="0" dirty="0"/>
          </a:p>
        </p:txBody>
      </p:sp>
      <p:sp>
        <p:nvSpPr>
          <p:cNvPr id="3" name="2 - Υπότιτλος"/>
          <p:cNvSpPr>
            <a:spLocks noGrp="1"/>
          </p:cNvSpPr>
          <p:nvPr>
            <p:ph idx="1"/>
          </p:nvPr>
        </p:nvSpPr>
        <p:spPr/>
        <p:txBody>
          <a:bodyPr>
            <a:normAutofit/>
          </a:bodyPr>
          <a:lstStyle/>
          <a:p>
            <a:r>
              <a:rPr lang="el-GR" dirty="0" smtClean="0"/>
              <a:t>Τα συνηθέστερα «προβλήματα» που προκύπτουν κατά την ανάπτυξη σχέσεως υγειονομικού – ασθενή, αφορούν κυρίως στις περιπτώσεις όπως, αφού ενημερωθεί ο ασθενής για την κατάσταση της υγείας του και το θεραπευτικό σχήμα που του προτείνεται, ο ίδιος μπορεί να διαφωνεί με τον θεραπευτή του. </a:t>
            </a:r>
          </a:p>
          <a:p>
            <a:r>
              <a:rPr lang="el-GR" dirty="0" smtClean="0"/>
              <a:t>Σε αυτές τις περιπτώσεις ο θεραπευτής, εφαρμόζοντας  ένα είδος πατερναλιστικής  συμπεριφοράς, μπορεί να καταφέρει να «πείσει» τον ασθενή του, τι είναι καλύτερο για αυτόν, χωρίς να καταστρατηγήσει την αυτονομία</a:t>
            </a:r>
            <a:r>
              <a:rPr lang="el-GR" b="1" dirty="0" smtClean="0"/>
              <a:t> </a:t>
            </a:r>
            <a:r>
              <a:rPr lang="el-GR" dirty="0" smtClean="0"/>
              <a:t>του.</a:t>
            </a:r>
          </a:p>
          <a:p>
            <a:pPr marL="0" indent="0" algn="r">
              <a:buNone/>
            </a:pPr>
            <a:r>
              <a:rPr lang="el-GR" sz="1800" dirty="0" smtClean="0"/>
              <a:t>(</a:t>
            </a:r>
            <a:r>
              <a:rPr lang="en-US" sz="1800" dirty="0" err="1" smtClean="0"/>
              <a:t>Cdawson</a:t>
            </a:r>
            <a:r>
              <a:rPr lang="el-GR" sz="1800" dirty="0" smtClean="0"/>
              <a:t>)</a:t>
            </a:r>
            <a:endParaRPr lang="el-GR" sz="1800" b="1" dirty="0" smtClean="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180941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Ιδιαιτερότητες των επαγγελμάτων υγείας </a:t>
            </a:r>
            <a:br>
              <a:rPr lang="el-GR" dirty="0"/>
            </a:br>
            <a:r>
              <a:rPr lang="el-GR" sz="3100" b="0" dirty="0" smtClean="0"/>
              <a:t>(5 </a:t>
            </a:r>
            <a:r>
              <a:rPr lang="el-GR" sz="3100" b="0" dirty="0"/>
              <a:t>από 16) </a:t>
            </a:r>
            <a:endParaRPr lang="el-GR" sz="3600" b="0" dirty="0"/>
          </a:p>
        </p:txBody>
      </p:sp>
      <p:sp>
        <p:nvSpPr>
          <p:cNvPr id="3" name="2 - Υπότιτλος"/>
          <p:cNvSpPr>
            <a:spLocks noGrp="1"/>
          </p:cNvSpPr>
          <p:nvPr>
            <p:ph idx="1"/>
          </p:nvPr>
        </p:nvSpPr>
        <p:spPr/>
        <p:txBody>
          <a:bodyPr>
            <a:normAutofit/>
          </a:bodyPr>
          <a:lstStyle/>
          <a:p>
            <a:r>
              <a:rPr lang="el-GR" dirty="0" smtClean="0"/>
              <a:t>Η </a:t>
            </a:r>
            <a:r>
              <a:rPr lang="en-US" dirty="0" err="1" smtClean="0"/>
              <a:t>Purtilo</a:t>
            </a:r>
            <a:r>
              <a:rPr lang="el-GR" dirty="0" smtClean="0"/>
              <a:t> (1984) υποστηρίζει ότι η «προσεκτική ανάλυση μπορεί να βοηθήσει στο να εξαχθεί η λιγότερο επώδυνη ή η πλέον ωφέλιμη απόφαση από μία ποικιλία εναλλακτικών».</a:t>
            </a:r>
            <a:endParaRPr lang="el-GR" b="1" dirty="0" smtClean="0"/>
          </a:p>
          <a:p>
            <a:r>
              <a:rPr lang="el-GR" dirty="0" smtClean="0"/>
              <a:t>Κατ' ανάγκη πρέπει να γίνεται αποδεκτό ότι ο ωφελιμισμός με στόχο την φροντίδα του ασθενούς, περιορίζεται από το σεβασμό στο δικαίωμα της αυτονομίας και αυτοδιαχείρισης του.   </a:t>
            </a:r>
          </a:p>
          <a:p>
            <a:pPr marL="0" indent="0" algn="r">
              <a:buNone/>
            </a:pPr>
            <a:r>
              <a:rPr lang="el-GR" sz="1800" dirty="0" smtClean="0"/>
              <a:t>(</a:t>
            </a:r>
            <a:r>
              <a:rPr lang="en-US" sz="1800" dirty="0" err="1" smtClean="0"/>
              <a:t>Purtilo</a:t>
            </a:r>
            <a:r>
              <a:rPr lang="el-GR" sz="1800" dirty="0" smtClean="0"/>
              <a:t>, 1984)</a:t>
            </a:r>
            <a:endParaRPr lang="el-GR" sz="1800" b="1" dirty="0" smtClean="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929095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Ιδιαιτερότητες των επαγγελμάτων υγείας </a:t>
            </a:r>
            <a:br>
              <a:rPr lang="el-GR" dirty="0"/>
            </a:br>
            <a:r>
              <a:rPr lang="el-GR" sz="3100" b="0" dirty="0" smtClean="0"/>
              <a:t>(6 </a:t>
            </a:r>
            <a:r>
              <a:rPr lang="el-GR" sz="3100" b="0" dirty="0"/>
              <a:t>από 16) </a:t>
            </a:r>
            <a:endParaRPr lang="el-GR" sz="3600" b="0" dirty="0"/>
          </a:p>
        </p:txBody>
      </p:sp>
      <p:sp>
        <p:nvSpPr>
          <p:cNvPr id="3" name="2 - Υπότιτλος"/>
          <p:cNvSpPr>
            <a:spLocks noGrp="1"/>
          </p:cNvSpPr>
          <p:nvPr>
            <p:ph idx="1"/>
          </p:nvPr>
        </p:nvSpPr>
        <p:spPr>
          <a:xfrm>
            <a:off x="457200" y="1484784"/>
            <a:ext cx="8229600" cy="5256584"/>
          </a:xfrm>
        </p:spPr>
        <p:txBody>
          <a:bodyPr>
            <a:normAutofit/>
          </a:bodyPr>
          <a:lstStyle/>
          <a:p>
            <a:r>
              <a:rPr lang="el-GR" dirty="0" smtClean="0"/>
              <a:t>Το θέμα έχει απασχολήσει πολλούς μελετητές, οι οποίοι προτείνουν συγκεκριμένα πρότυπα – διαγράμματα, προκειμένου να οδηγηθεί κανείς στην λήψη αποφάσεων</a:t>
            </a:r>
            <a:r>
              <a:rPr lang="en-US" dirty="0" smtClean="0"/>
              <a:t>.</a:t>
            </a:r>
            <a:endParaRPr lang="el-GR" dirty="0" smtClean="0"/>
          </a:p>
          <a:p>
            <a:r>
              <a:rPr lang="el-GR" dirty="0" smtClean="0"/>
              <a:t> Σύμφωνα με την διερεύνηση της διεθνούς βιβλιογραφίας έχουν αναπτυχθεί θεωρίες – μοντέλα, που προτείνουν μια αλληλουχία διεργασιών από την πλευρά των υγειονομικών,  ως μέθοδοι προσέγγισης. Αυτές οι προτάσεις εντοπίζονται κυρίως στο ότι αναζητούν </a:t>
            </a:r>
            <a:r>
              <a:rPr lang="el-GR" b="1" dirty="0" smtClean="0"/>
              <a:t>επικέντρωση</a:t>
            </a:r>
            <a:r>
              <a:rPr lang="el-GR" dirty="0" smtClean="0"/>
              <a:t> στο πρόβλημα, με </a:t>
            </a:r>
            <a:r>
              <a:rPr lang="el-GR" b="1" dirty="0" smtClean="0"/>
              <a:t>εξειδικευμένο περιχαρακωμένο </a:t>
            </a:r>
            <a:r>
              <a:rPr lang="el-GR" dirty="0" smtClean="0"/>
              <a:t>τρόπο ανάλυσης, αφ’ ενός και </a:t>
            </a:r>
            <a:r>
              <a:rPr lang="el-GR" b="1" dirty="0" smtClean="0"/>
              <a:t>ανάδειξη </a:t>
            </a:r>
            <a:r>
              <a:rPr lang="el-GR" dirty="0" smtClean="0"/>
              <a:t> αφ’ ετέρου όλων των πιθανών εναλλακτικών λύσεων (θεραπευτικών), σε συνδυασμό με </a:t>
            </a:r>
            <a:r>
              <a:rPr lang="el-GR" b="1" dirty="0" smtClean="0"/>
              <a:t>αποτίμηση των πιθανών αποτελεσμάτων</a:t>
            </a:r>
            <a:r>
              <a:rPr lang="en-US" b="1" dirty="0" smtClean="0"/>
              <a:t>.</a:t>
            </a:r>
            <a:endParaRPr lang="el-GR" b="1" dirty="0" smtClean="0"/>
          </a:p>
          <a:p>
            <a:pPr marL="0" indent="0" algn="r">
              <a:buNone/>
            </a:pPr>
            <a:r>
              <a:rPr lang="el-GR" sz="1800" dirty="0" smtClean="0"/>
              <a:t> (</a:t>
            </a:r>
            <a:r>
              <a:rPr lang="en-US" sz="1800" dirty="0" err="1" smtClean="0"/>
              <a:t>Caplan</a:t>
            </a:r>
            <a:r>
              <a:rPr lang="el-GR" sz="1800" dirty="0" smtClean="0"/>
              <a:t>, </a:t>
            </a:r>
            <a:r>
              <a:rPr lang="en-US" sz="1800" dirty="0" smtClean="0"/>
              <a:t>Callahan</a:t>
            </a:r>
            <a:r>
              <a:rPr lang="el-GR" sz="1800" dirty="0" smtClean="0"/>
              <a:t>, </a:t>
            </a:r>
            <a:r>
              <a:rPr lang="en-US" sz="1800" dirty="0" smtClean="0"/>
              <a:t>and Haas</a:t>
            </a:r>
            <a:r>
              <a:rPr lang="el-GR" sz="1800" dirty="0" smtClean="0"/>
              <a:t> 1987)</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306717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Ιδιαιτερότητες των επαγγελμάτων υγείας </a:t>
            </a:r>
            <a:br>
              <a:rPr lang="el-GR" dirty="0"/>
            </a:br>
            <a:r>
              <a:rPr lang="el-GR" sz="3100" b="0" dirty="0" smtClean="0"/>
              <a:t>(7 </a:t>
            </a:r>
            <a:r>
              <a:rPr lang="el-GR" sz="3100" b="0" dirty="0"/>
              <a:t>από 16) </a:t>
            </a:r>
            <a:endParaRPr lang="el-GR" sz="3600" b="0" dirty="0"/>
          </a:p>
        </p:txBody>
      </p:sp>
      <p:sp>
        <p:nvSpPr>
          <p:cNvPr id="3" name="2 - Υπότιτλος"/>
          <p:cNvSpPr>
            <a:spLocks noGrp="1"/>
          </p:cNvSpPr>
          <p:nvPr>
            <p:ph idx="1"/>
          </p:nvPr>
        </p:nvSpPr>
        <p:spPr/>
        <p:txBody>
          <a:bodyPr>
            <a:normAutofit/>
          </a:bodyPr>
          <a:lstStyle/>
          <a:p>
            <a:r>
              <a:rPr lang="el-GR" dirty="0" smtClean="0"/>
              <a:t>Επομένως τα ερωτηματικά που αφορούν την λήψη αποφάσεων σε θεραπευτικό ή νοσηλευτικό επίπεδο, μπορεί να εμφανισθούν ανά πάσα στιγμή στην καθημερινή άσκηση και κλινική εφαρμογή, σε επαγγέλματα τα οποία μπορεί να χρήζουν πολλές συνεδρίες για την ολοκλήρωση των θεραπευτικών προγραμμάτων, όπως είναι για παράδειγμα η φυσικοθεραπεία, η </a:t>
            </a:r>
            <a:r>
              <a:rPr lang="el-GR" dirty="0" err="1" smtClean="0"/>
              <a:t>εργοθεραπεία</a:t>
            </a:r>
            <a:r>
              <a:rPr lang="el-GR" dirty="0" smtClean="0"/>
              <a:t>, η νοσηλευτική, κλπ.</a:t>
            </a:r>
            <a:r>
              <a:rPr lang="el-GR" b="1" dirty="0" smtClean="0"/>
              <a:t>   </a:t>
            </a:r>
          </a:p>
          <a:p>
            <a:pPr marL="0" indent="0" algn="r">
              <a:buNone/>
            </a:pPr>
            <a:r>
              <a:rPr lang="el-GR" sz="1800" b="1" dirty="0" smtClean="0"/>
              <a:t>  </a:t>
            </a:r>
            <a:r>
              <a:rPr lang="el-GR" sz="1800" dirty="0" smtClean="0"/>
              <a:t>(</a:t>
            </a:r>
            <a:r>
              <a:rPr lang="en-US" sz="1800" dirty="0" smtClean="0"/>
              <a:t>Watts</a:t>
            </a:r>
            <a:r>
              <a:rPr lang="el-GR" sz="1800" dirty="0" smtClean="0"/>
              <a:t> 1985) </a:t>
            </a:r>
            <a:endParaRPr lang="el-GR" sz="1800" b="1" dirty="0" smtClean="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237092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Ιδιαιτερότητες των επαγγελμάτων υγείας </a:t>
            </a:r>
            <a:br>
              <a:rPr lang="el-GR" dirty="0"/>
            </a:br>
            <a:r>
              <a:rPr lang="el-GR" sz="3100" b="0" dirty="0" smtClean="0"/>
              <a:t>(8 </a:t>
            </a:r>
            <a:r>
              <a:rPr lang="el-GR" sz="3100" b="0" dirty="0"/>
              <a:t>από 16) </a:t>
            </a:r>
            <a:endParaRPr lang="el-GR" sz="3600" b="0" dirty="0"/>
          </a:p>
        </p:txBody>
      </p:sp>
      <p:sp>
        <p:nvSpPr>
          <p:cNvPr id="3" name="2 - Υπότιτλος"/>
          <p:cNvSpPr>
            <a:spLocks noGrp="1"/>
          </p:cNvSpPr>
          <p:nvPr>
            <p:ph idx="1"/>
          </p:nvPr>
        </p:nvSpPr>
        <p:spPr>
          <a:xfrm>
            <a:off x="457200" y="1484784"/>
            <a:ext cx="8229600" cy="5184576"/>
          </a:xfrm>
        </p:spPr>
        <p:txBody>
          <a:bodyPr>
            <a:normAutofit fontScale="62500" lnSpcReduction="20000"/>
          </a:bodyPr>
          <a:lstStyle/>
          <a:p>
            <a:pPr>
              <a:lnSpc>
                <a:spcPct val="120000"/>
              </a:lnSpc>
            </a:pPr>
            <a:r>
              <a:rPr lang="el-GR" sz="3800" dirty="0" smtClean="0"/>
              <a:t>Γίνεται επίσης κατανοητό ότι το πολιτιστικό μόρφωμα, οι </a:t>
            </a:r>
            <a:r>
              <a:rPr lang="el-GR" sz="3800" dirty="0" err="1" smtClean="0"/>
              <a:t>συμπεριφορικές</a:t>
            </a:r>
            <a:r>
              <a:rPr lang="el-GR" sz="3800" dirty="0" smtClean="0"/>
              <a:t> προσαρμογές, η επιθυμία να "επαγγέλλεσαι ότι διάλεξες και όχι ότι έτυχε", οι προοπτικές εξέλιξης, η κοινωνική καταξίωση και άλλοι ψυχολογικοί και κοινωνικοί παράγοντες μπορεί να καταστήσουν τον επιστήμονα υγείας περισσότερο ή λιγότερο ικανό στο να ανταποκριθεί σε αυτές τις  ανάγκες του οργανισμού-μονάδας, μέσα στον οποίο λειτουργεί.</a:t>
            </a:r>
          </a:p>
          <a:p>
            <a:pPr>
              <a:lnSpc>
                <a:spcPct val="120000"/>
              </a:lnSpc>
            </a:pPr>
            <a:r>
              <a:rPr lang="el-GR" sz="3800" dirty="0" smtClean="0"/>
              <a:t>Κατά την ανασκόπηση της διεθνούς αρθρογραφίας προκύπτει οι περισσότεροι μελετητές αναγνωρίζουν πολλές δυσκολίες στο να καταλήξουν. Οι περισσότεροι εξ αυτών διερευνούν το θέμα μέσα από τα προβλήματα δεοντολογίας και σχέσεων που συχνά αναδεικνύονται.</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2252180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fddbdb8527b556a8b722b5f7478d938a3826b0e2"/>
  <p:tag name="ISPRING_RESOURCE_PATHS_HASH_PRESENTER" val="c6ace4378abd8d611be9b12b26cadd89a89f24b"/>
</p:tagLst>
</file>

<file path=ppt/theme/theme1.xml><?xml version="1.0" encoding="utf-8"?>
<a:theme xmlns:a="http://schemas.openxmlformats.org/drawingml/2006/main" name="OC_template_updated">
  <a:themeElements>
    <a:clrScheme name="Προσαρμοσμένο 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TotalTime>
  <Words>1709</Words>
  <Application>Microsoft Office PowerPoint</Application>
  <PresentationFormat>Προβολή στην οθόνη (4:3)</PresentationFormat>
  <Paragraphs>131</Paragraphs>
  <Slides>24</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24</vt:i4>
      </vt:variant>
    </vt:vector>
  </HeadingPairs>
  <TitlesOfParts>
    <vt:vector size="27" baseType="lpstr">
      <vt:lpstr>OC_template_updated</vt:lpstr>
      <vt:lpstr>Office Theme</vt:lpstr>
      <vt:lpstr>1_OC_template_updated</vt:lpstr>
      <vt:lpstr>Βιοηθική και Δεοντολογία στην Φυσικοθεραπεία</vt:lpstr>
      <vt:lpstr>Ιδιαιτερότητες των επαγγελμάτων υγείας  (1 από 16) </vt:lpstr>
      <vt:lpstr>Ιδιαιτερότητες των επαγγελμάτων υγείας  (2 από 16) </vt:lpstr>
      <vt:lpstr>Ιδιαιτερότητες των επαγγελμάτων υγείας  (3 από 16) </vt:lpstr>
      <vt:lpstr>Ιδιαιτερότητες των επαγγελμάτων υγείας  (4 από 16) </vt:lpstr>
      <vt:lpstr>Ιδιαιτερότητες των επαγγελμάτων υγείας  (5 από 16) </vt:lpstr>
      <vt:lpstr>Ιδιαιτερότητες των επαγγελμάτων υγείας  (6 από 16) </vt:lpstr>
      <vt:lpstr>Ιδιαιτερότητες των επαγγελμάτων υγείας  (7 από 16) </vt:lpstr>
      <vt:lpstr>Ιδιαιτερότητες των επαγγελμάτων υγείας  (8 από 16) </vt:lpstr>
      <vt:lpstr>Ιδιαιτερότητες των επαγγελμάτων υγείας  (9 από 16) </vt:lpstr>
      <vt:lpstr>Ιδιαιτερότητες των επαγγελμάτων υγείας  (10 από 16) </vt:lpstr>
      <vt:lpstr>Ιδιαιτερότητες των επαγγελμάτων υγείας  (11 από 16) </vt:lpstr>
      <vt:lpstr>Ιδιαιτερότητες των επαγγελμάτων υγείας  (12 από 16) </vt:lpstr>
      <vt:lpstr>Ιδιαιτερότητες των επαγγελμάτων υγείας  (13 από 16) </vt:lpstr>
      <vt:lpstr>Ιδιαιτερότητες των επαγγελμάτων υγείας  (14 από 16) </vt:lpstr>
      <vt:lpstr>Ιδιαιτερότητες των επαγγελμάτων υγείας  (15 από 16) </vt:lpstr>
      <vt:lpstr>Ιδιαιτερότητες των επαγγελμάτων υγείας  (16 από 16)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79</cp:revision>
  <dcterms:created xsi:type="dcterms:W3CDTF">2014-02-21T09:13:28Z</dcterms:created>
  <dcterms:modified xsi:type="dcterms:W3CDTF">2015-06-09T09:24:29Z</dcterms:modified>
</cp:coreProperties>
</file>