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34"/>
  </p:notesMasterIdLst>
  <p:handoutMasterIdLst>
    <p:handoutMasterId r:id="rId35"/>
  </p:handoutMasterIdLst>
  <p:sldIdLst>
    <p:sldId id="256" r:id="rId5"/>
    <p:sldId id="357" r:id="rId6"/>
    <p:sldId id="358" r:id="rId7"/>
    <p:sldId id="309" r:id="rId8"/>
    <p:sldId id="345" r:id="rId9"/>
    <p:sldId id="350" r:id="rId10"/>
    <p:sldId id="320" r:id="rId11"/>
    <p:sldId id="310" r:id="rId12"/>
    <p:sldId id="322" r:id="rId13"/>
    <p:sldId id="336" r:id="rId14"/>
    <p:sldId id="348" r:id="rId15"/>
    <p:sldId id="347" r:id="rId16"/>
    <p:sldId id="351" r:id="rId17"/>
    <p:sldId id="319" r:id="rId18"/>
    <p:sldId id="323" r:id="rId19"/>
    <p:sldId id="316" r:id="rId20"/>
    <p:sldId id="334" r:id="rId21"/>
    <p:sldId id="329" r:id="rId22"/>
    <p:sldId id="328" r:id="rId23"/>
    <p:sldId id="331" r:id="rId24"/>
    <p:sldId id="330" r:id="rId25"/>
    <p:sldId id="356" r:id="rId26"/>
    <p:sldId id="257" r:id="rId27"/>
    <p:sldId id="267" r:id="rId28"/>
    <p:sldId id="269" r:id="rId29"/>
    <p:sldId id="276" r:id="rId30"/>
    <p:sldId id="277" r:id="rId31"/>
    <p:sldId id="271" r:id="rId32"/>
    <p:sldId id="274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004A82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72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ksafe.com.au/index.php/shop/poster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ksafe.com.au/index.php/shop/poster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3%CF%85%CE%BD%CE%B1%CE%AF%CE%BA%CE%B1-%CF%86%CE%BF%CF%8D%CF%83%CF%84%CE%B1-%CE%B8%CE%AD%CF%84%CE%BF%CE%BD%CF%84%CE%B1%CF%82-%CF%80%CF%81%CE%BF%CE%BA%CE%BB%CE%B7%CF%84%CE%B9%CE%BA%CE%AD%CF%82-15484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publicdomain/zero/1.0/deed.e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vtsiri/manu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vtsiri/manual-handling-ppt-presentation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sindependence.com/LIFTING%20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itcilo.it/actrav_cdrom2/en/osh/ergo/ergonomi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s.els-cdn.com/content/image/1-s2.0-S0021929098000864-gr1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reworkplacesafety.com.au/SiteMedia/w3svc1137/Uploads/Images/manualhandling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reworkplacesafety.com.au/SiteMedia/w3svc1137/Uploads/Images/manualhandling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itcilo.it/actrav_cdrom2/en/osh/ergo/ergonomi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100" b="1" dirty="0" smtClean="0"/>
              <a:t>Ενότητα </a:t>
            </a:r>
            <a:r>
              <a:rPr lang="en-US" sz="3100" b="1" dirty="0" smtClean="0"/>
              <a:t>6</a:t>
            </a:r>
            <a:r>
              <a:rPr lang="el-GR" sz="3100" b="1" dirty="0" smtClean="0"/>
              <a:t>: </a:t>
            </a:r>
            <a:r>
              <a:rPr lang="el-GR" sz="3100" dirty="0" smtClean="0"/>
              <a:t>Διαχείριση βάρους</a:t>
            </a:r>
            <a:r>
              <a:rPr lang="en-US" sz="3100" dirty="0" smtClean="0"/>
              <a:t> </a:t>
            </a:r>
            <a:r>
              <a:rPr lang="el-GR" sz="3100" dirty="0" smtClean="0"/>
              <a:t>- Αυχενική μοίρα</a:t>
            </a:r>
            <a:r>
              <a:rPr lang="en-US" sz="3100" dirty="0" smtClean="0"/>
              <a:t> </a:t>
            </a:r>
            <a:r>
              <a:rPr lang="el-GR" sz="3100" dirty="0" smtClean="0"/>
              <a:t>-</a:t>
            </a:r>
            <a:r>
              <a:rPr lang="en-US" sz="3100" dirty="0" smtClean="0"/>
              <a:t> </a:t>
            </a:r>
            <a:r>
              <a:rPr lang="el-GR" sz="3100" dirty="0" smtClean="0"/>
              <a:t>Απλές μηχανές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2600" dirty="0"/>
              <a:t>Δωροθέα Μακρυγιάννη</a:t>
            </a:r>
            <a:r>
              <a:rPr lang="en-US" sz="2600" dirty="0"/>
              <a:t> Pt MSc</a:t>
            </a:r>
            <a:endParaRPr lang="el-GR" sz="2600" dirty="0"/>
          </a:p>
          <a:p>
            <a:r>
              <a:rPr lang="el-GR" sz="2600" dirty="0"/>
              <a:t>Τμήμα </a:t>
            </a:r>
            <a:r>
              <a:rPr lang="el-GR" sz="2600" dirty="0" smtClean="0"/>
              <a:t>Φυσικοθεραπείας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Άνω Άκρο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040560"/>
          </a:xfrm>
        </p:spPr>
        <p:txBody>
          <a:bodyPr/>
          <a:lstStyle/>
          <a:p>
            <a:r>
              <a:rPr lang="el-GR" dirty="0" smtClean="0"/>
              <a:t>Η στατική και δυναμική σταθερότητα της </a:t>
            </a:r>
            <a:r>
              <a:rPr lang="el-GR" b="1" dirty="0" err="1" smtClean="0"/>
              <a:t>γληνοβραχιόνιας</a:t>
            </a:r>
            <a:r>
              <a:rPr lang="el-GR" b="1" dirty="0" smtClean="0"/>
              <a:t> άρθρωσης</a:t>
            </a:r>
            <a:r>
              <a:rPr lang="el-GR" dirty="0" smtClean="0"/>
              <a:t>, λόγω της κατασκευής της,  εξαρτάται από την ομάδα των  στροφέων (</a:t>
            </a:r>
            <a:r>
              <a:rPr lang="el-GR" dirty="0" err="1" smtClean="0"/>
              <a:t>υπερακάνθιος</a:t>
            </a:r>
            <a:r>
              <a:rPr lang="el-GR" dirty="0" smtClean="0"/>
              <a:t>, </a:t>
            </a:r>
            <a:r>
              <a:rPr lang="el-GR" dirty="0" err="1" smtClean="0"/>
              <a:t>υποπλάτιος</a:t>
            </a:r>
            <a:r>
              <a:rPr lang="el-GR" dirty="0" smtClean="0"/>
              <a:t>, μικρός </a:t>
            </a:r>
            <a:r>
              <a:rPr lang="el-GR" dirty="0" err="1" smtClean="0"/>
              <a:t>στρογγύλος</a:t>
            </a:r>
            <a:r>
              <a:rPr lang="el-GR" dirty="0" smtClean="0"/>
              <a:t>),  τον αρθρικό θύλακα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σταθερότητα του </a:t>
            </a:r>
            <a:r>
              <a:rPr lang="el-GR" b="1" dirty="0" smtClean="0"/>
              <a:t>αγκώνα </a:t>
            </a:r>
            <a:r>
              <a:rPr lang="el-GR" dirty="0" smtClean="0"/>
              <a:t>εξαρτάται από το συνδεσμικό σύστημα. Τα στατικά φορτία αγγίζουν και τα δυναμικά ξεπερνούν το βάρος του σώματος.</a:t>
            </a:r>
          </a:p>
          <a:p>
            <a:r>
              <a:rPr lang="el-GR" dirty="0" smtClean="0"/>
              <a:t>Η κινητικότητα συνδυασμένη με την αισθητικότητα καθιστούν το </a:t>
            </a:r>
            <a:r>
              <a:rPr lang="el-GR" b="1" dirty="0" smtClean="0"/>
              <a:t>χέρι</a:t>
            </a:r>
            <a:r>
              <a:rPr lang="el-GR" dirty="0" smtClean="0"/>
              <a:t> ιδιαίτερα σημαντικό  όργανο πληροφόρησης και επιδεξιότητα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Μυοσκελετικός</a:t>
            </a:r>
            <a:r>
              <a:rPr lang="el-GR" sz="3600" dirty="0" smtClean="0"/>
              <a:t> Πόνος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5" name="Picture 4" descr="Αποτέλεσμα εικόνας για safety manual handling at work hip p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791" r="1719" b="16804"/>
          <a:stretch>
            <a:fillRect/>
          </a:stretch>
        </p:blipFill>
        <p:spPr bwMode="auto">
          <a:xfrm>
            <a:off x="539552" y="1196752"/>
            <a:ext cx="3600400" cy="4824536"/>
          </a:xfrm>
          <a:prstGeom prst="rect">
            <a:avLst/>
          </a:prstGeom>
          <a:noFill/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427984" y="1268760"/>
            <a:ext cx="4248472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μυοσκελετικά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προβλήματα (πόνος) εξ αιτίας κακής πρακτικής στην επαγγελματική δραστηριότητα  ή την καθημερινότητα, είναι δυνατόν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 παρουσιαστούν αιφνιδιαστικά μετά από κάποια δραστηριότητα ή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 εγκατασταθούν σιωπηλά μετά από χρόνιες εφαρμογές.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24775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backsafe.com.au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Μυοσκελετικός</a:t>
            </a:r>
            <a:r>
              <a:rPr lang="el-GR" sz="3600" dirty="0" smtClean="0"/>
              <a:t> Πόνος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4" descr="Αποτέλεσμα εικόνας για safety manual handling at work hip p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3674" b="12500"/>
          <a:stretch>
            <a:fillRect/>
          </a:stretch>
        </p:blipFill>
        <p:spPr bwMode="auto">
          <a:xfrm>
            <a:off x="158826" y="1484784"/>
            <a:ext cx="8733654" cy="3654080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2411760" y="544522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backsafe.com.au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Μυοσκελετικός</a:t>
            </a:r>
            <a:r>
              <a:rPr lang="el-GR" sz="3600" dirty="0" smtClean="0"/>
              <a:t> Πόνος </a:t>
            </a:r>
            <a:r>
              <a:rPr lang="el-GR" sz="3200" b="0" dirty="0" smtClean="0"/>
              <a:t>3/3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pSp>
        <p:nvGrpSpPr>
          <p:cNvPr id="3" name="6 - Ομάδα"/>
          <p:cNvGrpSpPr/>
          <p:nvPr/>
        </p:nvGrpSpPr>
        <p:grpSpPr>
          <a:xfrm>
            <a:off x="5436096" y="980728"/>
            <a:ext cx="3168352" cy="5589240"/>
            <a:chOff x="1403648" y="1412776"/>
            <a:chExt cx="2376264" cy="5159888"/>
          </a:xfrm>
        </p:grpSpPr>
        <p:pic>
          <p:nvPicPr>
            <p:cNvPr id="8" name="Picture 4" descr="Γυναίκα, Φούστα, Θέτοντας, Προκλητικές, Πόδια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12776"/>
              <a:ext cx="2304256" cy="515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- Κεραυνός"/>
            <p:cNvSpPr/>
            <p:nvPr/>
          </p:nvSpPr>
          <p:spPr>
            <a:xfrm flipH="1">
              <a:off x="2627784" y="1844824"/>
              <a:ext cx="504056" cy="288032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Κεραυνός"/>
            <p:cNvSpPr/>
            <p:nvPr/>
          </p:nvSpPr>
          <p:spPr>
            <a:xfrm>
              <a:off x="1763688" y="1988840"/>
              <a:ext cx="360040" cy="288032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Κεραυνός"/>
            <p:cNvSpPr/>
            <p:nvPr/>
          </p:nvSpPr>
          <p:spPr>
            <a:xfrm flipH="1">
              <a:off x="2771800" y="2996952"/>
              <a:ext cx="576064" cy="144016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Κεραυνός"/>
            <p:cNvSpPr/>
            <p:nvPr/>
          </p:nvSpPr>
          <p:spPr>
            <a:xfrm>
              <a:off x="1619672" y="2924944"/>
              <a:ext cx="360040" cy="432048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Κεραυνός"/>
            <p:cNvSpPr/>
            <p:nvPr/>
          </p:nvSpPr>
          <p:spPr>
            <a:xfrm flipH="1" flipV="1">
              <a:off x="2987824" y="3501008"/>
              <a:ext cx="753616" cy="321568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Κεραυνός"/>
            <p:cNvSpPr/>
            <p:nvPr/>
          </p:nvSpPr>
          <p:spPr>
            <a:xfrm flipH="1">
              <a:off x="3419872" y="5445224"/>
              <a:ext cx="288032" cy="504056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Κεραυνός"/>
            <p:cNvSpPr/>
            <p:nvPr/>
          </p:nvSpPr>
          <p:spPr>
            <a:xfrm flipH="1">
              <a:off x="2123728" y="6021288"/>
              <a:ext cx="288032" cy="360040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Κεραυνός"/>
            <p:cNvSpPr/>
            <p:nvPr/>
          </p:nvSpPr>
          <p:spPr>
            <a:xfrm>
              <a:off x="1403648" y="4653136"/>
              <a:ext cx="504056" cy="288032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16 - Κεραυνός"/>
            <p:cNvSpPr/>
            <p:nvPr/>
          </p:nvSpPr>
          <p:spPr>
            <a:xfrm flipH="1">
              <a:off x="3275856" y="2492896"/>
              <a:ext cx="288032" cy="360040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0" name="19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1"/>
            <a:ext cx="5184576" cy="172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επιβάρυνση για αρκετές δομές του </a:t>
            </a:r>
            <a:r>
              <a:rPr lang="el-GR" dirty="0" err="1" smtClean="0"/>
              <a:t>μυοσκελετικού</a:t>
            </a:r>
            <a:r>
              <a:rPr lang="el-GR" dirty="0" smtClean="0"/>
              <a:t>  συστήματος είναι πιθανόν να αγγίξει  την αντοχή των υλικών.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755576" y="3212976"/>
            <a:ext cx="4608512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Η κατανομή των </a:t>
            </a:r>
            <a:r>
              <a:rPr lang="el-GR" sz="2400" dirty="0" err="1" smtClean="0">
                <a:solidFill>
                  <a:schemeClr val="tx1"/>
                </a:solidFill>
              </a:rPr>
              <a:t>μυοσκελετικών</a:t>
            </a:r>
            <a:r>
              <a:rPr lang="el-GR" sz="2400" dirty="0" smtClean="0">
                <a:solidFill>
                  <a:schemeClr val="tx1"/>
                </a:solidFill>
              </a:rPr>
              <a:t> πόνων  στις διάφορες περιοχές του σώματος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endParaRPr lang="el-GR" dirty="0"/>
          </a:p>
        </p:txBody>
      </p:sp>
      <p:sp>
        <p:nvSpPr>
          <p:cNvPr id="26" name="25 - Διάσημα"/>
          <p:cNvSpPr/>
          <p:nvPr/>
        </p:nvSpPr>
        <p:spPr>
          <a:xfrm>
            <a:off x="5076056" y="3212976"/>
            <a:ext cx="556640" cy="129614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5196071" y="6581001"/>
            <a:ext cx="3312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3"/>
              </a:rPr>
              <a:t>pixabay.com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CC0 1.0</a:t>
            </a:r>
            <a:r>
              <a:rPr lang="el-GR" sz="1200" dirty="0" smtClean="0">
                <a:latin typeface="+mn-lt"/>
              </a:rPr>
              <a:t> 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Οργάνωση  Δραστηριότητας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2348880"/>
            <a:ext cx="3024336" cy="4176464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Στάση 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Συχνότητα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Διάρκεια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Ένταση 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Βηματισμός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Συνεργασία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Ανταμοιβή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851920" y="1988840"/>
            <a:ext cx="4824536" cy="4536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 smtClean="0">
                <a:latin typeface="+mn-lt"/>
              </a:rPr>
              <a:t>Δύναμη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 smtClean="0">
                <a:latin typeface="+mn-lt"/>
              </a:rPr>
              <a:t>Ύ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ψος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 smtClean="0">
                <a:latin typeface="+mn-lt"/>
              </a:rPr>
              <a:t>Εκπαίδευση στην δραστηριότητα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 smtClean="0">
                <a:latin typeface="+mn-lt"/>
              </a:rPr>
              <a:t>Εμπειρία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Ηλικία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Γένος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Κατάσταση υγείας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Εγκυμοσύνη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827584" y="1268760"/>
            <a:ext cx="302433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Οργάνωση </a:t>
            </a:r>
            <a:r>
              <a:rPr lang="el-GR" sz="4500" noProof="0" dirty="0">
                <a:latin typeface="+mn-lt"/>
              </a:rPr>
              <a:t>Δ</a:t>
            </a:r>
            <a:r>
              <a:rPr kumimoji="0" lang="el-GR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ραστηριότητας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851920" y="1268760"/>
            <a:ext cx="4824536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l-GR" sz="2800" noProof="0" dirty="0">
                <a:latin typeface="+mn-lt"/>
              </a:rPr>
              <a:t>Χ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αρακτηριστικά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Ατόμου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83568" y="1124744"/>
            <a:ext cx="8136904" cy="55446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Ασφαλής Ζώνη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hlinkClick r:id="rId3"/>
              </a:rPr>
              <a:t>        </a:t>
            </a:r>
            <a:endParaRPr lang="el-GR" sz="26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" name="Picture 8" descr="Safe lifting zone The area of lowest risk when carrying out a lift is close to the body above the knees and below the shou..."/>
          <p:cNvPicPr>
            <a:picLocks noChangeAspect="1" noChangeArrowheads="1"/>
          </p:cNvPicPr>
          <p:nvPr/>
        </p:nvPicPr>
        <p:blipFill>
          <a:blip r:embed="rId4" cstate="print"/>
          <a:srcRect l="50221" t="20974" r="23277" b="25859"/>
          <a:stretch>
            <a:fillRect/>
          </a:stretch>
        </p:blipFill>
        <p:spPr bwMode="auto">
          <a:xfrm>
            <a:off x="395537" y="1052736"/>
            <a:ext cx="335418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Ορθογώνιο"/>
          <p:cNvSpPr/>
          <p:nvPr/>
        </p:nvSpPr>
        <p:spPr>
          <a:xfrm>
            <a:off x="1979712" y="3284984"/>
            <a:ext cx="57606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275856" y="4005064"/>
            <a:ext cx="432048" cy="19442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3779912" y="980728"/>
            <a:ext cx="525658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l-G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περιοχή της μικρότερης επιβάρυνσης </a:t>
            </a:r>
            <a:r>
              <a:rPr lang="el-GR" sz="3100" dirty="0" smtClean="0">
                <a:latin typeface="+mn-lt"/>
              </a:rPr>
              <a:t>είναι η περιοχή μεταξύ ισχίων και ώμων με τους αγκώνες σε κάμψη: </a:t>
            </a:r>
          </a:p>
          <a:p>
            <a:pPr marL="800100" lvl="1" indent="-3429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3100" dirty="0" smtClean="0">
                <a:latin typeface="+mn-lt"/>
              </a:rPr>
              <a:t>Για το άνω άκρο, </a:t>
            </a:r>
            <a:r>
              <a:rPr kumimoji="0" lang="el-G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την </a:t>
            </a:r>
            <a:r>
              <a:rPr kumimoji="0" lang="el-GR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γληνοβραχιόνια</a:t>
            </a:r>
            <a:r>
              <a:rPr kumimoji="0" lang="el-G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άρθρωση(μικρός μοχλοβραχίονας αντίστασης)</a:t>
            </a:r>
          </a:p>
          <a:p>
            <a:pPr marL="800100" lvl="1" indent="-3429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3100" dirty="0" smtClean="0">
                <a:latin typeface="+mn-lt"/>
              </a:rPr>
              <a:t>Για το κάτω άκρο, για την οσφυϊκή μοίρα της σπονδυλικής στήλης και τα ισχία (ενσωμάτωση του βάρους στον άνω κορμό, μικρός μοχλοβραχίονας αντίστασης)</a:t>
            </a:r>
            <a:endParaRPr kumimoji="0" lang="el-GR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95537" y="6165304"/>
            <a:ext cx="3354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Ιδανικό Προτεινόμενο Βάρος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196752"/>
            <a:ext cx="7632848" cy="50405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Οι παράγοντες που αξιολογούνται για να καθοριστεί το μέγεθος του ιδανικού προτεινόμενου  βάρους είναι:</a:t>
            </a:r>
          </a:p>
          <a:p>
            <a:pPr lvl="1"/>
            <a:r>
              <a:rPr lang="el-GR" dirty="0" smtClean="0"/>
              <a:t>Η οριζόντια απόστασή του από το σώμα,</a:t>
            </a:r>
          </a:p>
          <a:p>
            <a:pPr lvl="1"/>
            <a:r>
              <a:rPr lang="el-GR" dirty="0" smtClean="0"/>
              <a:t>Η κατακόρυφη σχέση του βάρους με το πάτωμα,</a:t>
            </a:r>
          </a:p>
          <a:p>
            <a:pPr lvl="1"/>
            <a:r>
              <a:rPr lang="el-GR" dirty="0" smtClean="0"/>
              <a:t>Η κατακόρυφη απόσταση μετακίνησης,</a:t>
            </a:r>
          </a:p>
          <a:p>
            <a:pPr lvl="1"/>
            <a:r>
              <a:rPr lang="el-GR" dirty="0" smtClean="0"/>
              <a:t>Η συχνότητα και η διάρκεια της δραστηριότητας,</a:t>
            </a:r>
          </a:p>
          <a:p>
            <a:pPr lvl="1"/>
            <a:r>
              <a:rPr lang="el-GR" dirty="0" smtClean="0"/>
              <a:t>Ασυμμετρία κατά την κίνηση (στροφή  του κορμού).</a:t>
            </a:r>
          </a:p>
          <a:p>
            <a:pPr lvl="1">
              <a:buNone/>
            </a:pPr>
            <a:endParaRPr lang="el-GR" dirty="0" smtClean="0"/>
          </a:p>
          <a:p>
            <a:pPr lvl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Ιδανικό Προτεινόμενο Βάρος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7992888" cy="5256584"/>
          </a:xfrm>
        </p:spPr>
        <p:txBody>
          <a:bodyPr/>
          <a:lstStyle/>
          <a:p>
            <a:r>
              <a:rPr lang="el-GR" dirty="0" smtClean="0"/>
              <a:t>Αναφέρεται σε διαχείριση:</a:t>
            </a:r>
          </a:p>
          <a:p>
            <a:pPr lvl="1"/>
            <a:r>
              <a:rPr lang="el-GR" dirty="0" smtClean="0"/>
              <a:t>με τα δύο χέρια από όρθια θέση,</a:t>
            </a:r>
          </a:p>
          <a:p>
            <a:pPr lvl="1"/>
            <a:r>
              <a:rPr lang="el-GR" dirty="0" smtClean="0"/>
              <a:t>κανονική εφαρμογή, όχι ξαφνική, με                                      αρνητικές συνθήκες περιβάλλοντος,</a:t>
            </a:r>
          </a:p>
          <a:p>
            <a:pPr lvl="1"/>
            <a:r>
              <a:rPr lang="el-GR" dirty="0" smtClean="0"/>
              <a:t>μέγιστη συχνότητα 30 επαναλήψεις την ώρα.</a:t>
            </a:r>
          </a:p>
          <a:p>
            <a:r>
              <a:rPr lang="el-GR" b="1" dirty="0" smtClean="0"/>
              <a:t>Παράδειγμα: </a:t>
            </a:r>
            <a:r>
              <a:rPr lang="el-GR" dirty="0" smtClean="0"/>
              <a:t>Η ιδανική εφαρμογή είναι βάρος </a:t>
            </a:r>
            <a:r>
              <a:rPr lang="en-US" dirty="0" smtClean="0"/>
              <a:t>23 kg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να ανυψωθεί </a:t>
            </a:r>
            <a:r>
              <a:rPr lang="en-US" dirty="0" smtClean="0"/>
              <a:t>25 cm </a:t>
            </a:r>
            <a:r>
              <a:rPr lang="el-GR" dirty="0" smtClean="0"/>
              <a:t>κατακόρυφα, από επιφάνεια σε </a:t>
            </a:r>
            <a:r>
              <a:rPr lang="en-US" dirty="0" smtClean="0"/>
              <a:t>75 cm</a:t>
            </a:r>
            <a:r>
              <a:rPr lang="el-GR" dirty="0" smtClean="0"/>
              <a:t> ύψος από το πάτωμα,</a:t>
            </a:r>
          </a:p>
          <a:p>
            <a:pPr lvl="1"/>
            <a:r>
              <a:rPr lang="el-GR" dirty="0" smtClean="0"/>
              <a:t>να κρατηθεί σε απόσταση </a:t>
            </a:r>
            <a:r>
              <a:rPr lang="en-US" dirty="0" smtClean="0"/>
              <a:t>25 cm</a:t>
            </a:r>
            <a:r>
              <a:rPr lang="el-GR" dirty="0" smtClean="0"/>
              <a:t> εμπρός από το σώμα, περιστασιακά.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084168" y="1196752"/>
            <a:ext cx="2771800" cy="2016224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Δύο επαναλήψεις το</a:t>
            </a:r>
            <a:r>
              <a:rPr lang="el-GR" sz="2400" dirty="0" smtClean="0">
                <a:latin typeface="+mn-lt"/>
              </a:rPr>
              <a:t> 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λεπτό              για  διάρκεια                                     μεγαλύτερη της μισής ώρας             αποτελεί κίνδυνο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Παράδειγμα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328592"/>
          </a:xfrm>
        </p:spPr>
        <p:txBody>
          <a:bodyPr>
            <a:normAutofit fontScale="92500"/>
          </a:bodyPr>
          <a:lstStyle/>
          <a:p>
            <a:r>
              <a:rPr lang="el-GR" sz="2600" dirty="0" smtClean="0"/>
              <a:t>Ο λόγος του βάρους, που διαχειρίζεται (ανεβάζει ή κατεβάζει) ο εργαζόμενος, δια του ιδανικού προτεινόμενου βάρους εκφράζει την επιβάρυνση των </a:t>
            </a:r>
            <a:r>
              <a:rPr lang="el-GR" sz="2600" dirty="0" err="1" smtClean="0"/>
              <a:t>μυοσκελετικών</a:t>
            </a:r>
            <a:r>
              <a:rPr lang="el-GR" sz="2600" dirty="0" smtClean="0"/>
              <a:t> κατασκευών.</a:t>
            </a:r>
          </a:p>
          <a:p>
            <a:pPr lvl="1"/>
            <a:r>
              <a:rPr lang="el-GR" sz="2600" dirty="0" smtClean="0"/>
              <a:t>Τιμή  μικρότερη της μονάδας δηλώνει έλλειψη κινδύνου.</a:t>
            </a:r>
          </a:p>
          <a:p>
            <a:pPr lvl="1"/>
            <a:r>
              <a:rPr lang="el-GR" sz="2600" dirty="0" smtClean="0"/>
              <a:t>Τιμή ίση με 2 ή 3 δηλώνει ότι ο  εργαζόμενος ευρίσκεται σε κίνδυνο.</a:t>
            </a:r>
          </a:p>
          <a:p>
            <a:r>
              <a:rPr lang="el-GR" sz="2600" dirty="0" smtClean="0"/>
              <a:t>Σε ύπαρξη κινδύνου, αναμένεται σχετικά μεγάλο ποσοστό εργαζομένων να παρουσιάσει </a:t>
            </a:r>
            <a:r>
              <a:rPr lang="el-GR" sz="2600" dirty="0" err="1" smtClean="0"/>
              <a:t>μυοσκελετικό</a:t>
            </a:r>
            <a:r>
              <a:rPr lang="el-GR" sz="2600" dirty="0" smtClean="0"/>
              <a:t> πόνο (πρόβλημα), που σχετίζεται με την διαχείριση βάρους.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Όρθια Θέση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99992" y="1052736"/>
            <a:ext cx="4248472" cy="5184576"/>
          </a:xfrm>
        </p:spPr>
        <p:txBody>
          <a:bodyPr>
            <a:noAutofit/>
          </a:bodyPr>
          <a:lstStyle/>
          <a:p>
            <a:r>
              <a:rPr lang="el-GR" dirty="0" smtClean="0"/>
              <a:t>Επίπεδα και μέγιστα </a:t>
            </a:r>
            <a:r>
              <a:rPr lang="el-GR" dirty="0" err="1" smtClean="0"/>
              <a:t>διαχειρίσιμα</a:t>
            </a:r>
            <a:r>
              <a:rPr lang="el-GR" dirty="0" smtClean="0"/>
              <a:t> βάρη:</a:t>
            </a:r>
          </a:p>
          <a:p>
            <a:pPr lvl="1"/>
            <a:r>
              <a:rPr lang="el-GR" dirty="0" smtClean="0"/>
              <a:t>1.Ολικό ύψος ατόμου.</a:t>
            </a:r>
          </a:p>
          <a:p>
            <a:pPr lvl="1"/>
            <a:r>
              <a:rPr lang="el-GR" dirty="0" smtClean="0"/>
              <a:t>2. Ύψος ώμων.</a:t>
            </a:r>
          </a:p>
          <a:p>
            <a:pPr lvl="1"/>
            <a:r>
              <a:rPr lang="el-GR" dirty="0" smtClean="0"/>
              <a:t>3.Ύψος αγκώνα.</a:t>
            </a:r>
          </a:p>
          <a:p>
            <a:pPr lvl="1"/>
            <a:r>
              <a:rPr lang="el-GR" dirty="0" smtClean="0"/>
              <a:t>4. </a:t>
            </a:r>
            <a:r>
              <a:rPr lang="el-GR" dirty="0" err="1" smtClean="0"/>
              <a:t>Μετακαρποφαλαγγικές</a:t>
            </a:r>
            <a:r>
              <a:rPr lang="el-GR" dirty="0" smtClean="0"/>
              <a:t> αρθρώσεις.</a:t>
            </a:r>
          </a:p>
          <a:p>
            <a:pPr lvl="1"/>
            <a:r>
              <a:rPr lang="el-GR" dirty="0" smtClean="0"/>
              <a:t>5. Το μέσον του ποδιού από το γόνατο και κάτω.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2050" name="Picture 2" descr="9-1"/>
          <p:cNvPicPr>
            <a:picLocks noChangeAspect="1" noChangeArrowheads="1"/>
          </p:cNvPicPr>
          <p:nvPr/>
        </p:nvPicPr>
        <p:blipFill>
          <a:blip r:embed="rId2" cstate="print"/>
          <a:srcRect l="19424" t="2641" r="4129"/>
          <a:stretch>
            <a:fillRect/>
          </a:stretch>
        </p:blipFill>
        <p:spPr bwMode="auto">
          <a:xfrm>
            <a:off x="539552" y="1052736"/>
            <a:ext cx="3528392" cy="5419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5 - Διάγραμμα ροής: Εξαγωγή"/>
          <p:cNvSpPr/>
          <p:nvPr/>
        </p:nvSpPr>
        <p:spPr>
          <a:xfrm rot="5400000">
            <a:off x="1115617" y="1628799"/>
            <a:ext cx="720080" cy="1440162"/>
          </a:xfrm>
          <a:prstGeom prst="flowChartExtra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ιάγραμμα ροής: Εξαγωγή"/>
          <p:cNvSpPr/>
          <p:nvPr/>
        </p:nvSpPr>
        <p:spPr>
          <a:xfrm rot="5400000">
            <a:off x="1259631" y="4581128"/>
            <a:ext cx="576064" cy="1584175"/>
          </a:xfrm>
          <a:prstGeom prst="flowChartExtra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ιάγραμμα ροής: Εξαγωγή"/>
          <p:cNvSpPr/>
          <p:nvPr/>
        </p:nvSpPr>
        <p:spPr>
          <a:xfrm rot="5400000">
            <a:off x="1331640" y="548680"/>
            <a:ext cx="504056" cy="1656184"/>
          </a:xfrm>
          <a:prstGeom prst="flowChartExtra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10 - Διάγραμμα ροής: Εξαγωγή"/>
          <p:cNvSpPr/>
          <p:nvPr/>
        </p:nvSpPr>
        <p:spPr>
          <a:xfrm rot="5400000">
            <a:off x="1187624" y="3140968"/>
            <a:ext cx="792088" cy="1656184"/>
          </a:xfrm>
          <a:prstGeom prst="flowChartExtra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ιάγραμμα ροής: Εξαγωγή"/>
          <p:cNvSpPr/>
          <p:nvPr/>
        </p:nvSpPr>
        <p:spPr>
          <a:xfrm rot="5400000">
            <a:off x="1115613" y="2420889"/>
            <a:ext cx="720081" cy="1440159"/>
          </a:xfrm>
          <a:prstGeom prst="flowChartExtra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ιάγραμμα ροής: Παραπομπή"/>
          <p:cNvSpPr/>
          <p:nvPr/>
        </p:nvSpPr>
        <p:spPr>
          <a:xfrm>
            <a:off x="755576" y="5157192"/>
            <a:ext cx="144016" cy="28803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16" name="15 - Διάγραμμα ροής: Παραπομπή"/>
          <p:cNvSpPr/>
          <p:nvPr/>
        </p:nvSpPr>
        <p:spPr>
          <a:xfrm>
            <a:off x="755576" y="3861048"/>
            <a:ext cx="216024" cy="28803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17" name="16 - Διάγραμμα ροής: Παραπομπή"/>
          <p:cNvSpPr/>
          <p:nvPr/>
        </p:nvSpPr>
        <p:spPr>
          <a:xfrm>
            <a:off x="755576" y="2996952"/>
            <a:ext cx="216024" cy="28803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18" name="17 - Διάγραμμα ροής: Παραπομπή"/>
          <p:cNvSpPr/>
          <p:nvPr/>
        </p:nvSpPr>
        <p:spPr>
          <a:xfrm>
            <a:off x="755576" y="2204864"/>
            <a:ext cx="216024" cy="28803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19" name="18 - Διάγραμμα ροής: Παραπομπή"/>
          <p:cNvSpPr/>
          <p:nvPr/>
        </p:nvSpPr>
        <p:spPr>
          <a:xfrm>
            <a:off x="827584" y="1268760"/>
            <a:ext cx="177552" cy="25449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8864" y="216024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Βασικοί μύες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6" descr="http://www.alsindependence.com/LIFTING%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42" t="64290" r="41592" b="12676"/>
          <a:stretch>
            <a:fillRect/>
          </a:stretch>
        </p:blipFill>
        <p:spPr bwMode="auto">
          <a:xfrm>
            <a:off x="5148064" y="4725144"/>
            <a:ext cx="1728192" cy="1839205"/>
          </a:xfrm>
          <a:prstGeom prst="rect">
            <a:avLst/>
          </a:prstGeom>
          <a:noFill/>
        </p:spPr>
      </p:pic>
      <p:pic>
        <p:nvPicPr>
          <p:cNvPr id="6" name="Picture 6" descr="http://www.alsindependence.com/LIFTING%206.jpg"/>
          <p:cNvPicPr>
            <a:picLocks noChangeAspect="1" noChangeArrowheads="1"/>
          </p:cNvPicPr>
          <p:nvPr/>
        </p:nvPicPr>
        <p:blipFill>
          <a:blip r:embed="rId2" cstate="print"/>
          <a:srcRect l="35142" t="14689" r="36745" b="34447"/>
          <a:stretch>
            <a:fillRect/>
          </a:stretch>
        </p:blipFill>
        <p:spPr bwMode="auto">
          <a:xfrm>
            <a:off x="5148064" y="836712"/>
            <a:ext cx="2088232" cy="396044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6948264" y="2204864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/>
              <a:t>Εκτείνοντες</a:t>
            </a:r>
            <a:r>
              <a:rPr lang="el-GR" dirty="0" smtClean="0"/>
              <a:t> κορμού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7164288" y="3501008"/>
            <a:ext cx="14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/>
              <a:t>Εκτείνοντες</a:t>
            </a:r>
            <a:r>
              <a:rPr lang="el-GR" dirty="0" smtClean="0"/>
              <a:t>   ισχίου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4211960" y="4365104"/>
            <a:ext cx="147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/>
              <a:t>Εκτείνοντες</a:t>
            </a:r>
            <a:r>
              <a:rPr lang="el-GR" dirty="0" smtClean="0"/>
              <a:t>   γόνατος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220072" y="1556792"/>
            <a:ext cx="432048" cy="17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6012160" y="4797152"/>
            <a:ext cx="100811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4139952" y="908720"/>
            <a:ext cx="4608512" cy="568863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5004048" y="6581001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alsindependence.com</a:t>
            </a:r>
            <a:endParaRPr lang="el-GR" sz="1200" dirty="0">
              <a:latin typeface="+mn-lt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51520" y="1196752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Οι </a:t>
            </a:r>
            <a:r>
              <a:rPr lang="el-GR" sz="2400" dirty="0" err="1" smtClean="0">
                <a:latin typeface="+mn-lt"/>
              </a:rPr>
              <a:t>εκτείνοντες</a:t>
            </a:r>
            <a:r>
              <a:rPr lang="el-GR" sz="2400" dirty="0" smtClean="0">
                <a:latin typeface="+mn-lt"/>
              </a:rPr>
              <a:t> του κορμού διαχειρίζονται το βάρος του κορμού και του αντικειμένου.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Οι </a:t>
            </a:r>
            <a:r>
              <a:rPr lang="el-GR" sz="2400" dirty="0" err="1" smtClean="0">
                <a:latin typeface="+mn-lt"/>
              </a:rPr>
              <a:t>εκτείνοντες</a:t>
            </a:r>
            <a:r>
              <a:rPr lang="el-GR" sz="2400" dirty="0" smtClean="0">
                <a:latin typeface="+mn-lt"/>
              </a:rPr>
              <a:t> ισχίου και γόνατος αναλαμβάνουν την κίνηση στο κάτω άκρο για να μετακινηθεί το βάρος σε άλλο επίπεδο. 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Προϋποθέσεις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Εάν η διαχείριση βάρους γίνεται σε περισσότερους από ένα «χώρους» το βάρος πρέπει να είναι το μικρότερο προτεινόμενο.</a:t>
            </a:r>
          </a:p>
          <a:p>
            <a:r>
              <a:rPr lang="el-GR" dirty="0" smtClean="0"/>
              <a:t>Εάν η συχνότητα αυξηθεί το βάρος πρέπει να μειωθεί:</a:t>
            </a:r>
          </a:p>
          <a:p>
            <a:pPr lvl="1"/>
            <a:r>
              <a:rPr lang="el-GR" dirty="0" smtClean="0"/>
              <a:t>μία ή δύο επαναλήψεις το λεπτό, κατά 30%, </a:t>
            </a:r>
          </a:p>
          <a:p>
            <a:pPr lvl="1"/>
            <a:r>
              <a:rPr lang="el-GR" dirty="0" smtClean="0"/>
              <a:t>πέντε έως οκτώ επαναλήψεις το λεπτό κατά 50%,</a:t>
            </a:r>
          </a:p>
          <a:p>
            <a:pPr lvl="1"/>
            <a:r>
              <a:rPr lang="el-GR" dirty="0" smtClean="0"/>
              <a:t>δώδεκα επαναλήψεις το λεπτό κατά 80%.</a:t>
            </a:r>
          </a:p>
          <a:p>
            <a:r>
              <a:rPr lang="el-GR" dirty="0" smtClean="0"/>
              <a:t>Η μεταφορά δεν πρέπει να είναι σε απόσταση  μεγαλύτερη των  10 μέτρων χωρίς  ξεκούραση.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Καθιστή Θέση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99992" y="1052736"/>
            <a:ext cx="4392488" cy="5400600"/>
          </a:xfrm>
        </p:spPr>
        <p:txBody>
          <a:bodyPr>
            <a:normAutofit fontScale="92500"/>
          </a:bodyPr>
          <a:lstStyle/>
          <a:p>
            <a:pPr lvl="0"/>
            <a:r>
              <a:rPr lang="el-GR" dirty="0" smtClean="0"/>
              <a:t>Η διαχείριση βάρους  εκτός από όρθια θέση (σε επίπεδο υψηλότερο ή χαμηλότερο από τον κορμό) μπορεί να γίνεται και από καθιστή θέση. </a:t>
            </a:r>
          </a:p>
          <a:p>
            <a:r>
              <a:rPr lang="el-GR" dirty="0" smtClean="0"/>
              <a:t>Σε αυτή την περίπτωση, ο αποδεκτός χώρος διαχείρισης βάρους φαίνεται στο σχήμα.</a:t>
            </a:r>
          </a:p>
          <a:p>
            <a:r>
              <a:rPr lang="el-GR" dirty="0" smtClean="0"/>
              <a:t>Στο άνω άκρο:</a:t>
            </a:r>
          </a:p>
          <a:p>
            <a:pPr lvl="1"/>
            <a:r>
              <a:rPr lang="el-GR" dirty="0" smtClean="0"/>
              <a:t>με στροφή45</a:t>
            </a:r>
            <a:r>
              <a:rPr lang="el-GR" baseline="30000" dirty="0" smtClean="0"/>
              <a:t>Ο</a:t>
            </a:r>
            <a:r>
              <a:rPr lang="el-GR" dirty="0" smtClean="0"/>
              <a:t>, το βάρος πρέπει να μειωθεί κατά10%, </a:t>
            </a:r>
          </a:p>
          <a:p>
            <a:pPr lvl="1"/>
            <a:r>
              <a:rPr lang="el-GR" dirty="0" smtClean="0"/>
              <a:t>με στροφή 90</a:t>
            </a:r>
            <a:r>
              <a:rPr lang="el-GR" baseline="30000" dirty="0" smtClean="0"/>
              <a:t>Ο</a:t>
            </a:r>
            <a:r>
              <a:rPr lang="el-GR" dirty="0" smtClean="0"/>
              <a:t> κατά 20%.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1026" name="Picture 2" descr="9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3"/>
            <a:ext cx="4032448" cy="54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1115616" y="2708920"/>
            <a:ext cx="158417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043608" y="4077072"/>
            <a:ext cx="18722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1187624" y="2492896"/>
            <a:ext cx="0" cy="20882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2339752" y="2492896"/>
            <a:ext cx="0" cy="19442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Μεταφορά Βάρους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5" name="Picture 10" descr="See Graphic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86" t="3172" r="8695" b="3554"/>
          <a:stretch>
            <a:fillRect/>
          </a:stretch>
        </p:blipFill>
        <p:spPr bwMode="auto">
          <a:xfrm>
            <a:off x="2915816" y="1052736"/>
            <a:ext cx="5875853" cy="48965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3923928" y="6055301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training.itcilo.it</a:t>
            </a:r>
            <a:endParaRPr lang="el-GR" sz="1200" dirty="0">
              <a:latin typeface="+mn-lt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5292080" y="1268760"/>
            <a:ext cx="216024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9" name="8 - Έλλειψη"/>
          <p:cNvSpPr/>
          <p:nvPr/>
        </p:nvSpPr>
        <p:spPr>
          <a:xfrm>
            <a:off x="3923928" y="25649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10" name="9 - Έλλειψη"/>
          <p:cNvSpPr/>
          <p:nvPr/>
        </p:nvSpPr>
        <p:spPr>
          <a:xfrm flipH="1">
            <a:off x="8460432" y="16288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</a:t>
            </a:r>
            <a:endParaRPr lang="el-GR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251520" y="980728"/>
            <a:ext cx="2592288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(Α-Β-Γ) </a:t>
            </a:r>
            <a:r>
              <a:rPr lang="el-GR" sz="2400" dirty="0" smtClean="0">
                <a:latin typeface="+mn-lt"/>
              </a:rPr>
              <a:t> Μεταφορά βάρους σε επίπεδο υψηλότερο των ώμων.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l-GR" sz="2400" dirty="0" smtClean="0">
                <a:latin typeface="+mn-lt"/>
              </a:rPr>
              <a:t> Να εντοπισθούν θετικοί και  αρνητικοί παράγοντες, όπως αναδεικνύονται στο σχήμα.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</a:t>
            </a:r>
            <a:r>
              <a:rPr lang="el-GR" sz="2000" smtClean="0"/>
              <a:t>Εργονομία </a:t>
            </a:r>
            <a:r>
              <a:rPr lang="el-GR" sz="2000" smtClean="0"/>
              <a:t>(</a:t>
            </a:r>
            <a:r>
              <a:rPr lang="el-GR" sz="2000"/>
              <a:t>Ε</a:t>
            </a:r>
            <a:r>
              <a:rPr lang="el-GR" sz="2000" smtClean="0"/>
              <a:t>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/>
              <a:t> Διαχείριση βάρους - Αυχενική μοίρα - Απλές </a:t>
            </a:r>
            <a:r>
              <a:rPr lang="el-GR" sz="2000" dirty="0" smtClean="0"/>
              <a:t>μηχανές».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Μοχλοβραχίονας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4" descr="http://ars.els-cdn.com/content/image/1-s2.0-S0021929098000864-gr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312368" cy="511911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5148064" y="6392361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ars.els-cdn.com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11560" y="1124744"/>
            <a:ext cx="424847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διαχείριση βάρους εκφράζει την σταθεροποίηση ή την μετακίνηση βάρους με  μυϊκή δραστηριότητα, καταναλώνοντας μυϊκή ενέργεια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Μοχλοβραχίονες αντίστασης και  το βάρος του κορμού και του αντικειμένου καθορίζουν την ροπή που θα αναπτυχθεί από τα μυϊκά συστήματα.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Βάρος – Εργασία </a:t>
            </a:r>
            <a:r>
              <a:rPr lang="en-US" sz="3200" b="0" dirty="0" smtClean="0"/>
              <a:t>1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80728"/>
            <a:ext cx="4104456" cy="496855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Η διαχείριση βάρους εκφράζεται με:</a:t>
            </a:r>
            <a:endParaRPr lang="el-GR" b="1" dirty="0" smtClean="0">
              <a:solidFill>
                <a:srgbClr val="66FF33"/>
              </a:solidFill>
            </a:endParaRPr>
          </a:p>
          <a:p>
            <a:pPr lvl="1">
              <a:defRPr/>
            </a:pPr>
            <a:r>
              <a:rPr lang="el-GR" dirty="0" smtClean="0"/>
              <a:t>Προώθηση-σπρώξιμο</a:t>
            </a:r>
          </a:p>
          <a:p>
            <a:pPr lvl="1">
              <a:defRPr/>
            </a:pPr>
            <a:r>
              <a:rPr lang="el-GR" dirty="0" smtClean="0"/>
              <a:t>Έλξη-τράβηγμα</a:t>
            </a:r>
          </a:p>
          <a:p>
            <a:pPr lvl="1">
              <a:defRPr/>
            </a:pPr>
            <a:r>
              <a:rPr lang="el-GR" dirty="0" smtClean="0"/>
              <a:t>Μετακίνηση </a:t>
            </a:r>
          </a:p>
          <a:p>
            <a:pPr lvl="1">
              <a:defRPr/>
            </a:pPr>
            <a:r>
              <a:rPr lang="el-GR" dirty="0" smtClean="0"/>
              <a:t>Υποστήριξη –κράτημα.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Ανύψωση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Μεταφορά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Τοποθέτηση σε  επίπεδο </a:t>
            </a:r>
            <a:r>
              <a:rPr lang="en-US" dirty="0" smtClean="0"/>
              <a:t>                                                       </a:t>
            </a:r>
            <a:r>
              <a:rPr lang="el-GR" dirty="0" smtClean="0"/>
              <a:t>χαμηλότερο ή υψηλότερο.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9" name="Picture 6" descr="http://www.admireworkplacesafety.com.au/SiteMedia/w3svc1137/Uploads/Images/manualhandling.jpg"/>
          <p:cNvPicPr>
            <a:picLocks noChangeAspect="1" noChangeArrowheads="1"/>
          </p:cNvPicPr>
          <p:nvPr/>
        </p:nvPicPr>
        <p:blipFill>
          <a:blip r:embed="rId2" cstate="print"/>
          <a:srcRect l="61143" r="5639" b="59211"/>
          <a:stretch>
            <a:fillRect/>
          </a:stretch>
        </p:blipFill>
        <p:spPr bwMode="auto">
          <a:xfrm>
            <a:off x="4427984" y="1196752"/>
            <a:ext cx="4464496" cy="4608512"/>
          </a:xfrm>
          <a:prstGeom prst="rect">
            <a:avLst/>
          </a:prstGeom>
          <a:noFill/>
          <a:ln w="38100">
            <a:solidFill>
              <a:srgbClr val="333399"/>
            </a:solidFill>
          </a:ln>
        </p:spPr>
      </p:pic>
      <p:sp>
        <p:nvSpPr>
          <p:cNvPr id="10" name="9 - Ορθογώνιο"/>
          <p:cNvSpPr/>
          <p:nvPr/>
        </p:nvSpPr>
        <p:spPr>
          <a:xfrm>
            <a:off x="6588224" y="285293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σπρώξιμο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4427984" y="5949280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admireworkplacesafety.com.au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Διαχείριση Βάρους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5" name="Picture 6" descr="http://www.admireworkplacesafety.com.au/SiteMedia/w3svc1137/Uploads/Images/manualhand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358" t="22989" r="45954" b="39600"/>
          <a:stretch>
            <a:fillRect/>
          </a:stretch>
        </p:blipFill>
        <p:spPr bwMode="auto">
          <a:xfrm>
            <a:off x="6660232" y="1484784"/>
            <a:ext cx="2088232" cy="2992724"/>
          </a:xfrm>
          <a:prstGeom prst="rect">
            <a:avLst/>
          </a:prstGeom>
          <a:noFill/>
        </p:spPr>
      </p:pic>
      <p:pic>
        <p:nvPicPr>
          <p:cNvPr id="10" name="Picture 6" descr="http://www.admireworkplacesafety.com.au/SiteMedia/w3svc1137/Uploads/Images/manualhandling.jpg"/>
          <p:cNvPicPr>
            <a:picLocks noChangeAspect="1" noChangeArrowheads="1"/>
          </p:cNvPicPr>
          <p:nvPr/>
        </p:nvPicPr>
        <p:blipFill>
          <a:blip r:embed="rId2" cstate="print"/>
          <a:srcRect l="7308" t="49721" r="52500" b="3918"/>
          <a:stretch>
            <a:fillRect/>
          </a:stretch>
        </p:blipFill>
        <p:spPr bwMode="auto">
          <a:xfrm>
            <a:off x="3203848" y="2996952"/>
            <a:ext cx="3168352" cy="3456384"/>
          </a:xfrm>
          <a:prstGeom prst="rect">
            <a:avLst/>
          </a:prstGeom>
          <a:noFill/>
        </p:spPr>
      </p:pic>
      <p:pic>
        <p:nvPicPr>
          <p:cNvPr id="11" name="Picture 6" descr="http://www.admireworkplacesafety.com.au/SiteMedia/w3svc1137/Uploads/Images/manualhandling.jpg"/>
          <p:cNvPicPr>
            <a:picLocks noChangeAspect="1" noChangeArrowheads="1"/>
          </p:cNvPicPr>
          <p:nvPr/>
        </p:nvPicPr>
        <p:blipFill>
          <a:blip r:embed="rId2" cstate="print"/>
          <a:srcRect r="76250" b="53741"/>
          <a:stretch>
            <a:fillRect/>
          </a:stretch>
        </p:blipFill>
        <p:spPr bwMode="auto">
          <a:xfrm>
            <a:off x="4788024" y="1196752"/>
            <a:ext cx="1656184" cy="3050865"/>
          </a:xfrm>
          <a:prstGeom prst="rect">
            <a:avLst/>
          </a:prstGeom>
          <a:noFill/>
        </p:spPr>
      </p:pic>
      <p:pic>
        <p:nvPicPr>
          <p:cNvPr id="13" name="Picture 6" descr="http://www.admireworkplacesafety.com.au/SiteMedia/w3svc1137/Uploads/Images/manualhandling.jpg"/>
          <p:cNvPicPr>
            <a:picLocks noChangeAspect="1" noChangeArrowheads="1"/>
          </p:cNvPicPr>
          <p:nvPr/>
        </p:nvPicPr>
        <p:blipFill>
          <a:blip r:embed="rId2" cstate="print"/>
          <a:srcRect l="58889" t="49409" r="4195" b="3574"/>
          <a:stretch>
            <a:fillRect/>
          </a:stretch>
        </p:blipFill>
        <p:spPr bwMode="auto">
          <a:xfrm>
            <a:off x="251520" y="1196752"/>
            <a:ext cx="3168352" cy="3816424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95536" y="4581128"/>
            <a:ext cx="28803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/>
              <a:t>       κράτημα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3275856" y="5949280"/>
            <a:ext cx="29523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τράβηγμα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6660232" y="4149080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/>
              <a:t>       ανύψωση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4932040" y="3789040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 smtClean="0"/>
              <a:t>   μεταφορά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3383868" y="6479053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admireworkplacesafety.com.au</a:t>
            </a:r>
            <a:endParaRPr lang="el-GR" sz="1200" dirty="0">
              <a:latin typeface="+mn-lt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395536" y="1124744"/>
            <a:ext cx="8280920" cy="5256584"/>
          </a:xfrm>
          <a:prstGeom prst="roundRect">
            <a:avLst/>
          </a:prstGeom>
          <a:noFill/>
          <a:ln w="5715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6" descr="http://www.admireworkplacesafety.com.au/SiteMedia/w3svc1137/Uploads/Images/manualhandling.jpg"/>
          <p:cNvPicPr>
            <a:picLocks noChangeAspect="1" noChangeArrowheads="1"/>
          </p:cNvPicPr>
          <p:nvPr/>
        </p:nvPicPr>
        <p:blipFill>
          <a:blip r:embed="rId2" cstate="print"/>
          <a:srcRect l="58889" r="5836" b="55063"/>
          <a:stretch>
            <a:fillRect/>
          </a:stretch>
        </p:blipFill>
        <p:spPr bwMode="auto">
          <a:xfrm>
            <a:off x="3582515" y="1196752"/>
            <a:ext cx="1277517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1 - Ορθογώνιο"/>
          <p:cNvSpPr/>
          <p:nvPr/>
        </p:nvSpPr>
        <p:spPr>
          <a:xfrm>
            <a:off x="3635896" y="2420888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σπρώξιμο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10000" t="1826" r="6000" b="5041"/>
          <a:stretch>
            <a:fillRect/>
          </a:stretch>
        </p:blipFill>
        <p:spPr bwMode="auto">
          <a:xfrm>
            <a:off x="5004048" y="1124744"/>
            <a:ext cx="3528392" cy="4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 Βάρος – Εργασία </a:t>
            </a:r>
            <a:r>
              <a:rPr lang="en-US" sz="3200" b="0" dirty="0" smtClean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438" r="13513"/>
          <a:stretch>
            <a:fillRect/>
          </a:stretch>
        </p:blipFill>
        <p:spPr>
          <a:xfrm>
            <a:off x="2483768" y="2348880"/>
            <a:ext cx="2304256" cy="4185788"/>
          </a:xfrm>
          <a:noFill/>
        </p:spPr>
      </p:pic>
      <p:sp>
        <p:nvSpPr>
          <p:cNvPr id="10" name="9 - Αριστερό βέλος"/>
          <p:cNvSpPr/>
          <p:nvPr/>
        </p:nvSpPr>
        <p:spPr>
          <a:xfrm rot="20604796" flipV="1">
            <a:off x="6724884" y="1148274"/>
            <a:ext cx="718570" cy="337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Αριστερό βέλος"/>
          <p:cNvSpPr/>
          <p:nvPr/>
        </p:nvSpPr>
        <p:spPr>
          <a:xfrm rot="19131012" flipV="1">
            <a:off x="8032080" y="2728048"/>
            <a:ext cx="532942" cy="3691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Αριστερό βέλος"/>
          <p:cNvSpPr/>
          <p:nvPr/>
        </p:nvSpPr>
        <p:spPr>
          <a:xfrm rot="20604796" flipV="1">
            <a:off x="7413967" y="3962388"/>
            <a:ext cx="760532" cy="3466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" name="16 - Ομάδα"/>
          <p:cNvGrpSpPr/>
          <p:nvPr/>
        </p:nvGrpSpPr>
        <p:grpSpPr>
          <a:xfrm>
            <a:off x="3049031" y="2706235"/>
            <a:ext cx="1671006" cy="2760451"/>
            <a:chOff x="3049031" y="2706235"/>
            <a:chExt cx="1671006" cy="2760451"/>
          </a:xfrm>
        </p:grpSpPr>
        <p:sp>
          <p:nvSpPr>
            <p:cNvPr id="7" name="6 - Αριστερό βέλος"/>
            <p:cNvSpPr/>
            <p:nvPr/>
          </p:nvSpPr>
          <p:spPr>
            <a:xfrm rot="18481762" flipV="1">
              <a:off x="4397179" y="2870083"/>
              <a:ext cx="486705" cy="15901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Αριστερό βέλος"/>
            <p:cNvSpPr/>
            <p:nvPr/>
          </p:nvSpPr>
          <p:spPr>
            <a:xfrm rot="17903757" flipH="1" flipV="1">
              <a:off x="2921480" y="5080611"/>
              <a:ext cx="513626" cy="25852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Αριστερό βέλος"/>
            <p:cNvSpPr/>
            <p:nvPr/>
          </p:nvSpPr>
          <p:spPr>
            <a:xfrm rot="20604796" flipV="1">
              <a:off x="3941162" y="4374553"/>
              <a:ext cx="601954" cy="21437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Αριστερό βέλος"/>
            <p:cNvSpPr/>
            <p:nvPr/>
          </p:nvSpPr>
          <p:spPr>
            <a:xfrm rot="1334425" flipH="1">
              <a:off x="3407621" y="3067328"/>
              <a:ext cx="542568" cy="25446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" name="2 - Θέση περιεχομένου"/>
          <p:cNvSpPr txBox="1">
            <a:spLocks/>
          </p:cNvSpPr>
          <p:nvPr/>
        </p:nvSpPr>
        <p:spPr>
          <a:xfrm>
            <a:off x="395536" y="908720"/>
            <a:ext cx="468052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εργασία ,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σε διαχείριση βάρους πρέπει να εντοπισθεί: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θέση του αντικειμένου σε σχέση με το σώμα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Το  μ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έγεθος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Το  σ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χήμα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noProof="0" dirty="0" smtClean="0">
                <a:latin typeface="+mn-lt"/>
              </a:rPr>
              <a:t>Το β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άρος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Οι φυσικές                      απαιτήσεις                            στην εργασία             συνολικά.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Ασφαλής Διαχείρ</a:t>
            </a:r>
            <a:r>
              <a:rPr lang="el-GR" dirty="0" smtClean="0"/>
              <a:t>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416448" cy="3312368"/>
          </a:xfrm>
        </p:spPr>
        <p:txBody>
          <a:bodyPr>
            <a:normAutofit/>
          </a:bodyPr>
          <a:lstStyle/>
          <a:p>
            <a:r>
              <a:rPr lang="el-GR" dirty="0" smtClean="0"/>
              <a:t>Η ασφαλής διαχείριση βάρους διέπεται από αρχές που σχετίζονται αφενός μεν με το ίδιο το βάρος, αφετέρου με  το περιβάλλον.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95936" y="1124744"/>
            <a:ext cx="4186808" cy="547260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Χαρακτηριστικά χώρου δραστηριότητας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Κατάσταση  εδάφους, πατώματος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Επίπεδα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Θόρυβος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Αερισμός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Φωτισμός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Υγρασία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Θερμοκρασία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11560" y="4797152"/>
            <a:ext cx="267464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Περιβάλλον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Λυγισμένο βέλος"/>
          <p:cNvSpPr/>
          <p:nvPr/>
        </p:nvSpPr>
        <p:spPr>
          <a:xfrm>
            <a:off x="3059832" y="3861048"/>
            <a:ext cx="813816" cy="868680"/>
          </a:xfrm>
          <a:prstGeom prst="ben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Καθορισμός - Διαχείριση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268760"/>
            <a:ext cx="4186808" cy="5040560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Σχήμα,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Μέγεθος,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Λαβές,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Συσκευασία,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Σταθερότητα: συγκεκριμένο, σταθερό σχήμα,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Περιεχόμενο: μετακινούμενο σταθερό, εύθραυστο, επικίνδυνο.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499992" y="2420888"/>
            <a:ext cx="4186808" cy="3888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400" dirty="0" smtClean="0"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n-lt"/>
              </a:rPr>
              <a:t>Επιμερισμός του βάρους,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n-lt"/>
              </a:rPr>
              <a:t>Χρήση μηχανημάτων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n-lt"/>
              </a:rPr>
              <a:t>Προσαρμογή της δραστηριότητας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n-lt"/>
              </a:rPr>
              <a:t>Χρήση κατάλληλου εξοπλισμού γάντια </a:t>
            </a:r>
            <a:r>
              <a:rPr lang="el-GR" sz="2400" dirty="0" err="1" smtClean="0">
                <a:latin typeface="+mn-lt"/>
              </a:rPr>
              <a:t>κ.λ.π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n-lt"/>
              </a:rPr>
              <a:t>Συνεργασία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sz="2400" dirty="0" smtClean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499992" y="1268760"/>
            <a:ext cx="4186808" cy="10801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l-G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  <a:r>
              <a:rPr kumimoji="0" lang="el-G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Καθορισμός </a:t>
            </a:r>
            <a:r>
              <a:rPr lang="el-GR" sz="11200" dirty="0" smtClean="0">
                <a:latin typeface="+mn-lt"/>
              </a:rPr>
              <a:t>Βάρους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l-GR" sz="1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l-G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Οργάνωση διαχείρισης</a:t>
            </a:r>
            <a:endParaRPr kumimoji="0" lang="el-GR" sz="1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Βέλος λυγισμένο προς τα επάνω"/>
          <p:cNvSpPr/>
          <p:nvPr/>
        </p:nvSpPr>
        <p:spPr>
          <a:xfrm flipH="1" flipV="1">
            <a:off x="4572000" y="1988840"/>
            <a:ext cx="504056" cy="936104"/>
          </a:xfrm>
          <a:prstGeom prst="bentUpArrow">
            <a:avLst>
              <a:gd name="adj1" fmla="val 23791"/>
              <a:gd name="adj2" fmla="val 25000"/>
              <a:gd name="adj3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ριστερό βέλος"/>
          <p:cNvSpPr/>
          <p:nvPr/>
        </p:nvSpPr>
        <p:spPr>
          <a:xfrm>
            <a:off x="3707904" y="1340768"/>
            <a:ext cx="1224136" cy="36004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4" descr="pg32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772816"/>
            <a:ext cx="1930111" cy="158661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Εξοπλισμός 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6" descr="See Graphic."/>
          <p:cNvPicPr>
            <a:picLocks noChangeAspect="1" noChangeArrowheads="1"/>
          </p:cNvPicPr>
          <p:nvPr/>
        </p:nvPicPr>
        <p:blipFill>
          <a:blip r:embed="rId2" cstate="print"/>
          <a:srcRect t="12193" r="54182" b="7330"/>
          <a:stretch>
            <a:fillRect/>
          </a:stretch>
        </p:blipFill>
        <p:spPr bwMode="auto">
          <a:xfrm>
            <a:off x="827584" y="2060848"/>
            <a:ext cx="3384376" cy="3722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Picture 6" descr="See Graphic."/>
          <p:cNvPicPr>
            <a:picLocks noChangeAspect="1" noChangeArrowheads="1"/>
          </p:cNvPicPr>
          <p:nvPr/>
        </p:nvPicPr>
        <p:blipFill>
          <a:blip r:embed="rId2" cstate="print"/>
          <a:srcRect l="51927" t="9755" r="2256" b="4892"/>
          <a:stretch>
            <a:fillRect/>
          </a:stretch>
        </p:blipFill>
        <p:spPr bwMode="auto">
          <a:xfrm>
            <a:off x="4572000" y="2036845"/>
            <a:ext cx="3744416" cy="43684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2843808" y="6547536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training.itcilo.it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1008112"/>
          </a:xfrm>
        </p:spPr>
        <p:txBody>
          <a:bodyPr/>
          <a:lstStyle/>
          <a:p>
            <a:r>
              <a:rPr lang="el-GR" dirty="0" smtClean="0"/>
              <a:t>Χρήση κατάλληλου εξοπλισμού για τις επιβαρύνσεις από το περιβάλλον και την ασφαλή διαχείριση των αντικειμένων.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2459</TotalTime>
  <Words>1563</Words>
  <Application>Microsoft Office PowerPoint</Application>
  <PresentationFormat>Προβολή στην οθόνη (4:3)</PresentationFormat>
  <Paragraphs>250</Paragraphs>
  <Slides>29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(E)</vt:lpstr>
      <vt:lpstr>Βασικοί μύες</vt:lpstr>
      <vt:lpstr>Μοχλοβραχίονας </vt:lpstr>
      <vt:lpstr>Βάρος – Εργασία 1/2</vt:lpstr>
      <vt:lpstr>Διαχείριση Βάρους</vt:lpstr>
      <vt:lpstr> Βάρος – Εργασία 2/2</vt:lpstr>
      <vt:lpstr>Ασφαλής Διαχείριση</vt:lpstr>
      <vt:lpstr>Καθορισμός - Διαχείριση </vt:lpstr>
      <vt:lpstr>Εξοπλισμός </vt:lpstr>
      <vt:lpstr>Άνω Άκρο</vt:lpstr>
      <vt:lpstr>Μυοσκελετικός Πόνος 1/3</vt:lpstr>
      <vt:lpstr>Μυοσκελετικός Πόνος 2/3</vt:lpstr>
      <vt:lpstr>Μυοσκελετικός Πόνος 3/3</vt:lpstr>
      <vt:lpstr>Οργάνωση  Δραστηριότητας </vt:lpstr>
      <vt:lpstr>Ασφαλής Ζώνη</vt:lpstr>
      <vt:lpstr>Ιδανικό Προτεινόμενο Βάρος 1/2</vt:lpstr>
      <vt:lpstr>Ιδανικό Προτεινόμενο Βάρος 2/2</vt:lpstr>
      <vt:lpstr>Παράδειγμα </vt:lpstr>
      <vt:lpstr>Όρθια Θέση</vt:lpstr>
      <vt:lpstr>Προϋποθέσεις </vt:lpstr>
      <vt:lpstr>Καθιστή Θέση </vt:lpstr>
      <vt:lpstr>Μεταφορά Βάρους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50</cp:revision>
  <dcterms:created xsi:type="dcterms:W3CDTF">2015-03-09T10:26:02Z</dcterms:created>
  <dcterms:modified xsi:type="dcterms:W3CDTF">2015-08-31T07:23:05Z</dcterms:modified>
</cp:coreProperties>
</file>