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57" r:id="rId26"/>
    <p:sldId id="262" r:id="rId27"/>
    <p:sldId id="264" r:id="rId28"/>
    <p:sldId id="265"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F1E1F-06E5-40B5-B486-B9AC0B0726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5B0EC05D-2DA6-40A2-A8C3-13ADBFF7BD3F}">
      <dgm:prSet phldrT="[Κείμενο]"/>
      <dgm:spPr/>
      <dgm:t>
        <a:bodyPr/>
        <a:lstStyle/>
        <a:p>
          <a:r>
            <a:rPr lang="el-GR" dirty="0" smtClean="0"/>
            <a:t>Οργανικές ενώσεις</a:t>
          </a:r>
          <a:endParaRPr lang="el-GR" dirty="0"/>
        </a:p>
      </dgm:t>
    </dgm:pt>
    <dgm:pt modelId="{E6467AA5-9F38-4028-A510-78DE2FC3AE76}" type="parTrans" cxnId="{E67C4C85-3535-4AE7-BF58-3BEED6528DFE}">
      <dgm:prSet/>
      <dgm:spPr/>
      <dgm:t>
        <a:bodyPr/>
        <a:lstStyle/>
        <a:p>
          <a:endParaRPr lang="el-GR"/>
        </a:p>
      </dgm:t>
    </dgm:pt>
    <dgm:pt modelId="{8AB63255-D5EE-435D-B96B-3370CA6D4DF3}" type="sibTrans" cxnId="{E67C4C85-3535-4AE7-BF58-3BEED6528DFE}">
      <dgm:prSet/>
      <dgm:spPr/>
      <dgm:t>
        <a:bodyPr/>
        <a:lstStyle/>
        <a:p>
          <a:endParaRPr lang="el-GR"/>
        </a:p>
      </dgm:t>
    </dgm:pt>
    <dgm:pt modelId="{CFF51302-5E82-42B5-B64D-6D19B6C761A4}">
      <dgm:prSet phldrT="[Κείμενο]"/>
      <dgm:spPr/>
      <dgm:t>
        <a:bodyPr/>
        <a:lstStyle/>
        <a:p>
          <a:r>
            <a:rPr lang="el-GR" dirty="0" err="1" smtClean="0"/>
            <a:t>Άκυκλες</a:t>
          </a:r>
          <a:endParaRPr lang="el-GR" dirty="0"/>
        </a:p>
      </dgm:t>
    </dgm:pt>
    <dgm:pt modelId="{BFDD15A6-32C9-4C98-9EC2-3892E050DA44}" type="parTrans" cxnId="{8C879A51-39D5-4497-BE03-40ABE1130943}">
      <dgm:prSet/>
      <dgm:spPr/>
      <dgm:t>
        <a:bodyPr/>
        <a:lstStyle/>
        <a:p>
          <a:endParaRPr lang="el-GR"/>
        </a:p>
      </dgm:t>
    </dgm:pt>
    <dgm:pt modelId="{FDE894C8-5851-4428-A534-396EE82E5907}" type="sibTrans" cxnId="{8C879A51-39D5-4497-BE03-40ABE1130943}">
      <dgm:prSet/>
      <dgm:spPr/>
      <dgm:t>
        <a:bodyPr/>
        <a:lstStyle/>
        <a:p>
          <a:endParaRPr lang="el-GR"/>
        </a:p>
      </dgm:t>
    </dgm:pt>
    <dgm:pt modelId="{71ADFF6A-444F-42BC-B061-677C4F04F332}">
      <dgm:prSet phldrT="[Κείμενο]"/>
      <dgm:spPr/>
      <dgm:t>
        <a:bodyPr/>
        <a:lstStyle/>
        <a:p>
          <a:r>
            <a:rPr lang="el-GR" dirty="0" smtClean="0"/>
            <a:t>Κυκλικές</a:t>
          </a:r>
          <a:endParaRPr lang="el-GR" dirty="0"/>
        </a:p>
      </dgm:t>
    </dgm:pt>
    <dgm:pt modelId="{B183C1FB-AB12-4259-9094-93C6130646C2}" type="parTrans" cxnId="{343C4EEF-98FD-4F0F-A49F-0B98DBDB7522}">
      <dgm:prSet/>
      <dgm:spPr/>
      <dgm:t>
        <a:bodyPr/>
        <a:lstStyle/>
        <a:p>
          <a:endParaRPr lang="el-GR"/>
        </a:p>
      </dgm:t>
    </dgm:pt>
    <dgm:pt modelId="{3DA48CBE-BD8B-466F-85FE-ABEBFD8EF085}" type="sibTrans" cxnId="{343C4EEF-98FD-4F0F-A49F-0B98DBDB7522}">
      <dgm:prSet/>
      <dgm:spPr/>
      <dgm:t>
        <a:bodyPr/>
        <a:lstStyle/>
        <a:p>
          <a:endParaRPr lang="el-GR"/>
        </a:p>
      </dgm:t>
    </dgm:pt>
    <dgm:pt modelId="{ED5E6F9C-4C8C-42D3-B8FD-AF186B3E2CC0}">
      <dgm:prSet phldrT="[Κείμενο]"/>
      <dgm:spPr/>
      <dgm:t>
        <a:bodyPr/>
        <a:lstStyle/>
        <a:p>
          <a:r>
            <a:rPr lang="el-GR" dirty="0" err="1" smtClean="0"/>
            <a:t>Ισοκυκλικές</a:t>
          </a:r>
          <a:endParaRPr lang="el-GR" dirty="0"/>
        </a:p>
      </dgm:t>
    </dgm:pt>
    <dgm:pt modelId="{2733D647-C9BE-43B6-A96C-6EE431B3983D}" type="parTrans" cxnId="{C9009668-63CD-4D23-B629-88AE6114AB11}">
      <dgm:prSet/>
      <dgm:spPr/>
      <dgm:t>
        <a:bodyPr/>
        <a:lstStyle/>
        <a:p>
          <a:endParaRPr lang="el-GR"/>
        </a:p>
      </dgm:t>
    </dgm:pt>
    <dgm:pt modelId="{87C232D8-8C6B-4BD4-93F4-4E90614B8E03}" type="sibTrans" cxnId="{C9009668-63CD-4D23-B629-88AE6114AB11}">
      <dgm:prSet/>
      <dgm:spPr/>
      <dgm:t>
        <a:bodyPr/>
        <a:lstStyle/>
        <a:p>
          <a:endParaRPr lang="el-GR"/>
        </a:p>
      </dgm:t>
    </dgm:pt>
    <dgm:pt modelId="{498ADCEA-136A-49E4-BF33-7BB770A92232}">
      <dgm:prSet phldrT="[Κείμενο]"/>
      <dgm:spPr/>
      <dgm:t>
        <a:bodyPr/>
        <a:lstStyle/>
        <a:p>
          <a:r>
            <a:rPr lang="el-GR" dirty="0" err="1" smtClean="0"/>
            <a:t>Ετεροκυκλικές</a:t>
          </a:r>
          <a:endParaRPr lang="el-GR" dirty="0"/>
        </a:p>
      </dgm:t>
    </dgm:pt>
    <dgm:pt modelId="{13647F42-6C2F-4A60-92EB-085A5F90B865}" type="parTrans" cxnId="{0EDCF807-5913-4E7D-BC2F-710E89FD5BEF}">
      <dgm:prSet/>
      <dgm:spPr/>
      <dgm:t>
        <a:bodyPr/>
        <a:lstStyle/>
        <a:p>
          <a:endParaRPr lang="el-GR"/>
        </a:p>
      </dgm:t>
    </dgm:pt>
    <dgm:pt modelId="{BBB8366E-EFFB-4D51-B883-CB36CBA7763A}" type="sibTrans" cxnId="{0EDCF807-5913-4E7D-BC2F-710E89FD5BEF}">
      <dgm:prSet/>
      <dgm:spPr/>
      <dgm:t>
        <a:bodyPr/>
        <a:lstStyle/>
        <a:p>
          <a:endParaRPr lang="el-GR"/>
        </a:p>
      </dgm:t>
    </dgm:pt>
    <dgm:pt modelId="{4CBDDA41-EBF5-4D8C-A2CE-BCE0AEF57B08}">
      <dgm:prSet phldrT="[Κείμενο]"/>
      <dgm:spPr/>
      <dgm:t>
        <a:bodyPr/>
        <a:lstStyle/>
        <a:p>
          <a:r>
            <a:rPr lang="el-GR" dirty="0" err="1" smtClean="0"/>
            <a:t>Αλεικυκλικές</a:t>
          </a:r>
          <a:endParaRPr lang="el-GR" dirty="0"/>
        </a:p>
      </dgm:t>
    </dgm:pt>
    <dgm:pt modelId="{C241638F-E649-4BB7-8DA9-69A0DA21E12D}" type="parTrans" cxnId="{25C545AE-DCF7-4761-9665-DC4E79F82359}">
      <dgm:prSet/>
      <dgm:spPr/>
      <dgm:t>
        <a:bodyPr/>
        <a:lstStyle/>
        <a:p>
          <a:endParaRPr lang="el-GR"/>
        </a:p>
      </dgm:t>
    </dgm:pt>
    <dgm:pt modelId="{43012483-0FD1-4492-888B-886D4CC220FD}" type="sibTrans" cxnId="{25C545AE-DCF7-4761-9665-DC4E79F82359}">
      <dgm:prSet/>
      <dgm:spPr/>
      <dgm:t>
        <a:bodyPr/>
        <a:lstStyle/>
        <a:p>
          <a:endParaRPr lang="el-GR"/>
        </a:p>
      </dgm:t>
    </dgm:pt>
    <dgm:pt modelId="{E0FB3692-F0AB-4331-B33B-240AA7AB4E78}">
      <dgm:prSet phldrT="[Κείμενο]"/>
      <dgm:spPr/>
      <dgm:t>
        <a:bodyPr/>
        <a:lstStyle/>
        <a:p>
          <a:r>
            <a:rPr lang="el-GR" dirty="0" smtClean="0"/>
            <a:t>Αρωματικές</a:t>
          </a:r>
          <a:endParaRPr lang="el-GR" dirty="0"/>
        </a:p>
      </dgm:t>
    </dgm:pt>
    <dgm:pt modelId="{2B7B9B0E-AE24-4552-A48C-7BAF35D69AF5}" type="parTrans" cxnId="{44E73253-E105-4E82-975E-B82E5A08386F}">
      <dgm:prSet/>
      <dgm:spPr/>
      <dgm:t>
        <a:bodyPr/>
        <a:lstStyle/>
        <a:p>
          <a:endParaRPr lang="el-GR"/>
        </a:p>
      </dgm:t>
    </dgm:pt>
    <dgm:pt modelId="{B236E90E-2137-4AEA-8C79-34FE52B657A0}" type="sibTrans" cxnId="{44E73253-E105-4E82-975E-B82E5A08386F}">
      <dgm:prSet/>
      <dgm:spPr/>
      <dgm:t>
        <a:bodyPr/>
        <a:lstStyle/>
        <a:p>
          <a:endParaRPr lang="el-GR"/>
        </a:p>
      </dgm:t>
    </dgm:pt>
    <dgm:pt modelId="{469B070C-86E2-45A2-9622-46FFA7F660D7}" type="pres">
      <dgm:prSet presAssocID="{734F1E1F-06E5-40B5-B486-B9AC0B07262E}" presName="hierChild1" presStyleCnt="0">
        <dgm:presLayoutVars>
          <dgm:chPref val="1"/>
          <dgm:dir/>
          <dgm:animOne val="branch"/>
          <dgm:animLvl val="lvl"/>
          <dgm:resizeHandles/>
        </dgm:presLayoutVars>
      </dgm:prSet>
      <dgm:spPr/>
      <dgm:t>
        <a:bodyPr/>
        <a:lstStyle/>
        <a:p>
          <a:endParaRPr lang="el-GR"/>
        </a:p>
      </dgm:t>
    </dgm:pt>
    <dgm:pt modelId="{E44FE439-C892-452D-8C5D-2129D4651EDF}" type="pres">
      <dgm:prSet presAssocID="{5B0EC05D-2DA6-40A2-A8C3-13ADBFF7BD3F}" presName="hierRoot1" presStyleCnt="0"/>
      <dgm:spPr/>
    </dgm:pt>
    <dgm:pt modelId="{5F9C9A04-52D5-4217-95F4-C5538BDFBDFA}" type="pres">
      <dgm:prSet presAssocID="{5B0EC05D-2DA6-40A2-A8C3-13ADBFF7BD3F}" presName="composite" presStyleCnt="0"/>
      <dgm:spPr/>
    </dgm:pt>
    <dgm:pt modelId="{1AD018CC-1784-4F00-8FA4-E535E026C7C3}" type="pres">
      <dgm:prSet presAssocID="{5B0EC05D-2DA6-40A2-A8C3-13ADBFF7BD3F}" presName="background" presStyleLbl="node0" presStyleIdx="0" presStyleCnt="1"/>
      <dgm:spPr/>
    </dgm:pt>
    <dgm:pt modelId="{B793CB1E-A0D1-42DE-AD3F-5C230F62E855}" type="pres">
      <dgm:prSet presAssocID="{5B0EC05D-2DA6-40A2-A8C3-13ADBFF7BD3F}" presName="text" presStyleLbl="fgAcc0" presStyleIdx="0" presStyleCnt="1">
        <dgm:presLayoutVars>
          <dgm:chPref val="3"/>
        </dgm:presLayoutVars>
      </dgm:prSet>
      <dgm:spPr/>
      <dgm:t>
        <a:bodyPr/>
        <a:lstStyle/>
        <a:p>
          <a:endParaRPr lang="el-GR"/>
        </a:p>
      </dgm:t>
    </dgm:pt>
    <dgm:pt modelId="{B14D756D-164B-441B-B307-97D8AAAEBC07}" type="pres">
      <dgm:prSet presAssocID="{5B0EC05D-2DA6-40A2-A8C3-13ADBFF7BD3F}" presName="hierChild2" presStyleCnt="0"/>
      <dgm:spPr/>
    </dgm:pt>
    <dgm:pt modelId="{5D777610-5000-496B-A6F1-4F3E15DD8BEC}" type="pres">
      <dgm:prSet presAssocID="{BFDD15A6-32C9-4C98-9EC2-3892E050DA44}" presName="Name10" presStyleLbl="parChTrans1D2" presStyleIdx="0" presStyleCnt="2"/>
      <dgm:spPr/>
      <dgm:t>
        <a:bodyPr/>
        <a:lstStyle/>
        <a:p>
          <a:endParaRPr lang="el-GR"/>
        </a:p>
      </dgm:t>
    </dgm:pt>
    <dgm:pt modelId="{24EDB665-9EC1-44E2-AAA4-852C20516F64}" type="pres">
      <dgm:prSet presAssocID="{CFF51302-5E82-42B5-B64D-6D19B6C761A4}" presName="hierRoot2" presStyleCnt="0"/>
      <dgm:spPr/>
    </dgm:pt>
    <dgm:pt modelId="{6204B896-5CD9-4852-9E4D-2DF178E56764}" type="pres">
      <dgm:prSet presAssocID="{CFF51302-5E82-42B5-B64D-6D19B6C761A4}" presName="composite2" presStyleCnt="0"/>
      <dgm:spPr/>
    </dgm:pt>
    <dgm:pt modelId="{7BDCBBCD-396E-4532-B49F-CCEF2333305F}" type="pres">
      <dgm:prSet presAssocID="{CFF51302-5E82-42B5-B64D-6D19B6C761A4}" presName="background2" presStyleLbl="node2" presStyleIdx="0" presStyleCnt="2"/>
      <dgm:spPr/>
    </dgm:pt>
    <dgm:pt modelId="{3E7728C5-2C05-41DF-8ECE-0ACCA4EEBD4A}" type="pres">
      <dgm:prSet presAssocID="{CFF51302-5E82-42B5-B64D-6D19B6C761A4}" presName="text2" presStyleLbl="fgAcc2" presStyleIdx="0" presStyleCnt="2">
        <dgm:presLayoutVars>
          <dgm:chPref val="3"/>
        </dgm:presLayoutVars>
      </dgm:prSet>
      <dgm:spPr/>
      <dgm:t>
        <a:bodyPr/>
        <a:lstStyle/>
        <a:p>
          <a:endParaRPr lang="el-GR"/>
        </a:p>
      </dgm:t>
    </dgm:pt>
    <dgm:pt modelId="{C66AEA74-A01E-43E3-B1F3-8F19A40335DA}" type="pres">
      <dgm:prSet presAssocID="{CFF51302-5E82-42B5-B64D-6D19B6C761A4}" presName="hierChild3" presStyleCnt="0"/>
      <dgm:spPr/>
    </dgm:pt>
    <dgm:pt modelId="{FC303334-FED6-4D13-93DB-9E799D47D95F}" type="pres">
      <dgm:prSet presAssocID="{B183C1FB-AB12-4259-9094-93C6130646C2}" presName="Name10" presStyleLbl="parChTrans1D2" presStyleIdx="1" presStyleCnt="2"/>
      <dgm:spPr/>
      <dgm:t>
        <a:bodyPr/>
        <a:lstStyle/>
        <a:p>
          <a:endParaRPr lang="el-GR"/>
        </a:p>
      </dgm:t>
    </dgm:pt>
    <dgm:pt modelId="{A8B53FE3-E15F-4361-A880-C8752116741C}" type="pres">
      <dgm:prSet presAssocID="{71ADFF6A-444F-42BC-B061-677C4F04F332}" presName="hierRoot2" presStyleCnt="0"/>
      <dgm:spPr/>
    </dgm:pt>
    <dgm:pt modelId="{814CE648-39E0-40DE-8C6C-356BC6718B72}" type="pres">
      <dgm:prSet presAssocID="{71ADFF6A-444F-42BC-B061-677C4F04F332}" presName="composite2" presStyleCnt="0"/>
      <dgm:spPr/>
    </dgm:pt>
    <dgm:pt modelId="{1030A013-9803-4AD9-A419-D6DB76209184}" type="pres">
      <dgm:prSet presAssocID="{71ADFF6A-444F-42BC-B061-677C4F04F332}" presName="background2" presStyleLbl="node2" presStyleIdx="1" presStyleCnt="2"/>
      <dgm:spPr/>
    </dgm:pt>
    <dgm:pt modelId="{549DF6D2-1F18-4D34-B066-64BC89E647E3}" type="pres">
      <dgm:prSet presAssocID="{71ADFF6A-444F-42BC-B061-677C4F04F332}" presName="text2" presStyleLbl="fgAcc2" presStyleIdx="1" presStyleCnt="2">
        <dgm:presLayoutVars>
          <dgm:chPref val="3"/>
        </dgm:presLayoutVars>
      </dgm:prSet>
      <dgm:spPr/>
      <dgm:t>
        <a:bodyPr/>
        <a:lstStyle/>
        <a:p>
          <a:endParaRPr lang="el-GR"/>
        </a:p>
      </dgm:t>
    </dgm:pt>
    <dgm:pt modelId="{0EB2223C-FC7D-484A-8568-7897E2EB8306}" type="pres">
      <dgm:prSet presAssocID="{71ADFF6A-444F-42BC-B061-677C4F04F332}" presName="hierChild3" presStyleCnt="0"/>
      <dgm:spPr/>
    </dgm:pt>
    <dgm:pt modelId="{9C9CB266-213B-40C0-A529-43A9010B1509}" type="pres">
      <dgm:prSet presAssocID="{2733D647-C9BE-43B6-A96C-6EE431B3983D}" presName="Name17" presStyleLbl="parChTrans1D3" presStyleIdx="0" presStyleCnt="2"/>
      <dgm:spPr/>
      <dgm:t>
        <a:bodyPr/>
        <a:lstStyle/>
        <a:p>
          <a:endParaRPr lang="el-GR"/>
        </a:p>
      </dgm:t>
    </dgm:pt>
    <dgm:pt modelId="{5457568E-4BBD-4108-8D8B-9196D5B10043}" type="pres">
      <dgm:prSet presAssocID="{ED5E6F9C-4C8C-42D3-B8FD-AF186B3E2CC0}" presName="hierRoot3" presStyleCnt="0"/>
      <dgm:spPr/>
    </dgm:pt>
    <dgm:pt modelId="{C1720DE8-060B-45E0-9EC0-A47E385EB3AA}" type="pres">
      <dgm:prSet presAssocID="{ED5E6F9C-4C8C-42D3-B8FD-AF186B3E2CC0}" presName="composite3" presStyleCnt="0"/>
      <dgm:spPr/>
    </dgm:pt>
    <dgm:pt modelId="{2FE36CC7-4112-4184-B53D-B162502213A1}" type="pres">
      <dgm:prSet presAssocID="{ED5E6F9C-4C8C-42D3-B8FD-AF186B3E2CC0}" presName="background3" presStyleLbl="node3" presStyleIdx="0" presStyleCnt="2"/>
      <dgm:spPr/>
    </dgm:pt>
    <dgm:pt modelId="{97867AC4-571D-423B-A5AD-BE1A688B6EC6}" type="pres">
      <dgm:prSet presAssocID="{ED5E6F9C-4C8C-42D3-B8FD-AF186B3E2CC0}" presName="text3" presStyleLbl="fgAcc3" presStyleIdx="0" presStyleCnt="2">
        <dgm:presLayoutVars>
          <dgm:chPref val="3"/>
        </dgm:presLayoutVars>
      </dgm:prSet>
      <dgm:spPr/>
      <dgm:t>
        <a:bodyPr/>
        <a:lstStyle/>
        <a:p>
          <a:endParaRPr lang="el-GR"/>
        </a:p>
      </dgm:t>
    </dgm:pt>
    <dgm:pt modelId="{CF7F520C-2A67-4569-85E9-CAB84CEF5DAB}" type="pres">
      <dgm:prSet presAssocID="{ED5E6F9C-4C8C-42D3-B8FD-AF186B3E2CC0}" presName="hierChild4" presStyleCnt="0"/>
      <dgm:spPr/>
    </dgm:pt>
    <dgm:pt modelId="{F8BB4B84-CFB6-40E2-964D-C2B5E3CBB447}" type="pres">
      <dgm:prSet presAssocID="{2B7B9B0E-AE24-4552-A48C-7BAF35D69AF5}" presName="Name23" presStyleLbl="parChTrans1D4" presStyleIdx="0" presStyleCnt="2"/>
      <dgm:spPr/>
      <dgm:t>
        <a:bodyPr/>
        <a:lstStyle/>
        <a:p>
          <a:endParaRPr lang="el-GR"/>
        </a:p>
      </dgm:t>
    </dgm:pt>
    <dgm:pt modelId="{518F08CF-F5A6-46F9-8749-39EDB4216254}" type="pres">
      <dgm:prSet presAssocID="{E0FB3692-F0AB-4331-B33B-240AA7AB4E78}" presName="hierRoot4" presStyleCnt="0"/>
      <dgm:spPr/>
    </dgm:pt>
    <dgm:pt modelId="{10E7376A-3899-4AE9-81FB-01382BB8021D}" type="pres">
      <dgm:prSet presAssocID="{E0FB3692-F0AB-4331-B33B-240AA7AB4E78}" presName="composite4" presStyleCnt="0"/>
      <dgm:spPr/>
    </dgm:pt>
    <dgm:pt modelId="{7BF74902-B47B-4505-826A-61700D7E995A}" type="pres">
      <dgm:prSet presAssocID="{E0FB3692-F0AB-4331-B33B-240AA7AB4E78}" presName="background4" presStyleLbl="node4" presStyleIdx="0" presStyleCnt="2"/>
      <dgm:spPr/>
    </dgm:pt>
    <dgm:pt modelId="{185A6325-8490-4DB4-B042-C7D303375BB9}" type="pres">
      <dgm:prSet presAssocID="{E0FB3692-F0AB-4331-B33B-240AA7AB4E78}" presName="text4" presStyleLbl="fgAcc4" presStyleIdx="0" presStyleCnt="2">
        <dgm:presLayoutVars>
          <dgm:chPref val="3"/>
        </dgm:presLayoutVars>
      </dgm:prSet>
      <dgm:spPr/>
      <dgm:t>
        <a:bodyPr/>
        <a:lstStyle/>
        <a:p>
          <a:endParaRPr lang="el-GR"/>
        </a:p>
      </dgm:t>
    </dgm:pt>
    <dgm:pt modelId="{F96737D1-BCEA-4305-BA91-3AC5343A65E9}" type="pres">
      <dgm:prSet presAssocID="{E0FB3692-F0AB-4331-B33B-240AA7AB4E78}" presName="hierChild5" presStyleCnt="0"/>
      <dgm:spPr/>
    </dgm:pt>
    <dgm:pt modelId="{C6D1E840-62CB-4CD8-A9F8-767E033AA49E}" type="pres">
      <dgm:prSet presAssocID="{C241638F-E649-4BB7-8DA9-69A0DA21E12D}" presName="Name23" presStyleLbl="parChTrans1D4" presStyleIdx="1" presStyleCnt="2"/>
      <dgm:spPr/>
      <dgm:t>
        <a:bodyPr/>
        <a:lstStyle/>
        <a:p>
          <a:endParaRPr lang="el-GR"/>
        </a:p>
      </dgm:t>
    </dgm:pt>
    <dgm:pt modelId="{729D3AB6-1FA9-4177-BCBA-B3D431FAE8F7}" type="pres">
      <dgm:prSet presAssocID="{4CBDDA41-EBF5-4D8C-A2CE-BCE0AEF57B08}" presName="hierRoot4" presStyleCnt="0"/>
      <dgm:spPr/>
    </dgm:pt>
    <dgm:pt modelId="{51612E6D-81E5-4082-915C-9B6C4F629E25}" type="pres">
      <dgm:prSet presAssocID="{4CBDDA41-EBF5-4D8C-A2CE-BCE0AEF57B08}" presName="composite4" presStyleCnt="0"/>
      <dgm:spPr/>
    </dgm:pt>
    <dgm:pt modelId="{DC8584FA-C64C-4E22-9B69-5C6E6411219C}" type="pres">
      <dgm:prSet presAssocID="{4CBDDA41-EBF5-4D8C-A2CE-BCE0AEF57B08}" presName="background4" presStyleLbl="node4" presStyleIdx="1" presStyleCnt="2"/>
      <dgm:spPr/>
    </dgm:pt>
    <dgm:pt modelId="{B12574C3-CC35-4ADD-8220-9E76B340BCFB}" type="pres">
      <dgm:prSet presAssocID="{4CBDDA41-EBF5-4D8C-A2CE-BCE0AEF57B08}" presName="text4" presStyleLbl="fgAcc4" presStyleIdx="1" presStyleCnt="2">
        <dgm:presLayoutVars>
          <dgm:chPref val="3"/>
        </dgm:presLayoutVars>
      </dgm:prSet>
      <dgm:spPr/>
      <dgm:t>
        <a:bodyPr/>
        <a:lstStyle/>
        <a:p>
          <a:endParaRPr lang="el-GR"/>
        </a:p>
      </dgm:t>
    </dgm:pt>
    <dgm:pt modelId="{72A5B00F-4010-419A-B4D6-EF9720FAAEFC}" type="pres">
      <dgm:prSet presAssocID="{4CBDDA41-EBF5-4D8C-A2CE-BCE0AEF57B08}" presName="hierChild5" presStyleCnt="0"/>
      <dgm:spPr/>
    </dgm:pt>
    <dgm:pt modelId="{D9637589-7AC0-40B9-AD68-4410A19730F2}" type="pres">
      <dgm:prSet presAssocID="{13647F42-6C2F-4A60-92EB-085A5F90B865}" presName="Name17" presStyleLbl="parChTrans1D3" presStyleIdx="1" presStyleCnt="2"/>
      <dgm:spPr/>
      <dgm:t>
        <a:bodyPr/>
        <a:lstStyle/>
        <a:p>
          <a:endParaRPr lang="el-GR"/>
        </a:p>
      </dgm:t>
    </dgm:pt>
    <dgm:pt modelId="{F7F47D50-D5A3-4716-8B17-9D1021FF29F2}" type="pres">
      <dgm:prSet presAssocID="{498ADCEA-136A-49E4-BF33-7BB770A92232}" presName="hierRoot3" presStyleCnt="0"/>
      <dgm:spPr/>
    </dgm:pt>
    <dgm:pt modelId="{77FA1EA1-92F8-40E8-B6B6-C2BFE77D9F87}" type="pres">
      <dgm:prSet presAssocID="{498ADCEA-136A-49E4-BF33-7BB770A92232}" presName="composite3" presStyleCnt="0"/>
      <dgm:spPr/>
    </dgm:pt>
    <dgm:pt modelId="{66BB27C7-2E3B-4C16-9EE7-813EE14EFCA5}" type="pres">
      <dgm:prSet presAssocID="{498ADCEA-136A-49E4-BF33-7BB770A92232}" presName="background3" presStyleLbl="node3" presStyleIdx="1" presStyleCnt="2"/>
      <dgm:spPr/>
    </dgm:pt>
    <dgm:pt modelId="{16D21BDB-99D1-4679-8D7E-FB0D22880F01}" type="pres">
      <dgm:prSet presAssocID="{498ADCEA-136A-49E4-BF33-7BB770A92232}" presName="text3" presStyleLbl="fgAcc3" presStyleIdx="1" presStyleCnt="2">
        <dgm:presLayoutVars>
          <dgm:chPref val="3"/>
        </dgm:presLayoutVars>
      </dgm:prSet>
      <dgm:spPr/>
      <dgm:t>
        <a:bodyPr/>
        <a:lstStyle/>
        <a:p>
          <a:endParaRPr lang="el-GR"/>
        </a:p>
      </dgm:t>
    </dgm:pt>
    <dgm:pt modelId="{A60AF4B0-1379-42E1-99F8-4344BAF05D41}" type="pres">
      <dgm:prSet presAssocID="{498ADCEA-136A-49E4-BF33-7BB770A92232}" presName="hierChild4" presStyleCnt="0"/>
      <dgm:spPr/>
    </dgm:pt>
  </dgm:ptLst>
  <dgm:cxnLst>
    <dgm:cxn modelId="{E67C4C85-3535-4AE7-BF58-3BEED6528DFE}" srcId="{734F1E1F-06E5-40B5-B486-B9AC0B07262E}" destId="{5B0EC05D-2DA6-40A2-A8C3-13ADBFF7BD3F}" srcOrd="0" destOrd="0" parTransId="{E6467AA5-9F38-4028-A510-78DE2FC3AE76}" sibTransId="{8AB63255-D5EE-435D-B96B-3370CA6D4DF3}"/>
    <dgm:cxn modelId="{0EDCF807-5913-4E7D-BC2F-710E89FD5BEF}" srcId="{71ADFF6A-444F-42BC-B061-677C4F04F332}" destId="{498ADCEA-136A-49E4-BF33-7BB770A92232}" srcOrd="1" destOrd="0" parTransId="{13647F42-6C2F-4A60-92EB-085A5F90B865}" sibTransId="{BBB8366E-EFFB-4D51-B883-CB36CBA7763A}"/>
    <dgm:cxn modelId="{513C1C68-EDEB-42E9-95C9-C872D675DDA2}" type="presOf" srcId="{2733D647-C9BE-43B6-A96C-6EE431B3983D}" destId="{9C9CB266-213B-40C0-A529-43A9010B1509}" srcOrd="0" destOrd="0" presId="urn:microsoft.com/office/officeart/2005/8/layout/hierarchy1"/>
    <dgm:cxn modelId="{354DA3D4-169A-4FE8-A1F8-C11156779DBA}" type="presOf" srcId="{BFDD15A6-32C9-4C98-9EC2-3892E050DA44}" destId="{5D777610-5000-496B-A6F1-4F3E15DD8BEC}" srcOrd="0" destOrd="0" presId="urn:microsoft.com/office/officeart/2005/8/layout/hierarchy1"/>
    <dgm:cxn modelId="{96653FA7-ABE7-4114-A486-28DA1FC5CB0F}" type="presOf" srcId="{E0FB3692-F0AB-4331-B33B-240AA7AB4E78}" destId="{185A6325-8490-4DB4-B042-C7D303375BB9}" srcOrd="0" destOrd="0" presId="urn:microsoft.com/office/officeart/2005/8/layout/hierarchy1"/>
    <dgm:cxn modelId="{B17C1461-746B-4F7E-8DBE-A88E149279D3}" type="presOf" srcId="{734F1E1F-06E5-40B5-B486-B9AC0B07262E}" destId="{469B070C-86E2-45A2-9622-46FFA7F660D7}" srcOrd="0" destOrd="0" presId="urn:microsoft.com/office/officeart/2005/8/layout/hierarchy1"/>
    <dgm:cxn modelId="{91CAD8FF-2EB6-4106-9B65-94DDC770D33C}" type="presOf" srcId="{CFF51302-5E82-42B5-B64D-6D19B6C761A4}" destId="{3E7728C5-2C05-41DF-8ECE-0ACCA4EEBD4A}" srcOrd="0" destOrd="0" presId="urn:microsoft.com/office/officeart/2005/8/layout/hierarchy1"/>
    <dgm:cxn modelId="{51F28C5A-EC62-4CF8-84AB-F91067F8D025}" type="presOf" srcId="{71ADFF6A-444F-42BC-B061-677C4F04F332}" destId="{549DF6D2-1F18-4D34-B066-64BC89E647E3}" srcOrd="0" destOrd="0" presId="urn:microsoft.com/office/officeart/2005/8/layout/hierarchy1"/>
    <dgm:cxn modelId="{FB8F29B5-AF6C-485B-99C9-700CE42757D1}" type="presOf" srcId="{4CBDDA41-EBF5-4D8C-A2CE-BCE0AEF57B08}" destId="{B12574C3-CC35-4ADD-8220-9E76B340BCFB}" srcOrd="0" destOrd="0" presId="urn:microsoft.com/office/officeart/2005/8/layout/hierarchy1"/>
    <dgm:cxn modelId="{8C879A51-39D5-4497-BE03-40ABE1130943}" srcId="{5B0EC05D-2DA6-40A2-A8C3-13ADBFF7BD3F}" destId="{CFF51302-5E82-42B5-B64D-6D19B6C761A4}" srcOrd="0" destOrd="0" parTransId="{BFDD15A6-32C9-4C98-9EC2-3892E050DA44}" sibTransId="{FDE894C8-5851-4428-A534-396EE82E5907}"/>
    <dgm:cxn modelId="{C9009668-63CD-4D23-B629-88AE6114AB11}" srcId="{71ADFF6A-444F-42BC-B061-677C4F04F332}" destId="{ED5E6F9C-4C8C-42D3-B8FD-AF186B3E2CC0}" srcOrd="0" destOrd="0" parTransId="{2733D647-C9BE-43B6-A96C-6EE431B3983D}" sibTransId="{87C232D8-8C6B-4BD4-93F4-4E90614B8E03}"/>
    <dgm:cxn modelId="{FD351B5C-A4C1-4998-94F5-40D01933BC1E}" type="presOf" srcId="{ED5E6F9C-4C8C-42D3-B8FD-AF186B3E2CC0}" destId="{97867AC4-571D-423B-A5AD-BE1A688B6EC6}" srcOrd="0" destOrd="0" presId="urn:microsoft.com/office/officeart/2005/8/layout/hierarchy1"/>
    <dgm:cxn modelId="{4F0434F1-432E-405C-AD46-10F77242B6CE}" type="presOf" srcId="{498ADCEA-136A-49E4-BF33-7BB770A92232}" destId="{16D21BDB-99D1-4679-8D7E-FB0D22880F01}" srcOrd="0" destOrd="0" presId="urn:microsoft.com/office/officeart/2005/8/layout/hierarchy1"/>
    <dgm:cxn modelId="{343C4EEF-98FD-4F0F-A49F-0B98DBDB7522}" srcId="{5B0EC05D-2DA6-40A2-A8C3-13ADBFF7BD3F}" destId="{71ADFF6A-444F-42BC-B061-677C4F04F332}" srcOrd="1" destOrd="0" parTransId="{B183C1FB-AB12-4259-9094-93C6130646C2}" sibTransId="{3DA48CBE-BD8B-466F-85FE-ABEBFD8EF085}"/>
    <dgm:cxn modelId="{50872A0A-C22C-4AAB-AEF1-25A1F0F0F166}" type="presOf" srcId="{13647F42-6C2F-4A60-92EB-085A5F90B865}" destId="{D9637589-7AC0-40B9-AD68-4410A19730F2}" srcOrd="0" destOrd="0" presId="urn:microsoft.com/office/officeart/2005/8/layout/hierarchy1"/>
    <dgm:cxn modelId="{56930BB6-2D5C-4BCE-B937-F8C3059695B2}" type="presOf" srcId="{B183C1FB-AB12-4259-9094-93C6130646C2}" destId="{FC303334-FED6-4D13-93DB-9E799D47D95F}" srcOrd="0" destOrd="0" presId="urn:microsoft.com/office/officeart/2005/8/layout/hierarchy1"/>
    <dgm:cxn modelId="{31B60D52-EB63-41E3-BFCC-63D533374732}" type="presOf" srcId="{5B0EC05D-2DA6-40A2-A8C3-13ADBFF7BD3F}" destId="{B793CB1E-A0D1-42DE-AD3F-5C230F62E855}" srcOrd="0" destOrd="0" presId="urn:microsoft.com/office/officeart/2005/8/layout/hierarchy1"/>
    <dgm:cxn modelId="{D1F2232A-1FF7-4C59-B764-86F513E1BA6B}" type="presOf" srcId="{C241638F-E649-4BB7-8DA9-69A0DA21E12D}" destId="{C6D1E840-62CB-4CD8-A9F8-767E033AA49E}" srcOrd="0" destOrd="0" presId="urn:microsoft.com/office/officeart/2005/8/layout/hierarchy1"/>
    <dgm:cxn modelId="{44E73253-E105-4E82-975E-B82E5A08386F}" srcId="{ED5E6F9C-4C8C-42D3-B8FD-AF186B3E2CC0}" destId="{E0FB3692-F0AB-4331-B33B-240AA7AB4E78}" srcOrd="0" destOrd="0" parTransId="{2B7B9B0E-AE24-4552-A48C-7BAF35D69AF5}" sibTransId="{B236E90E-2137-4AEA-8C79-34FE52B657A0}"/>
    <dgm:cxn modelId="{25C545AE-DCF7-4761-9665-DC4E79F82359}" srcId="{ED5E6F9C-4C8C-42D3-B8FD-AF186B3E2CC0}" destId="{4CBDDA41-EBF5-4D8C-A2CE-BCE0AEF57B08}" srcOrd="1" destOrd="0" parTransId="{C241638F-E649-4BB7-8DA9-69A0DA21E12D}" sibTransId="{43012483-0FD1-4492-888B-886D4CC220FD}"/>
    <dgm:cxn modelId="{9AC22AB0-546F-4991-A16C-54D4398BD911}" type="presOf" srcId="{2B7B9B0E-AE24-4552-A48C-7BAF35D69AF5}" destId="{F8BB4B84-CFB6-40E2-964D-C2B5E3CBB447}" srcOrd="0" destOrd="0" presId="urn:microsoft.com/office/officeart/2005/8/layout/hierarchy1"/>
    <dgm:cxn modelId="{D0F80CC3-1773-4D1A-80EC-20C7B9B3F9C1}" type="presParOf" srcId="{469B070C-86E2-45A2-9622-46FFA7F660D7}" destId="{E44FE439-C892-452D-8C5D-2129D4651EDF}" srcOrd="0" destOrd="0" presId="urn:microsoft.com/office/officeart/2005/8/layout/hierarchy1"/>
    <dgm:cxn modelId="{8AF66D7A-80F0-4E74-B7E6-A7B1BB5E8BDB}" type="presParOf" srcId="{E44FE439-C892-452D-8C5D-2129D4651EDF}" destId="{5F9C9A04-52D5-4217-95F4-C5538BDFBDFA}" srcOrd="0" destOrd="0" presId="urn:microsoft.com/office/officeart/2005/8/layout/hierarchy1"/>
    <dgm:cxn modelId="{D85B7975-F4C2-4B77-A6F3-E4B071E36251}" type="presParOf" srcId="{5F9C9A04-52D5-4217-95F4-C5538BDFBDFA}" destId="{1AD018CC-1784-4F00-8FA4-E535E026C7C3}" srcOrd="0" destOrd="0" presId="urn:microsoft.com/office/officeart/2005/8/layout/hierarchy1"/>
    <dgm:cxn modelId="{8A08CB98-B083-48D9-9F69-05510DAC6DA6}" type="presParOf" srcId="{5F9C9A04-52D5-4217-95F4-C5538BDFBDFA}" destId="{B793CB1E-A0D1-42DE-AD3F-5C230F62E855}" srcOrd="1" destOrd="0" presId="urn:microsoft.com/office/officeart/2005/8/layout/hierarchy1"/>
    <dgm:cxn modelId="{7372DCC2-1E01-403B-949E-1BC7C5442D90}" type="presParOf" srcId="{E44FE439-C892-452D-8C5D-2129D4651EDF}" destId="{B14D756D-164B-441B-B307-97D8AAAEBC07}" srcOrd="1" destOrd="0" presId="urn:microsoft.com/office/officeart/2005/8/layout/hierarchy1"/>
    <dgm:cxn modelId="{84349F17-1BE6-4AFC-8C45-BB0058D59188}" type="presParOf" srcId="{B14D756D-164B-441B-B307-97D8AAAEBC07}" destId="{5D777610-5000-496B-A6F1-4F3E15DD8BEC}" srcOrd="0" destOrd="0" presId="urn:microsoft.com/office/officeart/2005/8/layout/hierarchy1"/>
    <dgm:cxn modelId="{5585158F-63E8-409B-9953-B368F1D5AA32}" type="presParOf" srcId="{B14D756D-164B-441B-B307-97D8AAAEBC07}" destId="{24EDB665-9EC1-44E2-AAA4-852C20516F64}" srcOrd="1" destOrd="0" presId="urn:microsoft.com/office/officeart/2005/8/layout/hierarchy1"/>
    <dgm:cxn modelId="{7D87FEF1-ACB6-40E9-8928-3C3E963DC41A}" type="presParOf" srcId="{24EDB665-9EC1-44E2-AAA4-852C20516F64}" destId="{6204B896-5CD9-4852-9E4D-2DF178E56764}" srcOrd="0" destOrd="0" presId="urn:microsoft.com/office/officeart/2005/8/layout/hierarchy1"/>
    <dgm:cxn modelId="{8BF7F08E-4944-4DD9-BACE-CEAE85EB0598}" type="presParOf" srcId="{6204B896-5CD9-4852-9E4D-2DF178E56764}" destId="{7BDCBBCD-396E-4532-B49F-CCEF2333305F}" srcOrd="0" destOrd="0" presId="urn:microsoft.com/office/officeart/2005/8/layout/hierarchy1"/>
    <dgm:cxn modelId="{91166033-5638-4E19-A1E4-22C6B9777FEC}" type="presParOf" srcId="{6204B896-5CD9-4852-9E4D-2DF178E56764}" destId="{3E7728C5-2C05-41DF-8ECE-0ACCA4EEBD4A}" srcOrd="1" destOrd="0" presId="urn:microsoft.com/office/officeart/2005/8/layout/hierarchy1"/>
    <dgm:cxn modelId="{4526B697-F8A4-406E-8AD4-359F2B1851B3}" type="presParOf" srcId="{24EDB665-9EC1-44E2-AAA4-852C20516F64}" destId="{C66AEA74-A01E-43E3-B1F3-8F19A40335DA}" srcOrd="1" destOrd="0" presId="urn:microsoft.com/office/officeart/2005/8/layout/hierarchy1"/>
    <dgm:cxn modelId="{27077AB1-B5F8-415D-A90F-BF0C3413DB59}" type="presParOf" srcId="{B14D756D-164B-441B-B307-97D8AAAEBC07}" destId="{FC303334-FED6-4D13-93DB-9E799D47D95F}" srcOrd="2" destOrd="0" presId="urn:microsoft.com/office/officeart/2005/8/layout/hierarchy1"/>
    <dgm:cxn modelId="{32737ECC-C6A8-4176-89DB-1C0087EC3571}" type="presParOf" srcId="{B14D756D-164B-441B-B307-97D8AAAEBC07}" destId="{A8B53FE3-E15F-4361-A880-C8752116741C}" srcOrd="3" destOrd="0" presId="urn:microsoft.com/office/officeart/2005/8/layout/hierarchy1"/>
    <dgm:cxn modelId="{0E963EAD-A76A-4ECB-ADEA-7026F7587E35}" type="presParOf" srcId="{A8B53FE3-E15F-4361-A880-C8752116741C}" destId="{814CE648-39E0-40DE-8C6C-356BC6718B72}" srcOrd="0" destOrd="0" presId="urn:microsoft.com/office/officeart/2005/8/layout/hierarchy1"/>
    <dgm:cxn modelId="{BC75C37C-577B-4378-B6EC-A36EF64FAB01}" type="presParOf" srcId="{814CE648-39E0-40DE-8C6C-356BC6718B72}" destId="{1030A013-9803-4AD9-A419-D6DB76209184}" srcOrd="0" destOrd="0" presId="urn:microsoft.com/office/officeart/2005/8/layout/hierarchy1"/>
    <dgm:cxn modelId="{D21412F6-DEC2-48FA-99F8-5B7ABA9AF5DA}" type="presParOf" srcId="{814CE648-39E0-40DE-8C6C-356BC6718B72}" destId="{549DF6D2-1F18-4D34-B066-64BC89E647E3}" srcOrd="1" destOrd="0" presId="urn:microsoft.com/office/officeart/2005/8/layout/hierarchy1"/>
    <dgm:cxn modelId="{932CAC15-38E3-4C77-AD93-66390374B761}" type="presParOf" srcId="{A8B53FE3-E15F-4361-A880-C8752116741C}" destId="{0EB2223C-FC7D-484A-8568-7897E2EB8306}" srcOrd="1" destOrd="0" presId="urn:microsoft.com/office/officeart/2005/8/layout/hierarchy1"/>
    <dgm:cxn modelId="{E4FE1B39-0951-49DD-95EE-7081563AC6BB}" type="presParOf" srcId="{0EB2223C-FC7D-484A-8568-7897E2EB8306}" destId="{9C9CB266-213B-40C0-A529-43A9010B1509}" srcOrd="0" destOrd="0" presId="urn:microsoft.com/office/officeart/2005/8/layout/hierarchy1"/>
    <dgm:cxn modelId="{8C2AB344-9557-4B93-B4A8-A1DA5E28CCD7}" type="presParOf" srcId="{0EB2223C-FC7D-484A-8568-7897E2EB8306}" destId="{5457568E-4BBD-4108-8D8B-9196D5B10043}" srcOrd="1" destOrd="0" presId="urn:microsoft.com/office/officeart/2005/8/layout/hierarchy1"/>
    <dgm:cxn modelId="{970625C8-AB22-48E2-A45B-DE24ACECF8DF}" type="presParOf" srcId="{5457568E-4BBD-4108-8D8B-9196D5B10043}" destId="{C1720DE8-060B-45E0-9EC0-A47E385EB3AA}" srcOrd="0" destOrd="0" presId="urn:microsoft.com/office/officeart/2005/8/layout/hierarchy1"/>
    <dgm:cxn modelId="{BF5D7C86-46FD-421D-ACA1-5087101A8EEB}" type="presParOf" srcId="{C1720DE8-060B-45E0-9EC0-A47E385EB3AA}" destId="{2FE36CC7-4112-4184-B53D-B162502213A1}" srcOrd="0" destOrd="0" presId="urn:microsoft.com/office/officeart/2005/8/layout/hierarchy1"/>
    <dgm:cxn modelId="{F0CC9E17-0F47-400C-A15A-A6E363117513}" type="presParOf" srcId="{C1720DE8-060B-45E0-9EC0-A47E385EB3AA}" destId="{97867AC4-571D-423B-A5AD-BE1A688B6EC6}" srcOrd="1" destOrd="0" presId="urn:microsoft.com/office/officeart/2005/8/layout/hierarchy1"/>
    <dgm:cxn modelId="{F932868D-1DFB-48CA-8319-20C6D99FFF7E}" type="presParOf" srcId="{5457568E-4BBD-4108-8D8B-9196D5B10043}" destId="{CF7F520C-2A67-4569-85E9-CAB84CEF5DAB}" srcOrd="1" destOrd="0" presId="urn:microsoft.com/office/officeart/2005/8/layout/hierarchy1"/>
    <dgm:cxn modelId="{474DFEF9-11A6-491B-A115-81AA89A3F3F6}" type="presParOf" srcId="{CF7F520C-2A67-4569-85E9-CAB84CEF5DAB}" destId="{F8BB4B84-CFB6-40E2-964D-C2B5E3CBB447}" srcOrd="0" destOrd="0" presId="urn:microsoft.com/office/officeart/2005/8/layout/hierarchy1"/>
    <dgm:cxn modelId="{C5D0F337-85D5-4DDC-A5F5-CA593D94F6CB}" type="presParOf" srcId="{CF7F520C-2A67-4569-85E9-CAB84CEF5DAB}" destId="{518F08CF-F5A6-46F9-8749-39EDB4216254}" srcOrd="1" destOrd="0" presId="urn:microsoft.com/office/officeart/2005/8/layout/hierarchy1"/>
    <dgm:cxn modelId="{0082FD35-CAB9-445A-9354-EF8CB73ACED6}" type="presParOf" srcId="{518F08CF-F5A6-46F9-8749-39EDB4216254}" destId="{10E7376A-3899-4AE9-81FB-01382BB8021D}" srcOrd="0" destOrd="0" presId="urn:microsoft.com/office/officeart/2005/8/layout/hierarchy1"/>
    <dgm:cxn modelId="{CF73A3B7-929E-468F-BE75-A2D89C077F92}" type="presParOf" srcId="{10E7376A-3899-4AE9-81FB-01382BB8021D}" destId="{7BF74902-B47B-4505-826A-61700D7E995A}" srcOrd="0" destOrd="0" presId="urn:microsoft.com/office/officeart/2005/8/layout/hierarchy1"/>
    <dgm:cxn modelId="{9397D8C2-47D7-4477-967C-8C667291AFF5}" type="presParOf" srcId="{10E7376A-3899-4AE9-81FB-01382BB8021D}" destId="{185A6325-8490-4DB4-B042-C7D303375BB9}" srcOrd="1" destOrd="0" presId="urn:microsoft.com/office/officeart/2005/8/layout/hierarchy1"/>
    <dgm:cxn modelId="{E7B79AD5-03DB-42D0-B855-E1DC4ABDAF3C}" type="presParOf" srcId="{518F08CF-F5A6-46F9-8749-39EDB4216254}" destId="{F96737D1-BCEA-4305-BA91-3AC5343A65E9}" srcOrd="1" destOrd="0" presId="urn:microsoft.com/office/officeart/2005/8/layout/hierarchy1"/>
    <dgm:cxn modelId="{7DD99E95-04D2-4DA2-BF3A-861EB4D8D2B2}" type="presParOf" srcId="{CF7F520C-2A67-4569-85E9-CAB84CEF5DAB}" destId="{C6D1E840-62CB-4CD8-A9F8-767E033AA49E}" srcOrd="2" destOrd="0" presId="urn:microsoft.com/office/officeart/2005/8/layout/hierarchy1"/>
    <dgm:cxn modelId="{D7594807-4A20-47ED-9C45-9F8B5DBCCC2D}" type="presParOf" srcId="{CF7F520C-2A67-4569-85E9-CAB84CEF5DAB}" destId="{729D3AB6-1FA9-4177-BCBA-B3D431FAE8F7}" srcOrd="3" destOrd="0" presId="urn:microsoft.com/office/officeart/2005/8/layout/hierarchy1"/>
    <dgm:cxn modelId="{F5E96C81-F1F0-4881-939B-99DDBDA0927A}" type="presParOf" srcId="{729D3AB6-1FA9-4177-BCBA-B3D431FAE8F7}" destId="{51612E6D-81E5-4082-915C-9B6C4F629E25}" srcOrd="0" destOrd="0" presId="urn:microsoft.com/office/officeart/2005/8/layout/hierarchy1"/>
    <dgm:cxn modelId="{FB9C04EF-9A1B-4016-8F42-160B93635542}" type="presParOf" srcId="{51612E6D-81E5-4082-915C-9B6C4F629E25}" destId="{DC8584FA-C64C-4E22-9B69-5C6E6411219C}" srcOrd="0" destOrd="0" presId="urn:microsoft.com/office/officeart/2005/8/layout/hierarchy1"/>
    <dgm:cxn modelId="{01FDA68F-FCDD-4DF5-B147-9819558131B9}" type="presParOf" srcId="{51612E6D-81E5-4082-915C-9B6C4F629E25}" destId="{B12574C3-CC35-4ADD-8220-9E76B340BCFB}" srcOrd="1" destOrd="0" presId="urn:microsoft.com/office/officeart/2005/8/layout/hierarchy1"/>
    <dgm:cxn modelId="{F1CD27AC-DBDF-42E0-B0AD-B63271E797C0}" type="presParOf" srcId="{729D3AB6-1FA9-4177-BCBA-B3D431FAE8F7}" destId="{72A5B00F-4010-419A-B4D6-EF9720FAAEFC}" srcOrd="1" destOrd="0" presId="urn:microsoft.com/office/officeart/2005/8/layout/hierarchy1"/>
    <dgm:cxn modelId="{E44F249F-B012-4461-9956-E5DB0F3D3511}" type="presParOf" srcId="{0EB2223C-FC7D-484A-8568-7897E2EB8306}" destId="{D9637589-7AC0-40B9-AD68-4410A19730F2}" srcOrd="2" destOrd="0" presId="urn:microsoft.com/office/officeart/2005/8/layout/hierarchy1"/>
    <dgm:cxn modelId="{723512D5-D4A4-4406-A73E-C95DF26EDCB2}" type="presParOf" srcId="{0EB2223C-FC7D-484A-8568-7897E2EB8306}" destId="{F7F47D50-D5A3-4716-8B17-9D1021FF29F2}" srcOrd="3" destOrd="0" presId="urn:microsoft.com/office/officeart/2005/8/layout/hierarchy1"/>
    <dgm:cxn modelId="{C0115D6F-0EA5-45E1-8907-349034D76801}" type="presParOf" srcId="{F7F47D50-D5A3-4716-8B17-9D1021FF29F2}" destId="{77FA1EA1-92F8-40E8-B6B6-C2BFE77D9F87}" srcOrd="0" destOrd="0" presId="urn:microsoft.com/office/officeart/2005/8/layout/hierarchy1"/>
    <dgm:cxn modelId="{8F630841-AD3C-4C32-B246-5C05FDE46CCA}" type="presParOf" srcId="{77FA1EA1-92F8-40E8-B6B6-C2BFE77D9F87}" destId="{66BB27C7-2E3B-4C16-9EE7-813EE14EFCA5}" srcOrd="0" destOrd="0" presId="urn:microsoft.com/office/officeart/2005/8/layout/hierarchy1"/>
    <dgm:cxn modelId="{9BC82E1C-03D4-48DE-8964-3A3D28DCB256}" type="presParOf" srcId="{77FA1EA1-92F8-40E8-B6B6-C2BFE77D9F87}" destId="{16D21BDB-99D1-4679-8D7E-FB0D22880F01}" srcOrd="1" destOrd="0" presId="urn:microsoft.com/office/officeart/2005/8/layout/hierarchy1"/>
    <dgm:cxn modelId="{7CA4BB96-A92D-4F3D-84C3-E9A4C55206EF}" type="presParOf" srcId="{F7F47D50-D5A3-4716-8B17-9D1021FF29F2}" destId="{A60AF4B0-1379-42E1-99F8-4344BAF05D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57A37161-E796-49D4-8C42-EBC4089B2106}" type="slidenum">
              <a:rPr lang="el-GR" smtClean="0">
                <a:solidFill>
                  <a:prstClr val="black"/>
                </a:solidFill>
              </a:rPr>
              <a:pPr>
                <a:defRPr/>
              </a:pPr>
              <a:t>1</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F6B08D77-26AB-493D-B6D3-10AA101325BA}" type="slidenum">
              <a:rPr lang="el-GR" smtClean="0">
                <a:solidFill>
                  <a:prstClr val="black"/>
                </a:solidFill>
              </a:rPr>
              <a:pPr>
                <a:defRPr/>
              </a:pPr>
              <a:t>2</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03011C1D-6519-4830-A95E-4F26ED030CB5}" type="slidenum">
              <a:rPr lang="el-GR" smtClean="0">
                <a:solidFill>
                  <a:prstClr val="black"/>
                </a:solidFill>
              </a:rPr>
              <a:pPr>
                <a:defRPr/>
              </a:pPr>
              <a:t>5</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43BC2E60-5567-4F5D-B1E7-C5396EAF889B}" type="slidenum">
              <a:rPr lang="el-GR" smtClean="0">
                <a:solidFill>
                  <a:prstClr val="black"/>
                </a:solidFill>
              </a:rPr>
              <a:pPr>
                <a:defRPr/>
              </a:pPr>
              <a:t>6</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2FB9BE8C-8481-4D68-A8EC-EA373B07BCA1}" type="slidenum">
              <a:rPr lang="el-GR" smtClean="0">
                <a:solidFill>
                  <a:prstClr val="black"/>
                </a:solidFill>
              </a:rPr>
              <a:pPr>
                <a:defRPr/>
              </a:pPr>
              <a:t>7</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275415FB-D1AD-4170-915F-4A955F9EB16A}" type="slidenum">
              <a:rPr lang="el-GR" smtClean="0">
                <a:solidFill>
                  <a:prstClr val="black"/>
                </a:solidFill>
              </a:rPr>
              <a:pPr>
                <a:defRPr/>
              </a:pPr>
              <a:t>8</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D80442-7EA6-4195-98BA-0169E43BEEA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34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CB42F2-D3A8-4B76-9B64-0D1C8CACA88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32288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BC463F-22D9-47D2-8E44-F918ADB6FB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852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31DD6D-0F5E-4819-8465-ECE58D293C7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324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74EE1F0-D650-4614-9EAC-FF76CC6711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158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12F34D-DC1A-414A-928B-DAC1EBF7571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963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50151F-C301-4CF5-887E-5D326A1BCFB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969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E95DDC-BADE-4403-A730-FA8AA499BDD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04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2635C6-D5F8-49D4-81FE-E17CC78029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427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B98D55-D56F-47CD-9CF7-71BACF290D2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92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CB963C7F-5E7B-46C4-8F44-8404D5E7120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41492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7.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9.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commons.wikimedia.org/wiki/File:Methane-2D-stereo.sv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Methane-3D-balls.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2.0/uk/deed.en" TargetMode="External"/><Relationship Id="rId5" Type="http://schemas.openxmlformats.org/officeDocument/2006/relationships/hyperlink" Target="http://commons.wikimedia.org/wiki/User:DePiep" TargetMode="External"/><Relationship Id="rId4" Type="http://schemas.openxmlformats.org/officeDocument/2006/relationships/hyperlink" Target="http://commons.wikimedia.org/wiki/File:Electron_shell_006_Carbon_-_no_label.sv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commons.wikimedia.org/wiki/User:Ayacop" TargetMode="External"/><Relationship Id="rId3" Type="http://schemas.openxmlformats.org/officeDocument/2006/relationships/image" Target="../media/image8.png"/><Relationship Id="rId7" Type="http://schemas.openxmlformats.org/officeDocument/2006/relationships/hyperlink" Target="http://commons.wikimedia.org/wiki/File:Glucose_Fisher_to_Haworth.gi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hyperlink" Target="http://commons.wikimedia.org/wiki/User:Leyo" TargetMode="External"/><Relationship Id="rId4" Type="http://schemas.openxmlformats.org/officeDocument/2006/relationships/hyperlink" Target="http://commons.wikimedia.org/wiki/File:D-glucose_color_coded.png" TargetMode="External"/><Relationship Id="rId9" Type="http://schemas.openxmlformats.org/officeDocument/2006/relationships/hyperlink" Target="http://creativecommons.org/licenses/by-sa/3.0/deed.e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commons.wikimedia.org/wiki/User:Jynto" TargetMode="External"/><Relationship Id="rId12" Type="http://schemas.openxmlformats.org/officeDocument/2006/relationships/hyperlink" Target="http://commons.wikimedia.org/wiki/User:Benjah-bmm27"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ommons.wikimedia.org/wiki/File:Terephthalic-acid-2D-skeletal.svg" TargetMode="External"/><Relationship Id="rId11" Type="http://schemas.openxmlformats.org/officeDocument/2006/relationships/hyperlink" Target="http://commons.wikimedia.org/wiki/File:Palladium(II)-acetate-2D.png" TargetMode="External"/><Relationship Id="rId5" Type="http://schemas.openxmlformats.org/officeDocument/2006/relationships/hyperlink" Target="http://commons.wikimedia.org/wiki/File:Terephthalic-acid-3D-balls-B.png" TargetMode="External"/><Relationship Id="rId10" Type="http://schemas.openxmlformats.org/officeDocument/2006/relationships/hyperlink" Target="http://commons.wikimedia.org/wiki/File:Palladium(II)-acetate-chain-from-xtal-2004-CM-3D-balls.png" TargetMode="External"/><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ndex.php?title=User:Ffgamera&amp;action=edit&amp;redlink=1" TargetMode="External"/><Relationship Id="rId3" Type="http://schemas.openxmlformats.org/officeDocument/2006/relationships/image" Target="../media/image14.png"/><Relationship Id="rId7" Type="http://schemas.openxmlformats.org/officeDocument/2006/relationships/hyperlink" Target="http://commons.wikimedia.org/wiki/File:Allene.pn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Propyne-2D-flat.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r>
              <a:rPr lang="el-GR" sz="2600" b="1" dirty="0">
                <a:solidFill>
                  <a:prstClr val="black"/>
                </a:solidFill>
              </a:rPr>
              <a:t>Ενότητα 8</a:t>
            </a:r>
            <a:r>
              <a:rPr lang="el-GR" sz="2600" dirty="0" smtClean="0">
                <a:solidFill>
                  <a:prstClr val="black"/>
                </a:solidFill>
              </a:rPr>
              <a:t>: </a:t>
            </a:r>
            <a:r>
              <a:rPr lang="el-GR" altLang="el-GR" sz="2600" dirty="0"/>
              <a:t>Εισαγωγή στην Οργανική </a:t>
            </a:r>
            <a:r>
              <a:rPr lang="el-GR" altLang="el-GR" sz="2600" dirty="0" smtClean="0"/>
              <a:t>Χημεία</a:t>
            </a:r>
            <a:r>
              <a:rPr lang="en-US" sz="2600" dirty="0" smtClean="0">
                <a:solidFill>
                  <a:prstClr val="black"/>
                </a:solidFill>
              </a:rPr>
              <a:t> </a:t>
            </a: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Κατάταξη των οργανικών ενώσεων</a:t>
            </a:r>
            <a:br>
              <a:rPr lang="el-GR" altLang="el-GR" smtClean="0"/>
            </a:br>
            <a:r>
              <a:rPr lang="el-GR" altLang="el-GR" sz="3200" b="0" smtClean="0"/>
              <a:t>(1 από 8)</a:t>
            </a:r>
          </a:p>
        </p:txBody>
      </p:sp>
      <p:sp>
        <p:nvSpPr>
          <p:cNvPr id="11267" name="Θέση περιεχομένου 2"/>
          <p:cNvSpPr>
            <a:spLocks noGrp="1"/>
          </p:cNvSpPr>
          <p:nvPr>
            <p:ph idx="1"/>
          </p:nvPr>
        </p:nvSpPr>
        <p:spPr>
          <a:xfrm>
            <a:off x="457200" y="1196975"/>
            <a:ext cx="8229600" cy="3600450"/>
          </a:xfrm>
        </p:spPr>
        <p:txBody>
          <a:bodyPr/>
          <a:lstStyle/>
          <a:p>
            <a:pPr marL="0" indent="0" eaLnBrk="1" hangingPunct="1">
              <a:lnSpc>
                <a:spcPct val="114000"/>
              </a:lnSpc>
              <a:spcBef>
                <a:spcPts val="1200"/>
              </a:spcBef>
              <a:buFont typeface="Arial" charset="0"/>
              <a:buNone/>
              <a:defRPr/>
            </a:pPr>
            <a:r>
              <a:rPr lang="el-GR" sz="2400" dirty="0"/>
              <a:t>Για την καλύτερη μελέτη των οργανικών ενώσεων εφαρμόζονται διάφοροι τρόποι ταξινόμησης, ανάλογα με το κριτήριο σύμφωνα με το οποίο εξετάζονται.</a:t>
            </a:r>
          </a:p>
          <a:p>
            <a:pPr marL="457200" indent="-457200" eaLnBrk="1" hangingPunct="1">
              <a:lnSpc>
                <a:spcPct val="114000"/>
              </a:lnSpc>
              <a:spcBef>
                <a:spcPts val="1200"/>
              </a:spcBef>
              <a:buFont typeface="+mj-lt"/>
              <a:buAutoNum type="arabicPeriod"/>
              <a:defRPr/>
            </a:pPr>
            <a:r>
              <a:rPr lang="el-GR" sz="2400" b="1" dirty="0" smtClean="0"/>
              <a:t>Ανάλογα </a:t>
            </a:r>
            <a:r>
              <a:rPr lang="el-GR" sz="2400" b="1" dirty="0"/>
              <a:t>με το είδος των δεσμών </a:t>
            </a:r>
            <a:r>
              <a:rPr lang="el-GR" sz="2400" dirty="0"/>
              <a:t>που αναπτύσσονται μεταξύ των ατόμων άνθρακα, οι ενώσεις μπορούν να διακριθούν σε </a:t>
            </a:r>
            <a:r>
              <a:rPr lang="el-GR" sz="2400" b="1" dirty="0"/>
              <a:t>κορεσμένες</a:t>
            </a:r>
            <a:r>
              <a:rPr lang="el-GR" sz="2400" dirty="0"/>
              <a:t> (μόνον απλοί δεσμοί μεταξύ των ατόμων άνθρακα) και σε </a:t>
            </a:r>
            <a:r>
              <a:rPr lang="el-GR" sz="2400" b="1" dirty="0"/>
              <a:t>ακόρεστες</a:t>
            </a:r>
            <a:r>
              <a:rPr lang="el-GR" sz="2400" dirty="0"/>
              <a:t> (τουλάχιστον ένας διπλός ή τριπλός δεσμός μεταξύ δύο ατόμων άνθρακα).</a:t>
            </a:r>
            <a:endParaRPr lang="el-GR" altLang="el-GR" sz="2400" dirty="0" smtClean="0"/>
          </a:p>
        </p:txBody>
      </p:sp>
      <p:sp>
        <p:nvSpPr>
          <p:cNvPr id="4" name="Θέση αριθμού διαφάνειας 3"/>
          <p:cNvSpPr>
            <a:spLocks noGrp="1"/>
          </p:cNvSpPr>
          <p:nvPr>
            <p:ph type="sldNum" sz="quarter" idx="12"/>
          </p:nvPr>
        </p:nvSpPr>
        <p:spPr>
          <a:xfrm>
            <a:off x="8243888" y="6381750"/>
            <a:ext cx="477837" cy="365125"/>
          </a:xfrm>
        </p:spPr>
        <p:txBody>
          <a:bodyPr/>
          <a:lstStyle/>
          <a:p>
            <a:pPr>
              <a:defRPr/>
            </a:pPr>
            <a:fld id="{96253541-066B-4CC4-B274-20A960F00910}"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75179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(2 από 8)</a:t>
            </a:r>
            <a:endParaRPr lang="el-GR" altLang="el-GR" dirty="0" smtClean="0"/>
          </a:p>
        </p:txBody>
      </p:sp>
      <p:graphicFrame>
        <p:nvGraphicFramePr>
          <p:cNvPr id="12293" name="Αντικείμενο 4" descr="Κορεσμένη ένωση&#10;"/>
          <p:cNvGraphicFramePr>
            <a:graphicFrameLocks noChangeAspect="1"/>
          </p:cNvGraphicFramePr>
          <p:nvPr>
            <p:extLst>
              <p:ext uri="{D42A27DB-BD31-4B8C-83A1-F6EECF244321}">
                <p14:modId xmlns:p14="http://schemas.microsoft.com/office/powerpoint/2010/main" val="48119013"/>
              </p:ext>
            </p:extLst>
          </p:nvPr>
        </p:nvGraphicFramePr>
        <p:xfrm>
          <a:off x="1331913" y="1484313"/>
          <a:ext cx="3027362" cy="1992312"/>
        </p:xfrm>
        <a:graphic>
          <a:graphicData uri="http://schemas.openxmlformats.org/presentationml/2006/ole">
            <mc:AlternateContent xmlns:mc="http://schemas.openxmlformats.org/markup-compatibility/2006">
              <mc:Choice xmlns:v="urn:schemas-microsoft-com:vml" Requires="v">
                <p:oleObj spid="_x0000_s1041" r:id="rId3" imgW="3340800" imgH="1848960" progId="">
                  <p:embed/>
                </p:oleObj>
              </mc:Choice>
              <mc:Fallback>
                <p:oleObj r:id="rId3" imgW="3340800" imgH="18489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84313"/>
                        <a:ext cx="3027362" cy="1992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827213" y="3498850"/>
            <a:ext cx="1890712" cy="369888"/>
          </a:xfrm>
          <a:prstGeom prst="rect">
            <a:avLst/>
          </a:prstGeom>
          <a:noFill/>
        </p:spPr>
        <p:txBody>
          <a:bodyPr wrap="none">
            <a:spAutoFit/>
          </a:bodyPr>
          <a:lstStyle/>
          <a:p>
            <a:pPr algn="ctr">
              <a:defRPr/>
            </a:pPr>
            <a:r>
              <a:rPr lang="el-GR" dirty="0">
                <a:solidFill>
                  <a:prstClr val="black"/>
                </a:solidFill>
                <a:latin typeface="Calibri"/>
                <a:cs typeface="Arial" charset="0"/>
              </a:rPr>
              <a:t>Κορεσμένη ένωση</a:t>
            </a:r>
          </a:p>
        </p:txBody>
      </p:sp>
      <p:graphicFrame>
        <p:nvGraphicFramePr>
          <p:cNvPr id="12294" name="Αντικείμενο 5" descr="Ακόρεστη ένωση&#10;"/>
          <p:cNvGraphicFramePr>
            <a:graphicFrameLocks noChangeAspect="1"/>
          </p:cNvGraphicFramePr>
          <p:nvPr>
            <p:extLst>
              <p:ext uri="{D42A27DB-BD31-4B8C-83A1-F6EECF244321}">
                <p14:modId xmlns:p14="http://schemas.microsoft.com/office/powerpoint/2010/main" val="3081437859"/>
              </p:ext>
            </p:extLst>
          </p:nvPr>
        </p:nvGraphicFramePr>
        <p:xfrm>
          <a:off x="4695825" y="1484313"/>
          <a:ext cx="3143250" cy="1979612"/>
        </p:xfrm>
        <a:graphic>
          <a:graphicData uri="http://schemas.openxmlformats.org/presentationml/2006/ole">
            <mc:AlternateContent xmlns:mc="http://schemas.openxmlformats.org/markup-compatibility/2006">
              <mc:Choice xmlns:v="urn:schemas-microsoft-com:vml" Requires="v">
                <p:oleObj spid="_x0000_s1042" r:id="rId5" imgW="3324960" imgH="1807200" progId="">
                  <p:embed/>
                </p:oleObj>
              </mc:Choice>
              <mc:Fallback>
                <p:oleObj r:id="rId5" imgW="3324960" imgH="1807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25" y="1484313"/>
                        <a:ext cx="3143250" cy="1979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394325" y="3459163"/>
            <a:ext cx="1763713" cy="369887"/>
          </a:xfrm>
          <a:prstGeom prst="rect">
            <a:avLst/>
          </a:prstGeom>
          <a:noFill/>
        </p:spPr>
        <p:txBody>
          <a:bodyPr wrap="none">
            <a:spAutoFit/>
          </a:bodyPr>
          <a:lstStyle/>
          <a:p>
            <a:pPr algn="ctr">
              <a:defRPr/>
            </a:pPr>
            <a:r>
              <a:rPr lang="el-GR" dirty="0">
                <a:solidFill>
                  <a:prstClr val="black"/>
                </a:solidFill>
                <a:latin typeface="Calibri"/>
                <a:cs typeface="Arial" charset="0"/>
              </a:rPr>
              <a:t>Ακόρεστη ένωση</a:t>
            </a:r>
          </a:p>
        </p:txBody>
      </p:sp>
      <p:graphicFrame>
        <p:nvGraphicFramePr>
          <p:cNvPr id="12292" name="Αντικείμενο 6" descr="κορεσμένη ένωση&#10;"/>
          <p:cNvGraphicFramePr>
            <a:graphicFrameLocks noChangeAspect="1"/>
          </p:cNvGraphicFramePr>
          <p:nvPr>
            <p:extLst>
              <p:ext uri="{D42A27DB-BD31-4B8C-83A1-F6EECF244321}">
                <p14:modId xmlns:p14="http://schemas.microsoft.com/office/powerpoint/2010/main" val="4062259012"/>
              </p:ext>
            </p:extLst>
          </p:nvPr>
        </p:nvGraphicFramePr>
        <p:xfrm>
          <a:off x="3124200" y="4132263"/>
          <a:ext cx="2808288" cy="1817687"/>
        </p:xfrm>
        <a:graphic>
          <a:graphicData uri="http://schemas.openxmlformats.org/presentationml/2006/ole">
            <mc:AlternateContent xmlns:mc="http://schemas.openxmlformats.org/markup-compatibility/2006">
              <mc:Choice xmlns:v="urn:schemas-microsoft-com:vml" Requires="v">
                <p:oleObj spid="_x0000_s1043" r:id="rId7" imgW="2867400" imgH="1852560" progId="">
                  <p:embed/>
                </p:oleObj>
              </mc:Choice>
              <mc:Fallback>
                <p:oleObj r:id="rId7" imgW="2867400" imgH="18525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132263"/>
                        <a:ext cx="2808288" cy="1817687"/>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530475" y="5978525"/>
            <a:ext cx="4235450" cy="369888"/>
          </a:xfrm>
          <a:prstGeom prst="rect">
            <a:avLst/>
          </a:prstGeom>
          <a:noFill/>
        </p:spPr>
        <p:txBody>
          <a:bodyPr wrap="none">
            <a:spAutoFit/>
          </a:bodyPr>
          <a:lstStyle/>
          <a:p>
            <a:pPr algn="ctr">
              <a:defRPr/>
            </a:pPr>
            <a:r>
              <a:rPr lang="el-GR" b="1" dirty="0">
                <a:solidFill>
                  <a:prstClr val="black"/>
                </a:solidFill>
                <a:latin typeface="Calibri"/>
                <a:cs typeface="Arial" charset="0"/>
              </a:rPr>
              <a:t>Προσοχή! Η ένωση αυτή είναι κορεσμένη.</a:t>
            </a:r>
          </a:p>
        </p:txBody>
      </p:sp>
      <p:sp>
        <p:nvSpPr>
          <p:cNvPr id="4" name="Θέση αριθμού διαφάνειας 3"/>
          <p:cNvSpPr>
            <a:spLocks noGrp="1"/>
          </p:cNvSpPr>
          <p:nvPr>
            <p:ph type="sldNum" sz="quarter" idx="12"/>
          </p:nvPr>
        </p:nvSpPr>
        <p:spPr/>
        <p:txBody>
          <a:bodyPr/>
          <a:lstStyle/>
          <a:p>
            <a:pPr>
              <a:defRPr/>
            </a:pPr>
            <a:fld id="{CAF50720-C99C-4600-B132-F1CFED0527B7}"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75297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(3 από 8)</a:t>
            </a:r>
            <a:endParaRPr lang="el-GR" altLang="el-GR" dirty="0" smtClean="0"/>
          </a:p>
        </p:txBody>
      </p:sp>
      <p:sp>
        <p:nvSpPr>
          <p:cNvPr id="13315" name="Θέση περιεχομένου 2"/>
          <p:cNvSpPr>
            <a:spLocks noGrp="1"/>
          </p:cNvSpPr>
          <p:nvPr>
            <p:ph idx="1"/>
          </p:nvPr>
        </p:nvSpPr>
        <p:spPr>
          <a:xfrm>
            <a:off x="457200" y="1268760"/>
            <a:ext cx="8229600" cy="4968528"/>
          </a:xfrm>
        </p:spPr>
        <p:txBody>
          <a:bodyPr/>
          <a:lstStyle/>
          <a:p>
            <a:pPr marL="457200" indent="-457200" eaLnBrk="1" hangingPunct="1">
              <a:lnSpc>
                <a:spcPct val="114000"/>
              </a:lnSpc>
              <a:buFont typeface="Calibri" pitchFamily="34" charset="0"/>
              <a:buAutoNum type="arabicPeriod" startAt="2"/>
            </a:pPr>
            <a:r>
              <a:rPr lang="el-GR" altLang="el-GR" sz="2400" dirty="0" smtClean="0"/>
              <a:t>Ανάλογα με τον τρόπο της σύνδεσης των ατόμων άνθρακα, δηλαδή ανάλογα με την διάταξη της ανθρακικής αλυσίδας, οι οργανικές ενώσεις μπορούν να διακριθούν σε </a:t>
            </a:r>
            <a:r>
              <a:rPr lang="el-GR" altLang="el-GR" sz="2400" b="1" dirty="0" err="1" smtClean="0"/>
              <a:t>άκυκλες</a:t>
            </a:r>
            <a:r>
              <a:rPr lang="el-GR" altLang="el-GR" sz="2400" dirty="0" smtClean="0"/>
              <a:t> ενώσεις (</a:t>
            </a:r>
            <a:r>
              <a:rPr lang="el-GR" altLang="el-GR" sz="2400" b="1" dirty="0" err="1" smtClean="0"/>
              <a:t>αλειφατικές</a:t>
            </a:r>
            <a:r>
              <a:rPr lang="el-GR" altLang="el-GR" sz="2400" dirty="0" smtClean="0"/>
              <a:t> ή </a:t>
            </a:r>
            <a:r>
              <a:rPr lang="el-GR" altLang="el-GR" sz="2400" b="1" dirty="0" smtClean="0"/>
              <a:t>λιπαρές</a:t>
            </a:r>
            <a:r>
              <a:rPr lang="el-GR" altLang="el-GR" sz="2400" dirty="0" smtClean="0"/>
              <a:t>), δηλαδή ενώσεις ανοικτής αλυσίδας και σε </a:t>
            </a:r>
            <a:r>
              <a:rPr lang="el-GR" altLang="el-GR" sz="2400" b="1" dirty="0" smtClean="0"/>
              <a:t>κυκλικές ενώσεις</a:t>
            </a:r>
            <a:r>
              <a:rPr lang="el-GR" altLang="el-GR" sz="2400" dirty="0" smtClean="0"/>
              <a:t>. Και στις δυο περιπτώσεις τα άτομα C μπορούν να σχηματίζουν διακλαδώσεις.</a:t>
            </a:r>
          </a:p>
        </p:txBody>
      </p:sp>
      <p:sp>
        <p:nvSpPr>
          <p:cNvPr id="4" name="Θέση αριθμού διαφάνειας 3"/>
          <p:cNvSpPr>
            <a:spLocks noGrp="1"/>
          </p:cNvSpPr>
          <p:nvPr>
            <p:ph type="sldNum" sz="quarter" idx="12"/>
          </p:nvPr>
        </p:nvSpPr>
        <p:spPr/>
        <p:txBody>
          <a:bodyPr/>
          <a:lstStyle/>
          <a:p>
            <a:pPr>
              <a:defRPr/>
            </a:pPr>
            <a:fld id="{E3FD7146-F61B-497C-8CE4-E2964B1CEBC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62811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(4 από 8)</a:t>
            </a:r>
            <a:endParaRPr lang="el-GR" altLang="el-GR" dirty="0" smtClean="0"/>
          </a:p>
        </p:txBody>
      </p:sp>
      <p:graphicFrame>
        <p:nvGraphicFramePr>
          <p:cNvPr id="14341" name="Αντικείμενο 5" descr="Άκυκλη ένωση– ευθύγραμμη αλυσίδα&#10;"/>
          <p:cNvGraphicFramePr>
            <a:graphicFrameLocks noChangeAspect="1"/>
          </p:cNvGraphicFramePr>
          <p:nvPr>
            <p:extLst>
              <p:ext uri="{D42A27DB-BD31-4B8C-83A1-F6EECF244321}">
                <p14:modId xmlns:p14="http://schemas.microsoft.com/office/powerpoint/2010/main" val="3498604693"/>
              </p:ext>
            </p:extLst>
          </p:nvPr>
        </p:nvGraphicFramePr>
        <p:xfrm>
          <a:off x="539750" y="1484313"/>
          <a:ext cx="5595938" cy="1897062"/>
        </p:xfrm>
        <a:graphic>
          <a:graphicData uri="http://schemas.openxmlformats.org/presentationml/2006/ole">
            <mc:AlternateContent xmlns:mc="http://schemas.openxmlformats.org/markup-compatibility/2006">
              <mc:Choice xmlns:v="urn:schemas-microsoft-com:vml" Requires="v">
                <p:oleObj spid="_x0000_s2060" r:id="rId3" imgW="5247000" imgH="1792440" progId="">
                  <p:embed/>
                </p:oleObj>
              </mc:Choice>
              <mc:Fallback>
                <p:oleObj r:id="rId3" imgW="5247000" imgH="1792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5595938" cy="1897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Ορθογώνιο 8"/>
          <p:cNvSpPr/>
          <p:nvPr/>
        </p:nvSpPr>
        <p:spPr>
          <a:xfrm>
            <a:off x="6300788" y="2219325"/>
            <a:ext cx="2592387" cy="646113"/>
          </a:xfrm>
          <a:prstGeom prst="rect">
            <a:avLst/>
          </a:prstGeom>
        </p:spPr>
        <p:txBody>
          <a:bodyPr>
            <a:spAutoFit/>
          </a:bodyPr>
          <a:lstStyle/>
          <a:p>
            <a:pPr>
              <a:defRPr/>
            </a:pPr>
            <a:r>
              <a:rPr lang="el-GR" dirty="0" err="1">
                <a:solidFill>
                  <a:prstClr val="black"/>
                </a:solidFill>
                <a:latin typeface="Calibri"/>
                <a:cs typeface="Arial" charset="0"/>
              </a:rPr>
              <a:t>Άκυκλη</a:t>
            </a:r>
            <a:r>
              <a:rPr lang="el-GR" dirty="0">
                <a:solidFill>
                  <a:prstClr val="black"/>
                </a:solidFill>
                <a:latin typeface="Calibri"/>
                <a:cs typeface="Arial" charset="0"/>
              </a:rPr>
              <a:t> ένωση– ευθύγραμμη αλυσίδα</a:t>
            </a:r>
          </a:p>
        </p:txBody>
      </p:sp>
      <p:graphicFrame>
        <p:nvGraphicFramePr>
          <p:cNvPr id="14343" name="Αντικείμενο 7" descr="Άκυκλη ένωση – διακλαδισμένη αλυσίδα&#10;"/>
          <p:cNvGraphicFramePr>
            <a:graphicFrameLocks noChangeAspect="1"/>
          </p:cNvGraphicFramePr>
          <p:nvPr>
            <p:extLst>
              <p:ext uri="{D42A27DB-BD31-4B8C-83A1-F6EECF244321}">
                <p14:modId xmlns:p14="http://schemas.microsoft.com/office/powerpoint/2010/main" val="1673719098"/>
              </p:ext>
            </p:extLst>
          </p:nvPr>
        </p:nvGraphicFramePr>
        <p:xfrm>
          <a:off x="539750" y="3933825"/>
          <a:ext cx="5616575" cy="2747963"/>
        </p:xfrm>
        <a:graphic>
          <a:graphicData uri="http://schemas.openxmlformats.org/presentationml/2006/ole">
            <mc:AlternateContent xmlns:mc="http://schemas.openxmlformats.org/markup-compatibility/2006">
              <mc:Choice xmlns:v="urn:schemas-microsoft-com:vml" Requires="v">
                <p:oleObj spid="_x0000_s2061" r:id="rId5" imgW="4704840" imgH="2282760" progId="">
                  <p:embed/>
                </p:oleObj>
              </mc:Choice>
              <mc:Fallback>
                <p:oleObj r:id="rId5" imgW="4704840" imgH="2282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933825"/>
                        <a:ext cx="5616575" cy="274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Ορθογώνιο 9"/>
          <p:cNvSpPr/>
          <p:nvPr/>
        </p:nvSpPr>
        <p:spPr>
          <a:xfrm>
            <a:off x="6296025" y="4637088"/>
            <a:ext cx="2736850" cy="646112"/>
          </a:xfrm>
          <a:prstGeom prst="rect">
            <a:avLst/>
          </a:prstGeom>
        </p:spPr>
        <p:txBody>
          <a:bodyPr>
            <a:spAutoFit/>
          </a:bodyPr>
          <a:lstStyle/>
          <a:p>
            <a:pPr>
              <a:defRPr/>
            </a:pPr>
            <a:r>
              <a:rPr lang="el-GR" dirty="0" err="1">
                <a:solidFill>
                  <a:prstClr val="black"/>
                </a:solidFill>
                <a:latin typeface="Calibri"/>
                <a:cs typeface="Arial" charset="0"/>
              </a:rPr>
              <a:t>Άκυκλη</a:t>
            </a:r>
            <a:r>
              <a:rPr lang="el-GR" dirty="0">
                <a:solidFill>
                  <a:prstClr val="black"/>
                </a:solidFill>
                <a:latin typeface="Calibri"/>
                <a:cs typeface="Arial" charset="0"/>
              </a:rPr>
              <a:t> ένωση – διακλαδισμένη αλυσίδα</a:t>
            </a:r>
          </a:p>
        </p:txBody>
      </p:sp>
      <p:sp>
        <p:nvSpPr>
          <p:cNvPr id="4" name="Θέση αριθμού διαφάνειας 3"/>
          <p:cNvSpPr>
            <a:spLocks noGrp="1"/>
          </p:cNvSpPr>
          <p:nvPr>
            <p:ph type="sldNum" sz="quarter" idx="12"/>
          </p:nvPr>
        </p:nvSpPr>
        <p:spPr/>
        <p:txBody>
          <a:bodyPr/>
          <a:lstStyle/>
          <a:p>
            <a:pPr>
              <a:defRPr/>
            </a:pPr>
            <a:fld id="{928C1EA9-E44C-47EB-870D-C2076A3CA8F8}"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974757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(5 από 8)</a:t>
            </a:r>
            <a:endParaRPr lang="el-GR" altLang="el-GR" dirty="0" smtClean="0"/>
          </a:p>
        </p:txBody>
      </p:sp>
      <p:sp>
        <p:nvSpPr>
          <p:cNvPr id="15363" name="Θέση περιεχομένου 2"/>
          <p:cNvSpPr>
            <a:spLocks noGrp="1"/>
          </p:cNvSpPr>
          <p:nvPr>
            <p:ph idx="1"/>
          </p:nvPr>
        </p:nvSpPr>
        <p:spPr>
          <a:xfrm>
            <a:off x="457200" y="1196975"/>
            <a:ext cx="8229600" cy="2232025"/>
          </a:xfrm>
        </p:spPr>
        <p:txBody>
          <a:bodyPr/>
          <a:lstStyle/>
          <a:p>
            <a:pPr marL="0" indent="0" eaLnBrk="1" hangingPunct="1">
              <a:lnSpc>
                <a:spcPct val="114000"/>
              </a:lnSpc>
              <a:buFont typeface="Arial" charset="0"/>
              <a:buNone/>
            </a:pPr>
            <a:r>
              <a:rPr lang="el-GR" altLang="el-GR" sz="2400" smtClean="0"/>
              <a:t>Οι κυκλικές ενώσεις μπορούν να είναι ισοκυκλικές (όταν τα μέλη του δακτυλίου τους είναι αποκλειστικά και μόνο άτομα άνθρακα) ή ετεροκυκλικές (όταν στο δακτύλιο συμμετέχουν, κι άλλα άτομα εκτός από άτομα C, δηλαδή ετεροάτομα, όπως H, O, N, S, κτλ).</a:t>
            </a:r>
          </a:p>
        </p:txBody>
      </p:sp>
      <p:graphicFrame>
        <p:nvGraphicFramePr>
          <p:cNvPr id="15366" name="Αντικείμενο 5" descr="ισοκυκλική ένωση"/>
          <p:cNvGraphicFramePr>
            <a:graphicFrameLocks noChangeAspect="1"/>
          </p:cNvGraphicFramePr>
          <p:nvPr>
            <p:extLst>
              <p:ext uri="{D42A27DB-BD31-4B8C-83A1-F6EECF244321}">
                <p14:modId xmlns:p14="http://schemas.microsoft.com/office/powerpoint/2010/main" val="4118377037"/>
              </p:ext>
            </p:extLst>
          </p:nvPr>
        </p:nvGraphicFramePr>
        <p:xfrm>
          <a:off x="4427984" y="3356992"/>
          <a:ext cx="1006475" cy="1131887"/>
        </p:xfrm>
        <a:graphic>
          <a:graphicData uri="http://schemas.openxmlformats.org/presentationml/2006/ole">
            <mc:AlternateContent xmlns:mc="http://schemas.openxmlformats.org/markup-compatibility/2006">
              <mc:Choice xmlns:v="urn:schemas-microsoft-com:vml" Requires="v">
                <p:oleObj spid="_x0000_s3094" r:id="rId3" imgW="1435680" imgH="1650960" progId="">
                  <p:embed/>
                </p:oleObj>
              </mc:Choice>
              <mc:Fallback>
                <p:oleObj r:id="rId3" imgW="1435680" imgH="16509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356992"/>
                        <a:ext cx="1006475"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8" name="Αντικείμενο 7" descr="ισοκυκλική ένωση"/>
          <p:cNvGraphicFramePr>
            <a:graphicFrameLocks noChangeAspect="1"/>
          </p:cNvGraphicFramePr>
          <p:nvPr>
            <p:extLst>
              <p:ext uri="{D42A27DB-BD31-4B8C-83A1-F6EECF244321}">
                <p14:modId xmlns:p14="http://schemas.microsoft.com/office/powerpoint/2010/main" val="113268951"/>
              </p:ext>
            </p:extLst>
          </p:nvPr>
        </p:nvGraphicFramePr>
        <p:xfrm>
          <a:off x="6012309" y="3283967"/>
          <a:ext cx="1157287" cy="1133475"/>
        </p:xfrm>
        <a:graphic>
          <a:graphicData uri="http://schemas.openxmlformats.org/presentationml/2006/ole">
            <mc:AlternateContent xmlns:mc="http://schemas.openxmlformats.org/markup-compatibility/2006">
              <mc:Choice xmlns:v="urn:schemas-microsoft-com:vml" Requires="v">
                <p:oleObj spid="_x0000_s3095" r:id="rId5" imgW="1351080" imgH="1302840" progId="">
                  <p:embed/>
                </p:oleObj>
              </mc:Choice>
              <mc:Fallback>
                <p:oleObj r:id="rId5" imgW="1351080" imgH="13028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309" y="3283967"/>
                        <a:ext cx="1157287"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Ορθογώνιο 14"/>
          <p:cNvSpPr/>
          <p:nvPr/>
        </p:nvSpPr>
        <p:spPr>
          <a:xfrm>
            <a:off x="1836738" y="4211637"/>
            <a:ext cx="2097087" cy="369887"/>
          </a:xfrm>
          <a:prstGeom prst="rect">
            <a:avLst/>
          </a:prstGeom>
        </p:spPr>
        <p:txBody>
          <a:bodyPr wrap="none">
            <a:spAutoFit/>
          </a:bodyPr>
          <a:lstStyle/>
          <a:p>
            <a:pPr>
              <a:defRPr/>
            </a:pPr>
            <a:r>
              <a:rPr lang="el-GR" dirty="0" err="1">
                <a:solidFill>
                  <a:prstClr val="black"/>
                </a:solidFill>
                <a:latin typeface="Calibri"/>
                <a:cs typeface="Arial" charset="0"/>
              </a:rPr>
              <a:t>Ισοκυκλικές</a:t>
            </a:r>
            <a:r>
              <a:rPr lang="el-GR" dirty="0">
                <a:solidFill>
                  <a:prstClr val="black"/>
                </a:solidFill>
                <a:latin typeface="Calibri"/>
                <a:cs typeface="Arial" charset="0"/>
              </a:rPr>
              <a:t> ενώσεις</a:t>
            </a:r>
          </a:p>
        </p:txBody>
      </p:sp>
      <p:cxnSp>
        <p:nvCxnSpPr>
          <p:cNvPr id="14" name="Ευθεία γραμμή σύνδεσης 13"/>
          <p:cNvCxnSpPr/>
          <p:nvPr/>
        </p:nvCxnSpPr>
        <p:spPr>
          <a:xfrm>
            <a:off x="1836738" y="4589463"/>
            <a:ext cx="590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370" name="Αντικείμενο 9" descr="ετεροκυκλική ένωση"/>
          <p:cNvGraphicFramePr>
            <a:graphicFrameLocks noChangeAspect="1"/>
          </p:cNvGraphicFramePr>
          <p:nvPr>
            <p:extLst>
              <p:ext uri="{D42A27DB-BD31-4B8C-83A1-F6EECF244321}">
                <p14:modId xmlns:p14="http://schemas.microsoft.com/office/powerpoint/2010/main" val="15375475"/>
              </p:ext>
            </p:extLst>
          </p:nvPr>
        </p:nvGraphicFramePr>
        <p:xfrm>
          <a:off x="2123579" y="4695293"/>
          <a:ext cx="1141412" cy="1411288"/>
        </p:xfrm>
        <a:graphic>
          <a:graphicData uri="http://schemas.openxmlformats.org/presentationml/2006/ole">
            <mc:AlternateContent xmlns:mc="http://schemas.openxmlformats.org/markup-compatibility/2006">
              <mc:Choice xmlns:v="urn:schemas-microsoft-com:vml" Requires="v">
                <p:oleObj spid="_x0000_s3096" r:id="rId7" imgW="1435680" imgH="1781640" progId="">
                  <p:embed/>
                </p:oleObj>
              </mc:Choice>
              <mc:Fallback>
                <p:oleObj r:id="rId7" imgW="1435680" imgH="1781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579" y="4695293"/>
                        <a:ext cx="1141412"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72" name="Αντικείμενο 11" descr="ετεροκυκλική ένωση"/>
          <p:cNvGraphicFramePr>
            <a:graphicFrameLocks noChangeAspect="1"/>
          </p:cNvGraphicFramePr>
          <p:nvPr>
            <p:extLst>
              <p:ext uri="{D42A27DB-BD31-4B8C-83A1-F6EECF244321}">
                <p14:modId xmlns:p14="http://schemas.microsoft.com/office/powerpoint/2010/main" val="718296525"/>
              </p:ext>
            </p:extLst>
          </p:nvPr>
        </p:nvGraphicFramePr>
        <p:xfrm>
          <a:off x="3707904" y="4622268"/>
          <a:ext cx="1331912" cy="1385888"/>
        </p:xfrm>
        <a:graphic>
          <a:graphicData uri="http://schemas.openxmlformats.org/presentationml/2006/ole">
            <mc:AlternateContent xmlns:mc="http://schemas.openxmlformats.org/markup-compatibility/2006">
              <mc:Choice xmlns:v="urn:schemas-microsoft-com:vml" Requires="v">
                <p:oleObj spid="_x0000_s3097" r:id="rId9" imgW="1410840" imgH="1482480" progId="">
                  <p:embed/>
                </p:oleObj>
              </mc:Choice>
              <mc:Fallback>
                <p:oleObj r:id="rId9" imgW="1410840" imgH="1482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4622268"/>
                        <a:ext cx="1331912"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Ορθογώνιο 15"/>
          <p:cNvSpPr/>
          <p:nvPr/>
        </p:nvSpPr>
        <p:spPr>
          <a:xfrm>
            <a:off x="5400676" y="4581525"/>
            <a:ext cx="2341562" cy="369888"/>
          </a:xfrm>
          <a:prstGeom prst="rect">
            <a:avLst/>
          </a:prstGeom>
        </p:spPr>
        <p:txBody>
          <a:bodyPr wrap="none">
            <a:spAutoFit/>
          </a:bodyPr>
          <a:lstStyle/>
          <a:p>
            <a:pPr>
              <a:defRPr/>
            </a:pPr>
            <a:r>
              <a:rPr lang="el-GR" dirty="0" err="1">
                <a:solidFill>
                  <a:prstClr val="black"/>
                </a:solidFill>
                <a:latin typeface="Calibri"/>
                <a:cs typeface="Arial" charset="0"/>
              </a:rPr>
              <a:t>Ετεροκυκλικές</a:t>
            </a:r>
            <a:r>
              <a:rPr lang="el-GR" dirty="0">
                <a:solidFill>
                  <a:prstClr val="black"/>
                </a:solidFill>
                <a:latin typeface="Calibri"/>
                <a:cs typeface="Arial" charset="0"/>
              </a:rPr>
              <a:t> ενώσεις</a:t>
            </a:r>
          </a:p>
        </p:txBody>
      </p:sp>
      <p:sp>
        <p:nvSpPr>
          <p:cNvPr id="4" name="Θέση αριθμού διαφάνειας 3"/>
          <p:cNvSpPr>
            <a:spLocks noGrp="1"/>
          </p:cNvSpPr>
          <p:nvPr>
            <p:ph type="sldNum" sz="quarter" idx="12"/>
          </p:nvPr>
        </p:nvSpPr>
        <p:spPr/>
        <p:txBody>
          <a:bodyPr/>
          <a:lstStyle/>
          <a:p>
            <a:pPr>
              <a:defRPr/>
            </a:pPr>
            <a:fld id="{547A4EF3-D408-48EE-8BD2-42B003A06997}"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17990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(6 από 8)</a:t>
            </a:r>
            <a:endParaRPr lang="el-GR" altLang="el-GR" dirty="0" smtClean="0"/>
          </a:p>
        </p:txBody>
      </p:sp>
      <p:sp>
        <p:nvSpPr>
          <p:cNvPr id="16387" name="Θέση περιεχομένου 2"/>
          <p:cNvSpPr>
            <a:spLocks noGrp="1"/>
          </p:cNvSpPr>
          <p:nvPr>
            <p:ph idx="1"/>
          </p:nvPr>
        </p:nvSpPr>
        <p:spPr>
          <a:xfrm>
            <a:off x="457200" y="1196975"/>
            <a:ext cx="8229600" cy="2160588"/>
          </a:xfrm>
        </p:spPr>
        <p:txBody>
          <a:bodyPr/>
          <a:lstStyle/>
          <a:p>
            <a:pPr marL="0" indent="0" eaLnBrk="1" hangingPunct="1">
              <a:lnSpc>
                <a:spcPct val="114000"/>
              </a:lnSpc>
              <a:spcBef>
                <a:spcPts val="1200"/>
              </a:spcBef>
              <a:buFont typeface="Arial" charset="0"/>
              <a:buNone/>
            </a:pPr>
            <a:r>
              <a:rPr lang="el-GR" altLang="el-GR" sz="2400" smtClean="0"/>
              <a:t>Οι </a:t>
            </a:r>
            <a:r>
              <a:rPr lang="el-GR" altLang="el-GR" sz="2400" b="1" smtClean="0"/>
              <a:t>ισοκυκλικές</a:t>
            </a:r>
            <a:r>
              <a:rPr lang="el-GR" altLang="el-GR" sz="2400" smtClean="0"/>
              <a:t> ενώσεις μπορούν να διακριθούν σε </a:t>
            </a:r>
            <a:r>
              <a:rPr lang="el-GR" altLang="el-GR" sz="2400" b="1" smtClean="0"/>
              <a:t>αρωματικές</a:t>
            </a:r>
            <a:r>
              <a:rPr lang="el-GR" altLang="el-GR" sz="2400" smtClean="0"/>
              <a:t> και σε </a:t>
            </a:r>
            <a:r>
              <a:rPr lang="el-GR" altLang="el-GR" sz="2400" b="1" smtClean="0"/>
              <a:t>αλεικυκλικές </a:t>
            </a:r>
            <a:r>
              <a:rPr lang="el-GR" altLang="el-GR" sz="2400" smtClean="0"/>
              <a:t>(δηλαδή σε μη αρωματικές ενώσεις ή ενώσεις με ιδιότητες παρόμοιες με τις άκυκλες- αλειφατικές ενώσεις, από όπου προκύπτει και η ονομασία τους (αλειφατικές - κυκλικές).</a:t>
            </a:r>
          </a:p>
        </p:txBody>
      </p:sp>
      <p:graphicFrame>
        <p:nvGraphicFramePr>
          <p:cNvPr id="16390" name="Αντικείμενο 5" descr="βενζόλιο – αρωματική ένωση&#10;"/>
          <p:cNvGraphicFramePr>
            <a:graphicFrameLocks noChangeAspect="1"/>
          </p:cNvGraphicFramePr>
          <p:nvPr>
            <p:extLst>
              <p:ext uri="{D42A27DB-BD31-4B8C-83A1-F6EECF244321}">
                <p14:modId xmlns:p14="http://schemas.microsoft.com/office/powerpoint/2010/main" val="1826524493"/>
              </p:ext>
            </p:extLst>
          </p:nvPr>
        </p:nvGraphicFramePr>
        <p:xfrm>
          <a:off x="4211638" y="3357563"/>
          <a:ext cx="4414837" cy="1082675"/>
        </p:xfrm>
        <a:graphic>
          <a:graphicData uri="http://schemas.openxmlformats.org/presentationml/2006/ole">
            <mc:AlternateContent xmlns:mc="http://schemas.openxmlformats.org/markup-compatibility/2006">
              <mc:Choice xmlns:v="urn:schemas-microsoft-com:vml" Requires="v">
                <p:oleObj spid="_x0000_s4123" r:id="rId3" imgW="4714200" imgH="1156320" progId="">
                  <p:embed/>
                </p:oleObj>
              </mc:Choice>
              <mc:Fallback>
                <p:oleObj r:id="rId3" imgW="4714200" imgH="1156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357563"/>
                        <a:ext cx="4414837"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Ορθογώνιο 16"/>
          <p:cNvSpPr/>
          <p:nvPr/>
        </p:nvSpPr>
        <p:spPr>
          <a:xfrm>
            <a:off x="1230313" y="4149080"/>
            <a:ext cx="2946400" cy="369888"/>
          </a:xfrm>
          <a:prstGeom prst="rect">
            <a:avLst/>
          </a:prstGeom>
        </p:spPr>
        <p:txBody>
          <a:bodyPr wrap="none">
            <a:spAutoFit/>
          </a:bodyPr>
          <a:lstStyle/>
          <a:p>
            <a:pPr>
              <a:defRPr/>
            </a:pPr>
            <a:r>
              <a:rPr lang="el-GR" dirty="0">
                <a:solidFill>
                  <a:prstClr val="black"/>
                </a:solidFill>
                <a:latin typeface="Calibri"/>
                <a:cs typeface="Arial" charset="0"/>
              </a:rPr>
              <a:t>βενζόλιο – αρωματική ένωση</a:t>
            </a:r>
          </a:p>
        </p:txBody>
      </p:sp>
      <p:cxnSp>
        <p:nvCxnSpPr>
          <p:cNvPr id="16" name="Ευθεία γραμμή σύνδεσης 15"/>
          <p:cNvCxnSpPr/>
          <p:nvPr/>
        </p:nvCxnSpPr>
        <p:spPr>
          <a:xfrm>
            <a:off x="1331913" y="4581525"/>
            <a:ext cx="6120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392" name="Αντικείμενο 7" descr="αλεικυκλική ένωση"/>
          <p:cNvGraphicFramePr>
            <a:graphicFrameLocks noChangeAspect="1"/>
          </p:cNvGraphicFramePr>
          <p:nvPr>
            <p:extLst>
              <p:ext uri="{D42A27DB-BD31-4B8C-83A1-F6EECF244321}">
                <p14:modId xmlns:p14="http://schemas.microsoft.com/office/powerpoint/2010/main" val="2382709947"/>
              </p:ext>
            </p:extLst>
          </p:nvPr>
        </p:nvGraphicFramePr>
        <p:xfrm>
          <a:off x="447675" y="4941888"/>
          <a:ext cx="581025" cy="657225"/>
        </p:xfrm>
        <a:graphic>
          <a:graphicData uri="http://schemas.openxmlformats.org/presentationml/2006/ole">
            <mc:AlternateContent xmlns:mc="http://schemas.openxmlformats.org/markup-compatibility/2006">
              <mc:Choice xmlns:v="urn:schemas-microsoft-com:vml" Requires="v">
                <p:oleObj spid="_x0000_s4124" r:id="rId5" imgW="777960" imgH="889560" progId="">
                  <p:embed/>
                </p:oleObj>
              </mc:Choice>
              <mc:Fallback>
                <p:oleObj r:id="rId5" imgW="777960" imgH="889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4941888"/>
                        <a:ext cx="5810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4" name="Αντικείμενο 9" descr="αλεικυκλική ένωση"/>
          <p:cNvGraphicFramePr>
            <a:graphicFrameLocks noChangeAspect="1"/>
          </p:cNvGraphicFramePr>
          <p:nvPr>
            <p:extLst>
              <p:ext uri="{D42A27DB-BD31-4B8C-83A1-F6EECF244321}">
                <p14:modId xmlns:p14="http://schemas.microsoft.com/office/powerpoint/2010/main" val="2467707922"/>
              </p:ext>
            </p:extLst>
          </p:nvPr>
        </p:nvGraphicFramePr>
        <p:xfrm>
          <a:off x="1311275" y="4797425"/>
          <a:ext cx="971550" cy="971550"/>
        </p:xfrm>
        <a:graphic>
          <a:graphicData uri="http://schemas.openxmlformats.org/presentationml/2006/ole">
            <mc:AlternateContent xmlns:mc="http://schemas.openxmlformats.org/markup-compatibility/2006">
              <mc:Choice xmlns:v="urn:schemas-microsoft-com:vml" Requires="v">
                <p:oleObj spid="_x0000_s4125" r:id="rId7" imgW="1964160" imgH="1968840" progId="">
                  <p:embed/>
                </p:oleObj>
              </mc:Choice>
              <mc:Fallback>
                <p:oleObj r:id="rId7" imgW="1964160" imgH="19688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275" y="4797425"/>
                        <a:ext cx="97155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6" name="Αντικείμενο 11" descr="αλεικυκλική ένωση"/>
          <p:cNvGraphicFramePr>
            <a:graphicFrameLocks noChangeAspect="1"/>
          </p:cNvGraphicFramePr>
          <p:nvPr>
            <p:extLst>
              <p:ext uri="{D42A27DB-BD31-4B8C-83A1-F6EECF244321}">
                <p14:modId xmlns:p14="http://schemas.microsoft.com/office/powerpoint/2010/main" val="3436719276"/>
              </p:ext>
            </p:extLst>
          </p:nvPr>
        </p:nvGraphicFramePr>
        <p:xfrm>
          <a:off x="2463800" y="4797425"/>
          <a:ext cx="962025" cy="1085850"/>
        </p:xfrm>
        <a:graphic>
          <a:graphicData uri="http://schemas.openxmlformats.org/presentationml/2006/ole">
            <mc:AlternateContent xmlns:mc="http://schemas.openxmlformats.org/markup-compatibility/2006">
              <mc:Choice xmlns:v="urn:schemas-microsoft-com:vml" Requires="v">
                <p:oleObj spid="_x0000_s4126" r:id="rId9" imgW="1435680" imgH="1650960" progId="">
                  <p:embed/>
                </p:oleObj>
              </mc:Choice>
              <mc:Fallback>
                <p:oleObj r:id="rId9" imgW="1435680" imgH="16509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3800" y="4797425"/>
                        <a:ext cx="962025"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8" name="Αντικείμενο 13" descr="αλεικυκλική ένωση"/>
          <p:cNvGraphicFramePr>
            <a:graphicFrameLocks noChangeAspect="1"/>
          </p:cNvGraphicFramePr>
          <p:nvPr>
            <p:extLst>
              <p:ext uri="{D42A27DB-BD31-4B8C-83A1-F6EECF244321}">
                <p14:modId xmlns:p14="http://schemas.microsoft.com/office/powerpoint/2010/main" val="2248447271"/>
              </p:ext>
            </p:extLst>
          </p:nvPr>
        </p:nvGraphicFramePr>
        <p:xfrm>
          <a:off x="3543300" y="4797425"/>
          <a:ext cx="1028700" cy="971550"/>
        </p:xfrm>
        <a:graphic>
          <a:graphicData uri="http://schemas.openxmlformats.org/presentationml/2006/ole">
            <mc:AlternateContent xmlns:mc="http://schemas.openxmlformats.org/markup-compatibility/2006">
              <mc:Choice xmlns:v="urn:schemas-microsoft-com:vml" Requires="v">
                <p:oleObj spid="_x0000_s4127" r:id="rId11" imgW="1351080" imgH="1302840" progId="">
                  <p:embed/>
                </p:oleObj>
              </mc:Choice>
              <mc:Fallback>
                <p:oleObj r:id="rId11" imgW="1351080" imgH="13028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3300" y="4797425"/>
                        <a:ext cx="10287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Ορθογώνιο 17"/>
          <p:cNvSpPr/>
          <p:nvPr/>
        </p:nvSpPr>
        <p:spPr>
          <a:xfrm>
            <a:off x="4932040" y="4581525"/>
            <a:ext cx="2203450" cy="369888"/>
          </a:xfrm>
          <a:prstGeom prst="rect">
            <a:avLst/>
          </a:prstGeom>
        </p:spPr>
        <p:txBody>
          <a:bodyPr wrap="none">
            <a:spAutoFit/>
          </a:bodyPr>
          <a:lstStyle/>
          <a:p>
            <a:pPr>
              <a:defRPr/>
            </a:pPr>
            <a:r>
              <a:rPr lang="el-GR" dirty="0" err="1">
                <a:solidFill>
                  <a:prstClr val="black"/>
                </a:solidFill>
                <a:latin typeface="Calibri"/>
                <a:cs typeface="Arial" charset="0"/>
              </a:rPr>
              <a:t>αλεικυκλικές</a:t>
            </a:r>
            <a:r>
              <a:rPr lang="el-GR" dirty="0">
                <a:solidFill>
                  <a:prstClr val="black"/>
                </a:solidFill>
                <a:latin typeface="Calibri"/>
                <a:cs typeface="Arial" charset="0"/>
              </a:rPr>
              <a:t> ενώσεις</a:t>
            </a:r>
          </a:p>
        </p:txBody>
      </p:sp>
      <p:sp>
        <p:nvSpPr>
          <p:cNvPr id="4" name="Θέση αριθμού διαφάνειας 3"/>
          <p:cNvSpPr>
            <a:spLocks noGrp="1"/>
          </p:cNvSpPr>
          <p:nvPr>
            <p:ph type="sldNum" sz="quarter" idx="12"/>
          </p:nvPr>
        </p:nvSpPr>
        <p:spPr/>
        <p:txBody>
          <a:bodyPr/>
          <a:lstStyle/>
          <a:p>
            <a:pPr>
              <a:defRPr/>
            </a:pPr>
            <a:fld id="{EFFDF7B4-F9FA-4986-A550-F81A729990DB}"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57298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dirty="0" smtClean="0"/>
              <a:t>Κατάταξη των οργανικών ενώσεων</a:t>
            </a:r>
            <a:br>
              <a:rPr lang="el-GR" altLang="el-GR" dirty="0" smtClean="0"/>
            </a:br>
            <a:r>
              <a:rPr lang="el-GR" altLang="el-GR" sz="3200" b="0" dirty="0" smtClean="0"/>
              <a:t>(7 από 8)</a:t>
            </a:r>
            <a:endParaRPr lang="el-GR" altLang="el-GR" b="0" dirty="0" smtClean="0"/>
          </a:p>
        </p:txBody>
      </p:sp>
      <p:sp>
        <p:nvSpPr>
          <p:cNvPr id="17411" name="Θέση περιεχομένου 2"/>
          <p:cNvSpPr>
            <a:spLocks noGrp="1"/>
          </p:cNvSpPr>
          <p:nvPr>
            <p:ph idx="1"/>
          </p:nvPr>
        </p:nvSpPr>
        <p:spPr>
          <a:xfrm>
            <a:off x="250825" y="1484313"/>
            <a:ext cx="4475163" cy="1873250"/>
          </a:xfrm>
        </p:spPr>
        <p:txBody>
          <a:bodyPr/>
          <a:lstStyle/>
          <a:p>
            <a:pPr marL="0" indent="0" eaLnBrk="1" hangingPunct="1">
              <a:buFont typeface="Arial" charset="0"/>
              <a:buNone/>
            </a:pPr>
            <a:r>
              <a:rPr lang="el-GR" altLang="el-GR" sz="2400" dirty="0" smtClean="0"/>
              <a:t>Έτσι, η κατάταξη των οργανικών ενώσεων μπορεί να σχηματοποιηθεί ως εξής:</a:t>
            </a:r>
          </a:p>
        </p:txBody>
      </p:sp>
      <p:graphicFrame>
        <p:nvGraphicFramePr>
          <p:cNvPr id="2" name="Διάγραμμα 1" descr="κατάταξη των οργανικών ενώσεων"/>
          <p:cNvGraphicFramePr/>
          <p:nvPr>
            <p:extLst>
              <p:ext uri="{D42A27DB-BD31-4B8C-83A1-F6EECF244321}">
                <p14:modId xmlns:p14="http://schemas.microsoft.com/office/powerpoint/2010/main" val="1624571968"/>
              </p:ext>
            </p:extLst>
          </p:nvPr>
        </p:nvGraphicFramePr>
        <p:xfrm>
          <a:off x="4139952" y="1196752"/>
          <a:ext cx="49330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DC6392F3-362A-4E87-95A7-CAF75A1231B9}"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78808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dirty="0" smtClean="0"/>
              <a:t>Κατάταξη των οργανικών ενώσεων</a:t>
            </a:r>
            <a:br>
              <a:rPr lang="el-GR" altLang="el-GR" dirty="0" smtClean="0"/>
            </a:br>
            <a:r>
              <a:rPr lang="el-GR" altLang="el-GR" sz="3200" b="0" dirty="0" smtClean="0"/>
              <a:t>(8 από 8)</a:t>
            </a:r>
            <a:endParaRPr lang="el-GR" altLang="el-GR" dirty="0" smtClean="0"/>
          </a:p>
        </p:txBody>
      </p:sp>
      <p:sp>
        <p:nvSpPr>
          <p:cNvPr id="18435" name="Θέση περιεχομένου 2"/>
          <p:cNvSpPr>
            <a:spLocks noGrp="1"/>
          </p:cNvSpPr>
          <p:nvPr>
            <p:ph idx="1"/>
          </p:nvPr>
        </p:nvSpPr>
        <p:spPr>
          <a:xfrm>
            <a:off x="457200" y="1340768"/>
            <a:ext cx="8229600" cy="4896520"/>
          </a:xfrm>
        </p:spPr>
        <p:txBody>
          <a:bodyPr/>
          <a:lstStyle/>
          <a:p>
            <a:pPr marL="457200" indent="-457200">
              <a:lnSpc>
                <a:spcPct val="114000"/>
              </a:lnSpc>
              <a:spcBef>
                <a:spcPts val="1200"/>
              </a:spcBef>
              <a:buFont typeface="Calibri" pitchFamily="34" charset="0"/>
              <a:buAutoNum type="arabicPeriod" startAt="3"/>
            </a:pPr>
            <a:r>
              <a:rPr lang="el-GR" altLang="el-GR" sz="2400" dirty="0" smtClean="0"/>
              <a:t>Τέλος, η κατάταξη των οργανικών ενώσεων μπορεί να γίνει με βάση την χαρακτηριστική ομάδα που περιέχεται στα μόρια τους ή πιο σωστά με βάση την ομόλογη σειρά στην οποία ανήκουν.</a:t>
            </a:r>
          </a:p>
        </p:txBody>
      </p:sp>
      <p:sp>
        <p:nvSpPr>
          <p:cNvPr id="4" name="Θέση αριθμού διαφάνειας 3"/>
          <p:cNvSpPr>
            <a:spLocks noGrp="1"/>
          </p:cNvSpPr>
          <p:nvPr>
            <p:ph type="sldNum" sz="quarter" idx="12"/>
          </p:nvPr>
        </p:nvSpPr>
        <p:spPr/>
        <p:txBody>
          <a:bodyPr/>
          <a:lstStyle/>
          <a:p>
            <a:pPr>
              <a:defRPr/>
            </a:pPr>
            <a:fld id="{13D47491-8562-4B5A-94F6-28453FE23EB1}"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313085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l-GR" altLang="el-GR" smtClean="0"/>
              <a:t>Χαρακτηριστική ομάδα</a:t>
            </a:r>
          </a:p>
        </p:txBody>
      </p:sp>
      <p:sp>
        <p:nvSpPr>
          <p:cNvPr id="19459" name="Θέση περιεχομένου 2"/>
          <p:cNvSpPr>
            <a:spLocks noGrp="1"/>
          </p:cNvSpPr>
          <p:nvPr>
            <p:ph idx="1"/>
          </p:nvPr>
        </p:nvSpPr>
        <p:spPr>
          <a:xfrm>
            <a:off x="5724525" y="1196975"/>
            <a:ext cx="3419475" cy="4464050"/>
          </a:xfrm>
        </p:spPr>
        <p:txBody>
          <a:bodyPr/>
          <a:lstStyle/>
          <a:p>
            <a:pPr marL="0" indent="0">
              <a:lnSpc>
                <a:spcPct val="120000"/>
              </a:lnSpc>
              <a:buFont typeface="Arial" charset="0"/>
              <a:buNone/>
            </a:pPr>
            <a:r>
              <a:rPr lang="el-GR" altLang="el-GR" sz="2300" smtClean="0"/>
              <a:t>Χαρακτηριστική ομάδα ονομάζεται ένα άτομο ή ένα συγκρότημα ατόμων, που όταν συνδέεται σε μια οργανική ένωση, της προσδίδει χαρακτηριστικές ιδιότητες.</a:t>
            </a:r>
          </a:p>
        </p:txBody>
      </p:sp>
      <p:graphicFrame>
        <p:nvGraphicFramePr>
          <p:cNvPr id="5" name="Πίνακας 4" descr="χαρακτηριστικές ομάδες και ο συμβολισμός τους"/>
          <p:cNvGraphicFramePr>
            <a:graphicFrameLocks noGrp="1"/>
          </p:cNvGraphicFramePr>
          <p:nvPr>
            <p:extLst>
              <p:ext uri="{D42A27DB-BD31-4B8C-83A1-F6EECF244321}">
                <p14:modId xmlns:p14="http://schemas.microsoft.com/office/powerpoint/2010/main" val="3569621892"/>
              </p:ext>
            </p:extLst>
          </p:nvPr>
        </p:nvGraphicFramePr>
        <p:xfrm>
          <a:off x="6350" y="1196975"/>
          <a:ext cx="5700713" cy="5395914"/>
        </p:xfrm>
        <a:graphic>
          <a:graphicData uri="http://schemas.openxmlformats.org/drawingml/2006/table">
            <a:tbl>
              <a:tblPr firstRow="1"/>
              <a:tblGrid>
                <a:gridCol w="2238375"/>
                <a:gridCol w="1897063"/>
                <a:gridCol w="1565275"/>
              </a:tblGrid>
              <a:tr h="7223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1" i="0" u="none" strike="noStrike" cap="none" normalizeH="0" baseline="0" dirty="0" smtClean="0">
                          <a:ln>
                            <a:noFill/>
                          </a:ln>
                          <a:solidFill>
                            <a:schemeClr val="tx1"/>
                          </a:solidFill>
                          <a:effectLst/>
                          <a:latin typeface="Calibri" pitchFamily="34" charset="0"/>
                          <a:cs typeface="Times New Roman" pitchFamily="18" charset="0"/>
                        </a:rPr>
                        <a:t>Χημική τάξη ένωσης</a:t>
                      </a:r>
                      <a:endParaRPr kumimoji="0" lang="el-GR" altLang="el-GR" sz="1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1" i="0" u="none" strike="noStrike" cap="none" normalizeH="0" baseline="0" dirty="0" smtClean="0">
                          <a:ln>
                            <a:noFill/>
                          </a:ln>
                          <a:solidFill>
                            <a:schemeClr val="tx1"/>
                          </a:solidFill>
                          <a:effectLst/>
                          <a:latin typeface="Calibri" pitchFamily="34" charset="0"/>
                          <a:cs typeface="Times New Roman" pitchFamily="18" charset="0"/>
                        </a:rPr>
                        <a:t>Χαρακτηριστική ομάδα </a:t>
                      </a:r>
                      <a:endParaRPr kumimoji="0" lang="el-GR" altLang="el-GR" sz="1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1" i="0" u="none" strike="noStrike" cap="none" normalizeH="0" baseline="0" dirty="0" smtClean="0">
                          <a:ln>
                            <a:noFill/>
                          </a:ln>
                          <a:solidFill>
                            <a:schemeClr val="tx1"/>
                          </a:solidFill>
                          <a:effectLst/>
                          <a:latin typeface="Calibri" pitchFamily="34" charset="0"/>
                          <a:cs typeface="Times New Roman" pitchFamily="18" charset="0"/>
                        </a:rPr>
                        <a:t>Συμβολισμός </a:t>
                      </a:r>
                      <a:endParaRPr kumimoji="0" lang="el-GR" altLang="el-GR" sz="1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7223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Υδρογονάνθρακες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Αλκοόλες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Υδροξύλιο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-OH</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Αιθέρες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Αιθερομάδα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-O-</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Αλδεϋδες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Αλδεϋδομάδα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-CHO</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Κετόνες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Κετονομάδα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-CO-</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Καρβοξυλικά οξέα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Καρβοξύλιο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-COOH</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Εστέρες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Εστερομάδα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dirty="0" smtClean="0">
                          <a:ln>
                            <a:noFill/>
                          </a:ln>
                          <a:solidFill>
                            <a:schemeClr val="tx1"/>
                          </a:solidFill>
                          <a:effectLst/>
                          <a:latin typeface="Calibri" pitchFamily="34" charset="0"/>
                          <a:cs typeface="Times New Roman" pitchFamily="18" charset="0"/>
                        </a:rPr>
                        <a:t>-COOC-</a:t>
                      </a:r>
                      <a:endParaRPr kumimoji="0" lang="el-GR" altLang="el-GR" sz="1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Αμίνες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Αμινο-ομάδα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-NH</a:t>
                      </a:r>
                      <a:r>
                        <a:rPr kumimoji="0" lang="en-US" altLang="el-GR" sz="1900" b="0" i="0" u="none" strike="noStrike" cap="none" normalizeH="0" baseline="-25000" smtClean="0">
                          <a:ln>
                            <a:noFill/>
                          </a:ln>
                          <a:solidFill>
                            <a:schemeClr val="tx1"/>
                          </a:solidFill>
                          <a:effectLst/>
                          <a:latin typeface="Calibri" pitchFamily="34" charset="0"/>
                          <a:cs typeface="Times New Roman" pitchFamily="18" charset="0"/>
                        </a:rPr>
                        <a:t>2</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Νιτρίλια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Κυανο-ομάδα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-CN</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Νιτροενώσεις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Νιτρο –ομάδα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smtClean="0">
                          <a:ln>
                            <a:noFill/>
                          </a:ln>
                          <a:solidFill>
                            <a:schemeClr val="tx1"/>
                          </a:solidFill>
                          <a:effectLst/>
                          <a:latin typeface="Calibri" pitchFamily="34" charset="0"/>
                          <a:cs typeface="Times New Roman" pitchFamily="18" charset="0"/>
                        </a:rPr>
                        <a:t>-NO</a:t>
                      </a:r>
                      <a:r>
                        <a:rPr kumimoji="0" lang="en-US" altLang="el-GR" sz="1900" b="0" i="0" u="none" strike="noStrike" cap="none" normalizeH="0" baseline="-25000" smtClean="0">
                          <a:ln>
                            <a:noFill/>
                          </a:ln>
                          <a:solidFill>
                            <a:schemeClr val="tx1"/>
                          </a:solidFill>
                          <a:effectLst/>
                          <a:latin typeface="Calibri" pitchFamily="34" charset="0"/>
                          <a:cs typeface="Times New Roman" pitchFamily="18" charset="0"/>
                        </a:rPr>
                        <a:t>2</a:t>
                      </a:r>
                      <a:endParaRPr kumimoji="0" lang="el-GR" altLang="el-GR" sz="19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Θειόλες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900" b="0" i="0" u="none" strike="noStrike" cap="none" normalizeH="0" baseline="0" smtClean="0">
                          <a:ln>
                            <a:noFill/>
                          </a:ln>
                          <a:solidFill>
                            <a:schemeClr val="tx1"/>
                          </a:solidFill>
                          <a:effectLst/>
                          <a:latin typeface="Calibri" pitchFamily="34" charset="0"/>
                          <a:cs typeface="Times New Roman" pitchFamily="18" charset="0"/>
                        </a:rPr>
                        <a:t>Θειολική ομάδα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l-GR" sz="1900" b="0" i="0" u="none" strike="noStrike" cap="none" normalizeH="0" baseline="0" dirty="0" smtClean="0">
                          <a:ln>
                            <a:noFill/>
                          </a:ln>
                          <a:solidFill>
                            <a:schemeClr val="tx1"/>
                          </a:solidFill>
                          <a:effectLst/>
                          <a:latin typeface="Calibri" pitchFamily="34" charset="0"/>
                          <a:cs typeface="Times New Roman" pitchFamily="18" charset="0"/>
                        </a:rPr>
                        <a:t>-SH</a:t>
                      </a:r>
                      <a:endParaRPr kumimoji="0" lang="el-GR" altLang="el-GR" sz="1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αριθμού διαφάνειας 3"/>
          <p:cNvSpPr>
            <a:spLocks noGrp="1"/>
          </p:cNvSpPr>
          <p:nvPr>
            <p:ph type="sldNum" sz="quarter" idx="12"/>
          </p:nvPr>
        </p:nvSpPr>
        <p:spPr>
          <a:xfrm>
            <a:off x="6588125" y="6453188"/>
            <a:ext cx="2133600" cy="365125"/>
          </a:xfrm>
        </p:spPr>
        <p:txBody>
          <a:bodyPr/>
          <a:lstStyle/>
          <a:p>
            <a:pPr>
              <a:defRPr/>
            </a:pPr>
            <a:fld id="{B04DAC11-02E0-4995-8ACC-83829BE60414}"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541649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l-GR" altLang="el-GR" dirty="0" smtClean="0"/>
              <a:t>Ομόλογες σειρές </a:t>
            </a:r>
            <a:r>
              <a:rPr lang="el-GR" altLang="el-GR" sz="3200" b="0" dirty="0" smtClean="0"/>
              <a:t>(1 από 2)</a:t>
            </a:r>
          </a:p>
        </p:txBody>
      </p:sp>
      <p:sp>
        <p:nvSpPr>
          <p:cNvPr id="3" name="Θέση περιεχομένου 2"/>
          <p:cNvSpPr>
            <a:spLocks noGrp="1"/>
          </p:cNvSpPr>
          <p:nvPr>
            <p:ph idx="1"/>
          </p:nvPr>
        </p:nvSpPr>
        <p:spPr>
          <a:xfrm>
            <a:off x="457200" y="1196975"/>
            <a:ext cx="8229600" cy="5327650"/>
          </a:xfrm>
        </p:spPr>
        <p:txBody>
          <a:bodyPr/>
          <a:lstStyle/>
          <a:p>
            <a:pPr marL="0" indent="0">
              <a:lnSpc>
                <a:spcPct val="114000"/>
              </a:lnSpc>
              <a:spcBef>
                <a:spcPts val="1200"/>
              </a:spcBef>
              <a:buFont typeface="Arial" charset="0"/>
              <a:buNone/>
              <a:defRPr/>
            </a:pPr>
            <a:r>
              <a:rPr lang="el-GR" sz="2400" b="1" dirty="0"/>
              <a:t>Ομόλογη σειρά </a:t>
            </a:r>
            <a:r>
              <a:rPr lang="el-GR" sz="2400" dirty="0"/>
              <a:t>ονομάζουμε ένα σύνολο από οργανικές ενώσεις που είναι ταξινομημένες κατά αύξοντα αριθμό ατόμων άνθρακα, όπου η καθεμιά διαφέρει από την επόμενη (ή την προηγούμενη) κατά την ομάδα -</a:t>
            </a:r>
            <a:r>
              <a:rPr lang="en-US" sz="2400" dirty="0"/>
              <a:t>CH</a:t>
            </a:r>
            <a:r>
              <a:rPr lang="el-GR" sz="2400" baseline="-25000" dirty="0" smtClean="0"/>
              <a:t>2</a:t>
            </a:r>
            <a:r>
              <a:rPr lang="el-GR" sz="2400" dirty="0" smtClean="0"/>
              <a:t>-.</a:t>
            </a:r>
          </a:p>
          <a:p>
            <a:pPr marL="0" indent="0">
              <a:lnSpc>
                <a:spcPct val="114000"/>
              </a:lnSpc>
              <a:spcBef>
                <a:spcPts val="1200"/>
              </a:spcBef>
              <a:buFont typeface="Arial" charset="0"/>
              <a:buNone/>
              <a:defRPr/>
            </a:pPr>
            <a:r>
              <a:rPr lang="el-GR" sz="2400" dirty="0" smtClean="0"/>
              <a:t>Οι χημικές ενώσεις, που ανήκουν σε μια ομόλογη σειρά, παρουσιάζουν ορισμένα κοινά χαρακτηριστικά:</a:t>
            </a:r>
          </a:p>
          <a:p>
            <a:pPr>
              <a:lnSpc>
                <a:spcPct val="114000"/>
              </a:lnSpc>
              <a:spcBef>
                <a:spcPts val="1200"/>
              </a:spcBef>
              <a:defRPr/>
            </a:pPr>
            <a:r>
              <a:rPr lang="el-GR" sz="2400" dirty="0" smtClean="0"/>
              <a:t>Έχουν όλες τον ίδιο γενικό τύπο.</a:t>
            </a:r>
          </a:p>
          <a:p>
            <a:pPr>
              <a:lnSpc>
                <a:spcPct val="114000"/>
              </a:lnSpc>
              <a:spcBef>
                <a:spcPts val="1200"/>
              </a:spcBef>
              <a:defRPr/>
            </a:pPr>
            <a:r>
              <a:rPr lang="el-GR" sz="2400" dirty="0" smtClean="0"/>
              <a:t>Η κάθε ένωση –μέλος της ομόλογης σειράς- διαφέρει από την επόμενη (ή την προηγούμενη) κατά την ομάδα -</a:t>
            </a:r>
            <a:r>
              <a:rPr lang="en-US" sz="2400" dirty="0" smtClean="0"/>
              <a:t>CH</a:t>
            </a:r>
            <a:r>
              <a:rPr lang="el-GR" sz="2400" baseline="-25000" dirty="0" smtClean="0"/>
              <a:t>2</a:t>
            </a:r>
            <a:r>
              <a:rPr lang="el-GR" sz="2400" dirty="0" smtClean="0"/>
              <a:t>-.</a:t>
            </a:r>
          </a:p>
        </p:txBody>
      </p:sp>
      <p:sp>
        <p:nvSpPr>
          <p:cNvPr id="4" name="Θέση αριθμού διαφάνειας 3"/>
          <p:cNvSpPr>
            <a:spLocks noGrp="1"/>
          </p:cNvSpPr>
          <p:nvPr>
            <p:ph type="sldNum" sz="quarter" idx="12"/>
          </p:nvPr>
        </p:nvSpPr>
        <p:spPr/>
        <p:txBody>
          <a:bodyPr/>
          <a:lstStyle/>
          <a:p>
            <a:pPr>
              <a:defRPr/>
            </a:pPr>
            <a:fld id="{DB5BD5A0-0FF9-4498-A3B1-9947095D0A54}"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64263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smtClean="0"/>
              <a:t>Στόχοι μαθήματος</a:t>
            </a:r>
          </a:p>
        </p:txBody>
      </p:sp>
      <p:sp>
        <p:nvSpPr>
          <p:cNvPr id="3075" name="Θέση περιεχομένου 2"/>
          <p:cNvSpPr>
            <a:spLocks noGrp="1"/>
          </p:cNvSpPr>
          <p:nvPr>
            <p:ph idx="1"/>
          </p:nvPr>
        </p:nvSpPr>
        <p:spPr>
          <a:xfrm>
            <a:off x="457200" y="1196975"/>
            <a:ext cx="8507413" cy="5472113"/>
          </a:xfrm>
        </p:spPr>
        <p:txBody>
          <a:bodyPr/>
          <a:lstStyle/>
          <a:p>
            <a:pPr marL="0" indent="0" eaLnBrk="1" hangingPunct="1">
              <a:lnSpc>
                <a:spcPct val="114000"/>
              </a:lnSpc>
              <a:spcBef>
                <a:spcPts val="1200"/>
              </a:spcBef>
              <a:buFont typeface="Arial" charset="0"/>
              <a:buNone/>
            </a:pPr>
            <a:r>
              <a:rPr lang="el-GR" altLang="el-GR" sz="2300" dirty="0" smtClean="0"/>
              <a:t>Οι παρουσιάσεις που ακολουθούν, αποτελούν μια εισαγωγή στην Οργανική Χημεία, καθώς οι εφαρμογές που βρίσκει στην Τεχνολογία Γραφικών Τεχνών είναι πολλές και σημαντικές (τα μελάνια και τα συστατικά τους, το  χαρτί και το χαρτόνι, οι κόλλες, τα πλαστικά είδη συσκευασίας, οι εύκαμπτες εκτυπωτικές επιφάνειες των κυλίνδρων κτλ) είναι οργανικά υλικά. </a:t>
            </a:r>
          </a:p>
          <a:p>
            <a:pPr marL="0" indent="0" eaLnBrk="1" hangingPunct="1">
              <a:lnSpc>
                <a:spcPct val="114000"/>
              </a:lnSpc>
              <a:spcBef>
                <a:spcPts val="1200"/>
              </a:spcBef>
              <a:buFont typeface="Arial" charset="0"/>
              <a:buNone/>
            </a:pPr>
            <a:r>
              <a:rPr lang="el-GR" altLang="el-GR" sz="2300" dirty="0" smtClean="0"/>
              <a:t>Στόχος των επόμενων διαλέξεων είναι η εξοικείωση των σπουδαστών και μελλοντικών Τεχνολόγων Γραφικών Τεχνών με την βαθύτερη σημασία της Χημείας, η οποία ξεχωρίζει ανάμεσα στις Επιστήμες και τις Τεχνολογίες, που σχετίζονται με τον εξαιρετικά ενδιαφέροντα, ζωντανό και διαρκώς εξελισσόμενο τομέα των Εκτυπώσεων και γενικότερα της Τεχνολογίας των Γραφικών Τεχνών.</a:t>
            </a:r>
          </a:p>
        </p:txBody>
      </p:sp>
      <p:sp>
        <p:nvSpPr>
          <p:cNvPr id="4" name="Θέση αριθμού διαφάνειας 3"/>
          <p:cNvSpPr>
            <a:spLocks noGrp="1"/>
          </p:cNvSpPr>
          <p:nvPr>
            <p:ph type="sldNum" sz="quarter" idx="12"/>
          </p:nvPr>
        </p:nvSpPr>
        <p:spPr/>
        <p:txBody>
          <a:bodyPr/>
          <a:lstStyle/>
          <a:p>
            <a:pPr>
              <a:defRPr/>
            </a:pPr>
            <a:fld id="{3F471066-2DB2-4830-9B3A-DB8F502CAFF0}"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698628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l-GR" altLang="el-GR" dirty="0" smtClean="0"/>
              <a:t>Ομόλογες σειρές </a:t>
            </a:r>
            <a:r>
              <a:rPr lang="el-GR" altLang="el-GR" sz="3200" b="0" dirty="0" smtClean="0"/>
              <a:t>(2 από 2)</a:t>
            </a:r>
            <a:endParaRPr lang="el-GR" altLang="el-GR" dirty="0" smtClean="0"/>
          </a:p>
        </p:txBody>
      </p:sp>
      <p:sp>
        <p:nvSpPr>
          <p:cNvPr id="21507" name="Θέση περιεχομένου 2"/>
          <p:cNvSpPr>
            <a:spLocks noGrp="1"/>
          </p:cNvSpPr>
          <p:nvPr>
            <p:ph idx="1"/>
          </p:nvPr>
        </p:nvSpPr>
        <p:spPr/>
        <p:txBody>
          <a:bodyPr/>
          <a:lstStyle/>
          <a:p>
            <a:pPr>
              <a:lnSpc>
                <a:spcPct val="114000"/>
              </a:lnSpc>
              <a:spcBef>
                <a:spcPts val="1200"/>
              </a:spcBef>
            </a:pPr>
            <a:r>
              <a:rPr lang="el-GR" altLang="el-GR" sz="2400" smtClean="0"/>
              <a:t>Έχουν όλες ανάλογη σύνταξη και περιέχουν την ίδια </a:t>
            </a:r>
            <a:r>
              <a:rPr lang="el-GR" altLang="el-GR" sz="2400" b="1" smtClean="0"/>
              <a:t>χαρακτηριστική ομάδα.</a:t>
            </a:r>
            <a:endParaRPr lang="el-GR" altLang="el-GR" sz="2400" smtClean="0"/>
          </a:p>
          <a:p>
            <a:pPr>
              <a:lnSpc>
                <a:spcPct val="114000"/>
              </a:lnSpc>
              <a:spcBef>
                <a:spcPts val="1200"/>
              </a:spcBef>
            </a:pPr>
            <a:r>
              <a:rPr lang="el-GR" altLang="el-GR" sz="2400" smtClean="0"/>
              <a:t>Έχουν ανάλογες χημικές ιδιότητες, που οφείλονται στην χαρακτηριστική ομάδα, τους χαρακτηριστικούς δεσμούς κτλ. της ομόλογης σειράς και που εκφράζονται περισσότερο ή λιγότερο έντονα για κάθε μέλος της ομόλογης σειράς.</a:t>
            </a:r>
          </a:p>
          <a:p>
            <a:pPr>
              <a:lnSpc>
                <a:spcPct val="114000"/>
              </a:lnSpc>
              <a:spcBef>
                <a:spcPts val="1200"/>
              </a:spcBef>
            </a:pPr>
            <a:r>
              <a:rPr lang="el-GR" altLang="el-GR" sz="2400" smtClean="0"/>
              <a:t>Οι φυσικές τους ιδιότητες μεταβάλλονται κανονικά, από τα πρώτα προς τα ανώτερα μέλη της σειράς, με την αύξηση του μοριακού βάρους τους (ή πιο σωστά της μοριακής τους μάζας).</a:t>
            </a:r>
          </a:p>
          <a:p>
            <a:pPr>
              <a:lnSpc>
                <a:spcPct val="114000"/>
              </a:lnSpc>
              <a:spcBef>
                <a:spcPts val="1200"/>
              </a:spcBef>
            </a:pPr>
            <a:r>
              <a:rPr lang="el-GR" altLang="el-GR" sz="2400" smtClean="0"/>
              <a:t>Έχουν ανάλογες μεθόδους παρασκευής.</a:t>
            </a:r>
          </a:p>
        </p:txBody>
      </p:sp>
      <p:sp>
        <p:nvSpPr>
          <p:cNvPr id="4" name="Θέση αριθμού διαφάνειας 3"/>
          <p:cNvSpPr>
            <a:spLocks noGrp="1"/>
          </p:cNvSpPr>
          <p:nvPr>
            <p:ph type="sldNum" sz="quarter" idx="12"/>
          </p:nvPr>
        </p:nvSpPr>
        <p:spPr/>
        <p:txBody>
          <a:bodyPr/>
          <a:lstStyle/>
          <a:p>
            <a:pPr>
              <a:defRPr/>
            </a:pPr>
            <a:fld id="{F7A17E20-0B8A-4953-AF59-1DB68E44C440}"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484640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l-GR" altLang="el-GR" dirty="0" smtClean="0"/>
              <a:t>Παραδείγματα ομολόγων σειρών</a:t>
            </a:r>
            <a:br>
              <a:rPr lang="el-GR" altLang="el-GR" dirty="0" smtClean="0"/>
            </a:br>
            <a:r>
              <a:rPr lang="el-GR" altLang="el-GR" sz="3200" b="0" dirty="0" smtClean="0"/>
              <a:t>(1 από 2)</a:t>
            </a:r>
          </a:p>
        </p:txBody>
      </p:sp>
      <mc:AlternateContent xmlns:mc="http://schemas.openxmlformats.org/markup-compatibility/2006" xmlns:a14="http://schemas.microsoft.com/office/drawing/2010/main">
        <mc:Choice Requires="a14">
          <p:graphicFrame>
            <p:nvGraphicFramePr>
              <p:cNvPr id="5" name="Πίνακας 4" descr="Παραδείγματα ομολόγων σειρών"/>
              <p:cNvGraphicFramePr>
                <a:graphicFrameLocks noGrp="1"/>
              </p:cNvGraphicFramePr>
              <p:nvPr>
                <p:extLst>
                  <p:ext uri="{D42A27DB-BD31-4B8C-83A1-F6EECF244321}">
                    <p14:modId xmlns:p14="http://schemas.microsoft.com/office/powerpoint/2010/main" val="3900346834"/>
                  </p:ext>
                </p:extLst>
              </p:nvPr>
            </p:nvGraphicFramePr>
            <p:xfrm>
              <a:off x="1290415" y="1700808"/>
              <a:ext cx="6941726" cy="3516624"/>
            </p:xfrm>
            <a:graphic>
              <a:graphicData uri="http://schemas.openxmlformats.org/drawingml/2006/table">
                <a:tbl>
                  <a:tblPr firstRow="1" firstCol="1" bandRow="1"/>
                  <a:tblGrid>
                    <a:gridCol w="4627817"/>
                    <a:gridCol w="2313909"/>
                  </a:tblGrid>
                  <a:tr h="432048">
                    <a:tc>
                      <a:txBody>
                        <a:bodyPr/>
                        <a:lstStyle/>
                        <a:p>
                          <a:pPr algn="ctr">
                            <a:lnSpc>
                              <a:spcPct val="115000"/>
                            </a:lnSpc>
                            <a:spcAft>
                              <a:spcPts val="0"/>
                            </a:spcAft>
                          </a:pPr>
                          <a:r>
                            <a:rPr lang="el-GR" sz="2200" b="1" dirty="0">
                              <a:effectLst/>
                              <a:latin typeface="+mn-lt"/>
                              <a:ea typeface="Times New Roman"/>
                              <a:cs typeface="Times New Roman"/>
                            </a:rPr>
                            <a:t>Ονομασία ένωσης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l-GR" sz="2200" b="1" dirty="0" smtClean="0">
                              <a:effectLst/>
                              <a:latin typeface="+mn-lt"/>
                              <a:ea typeface="Times New Roman"/>
                              <a:cs typeface="Times New Roman"/>
                            </a:rPr>
                            <a:t>Γενικός</a:t>
                          </a:r>
                          <a:r>
                            <a:rPr lang="el-GR" sz="2200" b="1" baseline="0" dirty="0" smtClean="0">
                              <a:effectLst/>
                              <a:latin typeface="+mn-lt"/>
                              <a:ea typeface="Times New Roman"/>
                              <a:cs typeface="Times New Roman"/>
                            </a:rPr>
                            <a:t> τύπος</a:t>
                          </a:r>
                          <a:endParaRPr lang="el-GR" sz="22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71144">
                    <a:tc>
                      <a:txBody>
                        <a:bodyPr/>
                        <a:lstStyle/>
                        <a:p>
                          <a:pPr algn="just">
                            <a:lnSpc>
                              <a:spcPct val="115000"/>
                            </a:lnSpc>
                            <a:spcAft>
                              <a:spcPts val="0"/>
                            </a:spcAft>
                          </a:pPr>
                          <a:r>
                            <a:rPr lang="el-GR" sz="2200">
                              <a:effectLst/>
                              <a:latin typeface="+mn-lt"/>
                              <a:ea typeface="Times New Roman"/>
                              <a:cs typeface="Times New Roman"/>
                            </a:rPr>
                            <a:t>Αλκάνια - παραφίνες -</a:t>
                          </a:r>
                        </a:p>
                        <a:p>
                          <a:pPr algn="just">
                            <a:lnSpc>
                              <a:spcPct val="115000"/>
                            </a:lnSpc>
                            <a:spcAft>
                              <a:spcPts val="0"/>
                            </a:spcAft>
                          </a:pPr>
                          <a:r>
                            <a:rPr lang="el-GR" sz="2200">
                              <a:effectLst/>
                              <a:latin typeface="+mn-lt"/>
                              <a:ea typeface="Times New Roman"/>
                              <a:cs typeface="Times New Roman"/>
                            </a:rPr>
                            <a:t>κορεσμένοι υδρογονάνθρακες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2200" i="1" smtClean="0">
                                        <a:effectLst/>
                                        <a:latin typeface="Cambria Math"/>
                                        <a:cs typeface="Times New Roman"/>
                                      </a:rPr>
                                    </m:ctrlPr>
                                  </m:sSubPr>
                                  <m:e>
                                    <m:r>
                                      <a:rPr lang="en-US" sz="2200" b="0" i="1" smtClean="0">
                                        <a:effectLst/>
                                        <a:latin typeface="Cambria Math"/>
                                        <a:cs typeface="Times New Roman"/>
                                      </a:rPr>
                                      <m:t>𝐶</m:t>
                                    </m:r>
                                  </m:e>
                                  <m:sub>
                                    <m:r>
                                      <a:rPr lang="el-GR" sz="2200" b="0" i="1" smtClean="0">
                                        <a:effectLst/>
                                        <a:latin typeface="Cambria Math"/>
                                        <a:cs typeface="Times New Roman"/>
                                      </a:rPr>
                                      <m:t>𝜈</m:t>
                                    </m:r>
                                  </m:sub>
                                </m:sSub>
                                <m:sSub>
                                  <m:sSubPr>
                                    <m:ctrlPr>
                                      <a:rPr lang="el-GR" sz="2200" i="1" smtClean="0">
                                        <a:effectLst/>
                                        <a:latin typeface="Cambria Math"/>
                                        <a:cs typeface="Times New Roman"/>
                                      </a:rPr>
                                    </m:ctrlPr>
                                  </m:sSubPr>
                                  <m:e>
                                    <m:r>
                                      <a:rPr lang="en-US" sz="2200" b="0" i="1" smtClean="0">
                                        <a:effectLst/>
                                        <a:latin typeface="Cambria Math"/>
                                        <a:cs typeface="Times New Roman"/>
                                      </a:rPr>
                                      <m:t>𝐻</m:t>
                                    </m:r>
                                  </m:e>
                                  <m:sub>
                                    <m:r>
                                      <a:rPr lang="el-GR" sz="2200" b="0" i="1" smtClean="0">
                                        <a:effectLst/>
                                        <a:latin typeface="Cambria Math"/>
                                        <a:cs typeface="Times New Roman"/>
                                      </a:rPr>
                                      <m:t>2</m:t>
                                    </m:r>
                                    <m:r>
                                      <a:rPr lang="el-GR" sz="2200" b="0" i="1" smtClean="0">
                                        <a:effectLst/>
                                        <a:latin typeface="Cambria Math"/>
                                        <a:cs typeface="Times New Roman"/>
                                      </a:rPr>
                                      <m:t>𝜈</m:t>
                                    </m:r>
                                    <m:r>
                                      <a:rPr lang="el-GR" sz="2200" b="0" i="1" smtClean="0">
                                        <a:effectLst/>
                                        <a:latin typeface="Cambria Math"/>
                                        <a:cs typeface="Times New Roman"/>
                                      </a:rPr>
                                      <m:t>+2</m:t>
                                    </m:r>
                                  </m:sub>
                                </m:sSub>
                                <m:r>
                                  <a:rPr lang="el-GR" sz="2200" b="0" i="1" smtClean="0">
                                    <a:effectLst/>
                                    <a:latin typeface="Cambria Math"/>
                                    <a:cs typeface="Times New Roman"/>
                                  </a:rPr>
                                  <m:t>,</m:t>
                                </m:r>
                                <m:r>
                                  <m:rPr>
                                    <m:sty m:val="p"/>
                                  </m:rPr>
                                  <a:rPr lang="el-GR" sz="2200" b="0" i="0" smtClean="0">
                                    <a:effectLst/>
                                    <a:latin typeface="Cambria Math"/>
                                    <a:cs typeface="Times New Roman"/>
                                  </a:rPr>
                                  <m:t>ν</m:t>
                                </m:r>
                                <m:r>
                                  <a:rPr lang="el-GR" sz="2200" b="0" i="1" smtClean="0">
                                    <a:effectLst/>
                                    <a:latin typeface="Cambria Math"/>
                                    <a:ea typeface="Cambria Math"/>
                                    <a:cs typeface="Times New Roman"/>
                                  </a:rPr>
                                  <m:t>≥1</m:t>
                                </m:r>
                              </m:oMath>
                            </m:oMathPara>
                          </a14:m>
                          <a:endParaRPr lang="el-GR" sz="22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144">
                    <a:tc>
                      <a:txBody>
                        <a:bodyPr/>
                        <a:lstStyle/>
                        <a:p>
                          <a:pPr algn="just">
                            <a:lnSpc>
                              <a:spcPct val="115000"/>
                            </a:lnSpc>
                            <a:spcAft>
                              <a:spcPts val="0"/>
                            </a:spcAft>
                          </a:pPr>
                          <a:r>
                            <a:rPr lang="el-GR" sz="2200">
                              <a:effectLst/>
                              <a:latin typeface="+mn-lt"/>
                              <a:ea typeface="Times New Roman"/>
                              <a:cs typeface="Times New Roman"/>
                            </a:rPr>
                            <a:t>Αλκένια - ολεφίνες - </a:t>
                          </a:r>
                        </a:p>
                        <a:p>
                          <a:pPr algn="just">
                            <a:lnSpc>
                              <a:spcPct val="115000"/>
                            </a:lnSpc>
                            <a:spcAft>
                              <a:spcPts val="0"/>
                            </a:spcAft>
                          </a:pPr>
                          <a:r>
                            <a:rPr lang="el-GR" sz="2200">
                              <a:effectLst/>
                              <a:latin typeface="+mn-lt"/>
                              <a:ea typeface="Times New Roman"/>
                              <a:cs typeface="Times New Roman"/>
                            </a:rPr>
                            <a:t>ακόρεστοι υδρογονάνθρακες με 1 δ.δ.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200" i="1" smtClean="0">
                                        <a:effectLst/>
                                        <a:latin typeface="Cambria Math"/>
                                        <a:cs typeface="Times New Roman"/>
                                      </a:rPr>
                                    </m:ctrlPr>
                                  </m:sSubPr>
                                  <m:e>
                                    <m:r>
                                      <a:rPr lang="en-US" sz="2200" b="0" i="1" smtClean="0">
                                        <a:effectLst/>
                                        <a:latin typeface="Cambria Math"/>
                                        <a:cs typeface="Times New Roman"/>
                                      </a:rPr>
                                      <m:t>𝐶</m:t>
                                    </m:r>
                                  </m:e>
                                  <m:sub>
                                    <m:r>
                                      <a:rPr lang="el-GR" sz="2200" b="0" i="1" smtClean="0">
                                        <a:effectLst/>
                                        <a:latin typeface="Cambria Math"/>
                                        <a:cs typeface="Times New Roman"/>
                                      </a:rPr>
                                      <m:t>𝜈</m:t>
                                    </m:r>
                                  </m:sub>
                                </m:sSub>
                                <m:sSub>
                                  <m:sSubPr>
                                    <m:ctrlPr>
                                      <a:rPr lang="el-GR" sz="2200" i="1" smtClean="0">
                                        <a:effectLst/>
                                        <a:latin typeface="Cambria Math"/>
                                        <a:cs typeface="Times New Roman"/>
                                      </a:rPr>
                                    </m:ctrlPr>
                                  </m:sSubPr>
                                  <m:e>
                                    <m:r>
                                      <a:rPr lang="en-US" sz="2200" b="0" i="1" smtClean="0">
                                        <a:effectLst/>
                                        <a:latin typeface="Cambria Math"/>
                                        <a:cs typeface="Times New Roman"/>
                                      </a:rPr>
                                      <m:t>𝐻</m:t>
                                    </m:r>
                                  </m:e>
                                  <m:sub>
                                    <m:r>
                                      <a:rPr lang="el-GR" sz="2200" b="0" i="1" smtClean="0">
                                        <a:effectLst/>
                                        <a:latin typeface="Cambria Math"/>
                                        <a:cs typeface="Times New Roman"/>
                                      </a:rPr>
                                      <m:t>2</m:t>
                                    </m:r>
                                    <m:r>
                                      <a:rPr lang="el-GR" sz="2200" b="0" i="1" smtClean="0">
                                        <a:effectLst/>
                                        <a:latin typeface="Cambria Math"/>
                                        <a:cs typeface="Times New Roman"/>
                                      </a:rPr>
                                      <m:t>𝜈</m:t>
                                    </m:r>
                                  </m:sub>
                                </m:sSub>
                                <m:r>
                                  <a:rPr lang="el-GR" sz="2200" b="0" i="1" smtClean="0">
                                    <a:effectLst/>
                                    <a:latin typeface="Cambria Math"/>
                                    <a:cs typeface="Times New Roman"/>
                                  </a:rPr>
                                  <m:t>,</m:t>
                                </m:r>
                                <m:r>
                                  <m:rPr>
                                    <m:sty m:val="p"/>
                                  </m:rPr>
                                  <a:rPr lang="el-GR" sz="2200" b="0" i="0" smtClean="0">
                                    <a:effectLst/>
                                    <a:latin typeface="Cambria Math"/>
                                    <a:cs typeface="Times New Roman"/>
                                  </a:rPr>
                                  <m:t>ν</m:t>
                                </m:r>
                                <m:r>
                                  <a:rPr lang="el-GR" sz="2200" b="0" i="1" smtClean="0">
                                    <a:effectLst/>
                                    <a:latin typeface="Cambria Math"/>
                                    <a:ea typeface="Cambria Math"/>
                                    <a:cs typeface="Times New Roman"/>
                                  </a:rPr>
                                  <m:t>≥</m:t>
                                </m:r>
                                <m:r>
                                  <a:rPr lang="en-US" sz="2200" b="0" i="1" smtClean="0">
                                    <a:effectLst/>
                                    <a:latin typeface="Cambria Math"/>
                                    <a:ea typeface="Cambria Math"/>
                                    <a:cs typeface="Times New Roman"/>
                                  </a:rPr>
                                  <m:t>2</m:t>
                                </m:r>
                              </m:oMath>
                            </m:oMathPara>
                          </a14:m>
                          <a:endParaRPr lang="el-GR" sz="22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144">
                    <a:tc>
                      <a:txBody>
                        <a:bodyPr/>
                        <a:lstStyle/>
                        <a:p>
                          <a:pPr algn="just">
                            <a:lnSpc>
                              <a:spcPct val="115000"/>
                            </a:lnSpc>
                            <a:spcAft>
                              <a:spcPts val="0"/>
                            </a:spcAft>
                          </a:pPr>
                          <a:r>
                            <a:rPr lang="el-GR" sz="2200" dirty="0" err="1">
                              <a:effectLst/>
                              <a:latin typeface="+mn-lt"/>
                              <a:ea typeface="Times New Roman"/>
                              <a:cs typeface="Times New Roman"/>
                            </a:rPr>
                            <a:t>Αλκαδιένια</a:t>
                          </a:r>
                          <a:r>
                            <a:rPr lang="el-GR" sz="2200" dirty="0">
                              <a:effectLst/>
                              <a:latin typeface="+mn-lt"/>
                              <a:ea typeface="Times New Roman"/>
                              <a:cs typeface="Times New Roman"/>
                            </a:rPr>
                            <a:t> – </a:t>
                          </a:r>
                        </a:p>
                        <a:p>
                          <a:pPr algn="just">
                            <a:lnSpc>
                              <a:spcPct val="115000"/>
                            </a:lnSpc>
                            <a:spcAft>
                              <a:spcPts val="0"/>
                            </a:spcAft>
                          </a:pPr>
                          <a:r>
                            <a:rPr lang="el-GR" sz="2200" dirty="0">
                              <a:effectLst/>
                              <a:latin typeface="+mn-lt"/>
                              <a:ea typeface="Times New Roman"/>
                              <a:cs typeface="Times New Roman"/>
                            </a:rPr>
                            <a:t>ακόρεστοι υδρογονάνθρακες με 2 </a:t>
                          </a:r>
                          <a:r>
                            <a:rPr lang="el-GR" sz="2200" dirty="0" err="1">
                              <a:effectLst/>
                              <a:latin typeface="+mn-lt"/>
                              <a:ea typeface="Times New Roman"/>
                              <a:cs typeface="Times New Roman"/>
                            </a:rPr>
                            <a:t>δ.δ</a:t>
                          </a:r>
                          <a:r>
                            <a:rPr lang="el-GR" sz="2200" dirty="0">
                              <a:effectLst/>
                              <a:latin typeface="+mn-lt"/>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200" i="1" smtClean="0">
                                        <a:effectLst/>
                                        <a:latin typeface="Cambria Math"/>
                                        <a:cs typeface="Times New Roman"/>
                                      </a:rPr>
                                    </m:ctrlPr>
                                  </m:sSubPr>
                                  <m:e>
                                    <m:r>
                                      <a:rPr lang="en-US" sz="2200" b="0" i="1" smtClean="0">
                                        <a:effectLst/>
                                        <a:latin typeface="Cambria Math"/>
                                        <a:cs typeface="Times New Roman"/>
                                      </a:rPr>
                                      <m:t>𝐶</m:t>
                                    </m:r>
                                  </m:e>
                                  <m:sub>
                                    <m:r>
                                      <a:rPr lang="el-GR" sz="2200" b="0" i="1" smtClean="0">
                                        <a:effectLst/>
                                        <a:latin typeface="Cambria Math"/>
                                        <a:cs typeface="Times New Roman"/>
                                      </a:rPr>
                                      <m:t>𝜈</m:t>
                                    </m:r>
                                  </m:sub>
                                </m:sSub>
                                <m:sSub>
                                  <m:sSubPr>
                                    <m:ctrlPr>
                                      <a:rPr lang="el-GR" sz="2200" i="1" smtClean="0">
                                        <a:effectLst/>
                                        <a:latin typeface="Cambria Math"/>
                                        <a:cs typeface="Times New Roman"/>
                                      </a:rPr>
                                    </m:ctrlPr>
                                  </m:sSubPr>
                                  <m:e>
                                    <m:r>
                                      <a:rPr lang="en-US" sz="2200" b="0" i="1" smtClean="0">
                                        <a:effectLst/>
                                        <a:latin typeface="Cambria Math"/>
                                        <a:cs typeface="Times New Roman"/>
                                      </a:rPr>
                                      <m:t>𝐻</m:t>
                                    </m:r>
                                  </m:e>
                                  <m:sub>
                                    <m:r>
                                      <a:rPr lang="el-GR" sz="2200" b="0" i="1" smtClean="0">
                                        <a:effectLst/>
                                        <a:latin typeface="Cambria Math"/>
                                        <a:cs typeface="Times New Roman"/>
                                      </a:rPr>
                                      <m:t>2</m:t>
                                    </m:r>
                                    <m:r>
                                      <a:rPr lang="el-GR" sz="2200" b="0" i="1" smtClean="0">
                                        <a:effectLst/>
                                        <a:latin typeface="Cambria Math"/>
                                        <a:cs typeface="Times New Roman"/>
                                      </a:rPr>
                                      <m:t>𝜈</m:t>
                                    </m:r>
                                    <m:r>
                                      <a:rPr lang="en-US" sz="2200" b="0" i="1" smtClean="0">
                                        <a:effectLst/>
                                        <a:latin typeface="Cambria Math"/>
                                        <a:cs typeface="Times New Roman"/>
                                      </a:rPr>
                                      <m:t>−</m:t>
                                    </m:r>
                                    <m:r>
                                      <a:rPr lang="el-GR" sz="2200" b="0" i="1" smtClean="0">
                                        <a:effectLst/>
                                        <a:latin typeface="Cambria Math"/>
                                        <a:cs typeface="Times New Roman"/>
                                      </a:rPr>
                                      <m:t>2</m:t>
                                    </m:r>
                                  </m:sub>
                                </m:sSub>
                                <m:r>
                                  <a:rPr lang="el-GR" sz="2200" b="0" i="1" smtClean="0">
                                    <a:effectLst/>
                                    <a:latin typeface="Cambria Math"/>
                                    <a:cs typeface="Times New Roman"/>
                                  </a:rPr>
                                  <m:t>,</m:t>
                                </m:r>
                                <m:r>
                                  <m:rPr>
                                    <m:sty m:val="p"/>
                                  </m:rPr>
                                  <a:rPr lang="el-GR" sz="2200" b="0" i="0" smtClean="0">
                                    <a:effectLst/>
                                    <a:latin typeface="Cambria Math"/>
                                    <a:cs typeface="Times New Roman"/>
                                  </a:rPr>
                                  <m:t>ν</m:t>
                                </m:r>
                                <m:r>
                                  <a:rPr lang="el-GR" sz="2200" b="0" i="1" smtClean="0">
                                    <a:effectLst/>
                                    <a:latin typeface="Cambria Math"/>
                                    <a:ea typeface="Cambria Math"/>
                                    <a:cs typeface="Times New Roman"/>
                                  </a:rPr>
                                  <m:t>≥</m:t>
                                </m:r>
                                <m:r>
                                  <a:rPr lang="en-US" sz="2200" b="0" i="0" smtClean="0">
                                    <a:effectLst/>
                                    <a:latin typeface="Cambria Math"/>
                                    <a:ea typeface="Cambria Math"/>
                                    <a:cs typeface="Times New Roman"/>
                                  </a:rPr>
                                  <m:t>3</m:t>
                                </m:r>
                              </m:oMath>
                            </m:oMathPara>
                          </a14:m>
                          <a:endParaRPr lang="el-GR" sz="22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144">
                    <a:tc>
                      <a:txBody>
                        <a:bodyPr/>
                        <a:lstStyle/>
                        <a:p>
                          <a:pPr algn="just">
                            <a:lnSpc>
                              <a:spcPct val="115000"/>
                            </a:lnSpc>
                            <a:spcAft>
                              <a:spcPts val="0"/>
                            </a:spcAft>
                          </a:pPr>
                          <a:r>
                            <a:rPr lang="el-GR" sz="2200" dirty="0" err="1">
                              <a:effectLst/>
                              <a:latin typeface="+mn-lt"/>
                              <a:ea typeface="Times New Roman"/>
                              <a:cs typeface="Times New Roman"/>
                            </a:rPr>
                            <a:t>Αλκίνια</a:t>
                          </a:r>
                          <a:r>
                            <a:rPr lang="el-GR" sz="2200" dirty="0">
                              <a:effectLst/>
                              <a:latin typeface="+mn-lt"/>
                              <a:ea typeface="Times New Roman"/>
                              <a:cs typeface="Times New Roman"/>
                            </a:rPr>
                            <a:t> – </a:t>
                          </a:r>
                        </a:p>
                        <a:p>
                          <a:pPr algn="just">
                            <a:lnSpc>
                              <a:spcPct val="115000"/>
                            </a:lnSpc>
                            <a:spcAft>
                              <a:spcPts val="0"/>
                            </a:spcAft>
                          </a:pPr>
                          <a:r>
                            <a:rPr lang="el-GR" sz="2200" dirty="0">
                              <a:effectLst/>
                              <a:latin typeface="+mn-lt"/>
                              <a:ea typeface="Times New Roman"/>
                              <a:cs typeface="Times New Roman"/>
                            </a:rPr>
                            <a:t>ακόρεστοι υδρογονάνθρακες με 1 </a:t>
                          </a:r>
                          <a:r>
                            <a:rPr lang="el-GR" sz="2200" dirty="0" err="1">
                              <a:effectLst/>
                              <a:latin typeface="+mn-lt"/>
                              <a:ea typeface="Times New Roman"/>
                              <a:cs typeface="Times New Roman"/>
                            </a:rPr>
                            <a:t>τ.δ</a:t>
                          </a:r>
                          <a:r>
                            <a:rPr lang="el-GR" sz="2200" dirty="0">
                              <a:effectLst/>
                              <a:latin typeface="+mn-lt"/>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200" i="1" smtClean="0">
                                        <a:effectLst/>
                                        <a:latin typeface="Cambria Math"/>
                                        <a:cs typeface="Times New Roman"/>
                                      </a:rPr>
                                    </m:ctrlPr>
                                  </m:sSubPr>
                                  <m:e>
                                    <m:r>
                                      <a:rPr lang="en-US" sz="2200" b="0" i="1" smtClean="0">
                                        <a:effectLst/>
                                        <a:latin typeface="Cambria Math"/>
                                        <a:cs typeface="Times New Roman"/>
                                      </a:rPr>
                                      <m:t>𝐶</m:t>
                                    </m:r>
                                  </m:e>
                                  <m:sub>
                                    <m:r>
                                      <a:rPr lang="el-GR" sz="2200" b="0" i="1" smtClean="0">
                                        <a:effectLst/>
                                        <a:latin typeface="Cambria Math"/>
                                        <a:cs typeface="Times New Roman"/>
                                      </a:rPr>
                                      <m:t>𝜈</m:t>
                                    </m:r>
                                  </m:sub>
                                </m:sSub>
                                <m:sSub>
                                  <m:sSubPr>
                                    <m:ctrlPr>
                                      <a:rPr lang="el-GR" sz="2200" i="1" smtClean="0">
                                        <a:effectLst/>
                                        <a:latin typeface="Cambria Math"/>
                                        <a:cs typeface="Times New Roman"/>
                                      </a:rPr>
                                    </m:ctrlPr>
                                  </m:sSubPr>
                                  <m:e>
                                    <m:r>
                                      <a:rPr lang="en-US" sz="2200" b="0" i="1" smtClean="0">
                                        <a:effectLst/>
                                        <a:latin typeface="Cambria Math"/>
                                        <a:cs typeface="Times New Roman"/>
                                      </a:rPr>
                                      <m:t>𝐻</m:t>
                                    </m:r>
                                  </m:e>
                                  <m:sub>
                                    <m:r>
                                      <a:rPr lang="el-GR" sz="2200" b="0" i="1" smtClean="0">
                                        <a:effectLst/>
                                        <a:latin typeface="Cambria Math"/>
                                        <a:cs typeface="Times New Roman"/>
                                      </a:rPr>
                                      <m:t>2</m:t>
                                    </m:r>
                                    <m:r>
                                      <a:rPr lang="el-GR" sz="2200" b="0" i="1" smtClean="0">
                                        <a:effectLst/>
                                        <a:latin typeface="Cambria Math"/>
                                        <a:cs typeface="Times New Roman"/>
                                      </a:rPr>
                                      <m:t>𝜈</m:t>
                                    </m:r>
                                    <m:r>
                                      <a:rPr lang="en-US" sz="2200" b="0" i="1" smtClean="0">
                                        <a:effectLst/>
                                        <a:latin typeface="Cambria Math"/>
                                        <a:cs typeface="Times New Roman"/>
                                      </a:rPr>
                                      <m:t>−</m:t>
                                    </m:r>
                                    <m:r>
                                      <a:rPr lang="el-GR" sz="2200" b="0" i="1" smtClean="0">
                                        <a:effectLst/>
                                        <a:latin typeface="Cambria Math"/>
                                        <a:cs typeface="Times New Roman"/>
                                      </a:rPr>
                                      <m:t>2</m:t>
                                    </m:r>
                                  </m:sub>
                                </m:sSub>
                                <m:r>
                                  <a:rPr lang="el-GR" sz="2200" b="0" i="1" smtClean="0">
                                    <a:effectLst/>
                                    <a:latin typeface="Cambria Math"/>
                                    <a:cs typeface="Times New Roman"/>
                                  </a:rPr>
                                  <m:t>,</m:t>
                                </m:r>
                                <m:r>
                                  <m:rPr>
                                    <m:sty m:val="p"/>
                                  </m:rPr>
                                  <a:rPr lang="el-GR" sz="2200" b="0" i="0" smtClean="0">
                                    <a:effectLst/>
                                    <a:latin typeface="Cambria Math"/>
                                    <a:cs typeface="Times New Roman"/>
                                  </a:rPr>
                                  <m:t>ν</m:t>
                                </m:r>
                                <m:r>
                                  <a:rPr lang="el-GR" sz="2200" b="0" i="1" smtClean="0">
                                    <a:effectLst/>
                                    <a:latin typeface="Cambria Math"/>
                                    <a:ea typeface="Cambria Math"/>
                                    <a:cs typeface="Times New Roman"/>
                                  </a:rPr>
                                  <m:t>≥</m:t>
                                </m:r>
                                <m:r>
                                  <a:rPr lang="en-US" sz="2200" b="0" i="1" smtClean="0">
                                    <a:effectLst/>
                                    <a:latin typeface="Cambria Math"/>
                                    <a:ea typeface="Cambria Math"/>
                                    <a:cs typeface="Times New Roman"/>
                                  </a:rPr>
                                  <m:t>2</m:t>
                                </m:r>
                              </m:oMath>
                            </m:oMathPara>
                          </a14:m>
                          <a:endParaRPr lang="el-GR" sz="22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Πίνακας 4" descr="Παραδείγματα ομολόγων σειρών"/>
              <p:cNvGraphicFramePr>
                <a:graphicFrameLocks noGrp="1"/>
              </p:cNvGraphicFramePr>
              <p:nvPr>
                <p:extLst>
                  <p:ext uri="{D42A27DB-BD31-4B8C-83A1-F6EECF244321}">
                    <p14:modId xmlns:p14="http://schemas.microsoft.com/office/powerpoint/2010/main" xmlns="" xmlns:a14="http://schemas.microsoft.com/office/drawing/2010/main" val="442455299"/>
                  </p:ext>
                </p:extLst>
              </p:nvPr>
            </p:nvGraphicFramePr>
            <p:xfrm>
              <a:off x="1290415" y="1700808"/>
              <a:ext cx="6941726" cy="3516624"/>
            </p:xfrm>
            <a:graphic>
              <a:graphicData uri="http://schemas.openxmlformats.org/drawingml/2006/table">
                <a:tbl>
                  <a:tblPr firstRow="1" firstCol="1" bandRow="1"/>
                  <a:tblGrid>
                    <a:gridCol w="4627817"/>
                    <a:gridCol w="2313909"/>
                  </a:tblGrid>
                  <a:tr h="432048">
                    <a:tc>
                      <a:txBody>
                        <a:bodyPr/>
                        <a:lstStyle/>
                        <a:p>
                          <a:pPr algn="ctr">
                            <a:lnSpc>
                              <a:spcPct val="115000"/>
                            </a:lnSpc>
                            <a:spcAft>
                              <a:spcPts val="0"/>
                            </a:spcAft>
                          </a:pPr>
                          <a:r>
                            <a:rPr lang="el-GR" sz="2200" b="1" dirty="0">
                              <a:effectLst/>
                              <a:latin typeface="+mn-lt"/>
                              <a:ea typeface="Times New Roman"/>
                              <a:cs typeface="Times New Roman"/>
                            </a:rPr>
                            <a:t>Ονομασία ένωσης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l-GR" sz="2200" b="1" dirty="0" smtClean="0">
                              <a:effectLst/>
                              <a:latin typeface="+mn-lt"/>
                              <a:ea typeface="Times New Roman"/>
                              <a:cs typeface="Times New Roman"/>
                            </a:rPr>
                            <a:t>Γενικός</a:t>
                          </a:r>
                          <a:r>
                            <a:rPr lang="el-GR" sz="2200" b="1" baseline="0" dirty="0" smtClean="0">
                              <a:effectLst/>
                              <a:latin typeface="+mn-lt"/>
                              <a:ea typeface="Times New Roman"/>
                              <a:cs typeface="Times New Roman"/>
                            </a:rPr>
                            <a:t> τύπος</a:t>
                          </a:r>
                          <a:endParaRPr lang="el-GR" sz="22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71144">
                    <a:tc>
                      <a:txBody>
                        <a:bodyPr/>
                        <a:lstStyle/>
                        <a:p>
                          <a:pPr algn="just">
                            <a:lnSpc>
                              <a:spcPct val="115000"/>
                            </a:lnSpc>
                            <a:spcAft>
                              <a:spcPts val="0"/>
                            </a:spcAft>
                          </a:pPr>
                          <a:r>
                            <a:rPr lang="el-GR" sz="2200">
                              <a:effectLst/>
                              <a:latin typeface="+mn-lt"/>
                              <a:ea typeface="Times New Roman"/>
                              <a:cs typeface="Times New Roman"/>
                            </a:rPr>
                            <a:t>Αλκάνια - παραφίνες -</a:t>
                          </a:r>
                        </a:p>
                        <a:p>
                          <a:pPr algn="just">
                            <a:lnSpc>
                              <a:spcPct val="115000"/>
                            </a:lnSpc>
                            <a:spcAft>
                              <a:spcPts val="0"/>
                            </a:spcAft>
                          </a:pPr>
                          <a:r>
                            <a:rPr lang="el-GR" sz="2200">
                              <a:effectLst/>
                              <a:latin typeface="+mn-lt"/>
                              <a:ea typeface="Times New Roman"/>
                              <a:cs typeface="Times New Roman"/>
                            </a:rPr>
                            <a:t>κορεσμένοι υδρογονάνθρακες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00528" t="-63492" r="-264" b="-320635"/>
                          </a:stretch>
                        </a:blipFill>
                      </a:tcPr>
                    </a:tc>
                  </a:tr>
                  <a:tr h="771144">
                    <a:tc>
                      <a:txBody>
                        <a:bodyPr/>
                        <a:lstStyle/>
                        <a:p>
                          <a:pPr algn="just">
                            <a:lnSpc>
                              <a:spcPct val="115000"/>
                            </a:lnSpc>
                            <a:spcAft>
                              <a:spcPts val="0"/>
                            </a:spcAft>
                          </a:pPr>
                          <a:r>
                            <a:rPr lang="el-GR" sz="2200">
                              <a:effectLst/>
                              <a:latin typeface="+mn-lt"/>
                              <a:ea typeface="Times New Roman"/>
                              <a:cs typeface="Times New Roman"/>
                            </a:rPr>
                            <a:t>Αλκένια - ολεφίνες - </a:t>
                          </a:r>
                        </a:p>
                        <a:p>
                          <a:pPr algn="just">
                            <a:lnSpc>
                              <a:spcPct val="115000"/>
                            </a:lnSpc>
                            <a:spcAft>
                              <a:spcPts val="0"/>
                            </a:spcAft>
                          </a:pPr>
                          <a:r>
                            <a:rPr lang="el-GR" sz="2200">
                              <a:effectLst/>
                              <a:latin typeface="+mn-lt"/>
                              <a:ea typeface="Times New Roman"/>
                              <a:cs typeface="Times New Roman"/>
                            </a:rPr>
                            <a:t>ακόρεστοι υδρογονάνθρακες με 1 δ.δ.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00528" t="-162205" r="-264" b="-218110"/>
                          </a:stretch>
                        </a:blipFill>
                      </a:tcPr>
                    </a:tc>
                  </a:tr>
                  <a:tr h="771144">
                    <a:tc>
                      <a:txBody>
                        <a:bodyPr/>
                        <a:lstStyle/>
                        <a:p>
                          <a:pPr algn="just">
                            <a:lnSpc>
                              <a:spcPct val="115000"/>
                            </a:lnSpc>
                            <a:spcAft>
                              <a:spcPts val="0"/>
                            </a:spcAft>
                          </a:pPr>
                          <a:r>
                            <a:rPr lang="el-GR" sz="2200" dirty="0" err="1">
                              <a:effectLst/>
                              <a:latin typeface="+mn-lt"/>
                              <a:ea typeface="Times New Roman"/>
                              <a:cs typeface="Times New Roman"/>
                            </a:rPr>
                            <a:t>Αλκαδιένια</a:t>
                          </a:r>
                          <a:r>
                            <a:rPr lang="el-GR" sz="2200" dirty="0">
                              <a:effectLst/>
                              <a:latin typeface="+mn-lt"/>
                              <a:ea typeface="Times New Roman"/>
                              <a:cs typeface="Times New Roman"/>
                            </a:rPr>
                            <a:t> – </a:t>
                          </a:r>
                        </a:p>
                        <a:p>
                          <a:pPr algn="just">
                            <a:lnSpc>
                              <a:spcPct val="115000"/>
                            </a:lnSpc>
                            <a:spcAft>
                              <a:spcPts val="0"/>
                            </a:spcAft>
                          </a:pPr>
                          <a:r>
                            <a:rPr lang="el-GR" sz="2200" dirty="0">
                              <a:effectLst/>
                              <a:latin typeface="+mn-lt"/>
                              <a:ea typeface="Times New Roman"/>
                              <a:cs typeface="Times New Roman"/>
                            </a:rPr>
                            <a:t>ακόρεστοι υδρογονάνθρακες με 2 </a:t>
                          </a:r>
                          <a:r>
                            <a:rPr lang="el-GR" sz="2200" dirty="0" err="1">
                              <a:effectLst/>
                              <a:latin typeface="+mn-lt"/>
                              <a:ea typeface="Times New Roman"/>
                              <a:cs typeface="Times New Roman"/>
                            </a:rPr>
                            <a:t>δ.δ</a:t>
                          </a:r>
                          <a:r>
                            <a:rPr lang="el-GR" sz="2200" dirty="0">
                              <a:effectLst/>
                              <a:latin typeface="+mn-lt"/>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00528" t="-264286" r="-264" b="-119841"/>
                          </a:stretch>
                        </a:blipFill>
                      </a:tcPr>
                    </a:tc>
                  </a:tr>
                  <a:tr h="771144">
                    <a:tc>
                      <a:txBody>
                        <a:bodyPr/>
                        <a:lstStyle/>
                        <a:p>
                          <a:pPr algn="just">
                            <a:lnSpc>
                              <a:spcPct val="115000"/>
                            </a:lnSpc>
                            <a:spcAft>
                              <a:spcPts val="0"/>
                            </a:spcAft>
                          </a:pPr>
                          <a:r>
                            <a:rPr lang="el-GR" sz="2200" dirty="0" err="1">
                              <a:effectLst/>
                              <a:latin typeface="+mn-lt"/>
                              <a:ea typeface="Times New Roman"/>
                              <a:cs typeface="Times New Roman"/>
                            </a:rPr>
                            <a:t>Αλκίνια</a:t>
                          </a:r>
                          <a:r>
                            <a:rPr lang="el-GR" sz="2200" dirty="0">
                              <a:effectLst/>
                              <a:latin typeface="+mn-lt"/>
                              <a:ea typeface="Times New Roman"/>
                              <a:cs typeface="Times New Roman"/>
                            </a:rPr>
                            <a:t> – </a:t>
                          </a:r>
                        </a:p>
                        <a:p>
                          <a:pPr algn="just">
                            <a:lnSpc>
                              <a:spcPct val="115000"/>
                            </a:lnSpc>
                            <a:spcAft>
                              <a:spcPts val="0"/>
                            </a:spcAft>
                          </a:pPr>
                          <a:r>
                            <a:rPr lang="el-GR" sz="2200" dirty="0">
                              <a:effectLst/>
                              <a:latin typeface="+mn-lt"/>
                              <a:ea typeface="Times New Roman"/>
                              <a:cs typeface="Times New Roman"/>
                            </a:rPr>
                            <a:t>ακόρεστοι υδρογονάνθρακες με 1 </a:t>
                          </a:r>
                          <a:r>
                            <a:rPr lang="el-GR" sz="2200" dirty="0" err="1">
                              <a:effectLst/>
                              <a:latin typeface="+mn-lt"/>
                              <a:ea typeface="Times New Roman"/>
                              <a:cs typeface="Times New Roman"/>
                            </a:rPr>
                            <a:t>τ.δ</a:t>
                          </a:r>
                          <a:r>
                            <a:rPr lang="el-GR" sz="2200" dirty="0">
                              <a:effectLst/>
                              <a:latin typeface="+mn-lt"/>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00528" t="-361417" r="-264" b="-18898"/>
                          </a:stretch>
                        </a:blipFill>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pPr>
              <a:defRPr/>
            </a:pPr>
            <a:fld id="{232AF1E2-FBB1-4FA1-8142-34A113B46D55}"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0159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8313" y="115888"/>
            <a:ext cx="8229600" cy="909637"/>
          </a:xfrm>
        </p:spPr>
        <p:txBody>
          <a:bodyPr/>
          <a:lstStyle/>
          <a:p>
            <a:r>
              <a:rPr lang="el-GR" altLang="el-GR" dirty="0" smtClean="0"/>
              <a:t>Παραδείγματα ομολόγων σειρών</a:t>
            </a:r>
            <a:br>
              <a:rPr lang="el-GR" altLang="el-GR" dirty="0" smtClean="0"/>
            </a:br>
            <a:r>
              <a:rPr lang="el-GR" altLang="el-GR" sz="3200" b="0" dirty="0" smtClean="0"/>
              <a:t>(2 από 2)</a:t>
            </a:r>
          </a:p>
        </p:txBody>
      </p:sp>
      <mc:AlternateContent xmlns:mc="http://schemas.openxmlformats.org/markup-compatibility/2006" xmlns:a14="http://schemas.microsoft.com/office/drawing/2010/main">
        <mc:Choice Requires="a14">
          <p:graphicFrame>
            <p:nvGraphicFramePr>
              <p:cNvPr id="5" name="Πίνακας 4" descr="Παραδείγματα ομολόγων σειρών"/>
              <p:cNvGraphicFramePr>
                <a:graphicFrameLocks noGrp="1"/>
              </p:cNvGraphicFramePr>
              <p:nvPr>
                <p:extLst>
                  <p:ext uri="{D42A27DB-BD31-4B8C-83A1-F6EECF244321}">
                    <p14:modId xmlns:p14="http://schemas.microsoft.com/office/powerpoint/2010/main" val="1795475796"/>
                  </p:ext>
                </p:extLst>
              </p:nvPr>
            </p:nvGraphicFramePr>
            <p:xfrm>
              <a:off x="979285" y="1340768"/>
              <a:ext cx="7625163" cy="4526640"/>
            </p:xfrm>
            <a:graphic>
              <a:graphicData uri="http://schemas.openxmlformats.org/drawingml/2006/table">
                <a:tbl>
                  <a:tblPr firstRow="1" firstCol="1" bandRow="1"/>
                  <a:tblGrid>
                    <a:gridCol w="2440587"/>
                    <a:gridCol w="5184576"/>
                  </a:tblGrid>
                  <a:tr h="432048">
                    <a:tc>
                      <a:txBody>
                        <a:bodyPr/>
                        <a:lstStyle/>
                        <a:p>
                          <a:pPr algn="ctr">
                            <a:lnSpc>
                              <a:spcPct val="115000"/>
                            </a:lnSpc>
                            <a:spcAft>
                              <a:spcPts val="0"/>
                            </a:spcAft>
                          </a:pPr>
                          <a:r>
                            <a:rPr lang="el-GR" sz="2000" b="1" dirty="0">
                              <a:effectLst/>
                              <a:latin typeface="+mn-lt"/>
                              <a:ea typeface="Times New Roman"/>
                              <a:cs typeface="Times New Roman"/>
                            </a:rPr>
                            <a:t>Ονομασία ένωσης</a:t>
                          </a:r>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l-GR" sz="2000" b="1" dirty="0" smtClean="0">
                              <a:effectLst/>
                              <a:latin typeface="+mn-lt"/>
                              <a:ea typeface="Times New Roman"/>
                              <a:cs typeface="Times New Roman"/>
                            </a:rPr>
                            <a:t>Γενικός</a:t>
                          </a:r>
                          <a:r>
                            <a:rPr lang="el-GR" sz="2000" b="1" baseline="0" dirty="0" smtClean="0">
                              <a:effectLst/>
                              <a:latin typeface="+mn-lt"/>
                              <a:ea typeface="Times New Roman"/>
                              <a:cs typeface="Times New Roman"/>
                            </a:rPr>
                            <a:t> τύπος</a:t>
                          </a:r>
                          <a:endParaRPr lang="el-GR" sz="20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9080">
                    <a:tc>
                      <a:txBody>
                        <a:bodyPr/>
                        <a:lstStyle/>
                        <a:p>
                          <a:pPr algn="just">
                            <a:lnSpc>
                              <a:spcPct val="115000"/>
                            </a:lnSpc>
                            <a:spcAft>
                              <a:spcPts val="0"/>
                            </a:spcAft>
                          </a:pPr>
                          <a:r>
                            <a:rPr lang="el-GR" sz="2000" dirty="0">
                              <a:effectLst/>
                              <a:latin typeface="+mn-lt"/>
                              <a:ea typeface="Times New Roman"/>
                              <a:cs typeface="Times New Roman"/>
                            </a:rPr>
                            <a:t>Αλκοόλες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n-US" sz="2000" b="0" i="1" smtClean="0">
                                    <a:effectLst/>
                                    <a:latin typeface="Cambria Math"/>
                                    <a:cs typeface="Times New Roman"/>
                                  </a:rPr>
                                  <m:t>𝑂𝐻</m:t>
                                </m:r>
                                <m:r>
                                  <a:rPr lang="en-US" sz="2000" b="0" i="1" smtClean="0">
                                    <a:effectLst/>
                                    <a:latin typeface="Cambria Math"/>
                                    <a:cs typeface="Times New Roman"/>
                                  </a:rPr>
                                  <m:t>, </m:t>
                                </m:r>
                                <m:r>
                                  <a:rPr lang="el-GR" sz="2000" b="0" i="1" smtClean="0">
                                    <a:effectLst/>
                                    <a:latin typeface="Cambria Math"/>
                                    <a:cs typeface="Times New Roman"/>
                                  </a:rPr>
                                  <m:t>𝜈</m:t>
                                </m:r>
                                <m:r>
                                  <a:rPr lang="el-GR" sz="2000" b="0" i="1" smtClean="0">
                                    <a:effectLst/>
                                    <a:latin typeface="Cambria Math"/>
                                    <a:ea typeface="Cambria Math"/>
                                    <a:cs typeface="Times New Roman"/>
                                  </a:rPr>
                                  <m:t>≥1</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just">
                            <a:lnSpc>
                              <a:spcPct val="115000"/>
                            </a:lnSpc>
                            <a:spcAft>
                              <a:spcPts val="0"/>
                            </a:spcAft>
                          </a:pPr>
                          <a:r>
                            <a:rPr lang="el-GR" sz="2000">
                              <a:effectLst/>
                              <a:latin typeface="+mn-lt"/>
                              <a:ea typeface="Times New Roman"/>
                              <a:cs typeface="Times New Roman"/>
                            </a:rPr>
                            <a:t>Αιθέρες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a:cs typeface="Times New Roman"/>
                                      </a:rPr>
                                    </m:ctrlPr>
                                  </m:sSubPr>
                                  <m:e>
                                    <m:r>
                                      <a:rPr lang="en-US" sz="1800" b="0" i="1" smtClean="0">
                                        <a:effectLst/>
                                        <a:latin typeface="Cambria Math"/>
                                        <a:cs typeface="Times New Roman"/>
                                      </a:rPr>
                                      <m:t>𝐶</m:t>
                                    </m:r>
                                  </m:e>
                                  <m:sub>
                                    <m:r>
                                      <a:rPr lang="el-GR" sz="1800" b="0" i="1" smtClean="0">
                                        <a:effectLst/>
                                        <a:latin typeface="Cambria Math"/>
                                        <a:cs typeface="Times New Roman"/>
                                      </a:rPr>
                                      <m:t>𝜈</m:t>
                                    </m:r>
                                  </m:sub>
                                </m:sSub>
                                <m:sSub>
                                  <m:sSubPr>
                                    <m:ctrlPr>
                                      <a:rPr lang="el-GR" sz="1800" i="1" smtClean="0">
                                        <a:effectLst/>
                                        <a:latin typeface="Cambria Math"/>
                                        <a:cs typeface="Times New Roman"/>
                                      </a:rPr>
                                    </m:ctrlPr>
                                  </m:sSubPr>
                                  <m:e>
                                    <m:r>
                                      <a:rPr lang="en-US" sz="1800" b="0" i="1" smtClean="0">
                                        <a:effectLst/>
                                        <a:latin typeface="Cambria Math"/>
                                        <a:cs typeface="Times New Roman"/>
                                      </a:rPr>
                                      <m:t>𝐻</m:t>
                                    </m:r>
                                  </m:e>
                                  <m:sub>
                                    <m:r>
                                      <a:rPr lang="el-GR" sz="1800" b="0" i="1" smtClean="0">
                                        <a:effectLst/>
                                        <a:latin typeface="Cambria Math"/>
                                        <a:cs typeface="Times New Roman"/>
                                      </a:rPr>
                                      <m:t>2</m:t>
                                    </m:r>
                                    <m:r>
                                      <a:rPr lang="el-GR" sz="1800" b="0" i="1" smtClean="0">
                                        <a:effectLst/>
                                        <a:latin typeface="Cambria Math"/>
                                        <a:cs typeface="Times New Roman"/>
                                      </a:rPr>
                                      <m:t>𝜈</m:t>
                                    </m:r>
                                    <m:r>
                                      <a:rPr lang="el-GR" sz="1800" b="0" i="1" smtClean="0">
                                        <a:effectLst/>
                                        <a:latin typeface="Cambria Math"/>
                                        <a:cs typeface="Times New Roman"/>
                                      </a:rPr>
                                      <m:t>+1</m:t>
                                    </m:r>
                                  </m:sub>
                                </m:sSub>
                                <m:sSub>
                                  <m:sSubPr>
                                    <m:ctrlPr>
                                      <a:rPr lang="el-GR" sz="1800" b="0" i="1" smtClean="0">
                                        <a:effectLst/>
                                        <a:latin typeface="Cambria Math"/>
                                        <a:cs typeface="Times New Roman"/>
                                      </a:rPr>
                                    </m:ctrlPr>
                                  </m:sSubPr>
                                  <m:e>
                                    <m:r>
                                      <a:rPr lang="en-US" sz="1800" b="0" i="1" smtClean="0">
                                        <a:effectLst/>
                                        <a:latin typeface="Cambria Math"/>
                                        <a:cs typeface="Times New Roman"/>
                                      </a:rPr>
                                      <m:t>𝑂𝐶</m:t>
                                    </m:r>
                                  </m:e>
                                  <m:sub>
                                    <m:r>
                                      <a:rPr lang="el-GR" sz="1800" b="0" i="1" smtClean="0">
                                        <a:effectLst/>
                                        <a:latin typeface="Cambria Math"/>
                                        <a:cs typeface="Times New Roman"/>
                                      </a:rPr>
                                      <m:t>𝜈</m:t>
                                    </m:r>
                                    <m:r>
                                      <a:rPr lang="el-GR" sz="1800" b="0" i="1" smtClean="0">
                                        <a:effectLst/>
                                        <a:latin typeface="Cambria Math"/>
                                        <a:cs typeface="Times New Roman"/>
                                      </a:rPr>
                                      <m:t>΄</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l-GR" sz="2000" b="0" i="1" smtClean="0">
                                    <a:effectLst/>
                                    <a:latin typeface="Cambria Math"/>
                                    <a:cs typeface="Times New Roman"/>
                                  </a:rPr>
                                  <m:t>,</m:t>
                                </m:r>
                                <m:r>
                                  <m:rPr>
                                    <m:sty m:val="p"/>
                                  </m:rPr>
                                  <a:rPr lang="el-GR" sz="2000" b="0" i="0" smtClean="0">
                                    <a:effectLst/>
                                    <a:latin typeface="Cambria Math"/>
                                    <a:cs typeface="Times New Roman"/>
                                  </a:rPr>
                                  <m:t>ν</m:t>
                                </m:r>
                                <m:r>
                                  <a:rPr lang="el-GR" sz="2000" b="0" i="1" smtClean="0">
                                    <a:effectLst/>
                                    <a:latin typeface="Cambria Math"/>
                                    <a:ea typeface="Cambria Math"/>
                                    <a:cs typeface="Times New Roman"/>
                                  </a:rPr>
                                  <m:t>≥1</m:t>
                                </m:r>
                                <m:r>
                                  <a:rPr lang="en-US" sz="2000" b="0" i="0" smtClean="0">
                                    <a:effectLst/>
                                    <a:latin typeface="Cambria Math"/>
                                    <a:ea typeface="Cambria Math"/>
                                    <a:cs typeface="Times New Roman"/>
                                  </a:rPr>
                                  <m:t>,</m:t>
                                </m:r>
                                <m:r>
                                  <m:rPr>
                                    <m:sty m:val="p"/>
                                  </m:rPr>
                                  <a:rPr lang="el-GR" sz="2000" b="0" i="0" smtClean="0">
                                    <a:effectLst/>
                                    <a:latin typeface="Cambria Math"/>
                                    <a:cs typeface="Times New Roman"/>
                                  </a:rPr>
                                  <m:t>ν</m:t>
                                </m:r>
                                <m:r>
                                  <a:rPr lang="el-GR" sz="2000" b="0" i="1" smtClean="0">
                                    <a:effectLst/>
                                    <a:latin typeface="Cambria Math"/>
                                    <a:ea typeface="Cambria Math"/>
                                    <a:cs typeface="Times New Roman"/>
                                  </a:rPr>
                                  <m:t>≥1</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a:effectLst/>
                              <a:latin typeface="+mn-lt"/>
                              <a:ea typeface="Times New Roman"/>
                              <a:cs typeface="Times New Roman"/>
                            </a:rPr>
                            <a:t>Καρβοξυλικά οξέα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n-US" sz="2000" b="0" i="1" smtClean="0">
                                    <a:effectLst/>
                                    <a:latin typeface="Cambria Math"/>
                                    <a:cs typeface="Times New Roman"/>
                                  </a:rPr>
                                  <m:t>𝐶𝑂𝑂𝐻</m:t>
                                </m:r>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m:t>
                                </m:r>
                                <m:r>
                                  <a:rPr lang="en-US" sz="2400" b="0" i="1" smtClean="0">
                                    <a:effectLst/>
                                    <a:latin typeface="Cambria Math"/>
                                    <a:ea typeface="Cambria Math"/>
                                    <a:cs typeface="Times New Roman"/>
                                  </a:rPr>
                                  <m:t>0</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dirty="0">
                              <a:effectLst/>
                              <a:latin typeface="+mn-lt"/>
                              <a:ea typeface="Times New Roman"/>
                              <a:cs typeface="Times New Roman"/>
                            </a:rPr>
                            <a:t>Εστέρες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sSub>
                                  <m:sSubPr>
                                    <m:ctrlPr>
                                      <a:rPr lang="el-GR" sz="2000" b="0" i="1" smtClean="0">
                                        <a:effectLst/>
                                        <a:latin typeface="Cambria Math"/>
                                        <a:cs typeface="Times New Roman"/>
                                      </a:rPr>
                                    </m:ctrlPr>
                                  </m:sSubPr>
                                  <m:e>
                                    <m:r>
                                      <m:rPr>
                                        <m:sty m:val="p"/>
                                      </m:rPr>
                                      <a:rPr lang="en-US" sz="2000" b="0" i="0" smtClean="0">
                                        <a:effectLst/>
                                        <a:latin typeface="Cambria Math"/>
                                        <a:cs typeface="Times New Roman"/>
                                      </a:rPr>
                                      <m:t>COOC</m:t>
                                    </m:r>
                                  </m:e>
                                  <m:sub>
                                    <m:r>
                                      <a:rPr lang="el-GR" sz="2000" b="0" i="1" smtClean="0">
                                        <a:effectLst/>
                                        <a:latin typeface="Cambria Math"/>
                                        <a:cs typeface="Times New Roman"/>
                                      </a:rPr>
                                      <m:t>𝜈</m:t>
                                    </m:r>
                                    <m:r>
                                      <a:rPr lang="el-GR" sz="2000" b="0" i="1" smtClean="0">
                                        <a:effectLst/>
                                        <a:latin typeface="Cambria Math"/>
                                        <a:cs typeface="Times New Roman"/>
                                      </a:rPr>
                                      <m:t>΄</m:t>
                                    </m:r>
                                  </m:sub>
                                </m:sSub>
                                <m:sSub>
                                  <m:sSubPr>
                                    <m:ctrlPr>
                                      <a:rPr lang="el-GR" sz="2400" i="1" smtClean="0">
                                        <a:effectLst/>
                                        <a:latin typeface="Cambria Math"/>
                                        <a:cs typeface="Times New Roman"/>
                                      </a:rPr>
                                    </m:ctrlPr>
                                  </m:sSubPr>
                                  <m:e>
                                    <m:r>
                                      <a:rPr lang="en-US" sz="2400" b="0" i="1" smtClean="0">
                                        <a:effectLst/>
                                        <a:latin typeface="Cambria Math"/>
                                        <a:cs typeface="Times New Roman"/>
                                      </a:rPr>
                                      <m:t>𝐻</m:t>
                                    </m:r>
                                  </m:e>
                                  <m:sub>
                                    <m:r>
                                      <a:rPr lang="el-GR" sz="2400" b="0" i="1" smtClean="0">
                                        <a:effectLst/>
                                        <a:latin typeface="Cambria Math"/>
                                        <a:cs typeface="Times New Roman"/>
                                      </a:rPr>
                                      <m:t>2</m:t>
                                    </m:r>
                                    <m:r>
                                      <a:rPr lang="el-GR" sz="2400" b="0" i="1" smtClean="0">
                                        <a:effectLst/>
                                        <a:latin typeface="Cambria Math"/>
                                        <a:cs typeface="Times New Roman"/>
                                      </a:rPr>
                                      <m:t>𝜈</m:t>
                                    </m:r>
                                    <m:r>
                                      <a:rPr lang="el-GR" sz="2400" b="0" i="1" smtClean="0">
                                        <a:effectLst/>
                                        <a:latin typeface="Cambria Math"/>
                                        <a:cs typeface="Times New Roman"/>
                                      </a:rPr>
                                      <m:t>΄+1</m:t>
                                    </m:r>
                                  </m:sub>
                                </m:sSub>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m:t>
                                </m:r>
                                <m:r>
                                  <a:rPr lang="en-US" sz="2400" b="0" i="1" smtClean="0">
                                    <a:effectLst/>
                                    <a:latin typeface="Cambria Math"/>
                                    <a:ea typeface="Cambria Math"/>
                                    <a:cs typeface="Times New Roman"/>
                                  </a:rPr>
                                  <m:t>0,</m:t>
                                </m:r>
                                <m:r>
                                  <a:rPr lang="el-GR" sz="2400" b="0" i="1" smtClean="0">
                                    <a:effectLst/>
                                    <a:latin typeface="Cambria Math"/>
                                    <a:ea typeface="Cambria Math"/>
                                    <a:cs typeface="Times New Roman"/>
                                  </a:rPr>
                                  <m:t>𝜈</m:t>
                                </m:r>
                                <m:r>
                                  <a:rPr lang="el-GR" sz="2400" b="0" i="1" smtClean="0">
                                    <a:effectLst/>
                                    <a:latin typeface="Cambria Math"/>
                                    <a:ea typeface="Cambria Math"/>
                                    <a:cs typeface="Times New Roman"/>
                                  </a:rPr>
                                  <m:t>΄≥1</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dirty="0" err="1">
                              <a:effectLst/>
                              <a:latin typeface="+mn-lt"/>
                              <a:ea typeface="Times New Roman"/>
                              <a:cs typeface="Times New Roman"/>
                            </a:rPr>
                            <a:t>Αλδεϋδες</a:t>
                          </a:r>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n-US" sz="2000" b="0" i="1" smtClean="0">
                                    <a:effectLst/>
                                    <a:latin typeface="Cambria Math"/>
                                    <a:cs typeface="Times New Roman"/>
                                  </a:rPr>
                                  <m:t>𝐶𝐻𝑂</m:t>
                                </m:r>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m:t>
                                </m:r>
                                <m:r>
                                  <a:rPr lang="en-US" sz="2400" b="0" i="1" smtClean="0">
                                    <a:effectLst/>
                                    <a:latin typeface="Cambria Math"/>
                                    <a:ea typeface="Cambria Math"/>
                                    <a:cs typeface="Times New Roman"/>
                                  </a:rPr>
                                  <m:t>0</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a:effectLst/>
                              <a:latin typeface="+mn-lt"/>
                              <a:ea typeface="Times New Roman"/>
                              <a:cs typeface="Times New Roman"/>
                            </a:rPr>
                            <a:t>Κετόνες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sSub>
                                  <m:sSubPr>
                                    <m:ctrlPr>
                                      <a:rPr lang="el-GR" sz="2000" b="0" i="1" smtClean="0">
                                        <a:effectLst/>
                                        <a:latin typeface="Cambria Math"/>
                                        <a:cs typeface="Times New Roman"/>
                                      </a:rPr>
                                    </m:ctrlPr>
                                  </m:sSubPr>
                                  <m:e>
                                    <m:r>
                                      <m:rPr>
                                        <m:sty m:val="p"/>
                                      </m:rPr>
                                      <a:rPr lang="en-US" sz="2000" b="0" i="0" smtClean="0">
                                        <a:effectLst/>
                                        <a:latin typeface="Cambria Math"/>
                                        <a:cs typeface="Times New Roman"/>
                                      </a:rPr>
                                      <m:t>COC</m:t>
                                    </m:r>
                                  </m:e>
                                  <m:sub>
                                    <m:r>
                                      <a:rPr lang="el-GR" sz="2000" b="0" i="1" smtClean="0">
                                        <a:effectLst/>
                                        <a:latin typeface="Cambria Math"/>
                                        <a:cs typeface="Times New Roman"/>
                                      </a:rPr>
                                      <m:t>𝜈</m:t>
                                    </m:r>
                                    <m:r>
                                      <a:rPr lang="el-GR" sz="2000" b="0" i="1" smtClean="0">
                                        <a:effectLst/>
                                        <a:latin typeface="Cambria Math"/>
                                        <a:cs typeface="Times New Roman"/>
                                      </a:rPr>
                                      <m:t>΄</m:t>
                                    </m:r>
                                  </m:sub>
                                </m:sSub>
                                <m:sSub>
                                  <m:sSubPr>
                                    <m:ctrlPr>
                                      <a:rPr lang="el-GR" sz="2400" i="1" smtClean="0">
                                        <a:effectLst/>
                                        <a:latin typeface="Cambria Math"/>
                                        <a:cs typeface="Times New Roman"/>
                                      </a:rPr>
                                    </m:ctrlPr>
                                  </m:sSubPr>
                                  <m:e>
                                    <m:r>
                                      <a:rPr lang="en-US" sz="2400" b="0" i="1" smtClean="0">
                                        <a:effectLst/>
                                        <a:latin typeface="Cambria Math"/>
                                        <a:cs typeface="Times New Roman"/>
                                      </a:rPr>
                                      <m:t>𝐻</m:t>
                                    </m:r>
                                  </m:e>
                                  <m:sub>
                                    <m:r>
                                      <a:rPr lang="el-GR" sz="2400" b="0" i="1" smtClean="0">
                                        <a:effectLst/>
                                        <a:latin typeface="Cambria Math"/>
                                        <a:cs typeface="Times New Roman"/>
                                      </a:rPr>
                                      <m:t>2</m:t>
                                    </m:r>
                                    <m:r>
                                      <a:rPr lang="el-GR" sz="2400" b="0" i="1" smtClean="0">
                                        <a:effectLst/>
                                        <a:latin typeface="Cambria Math"/>
                                        <a:cs typeface="Times New Roman"/>
                                      </a:rPr>
                                      <m:t>𝜈</m:t>
                                    </m:r>
                                    <m:r>
                                      <a:rPr lang="el-GR" sz="2400" b="0" i="1" smtClean="0">
                                        <a:effectLst/>
                                        <a:latin typeface="Cambria Math"/>
                                        <a:cs typeface="Times New Roman"/>
                                      </a:rPr>
                                      <m:t>΄΄+1</m:t>
                                    </m:r>
                                  </m:sub>
                                </m:sSub>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0" smtClean="0">
                                    <a:effectLst/>
                                    <a:latin typeface="Cambria Math"/>
                                    <a:cs typeface="Times New Roman"/>
                                  </a:rPr>
                                  <m:t>,</m:t>
                                </m:r>
                                <m:r>
                                  <m:rPr>
                                    <m:sty m:val="p"/>
                                  </m:rPr>
                                  <a:rPr lang="el-GR" sz="2400" b="0" i="0" smtClean="0">
                                    <a:effectLst/>
                                    <a:latin typeface="Cambria Math"/>
                                    <a:cs typeface="Times New Roman"/>
                                  </a:rPr>
                                  <m:t>ν</m:t>
                                </m:r>
                                <m:r>
                                  <a:rPr lang="el-GR" sz="2400" b="0" i="0" smtClean="0">
                                    <a:effectLst/>
                                    <a:latin typeface="Cambria Math"/>
                                    <a:cs typeface="Times New Roman"/>
                                  </a:rPr>
                                  <m:t>΄</m:t>
                                </m:r>
                                <m:r>
                                  <a:rPr lang="el-GR" sz="2400" b="0" i="1" smtClean="0">
                                    <a:effectLst/>
                                    <a:latin typeface="Cambria Math"/>
                                    <a:ea typeface="Cambria Math"/>
                                    <a:cs typeface="Times New Roman"/>
                                  </a:rPr>
                                  <m:t>≥1</m:t>
                                </m:r>
                              </m:oMath>
                            </m:oMathPara>
                          </a14:m>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a:effectLst/>
                              <a:latin typeface="+mn-lt"/>
                              <a:ea typeface="Times New Roman"/>
                              <a:cs typeface="Times New Roman"/>
                            </a:rPr>
                            <a:t>Αμίνες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sSub>
                                  <m:sSubPr>
                                    <m:ctrlPr>
                                      <a:rPr lang="el-GR" sz="2000" b="0" i="1" smtClean="0">
                                        <a:effectLst/>
                                        <a:latin typeface="Cambria Math"/>
                                        <a:cs typeface="Times New Roman"/>
                                      </a:rPr>
                                    </m:ctrlPr>
                                  </m:sSubPr>
                                  <m:e>
                                    <m:r>
                                      <a:rPr lang="en-US" sz="2000" b="0" i="1" smtClean="0">
                                        <a:effectLst/>
                                        <a:latin typeface="Cambria Math"/>
                                        <a:cs typeface="Times New Roman"/>
                                      </a:rPr>
                                      <m:t>𝑁𝐻</m:t>
                                    </m:r>
                                  </m:e>
                                  <m:sub>
                                    <m:r>
                                      <a:rPr lang="el-GR" sz="2000" b="0" i="1" smtClean="0">
                                        <a:effectLst/>
                                        <a:latin typeface="Cambria Math"/>
                                        <a:cs typeface="Times New Roman"/>
                                      </a:rPr>
                                      <m:t>2</m:t>
                                    </m:r>
                                  </m:sub>
                                </m:sSub>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≥1</m:t>
                                </m:r>
                              </m:oMath>
                            </m:oMathPara>
                          </a14:m>
                          <a:endParaRPr lang="el-GR" sz="24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dirty="0" err="1">
                              <a:effectLst/>
                              <a:latin typeface="+mn-lt"/>
                              <a:ea typeface="Times New Roman"/>
                              <a:cs typeface="Times New Roman"/>
                            </a:rPr>
                            <a:t>Νιτρίλια</a:t>
                          </a:r>
                          <a:r>
                            <a:rPr lang="el-GR" sz="20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n-US" sz="2000" b="0" i="1" smtClean="0">
                                    <a:effectLst/>
                                    <a:latin typeface="Cambria Math"/>
                                    <a:cs typeface="Times New Roman"/>
                                  </a:rPr>
                                  <m:t>𝐶𝑁</m:t>
                                </m:r>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≥1</m:t>
                                </m:r>
                              </m:oMath>
                            </m:oMathPara>
                          </a14:m>
                          <a:endParaRPr lang="el-GR" sz="24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a:effectLst/>
                              <a:latin typeface="+mn-lt"/>
                              <a:ea typeface="Times New Roman"/>
                              <a:cs typeface="Times New Roman"/>
                            </a:rPr>
                            <a:t>Νιτροενώσεις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sSub>
                                  <m:sSubPr>
                                    <m:ctrlPr>
                                      <a:rPr lang="el-GR" sz="2000" b="0" i="1" smtClean="0">
                                        <a:effectLst/>
                                        <a:latin typeface="Cambria Math"/>
                                        <a:cs typeface="Times New Roman"/>
                                      </a:rPr>
                                    </m:ctrlPr>
                                  </m:sSubPr>
                                  <m:e>
                                    <m:r>
                                      <a:rPr lang="en-US" sz="2000" b="0" i="1" smtClean="0">
                                        <a:effectLst/>
                                        <a:latin typeface="Cambria Math"/>
                                        <a:cs typeface="Times New Roman"/>
                                      </a:rPr>
                                      <m:t>𝑁𝑂</m:t>
                                    </m:r>
                                  </m:e>
                                  <m:sub>
                                    <m:r>
                                      <a:rPr lang="el-GR" sz="2000" b="0" i="1" smtClean="0">
                                        <a:effectLst/>
                                        <a:latin typeface="Cambria Math"/>
                                        <a:cs typeface="Times New Roman"/>
                                      </a:rPr>
                                      <m:t>2</m:t>
                                    </m:r>
                                  </m:sub>
                                </m:sSub>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≥1</m:t>
                                </m:r>
                              </m:oMath>
                            </m:oMathPara>
                          </a14:m>
                          <a:endParaRPr lang="el-GR" sz="24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lgn="just">
                            <a:lnSpc>
                              <a:spcPct val="115000"/>
                            </a:lnSpc>
                            <a:spcAft>
                              <a:spcPts val="0"/>
                            </a:spcAft>
                          </a:pPr>
                          <a:r>
                            <a:rPr lang="el-GR" sz="2000" dirty="0" err="1">
                              <a:effectLst/>
                              <a:latin typeface="+mn-lt"/>
                              <a:ea typeface="Times New Roman"/>
                              <a:cs typeface="Times New Roman"/>
                            </a:rPr>
                            <a:t>Θειόλες</a:t>
                          </a:r>
                          <a:r>
                            <a:rPr lang="el-GR" sz="20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sz="2000" i="1" smtClean="0">
                                        <a:effectLst/>
                                        <a:latin typeface="Cambria Math"/>
                                        <a:cs typeface="Times New Roman"/>
                                      </a:rPr>
                                    </m:ctrlPr>
                                  </m:sSubPr>
                                  <m:e>
                                    <m:r>
                                      <a:rPr lang="en-US" sz="2000" b="0" i="1" smtClean="0">
                                        <a:effectLst/>
                                        <a:latin typeface="Cambria Math"/>
                                        <a:cs typeface="Times New Roman"/>
                                      </a:rPr>
                                      <m:t>𝐶</m:t>
                                    </m:r>
                                  </m:e>
                                  <m:sub>
                                    <m:r>
                                      <a:rPr lang="el-GR" sz="2000" b="0" i="1" smtClean="0">
                                        <a:effectLst/>
                                        <a:latin typeface="Cambria Math"/>
                                        <a:cs typeface="Times New Roman"/>
                                      </a:rPr>
                                      <m:t>𝜈</m:t>
                                    </m:r>
                                  </m:sub>
                                </m:sSub>
                                <m:sSub>
                                  <m:sSubPr>
                                    <m:ctrlPr>
                                      <a:rPr lang="el-GR" sz="2000" i="1" smtClean="0">
                                        <a:effectLst/>
                                        <a:latin typeface="Cambria Math"/>
                                        <a:cs typeface="Times New Roman"/>
                                      </a:rPr>
                                    </m:ctrlPr>
                                  </m:sSubPr>
                                  <m:e>
                                    <m:r>
                                      <a:rPr lang="en-US" sz="2000" b="0" i="1" smtClean="0">
                                        <a:effectLst/>
                                        <a:latin typeface="Cambria Math"/>
                                        <a:cs typeface="Times New Roman"/>
                                      </a:rPr>
                                      <m:t>𝐻</m:t>
                                    </m:r>
                                  </m:e>
                                  <m:sub>
                                    <m:r>
                                      <a:rPr lang="el-GR" sz="2000" b="0" i="1" smtClean="0">
                                        <a:effectLst/>
                                        <a:latin typeface="Cambria Math"/>
                                        <a:cs typeface="Times New Roman"/>
                                      </a:rPr>
                                      <m:t>2</m:t>
                                    </m:r>
                                    <m:r>
                                      <a:rPr lang="el-GR" sz="2000" b="0" i="1" smtClean="0">
                                        <a:effectLst/>
                                        <a:latin typeface="Cambria Math"/>
                                        <a:cs typeface="Times New Roman"/>
                                      </a:rPr>
                                      <m:t>𝜈</m:t>
                                    </m:r>
                                    <m:r>
                                      <a:rPr lang="el-GR" sz="2000" b="0" i="1" smtClean="0">
                                        <a:effectLst/>
                                        <a:latin typeface="Cambria Math"/>
                                        <a:cs typeface="Times New Roman"/>
                                      </a:rPr>
                                      <m:t>+1</m:t>
                                    </m:r>
                                  </m:sub>
                                </m:sSub>
                                <m:r>
                                  <a:rPr lang="en-US" sz="2000" b="0" i="1" smtClean="0">
                                    <a:effectLst/>
                                    <a:latin typeface="Cambria Math"/>
                                    <a:cs typeface="Times New Roman"/>
                                  </a:rPr>
                                  <m:t>𝑆𝐻</m:t>
                                </m:r>
                                <m:r>
                                  <a:rPr lang="el-GR" sz="2400" b="0" i="1" smtClean="0">
                                    <a:effectLst/>
                                    <a:latin typeface="Cambria Math"/>
                                    <a:cs typeface="Times New Roman"/>
                                  </a:rPr>
                                  <m:t>,</m:t>
                                </m:r>
                                <m:r>
                                  <m:rPr>
                                    <m:sty m:val="p"/>
                                  </m:rPr>
                                  <a:rPr lang="el-GR" sz="2400" b="0" i="0" smtClean="0">
                                    <a:effectLst/>
                                    <a:latin typeface="Cambria Math"/>
                                    <a:cs typeface="Times New Roman"/>
                                  </a:rPr>
                                  <m:t>ν</m:t>
                                </m:r>
                                <m:r>
                                  <a:rPr lang="el-GR" sz="2400" b="0" i="1" smtClean="0">
                                    <a:effectLst/>
                                    <a:latin typeface="Cambria Math"/>
                                    <a:ea typeface="Cambria Math"/>
                                    <a:cs typeface="Times New Roman"/>
                                  </a:rPr>
                                  <m:t>≥1</m:t>
                                </m:r>
                              </m:oMath>
                            </m:oMathPara>
                          </a14:m>
                          <a:endParaRPr lang="el-GR" sz="24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Πίνακας 4" descr="Παραδείγματα ομολόγων σειρών"/>
              <p:cNvGraphicFramePr>
                <a:graphicFrameLocks noGrp="1"/>
              </p:cNvGraphicFramePr>
              <p:nvPr>
                <p:extLst>
                  <p:ext uri="{D42A27DB-BD31-4B8C-83A1-F6EECF244321}">
                    <p14:modId xmlns:p14="http://schemas.microsoft.com/office/powerpoint/2010/main" xmlns="" xmlns:a14="http://schemas.microsoft.com/office/drawing/2010/main" val="3355197426"/>
                  </p:ext>
                </p:extLst>
              </p:nvPr>
            </p:nvGraphicFramePr>
            <p:xfrm>
              <a:off x="979285" y="1340768"/>
              <a:ext cx="7625163" cy="4526640"/>
            </p:xfrm>
            <a:graphic>
              <a:graphicData uri="http://schemas.openxmlformats.org/drawingml/2006/table">
                <a:tbl>
                  <a:tblPr firstRow="1" firstCol="1" bandRow="1"/>
                  <a:tblGrid>
                    <a:gridCol w="2440587"/>
                    <a:gridCol w="5184576"/>
                  </a:tblGrid>
                  <a:tr h="432048">
                    <a:tc>
                      <a:txBody>
                        <a:bodyPr/>
                        <a:lstStyle/>
                        <a:p>
                          <a:pPr algn="ctr">
                            <a:lnSpc>
                              <a:spcPct val="115000"/>
                            </a:lnSpc>
                            <a:spcAft>
                              <a:spcPts val="0"/>
                            </a:spcAft>
                          </a:pPr>
                          <a:r>
                            <a:rPr lang="el-GR" sz="2000" b="1" dirty="0">
                              <a:effectLst/>
                              <a:latin typeface="+mn-lt"/>
                              <a:ea typeface="Times New Roman"/>
                              <a:cs typeface="Times New Roman"/>
                            </a:rPr>
                            <a:t>Ονομασία ένωσης</a:t>
                          </a:r>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l-GR" sz="2000" b="1" dirty="0" smtClean="0">
                              <a:effectLst/>
                              <a:latin typeface="+mn-lt"/>
                              <a:ea typeface="Times New Roman"/>
                              <a:cs typeface="Times New Roman"/>
                            </a:rPr>
                            <a:t>Γενικός</a:t>
                          </a:r>
                          <a:r>
                            <a:rPr lang="el-GR" sz="2000" b="1" baseline="0" dirty="0" smtClean="0">
                              <a:effectLst/>
                              <a:latin typeface="+mn-lt"/>
                              <a:ea typeface="Times New Roman"/>
                              <a:cs typeface="Times New Roman"/>
                            </a:rPr>
                            <a:t> τύπος</a:t>
                          </a:r>
                          <a:endParaRPr lang="el-GR" sz="20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9080">
                    <a:tc>
                      <a:txBody>
                        <a:bodyPr/>
                        <a:lstStyle/>
                        <a:p>
                          <a:pPr algn="just">
                            <a:lnSpc>
                              <a:spcPct val="115000"/>
                            </a:lnSpc>
                            <a:spcAft>
                              <a:spcPts val="0"/>
                            </a:spcAft>
                          </a:pPr>
                          <a:r>
                            <a:rPr lang="el-GR" sz="2000" dirty="0">
                              <a:effectLst/>
                              <a:latin typeface="+mn-lt"/>
                              <a:ea typeface="Times New Roman"/>
                              <a:cs typeface="Times New Roman"/>
                            </a:rPr>
                            <a:t>Αλκοόλες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129032" r="-118" b="-1000000"/>
                          </a:stretch>
                        </a:blipFill>
                      </a:tcPr>
                    </a:tc>
                  </a:tr>
                  <a:tr h="350520">
                    <a:tc>
                      <a:txBody>
                        <a:bodyPr/>
                        <a:lstStyle/>
                        <a:p>
                          <a:pPr algn="just">
                            <a:lnSpc>
                              <a:spcPct val="115000"/>
                            </a:lnSpc>
                            <a:spcAft>
                              <a:spcPts val="0"/>
                            </a:spcAft>
                          </a:pPr>
                          <a:r>
                            <a:rPr lang="el-GR" sz="2000">
                              <a:effectLst/>
                              <a:latin typeface="+mn-lt"/>
                              <a:ea typeface="Times New Roman"/>
                              <a:cs typeface="Times New Roman"/>
                            </a:rPr>
                            <a:t>Αιθέρες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244828" r="-118" b="-968966"/>
                          </a:stretch>
                        </a:blipFill>
                      </a:tcPr>
                    </a:tc>
                  </a:tr>
                  <a:tr h="420624">
                    <a:tc>
                      <a:txBody>
                        <a:bodyPr/>
                        <a:lstStyle/>
                        <a:p>
                          <a:pPr algn="just">
                            <a:lnSpc>
                              <a:spcPct val="115000"/>
                            </a:lnSpc>
                            <a:spcAft>
                              <a:spcPts val="0"/>
                            </a:spcAft>
                          </a:pPr>
                          <a:r>
                            <a:rPr lang="el-GR" sz="2000">
                              <a:effectLst/>
                              <a:latin typeface="+mn-lt"/>
                              <a:ea typeface="Times New Roman"/>
                              <a:cs typeface="Times New Roman"/>
                            </a:rPr>
                            <a:t>Καρβοξυλικά οξέα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289855" r="-118" b="-714493"/>
                          </a:stretch>
                        </a:blipFill>
                      </a:tcPr>
                    </a:tc>
                  </a:tr>
                  <a:tr h="420624">
                    <a:tc>
                      <a:txBody>
                        <a:bodyPr/>
                        <a:lstStyle/>
                        <a:p>
                          <a:pPr algn="just">
                            <a:lnSpc>
                              <a:spcPct val="115000"/>
                            </a:lnSpc>
                            <a:spcAft>
                              <a:spcPts val="0"/>
                            </a:spcAft>
                          </a:pPr>
                          <a:r>
                            <a:rPr lang="el-GR" sz="2000" dirty="0">
                              <a:effectLst/>
                              <a:latin typeface="+mn-lt"/>
                              <a:ea typeface="Times New Roman"/>
                              <a:cs typeface="Times New Roman"/>
                            </a:rPr>
                            <a:t>Εστέρες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389855" r="-118" b="-614493"/>
                          </a:stretch>
                        </a:blipFill>
                      </a:tcPr>
                    </a:tc>
                  </a:tr>
                  <a:tr h="420624">
                    <a:tc>
                      <a:txBody>
                        <a:bodyPr/>
                        <a:lstStyle/>
                        <a:p>
                          <a:pPr algn="just">
                            <a:lnSpc>
                              <a:spcPct val="115000"/>
                            </a:lnSpc>
                            <a:spcAft>
                              <a:spcPts val="0"/>
                            </a:spcAft>
                          </a:pPr>
                          <a:r>
                            <a:rPr lang="el-GR" sz="2000" dirty="0" err="1">
                              <a:effectLst/>
                              <a:latin typeface="+mn-lt"/>
                              <a:ea typeface="Times New Roman"/>
                              <a:cs typeface="Times New Roman"/>
                            </a:rPr>
                            <a:t>Αλδεϋδες</a:t>
                          </a:r>
                          <a:endParaRPr lang="el-GR" sz="20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489855" r="-118" b="-514493"/>
                          </a:stretch>
                        </a:blipFill>
                      </a:tcPr>
                    </a:tc>
                  </a:tr>
                  <a:tr h="420624">
                    <a:tc>
                      <a:txBody>
                        <a:bodyPr/>
                        <a:lstStyle/>
                        <a:p>
                          <a:pPr algn="just">
                            <a:lnSpc>
                              <a:spcPct val="115000"/>
                            </a:lnSpc>
                            <a:spcAft>
                              <a:spcPts val="0"/>
                            </a:spcAft>
                          </a:pPr>
                          <a:r>
                            <a:rPr lang="el-GR" sz="2000">
                              <a:effectLst/>
                              <a:latin typeface="+mn-lt"/>
                              <a:ea typeface="Times New Roman"/>
                              <a:cs typeface="Times New Roman"/>
                            </a:rPr>
                            <a:t>Κετόνες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589855" r="-118" b="-414493"/>
                          </a:stretch>
                        </a:blipFill>
                      </a:tcPr>
                    </a:tc>
                  </a:tr>
                  <a:tr h="420624">
                    <a:tc>
                      <a:txBody>
                        <a:bodyPr/>
                        <a:lstStyle/>
                        <a:p>
                          <a:pPr algn="just">
                            <a:lnSpc>
                              <a:spcPct val="115000"/>
                            </a:lnSpc>
                            <a:spcAft>
                              <a:spcPts val="0"/>
                            </a:spcAft>
                          </a:pPr>
                          <a:r>
                            <a:rPr lang="el-GR" sz="2000">
                              <a:effectLst/>
                              <a:latin typeface="+mn-lt"/>
                              <a:ea typeface="Times New Roman"/>
                              <a:cs typeface="Times New Roman"/>
                            </a:rPr>
                            <a:t>Αμίνες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689855" r="-118" b="-314493"/>
                          </a:stretch>
                        </a:blipFill>
                      </a:tcPr>
                    </a:tc>
                  </a:tr>
                  <a:tr h="420624">
                    <a:tc>
                      <a:txBody>
                        <a:bodyPr/>
                        <a:lstStyle/>
                        <a:p>
                          <a:pPr algn="just">
                            <a:lnSpc>
                              <a:spcPct val="115000"/>
                            </a:lnSpc>
                            <a:spcAft>
                              <a:spcPts val="0"/>
                            </a:spcAft>
                          </a:pPr>
                          <a:r>
                            <a:rPr lang="el-GR" sz="2000" dirty="0" err="1">
                              <a:effectLst/>
                              <a:latin typeface="+mn-lt"/>
                              <a:ea typeface="Times New Roman"/>
                              <a:cs typeface="Times New Roman"/>
                            </a:rPr>
                            <a:t>Νιτρίλια</a:t>
                          </a:r>
                          <a:r>
                            <a:rPr lang="el-GR" sz="20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789855" r="-118" b="-214493"/>
                          </a:stretch>
                        </a:blipFill>
                      </a:tcPr>
                    </a:tc>
                  </a:tr>
                  <a:tr h="420624">
                    <a:tc>
                      <a:txBody>
                        <a:bodyPr/>
                        <a:lstStyle/>
                        <a:p>
                          <a:pPr algn="just">
                            <a:lnSpc>
                              <a:spcPct val="115000"/>
                            </a:lnSpc>
                            <a:spcAft>
                              <a:spcPts val="0"/>
                            </a:spcAft>
                          </a:pPr>
                          <a:r>
                            <a:rPr lang="el-GR" sz="2000">
                              <a:effectLst/>
                              <a:latin typeface="+mn-lt"/>
                              <a:ea typeface="Times New Roman"/>
                              <a:cs typeface="Times New Roman"/>
                            </a:rPr>
                            <a:t>Νιτροενώσεις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889855" r="-118" b="-114493"/>
                          </a:stretch>
                        </a:blipFill>
                      </a:tcPr>
                    </a:tc>
                  </a:tr>
                  <a:tr h="420624">
                    <a:tc>
                      <a:txBody>
                        <a:bodyPr/>
                        <a:lstStyle/>
                        <a:p>
                          <a:pPr algn="just">
                            <a:lnSpc>
                              <a:spcPct val="115000"/>
                            </a:lnSpc>
                            <a:spcAft>
                              <a:spcPts val="0"/>
                            </a:spcAft>
                          </a:pPr>
                          <a:r>
                            <a:rPr lang="el-GR" sz="2000" dirty="0" err="1">
                              <a:effectLst/>
                              <a:latin typeface="+mn-lt"/>
                              <a:ea typeface="Times New Roman"/>
                              <a:cs typeface="Times New Roman"/>
                            </a:rPr>
                            <a:t>Θειόλες</a:t>
                          </a:r>
                          <a:r>
                            <a:rPr lang="el-GR" sz="20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7176" t="-989855" r="-118" b="-14493"/>
                          </a:stretch>
                        </a:blipFill>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pPr>
              <a:defRPr/>
            </a:pPr>
            <a:fld id="{10285C4A-D181-4907-965C-8DE0915E3299}"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525418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Βιβλιογραφία </a:t>
            </a:r>
          </a:p>
        </p:txBody>
      </p:sp>
      <p:sp>
        <p:nvSpPr>
          <p:cNvPr id="14339" name="Θέση περιεχομένου 2"/>
          <p:cNvSpPr>
            <a:spLocks noGrp="1"/>
          </p:cNvSpPr>
          <p:nvPr>
            <p:ph idx="1"/>
          </p:nvPr>
        </p:nvSpPr>
        <p:spPr/>
        <p:txBody>
          <a:bodyPr/>
          <a:lstStyle/>
          <a:p>
            <a:pPr lvl="0"/>
            <a:r>
              <a:rPr lang="el-GR" sz="2400" dirty="0" smtClean="0"/>
              <a:t>Γενική Χημεία, </a:t>
            </a:r>
            <a:r>
              <a:rPr lang="en-US" sz="2400" dirty="0" smtClean="0"/>
              <a:t>D</a:t>
            </a:r>
            <a:r>
              <a:rPr lang="el-GR" sz="2400" dirty="0" smtClean="0"/>
              <a:t>. </a:t>
            </a:r>
            <a:r>
              <a:rPr lang="en-US" sz="2400" dirty="0" smtClean="0"/>
              <a:t>Ebbing</a:t>
            </a:r>
            <a:r>
              <a:rPr lang="el-GR" sz="2400" dirty="0" smtClean="0"/>
              <a:t>, </a:t>
            </a:r>
            <a:r>
              <a:rPr lang="en-US" sz="2400" dirty="0" smtClean="0"/>
              <a:t>S</a:t>
            </a:r>
            <a:r>
              <a:rPr lang="el-GR" sz="2400" dirty="0" smtClean="0"/>
              <a:t>. </a:t>
            </a:r>
            <a:r>
              <a:rPr lang="en-US" sz="2400" dirty="0" smtClean="0"/>
              <a:t>Gammon</a:t>
            </a:r>
            <a:r>
              <a:rPr lang="el-GR" sz="2400" dirty="0" smtClean="0"/>
              <a:t>, </a:t>
            </a:r>
            <a:r>
              <a:rPr lang="el-GR" sz="2400" dirty="0" err="1" smtClean="0"/>
              <a:t>εκδ</a:t>
            </a:r>
            <a:r>
              <a:rPr lang="el-GR" sz="2400" dirty="0" smtClean="0"/>
              <a:t>. Τραυλός, Αθήνα, 2011.</a:t>
            </a:r>
          </a:p>
          <a:p>
            <a:pPr lvl="0"/>
            <a:r>
              <a:rPr lang="el-GR" sz="2400" dirty="0" smtClean="0"/>
              <a:t>Χημεία Γραφικών Τεχνών, Ν. </a:t>
            </a:r>
            <a:r>
              <a:rPr lang="el-GR" sz="2400" dirty="0" err="1" smtClean="0"/>
              <a:t>Καρακασίδη</a:t>
            </a:r>
            <a:r>
              <a:rPr lang="el-GR" sz="2400" dirty="0" smtClean="0"/>
              <a:t>, </a:t>
            </a:r>
            <a:r>
              <a:rPr lang="el-GR" sz="2400" dirty="0" err="1" smtClean="0"/>
              <a:t>εκδ</a:t>
            </a:r>
            <a:r>
              <a:rPr lang="el-GR" sz="2400" dirty="0" smtClean="0"/>
              <a:t>. ΙΩΝ, Αθήνα 2005.</a:t>
            </a:r>
          </a:p>
          <a:p>
            <a:pPr lvl="0"/>
            <a:r>
              <a:rPr lang="el-GR" sz="2400" dirty="0" smtClean="0"/>
              <a:t>Χημεία, Εισαγωγικές Έννοιες, Ε. Λυμπεράκη, </a:t>
            </a:r>
            <a:r>
              <a:rPr lang="el-GR" sz="2400" dirty="0" err="1" smtClean="0"/>
              <a:t>εκδ</a:t>
            </a:r>
            <a:r>
              <a:rPr lang="el-GR" sz="2400" dirty="0" smtClean="0"/>
              <a:t>. </a:t>
            </a:r>
            <a:r>
              <a:rPr lang="el-GR" sz="2400" dirty="0" err="1" smtClean="0"/>
              <a:t>Αλτιντζή</a:t>
            </a:r>
            <a:r>
              <a:rPr lang="el-GR" sz="2400" dirty="0" smtClean="0"/>
              <a:t>, </a:t>
            </a:r>
            <a:r>
              <a:rPr lang="el-GR" sz="2400" dirty="0" err="1" smtClean="0"/>
              <a:t>Σίνδος</a:t>
            </a:r>
            <a:r>
              <a:rPr lang="el-GR" sz="2400" dirty="0" smtClean="0"/>
              <a:t>, 2009.</a:t>
            </a:r>
          </a:p>
          <a:p>
            <a:pPr lvl="0"/>
            <a:r>
              <a:rPr lang="el-GR" sz="2400" dirty="0" smtClean="0"/>
              <a:t>Χημεία Εκτυπώσεων, </a:t>
            </a:r>
            <a:r>
              <a:rPr lang="en-GB" sz="2400" dirty="0" smtClean="0"/>
              <a:t>Thompson</a:t>
            </a:r>
            <a:r>
              <a:rPr lang="el-GR" sz="2400" dirty="0" smtClean="0"/>
              <a:t>, </a:t>
            </a:r>
            <a:r>
              <a:rPr lang="en-GB" sz="2400" dirty="0" smtClean="0"/>
              <a:t>B</a:t>
            </a:r>
            <a:r>
              <a:rPr lang="el-GR" sz="2400" dirty="0" smtClean="0"/>
              <a:t>, </a:t>
            </a:r>
            <a:r>
              <a:rPr lang="el-GR" sz="2400" dirty="0" err="1" smtClean="0"/>
              <a:t>Εκδ</a:t>
            </a:r>
            <a:r>
              <a:rPr lang="el-GR" sz="2400" dirty="0" smtClean="0"/>
              <a:t>. ΙΩΝ, 1998. </a:t>
            </a:r>
          </a:p>
          <a:p>
            <a:pPr lvl="0"/>
            <a:r>
              <a:rPr lang="el-GR" sz="2400" dirty="0" smtClean="0"/>
              <a:t>Οργανική Χημεία, </a:t>
            </a:r>
            <a:r>
              <a:rPr lang="en-US" sz="2400" dirty="0" smtClean="0"/>
              <a:t>H</a:t>
            </a:r>
            <a:r>
              <a:rPr lang="el-GR" sz="2400" dirty="0" smtClean="0"/>
              <a:t>. </a:t>
            </a:r>
            <a:r>
              <a:rPr lang="en-US" sz="2400" dirty="0" err="1" smtClean="0"/>
              <a:t>Meislich</a:t>
            </a:r>
            <a:r>
              <a:rPr lang="el-GR" sz="2400" dirty="0" smtClean="0"/>
              <a:t>, </a:t>
            </a:r>
            <a:r>
              <a:rPr lang="en-US" sz="2400" dirty="0" smtClean="0"/>
              <a:t>H</a:t>
            </a:r>
            <a:r>
              <a:rPr lang="el-GR" sz="2400" dirty="0" smtClean="0"/>
              <a:t>. </a:t>
            </a:r>
            <a:r>
              <a:rPr lang="en-US" sz="2400" dirty="0" err="1" smtClean="0"/>
              <a:t>Nechamkin</a:t>
            </a:r>
            <a:r>
              <a:rPr lang="el-GR" sz="2400" dirty="0" smtClean="0"/>
              <a:t>, </a:t>
            </a:r>
            <a:r>
              <a:rPr lang="en-US" sz="2400" dirty="0" smtClean="0"/>
              <a:t>J</a:t>
            </a:r>
            <a:r>
              <a:rPr lang="el-GR" sz="2400" dirty="0" smtClean="0"/>
              <a:t>. </a:t>
            </a:r>
            <a:r>
              <a:rPr lang="en-US" sz="2400" dirty="0" err="1" smtClean="0"/>
              <a:t>Shrefkin</a:t>
            </a:r>
            <a:r>
              <a:rPr lang="el-GR" sz="2400" dirty="0" smtClean="0"/>
              <a:t>, ΕΣΠΙ Εκδοτική, Αθήνα, 1999. </a:t>
            </a:r>
          </a:p>
          <a:p>
            <a:pPr lvl="0"/>
            <a:r>
              <a:rPr lang="el-GR" sz="2400" dirty="0" smtClean="0"/>
              <a:t>Χημεία, Κ. </a:t>
            </a:r>
            <a:r>
              <a:rPr lang="el-GR" sz="2400" dirty="0" err="1" smtClean="0"/>
              <a:t>Σαλτερής</a:t>
            </a:r>
            <a:r>
              <a:rPr lang="el-GR" sz="2400" dirty="0" smtClean="0"/>
              <a:t>, </a:t>
            </a:r>
            <a:r>
              <a:rPr lang="el-GR" sz="2400" dirty="0" err="1" smtClean="0"/>
              <a:t>εκδ</a:t>
            </a:r>
            <a:r>
              <a:rPr lang="el-GR" sz="2400" dirty="0" smtClean="0"/>
              <a:t>. Σαββάλας, Αθήνα, 2001.</a:t>
            </a:r>
            <a:endParaRPr lang="el-GR" sz="2400" dirty="0"/>
          </a:p>
        </p:txBody>
      </p:sp>
      <p:sp>
        <p:nvSpPr>
          <p:cNvPr id="4" name="Θέση αριθμού διαφάνειας 3"/>
          <p:cNvSpPr>
            <a:spLocks noGrp="1"/>
          </p:cNvSpPr>
          <p:nvPr>
            <p:ph type="sldNum" sz="quarter" idx="12"/>
          </p:nvPr>
        </p:nvSpPr>
        <p:spPr/>
        <p:txBody>
          <a:bodyPr/>
          <a:lstStyle/>
          <a:p>
            <a:pPr>
              <a:defRPr/>
            </a:pPr>
            <a:fld id="{44880E5B-78ED-4525-A392-0373376B8024}"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709031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8</a:t>
            </a:r>
            <a:r>
              <a:rPr lang="en-US" sz="2000" dirty="0" smtClean="0"/>
              <a:t>:</a:t>
            </a:r>
            <a:r>
              <a:rPr lang="el-GR" sz="2000" dirty="0" smtClean="0"/>
              <a:t> </a:t>
            </a:r>
            <a:r>
              <a:rPr lang="el-GR" altLang="el-GR" sz="2000" dirty="0"/>
              <a:t>Εισαγωγή στην Οργανική </a:t>
            </a:r>
            <a:r>
              <a:rPr lang="el-GR" altLang="el-GR" sz="2000" dirty="0" smtClean="0"/>
              <a:t>Χημεία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a:t>
            </a:r>
            <a:r>
              <a:rPr lang="en-US" dirty="0" smtClean="0">
                <a:latin typeface="+mn-lt"/>
              </a:rPr>
              <a:t>BY-</a:t>
            </a:r>
            <a:r>
              <a:rPr lang="el-GR" dirty="0" smtClean="0">
                <a:latin typeface="+mn-lt"/>
              </a:rPr>
              <a:t>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smtClean="0"/>
              <a:t>Αντικείμενο της </a:t>
            </a:r>
            <a:r>
              <a:rPr lang="el-GR" altLang="el-GR" dirty="0"/>
              <a:t>Ο</a:t>
            </a:r>
            <a:r>
              <a:rPr lang="el-GR" altLang="el-GR" dirty="0" smtClean="0"/>
              <a:t>ργανικής </a:t>
            </a:r>
            <a:r>
              <a:rPr lang="el-GR" altLang="el-GR" dirty="0"/>
              <a:t>Χ</a:t>
            </a:r>
            <a:r>
              <a:rPr lang="el-GR" altLang="el-GR" dirty="0" smtClean="0"/>
              <a:t>ημείας</a:t>
            </a:r>
          </a:p>
        </p:txBody>
      </p:sp>
      <p:sp>
        <p:nvSpPr>
          <p:cNvPr id="4099" name="Θέση περιεχομένου 2"/>
          <p:cNvSpPr>
            <a:spLocks noGrp="1"/>
          </p:cNvSpPr>
          <p:nvPr>
            <p:ph idx="1"/>
          </p:nvPr>
        </p:nvSpPr>
        <p:spPr>
          <a:xfrm>
            <a:off x="457200" y="1150938"/>
            <a:ext cx="5338763" cy="5040312"/>
          </a:xfrm>
        </p:spPr>
        <p:txBody>
          <a:bodyPr/>
          <a:lstStyle/>
          <a:p>
            <a:pPr marL="0" indent="0" eaLnBrk="1" hangingPunct="1">
              <a:lnSpc>
                <a:spcPct val="114000"/>
              </a:lnSpc>
              <a:spcBef>
                <a:spcPts val="1200"/>
              </a:spcBef>
              <a:buFont typeface="Arial" charset="0"/>
              <a:buNone/>
            </a:pPr>
            <a:r>
              <a:rPr lang="el-GR" altLang="el-GR" sz="2400" b="1" dirty="0" smtClean="0"/>
              <a:t>Αντικείμενο  της Οργανικής Χημείας </a:t>
            </a:r>
            <a:r>
              <a:rPr lang="el-GR" altLang="el-GR" sz="2400" dirty="0" smtClean="0"/>
              <a:t>είναι η μελέτη των οργανικών ενώσεων, δηλαδή των ενώσεων του άνθρακα. Σε αυτές δεν συμπεριλαμβάνονται το μονοξείδιο (CO) και το διοξείδιο του άνθρακα (CO</a:t>
            </a:r>
            <a:r>
              <a:rPr lang="el-GR" altLang="el-GR" sz="2400" baseline="-25000" dirty="0" smtClean="0"/>
              <a:t>2</a:t>
            </a:r>
            <a:r>
              <a:rPr lang="el-GR" altLang="el-GR" sz="2400" dirty="0" smtClean="0"/>
              <a:t>), ο </a:t>
            </a:r>
            <a:r>
              <a:rPr lang="el-GR" altLang="el-GR" sz="2400" dirty="0" err="1" smtClean="0"/>
              <a:t>διθειάνθρακας</a:t>
            </a:r>
            <a:r>
              <a:rPr lang="el-GR" altLang="el-GR" sz="2400" dirty="0" smtClean="0"/>
              <a:t> (CS</a:t>
            </a:r>
            <a:r>
              <a:rPr lang="el-GR" altLang="el-GR" sz="2400" baseline="-25000" dirty="0" smtClean="0"/>
              <a:t>2</a:t>
            </a:r>
            <a:r>
              <a:rPr lang="el-GR" altLang="el-GR" sz="2400" dirty="0" smtClean="0"/>
              <a:t>), τα καρβίδια, τα κυανιούχα άλατα, το ανθρακικό οξύ (H</a:t>
            </a:r>
            <a:r>
              <a:rPr lang="el-GR" altLang="el-GR" sz="2400" baseline="-25000" dirty="0" smtClean="0"/>
              <a:t>2</a:t>
            </a:r>
            <a:r>
              <a:rPr lang="el-GR" altLang="el-GR" sz="2400" dirty="0" smtClean="0"/>
              <a:t>CO</a:t>
            </a:r>
            <a:r>
              <a:rPr lang="el-GR" altLang="el-GR" sz="2400" baseline="-25000" dirty="0" smtClean="0"/>
              <a:t>3</a:t>
            </a:r>
            <a:r>
              <a:rPr lang="el-GR" altLang="el-GR" sz="2400" dirty="0" smtClean="0"/>
              <a:t>) και οι ενώσεις του. </a:t>
            </a:r>
          </a:p>
        </p:txBody>
      </p:sp>
      <p:pic>
        <p:nvPicPr>
          <p:cNvPr id="4102" name="Picture 4" descr="μόριο μεθανί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825" y="1100138"/>
            <a:ext cx="282416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rot="16200000">
            <a:off x="7508081" y="2201219"/>
            <a:ext cx="2663825"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cs typeface="Arial" charset="0"/>
                <a:hlinkClick r:id="rId4"/>
              </a:rPr>
              <a:t>Methane-3D-balls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Benjah-bmm27"/>
              </a:rPr>
              <a:t>Benjah-bmm27</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a:t>
            </a:r>
            <a:r>
              <a:rPr lang="el-GR" sz="1200" dirty="0" smtClean="0">
                <a:solidFill>
                  <a:prstClr val="black">
                    <a:lumMod val="65000"/>
                    <a:lumOff val="35000"/>
                  </a:prstClr>
                </a:solidFill>
                <a:latin typeface="Calibri"/>
                <a:cs typeface="Arial" charset="0"/>
              </a:rPr>
              <a:t>κτήμα</a:t>
            </a:r>
            <a:endParaRPr lang="en-US" sz="1200" dirty="0">
              <a:solidFill>
                <a:prstClr val="black"/>
              </a:solidFill>
              <a:latin typeface="Calibri"/>
              <a:cs typeface="Arial" charset="0"/>
            </a:endParaRPr>
          </a:p>
        </p:txBody>
      </p:sp>
      <p:pic>
        <p:nvPicPr>
          <p:cNvPr id="4101" name="Picture 2" descr="μόριο μεθανίο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0725" y="3951288"/>
            <a:ext cx="26447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rot="16200000">
            <a:off x="7475537" y="4902092"/>
            <a:ext cx="2728913" cy="646331"/>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7"/>
              </a:rPr>
              <a:t>Methane-2D-stereo</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Benjah-bmm27"/>
              </a:rPr>
              <a:t>Benjah-bmm27</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a:p>
            <a:pPr algn="ctr">
              <a:defRPr/>
            </a:pP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a:xfrm>
            <a:off x="6875463" y="6397625"/>
            <a:ext cx="2133600" cy="365125"/>
          </a:xfrm>
        </p:spPr>
        <p:txBody>
          <a:bodyPr/>
          <a:lstStyle/>
          <a:p>
            <a:pPr>
              <a:defRPr/>
            </a:pPr>
            <a:fld id="{2DD113DE-5409-4F77-96E8-A123BECC154E}"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661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a:xfrm>
            <a:off x="468313" y="115888"/>
            <a:ext cx="8229600" cy="1152525"/>
          </a:xfrm>
        </p:spPr>
        <p:txBody>
          <a:bodyPr/>
          <a:lstStyle/>
          <a:p>
            <a:pPr eaLnBrk="1" hangingPunct="1"/>
            <a:r>
              <a:rPr lang="el-GR" altLang="el-GR" smtClean="0"/>
              <a:t>Οι κυριότερες διαφορές οργανικών – ανόργανων ενώσεων </a:t>
            </a:r>
            <a:r>
              <a:rPr lang="el-GR" altLang="el-GR" sz="3200" b="0" smtClean="0"/>
              <a:t>(1 από 2)</a:t>
            </a:r>
          </a:p>
        </p:txBody>
      </p:sp>
      <p:sp>
        <p:nvSpPr>
          <p:cNvPr id="5123" name="Θέση περιεχομένου 2"/>
          <p:cNvSpPr>
            <a:spLocks noGrp="1"/>
          </p:cNvSpPr>
          <p:nvPr>
            <p:ph idx="1"/>
          </p:nvPr>
        </p:nvSpPr>
        <p:spPr>
          <a:xfrm>
            <a:off x="457200" y="1484313"/>
            <a:ext cx="8229600" cy="4752975"/>
          </a:xfrm>
        </p:spPr>
        <p:txBody>
          <a:bodyPr/>
          <a:lstStyle/>
          <a:p>
            <a:pPr eaLnBrk="1" hangingPunct="1">
              <a:lnSpc>
                <a:spcPct val="115000"/>
              </a:lnSpc>
              <a:spcBef>
                <a:spcPts val="1200"/>
              </a:spcBef>
              <a:buFont typeface="Arial" panose="020B0604020202020204" pitchFamily="34" charset="0"/>
              <a:buChar char="•"/>
            </a:pPr>
            <a:r>
              <a:rPr lang="el-GR" altLang="el-GR" sz="2400" dirty="0" smtClean="0">
                <a:cs typeface="Times New Roman" pitchFamily="18" charset="0"/>
              </a:rPr>
              <a:t>Οι ανόργανες ενώσεις είναι πιο σταθερές κι ανθεκτικές στις μεγάλες θερμοκρασίες και τα χημικά αντιδραστήρια σε σχέση με τις οργανικές ενώσεις.</a:t>
            </a:r>
          </a:p>
          <a:p>
            <a:pPr eaLnBrk="1" hangingPunct="1">
              <a:lnSpc>
                <a:spcPct val="115000"/>
              </a:lnSpc>
              <a:spcBef>
                <a:spcPts val="1200"/>
              </a:spcBef>
              <a:buFont typeface="Arial" panose="020B0604020202020204" pitchFamily="34" charset="0"/>
              <a:buChar char="•"/>
            </a:pPr>
            <a:r>
              <a:rPr lang="el-GR" altLang="el-GR" sz="2400" dirty="0" smtClean="0">
                <a:cs typeface="Times New Roman" pitchFamily="18" charset="0"/>
              </a:rPr>
              <a:t>Οι περισσότερες ανόργανες ενώσεις είναι ιοντικές και οι αντιδράσεις τους ταχείες και ποσοτικές, ενώ οι περισσότερες οργανικές ενώσεις είναι μοριακές και οι αντιδράσεις τους είναι βραδείες και μη ποσοτικές. </a:t>
            </a:r>
          </a:p>
          <a:p>
            <a:pPr eaLnBrk="1" hangingPunct="1">
              <a:lnSpc>
                <a:spcPct val="115000"/>
              </a:lnSpc>
              <a:spcBef>
                <a:spcPts val="1200"/>
              </a:spcBef>
              <a:buFont typeface="Arial" panose="020B0604020202020204" pitchFamily="34" charset="0"/>
              <a:buChar char="•"/>
            </a:pPr>
            <a:r>
              <a:rPr lang="el-GR" altLang="el-GR" sz="2400" dirty="0" smtClean="0">
                <a:cs typeface="Times New Roman" pitchFamily="18" charset="0"/>
              </a:rPr>
              <a:t>Οι ανόργανες ενώσεις είναι ηλεκτρολύτες, ενώ οι οργανικές δεν είναι.</a:t>
            </a:r>
          </a:p>
        </p:txBody>
      </p:sp>
      <p:sp>
        <p:nvSpPr>
          <p:cNvPr id="4" name="Θέση αριθμού διαφάνειας 3"/>
          <p:cNvSpPr>
            <a:spLocks noGrp="1"/>
          </p:cNvSpPr>
          <p:nvPr>
            <p:ph type="sldNum" sz="quarter" idx="12"/>
          </p:nvPr>
        </p:nvSpPr>
        <p:spPr/>
        <p:txBody>
          <a:bodyPr/>
          <a:lstStyle/>
          <a:p>
            <a:pPr>
              <a:defRPr/>
            </a:pPr>
            <a:fld id="{BF7FF912-B657-4B3B-B335-9EEE9CB4AB37}"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21646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a:xfrm>
            <a:off x="468313" y="115888"/>
            <a:ext cx="8229600" cy="1152525"/>
          </a:xfrm>
        </p:spPr>
        <p:txBody>
          <a:bodyPr/>
          <a:lstStyle/>
          <a:p>
            <a:pPr eaLnBrk="1" hangingPunct="1"/>
            <a:r>
              <a:rPr lang="el-GR" altLang="el-GR" smtClean="0"/>
              <a:t>Οι κυριότερες διαφορές οργανικών – ανόργανων ενώσεων </a:t>
            </a:r>
            <a:r>
              <a:rPr lang="el-GR" altLang="el-GR" sz="3200" b="0" smtClean="0"/>
              <a:t>(2 από 2)</a:t>
            </a:r>
          </a:p>
        </p:txBody>
      </p:sp>
      <p:sp>
        <p:nvSpPr>
          <p:cNvPr id="6147" name="Θέση περιεχομένου 2"/>
          <p:cNvSpPr>
            <a:spLocks noGrp="1"/>
          </p:cNvSpPr>
          <p:nvPr>
            <p:ph idx="1"/>
          </p:nvPr>
        </p:nvSpPr>
        <p:spPr>
          <a:xfrm>
            <a:off x="457200" y="1484313"/>
            <a:ext cx="8229600" cy="4752975"/>
          </a:xfrm>
        </p:spPr>
        <p:txBody>
          <a:bodyPr/>
          <a:lstStyle/>
          <a:p>
            <a:pPr eaLnBrk="1" hangingPunct="1">
              <a:lnSpc>
                <a:spcPct val="115000"/>
              </a:lnSpc>
              <a:spcBef>
                <a:spcPts val="1200"/>
              </a:spcBef>
              <a:buFont typeface="Arial" panose="020B0604020202020204" pitchFamily="34" charset="0"/>
              <a:buChar char="•"/>
            </a:pPr>
            <a:r>
              <a:rPr lang="el-GR" altLang="el-GR" sz="2400" dirty="0" smtClean="0">
                <a:cs typeface="Times New Roman" pitchFamily="18" charset="0"/>
              </a:rPr>
              <a:t>Οι ανόργανες ενώσεις διαλύονται εύκολα στο νερό και δυσκολότερα στους οργανικούς διαλύτες, ενώ οι οργανικές ενώσεις διαλύονται ελάχιστα στο νερό και περισσότερο στους οργανικούς διαλύτες.</a:t>
            </a:r>
          </a:p>
          <a:p>
            <a:pPr eaLnBrk="1" hangingPunct="1">
              <a:lnSpc>
                <a:spcPct val="115000"/>
              </a:lnSpc>
              <a:spcBef>
                <a:spcPts val="1200"/>
              </a:spcBef>
              <a:buFont typeface="Arial" panose="020B0604020202020204" pitchFamily="34" charset="0"/>
              <a:buChar char="•"/>
            </a:pPr>
            <a:r>
              <a:rPr lang="el-GR" altLang="el-GR" sz="2400" dirty="0" smtClean="0">
                <a:cs typeface="Times New Roman" pitchFamily="18" charset="0"/>
              </a:rPr>
              <a:t>Το μοριακό βάρος (Μ.Β.) των ανόργανων ενώσεων είναι μικρότερο από αυτό των οργανικών ενώσεων.</a:t>
            </a:r>
          </a:p>
          <a:p>
            <a:pPr eaLnBrk="1" hangingPunct="1">
              <a:lnSpc>
                <a:spcPct val="115000"/>
              </a:lnSpc>
              <a:spcBef>
                <a:spcPts val="1200"/>
              </a:spcBef>
              <a:spcAft>
                <a:spcPts val="1000"/>
              </a:spcAft>
              <a:buFont typeface="Arial" panose="020B0604020202020204" pitchFamily="34" charset="0"/>
              <a:buChar char="•"/>
            </a:pPr>
            <a:r>
              <a:rPr lang="el-GR" altLang="el-GR" sz="2400" dirty="0" smtClean="0">
                <a:cs typeface="Times New Roman" pitchFamily="18" charset="0"/>
              </a:rPr>
              <a:t>Οι οργανικές ενώσεις είναι πολύ περισσότερες από τις ανόργανες. </a:t>
            </a:r>
          </a:p>
        </p:txBody>
      </p:sp>
      <p:sp>
        <p:nvSpPr>
          <p:cNvPr id="4" name="Θέση αριθμού διαφάνειας 3"/>
          <p:cNvSpPr>
            <a:spLocks noGrp="1"/>
          </p:cNvSpPr>
          <p:nvPr>
            <p:ph type="sldNum" sz="quarter" idx="12"/>
          </p:nvPr>
        </p:nvSpPr>
        <p:spPr/>
        <p:txBody>
          <a:bodyPr/>
          <a:lstStyle/>
          <a:p>
            <a:pPr>
              <a:defRPr/>
            </a:pPr>
            <a:fld id="{5D5E004A-DE31-42FB-937C-72853A94B99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13352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0" y="115888"/>
            <a:ext cx="9144000" cy="909637"/>
          </a:xfrm>
        </p:spPr>
        <p:txBody>
          <a:bodyPr/>
          <a:lstStyle/>
          <a:p>
            <a:pPr eaLnBrk="1" hangingPunct="1"/>
            <a:r>
              <a:rPr lang="el-GR" altLang="el-GR" dirty="0" smtClean="0"/>
              <a:t>Πλήθος οργανικών ενώσεων </a:t>
            </a:r>
            <a:r>
              <a:rPr lang="el-GR" altLang="el-GR" sz="2800" b="0" dirty="0" smtClean="0"/>
              <a:t>(1 από 4)</a:t>
            </a:r>
            <a:endParaRPr lang="el-GR" altLang="el-GR" sz="2800" dirty="0" smtClean="0"/>
          </a:p>
        </p:txBody>
      </p:sp>
      <p:sp>
        <p:nvSpPr>
          <p:cNvPr id="7171" name="Θέση περιεχομένου 2"/>
          <p:cNvSpPr>
            <a:spLocks noGrp="1"/>
          </p:cNvSpPr>
          <p:nvPr>
            <p:ph idx="1"/>
          </p:nvPr>
        </p:nvSpPr>
        <p:spPr>
          <a:xfrm>
            <a:off x="179512" y="1269454"/>
            <a:ext cx="5545013" cy="4895850"/>
          </a:xfrm>
        </p:spPr>
        <p:txBody>
          <a:bodyPr/>
          <a:lstStyle/>
          <a:p>
            <a:pPr marL="0" indent="0" eaLnBrk="1" hangingPunct="1">
              <a:lnSpc>
                <a:spcPct val="114000"/>
              </a:lnSpc>
              <a:spcBef>
                <a:spcPts val="1200"/>
              </a:spcBef>
              <a:buNone/>
            </a:pPr>
            <a:r>
              <a:rPr lang="el-GR" altLang="el-GR" sz="2400" b="1" dirty="0"/>
              <a:t>Πώς εξηγείται ο μεγάλος αριθμός των οργανικών ενώσεων σε σχέση με το πλήθος των ανόργανων ενώσεων;</a:t>
            </a:r>
          </a:p>
          <a:p>
            <a:pPr eaLnBrk="1" hangingPunct="1">
              <a:lnSpc>
                <a:spcPct val="114000"/>
              </a:lnSpc>
              <a:spcBef>
                <a:spcPts val="1200"/>
              </a:spcBef>
            </a:pPr>
            <a:r>
              <a:rPr lang="el-GR" altLang="el-GR" sz="2400" dirty="0" smtClean="0"/>
              <a:t>Ο άνθρακας έχει την ικανότητα να σχηματίζει μεγάλο αριθμό ενώσεων λόγω της χημικής του δραστικότητας .</a:t>
            </a:r>
          </a:p>
          <a:p>
            <a:pPr eaLnBrk="1" hangingPunct="1">
              <a:lnSpc>
                <a:spcPct val="114000"/>
              </a:lnSpc>
              <a:spcBef>
                <a:spcPts val="1200"/>
              </a:spcBef>
            </a:pPr>
            <a:r>
              <a:rPr lang="el-GR" altLang="el-GR" sz="2400" dirty="0" smtClean="0"/>
              <a:t>Διαθέτει τέσσερα μονήρη ηλεκτρόνια σθένους στην εξωτερική του στιβάδα και επομένως, μπορεί να σχηματίζει μεγάλο αριθμό σταθερών ενώσεων με άτομα άλλων στοιχείων ή και άλλα άτομα άνθρακα. </a:t>
            </a:r>
          </a:p>
        </p:txBody>
      </p:sp>
      <p:pic>
        <p:nvPicPr>
          <p:cNvPr id="7173" name="Picture 2" descr="άτομο άνθρακα με τα ηλεκτρόνια στις στοιβάδε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975" y="1484313"/>
            <a:ext cx="3409950" cy="341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8"/>
          <p:cNvSpPr/>
          <p:nvPr/>
        </p:nvSpPr>
        <p:spPr>
          <a:xfrm>
            <a:off x="5724128" y="4999038"/>
            <a:ext cx="3240360"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Electron shell 006 Carbon - no label</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 </a:t>
            </a:r>
            <a:r>
              <a:rPr lang="en-US" sz="1200" u="sng" dirty="0" err="1">
                <a:solidFill>
                  <a:prstClr val="black"/>
                </a:solidFill>
                <a:latin typeface="Calibri"/>
                <a:cs typeface="Arial" charset="0"/>
                <a:hlinkClick r:id="rId5" tooltip="User:DePiep"/>
              </a:rPr>
              <a:t>DePiep</a:t>
            </a:r>
            <a:r>
              <a:rPr lang="el-GR" sz="1200" u="sng"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6"/>
              </a:rPr>
              <a:t>CC </a:t>
            </a:r>
            <a:r>
              <a:rPr lang="en-US" sz="1200" dirty="0" smtClean="0">
                <a:solidFill>
                  <a:prstClr val="black"/>
                </a:solidFill>
                <a:latin typeface="Calibri"/>
                <a:cs typeface="Arial" charset="0"/>
                <a:hlinkClick r:id="rId6"/>
              </a:rPr>
              <a:t>BY-SA </a:t>
            </a:r>
            <a:r>
              <a:rPr lang="en-US" sz="1200" dirty="0">
                <a:solidFill>
                  <a:prstClr val="black"/>
                </a:solidFill>
                <a:latin typeface="Calibri"/>
                <a:cs typeface="Arial" charset="0"/>
                <a:hlinkClick r:id="rId6"/>
              </a:rPr>
              <a:t>2.0 UK</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6372C611-9E8D-4B16-A7E9-6B2773CCAF7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586728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0" y="115888"/>
            <a:ext cx="9144000" cy="909637"/>
          </a:xfrm>
        </p:spPr>
        <p:txBody>
          <a:bodyPr/>
          <a:lstStyle/>
          <a:p>
            <a:pPr eaLnBrk="1" hangingPunct="1"/>
            <a:r>
              <a:rPr lang="el-GR" altLang="el-GR" dirty="0"/>
              <a:t>Πλήθος οργανικών ενώσεων </a:t>
            </a:r>
            <a:r>
              <a:rPr lang="el-GR" altLang="el-GR" sz="2800" b="0" dirty="0" smtClean="0"/>
              <a:t>(2 </a:t>
            </a:r>
            <a:r>
              <a:rPr lang="el-GR" altLang="el-GR" sz="2800" b="0" dirty="0"/>
              <a:t>από </a:t>
            </a:r>
            <a:r>
              <a:rPr lang="el-GR" altLang="el-GR" sz="2800" b="0" dirty="0" smtClean="0"/>
              <a:t>4)</a:t>
            </a:r>
            <a:endParaRPr lang="el-GR" altLang="el-GR" sz="2800" dirty="0" smtClean="0"/>
          </a:p>
        </p:txBody>
      </p:sp>
      <p:sp>
        <p:nvSpPr>
          <p:cNvPr id="8195" name="Θέση περιεχομένου 2"/>
          <p:cNvSpPr>
            <a:spLocks noGrp="1"/>
          </p:cNvSpPr>
          <p:nvPr>
            <p:ph idx="1"/>
          </p:nvPr>
        </p:nvSpPr>
        <p:spPr>
          <a:xfrm>
            <a:off x="457200" y="1412875"/>
            <a:ext cx="8291513" cy="1728788"/>
          </a:xfrm>
        </p:spPr>
        <p:txBody>
          <a:bodyPr/>
          <a:lstStyle/>
          <a:p>
            <a:pPr eaLnBrk="1" hangingPunct="1">
              <a:lnSpc>
                <a:spcPct val="114000"/>
              </a:lnSpc>
              <a:spcBef>
                <a:spcPts val="1200"/>
              </a:spcBef>
            </a:pPr>
            <a:r>
              <a:rPr lang="el-GR" altLang="el-GR" sz="2400" dirty="0" smtClean="0"/>
              <a:t>Ο άνθρακας, έχει την δυνατότητα να σχηματίζει απλούς, διπλούς και τριπλούς ομοιοπολικούς δεσμούς με άλλα άτομα άνθρακα, οπότε δημιουργούνται κορεσμένες ή ακόρεστες ενώσεις αντίστοιχα.</a:t>
            </a:r>
          </a:p>
        </p:txBody>
      </p:sp>
      <p:pic>
        <p:nvPicPr>
          <p:cNvPr id="17412" name="Picture 4" descr="ένωση γλυκόζη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476817"/>
            <a:ext cx="1451003" cy="2497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373077" y="6122988"/>
            <a:ext cx="2808288" cy="461665"/>
          </a:xfrm>
          <a:prstGeom prst="rect">
            <a:avLst/>
          </a:prstGeom>
        </p:spPr>
        <p:txBody>
          <a:bodyPr>
            <a:spAutoFit/>
          </a:bodyPr>
          <a:lstStyle/>
          <a:p>
            <a:pPr algn="ctr">
              <a:defRPr/>
            </a:pPr>
            <a:r>
              <a:rPr lang="en-US" sz="1200" dirty="0" smtClean="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4"/>
              </a:rPr>
              <a:t>D-glucose color </a:t>
            </a:r>
            <a:r>
              <a:rPr lang="en-US" sz="1200" dirty="0" smtClean="0">
                <a:solidFill>
                  <a:prstClr val="black"/>
                </a:solidFill>
                <a:latin typeface="+mn-lt"/>
                <a:cs typeface="Arial" charset="0"/>
                <a:hlinkClick r:id="rId4"/>
              </a:rPr>
              <a:t>coded</a:t>
            </a:r>
            <a:r>
              <a:rPr lang="en-US" sz="1200" dirty="0" smtClean="0">
                <a:solidFill>
                  <a:prstClr val="black">
                    <a:lumMod val="65000"/>
                    <a:lumOff val="35000"/>
                  </a:prstClr>
                </a:solidFill>
                <a:latin typeface="+mn-lt"/>
                <a:cs typeface="Arial" charset="0"/>
              </a:rPr>
              <a:t>”</a:t>
            </a:r>
            <a:r>
              <a:rPr lang="el-GR" sz="1200" dirty="0" smtClean="0">
                <a:solidFill>
                  <a:prstClr val="black">
                    <a:lumMod val="65000"/>
                    <a:lumOff val="35000"/>
                  </a:prstClr>
                </a:solidFill>
                <a:latin typeface="+mn-lt"/>
                <a:cs typeface="Arial" charset="0"/>
              </a:rPr>
              <a:t> από</a:t>
            </a:r>
            <a:r>
              <a:rPr lang="en-US" sz="1200" dirty="0" smtClean="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5" tooltip="User:Leyo"/>
              </a:rPr>
              <a:t>Leyo</a:t>
            </a:r>
            <a:r>
              <a:rPr lang="el-GR" sz="1200" dirty="0" smtClean="0">
                <a:solidFill>
                  <a:prstClr val="black"/>
                </a:solidFill>
                <a:latin typeface="+mn-lt"/>
                <a:cs typeface="Arial" charset="0"/>
              </a:rPr>
              <a:t> </a:t>
            </a:r>
            <a:r>
              <a:rPr lang="el-GR" sz="1200" dirty="0" smtClean="0">
                <a:solidFill>
                  <a:prstClr val="black">
                    <a:lumMod val="65000"/>
                    <a:lumOff val="35000"/>
                  </a:prstClr>
                </a:solidFill>
                <a:latin typeface="+mn-lt"/>
                <a:cs typeface="Arial" charset="0"/>
              </a:rPr>
              <a:t>διαθέσιμο ως κοινό κτήμα</a:t>
            </a:r>
            <a:endParaRPr lang="en-US" sz="1200" dirty="0">
              <a:solidFill>
                <a:prstClr val="black"/>
              </a:solidFill>
              <a:latin typeface="+mn-lt"/>
              <a:cs typeface="Arial" charset="0"/>
            </a:endParaRPr>
          </a:p>
        </p:txBody>
      </p:sp>
      <p:pic>
        <p:nvPicPr>
          <p:cNvPr id="17410" name="Picture 2" descr="ενώσεις γλυκόζης"/>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3356992"/>
            <a:ext cx="3493345" cy="2737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4986536" y="6122987"/>
            <a:ext cx="2808288" cy="461665"/>
          </a:xfrm>
          <a:prstGeom prst="rect">
            <a:avLst/>
          </a:prstGeom>
        </p:spPr>
        <p:txBody>
          <a:bodyPr>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7"/>
              </a:rPr>
              <a:t>Glucose Fisher to </a:t>
            </a:r>
            <a:r>
              <a:rPr lang="en-US" sz="1200" dirty="0" smtClean="0">
                <a:solidFill>
                  <a:prstClr val="black"/>
                </a:solidFill>
                <a:latin typeface="Calibri"/>
                <a:cs typeface="Arial" charset="0"/>
                <a:hlinkClick r:id="rId7"/>
              </a:rPr>
              <a:t>Haworth</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8" tooltip="User:Ayacop"/>
              </a:rPr>
              <a:t>Ayacop</a:t>
            </a:r>
            <a:r>
              <a:rPr lang="el-GR"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9"/>
              </a:rPr>
              <a:t>CC </a:t>
            </a:r>
            <a:r>
              <a:rPr lang="en-US" sz="1200" dirty="0" smtClean="0">
                <a:solidFill>
                  <a:prstClr val="black"/>
                </a:solidFill>
                <a:latin typeface="Calibri"/>
                <a:cs typeface="Arial" charset="0"/>
                <a:hlinkClick r:id="rId9"/>
              </a:rPr>
              <a:t>BY-SA </a:t>
            </a:r>
            <a:r>
              <a:rPr lang="en-US" sz="1200" dirty="0">
                <a:solidFill>
                  <a:prstClr val="black"/>
                </a:solidFill>
                <a:latin typeface="Calibri"/>
                <a:cs typeface="Arial" charset="0"/>
                <a:hlinkClick r:id="rId9"/>
              </a:rPr>
              <a:t>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4FD4CC92-99C0-4084-BA60-3E902938EA66}"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187714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0" y="115888"/>
            <a:ext cx="9144000" cy="909637"/>
          </a:xfrm>
        </p:spPr>
        <p:txBody>
          <a:bodyPr/>
          <a:lstStyle/>
          <a:p>
            <a:pPr eaLnBrk="1" hangingPunct="1"/>
            <a:r>
              <a:rPr lang="el-GR" altLang="el-GR" dirty="0"/>
              <a:t>Πλήθος οργανικών ενώσεων </a:t>
            </a:r>
            <a:r>
              <a:rPr lang="el-GR" altLang="el-GR" sz="2800" b="0" dirty="0" smtClean="0"/>
              <a:t>(3 </a:t>
            </a:r>
            <a:r>
              <a:rPr lang="el-GR" altLang="el-GR" sz="2800" b="0" dirty="0"/>
              <a:t>από </a:t>
            </a:r>
            <a:r>
              <a:rPr lang="el-GR" altLang="el-GR" sz="2800" b="0" dirty="0" smtClean="0"/>
              <a:t>4)</a:t>
            </a:r>
            <a:endParaRPr lang="el-GR" altLang="el-GR" sz="2400" b="0" dirty="0" smtClean="0"/>
          </a:p>
        </p:txBody>
      </p:sp>
      <p:sp>
        <p:nvSpPr>
          <p:cNvPr id="9219" name="Θέση περιεχομένου 2"/>
          <p:cNvSpPr>
            <a:spLocks noGrp="1"/>
          </p:cNvSpPr>
          <p:nvPr>
            <p:ph idx="1"/>
          </p:nvPr>
        </p:nvSpPr>
        <p:spPr>
          <a:xfrm>
            <a:off x="457200" y="1341438"/>
            <a:ext cx="8229600" cy="1800225"/>
          </a:xfrm>
        </p:spPr>
        <p:txBody>
          <a:bodyPr/>
          <a:lstStyle/>
          <a:p>
            <a:pPr eaLnBrk="1" hangingPunct="1">
              <a:lnSpc>
                <a:spcPct val="114000"/>
              </a:lnSpc>
              <a:spcBef>
                <a:spcPts val="1200"/>
              </a:spcBef>
            </a:pPr>
            <a:r>
              <a:rPr lang="el-GR" altLang="el-GR" sz="2400" smtClean="0"/>
              <a:t>Τα άτομα του άνθρακα μπορούν να ενώνονται μεταξύ τους σχηματίζοντας ευθύγραμμες, διακλαδισμένες, ανοικτές ή κλειστές αλυσίδες (δακτυλίους) ή και συνδυασμούς. </a:t>
            </a:r>
          </a:p>
        </p:txBody>
      </p:sp>
      <p:pic>
        <p:nvPicPr>
          <p:cNvPr id="9221" name="Picture 2" descr="δομή τεραφθαλικού οξέ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00" y="3152775"/>
            <a:ext cx="25955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τεραφθαλικό οξύ"/>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963" y="4711700"/>
            <a:ext cx="26622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p:nvPr/>
        </p:nvSpPr>
        <p:spPr>
          <a:xfrm>
            <a:off x="577850" y="6122988"/>
            <a:ext cx="2808288" cy="6461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5"/>
              </a:rPr>
              <a:t>Terephthalic-acid-3D-balls-B</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&amp;</a:t>
            </a:r>
            <a:r>
              <a:rPr lang="en-US" sz="1200" dirty="0">
                <a:solidFill>
                  <a:prstClr val="black">
                    <a:lumMod val="65000"/>
                    <a:lumOff val="35000"/>
                  </a:prstClr>
                </a:solidFill>
                <a:latin typeface="Calibri"/>
                <a:cs typeface="Arial" charset="0"/>
                <a:hlinkClick r:id="rId6"/>
              </a:rPr>
              <a:t>”</a:t>
            </a:r>
            <a:r>
              <a:rPr lang="en-US" sz="1200" dirty="0">
                <a:solidFill>
                  <a:prstClr val="black"/>
                </a:solidFill>
                <a:latin typeface="Calibri"/>
                <a:cs typeface="Arial" charset="0"/>
                <a:hlinkClick r:id="rId6"/>
              </a:rPr>
              <a:t>Terephthalic-acid-2D-skeletal</a:t>
            </a:r>
            <a:r>
              <a:rPr lang="en-US" sz="1200" dirty="0">
                <a:solidFill>
                  <a:prstClr val="black"/>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7" tooltip="User:Jynto"/>
              </a:rPr>
              <a:t>Jynto</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9223" name="Picture 6" descr="μοριακή δομή παλλαδίο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5300" y="2735263"/>
            <a:ext cx="3795713"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παλλάδιο"/>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33963" y="5013325"/>
            <a:ext cx="23368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p:nvPr/>
        </p:nvSpPr>
        <p:spPr>
          <a:xfrm>
            <a:off x="4514850" y="6211888"/>
            <a:ext cx="3375025" cy="64611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0"/>
              </a:rPr>
              <a:t>Palladium(II)-acetate-chain-from-xtal-2004-CM-3D-balls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&amp; </a:t>
            </a: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1"/>
              </a:rPr>
              <a:t>Palladium(II)-acetate-2D</a:t>
            </a:r>
            <a:r>
              <a:rPr lang="en-US" sz="1200" dirty="0">
                <a:solidFill>
                  <a:prstClr val="black"/>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2" tooltip="User:Benjah-bmm27"/>
              </a:rPr>
              <a:t>Benjah-bmm27</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6" name="Καμπύλο αριστερό βέλος 5"/>
          <p:cNvSpPr/>
          <p:nvPr/>
        </p:nvSpPr>
        <p:spPr>
          <a:xfrm>
            <a:off x="8101013" y="3644900"/>
            <a:ext cx="503237" cy="180022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4" name="Καμπύλο αριστερό βέλος 13"/>
          <p:cNvSpPr/>
          <p:nvPr/>
        </p:nvSpPr>
        <p:spPr>
          <a:xfrm>
            <a:off x="3378200" y="3619500"/>
            <a:ext cx="504825" cy="180022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6F937521-3157-45EF-B163-E934BB73532E}"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354148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0" y="115888"/>
            <a:ext cx="9144000" cy="909637"/>
          </a:xfrm>
        </p:spPr>
        <p:txBody>
          <a:bodyPr/>
          <a:lstStyle/>
          <a:p>
            <a:pPr eaLnBrk="1" hangingPunct="1"/>
            <a:r>
              <a:rPr lang="el-GR" altLang="el-GR" dirty="0"/>
              <a:t>Πλήθος οργανικών ενώσεων </a:t>
            </a:r>
            <a:r>
              <a:rPr lang="el-GR" altLang="el-GR" sz="2800" b="0" dirty="0" smtClean="0"/>
              <a:t>(4 </a:t>
            </a:r>
            <a:r>
              <a:rPr lang="el-GR" altLang="el-GR" sz="2800" b="0" dirty="0"/>
              <a:t>από 4)</a:t>
            </a:r>
            <a:endParaRPr lang="el-GR" altLang="el-GR" sz="2400" b="0" dirty="0" smtClean="0"/>
          </a:p>
        </p:txBody>
      </p:sp>
      <p:sp>
        <p:nvSpPr>
          <p:cNvPr id="10243" name="Θέση περιεχομένου 2"/>
          <p:cNvSpPr>
            <a:spLocks noGrp="1"/>
          </p:cNvSpPr>
          <p:nvPr>
            <p:ph idx="1"/>
          </p:nvPr>
        </p:nvSpPr>
        <p:spPr>
          <a:xfrm>
            <a:off x="457200" y="1341438"/>
            <a:ext cx="8578850" cy="2374900"/>
          </a:xfrm>
        </p:spPr>
        <p:txBody>
          <a:bodyPr/>
          <a:lstStyle/>
          <a:p>
            <a:pPr eaLnBrk="1" hangingPunct="1">
              <a:lnSpc>
                <a:spcPct val="114000"/>
              </a:lnSpc>
              <a:spcBef>
                <a:spcPts val="1200"/>
              </a:spcBef>
            </a:pPr>
            <a:r>
              <a:rPr lang="el-GR" altLang="el-GR" sz="2400" dirty="0" smtClean="0"/>
              <a:t>Στο μεγάλο αριθμό των οργανικών ενώσεων συμβάλλει και το γεγονός ότι οι οργανικές ενώσεις εμφανίζουν το φαινόμενο της </a:t>
            </a:r>
            <a:r>
              <a:rPr lang="el-GR" altLang="el-GR" sz="2400" b="1" dirty="0" smtClean="0"/>
              <a:t>ισομέρειας</a:t>
            </a:r>
            <a:r>
              <a:rPr lang="el-GR" altLang="el-GR" sz="2400" dirty="0" smtClean="0"/>
              <a:t>, καθώς και το ότι μπορούν να </a:t>
            </a:r>
            <a:r>
              <a:rPr lang="el-GR" altLang="el-GR" sz="2400" b="1" dirty="0" err="1" smtClean="0"/>
              <a:t>πολυμερίζονται</a:t>
            </a:r>
            <a:r>
              <a:rPr lang="el-GR" altLang="el-GR" sz="2400" dirty="0" smtClean="0"/>
              <a:t> (φαινόμενα, τα οποία θα εξηγηθούν σε επόμενη ενότητα).</a:t>
            </a:r>
          </a:p>
        </p:txBody>
      </p:sp>
      <p:pic>
        <p:nvPicPr>
          <p:cNvPr id="10245" name="Picture 6" descr="δομή προπινί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860800"/>
            <a:ext cx="3514725" cy="211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1179513" y="6092825"/>
            <a:ext cx="2954337"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Propyne-2D-flat</a:t>
            </a:r>
            <a:r>
              <a:rPr lang="en-US" sz="1200" dirty="0">
                <a:solidFill>
                  <a:prstClr val="black"/>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Benjah-bmm27"/>
              </a:rPr>
              <a:t>Benjah-bmm27</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10246" name="Picture 8" descr="δομή αλλενίο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363" y="3860800"/>
            <a:ext cx="3478212" cy="211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8"/>
          <p:cNvSpPr/>
          <p:nvPr/>
        </p:nvSpPr>
        <p:spPr>
          <a:xfrm>
            <a:off x="5470451" y="6092095"/>
            <a:ext cx="2402036" cy="461963"/>
          </a:xfrm>
          <a:prstGeom prst="rect">
            <a:avLst/>
          </a:prstGeom>
        </p:spPr>
        <p:txBody>
          <a:bodyPr wrap="square">
            <a:spAutoFit/>
          </a:bodyPr>
          <a:lstStyle/>
          <a:p>
            <a:pPr algn="ctr">
              <a:defRPr/>
            </a:pPr>
            <a:r>
              <a:rPr lang="en-US" sz="1200" dirty="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7"/>
              </a:rPr>
              <a:t>Allene</a:t>
            </a:r>
            <a:r>
              <a:rPr lang="en-US" sz="1200" dirty="0">
                <a:solidFill>
                  <a:prstClr val="black"/>
                </a:solidFill>
                <a:latin typeface="+mn-lt"/>
                <a:cs typeface="Arial" charset="0"/>
              </a:rPr>
              <a:t>”</a:t>
            </a:r>
            <a:r>
              <a:rPr lang="el-GR"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8" tooltip="User:Ffgamera (page does not exist)"/>
              </a:rPr>
              <a:t>Ffgamera</a:t>
            </a:r>
            <a:r>
              <a:rPr lang="el-GR" sz="1200" dirty="0">
                <a:solidFill>
                  <a:prstClr val="black"/>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endParaRPr lang="en-US" sz="1200" dirty="0">
              <a:solidFill>
                <a:prstClr val="black"/>
              </a:solidFill>
              <a:latin typeface="+mn-lt"/>
              <a:cs typeface="Arial" charset="0"/>
            </a:endParaRPr>
          </a:p>
        </p:txBody>
      </p:sp>
      <p:sp>
        <p:nvSpPr>
          <p:cNvPr id="4" name="Θέση αριθμού διαφάνειας 3"/>
          <p:cNvSpPr>
            <a:spLocks noGrp="1"/>
          </p:cNvSpPr>
          <p:nvPr>
            <p:ph type="sldNum" sz="quarter" idx="12"/>
          </p:nvPr>
        </p:nvSpPr>
        <p:spPr/>
        <p:txBody>
          <a:bodyPr/>
          <a:lstStyle/>
          <a:p>
            <a:pPr>
              <a:defRPr/>
            </a:pPr>
            <a:fld id="{E65FBA01-505C-472A-8FD5-9771ED1F7B88}"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7817171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ea65e73653e415bb955e2ebd78803ca8f8ccf"/>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TotalTime>
  <Words>1995</Words>
  <Application>Microsoft Office PowerPoint</Application>
  <PresentationFormat>On-screen Show (4:3)</PresentationFormat>
  <Paragraphs>224</Paragraphs>
  <Slides>29</Slides>
  <Notes>13</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1" baseType="lpstr">
      <vt:lpstr>OC_template_updated</vt:lpstr>
      <vt:lpstr>template</vt:lpstr>
      <vt:lpstr>Χημεία Γραφικών Τεχνών</vt:lpstr>
      <vt:lpstr>Στόχοι μαθήματος</vt:lpstr>
      <vt:lpstr>Αντικείμενο της Οργανικής Χημείας</vt:lpstr>
      <vt:lpstr>Οι κυριότερες διαφορές οργανικών – ανόργανων ενώσεων (1 από 2)</vt:lpstr>
      <vt:lpstr>Οι κυριότερες διαφορές οργανικών – ανόργανων ενώσεων (2 από 2)</vt:lpstr>
      <vt:lpstr>Πλήθος οργανικών ενώσεων (1 από 4)</vt:lpstr>
      <vt:lpstr>Πλήθος οργανικών ενώσεων (2 από 4)</vt:lpstr>
      <vt:lpstr>Πλήθος οργανικών ενώσεων (3 από 4)</vt:lpstr>
      <vt:lpstr>Πλήθος οργανικών ενώσεων (4 από 4)</vt:lpstr>
      <vt:lpstr>Κατάταξη των οργανικών ενώσεων (1 από 8)</vt:lpstr>
      <vt:lpstr>Κατάταξη των οργανικών ενώσεων (2 από 8)</vt:lpstr>
      <vt:lpstr>Κατάταξη των οργανικών ενώσεων (3 από 8)</vt:lpstr>
      <vt:lpstr>Κατάταξη των οργανικών ενώσεων (4 από 8)</vt:lpstr>
      <vt:lpstr>Κατάταξη των οργανικών ενώσεων (5 από 8)</vt:lpstr>
      <vt:lpstr>Κατάταξη των οργανικών ενώσεων (6 από 8)</vt:lpstr>
      <vt:lpstr>Κατάταξη των οργανικών ενώσεων (7 από 8)</vt:lpstr>
      <vt:lpstr>Κατάταξη των οργανικών ενώσεων (8 από 8)</vt:lpstr>
      <vt:lpstr>Χαρακτηριστική ομάδα</vt:lpstr>
      <vt:lpstr>Ομόλογες σειρές (1 από 2)</vt:lpstr>
      <vt:lpstr>Ομόλογες σειρές (2 από 2)</vt:lpstr>
      <vt:lpstr>Παραδείγματα ομολόγων σειρών (1 από 2)</vt:lpstr>
      <vt:lpstr>Παραδείγματα ομολόγων σειρών (2 από 2)</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7</cp:revision>
  <dcterms:created xsi:type="dcterms:W3CDTF">2014-09-26T13:10:25Z</dcterms:created>
  <dcterms:modified xsi:type="dcterms:W3CDTF">2015-01-28T12:37:36Z</dcterms:modified>
</cp:coreProperties>
</file>