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9" r:id="rId2"/>
  </p:sldMasterIdLst>
  <p:notesMasterIdLst>
    <p:notesMasterId r:id="rId74"/>
  </p:notesMasterIdLst>
  <p:handoutMasterIdLst>
    <p:handoutMasterId r:id="rId75"/>
  </p:handoutMasterIdLst>
  <p:sldIdLst>
    <p:sldId id="268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291" r:id="rId67"/>
    <p:sldId id="292" r:id="rId68"/>
    <p:sldId id="293" r:id="rId69"/>
    <p:sldId id="360" r:id="rId70"/>
    <p:sldId id="361" r:id="rId71"/>
    <p:sldId id="295" r:id="rId72"/>
    <p:sldId id="296" r:id="rId73"/>
  </p:sldIdLst>
  <p:sldSz cx="9144000" cy="6858000" type="screen4x3"/>
  <p:notesSz cx="7104063" cy="10234613"/>
  <p:custDataLst>
    <p:tags r:id="rId7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8" indent="-185758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8" indent="-185758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98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966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80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54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81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3874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3874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C953F-EDBB-40CB-9DDD-EF6EB9779B1B}" type="datetime1">
              <a:rPr lang="el-GR"/>
              <a:pPr>
                <a:defRPr/>
              </a:pPr>
              <a:t>30/6/2015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B25BB-827D-4CAA-9B3C-C13871D3DF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90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DCB35-BED9-4EC3-9E2E-960294F6D60F}" type="datetime1">
              <a:rPr lang="el-GR"/>
              <a:pPr>
                <a:defRPr/>
              </a:pPr>
              <a:t>30/6/2015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D468F-9D82-4011-89D0-D99DB8A535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221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D3B1-106F-4B9E-9701-66E2B43377CD}" type="datetime1">
              <a:rPr lang="el-GR"/>
              <a:pPr>
                <a:defRPr/>
              </a:pPr>
              <a:t>30/6/2015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665AE-96B2-42F1-AC0F-C0828AAF37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88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8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7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2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3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9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1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2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y574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commons.wikimedia.org/wiki/User:Pngbo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y575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commons.wikimedia.org/wiki/User:Pngbo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assets.medi-shop.gr/12103-productview/scalp_vein_25g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google.gr/url?url=http://www.mpbio.com/product.php?pid=04800682&amp;rct=j&amp;frm=1&amp;q=&amp;esrc=s&amp;sa=U&amp;ved=0CDcQ9QEwEWoVChMIyrOum-qRxgIVZyRyCh1pUgDT&amp;usg=AFQjCNF84z4Ogkj1Jjilpd_HeZ_AGIqQf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file:///\\localhost\upload.wikimedia.org\wikipedia\en\2\27\Anatomy_of_an_IgG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file:///\\localhost\upload.wikimedia.org\wikipedia\commons\7\77\IgM_scheme.svg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lstudentsdiaries.wordpress.com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file:///\\localhost\upload.wikimedia.org\wikipedia\commons\2\28\MicroHematuria.JPG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eclinpath.com/wp-content/uploads/wbc-epi.jpg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eclinpath.com/wp-content/uploads/wbcrbc.jpg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Κοινοτική Μαιευτική- Γυναικολογική Φροντίδα – Αγωγή Υγείας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59532" y="3284984"/>
            <a:ext cx="8424936" cy="1752600"/>
          </a:xfrm>
        </p:spPr>
        <p:txBody>
          <a:bodyPr>
            <a:normAutofit fontScale="62500" lnSpcReduction="20000"/>
          </a:bodyPr>
          <a:lstStyle/>
          <a:p>
            <a:r>
              <a:rPr lang="el-GR" sz="4000" b="1" dirty="0" smtClean="0">
                <a:solidFill>
                  <a:schemeClr val="tx1"/>
                </a:solidFill>
              </a:rPr>
              <a:t>Ενότητα </a:t>
            </a:r>
            <a:r>
              <a:rPr lang="en-US" sz="4000" b="1" dirty="0" smtClean="0">
                <a:solidFill>
                  <a:schemeClr val="tx1"/>
                </a:solidFill>
              </a:rPr>
              <a:t>1</a:t>
            </a:r>
            <a:r>
              <a:rPr lang="el-GR" sz="4000" b="1" dirty="0" smtClean="0">
                <a:solidFill>
                  <a:schemeClr val="tx1"/>
                </a:solidFill>
              </a:rPr>
              <a:t>3</a:t>
            </a:r>
            <a:r>
              <a:rPr lang="el-GR" sz="4000" dirty="0" smtClean="0">
                <a:solidFill>
                  <a:schemeClr val="tx1"/>
                </a:solidFill>
              </a:rPr>
              <a:t>: </a:t>
            </a:r>
            <a:r>
              <a:rPr lang="el-GR" sz="4000" dirty="0" smtClean="0"/>
              <a:t>Από την κλινική στο εργαστήριο</a:t>
            </a:r>
            <a:endParaRPr lang="en-US" sz="4000" dirty="0" smtClean="0"/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l-GR" sz="3600" dirty="0"/>
              <a:t>Αναστάσιος </a:t>
            </a:r>
            <a:r>
              <a:rPr lang="el-GR" sz="3600" dirty="0" err="1"/>
              <a:t>Κριεμπάρδης</a:t>
            </a:r>
            <a:endParaRPr lang="en-US" sz="3600" dirty="0"/>
          </a:p>
          <a:p>
            <a:r>
              <a:rPr lang="el-GR" sz="3600" dirty="0"/>
              <a:t>Επίκουρος Καθηγητής Εργαστηριακής Αιματολογίας-Αιμοδοσίας</a:t>
            </a:r>
          </a:p>
          <a:p>
            <a:r>
              <a:rPr lang="el-GR" sz="3600" dirty="0"/>
              <a:t>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3677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686583"/>
              </p:ext>
            </p:extLst>
          </p:nvPr>
        </p:nvGraphicFramePr>
        <p:xfrm>
          <a:off x="491433" y="5590243"/>
          <a:ext cx="923195" cy="863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7" name="Φωτογραφία του Photo Editor" r:id="rId8" imgW="5915851" imgH="5361905" progId="">
                  <p:embed/>
                </p:oleObj>
              </mc:Choice>
              <mc:Fallback>
                <p:oleObj name="Φωτογραφία του Photo Editor" r:id="rId8" imgW="5915851" imgH="536190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33" y="5590243"/>
                        <a:ext cx="923195" cy="863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0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φλέβας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Οι φλέβες των άνω άκρων προτιμώνται από τις φλέβες των κάτω άκρων, είναι περισσότερες, με λιγότερες επιπλοκές και πιο εύχρηστες.</a:t>
            </a:r>
          </a:p>
          <a:p>
            <a:r>
              <a:rPr lang="el-GR" sz="2800" dirty="0" smtClean="0"/>
              <a:t>Εντοπισμός με οπτική παρατήρηση και ψηλάφηση.</a:t>
            </a:r>
          </a:p>
          <a:p>
            <a:r>
              <a:rPr lang="el-GR" sz="2800" dirty="0" smtClean="0"/>
              <a:t>Φλέβες που βρίσκονται σε σημείο που εμφανίζεται μόλυνση, αιμάτωμα ή φλεβίτιδα δεν επιλέγονται.</a:t>
            </a:r>
          </a:p>
          <a:p>
            <a:r>
              <a:rPr lang="el-GR" sz="2800" dirty="0" smtClean="0"/>
              <a:t>Οίδημα, αποφεύγεται η παρακέντηση.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88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Επιλογή φλέβας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Ψηλάφηση πάντα με τα ίδια δάχτυλα.</a:t>
            </a:r>
          </a:p>
          <a:p>
            <a:r>
              <a:rPr lang="el-GR" sz="2800" dirty="0" smtClean="0"/>
              <a:t>Δεν χρησιμοποιείται ο αντίχειρας, δεν είναι τόσο ευαίσθητος και έχει σφυγμό.</a:t>
            </a:r>
          </a:p>
          <a:p>
            <a:r>
              <a:rPr lang="el-GR" sz="2800" dirty="0" smtClean="0"/>
              <a:t>Αποφεύγονται </a:t>
            </a:r>
            <a:r>
              <a:rPr lang="el-GR" sz="2800" dirty="0" err="1" smtClean="0"/>
              <a:t>θρομβωμένες</a:t>
            </a:r>
            <a:r>
              <a:rPr lang="el-GR" sz="2800" dirty="0" smtClean="0"/>
              <a:t> φλέβες, ταλαιπωρημένες, που εμφανίζουν ερυθρότητα.</a:t>
            </a:r>
          </a:p>
          <a:p>
            <a:r>
              <a:rPr lang="el-GR" sz="2800" dirty="0" smtClean="0"/>
              <a:t>Αποφεύγονται φλέβες που εντοπίζονται στην εσωτερική επιφάνεια καρπού.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2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Σημεία δυσκολίας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186808" cy="5040560"/>
          </a:xfrm>
        </p:spPr>
        <p:txBody>
          <a:bodyPr>
            <a:noAutofit/>
          </a:bodyPr>
          <a:lstStyle/>
          <a:p>
            <a:r>
              <a:rPr lang="el-GR" sz="2800" dirty="0" smtClean="0"/>
              <a:t>Τραυματισμός.</a:t>
            </a:r>
          </a:p>
          <a:p>
            <a:r>
              <a:rPr lang="el-GR" sz="2800" dirty="0" smtClean="0"/>
              <a:t>Ασθένεια ή θεραπεία του μέλους παρακέντησης.</a:t>
            </a:r>
          </a:p>
          <a:p>
            <a:r>
              <a:rPr lang="el-GR" sz="2800" dirty="0" smtClean="0"/>
              <a:t>Ηλικία (υπερήλικες).</a:t>
            </a:r>
          </a:p>
          <a:p>
            <a:r>
              <a:rPr lang="el-GR" sz="2800" dirty="0" smtClean="0"/>
              <a:t>Βάρος ασθενή (υπέρβαρους ασθενείς).</a:t>
            </a:r>
          </a:p>
          <a:p>
            <a:r>
              <a:rPr lang="el-GR" sz="2800" dirty="0" smtClean="0"/>
              <a:t>Καταπληξία.</a:t>
            </a:r>
          </a:p>
          <a:p>
            <a:r>
              <a:rPr lang="el-GR" sz="2800" dirty="0" smtClean="0"/>
              <a:t>Χρήση αντιπηκτικής αγωγής.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788024" y="1196752"/>
            <a:ext cx="413995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prstClr val="black"/>
                </a:solidFill>
                <a:latin typeface="Calibri"/>
              </a:rPr>
              <a:t>Θερμοκρασία περιβάλλοντος.</a:t>
            </a:r>
          </a:p>
          <a:p>
            <a:pPr marL="457200" lvl="0" indent="-4572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prstClr val="black"/>
                </a:solidFill>
                <a:latin typeface="Calibri"/>
              </a:rPr>
              <a:t>Κακή αιμοληψία προκαλεί σπασμό ή τρώση της φλέβας.</a:t>
            </a:r>
          </a:p>
          <a:p>
            <a:pPr marL="457200" lvl="0" indent="-4572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prstClr val="black"/>
                </a:solidFill>
                <a:latin typeface="Calibri"/>
              </a:rPr>
              <a:t>Αυξημένο άγχος του ασθενή προκαλεί </a:t>
            </a:r>
            <a:r>
              <a:rPr lang="el-GR" sz="2800" dirty="0" err="1">
                <a:solidFill>
                  <a:prstClr val="black"/>
                </a:solidFill>
                <a:latin typeface="Calibri"/>
              </a:rPr>
              <a:t>αγγειοσύσπαση</a:t>
            </a:r>
            <a:r>
              <a:rPr lang="el-GR" sz="28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457200" lvl="0" indent="-4572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prstClr val="black"/>
                </a:solidFill>
                <a:latin typeface="Calibri"/>
              </a:rPr>
              <a:t>Κινητικότητα των φλεβών.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537166" y="1340768"/>
            <a:ext cx="0" cy="4824536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Επιφανειακές φλέβες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Κεφαλική φλέβα.</a:t>
            </a:r>
          </a:p>
          <a:p>
            <a:r>
              <a:rPr lang="el-GR" dirty="0" smtClean="0"/>
              <a:t>Βασιλική φλέβα.</a:t>
            </a:r>
          </a:p>
          <a:p>
            <a:r>
              <a:rPr lang="el-GR" dirty="0" smtClean="0"/>
              <a:t>Φλέβες του μέσου </a:t>
            </a:r>
            <a:r>
              <a:rPr lang="el-GR" dirty="0" err="1" smtClean="0"/>
              <a:t>αντιβραγχονίου</a:t>
            </a:r>
            <a:r>
              <a:rPr lang="el-GR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grpSp>
        <p:nvGrpSpPr>
          <p:cNvPr id="30" name="Ομάδα 29" descr="επιφανειακες φλέβες"/>
          <p:cNvGrpSpPr/>
          <p:nvPr/>
        </p:nvGrpSpPr>
        <p:grpSpPr>
          <a:xfrm>
            <a:off x="3635896" y="1052736"/>
            <a:ext cx="3508102" cy="5627688"/>
            <a:chOff x="3635896" y="1052736"/>
            <a:chExt cx="3508102" cy="5627688"/>
          </a:xfrm>
        </p:grpSpPr>
        <p:pic>
          <p:nvPicPr>
            <p:cNvPr id="2053" name="Picture 5" descr="επιφανειακες φλέβες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052736"/>
              <a:ext cx="2139950" cy="562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Ευθύγραμμο βέλος σύνδεσης 5"/>
            <p:cNvCxnSpPr/>
            <p:nvPr/>
          </p:nvCxnSpPr>
          <p:spPr>
            <a:xfrm>
              <a:off x="3707904" y="1772816"/>
              <a:ext cx="252028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diamon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ύγραμμο βέλος σύνδεσης 8"/>
            <p:cNvCxnSpPr/>
            <p:nvPr/>
          </p:nvCxnSpPr>
          <p:spPr>
            <a:xfrm>
              <a:off x="3707904" y="2276872"/>
              <a:ext cx="3168352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diamon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>
              <a:off x="3635896" y="3212976"/>
              <a:ext cx="2916324" cy="792088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diamon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11"/>
          <p:cNvSpPr/>
          <p:nvPr/>
        </p:nvSpPr>
        <p:spPr>
          <a:xfrm>
            <a:off x="6983760" y="5085184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Gray574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 </a:t>
            </a:r>
            <a:r>
              <a:rPr lang="en-US" sz="1200" dirty="0" err="1">
                <a:latin typeface="+mn-lt"/>
                <a:hlinkClick r:id="rId4" tooltip="User:Pngbot"/>
              </a:rPr>
              <a:t>Pngbot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latin typeface="+mn-lt"/>
            </a:endParaRPr>
          </a:p>
        </p:txBody>
      </p:sp>
      <p:pic>
        <p:nvPicPr>
          <p:cNvPr id="25" name="Picture 5" descr="κεφαλική και βασιλική φλέβα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866580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Ευθύγραμμο βέλος σύνδεσης 22"/>
          <p:cNvCxnSpPr/>
          <p:nvPr/>
        </p:nvCxnSpPr>
        <p:spPr>
          <a:xfrm flipH="1">
            <a:off x="2411760" y="4581128"/>
            <a:ext cx="7200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/>
          <p:nvPr/>
        </p:nvCxnSpPr>
        <p:spPr>
          <a:xfrm flipV="1">
            <a:off x="2195736" y="5229200"/>
            <a:ext cx="144016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Βαθιές </a:t>
            </a:r>
            <a:r>
              <a:rPr lang="el-GR" dirty="0" smtClean="0"/>
              <a:t>φλέβες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Κερκιδικές</a:t>
            </a:r>
            <a:r>
              <a:rPr lang="el-GR" dirty="0" smtClean="0"/>
              <a:t>,</a:t>
            </a:r>
          </a:p>
          <a:p>
            <a:r>
              <a:rPr lang="el-GR" dirty="0" smtClean="0"/>
              <a:t>Ωλένιες,</a:t>
            </a:r>
          </a:p>
          <a:p>
            <a:r>
              <a:rPr lang="el-GR" dirty="0" err="1" smtClean="0"/>
              <a:t>Βραχιόνιες</a:t>
            </a:r>
            <a:r>
              <a:rPr lang="el-GR" dirty="0" smtClean="0"/>
              <a:t>,</a:t>
            </a:r>
          </a:p>
          <a:p>
            <a:r>
              <a:rPr lang="el-GR" dirty="0" err="1" smtClean="0"/>
              <a:t>Υποκλέιδιες</a:t>
            </a:r>
            <a:r>
              <a:rPr lang="el-GR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6" name="Rectangle 11"/>
          <p:cNvSpPr/>
          <p:nvPr/>
        </p:nvSpPr>
        <p:spPr>
          <a:xfrm>
            <a:off x="4139952" y="654004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Gray575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4" tooltip="User:Pngbot"/>
              </a:rPr>
              <a:t>Pngbot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latin typeface="+mn-lt"/>
            </a:endParaRPr>
          </a:p>
        </p:txBody>
      </p:sp>
      <p:grpSp>
        <p:nvGrpSpPr>
          <p:cNvPr id="15" name="Ομάδα 14" descr="βαθιές φλέβες"/>
          <p:cNvGrpSpPr/>
          <p:nvPr/>
        </p:nvGrpSpPr>
        <p:grpSpPr>
          <a:xfrm>
            <a:off x="4211960" y="1052736"/>
            <a:ext cx="4170067" cy="5553797"/>
            <a:chOff x="4211960" y="1052736"/>
            <a:chExt cx="4170067" cy="5553797"/>
          </a:xfrm>
        </p:grpSpPr>
        <p:pic>
          <p:nvPicPr>
            <p:cNvPr id="2050" name="Picture 2" descr="βαθιές φλέβες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052736"/>
              <a:ext cx="4043164" cy="555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203756" y="5494226"/>
              <a:ext cx="11782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err="1">
                  <a:latin typeface="+mn-lt"/>
                </a:rPr>
                <a:t>Κερκιδικές</a:t>
              </a:r>
              <a:endParaRPr lang="el-GR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1960" y="6048224"/>
              <a:ext cx="9557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+mn-lt"/>
                </a:rPr>
                <a:t>Ωλένιες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7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Περίδεση – Περιχειρίδες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Μικρότερη μεταφορά μικροβίων από ασθενή σε ασθενή.</a:t>
            </a:r>
          </a:p>
          <a:p>
            <a:r>
              <a:rPr lang="el-GR" sz="2800" dirty="0" smtClean="0"/>
              <a:t>Σταμάτημα της φλεβικής κυκλοφορίας.</a:t>
            </a:r>
          </a:p>
          <a:p>
            <a:r>
              <a:rPr lang="el-GR" sz="2800" dirty="0" smtClean="0"/>
              <a:t>7-8 </a:t>
            </a:r>
            <a:r>
              <a:rPr lang="en-US" sz="2800" dirty="0" smtClean="0"/>
              <a:t>cm</a:t>
            </a:r>
            <a:r>
              <a:rPr lang="el-GR" sz="2800" dirty="0" smtClean="0"/>
              <a:t> υψηλότερα από την περιοχή της </a:t>
            </a:r>
            <a:r>
              <a:rPr lang="el-GR" sz="2800" dirty="0" err="1" smtClean="0"/>
              <a:t>φλεβοπαρακέντησης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Πάνω από το μανίκι του ρούχου.</a:t>
            </a:r>
          </a:p>
          <a:p>
            <a:r>
              <a:rPr lang="el-GR" sz="2800" dirty="0" smtClean="0"/>
              <a:t>Για χρόνο μικρότερο των 2 λεπτών.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7" name="Picture 28" descr="περιχειρίδα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538" y="3390045"/>
            <a:ext cx="2205756" cy="204375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3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Εξετάσεις χωρίς περίδεση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Ασβέστιο ύστερα από αφαίρεση </a:t>
            </a:r>
            <a:r>
              <a:rPr lang="el-GR" dirty="0" err="1" smtClean="0"/>
              <a:t>θυροειδή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Παραθορμόνη</a:t>
            </a:r>
            <a:r>
              <a:rPr lang="el-GR" dirty="0" smtClean="0"/>
              <a:t> (αμέσως σε πάγο).</a:t>
            </a:r>
          </a:p>
          <a:p>
            <a:r>
              <a:rPr lang="el-GR" dirty="0" smtClean="0"/>
              <a:t>Παράγοντες πήξης (</a:t>
            </a:r>
            <a:r>
              <a:rPr lang="en-US" dirty="0" smtClean="0"/>
              <a:t>VIII).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8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</a:t>
            </a:r>
            <a:r>
              <a:rPr lang="el-GR" dirty="0" err="1" smtClean="0"/>
              <a:t>φλεβοπαρακέντησης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885257" cy="50405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Σύριγγα.</a:t>
            </a:r>
          </a:p>
          <a:p>
            <a:r>
              <a:rPr lang="el-GR" sz="2400" dirty="0" smtClean="0"/>
              <a:t>Πεταλούδα.</a:t>
            </a:r>
          </a:p>
          <a:p>
            <a:r>
              <a:rPr lang="en-US" sz="2400" dirty="0" err="1" smtClean="0"/>
              <a:t>Vacutainer</a:t>
            </a:r>
            <a:r>
              <a:rPr lang="en-US" sz="2400" dirty="0" smtClean="0"/>
              <a:t>.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ü"/>
            </a:pPr>
            <a:r>
              <a:rPr lang="el-GR" sz="2400" b="1" dirty="0" smtClean="0"/>
              <a:t>Προσοχή</a:t>
            </a:r>
            <a:r>
              <a:rPr lang="el-GR" sz="2400" dirty="0" smtClean="0"/>
              <a:t>: Αποφεύγεται η παρακέντηση σε </a:t>
            </a:r>
            <a:r>
              <a:rPr lang="el-GR" sz="2400" dirty="0" err="1" smtClean="0"/>
              <a:t>ουλοποιημένα</a:t>
            </a:r>
            <a:r>
              <a:rPr lang="el-GR" sz="2400" dirty="0" smtClean="0"/>
              <a:t> σημεία, σε περιοχές με </a:t>
            </a:r>
            <a:r>
              <a:rPr lang="el-GR" sz="2400" dirty="0" err="1" smtClean="0"/>
              <a:t>σκληρίες</a:t>
            </a:r>
            <a:r>
              <a:rPr lang="el-GR" sz="2400" dirty="0" smtClean="0"/>
              <a:t> και φλεγμονές, σε </a:t>
            </a:r>
            <a:r>
              <a:rPr lang="el-GR" sz="2400" dirty="0" err="1" smtClean="0"/>
              <a:t>θρομβωμένες</a:t>
            </a:r>
            <a:r>
              <a:rPr lang="el-GR" sz="2400" dirty="0" smtClean="0"/>
              <a:t> φλέβες προηγούμενων παρακεντήσεων και </a:t>
            </a:r>
            <a:r>
              <a:rPr lang="el-GR" sz="2400" b="1" dirty="0" smtClean="0"/>
              <a:t>σε καμία περίπτωση από άκρο όπου χορηγούνται ενδοφλέβια υγρά.</a:t>
            </a:r>
            <a:endParaRPr lang="el-GR" sz="2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5" name="Picture 7" descr="σύριγγες, πεταλούδα και φλεβοκαθετήρε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458" y="1268760"/>
            <a:ext cx="2872004" cy="26592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Vacutai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457" y="4260488"/>
            <a:ext cx="2901951" cy="20571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 αιμοληψίας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7063"/>
            <a:r>
              <a:rPr lang="el-GR" sz="2800" dirty="0" smtClean="0"/>
              <a:t>Αντισηψίας.</a:t>
            </a:r>
          </a:p>
          <a:p>
            <a:pPr marL="627063"/>
            <a:r>
              <a:rPr lang="el-GR" sz="2800" dirty="0" smtClean="0"/>
              <a:t>Λήψης αίματος.</a:t>
            </a:r>
          </a:p>
          <a:p>
            <a:pPr marL="627063"/>
            <a:r>
              <a:rPr lang="el-GR" sz="2800" dirty="0" smtClean="0"/>
              <a:t>Μεταφοράς αίματος.</a:t>
            </a:r>
          </a:p>
          <a:p>
            <a:pPr marL="627063"/>
            <a:r>
              <a:rPr lang="el-GR" sz="2800" dirty="0" smtClean="0"/>
              <a:t>Προστασίας.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5" name="Picture 7" descr="υλικά Αντισηψία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2430488" cy="21983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σωληνάρια μεταφοράς αίματο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484918" y="1924394"/>
            <a:ext cx="3070704" cy="1903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ζωμοί για καλλιέργεια αίματο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340766"/>
            <a:ext cx="1872208" cy="30707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ασκός για συλλογή και αποθήκευση αίματο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4463370"/>
            <a:ext cx="3895940" cy="19636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Αίθουσα αιμοληψίας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800" dirty="0" smtClean="0"/>
              <a:t>Σύμφωνα με τη </a:t>
            </a:r>
            <a:r>
              <a:rPr lang="el-GR" sz="2800" dirty="0" err="1" smtClean="0"/>
              <a:t>χρωματοθεραπεία</a:t>
            </a:r>
            <a:r>
              <a:rPr lang="el-GR" sz="2800" dirty="0" smtClean="0"/>
              <a:t> το </a:t>
            </a:r>
            <a:r>
              <a:rPr lang="el-GR" sz="2800" b="1" dirty="0" smtClean="0"/>
              <a:t>γαλάζιο χαλαρώνει </a:t>
            </a:r>
            <a:r>
              <a:rPr lang="el-GR" sz="2800" dirty="0" smtClean="0"/>
              <a:t>το νευρικό σύστημα, το </a:t>
            </a:r>
            <a:r>
              <a:rPr lang="el-GR" sz="2800" b="1" dirty="0" smtClean="0"/>
              <a:t>απαλό</a:t>
            </a:r>
            <a:r>
              <a:rPr lang="el-GR" sz="2800" dirty="0" smtClean="0"/>
              <a:t> </a:t>
            </a:r>
            <a:r>
              <a:rPr lang="el-GR" sz="2800" b="1" dirty="0" smtClean="0"/>
              <a:t>μπλε εξουδετερώνει τις αρνητικές σκέψεις και τον φόβο</a:t>
            </a:r>
            <a:r>
              <a:rPr lang="el-GR" sz="2800" dirty="0" smtClean="0"/>
              <a:t>, το απαλό </a:t>
            </a:r>
            <a:r>
              <a:rPr lang="el-GR" sz="2800" b="1" dirty="0" smtClean="0"/>
              <a:t>πράσινο χαλαρώνει και ηρεμεί. </a:t>
            </a:r>
            <a:endParaRPr lang="en-US" sz="2800" b="1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800" dirty="0" smtClean="0"/>
              <a:t>Αντίθετα το </a:t>
            </a:r>
            <a:r>
              <a:rPr lang="el-GR" sz="2800" b="1" dirty="0" smtClean="0"/>
              <a:t>κόκκινο</a:t>
            </a:r>
            <a:r>
              <a:rPr lang="el-GR" sz="2800" dirty="0" smtClean="0"/>
              <a:t>, το πορτοκαλί και το κίτρινο θεωρούνται χρώματα που συνήθως προκαλούν υπερδιέγερση. </a:t>
            </a:r>
            <a:endParaRPr lang="en-US" sz="28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800" dirty="0" smtClean="0"/>
              <a:t>Επίσης η </a:t>
            </a:r>
            <a:r>
              <a:rPr lang="el-GR" sz="2800" b="1" dirty="0" smtClean="0"/>
              <a:t>μουσική σε δυνατή ένταση και ρυθμό μπορεί να αυξήσει τα επίπεδα αδρεναλίνης.</a:t>
            </a:r>
            <a:endParaRPr lang="el-GR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2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/>
                </a:solidFill>
              </a:rPr>
              <a:t>Παραπεμπτικό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15000" r="2130" b="4598"/>
          <a:stretch/>
        </p:blipFill>
        <p:spPr bwMode="auto">
          <a:xfrm>
            <a:off x="2327408" y="1124744"/>
            <a:ext cx="4489184" cy="542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σωληναρίου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Αντιπηκτικό, για εξέταση κυττάρων του αίματος ή του πλάσματος.</a:t>
            </a:r>
            <a:endParaRPr lang="el-GR" sz="2800" dirty="0"/>
          </a:p>
          <a:p>
            <a:pPr>
              <a:spcAft>
                <a:spcPts val="1200"/>
              </a:spcAft>
            </a:pPr>
            <a:r>
              <a:rPr lang="el-GR" sz="2800" dirty="0" smtClean="0"/>
              <a:t>Χωρίς αντιπηκτικό, για εξέταση ορού αίματος </a:t>
            </a:r>
            <a:r>
              <a:rPr lang="el-GR" sz="2800" i="1" dirty="0" smtClean="0"/>
              <a:t>(με προσοχή).</a:t>
            </a:r>
          </a:p>
          <a:p>
            <a:pPr marL="0" indent="0">
              <a:buNone/>
            </a:pPr>
            <a:r>
              <a:rPr lang="el-GR" sz="2800" b="1" dirty="0" err="1" smtClean="0"/>
              <a:t>Φυγοκέντρηση</a:t>
            </a:r>
            <a:r>
              <a:rPr lang="el-GR" sz="2800" b="1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800" dirty="0" smtClean="0"/>
              <a:t>Σωληνάριο με αντιπηκτικό </a:t>
            </a:r>
            <a:r>
              <a:rPr lang="el-GR" sz="2800" dirty="0" smtClean="0">
                <a:sym typeface="Wingdings" panose="05000000000000000000" pitchFamily="2" charset="2"/>
              </a:rPr>
              <a:t> υπερκείμενο  πλάσμα.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800" dirty="0" smtClean="0">
                <a:sym typeface="Wingdings" panose="05000000000000000000" pitchFamily="2" charset="2"/>
              </a:rPr>
              <a:t>Σωληνάριο χωρίς αντιπηκτικό  υπερκείμενο  ορός αίματος.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66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Στάδια αιμοληψίας με σύριγγα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5" name="Picture 11" descr="αντισηψία δέρματο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023" y="1423799"/>
            <a:ext cx="2181225" cy="1817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εισαγωγή βελόνα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218" y="1423799"/>
            <a:ext cx="3739525" cy="1823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αναρρόφηση αίματο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58" y="3683807"/>
            <a:ext cx="2648567" cy="17217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αφαίρεση βελόνα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321" y="3551421"/>
            <a:ext cx="2889107" cy="1983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 descr="άσκηση πίεσης στο σημείο παρακέντησης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506" y="3657424"/>
            <a:ext cx="2192084" cy="17478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Στάδια αιμοληψίας με κλειστό κύκλωμα </a:t>
            </a:r>
            <a:r>
              <a:rPr lang="el-GR" sz="3200" b="0" dirty="0" smtClean="0"/>
              <a:t>(</a:t>
            </a:r>
            <a:r>
              <a:rPr lang="en-US" sz="3200" b="0" dirty="0" err="1" smtClean="0"/>
              <a:t>Vacutainer</a:t>
            </a:r>
            <a:r>
              <a:rPr lang="en-US" sz="3200" b="0" dirty="0" smtClean="0"/>
              <a:t>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11" name="Picture 6" descr="Στάδια αιμοληψίας με κλειστό κύκλωμ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84338"/>
            <a:ext cx="3556000" cy="20494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Στάδια αιμοληψίας με κλειστό κύκλωμα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51810"/>
            <a:ext cx="3581400" cy="20415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Στάδια αιμοληψίας με πεταλούδα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5" name="Picture 7" descr="είσοδος της πεταλούδας στη φλέβ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3824215" cy="2349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αναρρόφηση αίματος με πεταλούδα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335" y="3789040"/>
            <a:ext cx="3390644" cy="2160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βήματα της επιτυχίας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 </a:t>
            </a:r>
            <a:r>
              <a:rPr lang="el-GR" sz="2800" dirty="0" err="1" smtClean="0"/>
              <a:t>αιμολήπτης</a:t>
            </a:r>
            <a:r>
              <a:rPr lang="el-GR" sz="2800" dirty="0" smtClean="0"/>
              <a:t> δείχνει τη αυτοπεποίθηση του. </a:t>
            </a:r>
          </a:p>
          <a:p>
            <a:r>
              <a:rPr lang="el-GR" sz="2800" dirty="0" smtClean="0"/>
              <a:t>Κάνει μικρό διάλογο για μείωση του άγχους του ασθενή.</a:t>
            </a:r>
          </a:p>
          <a:p>
            <a:r>
              <a:rPr lang="el-GR" sz="2800" dirty="0" smtClean="0"/>
              <a:t>Παίρνει πληροφορίες από τον ασθενή για προηγούμενες εμπειρίες παρακέντησης.</a:t>
            </a:r>
          </a:p>
          <a:p>
            <a:r>
              <a:rPr lang="el-GR" sz="2800" dirty="0" smtClean="0"/>
              <a:t>Επαληθεύει τα στοιχεία του ασθενή.</a:t>
            </a:r>
          </a:p>
          <a:p>
            <a:r>
              <a:rPr lang="el-GR" sz="2800" dirty="0" smtClean="0"/>
              <a:t>Ελέγχει πριν την αιμοληψία όλο το απαραίτητο υλικό.</a:t>
            </a:r>
          </a:p>
          <a:p>
            <a:r>
              <a:rPr lang="el-GR" sz="2800" dirty="0" smtClean="0"/>
              <a:t>Καλό πλύσιμο των χεριών πριν και μετά από κάθε αιμοληψία.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5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Τοπικές αντιδράσεις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(που σχετίζονται με την εισαγωγή της βελόνας)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/>
          <a:lstStyle/>
          <a:p>
            <a:r>
              <a:rPr lang="el-GR" b="1" dirty="0" smtClean="0"/>
              <a:t>Κάκωση αγγείων.</a:t>
            </a:r>
          </a:p>
          <a:p>
            <a:pPr lvl="1"/>
            <a:r>
              <a:rPr lang="el-GR" dirty="0"/>
              <a:t>Α</a:t>
            </a:r>
            <a:r>
              <a:rPr lang="el-GR" dirty="0" smtClean="0"/>
              <a:t>ιματώματα.</a:t>
            </a:r>
          </a:p>
          <a:p>
            <a:pPr lvl="1"/>
            <a:r>
              <a:rPr lang="el-GR" dirty="0" smtClean="0"/>
              <a:t>Παρακέντηση αρτηρίας.</a:t>
            </a:r>
          </a:p>
          <a:p>
            <a:pPr lvl="1"/>
            <a:r>
              <a:rPr lang="el-GR" dirty="0" smtClean="0"/>
              <a:t>Θρομβοφλεβίτιδα.</a:t>
            </a:r>
          </a:p>
          <a:p>
            <a:r>
              <a:rPr lang="el-GR" b="1" dirty="0" smtClean="0"/>
              <a:t>Κάκωση νεύρων.</a:t>
            </a:r>
          </a:p>
          <a:p>
            <a:pPr lvl="1">
              <a:buNone/>
            </a:pPr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95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Καλλιέργεια αίματος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αίμα επειδή είναι στείρο μικροβίων, η καλλιέργειά του είναι η πιο σημαντική εξέταση του μικροβιολογικού εργαστηρίου.</a:t>
            </a:r>
          </a:p>
          <a:p>
            <a:r>
              <a:rPr lang="el-GR" dirty="0" smtClean="0"/>
              <a:t>Οι καλλιέργειες γίνονται κάθε φορά που υπάρχει υποψία βακτηριαιμίας ή σηψαιμίας. </a:t>
            </a:r>
          </a:p>
          <a:p>
            <a:r>
              <a:rPr lang="el-GR" b="1" dirty="0" smtClean="0"/>
              <a:t>Προσοχή στα πρόωρα!!!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0166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Λαμβάνονται ειδικές προφυλάξεις και τηρούνται άσηπτες τεχνικές για αποφυγή επιμόλυνσης του δείγματος.</a:t>
            </a:r>
          </a:p>
          <a:p>
            <a:r>
              <a:rPr lang="el-GR" dirty="0" smtClean="0"/>
              <a:t>Η περιοχή της παρακέντησης καθαρίζεται με αντισηπτικό όπως ιώδιο και αλκοόλη και παραμένει με το αντισηπτικό 1-2 λεπτά για να στεγνώσει εντελώς.</a:t>
            </a:r>
          </a:p>
          <a:p>
            <a:r>
              <a:rPr lang="el-GR" dirty="0" smtClean="0"/>
              <a:t>Δεν φυσάμε την περιοχή για να στεγνώσει.</a:t>
            </a:r>
          </a:p>
        </p:txBody>
      </p:sp>
    </p:spTree>
    <p:extLst>
      <p:ext uri="{BB962C8B-B14F-4D97-AF65-F5344CB8AC3E}">
        <p14:creationId xmlns:p14="http://schemas.microsoft.com/office/powerpoint/2010/main" val="31377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2/4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ζωμοί για καλλιέργεια αίματος καθαρίζονται με τον ίδιο τρόπο που καθαρίζεται και το δέρμα.</a:t>
            </a:r>
          </a:p>
          <a:p>
            <a:r>
              <a:rPr lang="el-GR" dirty="0" smtClean="0"/>
              <a:t>Αποφεύγεται η επιμόλυνση του δέρματος μετά την αντισηψία, ενώ απαγορεύεται η ψηλάφηση μετά την αντισηψία.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6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3/4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Αφαιρούνται 10</a:t>
            </a:r>
            <a:r>
              <a:rPr lang="en-US" dirty="0" smtClean="0"/>
              <a:t>ml</a:t>
            </a:r>
            <a:r>
              <a:rPr lang="el-GR" dirty="0" smtClean="0"/>
              <a:t> ολικού αίματος τα οποία και εμβολιάζονται απευθείας στο ζωμό. Κρίσιμο είναι να γίνεται αλλαγή της βελόνας πριν τον ενοφθαλμισμό του δείγματος.</a:t>
            </a:r>
          </a:p>
          <a:p>
            <a:r>
              <a:rPr lang="el-GR" dirty="0" smtClean="0"/>
              <a:t>Σε περίπτωση καλλιέργειας για αναερόβια και αερόβια βακτήρια </a:t>
            </a:r>
            <a:r>
              <a:rPr lang="el-GR" b="1" dirty="0" smtClean="0"/>
              <a:t>πρώτα εμβολιάζεται το αναερόβιο δοχείο</a:t>
            </a:r>
            <a:r>
              <a:rPr lang="el-G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28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Επικοινωνία κλινικής και εργαστηρίου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dirty="0" smtClean="0"/>
              <a:t>Λανθασμένη λήψη και</a:t>
            </a:r>
          </a:p>
          <a:p>
            <a:pPr lvl="1"/>
            <a:r>
              <a:rPr lang="el-GR" dirty="0" smtClean="0"/>
              <a:t>Λανθασμένος χειρισμός δείγματος,</a:t>
            </a:r>
          </a:p>
          <a:p>
            <a:pPr lvl="1"/>
            <a:r>
              <a:rPr lang="el-GR" dirty="0" smtClean="0"/>
              <a:t>Λανθασμένη τοποθέτηση σήμανσης στο δείγμα,</a:t>
            </a:r>
          </a:p>
          <a:p>
            <a:pPr lvl="1"/>
            <a:r>
              <a:rPr lang="el-GR" dirty="0" smtClean="0"/>
              <a:t>Καθυστερημένη αποστολή/παράδοση δείγματος,</a:t>
            </a:r>
          </a:p>
          <a:p>
            <a:pPr lvl="1"/>
            <a:r>
              <a:rPr lang="el-GR" dirty="0" smtClean="0"/>
              <a:t>Λανθασμένη ή ανεπαρκής προετοιμασία του ασθενή.</a:t>
            </a:r>
          </a:p>
          <a:p>
            <a:pPr lvl="1"/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95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4/4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ζωμοί μεταφέρονται άμεσα στο εργαστήριο με το αντίστοιχο παραπεμπτικό.</a:t>
            </a:r>
          </a:p>
          <a:p>
            <a:r>
              <a:rPr lang="el-GR" dirty="0" smtClean="0"/>
              <a:t>Ειδικά για νοσηλευόμενους ασθενείς η λήψη γίνεται από </a:t>
            </a:r>
            <a:r>
              <a:rPr lang="el-GR" b="1" dirty="0" smtClean="0"/>
              <a:t>εξειδικευμένο προσωπικό που λαμβάνει σαφείς οδηγίες από το εργαστήριο. </a:t>
            </a:r>
          </a:p>
          <a:p>
            <a:r>
              <a:rPr lang="el-GR" dirty="0" smtClean="0"/>
              <a:t>Για αποφυγή της επιμόλυνσης λαμβάνονται 2-3 δείγματα αίματος από διαφορετικά σημεία.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58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Τρόποι αιμοληψίας για παιδιά και νεογνά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Πεταλούδα 23</a:t>
            </a:r>
            <a:r>
              <a:rPr lang="en-US" dirty="0" smtClean="0"/>
              <a:t>G</a:t>
            </a:r>
            <a:r>
              <a:rPr lang="el-GR" dirty="0"/>
              <a:t> </a:t>
            </a:r>
            <a:r>
              <a:rPr lang="el-GR" dirty="0" smtClean="0"/>
              <a:t>ή 25</a:t>
            </a:r>
            <a:r>
              <a:rPr lang="en-US" dirty="0" smtClean="0"/>
              <a:t>G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Ακινητοποίηση του άκρου λόγω </a:t>
            </a:r>
            <a:r>
              <a:rPr lang="el-GR" dirty="0" err="1" smtClean="0"/>
              <a:t>υπερκινητικότητας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Σε αδυναμία ανεύρεσης φλέβας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err="1" smtClean="0">
                <a:sym typeface="Wingdings" panose="05000000000000000000" pitchFamily="2" charset="2"/>
              </a:rPr>
              <a:t>σφαγίτιδα</a:t>
            </a:r>
            <a:r>
              <a:rPr lang="el-GR" dirty="0" smtClean="0">
                <a:sym typeface="Wingdings" panose="05000000000000000000" pitchFamily="2" charset="2"/>
              </a:rPr>
              <a:t> φλέβα</a:t>
            </a:r>
            <a:r>
              <a:rPr lang="en-US" smtClean="0">
                <a:sym typeface="Wingdings" panose="05000000000000000000" pitchFamily="2" charset="2"/>
              </a:rPr>
              <a:t>.</a:t>
            </a:r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Στα πρόωρα νεογνά λήψη αίματος από φτέρνα.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pic>
        <p:nvPicPr>
          <p:cNvPr id="31746" name="Picture 2" descr="Πεταλούδες Scalp Vein 25g">
            <a:hlinkClick r:id="rId2" tooltip="Πεταλούδες Scalp Vein 25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581128"/>
            <a:ext cx="2304256" cy="1797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59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Αντιπηκτικά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αντιπηκτικά χαμηλώνουν το σημείο πήξης άλλης ουσίας όταν αναμειχθεί με αυτά (π.χ. αντιπηκτικό στο ψυγείο της μηχανής αυτοκινήτου).</a:t>
            </a:r>
          </a:p>
          <a:p>
            <a:r>
              <a:rPr lang="el-GR" dirty="0" smtClean="0"/>
              <a:t>Στο εργαστήριο το αντιπηκτικό είναι η ουσία που παρεμποδίζει την </a:t>
            </a:r>
            <a:r>
              <a:rPr lang="en-US" dirty="0" smtClean="0"/>
              <a:t>in vitro</a:t>
            </a:r>
            <a:r>
              <a:rPr lang="el-GR" dirty="0" smtClean="0"/>
              <a:t> συγκόλληση ή την πήξη των αιμοσφαιρίων.</a:t>
            </a:r>
          </a:p>
          <a:p>
            <a:r>
              <a:rPr lang="el-GR" dirty="0" smtClean="0"/>
              <a:t>Δεσμεύουν ιόντα ασβεστίου.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71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Κύρια αντιπηκτικά για εξετάσεις ρουτίνας 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l-GR" b="1" dirty="0" smtClean="0"/>
              <a:t>Ηπαρίνη, </a:t>
            </a:r>
          </a:p>
          <a:p>
            <a:pPr>
              <a:spcBef>
                <a:spcPts val="1000"/>
              </a:spcBef>
            </a:pPr>
            <a:r>
              <a:rPr lang="el-GR" b="1" dirty="0" smtClean="0">
                <a:sym typeface="Wingdings" panose="05000000000000000000" pitchFamily="2" charset="2"/>
              </a:rPr>
              <a:t>Κιτρικά άλατα,</a:t>
            </a:r>
          </a:p>
          <a:p>
            <a:pPr>
              <a:spcBef>
                <a:spcPts val="1000"/>
              </a:spcBef>
            </a:pPr>
            <a:r>
              <a:rPr lang="en-US" b="1" dirty="0" smtClean="0">
                <a:sym typeface="Wingdings" panose="05000000000000000000" pitchFamily="2" charset="2"/>
              </a:rPr>
              <a:t>EDTA (</a:t>
            </a:r>
            <a:r>
              <a:rPr lang="en-US" b="1" dirty="0" err="1" smtClean="0">
                <a:sym typeface="Wingdings" panose="05000000000000000000" pitchFamily="2" charset="2"/>
              </a:rPr>
              <a:t>Ethylenediaminetetraacetic</a:t>
            </a:r>
            <a:r>
              <a:rPr lang="en-US" b="1" dirty="0" smtClean="0">
                <a:sym typeface="Wingdings" panose="05000000000000000000" pitchFamily="2" charset="2"/>
              </a:rPr>
              <a:t> acid)</a:t>
            </a:r>
            <a:r>
              <a:rPr lang="el-GR" b="1" dirty="0" smtClean="0">
                <a:sym typeface="Wingdings" panose="05000000000000000000" pitchFamily="2" charset="2"/>
              </a:rPr>
              <a:t>.</a:t>
            </a:r>
            <a:endParaRPr lang="en-US" b="1" dirty="0" smtClean="0">
              <a:sym typeface="Wingdings" panose="05000000000000000000" pitchFamily="2" charset="2"/>
            </a:endParaRPr>
          </a:p>
          <a:p>
            <a:pPr>
              <a:spcBef>
                <a:spcPts val="1000"/>
              </a:spcBef>
            </a:pPr>
            <a:endParaRPr lang="el-GR" b="1" dirty="0">
              <a:sym typeface="Wingdings" panose="05000000000000000000" pitchFamily="2" charset="2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29698" name="Picture 2" descr="https://encrypted-tbn0.gstatic.com/images?q=tbn:ANd9GcRU4R0330jKxjX_MaKgvNj9QNHUuuJRrWSGxOKeVxfsREAolXYcR1B0hpB-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3606778" cy="2369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10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Προσοχή!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dirty="0" smtClean="0"/>
              <a:t>Πρώτα απογεμίζεται το σωληνάριο που προορίζεται για δοκιμασίες πήξης του αίματος.</a:t>
            </a:r>
          </a:p>
          <a:p>
            <a:pPr lvl="1"/>
            <a:r>
              <a:rPr lang="el-GR" dirty="0" smtClean="0"/>
              <a:t>Μετά το σωληνάριο για τη γενική εξέταση αίματος.</a:t>
            </a:r>
          </a:p>
          <a:p>
            <a:pPr lvl="1"/>
            <a:r>
              <a:rPr lang="el-GR" dirty="0" smtClean="0"/>
              <a:t>Ακολουθεί το σωληνάριο για ταχύτητα καθίζησης των ερυθρών αιμοσφαιρίων.</a:t>
            </a:r>
          </a:p>
          <a:p>
            <a:pPr lvl="1"/>
            <a:r>
              <a:rPr lang="el-GR" dirty="0" smtClean="0"/>
              <a:t>Τέλος το σωληνάριο χωρίς αντιπηκτικό (ορός αίματος).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25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Ούρα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4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Σύσταση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Αποτελούνται 95% από νερό και 5% από στερεά.</a:t>
            </a:r>
          </a:p>
          <a:p>
            <a:r>
              <a:rPr lang="el-GR" dirty="0" smtClean="0"/>
              <a:t>Ο όγκος τους ανά 24ωρο είναι περίπου 1,0 – 1,5 λίτρα.</a:t>
            </a:r>
          </a:p>
          <a:p>
            <a:r>
              <a:rPr lang="el-GR" dirty="0" smtClean="0"/>
              <a:t>Τα κύρια συστατικά των ούρων είναι το νερό, η ουρία και το χλωριούχο νάτριο.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53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Εξετάσεις ούρων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Γενική εξέταση ούρων.</a:t>
            </a:r>
          </a:p>
          <a:p>
            <a:r>
              <a:rPr lang="el-GR" dirty="0" smtClean="0"/>
              <a:t>Ειδικές εξετάσεις ούρων,</a:t>
            </a:r>
          </a:p>
          <a:p>
            <a:pPr lvl="1"/>
            <a:r>
              <a:rPr lang="el-GR" dirty="0" smtClean="0"/>
              <a:t>Β</a:t>
            </a:r>
            <a:r>
              <a:rPr lang="el-GR" baseline="-25000" dirty="0" smtClean="0"/>
              <a:t>2</a:t>
            </a:r>
            <a:r>
              <a:rPr lang="el-GR" dirty="0" smtClean="0"/>
              <a:t>-μικροσφαιρίνη,</a:t>
            </a:r>
          </a:p>
          <a:p>
            <a:pPr lvl="1"/>
            <a:r>
              <a:rPr lang="el-GR" dirty="0" smtClean="0"/>
              <a:t>Ανίχνευση φαρμάκων και απαγορευμ</a:t>
            </a:r>
            <a:r>
              <a:rPr lang="el-GR" dirty="0"/>
              <a:t>έ</a:t>
            </a:r>
            <a:r>
              <a:rPr lang="el-GR" dirty="0" smtClean="0"/>
              <a:t>νων ουσιών,</a:t>
            </a:r>
          </a:p>
          <a:p>
            <a:pPr lvl="1"/>
            <a:r>
              <a:rPr lang="el-GR" dirty="0" smtClean="0"/>
              <a:t>Χλωριούχα, νάτριο, κάλιο, ουρικό οξύ, ασβέστιο, μαγνήσιο, οξαλικό.</a:t>
            </a:r>
          </a:p>
          <a:p>
            <a:pPr lvl="1"/>
            <a:r>
              <a:rPr lang="el-GR" dirty="0" smtClean="0"/>
              <a:t>Ανίχνευση ορμονών,</a:t>
            </a:r>
          </a:p>
          <a:p>
            <a:pPr lvl="1"/>
            <a:r>
              <a:rPr lang="el-GR" dirty="0" smtClean="0"/>
              <a:t>Δοκιμασία (</a:t>
            </a:r>
            <a:r>
              <a:rPr lang="en-US" dirty="0" smtClean="0"/>
              <a:t>test) </a:t>
            </a:r>
            <a:r>
              <a:rPr lang="el-GR" dirty="0" smtClean="0"/>
              <a:t>κυήσεως </a:t>
            </a:r>
            <a:r>
              <a:rPr lang="el-GR" b="1" dirty="0" smtClean="0"/>
              <a:t>(</a:t>
            </a:r>
            <a:r>
              <a:rPr lang="el-GR" b="1" dirty="0" err="1" smtClean="0"/>
              <a:t>χοριακή</a:t>
            </a:r>
            <a:r>
              <a:rPr lang="el-GR" b="1" dirty="0" smtClean="0"/>
              <a:t> </a:t>
            </a:r>
            <a:r>
              <a:rPr lang="el-GR" b="1" dirty="0" err="1" smtClean="0"/>
              <a:t>γοναδοτροπίνη</a:t>
            </a:r>
            <a:r>
              <a:rPr lang="el-GR" b="1" dirty="0" smtClean="0"/>
              <a:t>).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8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Συλλογή τυχαίου δείγματος ούρων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Οι περισσότερες εργαστηριακές εξετάσεις γίνονται σε τυχαίο δείγμα προσφάτων ούρων.</a:t>
            </a:r>
          </a:p>
          <a:p>
            <a:r>
              <a:rPr lang="el-GR" sz="2800" b="1" dirty="0" smtClean="0"/>
              <a:t>Το πρώτο πρωινό δείγμα ούρων </a:t>
            </a:r>
            <a:r>
              <a:rPr lang="el-GR" sz="2800" dirty="0" smtClean="0"/>
              <a:t>έχει ιδιαίτερη αξία γιατί είναι πιο συμπυκνωμένο και πιθανόν να αποκαλύπτει διαταραχές ή την παρουσία κυττάρων, κυλίνδρων ή κρυστάλλων.</a:t>
            </a:r>
          </a:p>
          <a:p>
            <a:r>
              <a:rPr lang="el-GR" sz="2800" dirty="0" smtClean="0"/>
              <a:t>Έχουν σταθερό ειδικό βάρος.</a:t>
            </a:r>
          </a:p>
          <a:p>
            <a:r>
              <a:rPr lang="el-GR" sz="2800" dirty="0" smtClean="0"/>
              <a:t>Η συλλογή τους είναι πιο εύκολη.</a:t>
            </a:r>
          </a:p>
          <a:p>
            <a:r>
              <a:rPr lang="el-GR" sz="2800" dirty="0" smtClean="0"/>
              <a:t>Ανεπηρέαστο από διαιτητικές επιδράσεις.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3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Διατροφή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(πριν τη συλλογή ούρων)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Η διατροφή πριν τη συλλογή ούρων </a:t>
            </a:r>
            <a:r>
              <a:rPr lang="el-GR" sz="2800" dirty="0"/>
              <a:t>έ</a:t>
            </a:r>
            <a:r>
              <a:rPr lang="el-GR" sz="2800" dirty="0" smtClean="0"/>
              <a:t>χει ιδιαίτερη σημασία.</a:t>
            </a:r>
          </a:p>
          <a:p>
            <a:r>
              <a:rPr lang="el-GR" sz="2800" dirty="0" smtClean="0"/>
              <a:t>Συνιστάται στον άρρωστο το μεσημέρι της προηγούμενης ημέρας να έχει γεύμα με κρέας και λίγο αλάτι (όξινα ούρα) και να λαμβάνει τη καθιερωμένη για αυτόν ποσότητα υγρών.</a:t>
            </a:r>
          </a:p>
          <a:p>
            <a:r>
              <a:rPr lang="el-GR" sz="2800" dirty="0" smtClean="0"/>
              <a:t>Πριν κοιμηθεί καλό είναι να ουρήσει κανονικά στην τουαλέτα έτσι ώστε τα πρώτα πρωινά ούρα να είναι </a:t>
            </a:r>
            <a:r>
              <a:rPr lang="el-GR" sz="2800" b="1" dirty="0" smtClean="0"/>
              <a:t>αντιπροσωπευτικά </a:t>
            </a:r>
            <a:r>
              <a:rPr lang="el-GR" sz="2800" dirty="0" smtClean="0"/>
              <a:t>του ποσού των ούρων που μαζεύτηκαν στην κύστη του κατά τη διάρκεια του ύπνου.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7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Λάθη του ασθενή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dirty="0" smtClean="0"/>
              <a:t>Λανθασμένη διαιτητική προετοιμασία,</a:t>
            </a:r>
          </a:p>
          <a:p>
            <a:pPr lvl="1"/>
            <a:r>
              <a:rPr lang="el-GR" dirty="0" smtClean="0"/>
              <a:t>Λήψη φαρμάκων,</a:t>
            </a:r>
          </a:p>
          <a:p>
            <a:pPr lvl="1"/>
            <a:r>
              <a:rPr lang="el-GR" b="1" dirty="0" smtClean="0"/>
              <a:t>Εγκυμοσύνη,</a:t>
            </a:r>
          </a:p>
          <a:p>
            <a:pPr lvl="1"/>
            <a:r>
              <a:rPr lang="el-GR" dirty="0" smtClean="0"/>
              <a:t>Ηλικία, </a:t>
            </a:r>
          </a:p>
          <a:p>
            <a:pPr lvl="1"/>
            <a:r>
              <a:rPr lang="el-GR" dirty="0" smtClean="0"/>
              <a:t>Επίπεδο γνώσεων, αντίληψη του ασθενή,</a:t>
            </a:r>
          </a:p>
          <a:p>
            <a:pPr lvl="1"/>
            <a:r>
              <a:rPr lang="el-GR" dirty="0" smtClean="0"/>
              <a:t>Άγχος</a:t>
            </a:r>
          </a:p>
          <a:p>
            <a:pPr lvl="1"/>
            <a:r>
              <a:rPr lang="el-GR" dirty="0" smtClean="0"/>
              <a:t>Κακή συνεργασία και μη συμμόρφωση του ασθενή με τις οδηγίες προετοιμασίας,</a:t>
            </a:r>
          </a:p>
          <a:p>
            <a:pPr lvl="1"/>
            <a:r>
              <a:rPr lang="el-GR" dirty="0" smtClean="0"/>
              <a:t>Κατανάλωση αλκοόλ.</a:t>
            </a:r>
          </a:p>
          <a:p>
            <a:pPr lvl="1"/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2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Καθαριότητα γεννητικών οργάνων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l-GR" sz="2300" dirty="0" smtClean="0"/>
              <a:t>Καθαρισμός έξω γεννητικών οργάνων με σαπούνι και νερό.</a:t>
            </a:r>
          </a:p>
          <a:p>
            <a:pPr>
              <a:spcBef>
                <a:spcPts val="1000"/>
              </a:spcBef>
            </a:pPr>
            <a:r>
              <a:rPr lang="el-GR" sz="2300" b="1" dirty="0" smtClean="0"/>
              <a:t>Στους άντρες,</a:t>
            </a:r>
          </a:p>
          <a:p>
            <a:pPr lvl="1">
              <a:spcBef>
                <a:spcPts val="1000"/>
              </a:spcBef>
            </a:pPr>
            <a:r>
              <a:rPr lang="el-GR" sz="2300" dirty="0" smtClean="0"/>
              <a:t>Πλύσιμο της βαλάνου του πέους πριν την ούρηση.</a:t>
            </a:r>
          </a:p>
          <a:p>
            <a:pPr>
              <a:spcBef>
                <a:spcPts val="1000"/>
              </a:spcBef>
            </a:pPr>
            <a:r>
              <a:rPr lang="el-GR" sz="2300" b="1" dirty="0" smtClean="0"/>
              <a:t>Στις γυναίκες,</a:t>
            </a:r>
          </a:p>
          <a:p>
            <a:pPr lvl="1">
              <a:spcBef>
                <a:spcPts val="1000"/>
              </a:spcBef>
            </a:pPr>
            <a:r>
              <a:rPr lang="el-GR" sz="2300" dirty="0" smtClean="0"/>
              <a:t>Σχολαστικό πλύσιμο επειδή οι κολπίτιδες είναι συχνές και εύκολα παρασύρονται </a:t>
            </a:r>
            <a:r>
              <a:rPr lang="el-GR" sz="2300" dirty="0"/>
              <a:t>ε</a:t>
            </a:r>
            <a:r>
              <a:rPr lang="el-GR" sz="2300" dirty="0" smtClean="0"/>
              <a:t>κκρίματα από τον κόλπο κατά την ούρηση. Συνιστάται επίσης το πλύσιμο των έξω γεννητικών οργάνων και το βράδυ πριν τον ύπνο.</a:t>
            </a:r>
          </a:p>
          <a:p>
            <a:pPr>
              <a:spcBef>
                <a:spcPts val="1000"/>
              </a:spcBef>
            </a:pPr>
            <a:r>
              <a:rPr lang="el-GR" sz="2300" b="1" dirty="0" smtClean="0"/>
              <a:t>Στα παιδιά,</a:t>
            </a:r>
          </a:p>
          <a:p>
            <a:pPr lvl="1">
              <a:spcBef>
                <a:spcPts val="1000"/>
              </a:spcBef>
            </a:pPr>
            <a:r>
              <a:rPr lang="el-GR" sz="2300" dirty="0" smtClean="0"/>
              <a:t>Πλένεται πολύ καλά η περιοχή των γεννητικών οργάνων για απομάκρυνση υπολειμμάτων από προϊόντα περιποίησης όπως κρέμες και πούδρες.</a:t>
            </a:r>
            <a:endParaRPr lang="el-GR" sz="2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78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των ούρων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Γίνεται στο ψυγείο</a:t>
            </a:r>
            <a:endParaRPr lang="el-GR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graphicFrame>
        <p:nvGraphicFramePr>
          <p:cNvPr id="5" name="Πίνακας 4" descr="Συνηθέστερα χημικά συντηρητικά των ούρων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96031"/>
              </p:ext>
            </p:extLst>
          </p:nvPr>
        </p:nvGraphicFramePr>
        <p:xfrm>
          <a:off x="539552" y="1916832"/>
          <a:ext cx="8064896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2899"/>
                <a:gridCol w="508199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100" b="1" dirty="0" smtClean="0"/>
                        <a:t>Συνηθέστερα χημικά συντηρητικά των ούρων</a:t>
                      </a:r>
                      <a:endParaRPr lang="el-GR" sz="2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100" b="1" dirty="0" smtClean="0"/>
                        <a:t>Συντηρητική ουσία</a:t>
                      </a:r>
                      <a:endParaRPr lang="el-GR" sz="21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100" b="1" dirty="0" smtClean="0"/>
                        <a:t>Χρήση </a:t>
                      </a:r>
                      <a:endParaRPr lang="el-GR" sz="21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100" dirty="0" smtClean="0"/>
                        <a:t>Τολουόλη</a:t>
                      </a:r>
                      <a:endParaRPr lang="el-GR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100" dirty="0" smtClean="0"/>
                        <a:t>Δημιουργεί μονωτικό</a:t>
                      </a:r>
                      <a:r>
                        <a:rPr lang="el-GR" sz="2100" baseline="0" dirty="0" smtClean="0"/>
                        <a:t> </a:t>
                      </a:r>
                      <a:r>
                        <a:rPr lang="el-GR" sz="2100" dirty="0" smtClean="0"/>
                        <a:t>στρώμα στην επιφάνεια των ούρων.</a:t>
                      </a:r>
                      <a:endParaRPr lang="el-GR" sz="2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100" dirty="0" smtClean="0"/>
                        <a:t>Φορμόλη</a:t>
                      </a:r>
                      <a:endParaRPr lang="el-GR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100" dirty="0" smtClean="0"/>
                        <a:t>Προστατεύει τα πιθανά</a:t>
                      </a:r>
                      <a:r>
                        <a:rPr lang="el-GR" sz="2100" baseline="0" dirty="0" smtClean="0"/>
                        <a:t> κυτταρικά στοιχεία των ούρων.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100" dirty="0" err="1" smtClean="0"/>
                        <a:t>Θυμόλη</a:t>
                      </a:r>
                      <a:r>
                        <a:rPr lang="el-GR" sz="21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100" dirty="0" smtClean="0"/>
                        <a:t>Εμποδίζει την ανάπτυξη</a:t>
                      </a:r>
                      <a:r>
                        <a:rPr lang="el-GR" sz="2100" baseline="0" dirty="0" smtClean="0"/>
                        <a:t> μικροβίων</a:t>
                      </a:r>
                      <a:r>
                        <a:rPr lang="el-GR" sz="2100" dirty="0" smtClean="0"/>
                        <a:t>.</a:t>
                      </a:r>
                      <a:endParaRPr lang="el-GR" sz="2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100" dirty="0" smtClean="0"/>
                        <a:t>Ανθρακικό Νάτριο</a:t>
                      </a:r>
                      <a:endParaRPr lang="el-GR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100" dirty="0" smtClean="0"/>
                        <a:t>Συντηρητικό</a:t>
                      </a:r>
                      <a:r>
                        <a:rPr lang="el-GR" sz="2100" baseline="0" dirty="0" smtClean="0"/>
                        <a:t>  του </a:t>
                      </a:r>
                      <a:r>
                        <a:rPr lang="el-GR" sz="2100" baseline="0" dirty="0" err="1" smtClean="0"/>
                        <a:t>ουροχολινογόνου</a:t>
                      </a:r>
                      <a:r>
                        <a:rPr lang="el-GR" sz="2100" baseline="0" dirty="0" smtClean="0"/>
                        <a:t> και άλλων </a:t>
                      </a:r>
                      <a:r>
                        <a:rPr lang="el-GR" sz="2100" baseline="0" dirty="0" err="1" smtClean="0"/>
                        <a:t>χολοχρωστικών</a:t>
                      </a:r>
                      <a:r>
                        <a:rPr lang="el-GR" sz="2100" baseline="0" dirty="0" smtClean="0"/>
                        <a:t>.</a:t>
                      </a:r>
                      <a:endParaRPr lang="el-GR" sz="2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100" dirty="0" smtClean="0"/>
                        <a:t>Βορικό Οξύ</a:t>
                      </a:r>
                      <a:endParaRPr lang="el-GR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100" dirty="0" smtClean="0"/>
                        <a:t>Συντήρηση ούρων.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100" dirty="0" smtClean="0"/>
                        <a:t>Οξικό Οξύ</a:t>
                      </a:r>
                      <a:endParaRPr lang="el-GR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2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Δείγμα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l-GR" sz="2800" dirty="0" smtClean="0"/>
              <a:t>Συλλέγεται δείγμα ούρων από το μέσο ρεύμα ούρησης σε αποστειρωμένο φιαλίδιο συλλογής.</a:t>
            </a:r>
          </a:p>
          <a:p>
            <a:pPr marL="457200" indent="-457200"/>
            <a:r>
              <a:rPr lang="el-GR" sz="2800" dirty="0" smtClean="0"/>
              <a:t>Το δείγμα μεταφέρεται αμέσως στο εργαστήριο με το αντίστοιχο παραπεμπτικό και την αιτούμενη εξέταση ή φυλάσσεται στο ψυγείο.</a:t>
            </a:r>
          </a:p>
          <a:p>
            <a:pPr marL="457200" indent="-457200">
              <a:buFont typeface="+mj-lt"/>
              <a:buAutoNum type="arabicPeriod" startAt="5"/>
            </a:pPr>
            <a:endParaRPr lang="el-GR" sz="2800" dirty="0" smtClean="0"/>
          </a:p>
          <a:p>
            <a:pPr marL="457200" indent="-457200">
              <a:buFont typeface="+mj-lt"/>
              <a:buAutoNum type="arabicPeriod" startAt="5"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pic>
        <p:nvPicPr>
          <p:cNvPr id="5" name="Picture 7" descr="ουροσυλλέκτε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3811587" cy="2436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Συλλογή ούρων μεγάλου χρονικού διαστήματος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800" dirty="0" smtClean="0"/>
              <a:t>Το πρώτο δείγμα ούρησης αποβάλλεται και σημειώνεται ο χρόνος.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 smtClean="0"/>
              <a:t>Σημειώνεται ο χρόνος έναρξης και τερματισμού της συλλογής στο δοχείο. Η διαδικασία είναι η ίδια εάν πρόκειται για ούρα 2ωρου, 6ωρου, 12ωρου, 24ωρου αλλά αλλάζει ο χρόνος συλλογής.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 smtClean="0"/>
              <a:t>Στη συλλογή 24ωρου συνιστάται παραμονή στο σπίτι και σημείωμα υπενθύμισης πάνω από την τουαλέτα.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7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Συλλογή ούρων μεγάλου χρονικού διαστήματος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sz="2800" dirty="0"/>
              <a:t>Η συλλογή γίνεται σε μεγάλο δοχείο το οποίο βρίσκεται στο ψυγείο</a:t>
            </a:r>
            <a:r>
              <a:rPr lang="el-GR" sz="2800" dirty="0" smtClean="0"/>
              <a:t>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l-GR" sz="2800" dirty="0" smtClean="0"/>
              <a:t>Τα ούρα της τελευταίας ούρησης προστίθενται στη συλλογή.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l-GR" sz="2800" dirty="0" smtClean="0"/>
              <a:t>Πάντα πριν τη συλλογή των ούρων στο δοχείο, ο ασθενής πλένει πολύ καλά τα χέρια του και τα έξω γεννητικά όργανα με νερό και σαπούνι. Απαγορεύεται η χρήση τοπικών αντισηπτικών.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l-GR" sz="2800" dirty="0" smtClean="0"/>
              <a:t>Σωστή ενημέρωση του ασθενή για τη συλλογή.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9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Συλλογή ούρων μεγάλου χρονικού διαστήματος </a:t>
            </a:r>
            <a:r>
              <a:rPr lang="el-GR" sz="3200" b="0" dirty="0"/>
              <a:t>3</a:t>
            </a:r>
            <a:r>
              <a:rPr lang="el-GR" sz="3200" b="0" dirty="0" smtClean="0"/>
              <a:t>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Παράδειγμα 1</a:t>
            </a:r>
          </a:p>
          <a:p>
            <a:pPr marL="355600" indent="0">
              <a:buNone/>
            </a:pPr>
            <a:r>
              <a:rPr lang="el-GR" sz="2800" dirty="0" smtClean="0"/>
              <a:t>Ο ασθενής ξυπνάει 7:00 το πρωί και ουρεί. Συλλέγει τις υπόλοιπες ουρήσεις της ημέρας και της νύχτας έως και τα πρώτα πρωινά ούρα της επόμενης ημέρας στις 7:00 το πρωί (ούρα 24ωρου).</a:t>
            </a:r>
          </a:p>
          <a:p>
            <a:r>
              <a:rPr lang="el-GR" sz="2800" b="1" dirty="0" smtClean="0"/>
              <a:t>Παράδειγμα 2</a:t>
            </a:r>
          </a:p>
          <a:p>
            <a:pPr marL="355600" indent="0">
              <a:buNone/>
            </a:pPr>
            <a:r>
              <a:rPr lang="el-GR" sz="2800" dirty="0" smtClean="0"/>
              <a:t>Ο ασθενής ουρεί στη τουαλέτα 20:00 το βράδυ. Τις υπόλοιπες ώρες συλλέγει τα ούρα μέχρι τα πρώτα πρωινά της επόμενης ημέρας στις 8:00 το πρωί (ούρα 12ωρου).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09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Δείγμα από παρακέντηση ουροδόχου κύστεως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Ουρολοίμωξη – Νεογνά</a:t>
            </a:r>
          </a:p>
          <a:p>
            <a:pPr lvl="1"/>
            <a:r>
              <a:rPr lang="el-GR" dirty="0" smtClean="0"/>
              <a:t>Η ουρολοίμωξη προβάλλει με εικόνα σηψαιμίας,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l-GR" dirty="0" smtClean="0"/>
              <a:t>Γαστρεντερικό,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l-GR" dirty="0" smtClean="0"/>
              <a:t>Αναπνευστικό,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l-GR" dirty="0" smtClean="0"/>
              <a:t>Κεντρικό νευρικό.</a:t>
            </a:r>
          </a:p>
          <a:p>
            <a:pPr lvl="1"/>
            <a:r>
              <a:rPr lang="el-GR" dirty="0" smtClean="0"/>
              <a:t>Πυρετός στο 25% των περιπτώσεων.</a:t>
            </a:r>
          </a:p>
          <a:p>
            <a:pPr lvl="1"/>
            <a:r>
              <a:rPr lang="el-GR" b="1" dirty="0" smtClean="0"/>
              <a:t>Στο νεογέννητο η ουρολοίμωξη εκδηλώνεται στο 60% των περιπτώσεων τις πρώτες 15 μέρες της ζωής του.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8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Δείγμα από παρακέντηση ουροδόχου κύστεως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Ουρολοίμωξη – Βρέφη</a:t>
            </a:r>
          </a:p>
          <a:p>
            <a:pPr lvl="1"/>
            <a:r>
              <a:rPr lang="el-GR" dirty="0" smtClean="0"/>
              <a:t>Καθυστέρηση της σωματικής αύξησης,</a:t>
            </a:r>
          </a:p>
          <a:p>
            <a:pPr lvl="1"/>
            <a:r>
              <a:rPr lang="el-GR" dirty="0" smtClean="0"/>
              <a:t>Ανορεξία,</a:t>
            </a:r>
          </a:p>
          <a:p>
            <a:pPr lvl="1"/>
            <a:r>
              <a:rPr lang="el-GR" dirty="0" smtClean="0"/>
              <a:t>Εμέτους,</a:t>
            </a:r>
          </a:p>
          <a:p>
            <a:pPr lvl="1"/>
            <a:r>
              <a:rPr lang="el-GR" dirty="0" smtClean="0"/>
              <a:t>Διάρροιες,</a:t>
            </a:r>
          </a:p>
          <a:p>
            <a:pPr lvl="1"/>
            <a:r>
              <a:rPr lang="el-GR" dirty="0" smtClean="0"/>
              <a:t>Ανησυχία,</a:t>
            </a:r>
          </a:p>
          <a:p>
            <a:pPr lvl="1"/>
            <a:r>
              <a:rPr lang="el-GR" dirty="0" smtClean="0"/>
              <a:t>Ανεξήγητα επεισόδια πυρετού.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3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Δείγμα από παρακέντηση ουροδόχου κύστεως </a:t>
            </a:r>
            <a:r>
              <a:rPr lang="el-GR" sz="3200" b="0" dirty="0" smtClean="0"/>
              <a:t>3/3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Ουρολοίμωξη – Παιδιά</a:t>
            </a:r>
          </a:p>
          <a:p>
            <a:pPr lvl="1"/>
            <a:r>
              <a:rPr lang="el-GR" dirty="0" smtClean="0"/>
              <a:t>Πυρετός,</a:t>
            </a:r>
          </a:p>
          <a:p>
            <a:pPr lvl="1"/>
            <a:r>
              <a:rPr lang="el-GR" dirty="0" smtClean="0"/>
              <a:t>Κοιλιακά άλγη,</a:t>
            </a:r>
          </a:p>
          <a:p>
            <a:pPr lvl="1"/>
            <a:r>
              <a:rPr lang="el-GR" dirty="0" smtClean="0"/>
              <a:t>Συχνουρία,</a:t>
            </a:r>
          </a:p>
          <a:p>
            <a:pPr lvl="1"/>
            <a:r>
              <a:rPr lang="el-GR" dirty="0" smtClean="0"/>
              <a:t>Καύσο κατά την ούρηση,</a:t>
            </a:r>
          </a:p>
          <a:p>
            <a:pPr lvl="1"/>
            <a:r>
              <a:rPr lang="el-GR" dirty="0" smtClean="0"/>
              <a:t>Δυσουρία,</a:t>
            </a:r>
          </a:p>
          <a:p>
            <a:pPr lvl="1"/>
            <a:r>
              <a:rPr lang="el-GR" dirty="0" smtClean="0"/>
              <a:t>Δευτεροπαθή νυκτερινή ενούρηση.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59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Ουρολοίμωξη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Η </a:t>
            </a:r>
            <a:r>
              <a:rPr lang="el-GR" sz="2200" b="1" dirty="0" smtClean="0"/>
              <a:t>διάγνωση της ουρολοίμωξης </a:t>
            </a:r>
            <a:r>
              <a:rPr lang="el-GR" sz="2200" dirty="0" smtClean="0"/>
              <a:t>βασίζεται στην ύπαρξη πυουρίας και </a:t>
            </a:r>
            <a:r>
              <a:rPr lang="el-GR" sz="2200" dirty="0" err="1" smtClean="0"/>
              <a:t>μικροβιουρίας</a:t>
            </a:r>
            <a:r>
              <a:rPr lang="el-GR" sz="2200" dirty="0" smtClean="0"/>
              <a:t>. Σε όλες τις περιπτώσεις η προετοιμασία για τη λήψη των ούρων και η λήψη τους να γίνεται σύμφωνα με αυστηρούς κανόνες για την αποφυγή </a:t>
            </a:r>
            <a:r>
              <a:rPr lang="el-GR" sz="2200" dirty="0" err="1" smtClean="0"/>
              <a:t>υπερδιάγνωσης</a:t>
            </a:r>
            <a:r>
              <a:rPr lang="el-GR" sz="2200" dirty="0" smtClean="0"/>
              <a:t> της ουρολοίμωξης.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39552" y="2985876"/>
            <a:ext cx="5040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el-GR" sz="2200" b="1" dirty="0" smtClean="0">
                <a:latin typeface="+mn-lt"/>
              </a:rPr>
              <a:t>Κορίτσια</a:t>
            </a:r>
          </a:p>
          <a:p>
            <a:r>
              <a:rPr lang="el-GR" sz="2200" dirty="0" err="1" smtClean="0">
                <a:latin typeface="+mn-lt"/>
              </a:rPr>
              <a:t>Έκπλυση</a:t>
            </a:r>
            <a:r>
              <a:rPr lang="el-GR" sz="2200" dirty="0" smtClean="0">
                <a:latin typeface="+mn-lt"/>
              </a:rPr>
              <a:t> των έξω γεννητικών οργάνων με φυσιολογικό ορό ή καθαρό νερό και ύστερα στέγνωμα με αποστειρωμένες γάζες ή καλά πλυμένες και αποστειρωμένες πετσέτες. Όταν ο κόλπος είναι ακάθαρτος γίνεται πλύση με αντισηπτικό, </a:t>
            </a:r>
            <a:r>
              <a:rPr lang="el-GR" sz="2200" dirty="0" err="1" smtClean="0">
                <a:latin typeface="+mn-lt"/>
              </a:rPr>
              <a:t>έκπλυση</a:t>
            </a:r>
            <a:r>
              <a:rPr lang="el-GR" sz="2200" dirty="0" smtClean="0">
                <a:latin typeface="+mn-lt"/>
              </a:rPr>
              <a:t> με άφθονο φυσιολογικό ορό και στέγνωμα όπως και προηγούμενα.</a:t>
            </a:r>
            <a:endParaRPr lang="el-GR" sz="2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8680" y="2999072"/>
            <a:ext cx="277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el-GR" sz="2200" b="1" dirty="0" smtClean="0">
                <a:latin typeface="+mn-lt"/>
              </a:rPr>
              <a:t>Αγόρια</a:t>
            </a:r>
          </a:p>
          <a:p>
            <a:r>
              <a:rPr lang="el-GR" sz="2200" dirty="0" smtClean="0">
                <a:latin typeface="+mn-lt"/>
              </a:rPr>
              <a:t>Όταν η πόσθη είναι καθαρή γίνεται ανάσπαση και στη συνέχεια πλύση με φυσιολογικό ορό.</a:t>
            </a:r>
            <a:endParaRPr lang="el-GR" sz="2200" dirty="0">
              <a:latin typeface="+mn-lt"/>
            </a:endParaRPr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5633774" y="3159496"/>
            <a:ext cx="0" cy="2808312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2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Λήψη τριχοειδικού αίματος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Στα πρόωρα βρέφη.</a:t>
            </a:r>
          </a:p>
          <a:p>
            <a:r>
              <a:rPr lang="el-GR" dirty="0" smtClean="0"/>
              <a:t>Σε νεογνά.</a:t>
            </a:r>
          </a:p>
          <a:p>
            <a:r>
              <a:rPr lang="el-GR" dirty="0" smtClean="0"/>
              <a:t>Σε </a:t>
            </a:r>
            <a:r>
              <a:rPr lang="el-GR" dirty="0" err="1" smtClean="0"/>
              <a:t>μικροεξετάσεις</a:t>
            </a:r>
            <a:r>
              <a:rPr lang="el-GR" dirty="0" smtClean="0"/>
              <a:t> όπως,</a:t>
            </a:r>
          </a:p>
          <a:p>
            <a:pPr lvl="1"/>
            <a:r>
              <a:rPr lang="el-GR" dirty="0" err="1" smtClean="0"/>
              <a:t>Μικροαιματοκρίτης</a:t>
            </a:r>
            <a:r>
              <a:rPr lang="el-GR" dirty="0" smtClean="0"/>
              <a:t>,</a:t>
            </a:r>
          </a:p>
          <a:p>
            <a:pPr lvl="1"/>
            <a:r>
              <a:rPr lang="el-GR" dirty="0" smtClean="0"/>
              <a:t>Υπολογισμός αιμοσφαιρίνης, </a:t>
            </a:r>
            <a:r>
              <a:rPr lang="el-GR" dirty="0" err="1" smtClean="0"/>
              <a:t>χολερυθρίνης</a:t>
            </a:r>
            <a:r>
              <a:rPr lang="el-GR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0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στην </a:t>
            </a:r>
            <a:r>
              <a:rPr lang="el-GR" dirty="0" err="1" smtClean="0"/>
              <a:t>ανοσοαιματολογία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Ασυμβατότητα συστήματος </a:t>
            </a:r>
            <a:r>
              <a:rPr lang="en-US" dirty="0" smtClean="0"/>
              <a:t>RH </a:t>
            </a:r>
            <a:r>
              <a:rPr lang="el-GR" dirty="0" smtClean="0"/>
              <a:t>και κύηση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59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Αντισώματα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IgM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 smtClean="0"/>
              <a:t>ψυχρά, φυσικά, πλήρη</a:t>
            </a:r>
          </a:p>
          <a:p>
            <a:r>
              <a:rPr lang="en-US" sz="2400" b="1" dirty="0" err="1" smtClean="0"/>
              <a:t>IgGs</a:t>
            </a:r>
            <a:r>
              <a:rPr lang="el-GR" sz="2400" b="1" dirty="0" smtClean="0"/>
              <a:t>: </a:t>
            </a:r>
            <a:r>
              <a:rPr lang="el-GR" sz="2400" dirty="0" smtClean="0"/>
              <a:t>θερμά, άνοσα, ατελή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pic>
        <p:nvPicPr>
          <p:cNvPr id="105474" name="Picture 2" descr="File:Anatomy of an Ig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9043"/>
          <a:stretch>
            <a:fillRect/>
          </a:stretch>
        </p:blipFill>
        <p:spPr bwMode="auto">
          <a:xfrm>
            <a:off x="4860032" y="1124744"/>
            <a:ext cx="4200436" cy="4191462"/>
          </a:xfrm>
          <a:prstGeom prst="rect">
            <a:avLst/>
          </a:prstGeom>
          <a:noFill/>
        </p:spPr>
      </p:pic>
      <p:pic>
        <p:nvPicPr>
          <p:cNvPr id="105476" name="Picture 4" descr="File:IgM schem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492896"/>
            <a:ext cx="38100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1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Τ</a:t>
            </a:r>
            <a:r>
              <a:rPr lang="en-US" dirty="0"/>
              <a:t>o </a:t>
            </a:r>
            <a:r>
              <a:rPr lang="el-GR" dirty="0"/>
              <a:t>Σύστημα </a:t>
            </a:r>
            <a:r>
              <a:rPr lang="en-US" dirty="0" smtClean="0"/>
              <a:t>Rhesus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  <a:defRPr/>
            </a:pPr>
            <a:r>
              <a:rPr lang="el-GR" sz="2400" dirty="0"/>
              <a:t>Πολυπλοκότερο και μεγάλης σημασίας σύστημα</a:t>
            </a:r>
          </a:p>
          <a:p>
            <a:pPr lvl="1">
              <a:lnSpc>
                <a:spcPct val="110000"/>
              </a:lnSpc>
              <a:defRPr/>
            </a:pPr>
            <a:r>
              <a:rPr lang="el-GR" altLang="el-GR" sz="2400" dirty="0"/>
              <a:t>49</a:t>
            </a:r>
            <a:r>
              <a:rPr lang="en-US" altLang="el-GR" sz="2400" dirty="0"/>
              <a:t> </a:t>
            </a:r>
            <a:r>
              <a:rPr lang="el-GR" altLang="el-GR" sz="2400" dirty="0"/>
              <a:t>αντιγόνα του συστήματος </a:t>
            </a:r>
            <a:r>
              <a:rPr lang="en-US" altLang="el-GR" sz="2400" dirty="0"/>
              <a:t>Rh</a:t>
            </a:r>
          </a:p>
          <a:p>
            <a:pPr lvl="1">
              <a:lnSpc>
                <a:spcPct val="110000"/>
              </a:lnSpc>
              <a:defRPr/>
            </a:pPr>
            <a:r>
              <a:rPr lang="el-GR" altLang="el-GR" sz="2400" dirty="0"/>
              <a:t>5 τα σπουδαιότερα (κλινική σημασία)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l-GR" sz="2400" b="1" dirty="0">
                <a:solidFill>
                  <a:srgbClr val="004A82"/>
                </a:solidFill>
              </a:rPr>
              <a:t>D </a:t>
            </a:r>
            <a:r>
              <a:rPr lang="el-GR" altLang="el-GR" sz="2400" dirty="0"/>
              <a:t>ανάλογα με την παρουσία του ή την απουσία του κατατάσσεται κάποιος σε </a:t>
            </a:r>
            <a:r>
              <a:rPr lang="en-US" altLang="el-GR" sz="2400" dirty="0"/>
              <a:t>Rh (+) </a:t>
            </a:r>
            <a:r>
              <a:rPr lang="el-GR" altLang="el-GR" sz="2400" dirty="0"/>
              <a:t>ή </a:t>
            </a:r>
            <a:r>
              <a:rPr lang="en-US" altLang="el-GR" sz="2400" dirty="0"/>
              <a:t>Rh(-)</a:t>
            </a:r>
            <a:endParaRPr lang="el-GR" altLang="el-GR" sz="2400" dirty="0"/>
          </a:p>
          <a:p>
            <a:pPr lvl="1">
              <a:lnSpc>
                <a:spcPct val="110000"/>
              </a:lnSpc>
              <a:defRPr/>
            </a:pPr>
            <a:r>
              <a:rPr lang="en-US" altLang="el-GR" sz="2400" b="1" dirty="0">
                <a:solidFill>
                  <a:srgbClr val="004A82"/>
                </a:solidFill>
              </a:rPr>
              <a:t>C 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l-GR" sz="2400" b="1" dirty="0">
                <a:solidFill>
                  <a:srgbClr val="004A82"/>
                </a:solidFill>
              </a:rPr>
              <a:t>c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l-GR" sz="2400" b="1" dirty="0">
                <a:solidFill>
                  <a:srgbClr val="004A82"/>
                </a:solidFill>
              </a:rPr>
              <a:t>E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l-GR" sz="2400" b="1" dirty="0">
                <a:solidFill>
                  <a:srgbClr val="004A82"/>
                </a:solidFill>
              </a:rPr>
              <a:t>e</a:t>
            </a:r>
            <a:endParaRPr lang="el-GR" sz="2400" dirty="0"/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D9CB1-5C92-4166-882A-6C7A49FF342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Έχει ισχυρή ανοσολογική </a:t>
            </a:r>
            <a:r>
              <a:rPr lang="el-GR" dirty="0" smtClean="0"/>
              <a:t>δράση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l-GR" sz="2800" dirty="0"/>
              <a:t>Απαραίτητα ελέγχεται πριν από τη μετάγγιση στον δότη &amp; δέκτη.</a:t>
            </a:r>
          </a:p>
          <a:p>
            <a:pPr lvl="0">
              <a:defRPr/>
            </a:pPr>
            <a:r>
              <a:rPr lang="el-GR" sz="2800" dirty="0"/>
              <a:t>85% των καυκάσιων είναι </a:t>
            </a:r>
            <a:r>
              <a:rPr lang="el-GR" sz="2800" dirty="0" err="1"/>
              <a:t>Rh</a:t>
            </a:r>
            <a:r>
              <a:rPr lang="el-GR" sz="2800" dirty="0"/>
              <a:t> (+).</a:t>
            </a:r>
          </a:p>
          <a:p>
            <a:pPr lvl="0">
              <a:defRPr/>
            </a:pPr>
            <a:r>
              <a:rPr lang="el-GR" sz="2800" dirty="0"/>
              <a:t>Τα </a:t>
            </a:r>
            <a:r>
              <a:rPr lang="el-GR" sz="2800" dirty="0" err="1"/>
              <a:t>Αgs</a:t>
            </a:r>
            <a:r>
              <a:rPr lang="el-GR" sz="2800" dirty="0"/>
              <a:t> του συστήματος </a:t>
            </a:r>
            <a:r>
              <a:rPr lang="el-GR" sz="2800" dirty="0" err="1"/>
              <a:t>Rh</a:t>
            </a:r>
            <a:r>
              <a:rPr lang="el-GR" sz="2800" dirty="0"/>
              <a:t> είναι μόνο </a:t>
            </a:r>
            <a:r>
              <a:rPr lang="el-GR" sz="2800" dirty="0" err="1"/>
              <a:t>ερυθροειδικά</a:t>
            </a:r>
            <a:r>
              <a:rPr lang="el-GR" sz="2800" dirty="0"/>
              <a:t>.</a:t>
            </a:r>
          </a:p>
          <a:p>
            <a:pPr lvl="0" algn="ctr">
              <a:buFont typeface="Wingdings" panose="05000000000000000000" pitchFamily="2" charset="2"/>
              <a:buChar char="ü"/>
              <a:defRPr/>
            </a:pPr>
            <a:r>
              <a:rPr lang="el-GR" sz="2800" b="1" dirty="0"/>
              <a:t>Τα αντιγόνα C, c &amp; E, e σχηματίζουν δύο ζεύγη δηλαδή:</a:t>
            </a:r>
          </a:p>
          <a:p>
            <a:pPr marL="0" lvl="0" indent="0" algn="ctr">
              <a:buNone/>
              <a:defRPr/>
            </a:pPr>
            <a:endParaRPr lang="el-GR" sz="2800" b="1" dirty="0">
              <a:solidFill>
                <a:srgbClr val="004A82"/>
              </a:solidFill>
            </a:endParaRPr>
          </a:p>
          <a:p>
            <a:pPr marL="0" lvl="0" indent="0" algn="ctr">
              <a:buNone/>
              <a:defRPr/>
            </a:pPr>
            <a:r>
              <a:rPr lang="el-GR" sz="2800" b="1" dirty="0">
                <a:solidFill>
                  <a:srgbClr val="004A82"/>
                </a:solidFill>
              </a:rPr>
              <a:t>Cc, CC, cc, </a:t>
            </a:r>
            <a:r>
              <a:rPr lang="el-GR" sz="2800" b="1" dirty="0" err="1">
                <a:solidFill>
                  <a:srgbClr val="004A82"/>
                </a:solidFill>
              </a:rPr>
              <a:t>Ee</a:t>
            </a:r>
            <a:r>
              <a:rPr lang="el-GR" sz="2800" b="1" dirty="0">
                <a:solidFill>
                  <a:srgbClr val="004A82"/>
                </a:solidFill>
              </a:rPr>
              <a:t>, EE, </a:t>
            </a:r>
            <a:r>
              <a:rPr lang="el-GR" sz="2800" b="1" dirty="0" err="1">
                <a:solidFill>
                  <a:srgbClr val="004A82"/>
                </a:solidFill>
              </a:rPr>
              <a:t>ee</a:t>
            </a:r>
            <a:r>
              <a:rPr lang="el-GR" sz="2800" b="1" dirty="0">
                <a:solidFill>
                  <a:srgbClr val="004A82"/>
                </a:solidFill>
              </a:rPr>
              <a:t> </a:t>
            </a:r>
          </a:p>
          <a:p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D9CB1-5C92-4166-882A-6C7A49FF342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AutoShape 39" descr="2Q=="/>
          <p:cNvSpPr>
            <a:spLocks noChangeAspect="1" noChangeArrowheads="1"/>
          </p:cNvSpPr>
          <p:nvPr/>
        </p:nvSpPr>
        <p:spPr bwMode="auto">
          <a:xfrm>
            <a:off x="4114800" y="30861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Αιμολυτική νόσος του νεογνού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8" name="Picture 4" descr="https://medicalstudentsdiaries.files.wordpress.com/2014/04/rh-incompatibility.jpg"/>
          <p:cNvPicPr>
            <a:picLocks noChangeAspect="1" noChangeArrowheads="1"/>
          </p:cNvPicPr>
          <p:nvPr/>
        </p:nvPicPr>
        <p:blipFill>
          <a:blip r:embed="rId2" cstate="print"/>
          <a:srcRect b="5465"/>
          <a:stretch>
            <a:fillRect/>
          </a:stretch>
        </p:blipFill>
        <p:spPr bwMode="auto">
          <a:xfrm>
            <a:off x="2177988" y="1268760"/>
            <a:ext cx="5256584" cy="496152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20280" y="639201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medicalstudentsdiaries.wordpress.com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07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Γενική αίματος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62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 γενικής εξέταση αίματος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pic>
        <p:nvPicPr>
          <p:cNvPr id="5" name="Picture 7" descr="Απάντηση γενικής εξέταση αίματο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994" y="1052735"/>
            <a:ext cx="6451390" cy="53491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Βιοχημικός έλεγχος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8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Απάντηση βιοχημικού ελέγχου αίματος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  <p:pic>
        <p:nvPicPr>
          <p:cNvPr id="6" name="Picture 8" descr="Απάντηση βιοχημικού ελέγχου αίματο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39"/>
          <a:stretch>
            <a:fillRect/>
          </a:stretch>
        </p:blipFill>
        <p:spPr bwMode="auto">
          <a:xfrm>
            <a:off x="1619672" y="1183690"/>
            <a:ext cx="6552728" cy="52116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Γενική ούρων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32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Λήψη τριχοειδικού αίματος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Λαμβάνεται από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Τα ακροδάχτυλα,</a:t>
            </a:r>
          </a:p>
          <a:p>
            <a:pPr lvl="1"/>
            <a:r>
              <a:rPr lang="el-GR" dirty="0" smtClean="0"/>
              <a:t>Τους λοβούς των αυτιών και </a:t>
            </a:r>
          </a:p>
          <a:p>
            <a:pPr lvl="1"/>
            <a:r>
              <a:rPr lang="el-GR" dirty="0" smtClean="0"/>
              <a:t>Το μεγάλο δάχτυλο του ποδιού </a:t>
            </a:r>
            <a:r>
              <a:rPr lang="el-GR" b="1" dirty="0" smtClean="0"/>
              <a:t>ή τη φτέρνα στα βρέφη.</a:t>
            </a:r>
          </a:p>
          <a:p>
            <a:pPr>
              <a:spcBef>
                <a:spcPts val="4200"/>
              </a:spcBef>
              <a:buFont typeface="Wingdings" panose="05000000000000000000" pitchFamily="2" charset="2"/>
              <a:buChar char="ü"/>
            </a:pPr>
            <a:r>
              <a:rPr lang="el-GR" b="1" dirty="0" smtClean="0"/>
              <a:t>Προσοχή</a:t>
            </a:r>
            <a:r>
              <a:rPr lang="el-GR" dirty="0" smtClean="0"/>
              <a:t>: Δεν συμπιέζεται το σημείο της παρακέντησης για να δώσει αίμα, γιατί μεταβάλλεται η σύσταση του αίματος.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4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D9CB1-5C92-4166-882A-6C7A49FF342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97282" name="Picture 2" descr="http://images.wisegeek.com/urine-test-strip.jpg"/>
          <p:cNvPicPr>
            <a:picLocks noChangeAspect="1" noChangeArrowheads="1"/>
          </p:cNvPicPr>
          <p:nvPr/>
        </p:nvPicPr>
        <p:blipFill>
          <a:blip r:embed="rId2" cstate="print"/>
          <a:srcRect b="5748"/>
          <a:stretch>
            <a:fillRect/>
          </a:stretch>
        </p:blipFill>
        <p:spPr bwMode="auto">
          <a:xfrm>
            <a:off x="3291061" y="1700808"/>
            <a:ext cx="256187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l-GR" b="1" dirty="0" smtClean="0"/>
              <a:t>1. Φυσικοί χαρακτήρες</a:t>
            </a:r>
          </a:p>
          <a:p>
            <a:pPr marL="457200" indent="-457200"/>
            <a:r>
              <a:rPr lang="el-GR" dirty="0" smtClean="0"/>
              <a:t>Χρώμα, όψη, οσμή, ειδικό βάρος, </a:t>
            </a:r>
            <a:r>
              <a:rPr lang="en-US" dirty="0" smtClean="0"/>
              <a:t>pH, </a:t>
            </a:r>
            <a:r>
              <a:rPr lang="el-GR" dirty="0" smtClean="0"/>
              <a:t>ίζημα, όγκο.</a:t>
            </a:r>
          </a:p>
          <a:p>
            <a:pPr marL="457200" indent="-457200">
              <a:buNone/>
            </a:pPr>
            <a:r>
              <a:rPr lang="el-GR" b="1" dirty="0" smtClean="0"/>
              <a:t>2. Βιοχημικός έλεγχος</a:t>
            </a:r>
          </a:p>
          <a:p>
            <a:pPr marL="457200" indent="-457200"/>
            <a:r>
              <a:rPr lang="el-GR" dirty="0" smtClean="0"/>
              <a:t>Σάκχαρο, αίμα, λεύκωμα, </a:t>
            </a:r>
            <a:r>
              <a:rPr lang="el-GR" dirty="0" err="1" smtClean="0"/>
              <a:t>χολερυθρίνη</a:t>
            </a:r>
            <a:r>
              <a:rPr lang="el-GR" dirty="0" smtClean="0"/>
              <a:t>, νιτρώδη.</a:t>
            </a:r>
          </a:p>
          <a:p>
            <a:pPr marL="457200" indent="-457200">
              <a:buNone/>
            </a:pPr>
            <a:r>
              <a:rPr lang="el-GR" b="1" dirty="0" smtClean="0"/>
              <a:t>3. Μικροσκοπικός έλεγχος</a:t>
            </a:r>
          </a:p>
          <a:p>
            <a:pPr marL="457200" indent="-457200"/>
            <a:r>
              <a:rPr lang="el-GR" dirty="0" smtClean="0"/>
              <a:t>Λευκά αιμοσφαίρια, </a:t>
            </a:r>
            <a:r>
              <a:rPr lang="el-GR" dirty="0" err="1" smtClean="0"/>
              <a:t>ερυθροκύτταρα</a:t>
            </a:r>
            <a:r>
              <a:rPr lang="el-GR" dirty="0" smtClean="0"/>
              <a:t>, κρύσταλλοι, βακτηρίδια, επιθήλια.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0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Αιματουρία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  <p:pic>
        <p:nvPicPr>
          <p:cNvPr id="101378" name="Picture 2" descr="File:MicroHematu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8931" b="9130"/>
          <a:stretch>
            <a:fillRect/>
          </a:stretch>
        </p:blipFill>
        <p:spPr bwMode="auto">
          <a:xfrm>
            <a:off x="1547664" y="1844824"/>
            <a:ext cx="662940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3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Λευκά αιμοσφαίρια και επιθηλιακά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  <p:pic>
        <p:nvPicPr>
          <p:cNvPr id="103426" name="Picture 2" descr="WBC and epithelial cel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72790"/>
            <a:ext cx="4248472" cy="3704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70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Λευκά και ερυθρά αιμοσφαίρια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  <p:pic>
        <p:nvPicPr>
          <p:cNvPr id="104450" name="Picture 2" descr="White and red blood cel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3982"/>
            <a:ext cx="5544616" cy="4158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0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r>
              <a:rPr lang="en-US" dirty="0" smtClean="0"/>
              <a:t>;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03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2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n-US" sz="2000" dirty="0" smtClean="0"/>
              <a:t> 2014</a:t>
            </a:r>
            <a:r>
              <a:rPr lang="el-GR" sz="2000" dirty="0" smtClean="0"/>
              <a:t>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. </a:t>
            </a:r>
            <a:r>
              <a:rPr lang="el-GR" sz="2000" dirty="0"/>
              <a:t>«Κοινοτική Μαιευτική- Γυναικολογική Φροντίδα – Αγωγή </a:t>
            </a:r>
            <a:r>
              <a:rPr lang="el-GR" sz="2000" dirty="0" smtClean="0"/>
              <a:t>Υγείας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l-GR" sz="2000" dirty="0"/>
              <a:t>Θ</a:t>
            </a:r>
            <a:r>
              <a:rPr lang="el-GR" sz="2000" dirty="0" smtClean="0"/>
              <a:t>). </a:t>
            </a:r>
            <a:r>
              <a:rPr lang="el-GR" sz="2000" dirty="0"/>
              <a:t>Ενότητα </a:t>
            </a:r>
            <a:r>
              <a:rPr lang="el-GR" sz="2000" dirty="0" smtClean="0"/>
              <a:t>13: </a:t>
            </a:r>
            <a:r>
              <a:rPr lang="el-GR" sz="2000" dirty="0"/>
              <a:t>Από την κλινική στο </a:t>
            </a:r>
            <a:r>
              <a:rPr lang="el-GR" sz="2000" dirty="0" smtClean="0"/>
              <a:t>εργαστήριο».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314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0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9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482952" cy="5040560"/>
          </a:xfrm>
        </p:spPr>
        <p:txBody>
          <a:bodyPr/>
          <a:lstStyle/>
          <a:p>
            <a:pPr lvl="1"/>
            <a:r>
              <a:rPr lang="el-GR" dirty="0" smtClean="0"/>
              <a:t>Τριχοειδή με αντιπηκτικό (ηπαρίνη).</a:t>
            </a:r>
          </a:p>
          <a:p>
            <a:pPr lvl="1"/>
            <a:r>
              <a:rPr lang="el-GR" dirty="0" smtClean="0"/>
              <a:t>Γάντια.</a:t>
            </a:r>
          </a:p>
          <a:p>
            <a:pPr lvl="1"/>
            <a:r>
              <a:rPr lang="el-GR" dirty="0" smtClean="0"/>
              <a:t>Βαμβάκι.</a:t>
            </a:r>
          </a:p>
          <a:p>
            <a:pPr lvl="1"/>
            <a:r>
              <a:rPr lang="el-GR" dirty="0" smtClean="0"/>
              <a:t>Αλκοόλη 95</a:t>
            </a:r>
            <a:r>
              <a:rPr lang="el-GR" baseline="30000" dirty="0" smtClean="0"/>
              <a:t>ο</a:t>
            </a:r>
            <a:r>
              <a:rPr lang="el-GR" dirty="0" smtClean="0"/>
              <a:t>.</a:t>
            </a:r>
          </a:p>
          <a:p>
            <a:pPr lvl="1"/>
            <a:r>
              <a:rPr lang="el-GR" dirty="0" err="1" smtClean="0"/>
              <a:t>Λογχίδια</a:t>
            </a:r>
            <a:r>
              <a:rPr lang="el-GR" dirty="0" smtClean="0"/>
              <a:t> ή αποστειρωμένες βελόνες.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5" name="Picture 7" descr="λογχίδι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056567"/>
            <a:ext cx="2583435" cy="20367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γάντια, βαμβάκι, αλκοόλη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565871" cy="21860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36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σε δάκτυλο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324200" cy="5040560"/>
          </a:xfrm>
        </p:spPr>
        <p:txBody>
          <a:bodyPr>
            <a:norm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el-GR" sz="2400" dirty="0" smtClean="0"/>
              <a:t>Νύξη δαχτύλου ύστερα από αντισηψία.</a:t>
            </a:r>
          </a:p>
          <a:p>
            <a:pPr marL="360000" indent="-360000">
              <a:buFont typeface="+mj-lt"/>
              <a:buAutoNum type="arabicPeriod"/>
            </a:pPr>
            <a:r>
              <a:rPr lang="el-GR" sz="2400" dirty="0" smtClean="0"/>
              <a:t>Απόρριψη της πρώτης σταγόνας αίματος.</a:t>
            </a:r>
          </a:p>
          <a:p>
            <a:pPr marL="360000" indent="-360000">
              <a:buFont typeface="+mj-lt"/>
              <a:buAutoNum type="arabicPeriod"/>
            </a:pPr>
            <a:r>
              <a:rPr lang="el-GR" sz="2400" dirty="0" smtClean="0"/>
              <a:t>Εμφάνιση σταγόνας αίματος.</a:t>
            </a:r>
          </a:p>
          <a:p>
            <a:pPr marL="360000" indent="-360000">
              <a:buFont typeface="+mj-lt"/>
              <a:buAutoNum type="arabicPeriod"/>
            </a:pPr>
            <a:r>
              <a:rPr lang="el-GR" sz="2400" dirty="0" smtClean="0"/>
              <a:t>Συλλογή της σε τριχοειδές σωληνάριο με αντιπηκτικό.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grpSp>
        <p:nvGrpSpPr>
          <p:cNvPr id="13" name="Ομάδα 12" descr="Νύξη δαχτύλου "/>
          <p:cNvGrpSpPr/>
          <p:nvPr/>
        </p:nvGrpSpPr>
        <p:grpSpPr>
          <a:xfrm>
            <a:off x="3748063" y="1340768"/>
            <a:ext cx="2616200" cy="2406067"/>
            <a:chOff x="3748063" y="1340768"/>
            <a:chExt cx="2616200" cy="2406067"/>
          </a:xfrm>
        </p:grpSpPr>
        <p:pic>
          <p:nvPicPr>
            <p:cNvPr id="5" name="Picture 8" descr="Νύξη δαχτύλου 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063" y="1340768"/>
              <a:ext cx="2616200" cy="2057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899710" y="340828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1</a:t>
              </a:r>
              <a:endParaRPr lang="el-GR" sz="1600" dirty="0">
                <a:latin typeface="+mn-lt"/>
              </a:endParaRPr>
            </a:p>
          </p:txBody>
        </p:sp>
      </p:grpSp>
      <p:grpSp>
        <p:nvGrpSpPr>
          <p:cNvPr id="14" name="Ομάδα 13" descr="Απόρριψη της πρώτης σταγόνας αίματος"/>
          <p:cNvGrpSpPr/>
          <p:nvPr/>
        </p:nvGrpSpPr>
        <p:grpSpPr>
          <a:xfrm>
            <a:off x="6479025" y="1340768"/>
            <a:ext cx="2598737" cy="2406067"/>
            <a:chOff x="6479025" y="1340768"/>
            <a:chExt cx="2598737" cy="2406067"/>
          </a:xfrm>
        </p:grpSpPr>
        <p:pic>
          <p:nvPicPr>
            <p:cNvPr id="6" name="Picture 9" descr="Απόρριψη της πρώτης σταγόνας αίματος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025" y="1340768"/>
              <a:ext cx="2598737" cy="2057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621940" y="340828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2</a:t>
              </a:r>
              <a:endParaRPr lang="el-GR" sz="1600" dirty="0">
                <a:latin typeface="+mn-lt"/>
              </a:endParaRPr>
            </a:p>
          </p:txBody>
        </p:sp>
      </p:grpSp>
      <p:grpSp>
        <p:nvGrpSpPr>
          <p:cNvPr id="16" name="Ομάδα 15" descr="Εμφάνιση σταγόνας αίματος"/>
          <p:cNvGrpSpPr/>
          <p:nvPr/>
        </p:nvGrpSpPr>
        <p:grpSpPr>
          <a:xfrm>
            <a:off x="3781400" y="4079553"/>
            <a:ext cx="2590800" cy="2352297"/>
            <a:chOff x="3781400" y="4079553"/>
            <a:chExt cx="2590800" cy="2352297"/>
          </a:xfrm>
        </p:grpSpPr>
        <p:pic>
          <p:nvPicPr>
            <p:cNvPr id="7" name="Picture 10" descr="Εμφάνιση σταγόνας αίματος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400" y="4079553"/>
              <a:ext cx="2590800" cy="1997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920347" y="609329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3</a:t>
              </a:r>
              <a:endParaRPr lang="el-GR" sz="1600" dirty="0">
                <a:latin typeface="+mn-lt"/>
              </a:endParaRPr>
            </a:p>
          </p:txBody>
        </p:sp>
      </p:grpSp>
      <p:grpSp>
        <p:nvGrpSpPr>
          <p:cNvPr id="15" name="Ομάδα 14" descr="Συλλογή της σταγόνας αίματος σε τριχοειδές σωληνάριο με αντιπηκτικό"/>
          <p:cNvGrpSpPr/>
          <p:nvPr/>
        </p:nvGrpSpPr>
        <p:grpSpPr>
          <a:xfrm>
            <a:off x="6486962" y="4062883"/>
            <a:ext cx="2590800" cy="2368967"/>
            <a:chOff x="6486962" y="4062883"/>
            <a:chExt cx="2590800" cy="2368967"/>
          </a:xfrm>
        </p:grpSpPr>
        <p:pic>
          <p:nvPicPr>
            <p:cNvPr id="8" name="Picture 11" descr="Συλλογή της σταγόνας αίματος σε τριχοειδές σωληνάριο με αντιπηκτικό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962" y="4062883"/>
              <a:ext cx="2590800" cy="20304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625909" y="609329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4</a:t>
              </a:r>
              <a:endParaRPr lang="el-GR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7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Λήψη φλεβικού αίματος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Δομή του φλεβικού συστήματος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Ελαστικός και ο μυϊκός χιτώνας.</a:t>
            </a:r>
          </a:p>
          <a:p>
            <a:pPr lvl="1"/>
            <a:r>
              <a:rPr lang="el-GR" dirty="0" smtClean="0"/>
              <a:t>Έσω χιτώνας, αποτελείται από ενδοθήλιο.</a:t>
            </a:r>
          </a:p>
          <a:p>
            <a:pPr lvl="1"/>
            <a:r>
              <a:rPr lang="el-GR" dirty="0" smtClean="0"/>
              <a:t>Μέσος χιτώνας, είναι λεπτός.</a:t>
            </a:r>
          </a:p>
          <a:p>
            <a:pPr lvl="1"/>
            <a:r>
              <a:rPr lang="el-GR" dirty="0" smtClean="0"/>
              <a:t>Έξω χιτώνας, είναι η μεγαλύτερη στιβάδα του αγγειακού τοιχώματος.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/>
              <a:t> </a:t>
            </a:r>
            <a:r>
              <a:rPr lang="el-GR" b="1" dirty="0" smtClean="0"/>
              <a:t>Γνώση </a:t>
            </a:r>
            <a:r>
              <a:rPr lang="el-GR" dirty="0" smtClean="0"/>
              <a:t>ανατομίας</a:t>
            </a:r>
            <a:r>
              <a:rPr lang="el-GR" dirty="0"/>
              <a:t> </a:t>
            </a:r>
            <a:r>
              <a:rPr lang="el-GR" dirty="0" smtClean="0"/>
              <a:t>και φυσιολογίας του κυκλοφορικού συστήματος, καθώς και ανατομίας φλεβών, απαιτείται για επιλογή κατάλληλου υλικού και σημείου λήψης.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6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212d12a65bbd8ee26aabc381608f25aabc20dfc9"/>
</p:tagLst>
</file>

<file path=ppt/theme/theme1.xml><?xml version="1.0" encoding="utf-8"?>
<a:theme xmlns:a="http://schemas.openxmlformats.org/drawingml/2006/main" name="OC_template_updated">
  <a:themeElements>
    <a:clrScheme name="Custom 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2734</Words>
  <Application>Microsoft Office PowerPoint</Application>
  <PresentationFormat>Προβολή στην οθόνη (4:3)</PresentationFormat>
  <Paragraphs>426</Paragraphs>
  <Slides>71</Slides>
  <Notes>14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71</vt:i4>
      </vt:variant>
    </vt:vector>
  </HeadingPairs>
  <TitlesOfParts>
    <vt:vector size="74" baseType="lpstr">
      <vt:lpstr>OC_template_updated</vt:lpstr>
      <vt:lpstr>1_OC_template_updated</vt:lpstr>
      <vt:lpstr>Φωτογραφία του Photo Editor</vt:lpstr>
      <vt:lpstr>Κοινοτική Μαιευτική- Γυναικολογική Φροντίδα – Αγωγή Υγείας (Θ)</vt:lpstr>
      <vt:lpstr>Παραπεμπτικό </vt:lpstr>
      <vt:lpstr>Επικοινωνία κλινικής και εργαστηρίου</vt:lpstr>
      <vt:lpstr>Λάθη του ασθενή</vt:lpstr>
      <vt:lpstr>Λήψη τριχοειδικού αίματος 1/2</vt:lpstr>
      <vt:lpstr>Λήψη τριχοειδικού αίματος 2/2</vt:lpstr>
      <vt:lpstr>Υλικά</vt:lpstr>
      <vt:lpstr>Τεχνική σε δάκτυλο </vt:lpstr>
      <vt:lpstr>Λήψη φλεβικού αίματος</vt:lpstr>
      <vt:lpstr>Επιλογή φλέβας 1/2</vt:lpstr>
      <vt:lpstr>Επιλογή φλέβας 2/2</vt:lpstr>
      <vt:lpstr>Σημεία δυσκολίας</vt:lpstr>
      <vt:lpstr>Επιφανειακές φλέβες</vt:lpstr>
      <vt:lpstr>Βαθιές φλέβες</vt:lpstr>
      <vt:lpstr>Περίδεση – Περιχειρίδες</vt:lpstr>
      <vt:lpstr>Εξετάσεις χωρίς περίδεση</vt:lpstr>
      <vt:lpstr>Τρόποι φλεβοπαρακέντησης</vt:lpstr>
      <vt:lpstr>Υλικά αιμοληψίας</vt:lpstr>
      <vt:lpstr>Αίθουσα αιμοληψίας</vt:lpstr>
      <vt:lpstr>Επιλογή σωληναρίου</vt:lpstr>
      <vt:lpstr>Στάδια αιμοληψίας με σύριγγα</vt:lpstr>
      <vt:lpstr>Στάδια αιμοληψίας με κλειστό κύκλωμα (Vacutainer)</vt:lpstr>
      <vt:lpstr>Στάδια αιμοληψίας με πεταλούδα</vt:lpstr>
      <vt:lpstr>Τα βήματα της επιτυχίας</vt:lpstr>
      <vt:lpstr>Τοπικές αντιδράσεις  (που σχετίζονται με την εισαγωγή της βελόνας)</vt:lpstr>
      <vt:lpstr>Καλλιέργεια αίματος</vt:lpstr>
      <vt:lpstr>Τεχνική 1/4</vt:lpstr>
      <vt:lpstr>Τεχνική 2/4</vt:lpstr>
      <vt:lpstr>Τεχνική 3/4</vt:lpstr>
      <vt:lpstr>Τεχνική 4/4</vt:lpstr>
      <vt:lpstr>Τρόποι αιμοληψίας για παιδιά και νεογνά</vt:lpstr>
      <vt:lpstr>Αντιπηκτικά</vt:lpstr>
      <vt:lpstr>Κύρια αντιπηκτικά για εξετάσεις ρουτίνας </vt:lpstr>
      <vt:lpstr>Προσοχή!</vt:lpstr>
      <vt:lpstr>Ούρα </vt:lpstr>
      <vt:lpstr>Σύσταση </vt:lpstr>
      <vt:lpstr>Εξετάσεις ούρων</vt:lpstr>
      <vt:lpstr>Συλλογή τυχαίου δείγματος ούρων</vt:lpstr>
      <vt:lpstr>Διατροφή (πριν τη συλλογή ούρων)</vt:lpstr>
      <vt:lpstr>Καθαριότητα γεννητικών οργάνων</vt:lpstr>
      <vt:lpstr>Διατήρηση των ούρων</vt:lpstr>
      <vt:lpstr>Δείγμα</vt:lpstr>
      <vt:lpstr>Συλλογή ούρων μεγάλου χρονικού διαστήματος 1/3</vt:lpstr>
      <vt:lpstr>Συλλογή ούρων μεγάλου χρονικού διαστήματος 2/3</vt:lpstr>
      <vt:lpstr>Συλλογή ούρων μεγάλου χρονικού διαστήματος 3/3</vt:lpstr>
      <vt:lpstr>Δείγμα από παρακέντηση ουροδόχου κύστεως 1/3</vt:lpstr>
      <vt:lpstr>Δείγμα από παρακέντηση ουροδόχου κύστεως 2/3</vt:lpstr>
      <vt:lpstr>Δείγμα από παρακέντηση ουροδόχου κύστεως 3/3</vt:lpstr>
      <vt:lpstr>Ουρολοίμωξη</vt:lpstr>
      <vt:lpstr>Εισαγωγή στην ανοσοαιματολογία</vt:lpstr>
      <vt:lpstr>Αντισώματα </vt:lpstr>
      <vt:lpstr>Τo Σύστημα Rhesus</vt:lpstr>
      <vt:lpstr>Έχει ισχυρή ανοσολογική δράση</vt:lpstr>
      <vt:lpstr>Αιμολυτική νόσος του νεογνού</vt:lpstr>
      <vt:lpstr>Γενική αίματος</vt:lpstr>
      <vt:lpstr>Απάντηση γενικής εξέταση αίματος</vt:lpstr>
      <vt:lpstr>Βιοχημικός έλεγχος</vt:lpstr>
      <vt:lpstr>Απάντηση βιοχημικού ελέγχου αίματος</vt:lpstr>
      <vt:lpstr>Γενική ούρων</vt:lpstr>
      <vt:lpstr>Παρουσίαση του PowerPoint</vt:lpstr>
      <vt:lpstr>Απάντηση </vt:lpstr>
      <vt:lpstr>Αιματουρία </vt:lpstr>
      <vt:lpstr>Λευκά αιμοσφαίρια και επιθηλιακά</vt:lpstr>
      <vt:lpstr>Λευκά και ερυθρά αιμοσφαίρια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215</cp:revision>
  <dcterms:created xsi:type="dcterms:W3CDTF">2013-03-04T13:35:19Z</dcterms:created>
  <dcterms:modified xsi:type="dcterms:W3CDTF">2015-06-30T06:54:12Z</dcterms:modified>
</cp:coreProperties>
</file>