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1"/>
  </p:notesMasterIdLst>
  <p:handoutMasterIdLst>
    <p:handoutMasterId r:id="rId52"/>
  </p:handoutMasterIdLst>
  <p:sldIdLst>
    <p:sldId id="256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257" r:id="rId43"/>
    <p:sldId id="262" r:id="rId44"/>
    <p:sldId id="264" r:id="rId45"/>
    <p:sldId id="265" r:id="rId46"/>
    <p:sldId id="313" r:id="rId47"/>
    <p:sldId id="266" r:id="rId48"/>
    <p:sldId id="267" r:id="rId49"/>
    <p:sldId id="261" r:id="rId50"/>
  </p:sldIdLst>
  <p:sldSz cx="9144000" cy="6858000" type="screen4x3"/>
  <p:notesSz cx="7104063" cy="10234613"/>
  <p:custDataLst>
    <p:tags r:id="rId5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80" d="100"/>
          <a:sy n="80" d="100"/>
        </p:scale>
        <p:origin x="-7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1000" b="1" dirty="0">
                <a:latin typeface="Arial" charset="0"/>
              </a:rPr>
              <a:t>© 200</a:t>
            </a:r>
            <a:r>
              <a:rPr lang="el-GR" altLang="en-US" sz="1000" b="1" dirty="0">
                <a:latin typeface="Arial" charset="0"/>
              </a:rPr>
              <a:t>7 Εκδόσεις Κριτική</a:t>
            </a:r>
            <a:endParaRPr lang="en-US" altLang="en-US" sz="10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73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itiki.gr/product/kinoniologia-i-vasikes-ennies-nea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Κοινωνιολογία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096543"/>
            <a:ext cx="8352928" cy="1752600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altLang="el-GR" sz="2800" dirty="0"/>
              <a:t>Πληθυσμός και Περιβάλλον </a:t>
            </a:r>
            <a:endParaRPr lang="en-US" alt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Γεωργία </a:t>
            </a:r>
            <a:r>
              <a:rPr lang="el-GR" sz="2400" dirty="0" err="1" smtClean="0"/>
              <a:t>Γούγα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5/22</a:t>
            </a:r>
            <a:endParaRPr lang="en-US" altLang="el-GR" sz="35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dirty="0" smtClean="0"/>
              <a:t>Δείκτης Μετανάστευσης</a:t>
            </a:r>
            <a:endParaRPr lang="el-GR" altLang="el-GR" sz="2000" dirty="0" smtClean="0"/>
          </a:p>
          <a:p>
            <a:pPr lvl="1" eaLnBrk="1" hangingPunct="1"/>
            <a:r>
              <a:rPr lang="el-GR" altLang="el-GR" sz="2400" b="1" dirty="0" smtClean="0"/>
              <a:t>Καθαρός δείκτης μετανάστευσης </a:t>
            </a:r>
            <a:r>
              <a:rPr lang="el-GR" altLang="el-GR" sz="2400" dirty="0" smtClean="0"/>
              <a:t>– η αύξηση ή μείωση του πληθυσμού ανά 1.000 άτομα στη διάρκεια ενός ημερολογιακού έτους, η οποία οφείλεται στην κίνηση ατόμων προς και από μια κοινωνία</a:t>
            </a:r>
          </a:p>
          <a:p>
            <a:pPr lvl="1" eaLnBrk="1" hangingPunct="1"/>
            <a:r>
              <a:rPr lang="el-GR" altLang="el-GR" sz="2400" b="1" dirty="0" smtClean="0"/>
              <a:t>Διεθνής μετανάστευση </a:t>
            </a:r>
            <a:r>
              <a:rPr lang="el-GR" altLang="el-GR" sz="2400" dirty="0" smtClean="0"/>
              <a:t>– η μετακίνηση πληθυσμών από χώρα σε χώρα</a:t>
            </a:r>
          </a:p>
          <a:p>
            <a:pPr lvl="1" eaLnBrk="1" hangingPunct="1"/>
            <a:r>
              <a:rPr lang="el-GR" altLang="el-GR" sz="2400" b="1" dirty="0" smtClean="0"/>
              <a:t>Εσωτερική μετανάστευση </a:t>
            </a:r>
            <a:r>
              <a:rPr lang="el-GR" altLang="el-GR" sz="2400" dirty="0" smtClean="0"/>
              <a:t>– η μετακίνηση πληθυσμών στο εσωτερικό της ίδιας χώρας</a:t>
            </a:r>
          </a:p>
        </p:txBody>
      </p:sp>
    </p:spTree>
    <p:extLst>
      <p:ext uri="{BB962C8B-B14F-4D97-AF65-F5344CB8AC3E}">
        <p14:creationId xmlns:p14="http://schemas.microsoft.com/office/powerpoint/2010/main" val="12223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6/22</a:t>
            </a:r>
            <a:endParaRPr lang="en-US" altLang="el-GR" sz="35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dirty="0" smtClean="0"/>
              <a:t>Ρυθμός Αύξησης του Πληθυσμού </a:t>
            </a:r>
            <a:endParaRPr lang="el-GR" altLang="el-GR" sz="2000" dirty="0" smtClean="0"/>
          </a:p>
          <a:p>
            <a:pPr lvl="1" eaLnBrk="1" hangingPunct="1"/>
            <a:r>
              <a:rPr lang="el-GR" altLang="el-GR" b="1" dirty="0" smtClean="0"/>
              <a:t>Ρυθμός αύξησης του πληθυσμού </a:t>
            </a:r>
            <a:r>
              <a:rPr lang="el-GR" altLang="el-GR" dirty="0" smtClean="0"/>
              <a:t>– η διαφορά ανάμεσα στις γεννήσεις και τους θανάτους, συν τη διαφορά ανάμεσα στον αριθμό των μεταναστευτικών εισροών και εκροών ανά 1.000 άτομα πληθυσμού </a:t>
            </a:r>
          </a:p>
          <a:p>
            <a:pPr lvl="1" eaLnBrk="1" hangingPunct="1"/>
            <a:r>
              <a:rPr lang="el-GR" altLang="el-GR" b="1" dirty="0" smtClean="0"/>
              <a:t>Ρυθμός φυσικής αύξησης </a:t>
            </a:r>
            <a:r>
              <a:rPr lang="el-GR" altLang="el-GR" dirty="0" smtClean="0"/>
              <a:t>– η καθαρή διαφορά ανάμεσα στους δείκτες γεννήσεων και θανάτων</a:t>
            </a:r>
          </a:p>
        </p:txBody>
      </p:sp>
    </p:spTree>
    <p:extLst>
      <p:ext uri="{BB962C8B-B14F-4D97-AF65-F5344CB8AC3E}">
        <p14:creationId xmlns:p14="http://schemas.microsoft.com/office/powerpoint/2010/main" val="19122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7/22</a:t>
            </a:r>
            <a:endParaRPr lang="en-US" altLang="el-GR" sz="3500" dirty="0" smtClean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898775" y="5233988"/>
            <a:ext cx="62452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i="1">
                <a:latin typeface="+mn-lt"/>
              </a:rPr>
              <a:t>Στοιχεία του ΟΗΕ για την Αύξηση του Παγκόσμιου Πληθυσμού, με Εκτιμήσεις Μέχρι το Έτος 2015</a:t>
            </a:r>
            <a:endParaRPr lang="en-US" altLang="el-GR" sz="2000" b="1" i="1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z="1200">
                <a:latin typeface="+mn-lt"/>
              </a:rPr>
              <a:t>Πηγές</a:t>
            </a:r>
            <a:r>
              <a:rPr lang="en-US" altLang="el-GR" sz="1200">
                <a:latin typeface="+mn-lt"/>
              </a:rPr>
              <a:t>: </a:t>
            </a:r>
            <a:r>
              <a:rPr lang="el-GR" altLang="el-GR" sz="1200">
                <a:latin typeface="+mn-lt"/>
              </a:rPr>
              <a:t>Στοιχεία και ιστορικοί υπολογισμοί του ΟΗΕ (1999) για την αύξηση του παγκόσμιου πληθυσμού και Απογραφική Υπηρεσία των ΗΠΑ.</a:t>
            </a:r>
            <a:endParaRPr lang="en-US" altLang="el-GR" sz="1200" i="1">
              <a:latin typeface="+mn-lt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308100" y="5387975"/>
            <a:ext cx="1558925" cy="458788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i="1">
                <a:solidFill>
                  <a:schemeClr val="bg1"/>
                </a:solidFill>
                <a:latin typeface="+mn-lt"/>
              </a:rPr>
              <a:t>Σχήμα</a:t>
            </a:r>
            <a:r>
              <a:rPr lang="en-US" altLang="el-GR" sz="1800" i="1">
                <a:solidFill>
                  <a:schemeClr val="bg1"/>
                </a:solidFill>
                <a:latin typeface="+mn-lt"/>
              </a:rPr>
              <a:t> 12.1</a:t>
            </a:r>
            <a:endParaRPr lang="en-US" altLang="el-GR" sz="1800" b="1" i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293" name="Picture 8" descr="hug80554_1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47813"/>
            <a:ext cx="70850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1047690" y="1524000"/>
            <a:ext cx="400110" cy="3810000"/>
          </a:xfrm>
          <a:prstGeom prst="rect">
            <a:avLst/>
          </a:prstGeom>
          <a:solidFill>
            <a:schemeClr val="accent1"/>
          </a:solidFill>
        </p:spPr>
        <p:txBody>
          <a:bodyPr vert="vert270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1400" dirty="0">
                <a:latin typeface="+mj-lt"/>
              </a:rPr>
              <a:t>Πληθυσμός σε δισεκατομμύρια άτομα</a:t>
            </a:r>
          </a:p>
        </p:txBody>
      </p:sp>
    </p:spTree>
    <p:extLst>
      <p:ext uri="{BB962C8B-B14F-4D97-AF65-F5344CB8AC3E}">
        <p14:creationId xmlns:p14="http://schemas.microsoft.com/office/powerpoint/2010/main" val="32174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8/22</a:t>
            </a:r>
            <a:endParaRPr lang="en-US" altLang="el-GR" sz="3500" dirty="0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898775" y="5310188"/>
            <a:ext cx="62452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i="1">
                <a:latin typeface="+mn-lt"/>
              </a:rPr>
              <a:t>Προσδόκιμο Ζωής στις Ηνωμένες Πολιτείας, </a:t>
            </a:r>
            <a:r>
              <a:rPr lang="en-US" altLang="el-GR" sz="2000" b="1" i="1">
                <a:latin typeface="+mn-lt"/>
              </a:rPr>
              <a:t>1900-2001, </a:t>
            </a:r>
            <a:r>
              <a:rPr lang="el-GR" altLang="el-GR" sz="2000" b="1" i="1">
                <a:latin typeface="+mn-lt"/>
              </a:rPr>
              <a:t>Κατά Φύλο και Φυλή</a:t>
            </a:r>
            <a:endParaRPr lang="en-US" altLang="el-GR" sz="2000" b="1" i="1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z="1200">
                <a:latin typeface="+mn-lt"/>
              </a:rPr>
              <a:t>Πηγή</a:t>
            </a:r>
            <a:r>
              <a:rPr lang="en-US" altLang="el-GR" sz="1200">
                <a:latin typeface="+mn-lt"/>
              </a:rPr>
              <a:t>: </a:t>
            </a:r>
            <a:r>
              <a:rPr lang="el-GR" altLang="el-GR" sz="1200">
                <a:latin typeface="+mn-lt"/>
              </a:rPr>
              <a:t>Εθνικό Κέντρο Στατιστικών Υγείας</a:t>
            </a:r>
            <a:r>
              <a:rPr lang="en-US" altLang="el-GR" sz="1200">
                <a:latin typeface="+mn-lt"/>
              </a:rPr>
              <a:t> (2003) </a:t>
            </a:r>
            <a:r>
              <a:rPr lang="el-GR" altLang="el-GR" sz="1200">
                <a:latin typeface="+mn-lt"/>
              </a:rPr>
              <a:t>και </a:t>
            </a:r>
            <a:r>
              <a:rPr lang="en-US" altLang="el-GR" sz="1200">
                <a:latin typeface="+mn-lt"/>
              </a:rPr>
              <a:t>Arias (2003). </a:t>
            </a:r>
            <a:endParaRPr lang="en-US" altLang="el-GR" sz="1200" i="1">
              <a:latin typeface="+mn-lt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346200" y="5464175"/>
            <a:ext cx="1558925" cy="458788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i="1">
                <a:solidFill>
                  <a:schemeClr val="bg1"/>
                </a:solidFill>
                <a:latin typeface="+mn-lt"/>
              </a:rPr>
              <a:t>Σχήμα</a:t>
            </a:r>
            <a:r>
              <a:rPr lang="en-US" altLang="el-GR" sz="1800" i="1">
                <a:solidFill>
                  <a:schemeClr val="bg1"/>
                </a:solidFill>
                <a:latin typeface="+mn-lt"/>
              </a:rPr>
              <a:t> 12.2</a:t>
            </a:r>
            <a:endParaRPr lang="en-US" altLang="el-GR" sz="1800" b="1" i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371600" y="53975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l-GR" sz="1400" b="1">
                <a:latin typeface="+mn-lt"/>
              </a:rPr>
              <a:t>	</a:t>
            </a:r>
          </a:p>
        </p:txBody>
      </p:sp>
      <p:pic>
        <p:nvPicPr>
          <p:cNvPr id="13318" name="Picture 8" descr="hug80554_1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6517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TextBox"/>
          <p:cNvSpPr txBox="1"/>
          <p:nvPr/>
        </p:nvSpPr>
        <p:spPr>
          <a:xfrm>
            <a:off x="1943100" y="4953000"/>
            <a:ext cx="1295400" cy="2762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1200" dirty="0">
                <a:latin typeface="+mj-lt"/>
              </a:rPr>
              <a:t>Λευκοί Άνδρες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505200" y="4943475"/>
            <a:ext cx="1295400" cy="2762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1200" dirty="0">
                <a:latin typeface="+mj-lt"/>
              </a:rPr>
              <a:t>Λευκές Γυναίκες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334000" y="4953000"/>
            <a:ext cx="1295400" cy="2762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1200" dirty="0">
                <a:latin typeface="+mj-lt"/>
              </a:rPr>
              <a:t>Μαύροι Άνδρες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6896100" y="4981575"/>
            <a:ext cx="1485900" cy="2762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1200" dirty="0">
                <a:latin typeface="+mj-lt"/>
              </a:rPr>
              <a:t>Μαύρες Γυναίκες</a:t>
            </a:r>
          </a:p>
        </p:txBody>
      </p:sp>
    </p:spTree>
    <p:extLst>
      <p:ext uri="{BB962C8B-B14F-4D97-AF65-F5344CB8AC3E}">
        <p14:creationId xmlns:p14="http://schemas.microsoft.com/office/powerpoint/2010/main" val="1775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9/22</a:t>
            </a:r>
            <a:endParaRPr lang="en-US" altLang="el-GR" sz="35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Σύνθεση του Πληθυσμού </a:t>
            </a:r>
            <a:endParaRPr lang="el-GR" altLang="el-GR" sz="2800" dirty="0" smtClean="0"/>
          </a:p>
          <a:p>
            <a:pPr eaLnBrk="1" hangingPunct="1"/>
            <a:r>
              <a:rPr lang="el-GR" altLang="el-GR" sz="2800" b="1" dirty="0" smtClean="0"/>
              <a:t>Πληθυσμιακή Πυραμίδα </a:t>
            </a:r>
            <a:r>
              <a:rPr lang="el-GR" altLang="el-GR" sz="2800" dirty="0" smtClean="0"/>
              <a:t>– σύνθεση ενός πληθυσμού κατά ηλικία και κατά φύλο όπως απεικονίζεται σε μια κλίμακα ηλικιακών ομάδων</a:t>
            </a:r>
            <a:endParaRPr lang="el-GR" altLang="el-GR" sz="2000" dirty="0" smtClean="0"/>
          </a:p>
          <a:p>
            <a:pPr lvl="1" eaLnBrk="1" hangingPunct="1"/>
            <a:r>
              <a:rPr lang="el-GR" altLang="el-GR" sz="2400" dirty="0" smtClean="0"/>
              <a:t>Οι κοινωνιολόγοι τις χρησιμοποιούν για να αναλύσουν τις τάσεις που καταγράφονται σε έναν πληθυσμό όσον αφορά τη γονιμότητα, τη θνησιμότητα και τη μετανάστευση</a:t>
            </a:r>
          </a:p>
        </p:txBody>
      </p:sp>
    </p:spTree>
    <p:extLst>
      <p:ext uri="{BB962C8B-B14F-4D97-AF65-F5344CB8AC3E}">
        <p14:creationId xmlns:p14="http://schemas.microsoft.com/office/powerpoint/2010/main" val="6141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10/22</a:t>
            </a:r>
            <a:endParaRPr lang="en-US" altLang="el-GR" sz="35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Μικρότερη </a:t>
            </a:r>
            <a:r>
              <a:rPr lang="el-GR" altLang="el-GR" sz="2800" dirty="0" err="1" smtClean="0"/>
              <a:t>κοορτή</a:t>
            </a:r>
            <a:r>
              <a:rPr lang="el-GR" altLang="el-GR" sz="2800" dirty="0" smtClean="0"/>
              <a:t>, υψηλότερος συντελεστής γονιμότητας</a:t>
            </a:r>
            <a:endParaRPr lang="el-GR" altLang="el-GR" sz="2000" dirty="0" smtClean="0"/>
          </a:p>
          <a:p>
            <a:pPr lvl="1" eaLnBrk="1" hangingPunct="1"/>
            <a:r>
              <a:rPr lang="en-US" altLang="el-GR" dirty="0" err="1" smtClean="0"/>
              <a:t>Easterlin</a:t>
            </a:r>
            <a:r>
              <a:rPr lang="el-GR" altLang="el-GR" dirty="0" smtClean="0"/>
              <a:t> – οι ολιγάριθμες </a:t>
            </a:r>
            <a:r>
              <a:rPr lang="el-GR" altLang="el-GR" dirty="0" err="1" smtClean="0"/>
              <a:t>κοορτές</a:t>
            </a:r>
            <a:r>
              <a:rPr lang="el-GR" altLang="el-GR" dirty="0" smtClean="0"/>
              <a:t> δημιουργούν κατά κανόνα πολυάριθμες </a:t>
            </a:r>
            <a:r>
              <a:rPr lang="el-GR" altLang="el-GR" dirty="0" err="1" smtClean="0"/>
              <a:t>κοορτές</a:t>
            </a:r>
            <a:r>
              <a:rPr lang="el-GR" altLang="el-GR" dirty="0" smtClean="0"/>
              <a:t> και οι μεγάλες </a:t>
            </a:r>
            <a:r>
              <a:rPr lang="el-GR" altLang="el-GR" dirty="0" err="1" smtClean="0"/>
              <a:t>κοορτές</a:t>
            </a:r>
            <a:r>
              <a:rPr lang="el-GR" altLang="el-GR" dirty="0" smtClean="0"/>
              <a:t> μικρές</a:t>
            </a:r>
          </a:p>
        </p:txBody>
      </p:sp>
    </p:spTree>
    <p:extLst>
      <p:ext uri="{BB962C8B-B14F-4D97-AF65-F5344CB8AC3E}">
        <p14:creationId xmlns:p14="http://schemas.microsoft.com/office/powerpoint/2010/main" val="22389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11/22</a:t>
            </a:r>
            <a:endParaRPr lang="en-US" altLang="el-GR" sz="3500" dirty="0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535363" y="5426075"/>
            <a:ext cx="59134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i="1">
                <a:latin typeface="+mn-lt"/>
              </a:rPr>
              <a:t>Πληθυσμιακή Πυραμίδα του Μεξικού</a:t>
            </a:r>
            <a:r>
              <a:rPr lang="en-US" altLang="el-GR" sz="2000" b="1" i="1">
                <a:latin typeface="+mn-lt"/>
              </a:rPr>
              <a:t>, 2002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z="1200">
                <a:latin typeface="+mn-lt"/>
              </a:rPr>
              <a:t>Πηγή</a:t>
            </a:r>
            <a:r>
              <a:rPr lang="en-US" altLang="el-GR" sz="1200">
                <a:latin typeface="+mn-lt"/>
              </a:rPr>
              <a:t>: </a:t>
            </a:r>
            <a:r>
              <a:rPr lang="el-GR" altLang="el-GR" sz="1200">
                <a:latin typeface="+mn-lt"/>
              </a:rPr>
              <a:t>Πληθυσμιακή Πυραμίδα για το Μεξικό</a:t>
            </a:r>
            <a:r>
              <a:rPr lang="en-US" altLang="el-GR" sz="1200">
                <a:latin typeface="+mn-lt"/>
              </a:rPr>
              <a:t>,2002</a:t>
            </a:r>
            <a:r>
              <a:rPr lang="el-GR" altLang="el-GR" sz="1200">
                <a:latin typeface="+mn-lt"/>
              </a:rPr>
              <a:t>, Απογραφική Υπηρεσία των ΗΠΑ,</a:t>
            </a:r>
            <a:r>
              <a:rPr lang="en-US" altLang="el-GR" sz="1200">
                <a:latin typeface="+mn-lt"/>
              </a:rPr>
              <a:t> </a:t>
            </a:r>
            <a:r>
              <a:rPr lang="el-GR" altLang="el-GR" sz="1200">
                <a:latin typeface="+mn-lt"/>
              </a:rPr>
              <a:t>Διεθνής Βάση Δεδομένων.</a:t>
            </a:r>
            <a:endParaRPr lang="en-US" altLang="el-GR" sz="2000" i="1">
              <a:latin typeface="+mn-lt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998663" y="5580063"/>
            <a:ext cx="1558925" cy="458787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i="1">
                <a:solidFill>
                  <a:schemeClr val="bg1"/>
                </a:solidFill>
                <a:latin typeface="+mn-lt"/>
              </a:rPr>
              <a:t>Σχήμα</a:t>
            </a:r>
            <a:r>
              <a:rPr lang="en-US" altLang="el-GR" sz="1800" i="1">
                <a:solidFill>
                  <a:schemeClr val="bg1"/>
                </a:solidFill>
                <a:latin typeface="+mn-lt"/>
              </a:rPr>
              <a:t> 12.3</a:t>
            </a:r>
            <a:endParaRPr lang="en-US" altLang="el-GR" sz="1800" b="1" i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389" name="Picture 8" descr="hug80554_1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0880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4267200" y="1676400"/>
            <a:ext cx="7620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Ηλικία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267200" y="5065713"/>
            <a:ext cx="762000" cy="214312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n-lt"/>
              </a:rPr>
              <a:t>Ποσοστό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152900" y="5270500"/>
            <a:ext cx="6858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n-lt"/>
              </a:rPr>
              <a:t>Άνδρες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991100" y="5257800"/>
            <a:ext cx="6477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n-lt"/>
              </a:rPr>
              <a:t>Γυναίκες</a:t>
            </a:r>
          </a:p>
        </p:txBody>
      </p:sp>
      <p:cxnSp>
        <p:nvCxnSpPr>
          <p:cNvPr id="11" name="10 - Ευθεία γραμμή σύνδεσης"/>
          <p:cNvCxnSpPr/>
          <p:nvPr/>
        </p:nvCxnSpPr>
        <p:spPr bwMode="auto">
          <a:xfrm>
            <a:off x="1600200" y="5448300"/>
            <a:ext cx="6096000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12/22</a:t>
            </a:r>
            <a:endParaRPr lang="en-US" altLang="el-GR" sz="3500" dirty="0" smtClean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574925" y="5349875"/>
            <a:ext cx="62452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i="1">
                <a:latin typeface="+mn-lt"/>
              </a:rPr>
              <a:t>Πληθυσμιακές Πυραμίδες των ΗΠΑ </a:t>
            </a:r>
            <a:r>
              <a:rPr lang="en-US" altLang="el-GR" sz="2000" b="1" i="1">
                <a:latin typeface="+mn-lt"/>
              </a:rPr>
              <a:t>1990-2050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z="1200">
                <a:latin typeface="+mn-lt"/>
              </a:rPr>
              <a:t>Πηγές</a:t>
            </a:r>
            <a:r>
              <a:rPr lang="en-US" altLang="el-GR" sz="1200">
                <a:latin typeface="+mn-lt"/>
              </a:rPr>
              <a:t>:  </a:t>
            </a:r>
            <a:r>
              <a:rPr lang="el-GR" altLang="el-GR" sz="1200">
                <a:latin typeface="+mn-lt"/>
              </a:rPr>
              <a:t>Για το</a:t>
            </a:r>
            <a:r>
              <a:rPr lang="en-US" altLang="el-GR" sz="1200">
                <a:latin typeface="+mn-lt"/>
              </a:rPr>
              <a:t> 1990, </a:t>
            </a:r>
            <a:r>
              <a:rPr lang="el-GR" altLang="el-GR" sz="1200">
                <a:latin typeface="+mn-lt"/>
              </a:rPr>
              <a:t>Εθνικό Πρόγραμμα Εκτιμήσεων (</a:t>
            </a:r>
            <a:r>
              <a:rPr lang="en-US" altLang="el-GR" sz="1200">
                <a:latin typeface="+mn-lt"/>
              </a:rPr>
              <a:t>National Estimates Program</a:t>
            </a:r>
            <a:r>
              <a:rPr lang="el-GR" altLang="el-GR" sz="1200">
                <a:latin typeface="+mn-lt"/>
              </a:rPr>
              <a:t>)∙</a:t>
            </a:r>
            <a:r>
              <a:rPr lang="en-US" altLang="el-GR" sz="1200">
                <a:latin typeface="+mn-lt"/>
              </a:rPr>
              <a:t> </a:t>
            </a:r>
            <a:r>
              <a:rPr lang="el-GR" altLang="el-GR" sz="1200">
                <a:latin typeface="+mn-lt"/>
              </a:rPr>
              <a:t>για το</a:t>
            </a:r>
            <a:r>
              <a:rPr lang="en-US" altLang="el-GR" sz="1200">
                <a:latin typeface="+mn-lt"/>
              </a:rPr>
              <a:t> 2000, </a:t>
            </a:r>
            <a:r>
              <a:rPr lang="el-GR" altLang="el-GR" sz="1200">
                <a:latin typeface="+mn-lt"/>
              </a:rPr>
              <a:t>το </a:t>
            </a:r>
            <a:r>
              <a:rPr lang="en-US" altLang="el-GR" sz="1200">
                <a:latin typeface="+mn-lt"/>
              </a:rPr>
              <a:t>2025</a:t>
            </a:r>
            <a:r>
              <a:rPr lang="el-GR" altLang="el-GR" sz="1200">
                <a:latin typeface="+mn-lt"/>
              </a:rPr>
              <a:t> και</a:t>
            </a:r>
            <a:r>
              <a:rPr lang="en-US" altLang="el-GR" sz="1200">
                <a:latin typeface="+mn-lt"/>
              </a:rPr>
              <a:t> </a:t>
            </a:r>
            <a:r>
              <a:rPr lang="el-GR" altLang="el-GR" sz="1200">
                <a:latin typeface="+mn-lt"/>
              </a:rPr>
              <a:t>το</a:t>
            </a:r>
            <a:r>
              <a:rPr lang="en-US" altLang="el-GR" sz="1200">
                <a:latin typeface="+mn-lt"/>
              </a:rPr>
              <a:t> 2050, </a:t>
            </a:r>
            <a:r>
              <a:rPr lang="el-GR" altLang="el-GR" sz="1200">
                <a:latin typeface="+mn-lt"/>
              </a:rPr>
              <a:t>Εθνικό Πρόγραμμα Προβολών, Τμήμα Πληθυσμού (</a:t>
            </a:r>
            <a:r>
              <a:rPr lang="en-US" altLang="el-GR" sz="1200">
                <a:latin typeface="+mn-lt"/>
              </a:rPr>
              <a:t>National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l-GR" sz="1200">
                <a:latin typeface="+mn-lt"/>
              </a:rPr>
              <a:t>Projections Program, Population Division</a:t>
            </a:r>
            <a:r>
              <a:rPr lang="el-GR" altLang="el-GR" sz="1200">
                <a:latin typeface="+mn-lt"/>
              </a:rPr>
              <a:t>)</a:t>
            </a:r>
            <a:r>
              <a:rPr lang="en-US" altLang="el-GR" sz="1200">
                <a:latin typeface="+mn-lt"/>
              </a:rPr>
              <a:t>, </a:t>
            </a:r>
            <a:r>
              <a:rPr lang="el-GR" altLang="el-GR" sz="1200">
                <a:latin typeface="+mn-lt"/>
              </a:rPr>
              <a:t>Απογραφική Υπηρεσία των ΗΠΑ</a:t>
            </a:r>
            <a:r>
              <a:rPr lang="en-US" altLang="el-GR" sz="1200">
                <a:latin typeface="+mn-lt"/>
              </a:rPr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l-GR" sz="1200" i="1">
              <a:latin typeface="+mn-lt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000125" y="5502275"/>
            <a:ext cx="1558925" cy="458788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i="1">
                <a:solidFill>
                  <a:schemeClr val="bg1"/>
                </a:solidFill>
                <a:latin typeface="+mn-lt"/>
              </a:rPr>
              <a:t>Σχήμα</a:t>
            </a:r>
            <a:r>
              <a:rPr lang="en-US" altLang="el-GR" sz="1800" i="1">
                <a:solidFill>
                  <a:schemeClr val="bg1"/>
                </a:solidFill>
                <a:latin typeface="+mn-lt"/>
              </a:rPr>
              <a:t> 12.4</a:t>
            </a:r>
            <a:endParaRPr lang="en-US" altLang="el-GR" sz="1800" b="1" i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413" name="Picture 7" descr="hug80554_12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501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914400" y="1562100"/>
            <a:ext cx="5334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Ηλικία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724400" y="1562100"/>
            <a:ext cx="5334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Ηλικία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6438900" y="4775200"/>
            <a:ext cx="6477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Ποσοστό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2590800" y="4762500"/>
            <a:ext cx="6477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Ποσοστό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104900" y="5080000"/>
            <a:ext cx="20955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Γενιά του </a:t>
            </a:r>
            <a:r>
              <a:rPr lang="el-GR" sz="800" dirty="0" err="1">
                <a:latin typeface="+mj-lt"/>
              </a:rPr>
              <a:t>μπείμπι</a:t>
            </a:r>
            <a:r>
              <a:rPr lang="el-GR" sz="800" dirty="0">
                <a:latin typeface="+mj-lt"/>
              </a:rPr>
              <a:t> μπουμ (γεν. 1946-1964)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3505200" y="5080000"/>
            <a:ext cx="20955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Γενιά του </a:t>
            </a:r>
            <a:r>
              <a:rPr lang="en-US" sz="800" dirty="0">
                <a:latin typeface="+mj-lt"/>
              </a:rPr>
              <a:t>baby-bust </a:t>
            </a:r>
            <a:r>
              <a:rPr lang="el-GR" sz="800" dirty="0">
                <a:latin typeface="+mj-lt"/>
              </a:rPr>
              <a:t>(γεν. 19</a:t>
            </a:r>
            <a:r>
              <a:rPr lang="en-US" sz="800" dirty="0">
                <a:latin typeface="+mj-lt"/>
              </a:rPr>
              <a:t>70</a:t>
            </a:r>
            <a:r>
              <a:rPr lang="el-GR" sz="800" dirty="0">
                <a:latin typeface="+mj-lt"/>
              </a:rPr>
              <a:t>-19</a:t>
            </a:r>
            <a:r>
              <a:rPr lang="en-US" sz="800" dirty="0">
                <a:latin typeface="+mj-lt"/>
              </a:rPr>
              <a:t>79</a:t>
            </a:r>
            <a:r>
              <a:rPr lang="el-GR" sz="800" dirty="0">
                <a:latin typeface="+mj-lt"/>
              </a:rPr>
              <a:t>)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5867400" y="5105400"/>
            <a:ext cx="24003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Γενιά του </a:t>
            </a:r>
            <a:r>
              <a:rPr lang="en-US" sz="800" dirty="0">
                <a:latin typeface="+mj-lt"/>
              </a:rPr>
              <a:t>baby-boom-echo </a:t>
            </a:r>
            <a:r>
              <a:rPr lang="el-GR" sz="800" dirty="0">
                <a:latin typeface="+mj-lt"/>
              </a:rPr>
              <a:t>(γεν. 19</a:t>
            </a:r>
            <a:r>
              <a:rPr lang="en-US" sz="800" dirty="0">
                <a:latin typeface="+mj-lt"/>
              </a:rPr>
              <a:t>85</a:t>
            </a:r>
            <a:r>
              <a:rPr lang="el-GR" sz="800" dirty="0">
                <a:latin typeface="+mj-lt"/>
              </a:rPr>
              <a:t>-19</a:t>
            </a:r>
            <a:r>
              <a:rPr lang="en-US" sz="800" dirty="0">
                <a:latin typeface="+mj-lt"/>
              </a:rPr>
              <a:t>90</a:t>
            </a:r>
            <a:r>
              <a:rPr lang="el-GR" sz="800" dirty="0">
                <a:latin typeface="+mj-lt"/>
              </a:rPr>
              <a:t>)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4152900" y="4889500"/>
            <a:ext cx="571500" cy="23177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Άνδρες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4991100" y="4876800"/>
            <a:ext cx="647700" cy="2301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Γυναίκες</a:t>
            </a:r>
          </a:p>
        </p:txBody>
      </p:sp>
    </p:spTree>
    <p:extLst>
      <p:ext uri="{BB962C8B-B14F-4D97-AF65-F5344CB8AC3E}">
        <p14:creationId xmlns:p14="http://schemas.microsoft.com/office/powerpoint/2010/main" val="37670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13/22</a:t>
            </a:r>
            <a:endParaRPr lang="en-US" altLang="el-GR" sz="3500" dirty="0" smtClean="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593975" y="5440363"/>
            <a:ext cx="62452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i="1">
                <a:latin typeface="+mn-lt"/>
              </a:rPr>
              <a:t>Πληθυσμιακές Πυραμίδες των ΗΠΑ </a:t>
            </a:r>
            <a:r>
              <a:rPr lang="en-US" altLang="el-GR" sz="2000" b="1" i="1">
                <a:latin typeface="+mn-lt"/>
              </a:rPr>
              <a:t>1990-2050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z="1200">
                <a:latin typeface="+mn-lt"/>
              </a:rPr>
              <a:t>Πηγές</a:t>
            </a:r>
            <a:r>
              <a:rPr lang="en-US" altLang="el-GR" sz="1200">
                <a:latin typeface="+mn-lt"/>
              </a:rPr>
              <a:t>:  </a:t>
            </a:r>
            <a:r>
              <a:rPr lang="el-GR" altLang="el-GR" sz="1200">
                <a:latin typeface="+mn-lt"/>
              </a:rPr>
              <a:t>Για το</a:t>
            </a:r>
            <a:r>
              <a:rPr lang="en-US" altLang="el-GR" sz="1200">
                <a:latin typeface="+mn-lt"/>
              </a:rPr>
              <a:t> 1990, </a:t>
            </a:r>
            <a:r>
              <a:rPr lang="el-GR" altLang="el-GR" sz="1200">
                <a:latin typeface="+mn-lt"/>
              </a:rPr>
              <a:t>Εθνικό Πρόγραμμα Εκτιμήσεων (</a:t>
            </a:r>
            <a:r>
              <a:rPr lang="en-US" altLang="el-GR" sz="1200">
                <a:latin typeface="+mn-lt"/>
              </a:rPr>
              <a:t>National Estimates Program</a:t>
            </a:r>
            <a:r>
              <a:rPr lang="el-GR" altLang="el-GR" sz="1200">
                <a:latin typeface="+mn-lt"/>
              </a:rPr>
              <a:t>)∙</a:t>
            </a:r>
            <a:r>
              <a:rPr lang="en-US" altLang="el-GR" sz="1200">
                <a:latin typeface="+mn-lt"/>
              </a:rPr>
              <a:t> </a:t>
            </a:r>
            <a:r>
              <a:rPr lang="el-GR" altLang="el-GR" sz="1200">
                <a:latin typeface="+mn-lt"/>
              </a:rPr>
              <a:t>για το</a:t>
            </a:r>
            <a:r>
              <a:rPr lang="en-US" altLang="el-GR" sz="1200">
                <a:latin typeface="+mn-lt"/>
              </a:rPr>
              <a:t> 2000, </a:t>
            </a:r>
            <a:r>
              <a:rPr lang="el-GR" altLang="el-GR" sz="1200">
                <a:latin typeface="+mn-lt"/>
              </a:rPr>
              <a:t>το </a:t>
            </a:r>
            <a:r>
              <a:rPr lang="en-US" altLang="el-GR" sz="1200">
                <a:latin typeface="+mn-lt"/>
              </a:rPr>
              <a:t>2025</a:t>
            </a:r>
            <a:r>
              <a:rPr lang="el-GR" altLang="el-GR" sz="1200">
                <a:latin typeface="+mn-lt"/>
              </a:rPr>
              <a:t> και</a:t>
            </a:r>
            <a:r>
              <a:rPr lang="en-US" altLang="el-GR" sz="1200">
                <a:latin typeface="+mn-lt"/>
              </a:rPr>
              <a:t> </a:t>
            </a:r>
            <a:r>
              <a:rPr lang="el-GR" altLang="el-GR" sz="1200">
                <a:latin typeface="+mn-lt"/>
              </a:rPr>
              <a:t>το</a:t>
            </a:r>
            <a:r>
              <a:rPr lang="en-US" altLang="el-GR" sz="1200">
                <a:latin typeface="+mn-lt"/>
              </a:rPr>
              <a:t> 2050, </a:t>
            </a:r>
            <a:r>
              <a:rPr lang="el-GR" altLang="el-GR" sz="1200">
                <a:latin typeface="+mn-lt"/>
              </a:rPr>
              <a:t>Εθνικό Πρόγραμμα Προβολών, Τμήμα Πληθυσμού (</a:t>
            </a:r>
            <a:r>
              <a:rPr lang="en-US" altLang="el-GR" sz="1200">
                <a:latin typeface="+mn-lt"/>
              </a:rPr>
              <a:t>National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l-GR" sz="1200">
                <a:latin typeface="+mn-lt"/>
              </a:rPr>
              <a:t>Projections Program, Population Division</a:t>
            </a:r>
            <a:r>
              <a:rPr lang="el-GR" altLang="el-GR" sz="1200">
                <a:latin typeface="+mn-lt"/>
              </a:rPr>
              <a:t>)</a:t>
            </a:r>
            <a:r>
              <a:rPr lang="en-US" altLang="el-GR" sz="1200">
                <a:latin typeface="+mn-lt"/>
              </a:rPr>
              <a:t>, </a:t>
            </a:r>
            <a:r>
              <a:rPr lang="el-GR" altLang="el-GR" sz="1200">
                <a:latin typeface="+mn-lt"/>
              </a:rPr>
              <a:t>Απογραφική Υπηρεσία των ΗΠΑ</a:t>
            </a:r>
            <a:r>
              <a:rPr lang="en-US" altLang="el-GR" sz="1200">
                <a:latin typeface="+mn-lt"/>
              </a:rPr>
              <a:t>.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076325" y="5580063"/>
            <a:ext cx="1558925" cy="458787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i="1">
                <a:solidFill>
                  <a:schemeClr val="bg1"/>
                </a:solidFill>
                <a:latin typeface="+mn-lt"/>
              </a:rPr>
              <a:t>Σχήμα</a:t>
            </a:r>
            <a:r>
              <a:rPr lang="en-US" altLang="el-GR" sz="1800" i="1">
                <a:solidFill>
                  <a:schemeClr val="bg1"/>
                </a:solidFill>
                <a:latin typeface="+mn-lt"/>
              </a:rPr>
              <a:t> 12.4</a:t>
            </a:r>
            <a:r>
              <a:rPr lang="el-GR" altLang="el-GR" sz="1800" i="1">
                <a:solidFill>
                  <a:schemeClr val="bg1"/>
                </a:solidFill>
                <a:latin typeface="+mn-lt"/>
              </a:rPr>
              <a:t>β</a:t>
            </a:r>
            <a:endParaRPr lang="en-US" altLang="el-GR" sz="1800" b="1" i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437" name="Picture 7" descr="hug80554_120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945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990600" y="1612900"/>
            <a:ext cx="5334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Ηλικία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800600" y="1612900"/>
            <a:ext cx="5334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Ηλικία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2667000" y="4851400"/>
            <a:ext cx="6477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Ποσοστό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477000" y="4838700"/>
            <a:ext cx="6477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Ποσοστό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4191000" y="4949825"/>
            <a:ext cx="571500" cy="23177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Άνδρες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5029200" y="4951413"/>
            <a:ext cx="647700" cy="23018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Γυναίκες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1143000" y="5156200"/>
            <a:ext cx="20955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Γενιά του </a:t>
            </a:r>
            <a:r>
              <a:rPr lang="el-GR" sz="800" dirty="0" err="1">
                <a:latin typeface="+mj-lt"/>
              </a:rPr>
              <a:t>μπείμπι</a:t>
            </a:r>
            <a:r>
              <a:rPr lang="el-GR" sz="800" dirty="0">
                <a:latin typeface="+mj-lt"/>
              </a:rPr>
              <a:t> μπουμ (γεν. 1946-1964)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3581400" y="5181600"/>
            <a:ext cx="20955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Γενιά του </a:t>
            </a:r>
            <a:r>
              <a:rPr lang="en-US" sz="800" dirty="0">
                <a:latin typeface="+mj-lt"/>
              </a:rPr>
              <a:t>baby-bust </a:t>
            </a:r>
            <a:r>
              <a:rPr lang="el-GR" sz="800" dirty="0">
                <a:latin typeface="+mj-lt"/>
              </a:rPr>
              <a:t>(γεν. 19</a:t>
            </a:r>
            <a:r>
              <a:rPr lang="en-US" sz="800" dirty="0">
                <a:latin typeface="+mj-lt"/>
              </a:rPr>
              <a:t>70</a:t>
            </a:r>
            <a:r>
              <a:rPr lang="el-GR" sz="800" dirty="0">
                <a:latin typeface="+mj-lt"/>
              </a:rPr>
              <a:t>-19</a:t>
            </a:r>
            <a:r>
              <a:rPr lang="en-US" sz="800" dirty="0">
                <a:latin typeface="+mj-lt"/>
              </a:rPr>
              <a:t>79</a:t>
            </a:r>
            <a:r>
              <a:rPr lang="el-GR" sz="800" dirty="0">
                <a:latin typeface="+mj-lt"/>
              </a:rPr>
              <a:t>)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5905500" y="5181600"/>
            <a:ext cx="2362200" cy="2159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dirty="0">
                <a:latin typeface="+mj-lt"/>
              </a:rPr>
              <a:t>Γενιά του </a:t>
            </a:r>
            <a:r>
              <a:rPr lang="en-US" sz="800" dirty="0">
                <a:latin typeface="+mj-lt"/>
              </a:rPr>
              <a:t>baby-boom-echo </a:t>
            </a:r>
            <a:r>
              <a:rPr lang="el-GR" sz="800" dirty="0">
                <a:latin typeface="+mj-lt"/>
              </a:rPr>
              <a:t>(γεν. 19</a:t>
            </a:r>
            <a:r>
              <a:rPr lang="en-US" sz="800" dirty="0">
                <a:latin typeface="+mj-lt"/>
              </a:rPr>
              <a:t>85</a:t>
            </a:r>
            <a:r>
              <a:rPr lang="el-GR" sz="800" dirty="0">
                <a:latin typeface="+mj-lt"/>
              </a:rPr>
              <a:t>-19</a:t>
            </a:r>
            <a:r>
              <a:rPr lang="en-US" sz="800" dirty="0">
                <a:latin typeface="+mj-lt"/>
              </a:rPr>
              <a:t>90</a:t>
            </a:r>
            <a:r>
              <a:rPr lang="el-GR" sz="8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79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14/22</a:t>
            </a:r>
            <a:endParaRPr lang="en-US" altLang="el-GR" sz="35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el-GR" altLang="el-GR" sz="2800" b="1" dirty="0" err="1" smtClean="0"/>
              <a:t>Μάλθους</a:t>
            </a:r>
            <a:r>
              <a:rPr lang="el-GR" altLang="el-GR" sz="2800" b="1" dirty="0" smtClean="0"/>
              <a:t> και Μαρξ: Δύο Προσεγγίσεις της Πληθυσμιακής Αύξησης</a:t>
            </a:r>
            <a:endParaRPr lang="el-GR" altLang="el-GR" sz="2800" dirty="0" smtClean="0"/>
          </a:p>
          <a:p>
            <a:r>
              <a:rPr lang="el-GR" altLang="el-GR" sz="2800" dirty="0" err="1" smtClean="0"/>
              <a:t>Μάλθους</a:t>
            </a:r>
            <a:endParaRPr lang="el-GR" altLang="el-GR" sz="2800" dirty="0" smtClean="0"/>
          </a:p>
          <a:p>
            <a:pPr lvl="1"/>
            <a:r>
              <a:rPr lang="el-GR" altLang="el-GR" dirty="0" smtClean="0"/>
              <a:t>Οι ανθρώπινοι πληθυσμοί αυξάνονται με ταχύτερο ρυθμό από τον ρυθμό παραγωγής τροφίμων που είναι αναγκαία για την επιβίωσή τους</a:t>
            </a:r>
          </a:p>
        </p:txBody>
      </p:sp>
    </p:spTree>
    <p:extLst>
      <p:ext uri="{BB962C8B-B14F-4D97-AF65-F5344CB8AC3E}">
        <p14:creationId xmlns:p14="http://schemas.microsoft.com/office/powerpoint/2010/main" val="16413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ενότητα βασίζεται στο βιβλίο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0667"/>
            <a:ext cx="3528392" cy="51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54" y="3861048"/>
            <a:ext cx="3563888" cy="14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0" y="2204292"/>
            <a:ext cx="356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  <a:hlinkClick r:id="rId4"/>
              </a:rPr>
              <a:t>Κοινωνιολογία, Οι Βασικές Έννοιες, </a:t>
            </a:r>
            <a:r>
              <a:rPr lang="el-GR" dirty="0" err="1">
                <a:latin typeface="+mn-lt"/>
                <a:hlinkClick r:id="rId4"/>
              </a:rPr>
              <a:t>Michael</a:t>
            </a:r>
            <a:r>
              <a:rPr lang="el-GR" dirty="0">
                <a:latin typeface="+mn-lt"/>
                <a:hlinkClick r:id="rId4"/>
              </a:rPr>
              <a:t> </a:t>
            </a:r>
            <a:r>
              <a:rPr lang="el-GR" dirty="0" err="1">
                <a:latin typeface="+mn-lt"/>
                <a:hlinkClick r:id="rId4"/>
              </a:rPr>
              <a:t>Hughes</a:t>
            </a:r>
            <a:r>
              <a:rPr lang="el-GR" dirty="0">
                <a:latin typeface="+mn-lt"/>
                <a:hlinkClick r:id="rId4"/>
              </a:rPr>
              <a:t>, </a:t>
            </a:r>
            <a:r>
              <a:rPr lang="el-GR" dirty="0" err="1">
                <a:latin typeface="+mn-lt"/>
                <a:hlinkClick r:id="rId4"/>
              </a:rPr>
              <a:t>Carolyn</a:t>
            </a:r>
            <a:r>
              <a:rPr lang="el-GR" dirty="0">
                <a:latin typeface="+mn-lt"/>
                <a:hlinkClick r:id="rId4"/>
              </a:rPr>
              <a:t> J. </a:t>
            </a:r>
            <a:r>
              <a:rPr lang="el-GR" dirty="0" err="1">
                <a:latin typeface="+mn-lt"/>
                <a:hlinkClick r:id="rId4"/>
              </a:rPr>
              <a:t>Kroehler</a:t>
            </a:r>
            <a:r>
              <a:rPr lang="el-GR" dirty="0">
                <a:latin typeface="+mn-lt"/>
                <a:hlinkClick r:id="rId4"/>
              </a:rPr>
              <a:t>, Εισαγωγή και επιστημονική επιμέλεια Θεόδωρος </a:t>
            </a:r>
            <a:r>
              <a:rPr lang="el-GR" dirty="0" err="1">
                <a:latin typeface="+mn-lt"/>
                <a:hlinkClick r:id="rId4"/>
              </a:rPr>
              <a:t>Ιωσηφίδης</a:t>
            </a:r>
            <a:r>
              <a:rPr lang="el-GR" dirty="0">
                <a:latin typeface="+mn-lt"/>
                <a:hlinkClick r:id="rId4"/>
              </a:rPr>
              <a:t>, Εκδόσεις Κριτική, 2007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1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15/22</a:t>
            </a:r>
            <a:endParaRPr lang="en-US" altLang="el-GR" sz="35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Δικαιώθηκε ο </a:t>
            </a:r>
            <a:r>
              <a:rPr lang="el-GR" altLang="el-GR" sz="2800" dirty="0" err="1" smtClean="0"/>
              <a:t>Μάλθους</a:t>
            </a:r>
            <a:r>
              <a:rPr lang="el-GR" altLang="el-GR" sz="2800" dirty="0" smtClean="0"/>
              <a:t>;</a:t>
            </a:r>
            <a:endParaRPr lang="el-GR" altLang="el-GR" sz="2000" dirty="0" smtClean="0"/>
          </a:p>
          <a:p>
            <a:pPr lvl="1"/>
            <a:r>
              <a:rPr lang="el-GR" altLang="el-GR" dirty="0" smtClean="0"/>
              <a:t>Δεν υπολόγισε τον πλήρη αντίκτυπο της βιομηχανικής επανάστασης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 err="1" smtClean="0"/>
              <a:t>νεο</a:t>
            </a:r>
            <a:r>
              <a:rPr lang="el-GR" altLang="el-GR" dirty="0" smtClean="0"/>
              <a:t>-μαλθουσιανοί υπογραμμίζουν ότι 0,5 εκατομμύριο άνθρωποι υποφέρουν από χρόνιο υποσιτισμό </a:t>
            </a:r>
          </a:p>
        </p:txBody>
      </p:sp>
    </p:spTree>
    <p:extLst>
      <p:ext uri="{BB962C8B-B14F-4D97-AF65-F5344CB8AC3E}">
        <p14:creationId xmlns:p14="http://schemas.microsoft.com/office/powerpoint/2010/main" val="17914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16/22</a:t>
            </a:r>
            <a:endParaRPr lang="en-US" altLang="el-GR" sz="35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Μαρξ</a:t>
            </a:r>
            <a:endParaRPr lang="el-GR" altLang="el-GR" sz="2000" dirty="0" smtClean="0"/>
          </a:p>
          <a:p>
            <a:pPr lvl="1"/>
            <a:r>
              <a:rPr lang="el-GR" altLang="el-GR" dirty="0" smtClean="0"/>
              <a:t>Ο υπερπληθυσμός, ειδικά της εργατικής τάξης, σχετίζεται με τη διαθεσιμότητα των θέσεων εργασίας</a:t>
            </a:r>
          </a:p>
          <a:p>
            <a:pPr lvl="1"/>
            <a:r>
              <a:rPr lang="el-GR" altLang="el-GR" dirty="0" smtClean="0"/>
              <a:t>Στη σοσιαλιστική κοινωνία δεν θα υπάρχει πρόβλημα υπερπληθυσμού </a:t>
            </a:r>
          </a:p>
        </p:txBody>
      </p:sp>
    </p:spTree>
    <p:extLst>
      <p:ext uri="{BB962C8B-B14F-4D97-AF65-F5344CB8AC3E}">
        <p14:creationId xmlns:p14="http://schemas.microsoft.com/office/powerpoint/2010/main" val="24200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17/22</a:t>
            </a:r>
            <a:endParaRPr lang="en-US" altLang="el-GR" sz="35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l-GR" altLang="el-GR" sz="2800" b="1" dirty="0" smtClean="0"/>
              <a:t>Δημογραφική Μετάβαση </a:t>
            </a:r>
            <a:endParaRPr lang="el-GR" altLang="el-GR" sz="2800" dirty="0" smtClean="0"/>
          </a:p>
          <a:p>
            <a:r>
              <a:rPr lang="el-GR" altLang="el-GR" sz="2400" dirty="0" smtClean="0"/>
              <a:t>Προσέγγιση της πληθυσμιακής αλλαγής σύμφωνα με την οποία η διαδικασία του εκσυγχρονισμού συνδέεται με τρία στάδια πληθυσμιακών μεταβολών: της υψηλής δυνητικής πληθυσμιακής αύξησης, της μεταβατικής αύξησης και της πληθυσμιακής σταθερότητας</a:t>
            </a:r>
          </a:p>
          <a:p>
            <a:pPr lvl="1"/>
            <a:r>
              <a:rPr lang="el-GR" altLang="el-GR" sz="2200" dirty="0" smtClean="0"/>
              <a:t>Πρώτο στάδιο: Υψηλή Δυνητική Πληθυσμιακή Αύξηση</a:t>
            </a:r>
          </a:p>
          <a:p>
            <a:pPr lvl="1"/>
            <a:r>
              <a:rPr lang="el-GR" altLang="el-GR" sz="2200" dirty="0" smtClean="0"/>
              <a:t>Δεύτερο στάδιο: Μεταβατική Αύξηση</a:t>
            </a:r>
          </a:p>
          <a:p>
            <a:pPr lvl="1"/>
            <a:r>
              <a:rPr lang="el-GR" altLang="el-GR" sz="2200" dirty="0" smtClean="0"/>
              <a:t>Τρίτο στάδιο: Πληθυσμιακή Σταθερότητα</a:t>
            </a:r>
          </a:p>
        </p:txBody>
      </p:sp>
    </p:spTree>
    <p:extLst>
      <p:ext uri="{BB962C8B-B14F-4D97-AF65-F5344CB8AC3E}">
        <p14:creationId xmlns:p14="http://schemas.microsoft.com/office/powerpoint/2010/main" val="31163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18/22</a:t>
            </a:r>
            <a:endParaRPr lang="en-US" altLang="el-GR" sz="35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Αξιολόγηση της Θεωρίας της Δημογραφικής Μετάβασης</a:t>
            </a:r>
          </a:p>
          <a:p>
            <a:pPr lvl="1"/>
            <a:r>
              <a:rPr lang="el-GR" altLang="el-GR" sz="2400" dirty="0" smtClean="0"/>
              <a:t>Οι κοινωνικοί επιστήμονες δεν είναι βέβαιοι για το κατά πόσον τα στάδια της θεωρίας περιγράφουν με ακρίβεια τη δημογραφική ιστορική εξέλιξη της Ευρώπης</a:t>
            </a:r>
          </a:p>
          <a:p>
            <a:pPr lvl="1"/>
            <a:r>
              <a:rPr lang="el-GR" altLang="el-GR" sz="2400" dirty="0" smtClean="0"/>
              <a:t>Έχει περιορισμένη χρησιμότητα για την πρόβλεψη των πληθυσμιακών μεταβολών στις αναπτυσσόμενες χώρες</a:t>
            </a:r>
          </a:p>
          <a:p>
            <a:pPr lvl="1"/>
            <a:r>
              <a:rPr lang="el-GR" altLang="el-GR" sz="2400" dirty="0" smtClean="0"/>
              <a:t>Η ανάπτυξη του τομέα των υπηρεσιών συνδέεται με τη μείωση των γεννήσεων </a:t>
            </a:r>
          </a:p>
        </p:txBody>
      </p:sp>
    </p:spTree>
    <p:extLst>
      <p:ext uri="{BB962C8B-B14F-4D97-AF65-F5344CB8AC3E}">
        <p14:creationId xmlns:p14="http://schemas.microsoft.com/office/powerpoint/2010/main" val="23666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19/22</a:t>
            </a:r>
            <a:endParaRPr lang="en-US" altLang="el-GR" sz="3500" dirty="0" smtClean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009900" y="5448300"/>
            <a:ext cx="6245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i="1">
                <a:latin typeface="+mn-lt"/>
              </a:rPr>
              <a:t>Τάσεις των Δεικτών Γεννητικότητας και Θνησιμότητας Σύμφωνα με τη Θεωρία της Δημογραφικής Μετάβασης</a:t>
            </a:r>
            <a:endParaRPr lang="en-US" altLang="el-GR" sz="2000" b="1" i="1">
              <a:latin typeface="+mn-lt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447800" y="5599113"/>
            <a:ext cx="1558925" cy="458787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i="1">
                <a:solidFill>
                  <a:schemeClr val="bg1"/>
                </a:solidFill>
                <a:latin typeface="+mn-lt"/>
              </a:rPr>
              <a:t>Σχήμα</a:t>
            </a:r>
            <a:r>
              <a:rPr lang="en-US" altLang="el-GR" sz="1800" i="1">
                <a:solidFill>
                  <a:schemeClr val="bg1"/>
                </a:solidFill>
                <a:latin typeface="+mn-lt"/>
              </a:rPr>
              <a:t> 12.5</a:t>
            </a:r>
            <a:endParaRPr lang="en-US" altLang="el-GR" sz="1800" b="1" i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581" name="Picture 8" descr="hug80554_1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38300"/>
            <a:ext cx="73945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990600" y="1790700"/>
            <a:ext cx="400110" cy="3162300"/>
          </a:xfrm>
          <a:prstGeom prst="rect">
            <a:avLst/>
          </a:prstGeom>
          <a:solidFill>
            <a:schemeClr val="accent1"/>
          </a:solidFill>
        </p:spPr>
        <p:txBody>
          <a:bodyPr vert="vert270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1400" dirty="0">
                <a:latin typeface="+mj-lt"/>
              </a:rPr>
              <a:t>Δείκτης ανά 1000 άτομα πληθυσμού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438400" y="1638300"/>
            <a:ext cx="1143000" cy="33813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1600" b="1" dirty="0">
                <a:latin typeface="+mj-lt"/>
              </a:rPr>
              <a:t>Στάδιο 1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533900" y="1638300"/>
            <a:ext cx="1143000" cy="33813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1600" b="1" dirty="0">
                <a:latin typeface="+mj-lt"/>
              </a:rPr>
              <a:t>Στάδιο 2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781800" y="1638300"/>
            <a:ext cx="1143000" cy="33813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1600" b="1" dirty="0">
                <a:latin typeface="+mj-lt"/>
              </a:rPr>
              <a:t>Στάδιο 3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6515100" y="3609975"/>
            <a:ext cx="1828800" cy="276225"/>
          </a:xfrm>
          <a:prstGeom prst="rect">
            <a:avLst/>
          </a:prstGeom>
          <a:solidFill>
            <a:srgbClr val="FFCC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1200" dirty="0">
                <a:latin typeface="+mj-lt"/>
              </a:rPr>
              <a:t>Δείκτης Γεννητικότητας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4152900" y="3848100"/>
            <a:ext cx="838200" cy="276225"/>
          </a:xfrm>
          <a:prstGeom prst="rect">
            <a:avLst/>
          </a:prstGeom>
          <a:solidFill>
            <a:srgbClr val="FFCC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1200" dirty="0">
                <a:latin typeface="+mj-lt"/>
              </a:rPr>
              <a:t>Δείκτης 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4152900" y="4076700"/>
            <a:ext cx="1219200" cy="276225"/>
          </a:xfrm>
          <a:prstGeom prst="rect">
            <a:avLst/>
          </a:prstGeom>
          <a:solidFill>
            <a:srgbClr val="FFCC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1200" dirty="0">
                <a:latin typeface="+mj-lt"/>
              </a:rPr>
              <a:t>Θνησιμότητας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5334000" y="4114800"/>
            <a:ext cx="114300" cy="276225"/>
          </a:xfrm>
          <a:prstGeom prst="rect">
            <a:avLst/>
          </a:prstGeom>
          <a:solidFill>
            <a:srgbClr val="FFCCFF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12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4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20/22</a:t>
            </a:r>
            <a:endParaRPr lang="en-US" altLang="el-GR" sz="35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l-GR" altLang="el-GR" sz="2800" b="1" dirty="0" smtClean="0"/>
              <a:t>Πληθυσμιακές Πολιτικές</a:t>
            </a:r>
            <a:endParaRPr lang="el-GR" altLang="el-GR" sz="2800" dirty="0" smtClean="0"/>
          </a:p>
          <a:p>
            <a:r>
              <a:rPr lang="el-GR" altLang="el-GR" sz="2800" dirty="0" smtClean="0"/>
              <a:t>Οικογενειακός Προγραμματισμός</a:t>
            </a:r>
            <a:endParaRPr lang="el-GR" altLang="el-GR" sz="2000" dirty="0" smtClean="0"/>
          </a:p>
          <a:p>
            <a:pPr lvl="1"/>
            <a:r>
              <a:rPr lang="el-GR" altLang="el-GR" dirty="0" smtClean="0"/>
              <a:t>Εάν είναι άμεσα διαθέσιμα τα μέσα αντισύλληψης και η κοινωνία είναι ενημερωμένη για τον οικογενειακό προγραμματισμό, οι γεννήσεις θα μειωθούν</a:t>
            </a:r>
          </a:p>
        </p:txBody>
      </p:sp>
    </p:spTree>
    <p:extLst>
      <p:ext uri="{BB962C8B-B14F-4D97-AF65-F5344CB8AC3E}">
        <p14:creationId xmlns:p14="http://schemas.microsoft.com/office/powerpoint/2010/main" val="23288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>
                <a:solidFill>
                  <a:prstClr val="black"/>
                </a:solidFill>
              </a:rPr>
              <a:t>21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/22</a:t>
            </a:r>
            <a:endParaRPr lang="en-US" altLang="el-GR" sz="35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smtClean="0"/>
              <a:t>Οι Στρατηγικές Ανάπτυξης</a:t>
            </a:r>
          </a:p>
          <a:p>
            <a:pPr lvl="1"/>
            <a:r>
              <a:rPr lang="el-GR" altLang="el-GR" sz="2400" smtClean="0"/>
              <a:t>Βασίζονται στη θεωρία της δημογραφικής μετάβασης</a:t>
            </a:r>
          </a:p>
          <a:p>
            <a:pPr lvl="1"/>
            <a:r>
              <a:rPr lang="el-GR" altLang="el-GR" sz="2400" smtClean="0"/>
              <a:t>Η γονιμότητα είναι μια μορφή συμπεριφοράς, η οποία συνδέεται στενά με τους θεσμούς και τις δομές της κοινωνίας</a:t>
            </a:r>
          </a:p>
          <a:p>
            <a:r>
              <a:rPr lang="el-GR" altLang="el-GR" sz="2800" smtClean="0"/>
              <a:t>Η Κοινωνιακή Προσέγγιση </a:t>
            </a:r>
          </a:p>
          <a:p>
            <a:pPr lvl="1"/>
            <a:r>
              <a:rPr lang="el-GR" altLang="el-GR" sz="2400" smtClean="0"/>
              <a:t>Υπέρ των κυβερνητικών πολιτικών που αποσκοπούν στη μεταβολή δημογραφικών τάσεων </a:t>
            </a:r>
          </a:p>
        </p:txBody>
      </p:sp>
    </p:spTree>
    <p:extLst>
      <p:ext uri="{BB962C8B-B14F-4D97-AF65-F5344CB8AC3E}">
        <p14:creationId xmlns:p14="http://schemas.microsoft.com/office/powerpoint/2010/main" val="32275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22/22</a:t>
            </a:r>
            <a:endParaRPr lang="en-US" altLang="el-GR" sz="35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Καταναγκασμός</a:t>
            </a:r>
            <a:endParaRPr lang="el-GR" altLang="el-GR" sz="2000" dirty="0" smtClean="0"/>
          </a:p>
          <a:p>
            <a:pPr lvl="1"/>
            <a:r>
              <a:rPr lang="el-GR" altLang="el-GR" dirty="0" smtClean="0"/>
              <a:t>Η Κίνα εφαρμόζει αυστηρά μέτρα για να επιβραδύνει τον ρυθμό αύξησης του πληθυσμού της</a:t>
            </a:r>
          </a:p>
          <a:p>
            <a:r>
              <a:rPr lang="el-GR" altLang="el-GR" sz="2800" dirty="0" smtClean="0"/>
              <a:t>Μείωση του Πληθυσμού </a:t>
            </a:r>
            <a:endParaRPr lang="el-GR" altLang="el-GR" sz="2000" dirty="0" smtClean="0"/>
          </a:p>
          <a:p>
            <a:pPr lvl="1"/>
            <a:r>
              <a:rPr lang="el-GR" altLang="el-GR" dirty="0" smtClean="0"/>
              <a:t>Η μείωση του πληθυσμού προκαλεί μια σειρά από κοινωνικά και οικονομικά προβλήματα σε όσες χώρες συμβαίνει</a:t>
            </a:r>
          </a:p>
        </p:txBody>
      </p:sp>
    </p:spTree>
    <p:extLst>
      <p:ext uri="{BB962C8B-B14F-4D97-AF65-F5344CB8AC3E}">
        <p14:creationId xmlns:p14="http://schemas.microsoft.com/office/powerpoint/2010/main" val="38126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Το Αστικό </a:t>
            </a:r>
            <a:r>
              <a:rPr lang="el-GR" altLang="el-GR" sz="3600" dirty="0" smtClean="0"/>
              <a:t>Περιβάλλον </a:t>
            </a:r>
            <a:r>
              <a:rPr lang="el-GR" altLang="el-GR" sz="3200" b="0" dirty="0" smtClean="0"/>
              <a:t>1/10</a:t>
            </a:r>
            <a:endParaRPr lang="el-GR" altLang="el-GR" sz="3200" b="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b="1" dirty="0" smtClean="0"/>
              <a:t>Πόλη </a:t>
            </a:r>
            <a:r>
              <a:rPr lang="el-GR" altLang="el-GR" sz="2800" dirty="0" smtClean="0"/>
              <a:t>– ένας σχετικά πυκνοκατοικημένος οικισμός, στον οποίο ζουν μόνιμα άνθρωποι που εξασφαλίζουν τα προς το ζην κυρίως μέσω μη αγροτικών δραστηριοτήτων </a:t>
            </a:r>
          </a:p>
        </p:txBody>
      </p:sp>
    </p:spTree>
    <p:extLst>
      <p:ext uri="{BB962C8B-B14F-4D97-AF65-F5344CB8AC3E}">
        <p14:creationId xmlns:p14="http://schemas.microsoft.com/office/powerpoint/2010/main" val="11221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Το Αστικό Περιβάλλον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2/10</a:t>
            </a:r>
            <a:endParaRPr lang="en-US" altLang="el-GR" sz="35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l-GR" altLang="el-GR" sz="2800" b="1" dirty="0" smtClean="0"/>
              <a:t>Οι Απαρχές και η Εξέλιξη των Πόλεων </a:t>
            </a:r>
            <a:endParaRPr lang="el-GR" altLang="el-GR" sz="2800" dirty="0" smtClean="0"/>
          </a:p>
          <a:p>
            <a:r>
              <a:rPr lang="el-GR" altLang="el-GR" sz="2800" dirty="0" smtClean="0"/>
              <a:t>Οι Πόλεις της Προβιομηχανικής Εποχής</a:t>
            </a:r>
          </a:p>
          <a:p>
            <a:pPr lvl="1"/>
            <a:r>
              <a:rPr lang="el-GR" altLang="el-GR" sz="2200" dirty="0" smtClean="0"/>
              <a:t>Ο πληθυσμός των περισσοτέρων δεν ξεπερνούσε το 10% του συνολικού πληθυσμού της περιοχής</a:t>
            </a:r>
          </a:p>
          <a:p>
            <a:r>
              <a:rPr lang="el-GR" altLang="el-GR" sz="2800" dirty="0" smtClean="0"/>
              <a:t>Βιομηχανικά – Αστικά Κέντρα</a:t>
            </a:r>
          </a:p>
          <a:p>
            <a:pPr lvl="1"/>
            <a:r>
              <a:rPr lang="el-GR" altLang="el-GR" sz="2200" dirty="0" smtClean="0"/>
              <a:t>Αλματώδης ανάπτυξη τους δύο προηγούμενους αιώνες</a:t>
            </a:r>
          </a:p>
          <a:p>
            <a:r>
              <a:rPr lang="el-GR" altLang="el-GR" sz="2800" dirty="0" smtClean="0"/>
              <a:t>Μητροπόλεις</a:t>
            </a:r>
          </a:p>
          <a:p>
            <a:pPr lvl="1"/>
            <a:r>
              <a:rPr lang="el-GR" altLang="el-GR" sz="2200" b="1" dirty="0" err="1" smtClean="0"/>
              <a:t>Μεγα</a:t>
            </a:r>
            <a:r>
              <a:rPr lang="el-GR" altLang="el-GR" sz="2200" b="1" dirty="0" smtClean="0"/>
              <a:t>-πόλεις </a:t>
            </a:r>
            <a:r>
              <a:rPr lang="el-GR" altLang="el-GR" sz="2200" dirty="0" smtClean="0"/>
              <a:t>– πόλεις που σχηματίστηκαν όταν έγιναν έργα αστικής ανάπτυξης στις αγροτικές περιοχές που βρίσκονταν γεωγραφικά ανάμεσα στα μητροπολιτικά κέντρα</a:t>
            </a:r>
          </a:p>
        </p:txBody>
      </p:sp>
    </p:spTree>
    <p:extLst>
      <p:ext uri="{BB962C8B-B14F-4D97-AF65-F5344CB8AC3E}">
        <p14:creationId xmlns:p14="http://schemas.microsoft.com/office/powerpoint/2010/main" val="12931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Περιεχόμενα</a:t>
            </a:r>
            <a:endParaRPr lang="el-GR" altLang="el-G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Πληθυσμός και Περιβάλλον</a:t>
            </a:r>
          </a:p>
          <a:p>
            <a:r>
              <a:rPr lang="el-GR" sz="2800" dirty="0"/>
              <a:t>Πληθυσμός</a:t>
            </a:r>
          </a:p>
          <a:p>
            <a:r>
              <a:rPr lang="el-GR" sz="2800" dirty="0"/>
              <a:t>Το Αστικό Περιβάλλον</a:t>
            </a:r>
          </a:p>
          <a:p>
            <a:r>
              <a:rPr lang="el-GR" sz="2800" dirty="0"/>
              <a:t>Το Οικολογικό Περιβάλλον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770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Το Αστικό Περιβάλλον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3/10</a:t>
            </a:r>
            <a:endParaRPr lang="en-US" altLang="el-GR" sz="35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smtClean="0"/>
              <a:t>Η παγκόσμια πόλη</a:t>
            </a:r>
          </a:p>
          <a:p>
            <a:pPr lvl="1"/>
            <a:r>
              <a:rPr lang="el-GR" altLang="el-GR" sz="2200" smtClean="0"/>
              <a:t>Οι δημογράφοι που μελετούν τα αστικά κέντρα προβλέπουν ότι μέχρι το 2015 οι περισσότερες μεγάλες αστικές περιοχές του πλανήτη θα βρίσκονται στον αναπτυσσόμενο κόσμο</a:t>
            </a:r>
          </a:p>
          <a:p>
            <a:pPr lvl="1"/>
            <a:r>
              <a:rPr lang="el-GR" altLang="el-GR" sz="2200" smtClean="0"/>
              <a:t>Η διασπορά και η συγκέντρωση ευνοούν την ανάπτυξη του φαινομένου</a:t>
            </a:r>
          </a:p>
          <a:p>
            <a:pPr lvl="1"/>
            <a:r>
              <a:rPr lang="el-GR" altLang="el-GR" sz="2200" smtClean="0"/>
              <a:t>Στο εσωτερικό των μεγαλουπόλεων σχηματίζονται «διεθνικοί χώροι»</a:t>
            </a:r>
          </a:p>
          <a:p>
            <a:pPr lvl="1"/>
            <a:r>
              <a:rPr lang="el-GR" altLang="el-GR" sz="2200" smtClean="0"/>
              <a:t>Η ανάπτυξη των υπερεθνικών τομέων των χρηματοοικονομικών και των άλλων υπηρεσιών έχει δημιουργήσει μια νέα τάξη υψηλόμισθων στελεχών και επαγγελματιών</a:t>
            </a:r>
          </a:p>
        </p:txBody>
      </p:sp>
    </p:spTree>
    <p:extLst>
      <p:ext uri="{BB962C8B-B14F-4D97-AF65-F5344CB8AC3E}">
        <p14:creationId xmlns:p14="http://schemas.microsoft.com/office/powerpoint/2010/main" val="30651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Το Αστικό Περιβάλλον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4/10</a:t>
            </a:r>
            <a:endParaRPr lang="en-US" altLang="el-GR" sz="3500" dirty="0" smtClean="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438400" y="5003800"/>
            <a:ext cx="6705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i="1">
                <a:latin typeface="+mn-lt"/>
              </a:rPr>
              <a:t>Μέγεθος Πληθυσμού </a:t>
            </a:r>
            <a:r>
              <a:rPr lang="en-US" altLang="el-GR" sz="2000" b="1" i="1">
                <a:latin typeface="+mn-lt"/>
              </a:rPr>
              <a:t>(</a:t>
            </a:r>
            <a:r>
              <a:rPr lang="el-GR" altLang="el-GR" sz="2000" b="1" i="1">
                <a:latin typeface="+mn-lt"/>
              </a:rPr>
              <a:t>σε χιλιάδες</a:t>
            </a:r>
            <a:r>
              <a:rPr lang="en-US" altLang="el-GR" sz="2000" b="1" i="1">
                <a:latin typeface="+mn-lt"/>
              </a:rPr>
              <a:t>) </a:t>
            </a:r>
            <a:r>
              <a:rPr lang="el-GR" altLang="el-GR" sz="2000" b="1" i="1">
                <a:latin typeface="+mn-lt"/>
              </a:rPr>
              <a:t>των Οχτώ Μεγαλύτερων Πολεοδομικών Συγκροτημάτων του Κόσμου Κατά τα Έτη</a:t>
            </a:r>
            <a:r>
              <a:rPr lang="en-US" altLang="el-GR" sz="2000" b="1" i="1">
                <a:latin typeface="+mn-lt"/>
              </a:rPr>
              <a:t> 1950, 1975</a:t>
            </a:r>
            <a:r>
              <a:rPr lang="el-GR" altLang="el-GR" sz="2000" b="1" i="1">
                <a:latin typeface="+mn-lt"/>
              </a:rPr>
              <a:t> και</a:t>
            </a:r>
            <a:r>
              <a:rPr lang="en-US" altLang="el-GR" sz="2000" b="1" i="1">
                <a:latin typeface="+mn-lt"/>
              </a:rPr>
              <a:t> 2000, </a:t>
            </a:r>
            <a:r>
              <a:rPr lang="el-GR" altLang="el-GR" sz="2000" b="1" i="1">
                <a:latin typeface="+mn-lt"/>
              </a:rPr>
              <a:t>με Προβλέψεις για το </a:t>
            </a:r>
            <a:r>
              <a:rPr lang="en-US" altLang="el-GR" sz="2000" b="1" i="1">
                <a:latin typeface="+mn-lt"/>
              </a:rPr>
              <a:t>2015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200">
                <a:latin typeface="+mn-lt"/>
              </a:rPr>
              <a:t>Πηγή</a:t>
            </a:r>
            <a:r>
              <a:rPr lang="en-US" altLang="el-GR" sz="1200">
                <a:latin typeface="+mn-lt"/>
              </a:rPr>
              <a:t>: </a:t>
            </a:r>
            <a:r>
              <a:rPr lang="el-GR" altLang="el-GR" sz="1200">
                <a:latin typeface="+mn-lt"/>
              </a:rPr>
              <a:t>Στοιχεία του ΟΗΕ </a:t>
            </a:r>
            <a:r>
              <a:rPr lang="en-US" altLang="el-GR" sz="1200">
                <a:latin typeface="+mn-lt"/>
              </a:rPr>
              <a:t>(2001).</a:t>
            </a:r>
            <a:endParaRPr lang="en-US" altLang="el-GR" sz="2000" i="1">
              <a:latin typeface="+mn-lt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85825" y="5157788"/>
            <a:ext cx="1558925" cy="458787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i="1">
                <a:solidFill>
                  <a:schemeClr val="bg1"/>
                </a:solidFill>
                <a:latin typeface="+mn-lt"/>
              </a:rPr>
              <a:t>Σχήμα</a:t>
            </a:r>
            <a:r>
              <a:rPr lang="en-US" altLang="el-GR" sz="1800" i="1">
                <a:solidFill>
                  <a:schemeClr val="bg1"/>
                </a:solidFill>
                <a:latin typeface="+mn-lt"/>
              </a:rPr>
              <a:t> 12.6</a:t>
            </a:r>
            <a:endParaRPr lang="en-US" altLang="el-GR" sz="1800" b="1" i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371600" y="551815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l-GR" sz="1400" b="1">
                <a:latin typeface="+mn-lt"/>
              </a:rPr>
              <a:t>	</a:t>
            </a:r>
          </a:p>
        </p:txBody>
      </p:sp>
      <p:pic>
        <p:nvPicPr>
          <p:cNvPr id="31750" name="Picture 8" descr="hug80554_1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47775"/>
            <a:ext cx="487203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Το Αστικό Περιβάλλον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5/10</a:t>
            </a:r>
            <a:endParaRPr lang="en-US" altLang="el-GR" sz="35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l-GR" altLang="el-GR" sz="2800" b="1" dirty="0" smtClean="0"/>
              <a:t>Μοντέλα Αστικής Ανάπτυξης</a:t>
            </a:r>
            <a:endParaRPr lang="el-GR" altLang="el-GR" sz="2800" dirty="0" smtClean="0"/>
          </a:p>
          <a:p>
            <a:r>
              <a:rPr lang="el-GR" altLang="el-GR" sz="2400" b="1" dirty="0" smtClean="0"/>
              <a:t>Η Θεωρία των Ομόκεντρων Κύκλων – </a:t>
            </a:r>
            <a:r>
              <a:rPr lang="el-GR" altLang="el-GR" sz="2400" dirty="0" smtClean="0"/>
              <a:t>οι σύγχρονες πόλεις ακολουθούν ένα μοντέλο ομόκεντρων κύκλων, όπου κάθε κύκλος έχει τα δικά του ιδιαίτερα χαρακτηριστικά</a:t>
            </a:r>
          </a:p>
          <a:p>
            <a:r>
              <a:rPr lang="el-GR" altLang="el-GR" sz="2400" b="1" dirty="0" smtClean="0"/>
              <a:t>Η Θεωρία των Αστικών Τομέων –</a:t>
            </a:r>
            <a:r>
              <a:rPr lang="el-GR" altLang="el-GR" sz="2400" dirty="0" smtClean="0"/>
              <a:t> προσέγγιση της αστικής ανάπτυξης σύμφωνα με την οποία οι μεγαλουπόλεις αποτελούνται από τομείς – περιοχές με σφηνοειδές σχήμα και όχι από ομόκεντρους κύκλους</a:t>
            </a:r>
          </a:p>
        </p:txBody>
      </p:sp>
    </p:spTree>
    <p:extLst>
      <p:ext uri="{BB962C8B-B14F-4D97-AF65-F5344CB8AC3E}">
        <p14:creationId xmlns:p14="http://schemas.microsoft.com/office/powerpoint/2010/main" val="38836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Το Αστικό Περιβάλλον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6/10</a:t>
            </a:r>
            <a:endParaRPr lang="en-US" altLang="el-GR" sz="35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b="1" dirty="0" smtClean="0"/>
              <a:t>Η Θεωρία των Πολλαπλών Πυρήνων </a:t>
            </a:r>
            <a:r>
              <a:rPr lang="el-GR" altLang="el-GR" sz="2800" dirty="0" smtClean="0"/>
              <a:t>– προσέγγιση της αστικής ανάπτυξης σύμφωνα με την οποία οι πόλεις δεν έχουν ένα αλλά πολλά κέντρα, το καθένα εκ των οποίων ειδικεύεται σε κάποια συγκεκριμένη δραστηριότητα, η οποία καθορίζει και τον ιδιαίτερο χαρακτήρα της γύρω περιοχής</a:t>
            </a:r>
          </a:p>
        </p:txBody>
      </p:sp>
    </p:spTree>
    <p:extLst>
      <p:ext uri="{BB962C8B-B14F-4D97-AF65-F5344CB8AC3E}">
        <p14:creationId xmlns:p14="http://schemas.microsoft.com/office/powerpoint/2010/main" val="372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Το Αστικό Περιβάλλον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7/10</a:t>
            </a:r>
            <a:endParaRPr lang="en-US" altLang="el-GR" sz="35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el-GR" altLang="el-GR" sz="2800" b="1" dirty="0" smtClean="0"/>
              <a:t>Οικολογικές Διαδικασίες: Διαχωρισμός και Εξευγενισμός</a:t>
            </a:r>
            <a:endParaRPr lang="el-GR" altLang="el-GR" sz="2800" dirty="0" smtClean="0"/>
          </a:p>
          <a:p>
            <a:r>
              <a:rPr lang="el-GR" altLang="el-GR" sz="2800" b="1" dirty="0" smtClean="0"/>
              <a:t>Διαχωρισμός </a:t>
            </a:r>
            <a:r>
              <a:rPr lang="el-GR" altLang="el-GR" sz="2800" dirty="0" smtClean="0"/>
              <a:t>– η διαδικασία διαφοροποίησης των γεωγραφικών περιοχών εγκατάστασης των ατόμων και των ομάδων ανάλογα με τα κοινά γνωρίσματα ή τις κοινές δραστηριότητές τους</a:t>
            </a:r>
          </a:p>
          <a:p>
            <a:pPr lvl="1"/>
            <a:r>
              <a:rPr lang="el-GR" altLang="el-GR" sz="2400" b="1" dirty="0" smtClean="0"/>
              <a:t>Φυσικές περιοχές </a:t>
            </a:r>
            <a:r>
              <a:rPr lang="el-GR" altLang="el-GR" sz="2400" dirty="0" smtClean="0"/>
              <a:t>– γεωγραφικές περιοχές με ξεχωριστά χαρακτηριστικά</a:t>
            </a:r>
          </a:p>
        </p:txBody>
      </p:sp>
    </p:spTree>
    <p:extLst>
      <p:ext uri="{BB962C8B-B14F-4D97-AF65-F5344CB8AC3E}">
        <p14:creationId xmlns:p14="http://schemas.microsoft.com/office/powerpoint/2010/main" val="4812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Το Αστικό Περιβάλλον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8/10</a:t>
            </a:r>
            <a:endParaRPr lang="en-US" altLang="el-GR" sz="35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Εισβολή και Διαδοχή </a:t>
            </a:r>
          </a:p>
          <a:p>
            <a:pPr lvl="1"/>
            <a:r>
              <a:rPr lang="el-GR" altLang="el-GR" sz="2400" b="1" dirty="0" smtClean="0"/>
              <a:t>Εισβολή – </a:t>
            </a:r>
            <a:r>
              <a:rPr lang="el-GR" altLang="el-GR" sz="2400" dirty="0" smtClean="0"/>
              <a:t>μια κατηγορία πληθυσμού ή ένας τύπος λειτουργιών και υπηρεσιών εισχωρεί σε μια περιοχή την οποία κατέχει κάποια άλλη κατηγορία πληθυσμού ή τύπος δραστηριότητας</a:t>
            </a:r>
          </a:p>
          <a:p>
            <a:pPr lvl="1"/>
            <a:r>
              <a:rPr lang="el-GR" altLang="el-GR" sz="2400" b="1" dirty="0" smtClean="0"/>
              <a:t>Διαδοχή –</a:t>
            </a:r>
            <a:r>
              <a:rPr lang="el-GR" altLang="el-GR" sz="2400" dirty="0" smtClean="0"/>
              <a:t> η εισβολή καταλήγει στον εκτοπισμό της προηγούμενης δραστηριότητας και στη μεταβολή του τύπου του πληθυσμού ή του είδους των λειτουργιών και υπηρεσιών</a:t>
            </a:r>
          </a:p>
          <a:p>
            <a:pPr lvl="1"/>
            <a:r>
              <a:rPr lang="el-GR" altLang="el-GR" sz="2400" b="1" dirty="0" smtClean="0"/>
              <a:t>Αστικός εξευγενισμός –</a:t>
            </a:r>
            <a:r>
              <a:rPr lang="el-GR" altLang="el-GR" sz="2400" dirty="0" smtClean="0"/>
              <a:t> η επιστροφή της μεσαίας τάξης – κυρίως νέων, λευκών και άτεκνων επαγγελματιών – σε παλαιότερες αστικές γειτονιές</a:t>
            </a:r>
          </a:p>
        </p:txBody>
      </p:sp>
    </p:spTree>
    <p:extLst>
      <p:ext uri="{BB962C8B-B14F-4D97-AF65-F5344CB8AC3E}">
        <p14:creationId xmlns:p14="http://schemas.microsoft.com/office/powerpoint/2010/main" val="16419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Το Αστικό Περιβάλλον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9/10</a:t>
            </a:r>
            <a:endParaRPr lang="en-US" altLang="el-GR" sz="35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l-GR" altLang="el-GR" sz="2800" b="1" smtClean="0"/>
              <a:t>Αστική Κρίση: Οι Πόλεις σε Παρακμή</a:t>
            </a:r>
            <a:endParaRPr lang="el-GR" altLang="el-GR" sz="2800" smtClean="0"/>
          </a:p>
          <a:p>
            <a:r>
              <a:rPr lang="el-GR" altLang="el-GR" sz="2400" smtClean="0"/>
              <a:t>Ανάπτυξη Τύπου «Δακτυλίου»</a:t>
            </a:r>
          </a:p>
          <a:p>
            <a:pPr lvl="1"/>
            <a:r>
              <a:rPr lang="el-GR" altLang="el-GR" sz="2200" smtClean="0"/>
              <a:t>Το κέντρο της πόλης παρακμάζει ενώ ο δακτύλιος απεικονίζει την εύπορη και αναπτυσσόμενη προαστιακή και εξωαστική περιοχή</a:t>
            </a:r>
          </a:p>
          <a:p>
            <a:r>
              <a:rPr lang="el-GR" altLang="el-GR" sz="2800" smtClean="0"/>
              <a:t>Περιγραφική και Λειτουργική Παρακμή </a:t>
            </a:r>
          </a:p>
          <a:p>
            <a:pPr lvl="1"/>
            <a:r>
              <a:rPr lang="el-GR" altLang="el-GR" sz="2200" b="1" smtClean="0"/>
              <a:t>Περιγραφική παρακμή – </a:t>
            </a:r>
            <a:r>
              <a:rPr lang="el-GR" altLang="el-GR" sz="2200" smtClean="0"/>
              <a:t>απώλεια πληθυσμού ή θέσεων εργασίας</a:t>
            </a:r>
          </a:p>
          <a:p>
            <a:pPr lvl="1"/>
            <a:r>
              <a:rPr lang="el-GR" altLang="el-GR" sz="2200" b="1" smtClean="0"/>
              <a:t>Λειτουργική παρακμή –</a:t>
            </a:r>
            <a:r>
              <a:rPr lang="el-GR" altLang="el-GR" sz="2200" smtClean="0"/>
              <a:t> υποβάθμιση των υπηρεσιών και των πολιτισμικών και ψυχαγωγικών μέσων που προσφέρει μια πόλη</a:t>
            </a:r>
          </a:p>
        </p:txBody>
      </p:sp>
    </p:spTree>
    <p:extLst>
      <p:ext uri="{BB962C8B-B14F-4D97-AF65-F5344CB8AC3E}">
        <p14:creationId xmlns:p14="http://schemas.microsoft.com/office/powerpoint/2010/main" val="16120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Το Αστικό Περιβάλλον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10/10</a:t>
            </a:r>
            <a:endParaRPr lang="en-US" altLang="el-GR" sz="35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el-GR" altLang="el-GR" sz="2800" b="1" dirty="0" err="1" smtClean="0"/>
              <a:t>Καλπάζουσα</a:t>
            </a:r>
            <a:r>
              <a:rPr lang="el-GR" altLang="el-GR" sz="2800" b="1" dirty="0" smtClean="0"/>
              <a:t> Αστική Ανάπτυξη: Η Ανάδειξη των Διάχυτων Πόλεων (</a:t>
            </a:r>
            <a:r>
              <a:rPr lang="en-US" altLang="el-GR" sz="2800" b="1" dirty="0" smtClean="0"/>
              <a:t>Edge Cities</a:t>
            </a:r>
            <a:r>
              <a:rPr lang="el-GR" altLang="el-GR" sz="2800" b="1" dirty="0" smtClean="0"/>
              <a:t>)</a:t>
            </a:r>
            <a:endParaRPr lang="el-GR" altLang="el-GR" sz="2800" dirty="0" smtClean="0"/>
          </a:p>
          <a:p>
            <a:r>
              <a:rPr lang="el-GR" altLang="el-GR" sz="2400" dirty="0" smtClean="0"/>
              <a:t>Οι μητροπολιτικές περιοχές των ΗΠΑ εξαπλώνονται και δημιουργούν πολλαπλές «εξωτερικές πόλεις», «</a:t>
            </a:r>
            <a:r>
              <a:rPr lang="el-GR" altLang="el-GR" sz="2400" dirty="0" err="1" smtClean="0"/>
              <a:t>μικρο</a:t>
            </a:r>
            <a:r>
              <a:rPr lang="el-GR" altLang="el-GR" sz="2400" dirty="0" smtClean="0"/>
              <a:t>-πόλεις» ή «διάχυτες πόλεις»</a:t>
            </a:r>
          </a:p>
          <a:p>
            <a:r>
              <a:rPr lang="el-GR" altLang="el-GR" sz="2400" dirty="0" smtClean="0"/>
              <a:t>Οι περισσότερες κυβερνητικές δομές και πολιτικές δεν έχουν προσαρμοστεί ακόμα σε αυτά τα νέα πρότυπα ανάπτυξης</a:t>
            </a:r>
          </a:p>
        </p:txBody>
      </p:sp>
    </p:spTree>
    <p:extLst>
      <p:ext uri="{BB962C8B-B14F-4D97-AF65-F5344CB8AC3E}">
        <p14:creationId xmlns:p14="http://schemas.microsoft.com/office/powerpoint/2010/main" val="41829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 smtClean="0"/>
              <a:t>Το Οικολογικό </a:t>
            </a:r>
            <a:r>
              <a:rPr lang="el-GR" altLang="el-GR" sz="3600" dirty="0" smtClean="0"/>
              <a:t>Περιβάλλον </a:t>
            </a:r>
            <a:r>
              <a:rPr lang="el-GR" altLang="el-GR" sz="3200" b="0" dirty="0" smtClean="0"/>
              <a:t>1/4</a:t>
            </a:r>
            <a:endParaRPr lang="el-GR" altLang="el-GR" sz="3200" b="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el-GR" altLang="el-GR" sz="2800" b="1" dirty="0" smtClean="0"/>
              <a:t>Η </a:t>
            </a:r>
            <a:r>
              <a:rPr lang="el-GR" altLang="el-GR" sz="2800" b="1" dirty="0" err="1" smtClean="0"/>
              <a:t>Διαντίδραση</a:t>
            </a:r>
            <a:r>
              <a:rPr lang="el-GR" altLang="el-GR" sz="2800" b="1" dirty="0" smtClean="0"/>
              <a:t> Ανθρώπου και Περιβάλλοντος: Μια Πιο Αναλυτική Εξέταση</a:t>
            </a:r>
            <a:endParaRPr lang="el-GR" altLang="el-GR" sz="2800" dirty="0" smtClean="0"/>
          </a:p>
          <a:p>
            <a:r>
              <a:rPr lang="el-GR" altLang="el-GR" sz="2400" dirty="0" smtClean="0"/>
              <a:t>Χρήση των φυσικών πόρων </a:t>
            </a:r>
          </a:p>
          <a:p>
            <a:r>
              <a:rPr lang="el-GR" altLang="el-GR" sz="2400" dirty="0" smtClean="0"/>
              <a:t>Παραγωγή αποβλήτων και ρυπογόνων ουσιών</a:t>
            </a:r>
          </a:p>
          <a:p>
            <a:r>
              <a:rPr lang="el-GR" altLang="el-GR" sz="2400" dirty="0" smtClean="0"/>
              <a:t>Κάθε περιοχή στην οποία κατοικούν οι άνθρωποι δεν μπορεί να συντηρήσει τα περισσότερα από τα είδη του φυτικού και ζωικού βασιλείου που προϋπήρχαν της εμφάνισης του ανθρώπου</a:t>
            </a:r>
          </a:p>
        </p:txBody>
      </p:sp>
    </p:spTree>
    <p:extLst>
      <p:ext uri="{BB962C8B-B14F-4D97-AF65-F5344CB8AC3E}">
        <p14:creationId xmlns:p14="http://schemas.microsoft.com/office/powerpoint/2010/main" val="5463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Το Οικολογικό Περιβάλλον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2/4</a:t>
            </a:r>
            <a:endParaRPr lang="en-US" altLang="el-GR" sz="35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l-GR" altLang="el-GR" sz="2800" b="1" dirty="0" smtClean="0"/>
              <a:t>Η Προσέγγιση του Λειτουργισμού </a:t>
            </a:r>
            <a:endParaRPr lang="el-GR" altLang="el-GR" sz="2800" dirty="0" smtClean="0"/>
          </a:p>
          <a:p>
            <a:r>
              <a:rPr lang="el-GR" altLang="el-GR" sz="2800" dirty="0" smtClean="0"/>
              <a:t>Το οικοσύστημα τείνει προς μια κατάσταση ισορροπίας, όπου τα διάφορα μέρη του συστήματος θα βρίσκονται σε μια εύθραυστη, ισορροπημένη σχέση μεταξύ τους</a:t>
            </a:r>
          </a:p>
          <a:p>
            <a:r>
              <a:rPr lang="el-GR" altLang="el-GR" sz="2800" dirty="0" smtClean="0"/>
              <a:t>Οι άνθρωποι θα πρέπει να γίνουν πιο ευαίσθητοι τόσο για τις εμφανείς όσο και για τις λανθάνουσες συνέπειες της δράσης τους στο περιβάλλον</a:t>
            </a:r>
          </a:p>
        </p:txBody>
      </p:sp>
    </p:spTree>
    <p:extLst>
      <p:ext uri="{BB962C8B-B14F-4D97-AF65-F5344CB8AC3E}">
        <p14:creationId xmlns:p14="http://schemas.microsoft.com/office/powerpoint/2010/main" val="7786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Πληθυσμός και </a:t>
            </a:r>
            <a:r>
              <a:rPr lang="el-GR" altLang="el-GR" sz="3600" dirty="0" smtClean="0"/>
              <a:t>Περιβάλλον </a:t>
            </a:r>
            <a:r>
              <a:rPr lang="el-GR" altLang="el-GR" sz="3200" b="0" dirty="0" smtClean="0"/>
              <a:t>1/2</a:t>
            </a:r>
            <a:endParaRPr lang="el-GR" altLang="el-GR" sz="3200" b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b="1" dirty="0" smtClean="0"/>
              <a:t>Περιβάλλον – </a:t>
            </a:r>
            <a:r>
              <a:rPr lang="el-GR" altLang="el-GR" sz="2800" dirty="0" smtClean="0"/>
              <a:t>το ενιαίο σύστημα των συνθηκών που περιβάλλουν και επηρεάζουν έναν οργανισμό ή μία ομάδα οργανισμών</a:t>
            </a:r>
          </a:p>
          <a:p>
            <a:pPr eaLnBrk="1" hangingPunct="1"/>
            <a:r>
              <a:rPr lang="el-GR" altLang="el-GR" sz="2800" b="1" dirty="0" smtClean="0"/>
              <a:t>Οικολογία –</a:t>
            </a:r>
            <a:r>
              <a:rPr lang="el-GR" altLang="el-GR" sz="2800" dirty="0" smtClean="0"/>
              <a:t> η μελέτη της σχέσης ανάμεσα στα έμβια και μη έμβια στοιχεία ενός οικοσυστήματος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25048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Το Οικολογικό Περιβάλλον </a:t>
            </a:r>
            <a:r>
              <a:rPr lang="el-GR" altLang="el-GR" sz="3200" b="0" dirty="0">
                <a:solidFill>
                  <a:prstClr val="black"/>
                </a:solidFill>
              </a:rPr>
              <a:t>3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/4</a:t>
            </a:r>
            <a:endParaRPr lang="en-US" altLang="el-GR" sz="35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l-GR" altLang="el-GR" sz="2800" b="1" smtClean="0"/>
              <a:t>Η Προσέγγιση των Συγκρούσεων </a:t>
            </a:r>
            <a:endParaRPr lang="el-GR" altLang="el-GR" sz="2800" smtClean="0"/>
          </a:p>
          <a:p>
            <a:r>
              <a:rPr lang="el-GR" altLang="el-GR" sz="2400" smtClean="0"/>
              <a:t>Δεν εκφράζεται από κάποια ενιαία θέση στα ζητήματα του περιβάλλοντος</a:t>
            </a:r>
          </a:p>
          <a:p>
            <a:r>
              <a:rPr lang="el-GR" altLang="el-GR" sz="2400" smtClean="0"/>
              <a:t>Ορισμένοι πιστεύουν ότι τα περιβαλλοντικά προβλήματα οφείλονται περισσότερο στην άνιση κατανομή των διαθέσιμων πόρων </a:t>
            </a:r>
          </a:p>
          <a:p>
            <a:r>
              <a:rPr lang="el-GR" altLang="el-GR" sz="2400" smtClean="0"/>
              <a:t>Οι άνθρωποι χωρίζονται σε δύο στρατόπεδα. Στο ένα είναι όσοι τάσσονται υπέρ της οικονομικής ανάπτυξης, ακόμα και σε βάρος, εν μέρει, του περιβάλλοντος, και στο άλλο όσοι προτάσσουν το περιβάλλον </a:t>
            </a:r>
          </a:p>
        </p:txBody>
      </p:sp>
    </p:spTree>
    <p:extLst>
      <p:ext uri="{BB962C8B-B14F-4D97-AF65-F5344CB8AC3E}">
        <p14:creationId xmlns:p14="http://schemas.microsoft.com/office/powerpoint/2010/main" val="3993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Το Οικολογικό Περιβάλλον </a:t>
            </a:r>
            <a:r>
              <a:rPr lang="el-GR" altLang="el-GR" sz="3200" b="0" dirty="0">
                <a:solidFill>
                  <a:prstClr val="black"/>
                </a:solidFill>
              </a:rPr>
              <a:t>4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/4</a:t>
            </a:r>
            <a:endParaRPr lang="en-US" altLang="el-GR" sz="35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l-GR" altLang="el-GR" sz="2800" b="1" dirty="0" smtClean="0"/>
              <a:t>Η Προσέγγιση της </a:t>
            </a:r>
            <a:r>
              <a:rPr lang="el-GR" altLang="el-GR" sz="2800" b="1" dirty="0" err="1" smtClean="0"/>
              <a:t>Διαντίδρασης</a:t>
            </a:r>
            <a:endParaRPr lang="el-GR" altLang="el-GR" sz="2800" dirty="0" smtClean="0"/>
          </a:p>
          <a:p>
            <a:r>
              <a:rPr lang="el-GR" altLang="el-GR" sz="2400" dirty="0" smtClean="0"/>
              <a:t>Έμφαση στις «ανθρώπινες συμπεριφορές»</a:t>
            </a:r>
          </a:p>
          <a:p>
            <a:r>
              <a:rPr lang="el-GR" altLang="el-GR" sz="2400" dirty="0" smtClean="0"/>
              <a:t>Είστε έτοιμοι να αναλάβετε δράση;</a:t>
            </a:r>
          </a:p>
          <a:p>
            <a:r>
              <a:rPr lang="el-GR" altLang="el-GR" sz="2400" dirty="0" smtClean="0"/>
              <a:t>Διαφορές μεταξύ κοινωνικής αντίληψης του κινδύνου και της αντίληψης των ειδικών για τον κίνδυνο</a:t>
            </a:r>
          </a:p>
          <a:p>
            <a:pPr>
              <a:buFont typeface="Symbol" pitchFamily="18" charset="2"/>
              <a:buNone/>
            </a:pPr>
            <a:r>
              <a:rPr lang="el-GR" altLang="el-GR" sz="2800" b="1" dirty="0" smtClean="0"/>
              <a:t>Η Νέα Χιλιετία</a:t>
            </a:r>
            <a:endParaRPr lang="el-GR" altLang="el-GR" sz="2800" dirty="0" smtClean="0"/>
          </a:p>
          <a:p>
            <a:r>
              <a:rPr lang="el-GR" altLang="el-GR" sz="2400" dirty="0" smtClean="0"/>
              <a:t>Τα περιβαλλοντικά προβλήματα αποκτούν όλο και πιο διεθνοποιημένο χαρακτήρα</a:t>
            </a:r>
          </a:p>
          <a:p>
            <a:r>
              <a:rPr lang="el-GR" altLang="el-GR" sz="2400" dirty="0" smtClean="0"/>
              <a:t>Πολλαπλοί ορισμοί του προβλήματος</a:t>
            </a:r>
          </a:p>
        </p:txBody>
      </p:sp>
    </p:spTree>
    <p:extLst>
      <p:ext uri="{BB962C8B-B14F-4D97-AF65-F5344CB8AC3E}">
        <p14:creationId xmlns:p14="http://schemas.microsoft.com/office/powerpoint/2010/main" val="38751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</a:t>
            </a:r>
            <a:r>
              <a:rPr lang="el-GR" sz="2000" dirty="0" err="1"/>
              <a:t>Γούγα</a:t>
            </a:r>
            <a:r>
              <a:rPr lang="el-GR" sz="2000" dirty="0"/>
              <a:t> </a:t>
            </a:r>
            <a:r>
              <a:rPr lang="el-GR" sz="2000" dirty="0" err="1"/>
              <a:t>Ανθούλη</a:t>
            </a:r>
            <a:r>
              <a:rPr lang="el-GR" sz="2000" dirty="0"/>
              <a:t> 2014. Γεωργία </a:t>
            </a:r>
            <a:r>
              <a:rPr lang="el-GR" sz="2000" dirty="0" err="1"/>
              <a:t>Γούγα</a:t>
            </a:r>
            <a:r>
              <a:rPr lang="el-GR" sz="2000" dirty="0"/>
              <a:t>. «Γενική Κοινωνιολογία. Ενότητα 7: Πληθυσμός και </a:t>
            </a:r>
            <a:r>
              <a:rPr lang="el-GR" sz="2000" dirty="0" smtClean="0"/>
              <a:t>Περιβάλλον.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573016"/>
            <a:ext cx="9036496" cy="328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Κοινωνιολογία, Οι Βασικές Έννοιες, </a:t>
            </a:r>
            <a:r>
              <a:rPr lang="el-GR" sz="2000" dirty="0" err="1"/>
              <a:t>Michael</a:t>
            </a:r>
            <a:r>
              <a:rPr lang="el-GR" sz="2000" dirty="0"/>
              <a:t> </a:t>
            </a:r>
            <a:r>
              <a:rPr lang="el-GR" sz="2000" dirty="0" err="1"/>
              <a:t>Hughes</a:t>
            </a:r>
            <a:r>
              <a:rPr lang="el-GR" sz="2000" dirty="0"/>
              <a:t>, </a:t>
            </a:r>
            <a:r>
              <a:rPr lang="el-GR" sz="2000" dirty="0" err="1"/>
              <a:t>Carolyn</a:t>
            </a:r>
            <a:r>
              <a:rPr lang="el-GR" sz="2000" dirty="0"/>
              <a:t> J. </a:t>
            </a:r>
            <a:r>
              <a:rPr lang="el-GR" sz="2000" dirty="0" err="1"/>
              <a:t>Kroehler</a:t>
            </a:r>
            <a:r>
              <a:rPr lang="el-GR" sz="2000" dirty="0"/>
              <a:t>, Εισαγωγή και επιστημονική επιμέλεια Θεόδωρος </a:t>
            </a:r>
            <a:r>
              <a:rPr lang="el-GR" sz="2000" dirty="0" err="1"/>
              <a:t>Ιωσηφίδης</a:t>
            </a:r>
            <a:r>
              <a:rPr lang="el-GR" sz="2000" dirty="0"/>
              <a:t>, Εκδόσεις Κριτική, 2007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και Περιβάλλον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2/2</a:t>
            </a:r>
            <a:endParaRPr lang="el-GR" altLang="el-GR" sz="36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b="1" dirty="0" smtClean="0"/>
              <a:t>Οικοσύστημα – </a:t>
            </a:r>
            <a:r>
              <a:rPr lang="el-GR" altLang="el-GR" sz="2800" dirty="0" smtClean="0"/>
              <a:t>μια σχετικά σταθερή κοινότητα οργανισμών, που συνδέονται με σχέσεις και ανταλλαγές, τόσο μεταξύ τους όσο και με το περιβάλλον τους</a:t>
            </a:r>
          </a:p>
        </p:txBody>
      </p:sp>
    </p:spTree>
    <p:extLst>
      <p:ext uri="{BB962C8B-B14F-4D97-AF65-F5344CB8AC3E}">
        <p14:creationId xmlns:p14="http://schemas.microsoft.com/office/powerpoint/2010/main" val="6997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Πληθυσμός </a:t>
            </a:r>
            <a:r>
              <a:rPr lang="el-GR" altLang="el-GR" sz="3200" b="0" dirty="0" smtClean="0"/>
              <a:t>1/22</a:t>
            </a:r>
            <a:endParaRPr lang="en-US" altLang="el-GR" sz="3200" b="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b="1" smtClean="0"/>
              <a:t>Δημογραφία </a:t>
            </a:r>
            <a:r>
              <a:rPr lang="el-GR" altLang="el-GR" sz="2800" smtClean="0"/>
              <a:t>– η επιστήμη που ασχολείται με το μέγεθος, την κατανομή, τη σύνθεση και τις μεταβολές του πληθυσμού</a:t>
            </a:r>
          </a:p>
        </p:txBody>
      </p:sp>
    </p:spTree>
    <p:extLst>
      <p:ext uri="{BB962C8B-B14F-4D97-AF65-F5344CB8AC3E}">
        <p14:creationId xmlns:p14="http://schemas.microsoft.com/office/powerpoint/2010/main" val="8439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2/22</a:t>
            </a:r>
            <a:endParaRPr lang="en-US" altLang="el-GR" sz="35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Τα Στοιχεία της Πληθυσμιακής Μεταβολής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Δείκτης Γεννητικότητας</a:t>
            </a:r>
            <a:endParaRPr lang="el-GR" altLang="el-GR" sz="2000" dirty="0" smtClean="0"/>
          </a:p>
          <a:p>
            <a:pPr lvl="1" eaLnBrk="1" hangingPunct="1"/>
            <a:r>
              <a:rPr lang="el-GR" altLang="el-GR" sz="2000" b="1" dirty="0" smtClean="0"/>
              <a:t>Αδρός δείκτης γεννητικότητας – </a:t>
            </a:r>
            <a:r>
              <a:rPr lang="el-GR" altLang="el-GR" sz="2000" dirty="0" smtClean="0"/>
              <a:t>ο αριθμός των γεννήσεων που αναλογούν σε 1.000 κατοίκους στη διάρκεια ενός ημερολογιακού έτους</a:t>
            </a:r>
          </a:p>
          <a:p>
            <a:pPr lvl="1" eaLnBrk="1" hangingPunct="1"/>
            <a:r>
              <a:rPr lang="el-GR" altLang="el-GR" sz="2000" b="1" dirty="0" smtClean="0"/>
              <a:t>Γενικός συντελεστής γονιμότητας – </a:t>
            </a:r>
            <a:r>
              <a:rPr lang="el-GR" altLang="el-GR" sz="2000" dirty="0" smtClean="0"/>
              <a:t>ο ετήσιος αριθμός των γεννήσεων που αντιστοιχούν σε 1.000 γυναίκες αναπαραγωγικής ηλικίας 15 έως 44 ετών</a:t>
            </a:r>
          </a:p>
        </p:txBody>
      </p:sp>
    </p:spTree>
    <p:extLst>
      <p:ext uri="{BB962C8B-B14F-4D97-AF65-F5344CB8AC3E}">
        <p14:creationId xmlns:p14="http://schemas.microsoft.com/office/powerpoint/2010/main" val="27736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3/22</a:t>
            </a:r>
            <a:endParaRPr lang="en-US" altLang="el-GR" sz="35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b="1" smtClean="0"/>
              <a:t>Ειδικός κατά ηλικία συντελεστής γονιμότητας – </a:t>
            </a:r>
            <a:r>
              <a:rPr lang="el-GR" altLang="el-GR" sz="2400" smtClean="0"/>
              <a:t>ο αριθμός των γεννήσεων ανά 1.000 γυναίκες που ανήκουν σε μια συγκεκριμένη ηλικιακή ομάδα</a:t>
            </a:r>
          </a:p>
          <a:p>
            <a:pPr eaLnBrk="1" hangingPunct="1"/>
            <a:r>
              <a:rPr lang="el-GR" altLang="el-GR" sz="2400" b="1" smtClean="0"/>
              <a:t>Φυσική αναπαραγωγική ικανότητα –</a:t>
            </a:r>
            <a:r>
              <a:rPr lang="el-GR" altLang="el-GR" sz="2400" smtClean="0"/>
              <a:t> ο δυνητικός αριθμός παιδιών που θα μπορούσαν να γεννηθούν εάν κάθε γυναίκα τεκνοποιούσε χωρίς κανέναν περιορισμό της αναπαραγωγικής της ικανότητας</a:t>
            </a:r>
          </a:p>
          <a:p>
            <a:pPr eaLnBrk="1" hangingPunct="1"/>
            <a:r>
              <a:rPr lang="el-GR" altLang="el-GR" sz="2400" b="1" smtClean="0"/>
              <a:t>Μηδενική αύξηση του πληθυσμού (ΜΑΠ) –</a:t>
            </a:r>
            <a:r>
              <a:rPr lang="el-GR" altLang="el-GR" sz="2400" smtClean="0"/>
              <a:t> το όριο που επιτρέπει τη διατήρηση του μεγέθους του πληθυσμού μιας κοινωνίας χωρίς να απαιτείται η εισροή μεταναστών</a:t>
            </a:r>
          </a:p>
        </p:txBody>
      </p:sp>
    </p:spTree>
    <p:extLst>
      <p:ext uri="{BB962C8B-B14F-4D97-AF65-F5344CB8AC3E}">
        <p14:creationId xmlns:p14="http://schemas.microsoft.com/office/powerpoint/2010/main" val="17180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Πληθυσμός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4/22</a:t>
            </a:r>
            <a:endParaRPr lang="en-US" altLang="el-GR" sz="35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dirty="0" smtClean="0"/>
              <a:t>Δείκτης Θνησιμότητας</a:t>
            </a:r>
            <a:endParaRPr lang="el-GR" altLang="el-GR" sz="2000" dirty="0" smtClean="0"/>
          </a:p>
          <a:p>
            <a:pPr lvl="1" eaLnBrk="1" hangingPunct="1"/>
            <a:r>
              <a:rPr lang="el-GR" altLang="el-GR" sz="2400" b="1" dirty="0" smtClean="0"/>
              <a:t>Αδρός δείκτης θνησιμότητας – </a:t>
            </a:r>
            <a:r>
              <a:rPr lang="el-GR" altLang="el-GR" sz="2400" dirty="0" smtClean="0"/>
              <a:t>ο αριθμός των θανάτων που αναλογούν σε 1.000 κατοίκους στη διάρκεια ενός ημερολογιακού έτους</a:t>
            </a:r>
          </a:p>
          <a:p>
            <a:pPr lvl="1" eaLnBrk="1" hangingPunct="1"/>
            <a:r>
              <a:rPr lang="el-GR" altLang="el-GR" sz="2400" b="1" dirty="0" smtClean="0"/>
              <a:t>Ειδικός κατά ηλικία συντελεστής θνησιμότητας –</a:t>
            </a:r>
            <a:r>
              <a:rPr lang="el-GR" altLang="el-GR" sz="2400" dirty="0" smtClean="0"/>
              <a:t> αριθμός των θανάτων που αναλογούν σε 1.000 άτομα μιας συγκεκριμένης ηλικιακής ομάδας</a:t>
            </a:r>
          </a:p>
          <a:p>
            <a:pPr lvl="1" eaLnBrk="1" hangingPunct="1"/>
            <a:r>
              <a:rPr lang="el-GR" altLang="el-GR" sz="2400" b="1" dirty="0" smtClean="0"/>
              <a:t>Δείκτης βρεφικής θνησιμότητας –</a:t>
            </a:r>
            <a:r>
              <a:rPr lang="el-GR" altLang="el-GR" sz="2400" dirty="0" smtClean="0"/>
              <a:t> ο αριθμός των θανάτων βρεφών με ηλικία μικρότερη του ενός έτους ανά 1.000 γεννήσεις</a:t>
            </a:r>
          </a:p>
        </p:txBody>
      </p:sp>
    </p:spTree>
    <p:extLst>
      <p:ext uri="{BB962C8B-B14F-4D97-AF65-F5344CB8AC3E}">
        <p14:creationId xmlns:p14="http://schemas.microsoft.com/office/powerpoint/2010/main" val="41350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4cbb39f2a0d1c6f75bc2fdcb66af224099b52e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2499</Words>
  <Application>Microsoft Office PowerPoint</Application>
  <PresentationFormat>On-screen Show (4:3)</PresentationFormat>
  <Paragraphs>285</Paragraphs>
  <Slides>49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OC_template_updated</vt:lpstr>
      <vt:lpstr>Γενική Κοινωνιολογία</vt:lpstr>
      <vt:lpstr>Η ενότητα βασίζεται στο βιβλίο:</vt:lpstr>
      <vt:lpstr>Περιεχόμενα</vt:lpstr>
      <vt:lpstr>Πληθυσμός και Περιβάλλον 1/2</vt:lpstr>
      <vt:lpstr>Πληθυσμός και Περιβάλλον 2/2</vt:lpstr>
      <vt:lpstr>Πληθυσμός 1/22</vt:lpstr>
      <vt:lpstr>Πληθυσμός 2/22</vt:lpstr>
      <vt:lpstr>Πληθυσμός 3/22</vt:lpstr>
      <vt:lpstr>Πληθυσμός 4/22</vt:lpstr>
      <vt:lpstr>Πληθυσμός 5/22</vt:lpstr>
      <vt:lpstr>Πληθυσμός 6/22</vt:lpstr>
      <vt:lpstr>Πληθυσμός 7/22</vt:lpstr>
      <vt:lpstr>Πληθυσμός 8/22</vt:lpstr>
      <vt:lpstr>Πληθυσμός 9/22</vt:lpstr>
      <vt:lpstr>Πληθυσμός 10/22</vt:lpstr>
      <vt:lpstr>Πληθυσμός 11/22</vt:lpstr>
      <vt:lpstr>Πληθυσμός 12/22</vt:lpstr>
      <vt:lpstr>Πληθυσμός 13/22</vt:lpstr>
      <vt:lpstr>Πληθυσμός 14/22</vt:lpstr>
      <vt:lpstr>Πληθυσμός 15/22</vt:lpstr>
      <vt:lpstr>Πληθυσμός 16/22</vt:lpstr>
      <vt:lpstr>Πληθυσμός 17/22</vt:lpstr>
      <vt:lpstr>Πληθυσμός 18/22</vt:lpstr>
      <vt:lpstr>Πληθυσμός 19/22</vt:lpstr>
      <vt:lpstr>Πληθυσμός 20/22</vt:lpstr>
      <vt:lpstr>Πληθυσμός 21/22</vt:lpstr>
      <vt:lpstr>Πληθυσμός 22/22</vt:lpstr>
      <vt:lpstr>Το Αστικό Περιβάλλον 1/10</vt:lpstr>
      <vt:lpstr>Το Αστικό Περιβάλλον 2/10</vt:lpstr>
      <vt:lpstr>Το Αστικό Περιβάλλον 3/10</vt:lpstr>
      <vt:lpstr>Το Αστικό Περιβάλλον 4/10</vt:lpstr>
      <vt:lpstr>Το Αστικό Περιβάλλον 5/10</vt:lpstr>
      <vt:lpstr>Το Αστικό Περιβάλλον 6/10</vt:lpstr>
      <vt:lpstr>Το Αστικό Περιβάλλον 7/10</vt:lpstr>
      <vt:lpstr>Το Αστικό Περιβάλλον 8/10</vt:lpstr>
      <vt:lpstr>Το Αστικό Περιβάλλον 9/10</vt:lpstr>
      <vt:lpstr>Το Αστικό Περιβάλλον 10/10</vt:lpstr>
      <vt:lpstr>Το Οικολογικό Περιβάλλον 1/4</vt:lpstr>
      <vt:lpstr>Το Οικολογικό Περιβάλλον 2/4</vt:lpstr>
      <vt:lpstr>Το Οικολογικό Περιβάλλον 3/4</vt:lpstr>
      <vt:lpstr>Το Οικολογικό Περιβάλλον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345</cp:revision>
  <dcterms:created xsi:type="dcterms:W3CDTF">2013-03-04T13:35:19Z</dcterms:created>
  <dcterms:modified xsi:type="dcterms:W3CDTF">2015-07-06T11:30:20Z</dcterms:modified>
</cp:coreProperties>
</file>