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0"/>
  </p:notesMasterIdLst>
  <p:handoutMasterIdLst>
    <p:handoutMasterId r:id="rId41"/>
  </p:handoutMasterIdLst>
  <p:sldIdLst>
    <p:sldId id="256" r:id="rId3"/>
    <p:sldId id="272" r:id="rId4"/>
    <p:sldId id="273" r:id="rId5"/>
    <p:sldId id="274" r:id="rId6"/>
    <p:sldId id="275" r:id="rId7"/>
    <p:sldId id="276" r:id="rId8"/>
    <p:sldId id="277" r:id="rId9"/>
    <p:sldId id="278" r:id="rId10"/>
    <p:sldId id="279" r:id="rId11"/>
    <p:sldId id="280" r:id="rId12"/>
    <p:sldId id="281" r:id="rId13"/>
    <p:sldId id="30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257" r:id="rId33"/>
    <p:sldId id="262" r:id="rId34"/>
    <p:sldId id="264" r:id="rId35"/>
    <p:sldId id="269" r:id="rId36"/>
    <p:sldId id="270"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BA0C1-D9FF-4BBC-89E8-8E28F2141327}" type="doc">
      <dgm:prSet loTypeId="urn:microsoft.com/office/officeart/2005/8/layout/process4" loCatId="list" qsTypeId="urn:microsoft.com/office/officeart/2005/8/quickstyle/simple4" qsCatId="simple" csTypeId="urn:microsoft.com/office/officeart/2005/8/colors/accent2_3" csCatId="accent2" phldr="1"/>
      <dgm:spPr/>
      <dgm:t>
        <a:bodyPr/>
        <a:lstStyle/>
        <a:p>
          <a:endParaRPr lang="el-GR"/>
        </a:p>
      </dgm:t>
    </dgm:pt>
    <dgm:pt modelId="{461520FB-7AC2-4E38-97B3-5D59D0BFC0FF}">
      <dgm:prSet phldrT="[Κείμενο]" custT="1"/>
      <dgm:spPr/>
      <dgm:t>
        <a:bodyPr/>
        <a:lstStyle/>
        <a:p>
          <a:r>
            <a:rPr lang="el-GR" sz="2300" b="1" i="0" dirty="0" smtClean="0">
              <a:solidFill>
                <a:schemeClr val="tx1"/>
              </a:solidFill>
            </a:rPr>
            <a:t>Σχέδιο προεδρικού διατάγματος για </a:t>
          </a:r>
          <a:endParaRPr lang="el-GR" sz="2300" b="1" i="0" dirty="0">
            <a:solidFill>
              <a:schemeClr val="tx1"/>
            </a:solidFill>
          </a:endParaRPr>
        </a:p>
      </dgm:t>
    </dgm:pt>
    <dgm:pt modelId="{C4842286-C147-4489-B4C7-DFFA75DD8B90}" type="parTrans" cxnId="{ED2D864E-4F63-4745-9BA6-5E6EC0480857}">
      <dgm:prSet/>
      <dgm:spPr/>
      <dgm:t>
        <a:bodyPr/>
        <a:lstStyle/>
        <a:p>
          <a:endParaRPr lang="el-GR" sz="2100" i="0">
            <a:solidFill>
              <a:schemeClr val="tx1"/>
            </a:solidFill>
          </a:endParaRPr>
        </a:p>
      </dgm:t>
    </dgm:pt>
    <dgm:pt modelId="{1E9AC57E-B20E-4C60-A3CE-1BF673B1DF50}" type="sibTrans" cxnId="{ED2D864E-4F63-4745-9BA6-5E6EC0480857}">
      <dgm:prSet/>
      <dgm:spPr/>
      <dgm:t>
        <a:bodyPr/>
        <a:lstStyle/>
        <a:p>
          <a:endParaRPr lang="el-GR" sz="2100" i="0">
            <a:solidFill>
              <a:schemeClr val="tx1"/>
            </a:solidFill>
          </a:endParaRPr>
        </a:p>
      </dgm:t>
    </dgm:pt>
    <dgm:pt modelId="{6B3C5404-8B8E-4B2E-BCF5-45A1F72D417C}">
      <dgm:prSet phldrT="[Κείμενο]" custT="1"/>
      <dgm:spPr/>
      <dgm:t>
        <a:bodyPr/>
        <a:lstStyle/>
        <a:p>
          <a:pPr algn="ctr"/>
          <a:r>
            <a:rPr lang="el-GR" sz="2100" b="1" i="0" dirty="0" smtClean="0">
              <a:solidFill>
                <a:schemeClr val="tx1"/>
              </a:solidFill>
            </a:rPr>
            <a:t>καθιέρωση και περιγραφή των νοσηλευτικών πράξεων</a:t>
          </a:r>
          <a:endParaRPr lang="el-GR" sz="2100" b="1" i="0" dirty="0">
            <a:solidFill>
              <a:schemeClr val="tx1"/>
            </a:solidFill>
          </a:endParaRPr>
        </a:p>
      </dgm:t>
    </dgm:pt>
    <dgm:pt modelId="{AACB36AC-8D1F-449E-B72F-90E0BC1EE104}" type="parTrans" cxnId="{E4CC1F5A-3EF9-4090-A589-6A8D15CA503B}">
      <dgm:prSet/>
      <dgm:spPr/>
      <dgm:t>
        <a:bodyPr/>
        <a:lstStyle/>
        <a:p>
          <a:endParaRPr lang="el-GR" sz="2100" i="0">
            <a:solidFill>
              <a:schemeClr val="tx1"/>
            </a:solidFill>
          </a:endParaRPr>
        </a:p>
      </dgm:t>
    </dgm:pt>
    <dgm:pt modelId="{CBD09B2D-F43A-4EB0-A2F8-8F2BEA2435D3}" type="sibTrans" cxnId="{E4CC1F5A-3EF9-4090-A589-6A8D15CA503B}">
      <dgm:prSet/>
      <dgm:spPr/>
      <dgm:t>
        <a:bodyPr/>
        <a:lstStyle/>
        <a:p>
          <a:endParaRPr lang="el-GR" sz="2100" i="0">
            <a:solidFill>
              <a:schemeClr val="tx1"/>
            </a:solidFill>
          </a:endParaRPr>
        </a:p>
      </dgm:t>
    </dgm:pt>
    <dgm:pt modelId="{101E12EF-C2B9-4C5E-870C-784CAF08CF7C}">
      <dgm:prSet phldrT="[Κείμενο]" custT="1"/>
      <dgm:spPr/>
      <dgm:t>
        <a:bodyPr/>
        <a:lstStyle/>
        <a:p>
          <a:r>
            <a:rPr lang="el-GR" sz="2100" i="0" dirty="0" smtClean="0">
              <a:solidFill>
                <a:schemeClr val="tx1"/>
              </a:solidFill>
            </a:rPr>
            <a:t> αύξηση του κύρους  κ΄ θεσμική περιχαράκωση του νοσηλευτικού επαγγέλματος</a:t>
          </a:r>
          <a:endParaRPr lang="el-GR" sz="2100" i="0" dirty="0">
            <a:solidFill>
              <a:schemeClr val="tx1"/>
            </a:solidFill>
          </a:endParaRPr>
        </a:p>
      </dgm:t>
    </dgm:pt>
    <dgm:pt modelId="{F87F492C-CBF5-440E-BF05-B173BE0FD481}" type="parTrans" cxnId="{B4A75DC4-7CD2-4681-A449-413DE60D09BF}">
      <dgm:prSet/>
      <dgm:spPr/>
      <dgm:t>
        <a:bodyPr/>
        <a:lstStyle/>
        <a:p>
          <a:endParaRPr lang="el-GR" sz="2100" i="0">
            <a:solidFill>
              <a:schemeClr val="tx1"/>
            </a:solidFill>
          </a:endParaRPr>
        </a:p>
      </dgm:t>
    </dgm:pt>
    <dgm:pt modelId="{9471C318-2F1F-4969-A248-8DD5BF9F54D5}" type="sibTrans" cxnId="{B4A75DC4-7CD2-4681-A449-413DE60D09BF}">
      <dgm:prSet/>
      <dgm:spPr/>
      <dgm:t>
        <a:bodyPr/>
        <a:lstStyle/>
        <a:p>
          <a:endParaRPr lang="el-GR" sz="2100" i="0">
            <a:solidFill>
              <a:schemeClr val="tx1"/>
            </a:solidFill>
          </a:endParaRPr>
        </a:p>
      </dgm:t>
    </dgm:pt>
    <dgm:pt modelId="{D2927D94-AD5A-418A-A97E-DA0D6C103BD5}">
      <dgm:prSet phldrT="[Κείμενο]" custT="1"/>
      <dgm:spPr/>
      <dgm:t>
        <a:bodyPr/>
        <a:lstStyle/>
        <a:p>
          <a:r>
            <a:rPr lang="el-GR" sz="2100" i="0" dirty="0" smtClean="0">
              <a:solidFill>
                <a:schemeClr val="tx1"/>
              </a:solidFill>
            </a:rPr>
            <a:t>περιορισμός ανάθεσης αλλότριων καθηκόντων στους νοσηλευτές,</a:t>
          </a:r>
          <a:endParaRPr lang="el-GR" sz="2100" i="0" dirty="0">
            <a:solidFill>
              <a:schemeClr val="tx1"/>
            </a:solidFill>
          </a:endParaRPr>
        </a:p>
      </dgm:t>
    </dgm:pt>
    <dgm:pt modelId="{2D6720EE-18AB-4163-9890-8ED7BB8A23A2}" type="parTrans" cxnId="{704A8C30-C01E-448F-BD13-78F9D479A5B4}">
      <dgm:prSet/>
      <dgm:spPr/>
      <dgm:t>
        <a:bodyPr/>
        <a:lstStyle/>
        <a:p>
          <a:endParaRPr lang="el-GR" sz="2100" i="0">
            <a:solidFill>
              <a:schemeClr val="tx1"/>
            </a:solidFill>
          </a:endParaRPr>
        </a:p>
      </dgm:t>
    </dgm:pt>
    <dgm:pt modelId="{663AF999-0B8E-4DA6-894D-EE9EFF2E3D0A}" type="sibTrans" cxnId="{704A8C30-C01E-448F-BD13-78F9D479A5B4}">
      <dgm:prSet/>
      <dgm:spPr/>
      <dgm:t>
        <a:bodyPr/>
        <a:lstStyle/>
        <a:p>
          <a:endParaRPr lang="el-GR" sz="2100" i="0">
            <a:solidFill>
              <a:schemeClr val="tx1"/>
            </a:solidFill>
          </a:endParaRPr>
        </a:p>
      </dgm:t>
    </dgm:pt>
    <dgm:pt modelId="{7D385F9C-09EC-4A7D-A265-4822453F2886}">
      <dgm:prSet phldrT="[Κείμενο]" custT="1"/>
      <dgm:spPr/>
      <dgm:t>
        <a:bodyPr/>
        <a:lstStyle/>
        <a:p>
          <a:r>
            <a:rPr lang="el-GR" sz="2100" i="0" dirty="0" smtClean="0">
              <a:solidFill>
                <a:schemeClr val="tx1"/>
              </a:solidFill>
            </a:rPr>
            <a:t>αποτροπή ανάμιξης λοιπών υπηρεσιών στο έργο της νοσηλευτικής υπηρεσίας</a:t>
          </a:r>
          <a:endParaRPr lang="el-GR" sz="2100" i="0" dirty="0">
            <a:solidFill>
              <a:schemeClr val="tx1"/>
            </a:solidFill>
          </a:endParaRPr>
        </a:p>
      </dgm:t>
    </dgm:pt>
    <dgm:pt modelId="{20E6AA63-476A-48C4-937B-4C4035A8B164}" type="parTrans" cxnId="{CB467327-E091-4B84-BC6F-4E46A8340DAB}">
      <dgm:prSet/>
      <dgm:spPr/>
      <dgm:t>
        <a:bodyPr/>
        <a:lstStyle/>
        <a:p>
          <a:endParaRPr lang="el-GR" sz="2100" i="0">
            <a:solidFill>
              <a:schemeClr val="tx1"/>
            </a:solidFill>
          </a:endParaRPr>
        </a:p>
      </dgm:t>
    </dgm:pt>
    <dgm:pt modelId="{7C1D86BE-DC06-4939-9130-BBBA238CE737}" type="sibTrans" cxnId="{CB467327-E091-4B84-BC6F-4E46A8340DAB}">
      <dgm:prSet/>
      <dgm:spPr/>
      <dgm:t>
        <a:bodyPr/>
        <a:lstStyle/>
        <a:p>
          <a:endParaRPr lang="el-GR" sz="2100" i="0">
            <a:solidFill>
              <a:schemeClr val="tx1"/>
            </a:solidFill>
          </a:endParaRPr>
        </a:p>
      </dgm:t>
    </dgm:pt>
    <dgm:pt modelId="{5D3A9BC1-D933-487F-B52D-20F6CAA0D0C8}">
      <dgm:prSet phldrT="[Κείμενο]" custT="1"/>
      <dgm:spPr/>
      <dgm:t>
        <a:bodyPr/>
        <a:lstStyle/>
        <a:p>
          <a:r>
            <a:rPr lang="el-GR" sz="2100" i="0" dirty="0" smtClean="0">
              <a:solidFill>
                <a:schemeClr val="tx1"/>
              </a:solidFill>
            </a:rPr>
            <a:t>ορθή απόδοση ευθυνών σε περίπτωση λάθους</a:t>
          </a:r>
          <a:endParaRPr lang="el-GR" sz="2100" i="0" dirty="0">
            <a:solidFill>
              <a:schemeClr val="tx1"/>
            </a:solidFill>
          </a:endParaRPr>
        </a:p>
      </dgm:t>
    </dgm:pt>
    <dgm:pt modelId="{97F15BDE-1ECC-45B5-A0A2-9973C270EF48}" type="parTrans" cxnId="{9F6A7791-C442-4A21-9444-1BEA3CD46153}">
      <dgm:prSet/>
      <dgm:spPr/>
      <dgm:t>
        <a:bodyPr/>
        <a:lstStyle/>
        <a:p>
          <a:endParaRPr lang="el-GR" sz="2100" i="0">
            <a:solidFill>
              <a:schemeClr val="tx1"/>
            </a:solidFill>
          </a:endParaRPr>
        </a:p>
      </dgm:t>
    </dgm:pt>
    <dgm:pt modelId="{B8EE740C-9166-4E9C-A99C-70D16B610C71}" type="sibTrans" cxnId="{9F6A7791-C442-4A21-9444-1BEA3CD46153}">
      <dgm:prSet/>
      <dgm:spPr/>
      <dgm:t>
        <a:bodyPr/>
        <a:lstStyle/>
        <a:p>
          <a:endParaRPr lang="el-GR" sz="2100" i="0">
            <a:solidFill>
              <a:schemeClr val="tx1"/>
            </a:solidFill>
          </a:endParaRPr>
        </a:p>
      </dgm:t>
    </dgm:pt>
    <dgm:pt modelId="{0D63768E-0E2D-483A-880B-E3CF3CD40C52}">
      <dgm:prSet phldrT="[Κείμενο]" custT="1"/>
      <dgm:spPr/>
      <dgm:t>
        <a:bodyPr/>
        <a:lstStyle/>
        <a:p>
          <a:r>
            <a:rPr lang="el-GR" sz="2100" i="0" dirty="0" smtClean="0">
              <a:solidFill>
                <a:schemeClr val="tx1"/>
              </a:solidFill>
            </a:rPr>
            <a:t>αποσαφήνιση του έργου των νοσηλευτών εκείνων, που έχουν αποκτήσει μια εκ των προβλεπομένων νοσηλευτικών ειδικοτήτων. </a:t>
          </a:r>
          <a:endParaRPr lang="el-GR" sz="2100" i="0" dirty="0">
            <a:solidFill>
              <a:schemeClr val="tx1"/>
            </a:solidFill>
          </a:endParaRPr>
        </a:p>
      </dgm:t>
    </dgm:pt>
    <dgm:pt modelId="{9992238D-F6F4-4282-B931-2F2BF879F88B}" type="parTrans" cxnId="{2EDE6C80-E467-4CA0-80DE-43B612AF386A}">
      <dgm:prSet/>
      <dgm:spPr/>
      <dgm:t>
        <a:bodyPr/>
        <a:lstStyle/>
        <a:p>
          <a:endParaRPr lang="el-GR" sz="2100" i="0">
            <a:solidFill>
              <a:schemeClr val="tx1"/>
            </a:solidFill>
          </a:endParaRPr>
        </a:p>
      </dgm:t>
    </dgm:pt>
    <dgm:pt modelId="{4FE48F56-A296-439B-A51F-4F54737FC5DD}" type="sibTrans" cxnId="{2EDE6C80-E467-4CA0-80DE-43B612AF386A}">
      <dgm:prSet/>
      <dgm:spPr/>
      <dgm:t>
        <a:bodyPr/>
        <a:lstStyle/>
        <a:p>
          <a:endParaRPr lang="el-GR" sz="2100" i="0">
            <a:solidFill>
              <a:schemeClr val="tx1"/>
            </a:solidFill>
          </a:endParaRPr>
        </a:p>
      </dgm:t>
    </dgm:pt>
    <dgm:pt modelId="{F20E9F4E-8600-44AF-9FF7-540D86034064}" type="pres">
      <dgm:prSet presAssocID="{E59BA0C1-D9FF-4BBC-89E8-8E28F2141327}" presName="Name0" presStyleCnt="0">
        <dgm:presLayoutVars>
          <dgm:dir/>
          <dgm:animLvl val="lvl"/>
          <dgm:resizeHandles val="exact"/>
        </dgm:presLayoutVars>
      </dgm:prSet>
      <dgm:spPr/>
      <dgm:t>
        <a:bodyPr/>
        <a:lstStyle/>
        <a:p>
          <a:endParaRPr lang="el-GR"/>
        </a:p>
      </dgm:t>
    </dgm:pt>
    <dgm:pt modelId="{D883046D-4F24-4B90-950C-477808F98FCD}" type="pres">
      <dgm:prSet presAssocID="{5D3A9BC1-D933-487F-B52D-20F6CAA0D0C8}" presName="boxAndChildren" presStyleCnt="0"/>
      <dgm:spPr/>
    </dgm:pt>
    <dgm:pt modelId="{40E640E6-1E3E-4D7A-9A79-6D5AC74ECA34}" type="pres">
      <dgm:prSet presAssocID="{5D3A9BC1-D933-487F-B52D-20F6CAA0D0C8}" presName="parentTextBox" presStyleLbl="node1" presStyleIdx="0" presStyleCnt="4"/>
      <dgm:spPr/>
      <dgm:t>
        <a:bodyPr/>
        <a:lstStyle/>
        <a:p>
          <a:endParaRPr lang="el-GR"/>
        </a:p>
      </dgm:t>
    </dgm:pt>
    <dgm:pt modelId="{45C95014-D09F-4385-9BFB-1D8E2111E3BD}" type="pres">
      <dgm:prSet presAssocID="{5D3A9BC1-D933-487F-B52D-20F6CAA0D0C8}" presName="entireBox" presStyleLbl="node1" presStyleIdx="0" presStyleCnt="4"/>
      <dgm:spPr/>
      <dgm:t>
        <a:bodyPr/>
        <a:lstStyle/>
        <a:p>
          <a:endParaRPr lang="el-GR"/>
        </a:p>
      </dgm:t>
    </dgm:pt>
    <dgm:pt modelId="{8DD708EA-A10C-4E49-9356-E34840E6B9F0}" type="pres">
      <dgm:prSet presAssocID="{5D3A9BC1-D933-487F-B52D-20F6CAA0D0C8}" presName="descendantBox" presStyleCnt="0"/>
      <dgm:spPr/>
    </dgm:pt>
    <dgm:pt modelId="{8A7736C0-5C8A-4293-8725-DC92E68AF28D}" type="pres">
      <dgm:prSet presAssocID="{0D63768E-0E2D-483A-880B-E3CF3CD40C52}" presName="childTextBox" presStyleLbl="fgAccFollowNode1" presStyleIdx="0" presStyleCnt="3">
        <dgm:presLayoutVars>
          <dgm:bulletEnabled val="1"/>
        </dgm:presLayoutVars>
      </dgm:prSet>
      <dgm:spPr/>
      <dgm:t>
        <a:bodyPr/>
        <a:lstStyle/>
        <a:p>
          <a:endParaRPr lang="el-GR"/>
        </a:p>
      </dgm:t>
    </dgm:pt>
    <dgm:pt modelId="{0DD7F681-59FA-4BB9-8C70-3D9BC0EB80BB}" type="pres">
      <dgm:prSet presAssocID="{663AF999-0B8E-4DA6-894D-EE9EFF2E3D0A}" presName="sp" presStyleCnt="0"/>
      <dgm:spPr/>
    </dgm:pt>
    <dgm:pt modelId="{4A015B5A-C88B-40FA-A573-67A4FF542930}" type="pres">
      <dgm:prSet presAssocID="{D2927D94-AD5A-418A-A97E-DA0D6C103BD5}" presName="arrowAndChildren" presStyleCnt="0"/>
      <dgm:spPr/>
    </dgm:pt>
    <dgm:pt modelId="{EC654D3E-961D-45D2-8F74-14BD8081BBEB}" type="pres">
      <dgm:prSet presAssocID="{D2927D94-AD5A-418A-A97E-DA0D6C103BD5}" presName="parentTextArrow" presStyleLbl="node1" presStyleIdx="0" presStyleCnt="4"/>
      <dgm:spPr/>
      <dgm:t>
        <a:bodyPr/>
        <a:lstStyle/>
        <a:p>
          <a:endParaRPr lang="el-GR"/>
        </a:p>
      </dgm:t>
    </dgm:pt>
    <dgm:pt modelId="{4B75BD18-B8A0-4023-BF9A-A9C42A74FFC2}" type="pres">
      <dgm:prSet presAssocID="{D2927D94-AD5A-418A-A97E-DA0D6C103BD5}" presName="arrow" presStyleLbl="node1" presStyleIdx="1" presStyleCnt="4" custScaleY="105938"/>
      <dgm:spPr/>
      <dgm:t>
        <a:bodyPr/>
        <a:lstStyle/>
        <a:p>
          <a:endParaRPr lang="el-GR"/>
        </a:p>
      </dgm:t>
    </dgm:pt>
    <dgm:pt modelId="{37C94491-E9C5-4B79-92DD-43CCF028960D}" type="pres">
      <dgm:prSet presAssocID="{D2927D94-AD5A-418A-A97E-DA0D6C103BD5}" presName="descendantArrow" presStyleCnt="0"/>
      <dgm:spPr/>
    </dgm:pt>
    <dgm:pt modelId="{B7FB0710-3618-4560-976B-ED9CC4CF8B42}" type="pres">
      <dgm:prSet presAssocID="{7D385F9C-09EC-4A7D-A265-4822453F2886}" presName="childTextArrow" presStyleLbl="fgAccFollowNode1" presStyleIdx="1" presStyleCnt="3" custScaleX="474924">
        <dgm:presLayoutVars>
          <dgm:bulletEnabled val="1"/>
        </dgm:presLayoutVars>
      </dgm:prSet>
      <dgm:spPr/>
      <dgm:t>
        <a:bodyPr/>
        <a:lstStyle/>
        <a:p>
          <a:endParaRPr lang="el-GR"/>
        </a:p>
      </dgm:t>
    </dgm:pt>
    <dgm:pt modelId="{B2BA6092-1FEC-4C81-94E9-E56BEB24DB28}" type="pres">
      <dgm:prSet presAssocID="{9471C318-2F1F-4969-A248-8DD5BF9F54D5}" presName="sp" presStyleCnt="0"/>
      <dgm:spPr/>
    </dgm:pt>
    <dgm:pt modelId="{ABF062C8-BBEA-414F-857D-536D47B1707C}" type="pres">
      <dgm:prSet presAssocID="{101E12EF-C2B9-4C5E-870C-784CAF08CF7C}" presName="arrowAndChildren" presStyleCnt="0"/>
      <dgm:spPr/>
    </dgm:pt>
    <dgm:pt modelId="{F006A2A1-3C73-4FC0-97F5-C3EA1BDF7BD7}" type="pres">
      <dgm:prSet presAssocID="{101E12EF-C2B9-4C5E-870C-784CAF08CF7C}" presName="parentTextArrow" presStyleLbl="node1" presStyleIdx="2" presStyleCnt="4" custLinFactNeighborX="520" custLinFactNeighborY="2073"/>
      <dgm:spPr/>
      <dgm:t>
        <a:bodyPr/>
        <a:lstStyle/>
        <a:p>
          <a:endParaRPr lang="el-GR"/>
        </a:p>
      </dgm:t>
    </dgm:pt>
    <dgm:pt modelId="{74473AC3-500F-4A11-8C6F-44BB2FBE5B1E}" type="pres">
      <dgm:prSet presAssocID="{1E9AC57E-B20E-4C60-A3CE-1BF673B1DF50}" presName="sp" presStyleCnt="0"/>
      <dgm:spPr/>
    </dgm:pt>
    <dgm:pt modelId="{9F0B4060-DAB2-483C-9017-031E1423E713}" type="pres">
      <dgm:prSet presAssocID="{461520FB-7AC2-4E38-97B3-5D59D0BFC0FF}" presName="arrowAndChildren" presStyleCnt="0"/>
      <dgm:spPr/>
    </dgm:pt>
    <dgm:pt modelId="{6AB9E24B-62DB-4EA8-96A6-760A2CF802C8}" type="pres">
      <dgm:prSet presAssocID="{461520FB-7AC2-4E38-97B3-5D59D0BFC0FF}" presName="parentTextArrow" presStyleLbl="node1" presStyleIdx="2" presStyleCnt="4"/>
      <dgm:spPr/>
      <dgm:t>
        <a:bodyPr/>
        <a:lstStyle/>
        <a:p>
          <a:endParaRPr lang="el-GR"/>
        </a:p>
      </dgm:t>
    </dgm:pt>
    <dgm:pt modelId="{9F034EEB-0D5E-41C3-B218-EA21D1492DEE}" type="pres">
      <dgm:prSet presAssocID="{461520FB-7AC2-4E38-97B3-5D59D0BFC0FF}" presName="arrow" presStyleLbl="node1" presStyleIdx="3" presStyleCnt="4" custScaleY="77526" custLinFactNeighborX="31928" custLinFactNeighborY="4707"/>
      <dgm:spPr/>
      <dgm:t>
        <a:bodyPr/>
        <a:lstStyle/>
        <a:p>
          <a:endParaRPr lang="el-GR"/>
        </a:p>
      </dgm:t>
    </dgm:pt>
    <dgm:pt modelId="{4E4EFCBF-6167-4E1A-85E8-DD60C7351529}" type="pres">
      <dgm:prSet presAssocID="{461520FB-7AC2-4E38-97B3-5D59D0BFC0FF}" presName="descendantArrow" presStyleCnt="0"/>
      <dgm:spPr/>
    </dgm:pt>
    <dgm:pt modelId="{AB0D2BAE-059B-47E2-8F5C-317FD8D58645}" type="pres">
      <dgm:prSet presAssocID="{6B3C5404-8B8E-4B2E-BCF5-45A1F72D417C}" presName="childTextArrow" presStyleLbl="fgAccFollowNode1" presStyleIdx="2" presStyleCnt="3" custScaleX="2000000" custScaleY="101674" custLinFactNeighborY="11090">
        <dgm:presLayoutVars>
          <dgm:bulletEnabled val="1"/>
        </dgm:presLayoutVars>
      </dgm:prSet>
      <dgm:spPr/>
      <dgm:t>
        <a:bodyPr/>
        <a:lstStyle/>
        <a:p>
          <a:endParaRPr lang="el-GR"/>
        </a:p>
      </dgm:t>
    </dgm:pt>
  </dgm:ptLst>
  <dgm:cxnLst>
    <dgm:cxn modelId="{16BB4BE1-88A8-4BF0-A781-361CA70ED261}" type="presOf" srcId="{E59BA0C1-D9FF-4BBC-89E8-8E28F2141327}" destId="{F20E9F4E-8600-44AF-9FF7-540D86034064}" srcOrd="0" destOrd="0" presId="urn:microsoft.com/office/officeart/2005/8/layout/process4"/>
    <dgm:cxn modelId="{2EDE6C80-E467-4CA0-80DE-43B612AF386A}" srcId="{5D3A9BC1-D933-487F-B52D-20F6CAA0D0C8}" destId="{0D63768E-0E2D-483A-880B-E3CF3CD40C52}" srcOrd="0" destOrd="0" parTransId="{9992238D-F6F4-4282-B931-2F2BF879F88B}" sibTransId="{4FE48F56-A296-439B-A51F-4F54737FC5DD}"/>
    <dgm:cxn modelId="{9F6A7791-C442-4A21-9444-1BEA3CD46153}" srcId="{E59BA0C1-D9FF-4BBC-89E8-8E28F2141327}" destId="{5D3A9BC1-D933-487F-B52D-20F6CAA0D0C8}" srcOrd="3" destOrd="0" parTransId="{97F15BDE-1ECC-45B5-A0A2-9973C270EF48}" sibTransId="{B8EE740C-9166-4E9C-A99C-70D16B610C71}"/>
    <dgm:cxn modelId="{EEBCB40E-3E9B-47DD-8D89-70169C74725B}" type="presOf" srcId="{D2927D94-AD5A-418A-A97E-DA0D6C103BD5}" destId="{EC654D3E-961D-45D2-8F74-14BD8081BBEB}" srcOrd="0" destOrd="0" presId="urn:microsoft.com/office/officeart/2005/8/layout/process4"/>
    <dgm:cxn modelId="{0A7EE830-89D5-41B6-BC25-11C0C586A3FC}" type="presOf" srcId="{7D385F9C-09EC-4A7D-A265-4822453F2886}" destId="{B7FB0710-3618-4560-976B-ED9CC4CF8B42}" srcOrd="0" destOrd="0" presId="urn:microsoft.com/office/officeart/2005/8/layout/process4"/>
    <dgm:cxn modelId="{FFF36723-A509-45E3-B3C9-72176F989498}" type="presOf" srcId="{461520FB-7AC2-4E38-97B3-5D59D0BFC0FF}" destId="{6AB9E24B-62DB-4EA8-96A6-760A2CF802C8}" srcOrd="0" destOrd="0" presId="urn:microsoft.com/office/officeart/2005/8/layout/process4"/>
    <dgm:cxn modelId="{E4CC1F5A-3EF9-4090-A589-6A8D15CA503B}" srcId="{461520FB-7AC2-4E38-97B3-5D59D0BFC0FF}" destId="{6B3C5404-8B8E-4B2E-BCF5-45A1F72D417C}" srcOrd="0" destOrd="0" parTransId="{AACB36AC-8D1F-449E-B72F-90E0BC1EE104}" sibTransId="{CBD09B2D-F43A-4EB0-A2F8-8F2BEA2435D3}"/>
    <dgm:cxn modelId="{B4A75DC4-7CD2-4681-A449-413DE60D09BF}" srcId="{E59BA0C1-D9FF-4BBC-89E8-8E28F2141327}" destId="{101E12EF-C2B9-4C5E-870C-784CAF08CF7C}" srcOrd="1" destOrd="0" parTransId="{F87F492C-CBF5-440E-BF05-B173BE0FD481}" sibTransId="{9471C318-2F1F-4969-A248-8DD5BF9F54D5}"/>
    <dgm:cxn modelId="{CB467327-E091-4B84-BC6F-4E46A8340DAB}" srcId="{D2927D94-AD5A-418A-A97E-DA0D6C103BD5}" destId="{7D385F9C-09EC-4A7D-A265-4822453F2886}" srcOrd="0" destOrd="0" parTransId="{20E6AA63-476A-48C4-937B-4C4035A8B164}" sibTransId="{7C1D86BE-DC06-4939-9130-BBBA238CE737}"/>
    <dgm:cxn modelId="{947632E0-A418-47BD-8750-4C2C9D53CCF9}" type="presOf" srcId="{5D3A9BC1-D933-487F-B52D-20F6CAA0D0C8}" destId="{45C95014-D09F-4385-9BFB-1D8E2111E3BD}" srcOrd="1" destOrd="0" presId="urn:microsoft.com/office/officeart/2005/8/layout/process4"/>
    <dgm:cxn modelId="{E35A9F20-67B3-4E47-8413-A7868F19BA7B}" type="presOf" srcId="{461520FB-7AC2-4E38-97B3-5D59D0BFC0FF}" destId="{9F034EEB-0D5E-41C3-B218-EA21D1492DEE}" srcOrd="1" destOrd="0" presId="urn:microsoft.com/office/officeart/2005/8/layout/process4"/>
    <dgm:cxn modelId="{680F7C35-1250-4F98-8F24-5E42BA434FEB}" type="presOf" srcId="{101E12EF-C2B9-4C5E-870C-784CAF08CF7C}" destId="{F006A2A1-3C73-4FC0-97F5-C3EA1BDF7BD7}" srcOrd="0" destOrd="0" presId="urn:microsoft.com/office/officeart/2005/8/layout/process4"/>
    <dgm:cxn modelId="{E086C048-C12B-486E-946B-1006ED867324}" type="presOf" srcId="{D2927D94-AD5A-418A-A97E-DA0D6C103BD5}" destId="{4B75BD18-B8A0-4023-BF9A-A9C42A74FFC2}" srcOrd="1" destOrd="0" presId="urn:microsoft.com/office/officeart/2005/8/layout/process4"/>
    <dgm:cxn modelId="{C54B1D73-7E2D-4B96-976C-216F66FE1CED}" type="presOf" srcId="{5D3A9BC1-D933-487F-B52D-20F6CAA0D0C8}" destId="{40E640E6-1E3E-4D7A-9A79-6D5AC74ECA34}" srcOrd="0" destOrd="0" presId="urn:microsoft.com/office/officeart/2005/8/layout/process4"/>
    <dgm:cxn modelId="{704A8C30-C01E-448F-BD13-78F9D479A5B4}" srcId="{E59BA0C1-D9FF-4BBC-89E8-8E28F2141327}" destId="{D2927D94-AD5A-418A-A97E-DA0D6C103BD5}" srcOrd="2" destOrd="0" parTransId="{2D6720EE-18AB-4163-9890-8ED7BB8A23A2}" sibTransId="{663AF999-0B8E-4DA6-894D-EE9EFF2E3D0A}"/>
    <dgm:cxn modelId="{ED2D864E-4F63-4745-9BA6-5E6EC0480857}" srcId="{E59BA0C1-D9FF-4BBC-89E8-8E28F2141327}" destId="{461520FB-7AC2-4E38-97B3-5D59D0BFC0FF}" srcOrd="0" destOrd="0" parTransId="{C4842286-C147-4489-B4C7-DFFA75DD8B90}" sibTransId="{1E9AC57E-B20E-4C60-A3CE-1BF673B1DF50}"/>
    <dgm:cxn modelId="{C476C3EB-7D2D-4BE6-85AE-EA45FC99B35A}" type="presOf" srcId="{6B3C5404-8B8E-4B2E-BCF5-45A1F72D417C}" destId="{AB0D2BAE-059B-47E2-8F5C-317FD8D58645}" srcOrd="0" destOrd="0" presId="urn:microsoft.com/office/officeart/2005/8/layout/process4"/>
    <dgm:cxn modelId="{3155D90A-4130-4F1B-BF97-E6AAE928AA3D}" type="presOf" srcId="{0D63768E-0E2D-483A-880B-E3CF3CD40C52}" destId="{8A7736C0-5C8A-4293-8725-DC92E68AF28D}" srcOrd="0" destOrd="0" presId="urn:microsoft.com/office/officeart/2005/8/layout/process4"/>
    <dgm:cxn modelId="{3B997FBC-EF20-4ABA-A8E6-4051960B33AE}" type="presParOf" srcId="{F20E9F4E-8600-44AF-9FF7-540D86034064}" destId="{D883046D-4F24-4B90-950C-477808F98FCD}" srcOrd="0" destOrd="0" presId="urn:microsoft.com/office/officeart/2005/8/layout/process4"/>
    <dgm:cxn modelId="{0C4409DC-2668-4670-81D5-4752536414D5}" type="presParOf" srcId="{D883046D-4F24-4B90-950C-477808F98FCD}" destId="{40E640E6-1E3E-4D7A-9A79-6D5AC74ECA34}" srcOrd="0" destOrd="0" presId="urn:microsoft.com/office/officeart/2005/8/layout/process4"/>
    <dgm:cxn modelId="{56D4DC89-B38D-4DAB-82C2-46C743413EB4}" type="presParOf" srcId="{D883046D-4F24-4B90-950C-477808F98FCD}" destId="{45C95014-D09F-4385-9BFB-1D8E2111E3BD}" srcOrd="1" destOrd="0" presId="urn:microsoft.com/office/officeart/2005/8/layout/process4"/>
    <dgm:cxn modelId="{40186C24-F3BF-468F-A15F-6FF1F51481BF}" type="presParOf" srcId="{D883046D-4F24-4B90-950C-477808F98FCD}" destId="{8DD708EA-A10C-4E49-9356-E34840E6B9F0}" srcOrd="2" destOrd="0" presId="urn:microsoft.com/office/officeart/2005/8/layout/process4"/>
    <dgm:cxn modelId="{E08D323B-2720-4F9E-A95E-CA2178334DF9}" type="presParOf" srcId="{8DD708EA-A10C-4E49-9356-E34840E6B9F0}" destId="{8A7736C0-5C8A-4293-8725-DC92E68AF28D}" srcOrd="0" destOrd="0" presId="urn:microsoft.com/office/officeart/2005/8/layout/process4"/>
    <dgm:cxn modelId="{6FBD0CF6-CD19-4592-9A18-079B93837B3F}" type="presParOf" srcId="{F20E9F4E-8600-44AF-9FF7-540D86034064}" destId="{0DD7F681-59FA-4BB9-8C70-3D9BC0EB80BB}" srcOrd="1" destOrd="0" presId="urn:microsoft.com/office/officeart/2005/8/layout/process4"/>
    <dgm:cxn modelId="{B88675A4-E855-4DA1-AF0E-CDB11CEC6005}" type="presParOf" srcId="{F20E9F4E-8600-44AF-9FF7-540D86034064}" destId="{4A015B5A-C88B-40FA-A573-67A4FF542930}" srcOrd="2" destOrd="0" presId="urn:microsoft.com/office/officeart/2005/8/layout/process4"/>
    <dgm:cxn modelId="{36924F51-321E-492F-94DA-2E96A4AFE1AA}" type="presParOf" srcId="{4A015B5A-C88B-40FA-A573-67A4FF542930}" destId="{EC654D3E-961D-45D2-8F74-14BD8081BBEB}" srcOrd="0" destOrd="0" presId="urn:microsoft.com/office/officeart/2005/8/layout/process4"/>
    <dgm:cxn modelId="{AE2BA2E1-9A38-4107-8418-272993B36F4D}" type="presParOf" srcId="{4A015B5A-C88B-40FA-A573-67A4FF542930}" destId="{4B75BD18-B8A0-4023-BF9A-A9C42A74FFC2}" srcOrd="1" destOrd="0" presId="urn:microsoft.com/office/officeart/2005/8/layout/process4"/>
    <dgm:cxn modelId="{76912EFC-AF7B-4F10-B93C-0CAB6722CB49}" type="presParOf" srcId="{4A015B5A-C88B-40FA-A573-67A4FF542930}" destId="{37C94491-E9C5-4B79-92DD-43CCF028960D}" srcOrd="2" destOrd="0" presId="urn:microsoft.com/office/officeart/2005/8/layout/process4"/>
    <dgm:cxn modelId="{E573483B-3232-42C0-905D-DBF41E736999}" type="presParOf" srcId="{37C94491-E9C5-4B79-92DD-43CCF028960D}" destId="{B7FB0710-3618-4560-976B-ED9CC4CF8B42}" srcOrd="0" destOrd="0" presId="urn:microsoft.com/office/officeart/2005/8/layout/process4"/>
    <dgm:cxn modelId="{888B4A4C-D082-4BDC-8AA1-B5BD51C9510F}" type="presParOf" srcId="{F20E9F4E-8600-44AF-9FF7-540D86034064}" destId="{B2BA6092-1FEC-4C81-94E9-E56BEB24DB28}" srcOrd="3" destOrd="0" presId="urn:microsoft.com/office/officeart/2005/8/layout/process4"/>
    <dgm:cxn modelId="{9D5142B6-DF21-46C9-8ABF-B1767297A38B}" type="presParOf" srcId="{F20E9F4E-8600-44AF-9FF7-540D86034064}" destId="{ABF062C8-BBEA-414F-857D-536D47B1707C}" srcOrd="4" destOrd="0" presId="urn:microsoft.com/office/officeart/2005/8/layout/process4"/>
    <dgm:cxn modelId="{F854221C-C60E-4F04-8677-2D15DEF04346}" type="presParOf" srcId="{ABF062C8-BBEA-414F-857D-536D47B1707C}" destId="{F006A2A1-3C73-4FC0-97F5-C3EA1BDF7BD7}" srcOrd="0" destOrd="0" presId="urn:microsoft.com/office/officeart/2005/8/layout/process4"/>
    <dgm:cxn modelId="{1EAA7B17-EE97-4521-BD0E-104AA4F230A6}" type="presParOf" srcId="{F20E9F4E-8600-44AF-9FF7-540D86034064}" destId="{74473AC3-500F-4A11-8C6F-44BB2FBE5B1E}" srcOrd="5" destOrd="0" presId="urn:microsoft.com/office/officeart/2005/8/layout/process4"/>
    <dgm:cxn modelId="{36C82FAF-9FB6-4341-86E1-7F5AFF0C19FB}" type="presParOf" srcId="{F20E9F4E-8600-44AF-9FF7-540D86034064}" destId="{9F0B4060-DAB2-483C-9017-031E1423E713}" srcOrd="6" destOrd="0" presId="urn:microsoft.com/office/officeart/2005/8/layout/process4"/>
    <dgm:cxn modelId="{C2A87B59-151A-4F09-8673-48CF536748BD}" type="presParOf" srcId="{9F0B4060-DAB2-483C-9017-031E1423E713}" destId="{6AB9E24B-62DB-4EA8-96A6-760A2CF802C8}" srcOrd="0" destOrd="0" presId="urn:microsoft.com/office/officeart/2005/8/layout/process4"/>
    <dgm:cxn modelId="{589C9585-9FDB-4931-BE7A-98B0F437EA37}" type="presParOf" srcId="{9F0B4060-DAB2-483C-9017-031E1423E713}" destId="{9F034EEB-0D5E-41C3-B218-EA21D1492DEE}" srcOrd="1" destOrd="0" presId="urn:microsoft.com/office/officeart/2005/8/layout/process4"/>
    <dgm:cxn modelId="{1E689AD4-C6B2-45FB-8357-98E4D0D3229E}" type="presParOf" srcId="{9F0B4060-DAB2-483C-9017-031E1423E713}" destId="{4E4EFCBF-6167-4E1A-85E8-DD60C7351529}" srcOrd="2" destOrd="0" presId="urn:microsoft.com/office/officeart/2005/8/layout/process4"/>
    <dgm:cxn modelId="{F7349FF6-E005-4AE0-A44D-2763364C84F3}" type="presParOf" srcId="{4E4EFCBF-6167-4E1A-85E8-DD60C7351529}" destId="{AB0D2BAE-059B-47E2-8F5C-317FD8D5864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45BFF-0B79-4430-BBAC-4086494BFE8F}" type="doc">
      <dgm:prSet loTypeId="urn:microsoft.com/office/officeart/2008/layout/VerticalCurvedList" loCatId="list" qsTypeId="urn:microsoft.com/office/officeart/2005/8/quickstyle/3d7" qsCatId="3D" csTypeId="urn:microsoft.com/office/officeart/2005/8/colors/accent4_1" csCatId="accent4" phldr="1"/>
      <dgm:spPr>
        <a:scene3d>
          <a:camera prst="isometricOffAxis1Right" zoom="91000"/>
          <a:lightRig rig="threePt" dir="t">
            <a:rot lat="0" lon="0" rev="20640000"/>
          </a:lightRig>
        </a:scene3d>
      </dgm:spPr>
      <dgm:t>
        <a:bodyPr/>
        <a:lstStyle/>
        <a:p>
          <a:endParaRPr lang="el-GR"/>
        </a:p>
      </dgm:t>
    </dgm:pt>
    <dgm:pt modelId="{BADF8476-D798-4881-963D-3DE65BA20A50}">
      <dgm:prSet phldrT="[Κείμενο]" custT="1"/>
      <dgm:spPr/>
      <dgm:t>
        <a:bodyPr/>
        <a:lstStyle/>
        <a:p>
          <a:r>
            <a:rPr lang="el-GR" sz="2800" b="1" dirty="0" smtClean="0">
              <a:solidFill>
                <a:srgbClr val="002060"/>
              </a:solidFill>
              <a:effectLst/>
            </a:rPr>
            <a:t>ΠΡΟΤΑΣΕΙΣ</a:t>
          </a:r>
          <a:endParaRPr lang="el-GR" sz="2800" b="1" dirty="0">
            <a:solidFill>
              <a:srgbClr val="002060"/>
            </a:solidFill>
            <a:effectLst/>
          </a:endParaRPr>
        </a:p>
      </dgm:t>
    </dgm:pt>
    <dgm:pt modelId="{69CB9126-9687-45E5-A3EA-180EE297D82F}" type="parTrans" cxnId="{2B8BD846-6950-4A4C-83F2-B7F34E3CB244}">
      <dgm:prSet/>
      <dgm:spPr/>
      <dgm:t>
        <a:bodyPr/>
        <a:lstStyle/>
        <a:p>
          <a:endParaRPr lang="el-GR" sz="2400"/>
        </a:p>
      </dgm:t>
    </dgm:pt>
    <dgm:pt modelId="{54DBD0AA-4BA9-4114-AB2F-6F1711B9FE44}" type="sibTrans" cxnId="{2B8BD846-6950-4A4C-83F2-B7F34E3CB244}">
      <dgm:prSet/>
      <dgm:spPr/>
      <dgm:t>
        <a:bodyPr/>
        <a:lstStyle/>
        <a:p>
          <a:endParaRPr lang="el-GR" sz="2400"/>
        </a:p>
      </dgm:t>
    </dgm:pt>
    <dgm:pt modelId="{319F7AD5-F833-46D8-B168-AD1F6F3EBF16}">
      <dgm:prSet phldrT="[Κείμενο]" custT="1"/>
      <dgm:spPr/>
      <dgm:t>
        <a:bodyPr/>
        <a:lstStyle/>
        <a:p>
          <a:pPr algn="l"/>
          <a:r>
            <a:rPr lang="el-GR" sz="2000" b="1" dirty="0" smtClean="0">
              <a:solidFill>
                <a:srgbClr val="002060"/>
              </a:solidFill>
              <a:effectLst/>
            </a:rPr>
            <a:t>δημιουργία κλάδου νοσηλευτών του ΕΣΥ που θα προβλέπει την άμεση πλήρωση των θέσεων που αδειάζουν λόγω συνταξιοδότησης</a:t>
          </a:r>
          <a:endParaRPr lang="el-GR" sz="2000" b="1" dirty="0">
            <a:solidFill>
              <a:srgbClr val="002060"/>
            </a:solidFill>
            <a:effectLst/>
          </a:endParaRPr>
        </a:p>
      </dgm:t>
    </dgm:pt>
    <dgm:pt modelId="{10C78F8A-46D3-41D0-969B-76015244A619}" type="parTrans" cxnId="{06E140BE-1056-4B95-AF6D-B45936524A8F}">
      <dgm:prSet/>
      <dgm:spPr/>
      <dgm:t>
        <a:bodyPr/>
        <a:lstStyle/>
        <a:p>
          <a:endParaRPr lang="el-GR" sz="2400"/>
        </a:p>
      </dgm:t>
    </dgm:pt>
    <dgm:pt modelId="{32DA3E76-1C68-4569-B6E0-BE3486FC7C5B}" type="sibTrans" cxnId="{06E140BE-1056-4B95-AF6D-B45936524A8F}">
      <dgm:prSet/>
      <dgm:spPr/>
      <dgm:t>
        <a:bodyPr/>
        <a:lstStyle/>
        <a:p>
          <a:endParaRPr lang="el-GR" sz="2400"/>
        </a:p>
      </dgm:t>
    </dgm:pt>
    <dgm:pt modelId="{C83B28CC-8C2E-4359-90F6-5EFEF1A7C8DE}">
      <dgm:prSet phldrT="[Κείμενο]" custT="1"/>
      <dgm:spPr/>
      <dgm:t>
        <a:bodyPr/>
        <a:lstStyle/>
        <a:p>
          <a:r>
            <a:rPr lang="el-GR" sz="2800" b="1" dirty="0" smtClean="0">
              <a:solidFill>
                <a:srgbClr val="002060"/>
              </a:solidFill>
              <a:effectLst/>
            </a:rPr>
            <a:t>θέσπιση ειδικού μισθολ</a:t>
          </a:r>
          <a:r>
            <a:rPr lang="el-GR" sz="3200" b="1" dirty="0" smtClean="0">
              <a:solidFill>
                <a:srgbClr val="002060"/>
              </a:solidFill>
              <a:effectLst/>
            </a:rPr>
            <a:t>ογ</a:t>
          </a:r>
          <a:r>
            <a:rPr lang="el-GR" sz="2800" b="1" dirty="0" smtClean="0">
              <a:solidFill>
                <a:srgbClr val="002060"/>
              </a:solidFill>
              <a:effectLst/>
            </a:rPr>
            <a:t>ίου</a:t>
          </a:r>
          <a:endParaRPr lang="el-GR" sz="2800" b="1" dirty="0">
            <a:solidFill>
              <a:srgbClr val="002060"/>
            </a:solidFill>
            <a:effectLst/>
          </a:endParaRPr>
        </a:p>
      </dgm:t>
    </dgm:pt>
    <dgm:pt modelId="{8FA021FE-D1D6-411A-B1A3-D6974B1CBFB8}" type="parTrans" cxnId="{857C56FD-AB85-45CB-AC88-98F8B976582D}">
      <dgm:prSet/>
      <dgm:spPr/>
      <dgm:t>
        <a:bodyPr/>
        <a:lstStyle/>
        <a:p>
          <a:endParaRPr lang="el-GR" sz="2400"/>
        </a:p>
      </dgm:t>
    </dgm:pt>
    <dgm:pt modelId="{0A157A3E-587C-48CF-A2C3-7C0A53634276}" type="sibTrans" cxnId="{857C56FD-AB85-45CB-AC88-98F8B976582D}">
      <dgm:prSet/>
      <dgm:spPr/>
      <dgm:t>
        <a:bodyPr/>
        <a:lstStyle/>
        <a:p>
          <a:endParaRPr lang="el-GR" sz="2400"/>
        </a:p>
      </dgm:t>
    </dgm:pt>
    <dgm:pt modelId="{8BFB0712-9550-48DE-A4DD-8FE2E356661F}">
      <dgm:prSet phldrT="[Κείμενο]" custT="1"/>
      <dgm:spPr/>
      <dgm:t>
        <a:bodyPr/>
        <a:lstStyle/>
        <a:p>
          <a:r>
            <a:rPr lang="el-GR" sz="2800" b="1" dirty="0" smtClean="0">
              <a:solidFill>
                <a:srgbClr val="002060"/>
              </a:solidFill>
              <a:effectLst/>
            </a:rPr>
            <a:t>αναβάθμιση και αύξηση των νοσηλευτικών ειδικοτήτων </a:t>
          </a:r>
          <a:endParaRPr lang="el-GR" sz="2800" b="1" dirty="0">
            <a:solidFill>
              <a:srgbClr val="002060"/>
            </a:solidFill>
            <a:effectLst/>
          </a:endParaRPr>
        </a:p>
      </dgm:t>
    </dgm:pt>
    <dgm:pt modelId="{CC6B9513-111F-4156-9570-9B4BD0952603}" type="parTrans" cxnId="{34B7C422-AE15-48F5-A00F-32C93E595F9A}">
      <dgm:prSet/>
      <dgm:spPr/>
      <dgm:t>
        <a:bodyPr/>
        <a:lstStyle/>
        <a:p>
          <a:endParaRPr lang="el-GR" sz="2400"/>
        </a:p>
      </dgm:t>
    </dgm:pt>
    <dgm:pt modelId="{6760AACC-8EEA-4A50-A1C3-A528DDC63584}" type="sibTrans" cxnId="{34B7C422-AE15-48F5-A00F-32C93E595F9A}">
      <dgm:prSet/>
      <dgm:spPr/>
      <dgm:t>
        <a:bodyPr/>
        <a:lstStyle/>
        <a:p>
          <a:endParaRPr lang="el-GR" sz="2400"/>
        </a:p>
      </dgm:t>
    </dgm:pt>
    <dgm:pt modelId="{6C7090B2-90AA-4262-A33B-0529250D03E5}">
      <dgm:prSet phldrT="[Κείμενο]" custT="1"/>
      <dgm:spPr/>
      <dgm:t>
        <a:bodyPr/>
        <a:lstStyle/>
        <a:p>
          <a:r>
            <a:rPr lang="el-GR" sz="2000" b="1" dirty="0" smtClean="0">
              <a:solidFill>
                <a:srgbClr val="002060"/>
              </a:solidFill>
              <a:effectLst/>
            </a:rPr>
            <a:t>δημιουργία Νοσηλευτικής Διεύθυνσης στο Υπουργείο Υγείας</a:t>
          </a:r>
          <a:endParaRPr lang="el-GR" sz="2000" b="1" dirty="0">
            <a:solidFill>
              <a:srgbClr val="002060"/>
            </a:solidFill>
            <a:effectLst/>
          </a:endParaRPr>
        </a:p>
      </dgm:t>
    </dgm:pt>
    <dgm:pt modelId="{59DB0218-034A-41A7-82B6-03A7A603C6DC}" type="parTrans" cxnId="{9054A998-A8F8-4971-841D-60853A7B0FA1}">
      <dgm:prSet/>
      <dgm:spPr/>
      <dgm:t>
        <a:bodyPr/>
        <a:lstStyle/>
        <a:p>
          <a:endParaRPr lang="el-GR" sz="2400"/>
        </a:p>
      </dgm:t>
    </dgm:pt>
    <dgm:pt modelId="{51467BA8-8505-45A2-AF80-D3CDB7BAAE28}" type="sibTrans" cxnId="{9054A998-A8F8-4971-841D-60853A7B0FA1}">
      <dgm:prSet/>
      <dgm:spPr/>
      <dgm:t>
        <a:bodyPr/>
        <a:lstStyle/>
        <a:p>
          <a:endParaRPr lang="el-GR" sz="2400"/>
        </a:p>
      </dgm:t>
    </dgm:pt>
    <dgm:pt modelId="{06994C81-4D0F-4B82-844B-ED38662AAC92}">
      <dgm:prSet phldrT="[Κείμενο]" custT="1"/>
      <dgm:spPr/>
      <dgm:t>
        <a:bodyPr/>
        <a:lstStyle/>
        <a:p>
          <a:r>
            <a:rPr lang="el-GR" sz="2000" b="1" dirty="0" smtClean="0">
              <a:solidFill>
                <a:srgbClr val="002060"/>
              </a:solidFill>
              <a:effectLst/>
            </a:rPr>
            <a:t>εφαρμογή των αναγκαίων κανόνων υγιεινής και ασφάλειας στους χώρους εργασίας  </a:t>
          </a:r>
          <a:endParaRPr lang="el-GR" sz="2000" b="1" dirty="0">
            <a:solidFill>
              <a:srgbClr val="002060"/>
            </a:solidFill>
            <a:effectLst/>
          </a:endParaRPr>
        </a:p>
      </dgm:t>
    </dgm:pt>
    <dgm:pt modelId="{5AA1446F-F0E5-4A12-84D6-8301F9DCD5D7}" type="parTrans" cxnId="{8941B882-0D37-4FAE-B91C-C1C3C10798D3}">
      <dgm:prSet/>
      <dgm:spPr/>
      <dgm:t>
        <a:bodyPr/>
        <a:lstStyle/>
        <a:p>
          <a:endParaRPr lang="el-GR" sz="2400"/>
        </a:p>
      </dgm:t>
    </dgm:pt>
    <dgm:pt modelId="{A8B1BB99-B68C-4C58-9047-99B483E630B5}" type="sibTrans" cxnId="{8941B882-0D37-4FAE-B91C-C1C3C10798D3}">
      <dgm:prSet/>
      <dgm:spPr/>
      <dgm:t>
        <a:bodyPr/>
        <a:lstStyle/>
        <a:p>
          <a:endParaRPr lang="el-GR" sz="2400"/>
        </a:p>
      </dgm:t>
    </dgm:pt>
    <dgm:pt modelId="{C1649237-465B-415B-8C8F-5CC586C6E7AF}">
      <dgm:prSet phldrT="[Κείμενο]" custT="1"/>
      <dgm:spPr/>
      <dgm:t>
        <a:bodyPr/>
        <a:lstStyle/>
        <a:p>
          <a:endParaRPr lang="el-GR"/>
        </a:p>
      </dgm:t>
    </dgm:pt>
    <dgm:pt modelId="{BCED1E20-3394-404A-9402-A6414D386FED}" type="parTrans" cxnId="{AAA294D5-2A5D-4FEA-A7DF-8D2E34BE3DC3}">
      <dgm:prSet/>
      <dgm:spPr/>
      <dgm:t>
        <a:bodyPr/>
        <a:lstStyle/>
        <a:p>
          <a:endParaRPr lang="el-GR" sz="2400"/>
        </a:p>
      </dgm:t>
    </dgm:pt>
    <dgm:pt modelId="{49FC93E2-99F7-44D7-A682-17180377D566}" type="sibTrans" cxnId="{AAA294D5-2A5D-4FEA-A7DF-8D2E34BE3DC3}">
      <dgm:prSet/>
      <dgm:spPr/>
      <dgm:t>
        <a:bodyPr/>
        <a:lstStyle/>
        <a:p>
          <a:endParaRPr lang="el-GR" sz="2400"/>
        </a:p>
      </dgm:t>
    </dgm:pt>
    <dgm:pt modelId="{2F9ABC28-5ED6-43F5-85F9-B080258A9F37}">
      <dgm:prSet phldrT="[Κείμενο]" custT="1"/>
      <dgm:spPr/>
      <dgm:t>
        <a:bodyPr/>
        <a:lstStyle/>
        <a:p>
          <a:r>
            <a:rPr lang="el-GR" sz="2000" b="1" smtClean="0">
              <a:solidFill>
                <a:srgbClr val="002060"/>
              </a:solidFill>
              <a:effectLst/>
            </a:rPr>
            <a:t>σύνδεση της απόδοσης και της επιμόρφωσης με την ιεραρχική εξέλιξη</a:t>
          </a:r>
          <a:endParaRPr lang="el-GR" sz="2000" b="1" dirty="0">
            <a:solidFill>
              <a:srgbClr val="002060"/>
            </a:solidFill>
            <a:effectLst/>
          </a:endParaRPr>
        </a:p>
      </dgm:t>
    </dgm:pt>
    <dgm:pt modelId="{8D5B2F7B-339A-48F7-94ED-3039FFD4095F}" type="sibTrans" cxnId="{285D9517-3922-4B6B-A3B6-F2E22D897E2B}">
      <dgm:prSet/>
      <dgm:spPr/>
      <dgm:t>
        <a:bodyPr/>
        <a:lstStyle/>
        <a:p>
          <a:endParaRPr lang="el-GR" sz="2400"/>
        </a:p>
      </dgm:t>
    </dgm:pt>
    <dgm:pt modelId="{677D7DA4-B762-45A4-9828-AE760F550B21}" type="parTrans" cxnId="{285D9517-3922-4B6B-A3B6-F2E22D897E2B}">
      <dgm:prSet/>
      <dgm:spPr/>
      <dgm:t>
        <a:bodyPr/>
        <a:lstStyle/>
        <a:p>
          <a:endParaRPr lang="el-GR" sz="2400"/>
        </a:p>
      </dgm:t>
    </dgm:pt>
    <dgm:pt modelId="{287330E4-27D2-4E16-B72D-8E0193372A83}" type="pres">
      <dgm:prSet presAssocID="{8D345BFF-0B79-4430-BBAC-4086494BFE8F}" presName="Name0" presStyleCnt="0">
        <dgm:presLayoutVars>
          <dgm:chMax val="7"/>
          <dgm:chPref val="7"/>
          <dgm:dir/>
        </dgm:presLayoutVars>
      </dgm:prSet>
      <dgm:spPr/>
      <dgm:t>
        <a:bodyPr/>
        <a:lstStyle/>
        <a:p>
          <a:endParaRPr lang="el-GR"/>
        </a:p>
      </dgm:t>
    </dgm:pt>
    <dgm:pt modelId="{E67A1C1A-4554-48FE-80B7-7A3360773BE2}" type="pres">
      <dgm:prSet presAssocID="{8D345BFF-0B79-4430-BBAC-4086494BFE8F}" presName="Name1" presStyleCnt="0"/>
      <dgm:spPr/>
    </dgm:pt>
    <dgm:pt modelId="{94B8C3E6-A921-48AA-A04F-7706DAB463BE}" type="pres">
      <dgm:prSet presAssocID="{8D345BFF-0B79-4430-BBAC-4086494BFE8F}" presName="cycle" presStyleCnt="0"/>
      <dgm:spPr/>
    </dgm:pt>
    <dgm:pt modelId="{435634D0-22EB-40F6-8AFA-2C0B71E687C4}" type="pres">
      <dgm:prSet presAssocID="{8D345BFF-0B79-4430-BBAC-4086494BFE8F}" presName="srcNode" presStyleLbl="node1" presStyleIdx="0" presStyleCnt="7"/>
      <dgm:spPr/>
    </dgm:pt>
    <dgm:pt modelId="{6E3A207A-AE51-46D3-AF84-637EC8DAFA7C}" type="pres">
      <dgm:prSet presAssocID="{8D345BFF-0B79-4430-BBAC-4086494BFE8F}" presName="conn" presStyleLbl="parChTrans1D2" presStyleIdx="0" presStyleCnt="1"/>
      <dgm:spPr/>
      <dgm:t>
        <a:bodyPr/>
        <a:lstStyle/>
        <a:p>
          <a:endParaRPr lang="el-GR"/>
        </a:p>
      </dgm:t>
    </dgm:pt>
    <dgm:pt modelId="{15720A13-9AB3-453C-AB50-BF72908C9C9D}" type="pres">
      <dgm:prSet presAssocID="{8D345BFF-0B79-4430-BBAC-4086494BFE8F}" presName="extraNode" presStyleLbl="node1" presStyleIdx="0" presStyleCnt="7"/>
      <dgm:spPr/>
    </dgm:pt>
    <dgm:pt modelId="{4E00A4C1-7973-469B-9AE9-898CB2DA23B1}" type="pres">
      <dgm:prSet presAssocID="{8D345BFF-0B79-4430-BBAC-4086494BFE8F}" presName="dstNode" presStyleLbl="node1" presStyleIdx="0" presStyleCnt="7"/>
      <dgm:spPr/>
    </dgm:pt>
    <dgm:pt modelId="{BEF853E5-B8E1-4954-9E63-237727CBBCD7}" type="pres">
      <dgm:prSet presAssocID="{BADF8476-D798-4881-963D-3DE65BA20A50}" presName="text_1" presStyleLbl="node1" presStyleIdx="0" presStyleCnt="7">
        <dgm:presLayoutVars>
          <dgm:bulletEnabled val="1"/>
        </dgm:presLayoutVars>
      </dgm:prSet>
      <dgm:spPr/>
      <dgm:t>
        <a:bodyPr/>
        <a:lstStyle/>
        <a:p>
          <a:endParaRPr lang="el-GR"/>
        </a:p>
      </dgm:t>
    </dgm:pt>
    <dgm:pt modelId="{3E9CCFD8-202B-43CA-9615-AE6B5C9E9124}" type="pres">
      <dgm:prSet presAssocID="{BADF8476-D798-4881-963D-3DE65BA20A50}" presName="accent_1" presStyleCnt="0"/>
      <dgm:spPr/>
    </dgm:pt>
    <dgm:pt modelId="{033402F2-BA4B-4A05-8794-777A5887C50F}" type="pres">
      <dgm:prSet presAssocID="{BADF8476-D798-4881-963D-3DE65BA20A50}" presName="accentRepeatNode" presStyleLbl="solidFgAcc1" presStyleIdx="0" presStyleCnt="7"/>
      <dgm:spPr/>
    </dgm:pt>
    <dgm:pt modelId="{06531ADF-6974-4E2D-A89F-7A5346D82D3E}" type="pres">
      <dgm:prSet presAssocID="{319F7AD5-F833-46D8-B168-AD1F6F3EBF16}" presName="text_2" presStyleLbl="node1" presStyleIdx="1" presStyleCnt="7">
        <dgm:presLayoutVars>
          <dgm:bulletEnabled val="1"/>
        </dgm:presLayoutVars>
      </dgm:prSet>
      <dgm:spPr/>
      <dgm:t>
        <a:bodyPr/>
        <a:lstStyle/>
        <a:p>
          <a:endParaRPr lang="el-GR"/>
        </a:p>
      </dgm:t>
    </dgm:pt>
    <dgm:pt modelId="{CDF010C5-9F25-4E7E-BC59-F1E95C16A996}" type="pres">
      <dgm:prSet presAssocID="{319F7AD5-F833-46D8-B168-AD1F6F3EBF16}" presName="accent_2" presStyleCnt="0"/>
      <dgm:spPr/>
    </dgm:pt>
    <dgm:pt modelId="{AA84FBBD-0BB4-41DF-8865-EBF4EF903736}" type="pres">
      <dgm:prSet presAssocID="{319F7AD5-F833-46D8-B168-AD1F6F3EBF16}" presName="accentRepeatNode" presStyleLbl="solidFgAcc1" presStyleIdx="1" presStyleCnt="7"/>
      <dgm:spPr/>
    </dgm:pt>
    <dgm:pt modelId="{18BB646E-32A5-4C0A-BC47-546C1AAE6FCB}" type="pres">
      <dgm:prSet presAssocID="{C83B28CC-8C2E-4359-90F6-5EFEF1A7C8DE}" presName="text_3" presStyleLbl="node1" presStyleIdx="2" presStyleCnt="7">
        <dgm:presLayoutVars>
          <dgm:bulletEnabled val="1"/>
        </dgm:presLayoutVars>
      </dgm:prSet>
      <dgm:spPr/>
      <dgm:t>
        <a:bodyPr/>
        <a:lstStyle/>
        <a:p>
          <a:endParaRPr lang="el-GR"/>
        </a:p>
      </dgm:t>
    </dgm:pt>
    <dgm:pt modelId="{D93DFEF6-D0DF-4E44-A0D7-074E15323EF8}" type="pres">
      <dgm:prSet presAssocID="{C83B28CC-8C2E-4359-90F6-5EFEF1A7C8DE}" presName="accent_3" presStyleCnt="0"/>
      <dgm:spPr/>
    </dgm:pt>
    <dgm:pt modelId="{6F37C304-F396-46F0-8A29-9E79F4FEDB92}" type="pres">
      <dgm:prSet presAssocID="{C83B28CC-8C2E-4359-90F6-5EFEF1A7C8DE}" presName="accentRepeatNode" presStyleLbl="solidFgAcc1" presStyleIdx="2" presStyleCnt="7"/>
      <dgm:spPr/>
    </dgm:pt>
    <dgm:pt modelId="{1164D760-96FC-4F12-BFA2-208118E01F17}" type="pres">
      <dgm:prSet presAssocID="{8BFB0712-9550-48DE-A4DD-8FE2E356661F}" presName="text_4" presStyleLbl="node1" presStyleIdx="3" presStyleCnt="7">
        <dgm:presLayoutVars>
          <dgm:bulletEnabled val="1"/>
        </dgm:presLayoutVars>
      </dgm:prSet>
      <dgm:spPr/>
      <dgm:t>
        <a:bodyPr/>
        <a:lstStyle/>
        <a:p>
          <a:endParaRPr lang="el-GR"/>
        </a:p>
      </dgm:t>
    </dgm:pt>
    <dgm:pt modelId="{2B9D8B88-8CA5-4478-A994-603C2BE066D9}" type="pres">
      <dgm:prSet presAssocID="{8BFB0712-9550-48DE-A4DD-8FE2E356661F}" presName="accent_4" presStyleCnt="0"/>
      <dgm:spPr/>
    </dgm:pt>
    <dgm:pt modelId="{8FB940AA-959F-4A7F-9C88-C5A748C5059A}" type="pres">
      <dgm:prSet presAssocID="{8BFB0712-9550-48DE-A4DD-8FE2E356661F}" presName="accentRepeatNode" presStyleLbl="solidFgAcc1" presStyleIdx="3" presStyleCnt="7"/>
      <dgm:spPr/>
    </dgm:pt>
    <dgm:pt modelId="{BC62B6D0-A041-46C3-A01A-95A8E72E1BFC}" type="pres">
      <dgm:prSet presAssocID="{2F9ABC28-5ED6-43F5-85F9-B080258A9F37}" presName="text_5" presStyleLbl="node1" presStyleIdx="4" presStyleCnt="7">
        <dgm:presLayoutVars>
          <dgm:bulletEnabled val="1"/>
        </dgm:presLayoutVars>
      </dgm:prSet>
      <dgm:spPr/>
      <dgm:t>
        <a:bodyPr/>
        <a:lstStyle/>
        <a:p>
          <a:endParaRPr lang="el-GR"/>
        </a:p>
      </dgm:t>
    </dgm:pt>
    <dgm:pt modelId="{D48FE6B1-19EF-4DF2-BC2B-64A8A34F24F2}" type="pres">
      <dgm:prSet presAssocID="{2F9ABC28-5ED6-43F5-85F9-B080258A9F37}" presName="accent_5" presStyleCnt="0"/>
      <dgm:spPr/>
    </dgm:pt>
    <dgm:pt modelId="{4D38E509-DBDF-4EEB-845F-2C574032518F}" type="pres">
      <dgm:prSet presAssocID="{2F9ABC28-5ED6-43F5-85F9-B080258A9F37}" presName="accentRepeatNode" presStyleLbl="solidFgAcc1" presStyleIdx="4" presStyleCnt="7"/>
      <dgm:spPr/>
    </dgm:pt>
    <dgm:pt modelId="{09434C45-F3AC-4F09-9EF9-42AC021BDBF1}" type="pres">
      <dgm:prSet presAssocID="{6C7090B2-90AA-4262-A33B-0529250D03E5}" presName="text_6" presStyleLbl="node1" presStyleIdx="5" presStyleCnt="7">
        <dgm:presLayoutVars>
          <dgm:bulletEnabled val="1"/>
        </dgm:presLayoutVars>
      </dgm:prSet>
      <dgm:spPr/>
      <dgm:t>
        <a:bodyPr/>
        <a:lstStyle/>
        <a:p>
          <a:endParaRPr lang="el-GR"/>
        </a:p>
      </dgm:t>
    </dgm:pt>
    <dgm:pt modelId="{BD7DEC65-7194-4981-8678-ED5D593AB9EE}" type="pres">
      <dgm:prSet presAssocID="{6C7090B2-90AA-4262-A33B-0529250D03E5}" presName="accent_6" presStyleCnt="0"/>
      <dgm:spPr/>
    </dgm:pt>
    <dgm:pt modelId="{BE27BCCE-E561-4B80-9A73-499BBF1FD6B8}" type="pres">
      <dgm:prSet presAssocID="{6C7090B2-90AA-4262-A33B-0529250D03E5}" presName="accentRepeatNode" presStyleLbl="solidFgAcc1" presStyleIdx="5" presStyleCnt="7"/>
      <dgm:spPr/>
    </dgm:pt>
    <dgm:pt modelId="{63C771AF-5A0E-4517-8033-82C50201B590}" type="pres">
      <dgm:prSet presAssocID="{06994C81-4D0F-4B82-844B-ED38662AAC92}" presName="text_7" presStyleLbl="node1" presStyleIdx="6" presStyleCnt="7">
        <dgm:presLayoutVars>
          <dgm:bulletEnabled val="1"/>
        </dgm:presLayoutVars>
      </dgm:prSet>
      <dgm:spPr/>
      <dgm:t>
        <a:bodyPr/>
        <a:lstStyle/>
        <a:p>
          <a:endParaRPr lang="el-GR"/>
        </a:p>
      </dgm:t>
    </dgm:pt>
    <dgm:pt modelId="{43F6CDEE-F1A2-4BD7-98FD-53339D1521FC}" type="pres">
      <dgm:prSet presAssocID="{06994C81-4D0F-4B82-844B-ED38662AAC92}" presName="accent_7" presStyleCnt="0"/>
      <dgm:spPr/>
    </dgm:pt>
    <dgm:pt modelId="{48437F5A-22CA-466F-8F08-E5C8C175F869}" type="pres">
      <dgm:prSet presAssocID="{06994C81-4D0F-4B82-844B-ED38662AAC92}" presName="accentRepeatNode" presStyleLbl="solidFgAcc1" presStyleIdx="6" presStyleCnt="7"/>
      <dgm:spPr/>
    </dgm:pt>
  </dgm:ptLst>
  <dgm:cxnLst>
    <dgm:cxn modelId="{285D9517-3922-4B6B-A3B6-F2E22D897E2B}" srcId="{8D345BFF-0B79-4430-BBAC-4086494BFE8F}" destId="{2F9ABC28-5ED6-43F5-85F9-B080258A9F37}" srcOrd="4" destOrd="0" parTransId="{677D7DA4-B762-45A4-9828-AE760F550B21}" sibTransId="{8D5B2F7B-339A-48F7-94ED-3039FFD4095F}"/>
    <dgm:cxn modelId="{14D5B4D5-74F2-493B-B429-ECAB31DEC2A8}" type="presOf" srcId="{6C7090B2-90AA-4262-A33B-0529250D03E5}" destId="{09434C45-F3AC-4F09-9EF9-42AC021BDBF1}" srcOrd="0" destOrd="0" presId="urn:microsoft.com/office/officeart/2008/layout/VerticalCurvedList"/>
    <dgm:cxn modelId="{AAA294D5-2A5D-4FEA-A7DF-8D2E34BE3DC3}" srcId="{8D345BFF-0B79-4430-BBAC-4086494BFE8F}" destId="{C1649237-465B-415B-8C8F-5CC586C6E7AF}" srcOrd="7" destOrd="0" parTransId="{BCED1E20-3394-404A-9402-A6414D386FED}" sibTransId="{49FC93E2-99F7-44D7-A682-17180377D566}"/>
    <dgm:cxn modelId="{34B7C422-AE15-48F5-A00F-32C93E595F9A}" srcId="{8D345BFF-0B79-4430-BBAC-4086494BFE8F}" destId="{8BFB0712-9550-48DE-A4DD-8FE2E356661F}" srcOrd="3" destOrd="0" parTransId="{CC6B9513-111F-4156-9570-9B4BD0952603}" sibTransId="{6760AACC-8EEA-4A50-A1C3-A528DDC63584}"/>
    <dgm:cxn modelId="{8C71B1D9-BC5F-49E1-A230-C62ECADA22A9}" type="presOf" srcId="{319F7AD5-F833-46D8-B168-AD1F6F3EBF16}" destId="{06531ADF-6974-4E2D-A89F-7A5346D82D3E}" srcOrd="0" destOrd="0" presId="urn:microsoft.com/office/officeart/2008/layout/VerticalCurvedList"/>
    <dgm:cxn modelId="{93FA8D20-E497-4E15-804A-5B1E45540812}" type="presOf" srcId="{06994C81-4D0F-4B82-844B-ED38662AAC92}" destId="{63C771AF-5A0E-4517-8033-82C50201B590}" srcOrd="0" destOrd="0" presId="urn:microsoft.com/office/officeart/2008/layout/VerticalCurvedList"/>
    <dgm:cxn modelId="{857C56FD-AB85-45CB-AC88-98F8B976582D}" srcId="{8D345BFF-0B79-4430-BBAC-4086494BFE8F}" destId="{C83B28CC-8C2E-4359-90F6-5EFEF1A7C8DE}" srcOrd="2" destOrd="0" parTransId="{8FA021FE-D1D6-411A-B1A3-D6974B1CBFB8}" sibTransId="{0A157A3E-587C-48CF-A2C3-7C0A53634276}"/>
    <dgm:cxn modelId="{7FD32714-4A05-45EF-88C6-0BFD678DFDC5}" type="presOf" srcId="{C83B28CC-8C2E-4359-90F6-5EFEF1A7C8DE}" destId="{18BB646E-32A5-4C0A-BC47-546C1AAE6FCB}" srcOrd="0" destOrd="0" presId="urn:microsoft.com/office/officeart/2008/layout/VerticalCurvedList"/>
    <dgm:cxn modelId="{9DDC587D-C38C-491F-83A4-7C3E041E6269}" type="presOf" srcId="{8D345BFF-0B79-4430-BBAC-4086494BFE8F}" destId="{287330E4-27D2-4E16-B72D-8E0193372A83}" srcOrd="0" destOrd="0" presId="urn:microsoft.com/office/officeart/2008/layout/VerticalCurvedList"/>
    <dgm:cxn modelId="{1BD66FEA-E7E4-46E5-B4ED-8F8C15E2F292}" type="presOf" srcId="{54DBD0AA-4BA9-4114-AB2F-6F1711B9FE44}" destId="{6E3A207A-AE51-46D3-AF84-637EC8DAFA7C}" srcOrd="0" destOrd="0" presId="urn:microsoft.com/office/officeart/2008/layout/VerticalCurvedList"/>
    <dgm:cxn modelId="{2DC9B88C-6274-483E-9FBB-D35B70EF6AB5}" type="presOf" srcId="{8BFB0712-9550-48DE-A4DD-8FE2E356661F}" destId="{1164D760-96FC-4F12-BFA2-208118E01F17}" srcOrd="0" destOrd="0" presId="urn:microsoft.com/office/officeart/2008/layout/VerticalCurvedList"/>
    <dgm:cxn modelId="{9054A998-A8F8-4971-841D-60853A7B0FA1}" srcId="{8D345BFF-0B79-4430-BBAC-4086494BFE8F}" destId="{6C7090B2-90AA-4262-A33B-0529250D03E5}" srcOrd="5" destOrd="0" parTransId="{59DB0218-034A-41A7-82B6-03A7A603C6DC}" sibTransId="{51467BA8-8505-45A2-AF80-D3CDB7BAAE28}"/>
    <dgm:cxn modelId="{60C9CA67-9CF5-459F-AD48-D7EBEF332284}" type="presOf" srcId="{BADF8476-D798-4881-963D-3DE65BA20A50}" destId="{BEF853E5-B8E1-4954-9E63-237727CBBCD7}" srcOrd="0" destOrd="0" presId="urn:microsoft.com/office/officeart/2008/layout/VerticalCurvedList"/>
    <dgm:cxn modelId="{B78F3F4C-67BB-4789-9466-AFA98D4655DD}" type="presOf" srcId="{2F9ABC28-5ED6-43F5-85F9-B080258A9F37}" destId="{BC62B6D0-A041-46C3-A01A-95A8E72E1BFC}" srcOrd="0" destOrd="0" presId="urn:microsoft.com/office/officeart/2008/layout/VerticalCurvedList"/>
    <dgm:cxn modelId="{2B8BD846-6950-4A4C-83F2-B7F34E3CB244}" srcId="{8D345BFF-0B79-4430-BBAC-4086494BFE8F}" destId="{BADF8476-D798-4881-963D-3DE65BA20A50}" srcOrd="0" destOrd="0" parTransId="{69CB9126-9687-45E5-A3EA-180EE297D82F}" sibTransId="{54DBD0AA-4BA9-4114-AB2F-6F1711B9FE44}"/>
    <dgm:cxn modelId="{06E140BE-1056-4B95-AF6D-B45936524A8F}" srcId="{8D345BFF-0B79-4430-BBAC-4086494BFE8F}" destId="{319F7AD5-F833-46D8-B168-AD1F6F3EBF16}" srcOrd="1" destOrd="0" parTransId="{10C78F8A-46D3-41D0-969B-76015244A619}" sibTransId="{32DA3E76-1C68-4569-B6E0-BE3486FC7C5B}"/>
    <dgm:cxn modelId="{8941B882-0D37-4FAE-B91C-C1C3C10798D3}" srcId="{8D345BFF-0B79-4430-BBAC-4086494BFE8F}" destId="{06994C81-4D0F-4B82-844B-ED38662AAC92}" srcOrd="6" destOrd="0" parTransId="{5AA1446F-F0E5-4A12-84D6-8301F9DCD5D7}" sibTransId="{A8B1BB99-B68C-4C58-9047-99B483E630B5}"/>
    <dgm:cxn modelId="{FB3995C8-BCFA-46F4-B652-9FC5AA02C7BF}" type="presParOf" srcId="{287330E4-27D2-4E16-B72D-8E0193372A83}" destId="{E67A1C1A-4554-48FE-80B7-7A3360773BE2}" srcOrd="0" destOrd="0" presId="urn:microsoft.com/office/officeart/2008/layout/VerticalCurvedList"/>
    <dgm:cxn modelId="{59F08D31-7292-4D93-9A07-5D2463CC8F5A}" type="presParOf" srcId="{E67A1C1A-4554-48FE-80B7-7A3360773BE2}" destId="{94B8C3E6-A921-48AA-A04F-7706DAB463BE}" srcOrd="0" destOrd="0" presId="urn:microsoft.com/office/officeart/2008/layout/VerticalCurvedList"/>
    <dgm:cxn modelId="{7D8C8499-64DA-454E-A421-8C12A7E6B713}" type="presParOf" srcId="{94B8C3E6-A921-48AA-A04F-7706DAB463BE}" destId="{435634D0-22EB-40F6-8AFA-2C0B71E687C4}" srcOrd="0" destOrd="0" presId="urn:microsoft.com/office/officeart/2008/layout/VerticalCurvedList"/>
    <dgm:cxn modelId="{881804C2-E04F-4F87-A6F8-5CFB605F542C}" type="presParOf" srcId="{94B8C3E6-A921-48AA-A04F-7706DAB463BE}" destId="{6E3A207A-AE51-46D3-AF84-637EC8DAFA7C}" srcOrd="1" destOrd="0" presId="urn:microsoft.com/office/officeart/2008/layout/VerticalCurvedList"/>
    <dgm:cxn modelId="{AEF5BED6-E46C-4E76-9A3A-EB43051AB33E}" type="presParOf" srcId="{94B8C3E6-A921-48AA-A04F-7706DAB463BE}" destId="{15720A13-9AB3-453C-AB50-BF72908C9C9D}" srcOrd="2" destOrd="0" presId="urn:microsoft.com/office/officeart/2008/layout/VerticalCurvedList"/>
    <dgm:cxn modelId="{B50F037A-8E77-4115-B7F3-D9BDE6A511B3}" type="presParOf" srcId="{94B8C3E6-A921-48AA-A04F-7706DAB463BE}" destId="{4E00A4C1-7973-469B-9AE9-898CB2DA23B1}" srcOrd="3" destOrd="0" presId="urn:microsoft.com/office/officeart/2008/layout/VerticalCurvedList"/>
    <dgm:cxn modelId="{1B8424E0-6E2E-4776-9B6E-0E069645C85D}" type="presParOf" srcId="{E67A1C1A-4554-48FE-80B7-7A3360773BE2}" destId="{BEF853E5-B8E1-4954-9E63-237727CBBCD7}" srcOrd="1" destOrd="0" presId="urn:microsoft.com/office/officeart/2008/layout/VerticalCurvedList"/>
    <dgm:cxn modelId="{D33CB9A1-620C-4F6A-8DC1-C96A2A18A250}" type="presParOf" srcId="{E67A1C1A-4554-48FE-80B7-7A3360773BE2}" destId="{3E9CCFD8-202B-43CA-9615-AE6B5C9E9124}" srcOrd="2" destOrd="0" presId="urn:microsoft.com/office/officeart/2008/layout/VerticalCurvedList"/>
    <dgm:cxn modelId="{2EFF215E-49C4-49E3-8098-5FDC867F43A0}" type="presParOf" srcId="{3E9CCFD8-202B-43CA-9615-AE6B5C9E9124}" destId="{033402F2-BA4B-4A05-8794-777A5887C50F}" srcOrd="0" destOrd="0" presId="urn:microsoft.com/office/officeart/2008/layout/VerticalCurvedList"/>
    <dgm:cxn modelId="{79423861-AC1C-453F-BD57-62AB64E6894B}" type="presParOf" srcId="{E67A1C1A-4554-48FE-80B7-7A3360773BE2}" destId="{06531ADF-6974-4E2D-A89F-7A5346D82D3E}" srcOrd="3" destOrd="0" presId="urn:microsoft.com/office/officeart/2008/layout/VerticalCurvedList"/>
    <dgm:cxn modelId="{22A1C132-13AA-4970-B0C5-0BCC940705F7}" type="presParOf" srcId="{E67A1C1A-4554-48FE-80B7-7A3360773BE2}" destId="{CDF010C5-9F25-4E7E-BC59-F1E95C16A996}" srcOrd="4" destOrd="0" presId="urn:microsoft.com/office/officeart/2008/layout/VerticalCurvedList"/>
    <dgm:cxn modelId="{19B24075-0A7F-439A-9E16-6EA9556E767B}" type="presParOf" srcId="{CDF010C5-9F25-4E7E-BC59-F1E95C16A996}" destId="{AA84FBBD-0BB4-41DF-8865-EBF4EF903736}" srcOrd="0" destOrd="0" presId="urn:microsoft.com/office/officeart/2008/layout/VerticalCurvedList"/>
    <dgm:cxn modelId="{D8765BEB-15EE-4DAA-944B-4D6A0187399D}" type="presParOf" srcId="{E67A1C1A-4554-48FE-80B7-7A3360773BE2}" destId="{18BB646E-32A5-4C0A-BC47-546C1AAE6FCB}" srcOrd="5" destOrd="0" presId="urn:microsoft.com/office/officeart/2008/layout/VerticalCurvedList"/>
    <dgm:cxn modelId="{B8630F6A-F987-4245-BAA5-40F07109548B}" type="presParOf" srcId="{E67A1C1A-4554-48FE-80B7-7A3360773BE2}" destId="{D93DFEF6-D0DF-4E44-A0D7-074E15323EF8}" srcOrd="6" destOrd="0" presId="urn:microsoft.com/office/officeart/2008/layout/VerticalCurvedList"/>
    <dgm:cxn modelId="{3F0A72DD-5D59-4550-8F21-AF98FE4C94FA}" type="presParOf" srcId="{D93DFEF6-D0DF-4E44-A0D7-074E15323EF8}" destId="{6F37C304-F396-46F0-8A29-9E79F4FEDB92}" srcOrd="0" destOrd="0" presId="urn:microsoft.com/office/officeart/2008/layout/VerticalCurvedList"/>
    <dgm:cxn modelId="{FF8740DB-08D9-4189-A496-7DA24076078A}" type="presParOf" srcId="{E67A1C1A-4554-48FE-80B7-7A3360773BE2}" destId="{1164D760-96FC-4F12-BFA2-208118E01F17}" srcOrd="7" destOrd="0" presId="urn:microsoft.com/office/officeart/2008/layout/VerticalCurvedList"/>
    <dgm:cxn modelId="{E3FB7954-ADEA-462C-A18F-E9A82E163A39}" type="presParOf" srcId="{E67A1C1A-4554-48FE-80B7-7A3360773BE2}" destId="{2B9D8B88-8CA5-4478-A994-603C2BE066D9}" srcOrd="8" destOrd="0" presId="urn:microsoft.com/office/officeart/2008/layout/VerticalCurvedList"/>
    <dgm:cxn modelId="{0F3E5279-EF05-4AD2-9D19-6CDD801CFD2F}" type="presParOf" srcId="{2B9D8B88-8CA5-4478-A994-603C2BE066D9}" destId="{8FB940AA-959F-4A7F-9C88-C5A748C5059A}" srcOrd="0" destOrd="0" presId="urn:microsoft.com/office/officeart/2008/layout/VerticalCurvedList"/>
    <dgm:cxn modelId="{27521A9F-6F12-47E5-BF42-C8C29E7A7EC6}" type="presParOf" srcId="{E67A1C1A-4554-48FE-80B7-7A3360773BE2}" destId="{BC62B6D0-A041-46C3-A01A-95A8E72E1BFC}" srcOrd="9" destOrd="0" presId="urn:microsoft.com/office/officeart/2008/layout/VerticalCurvedList"/>
    <dgm:cxn modelId="{E93E890C-963C-4B9A-ACBE-C0B95DD2A32C}" type="presParOf" srcId="{E67A1C1A-4554-48FE-80B7-7A3360773BE2}" destId="{D48FE6B1-19EF-4DF2-BC2B-64A8A34F24F2}" srcOrd="10" destOrd="0" presId="urn:microsoft.com/office/officeart/2008/layout/VerticalCurvedList"/>
    <dgm:cxn modelId="{781D3975-080C-44E5-B437-38C20A0D9294}" type="presParOf" srcId="{D48FE6B1-19EF-4DF2-BC2B-64A8A34F24F2}" destId="{4D38E509-DBDF-4EEB-845F-2C574032518F}" srcOrd="0" destOrd="0" presId="urn:microsoft.com/office/officeart/2008/layout/VerticalCurvedList"/>
    <dgm:cxn modelId="{105F6544-3A73-47DA-83BB-8D39B1D14827}" type="presParOf" srcId="{E67A1C1A-4554-48FE-80B7-7A3360773BE2}" destId="{09434C45-F3AC-4F09-9EF9-42AC021BDBF1}" srcOrd="11" destOrd="0" presId="urn:microsoft.com/office/officeart/2008/layout/VerticalCurvedList"/>
    <dgm:cxn modelId="{BAF37FD0-5ED7-4974-A25E-80DB67A14D2E}" type="presParOf" srcId="{E67A1C1A-4554-48FE-80B7-7A3360773BE2}" destId="{BD7DEC65-7194-4981-8678-ED5D593AB9EE}" srcOrd="12" destOrd="0" presId="urn:microsoft.com/office/officeart/2008/layout/VerticalCurvedList"/>
    <dgm:cxn modelId="{07F219A6-22C2-4104-8A09-9F1D85645889}" type="presParOf" srcId="{BD7DEC65-7194-4981-8678-ED5D593AB9EE}" destId="{BE27BCCE-E561-4B80-9A73-499BBF1FD6B8}" srcOrd="0" destOrd="0" presId="urn:microsoft.com/office/officeart/2008/layout/VerticalCurvedList"/>
    <dgm:cxn modelId="{AEF7FC0B-9A62-4607-9E7C-417DC37CF6E8}" type="presParOf" srcId="{E67A1C1A-4554-48FE-80B7-7A3360773BE2}" destId="{63C771AF-5A0E-4517-8033-82C50201B590}" srcOrd="13" destOrd="0" presId="urn:microsoft.com/office/officeart/2008/layout/VerticalCurvedList"/>
    <dgm:cxn modelId="{9CA084C0-1C56-439B-A554-93EC4EE89504}" type="presParOf" srcId="{E67A1C1A-4554-48FE-80B7-7A3360773BE2}" destId="{43F6CDEE-F1A2-4BD7-98FD-53339D1521FC}" srcOrd="14" destOrd="0" presId="urn:microsoft.com/office/officeart/2008/layout/VerticalCurvedList"/>
    <dgm:cxn modelId="{316AF4FC-3F6C-4D26-A398-42757A013B62}" type="presParOf" srcId="{43F6CDEE-F1A2-4BD7-98FD-53339D1521FC}" destId="{48437F5A-22CA-466F-8F08-E5C8C175F8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273652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4</a:t>
            </a:r>
            <a:r>
              <a:rPr lang="el-GR" sz="2600" dirty="0" smtClean="0"/>
              <a:t>:</a:t>
            </a:r>
            <a:r>
              <a:rPr lang="en-US" sz="2600" dirty="0" smtClean="0"/>
              <a:t> </a:t>
            </a:r>
            <a:r>
              <a:rPr lang="el-GR" sz="2600" dirty="0" smtClean="0"/>
              <a:t>Πλαίσιο άσκησης νοσηλευτικού επαγγέλματος</a:t>
            </a:r>
            <a:endParaRPr lang="en-US" sz="2600" dirty="0" smtClean="0"/>
          </a:p>
          <a:p>
            <a:pPr>
              <a:spcBef>
                <a:spcPts val="0"/>
              </a:spcBef>
            </a:pPr>
            <a:r>
              <a:rPr lang="el-GR" sz="2200" dirty="0"/>
              <a:t>Ευγενία </a:t>
            </a:r>
            <a:r>
              <a:rPr lang="el-GR" sz="2200" dirty="0" err="1"/>
              <a:t>Βλάχου</a:t>
            </a:r>
            <a:r>
              <a:rPr lang="el-GR" sz="2200" dirty="0"/>
              <a:t>, Ελένη Ευαγγέλου </a:t>
            </a:r>
          </a:p>
          <a:p>
            <a:pPr>
              <a:spcBef>
                <a:spcPts val="0"/>
              </a:spcBef>
            </a:pPr>
            <a:r>
              <a:rPr lang="el-GR" sz="220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84784"/>
            <a:ext cx="4104456" cy="5256584"/>
          </a:xfrm>
        </p:spPr>
        <p:txBody>
          <a:bodyPr>
            <a:normAutofit/>
          </a:bodyPr>
          <a:lstStyle/>
          <a:p>
            <a:pPr lvl="0"/>
            <a:r>
              <a:rPr lang="el-GR" sz="2200" dirty="0" smtClean="0"/>
              <a:t>Η διασύνδεση με τους ανάλογους Ευρωπαϊκούς φορείς και εκπροσώπηση της ΕΝΕ σε αντίστοιχα θεματικά Ευρωπαϊκά Όργανα με κοινούς σκοπούς.</a:t>
            </a:r>
          </a:p>
          <a:p>
            <a:pPr lvl="0"/>
            <a:r>
              <a:rPr lang="el-GR" sz="2200" dirty="0" smtClean="0"/>
              <a:t>Η ανάπτυξη Εθελοντικής Δράσης με την δημιουργία Μητρώου Εθελοντών και τη λειτουργία Εθελοντικών Ομάδων Υγείας και Κοινωνικής Φροντίδας.</a:t>
            </a:r>
          </a:p>
          <a:p>
            <a:pPr>
              <a:buNone/>
            </a:pPr>
            <a:endParaRPr lang="el-GR" sz="2200" dirty="0"/>
          </a:p>
        </p:txBody>
      </p:sp>
      <p:sp>
        <p:nvSpPr>
          <p:cNvPr id="5" name="Θέση περιεχομένου 4"/>
          <p:cNvSpPr>
            <a:spLocks noGrp="1"/>
          </p:cNvSpPr>
          <p:nvPr>
            <p:ph sz="half" idx="4294967295"/>
          </p:nvPr>
        </p:nvSpPr>
        <p:spPr>
          <a:xfrm>
            <a:off x="4716016" y="1484784"/>
            <a:ext cx="4427984" cy="5040313"/>
          </a:xfrm>
        </p:spPr>
        <p:txBody>
          <a:bodyPr>
            <a:normAutofit/>
          </a:bodyPr>
          <a:lstStyle/>
          <a:p>
            <a:pPr lvl="0">
              <a:lnSpc>
                <a:spcPct val="110000"/>
              </a:lnSpc>
              <a:spcBef>
                <a:spcPts val="1200"/>
              </a:spcBef>
            </a:pPr>
            <a:r>
              <a:rPr lang="el-GR" sz="2200" dirty="0"/>
              <a:t>Η εκπόνηση ερευνητικών προγραμμάτων για σκοπούς της ΕΝΕ</a:t>
            </a:r>
            <a:r>
              <a:rPr lang="el-GR" sz="2200" dirty="0" smtClean="0"/>
              <a:t>.</a:t>
            </a:r>
          </a:p>
          <a:p>
            <a:pPr lvl="0">
              <a:lnSpc>
                <a:spcPct val="110000"/>
              </a:lnSpc>
              <a:spcBef>
                <a:spcPts val="1200"/>
              </a:spcBef>
            </a:pPr>
            <a:r>
              <a:rPr lang="el-GR" sz="2200" dirty="0" smtClean="0"/>
              <a:t>Η </a:t>
            </a:r>
            <a:r>
              <a:rPr lang="el-GR" sz="2200" dirty="0"/>
              <a:t>οργάνωση θεματικών επιστημονικών Ημερίδων και άλλων εκδηλώσεων.</a:t>
            </a:r>
          </a:p>
          <a:p>
            <a:pPr lvl="0">
              <a:lnSpc>
                <a:spcPct val="110000"/>
              </a:lnSpc>
              <a:spcBef>
                <a:spcPts val="1200"/>
              </a:spcBef>
            </a:pPr>
            <a:r>
              <a:rPr lang="el-GR" sz="2200" dirty="0" smtClean="0"/>
              <a:t>Τέλος</a:t>
            </a:r>
            <a:r>
              <a:rPr lang="el-GR" sz="2200" dirty="0"/>
              <a:t>, οτιδήποτε άλλο προκύπτει από τη σύσταση και αλληλεπίδραση των Επιστημονικών Τομέων στα πλαίσια της αυτόνομης επιστημονικής τους δράσης</a:t>
            </a:r>
            <a:r>
              <a:rPr lang="el-GR" sz="2200" dirty="0" smtClean="0"/>
              <a:t>.</a:t>
            </a:r>
            <a:endParaRPr lang="el-GR" sz="2200"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cxnSp>
        <p:nvCxnSpPr>
          <p:cNvPr id="7" name="Ευθεία γραμμή σύνδεσης 6"/>
          <p:cNvCxnSpPr/>
          <p:nvPr/>
        </p:nvCxnSpPr>
        <p:spPr>
          <a:xfrm>
            <a:off x="4644008" y="1628800"/>
            <a:ext cx="0" cy="4536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Τίτλος 8"/>
          <p:cNvSpPr>
            <a:spLocks noGrp="1"/>
          </p:cNvSpPr>
          <p:nvPr>
            <p:ph type="title"/>
          </p:nvPr>
        </p:nvSpPr>
        <p:spPr/>
        <p:txBody>
          <a:bodyPr/>
          <a:lstStyle/>
          <a:p>
            <a:r>
              <a:rPr lang="el-GR" dirty="0"/>
              <a:t>Σκοποί Τομέων ΕΝΕ</a:t>
            </a:r>
          </a:p>
        </p:txBody>
      </p:sp>
    </p:spTree>
    <p:extLst>
      <p:ext uri="{BB962C8B-B14F-4D97-AF65-F5344CB8AC3E}">
        <p14:creationId xmlns:p14="http://schemas.microsoft.com/office/powerpoint/2010/main" val="42733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lvl="0"/>
            <a:r>
              <a:rPr lang="en-US" dirty="0" smtClean="0"/>
              <a:t>Δημόσιας Υγείας</a:t>
            </a:r>
            <a:endParaRPr lang="el-GR" dirty="0" smtClean="0"/>
          </a:p>
          <a:p>
            <a:pPr lvl="0"/>
            <a:r>
              <a:rPr lang="el-GR" dirty="0" smtClean="0"/>
              <a:t>Διοίκησης Υπηρεσιών Υγείας και Πολιτικής της Υγείας</a:t>
            </a:r>
          </a:p>
          <a:p>
            <a:pPr lvl="0"/>
            <a:r>
              <a:rPr lang="en-US" dirty="0" smtClean="0"/>
              <a:t>Ηθικής – Δεοντολογίας και Δικαίου Υγείας</a:t>
            </a:r>
            <a:endParaRPr lang="el-GR" dirty="0" smtClean="0"/>
          </a:p>
          <a:p>
            <a:pPr lvl="0"/>
            <a:r>
              <a:rPr lang="en-US" dirty="0" smtClean="0"/>
              <a:t>Καρδιολογικής Νοσηλευτικής</a:t>
            </a:r>
            <a:endParaRPr lang="el-GR" dirty="0" smtClean="0"/>
          </a:p>
          <a:p>
            <a:pPr lvl="0"/>
            <a:r>
              <a:rPr lang="en-US" dirty="0" smtClean="0"/>
              <a:t>Κοινοτικής </a:t>
            </a:r>
            <a:r>
              <a:rPr lang="el-GR" dirty="0" smtClean="0"/>
              <a:t> </a:t>
            </a:r>
            <a:r>
              <a:rPr lang="en-US" dirty="0" smtClean="0"/>
              <a:t>Νοσηλευτικής</a:t>
            </a:r>
            <a:endParaRPr lang="el-GR" dirty="0" smtClean="0"/>
          </a:p>
          <a:p>
            <a:pPr lvl="0"/>
            <a:r>
              <a:rPr lang="en-US" dirty="0" smtClean="0"/>
              <a:t>Νεφρολογικής Νοσηλευτικής</a:t>
            </a:r>
            <a:endParaRPr lang="el-GR" dirty="0" smtClean="0"/>
          </a:p>
          <a:p>
            <a:pPr lvl="0"/>
            <a:r>
              <a:rPr lang="en-US" dirty="0" smtClean="0"/>
              <a:t>Νοσηλευτικής </a:t>
            </a:r>
            <a:r>
              <a:rPr lang="el-GR" dirty="0" smtClean="0"/>
              <a:t> </a:t>
            </a:r>
            <a:r>
              <a:rPr lang="en-US" dirty="0" smtClean="0"/>
              <a:t>Εκπαίδευσης και Έρευνας</a:t>
            </a:r>
            <a:endParaRPr lang="el-GR" dirty="0" smtClean="0"/>
          </a:p>
          <a:p>
            <a:pPr lvl="0"/>
            <a:r>
              <a:rPr lang="en-US" dirty="0" smtClean="0"/>
              <a:t>Νοσηλευτικής Λοιμώξεων</a:t>
            </a:r>
            <a:endParaRPr lang="el-GR" dirty="0" smtClean="0"/>
          </a:p>
          <a:p>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7" name="Τίτλος 6"/>
          <p:cNvSpPr>
            <a:spLocks noGrp="1"/>
          </p:cNvSpPr>
          <p:nvPr>
            <p:ph type="title"/>
          </p:nvPr>
        </p:nvSpPr>
        <p:spPr/>
        <p:txBody>
          <a:bodyPr/>
          <a:lstStyle/>
          <a:p>
            <a:r>
              <a:rPr lang="el-GR" dirty="0"/>
              <a:t>Οι Νοσηλευτικοί Επιστημονικοί Τομείς</a:t>
            </a:r>
            <a:br>
              <a:rPr lang="el-GR" dirty="0"/>
            </a:br>
            <a:r>
              <a:rPr lang="el-GR" dirty="0"/>
              <a:t> που θα λειτουργήσουν  είναι οι  εξής</a:t>
            </a:r>
            <a:r>
              <a:rPr lang="el-GR" dirty="0" smtClean="0"/>
              <a:t>: </a:t>
            </a:r>
            <a:r>
              <a:rPr lang="el-GR" sz="3000" b="0" dirty="0" smtClean="0"/>
              <a:t>1/2</a:t>
            </a:r>
            <a:endParaRPr lang="el-GR" sz="3000" b="0" dirty="0"/>
          </a:p>
        </p:txBody>
      </p:sp>
    </p:spTree>
    <p:extLst>
      <p:ext uri="{BB962C8B-B14F-4D97-AF65-F5344CB8AC3E}">
        <p14:creationId xmlns:p14="http://schemas.microsoft.com/office/powerpoint/2010/main" val="342176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lvl="0"/>
            <a:r>
              <a:rPr lang="el-GR" dirty="0"/>
              <a:t>Νοσηλευτικής ΜΕΘ και Επείγουσας Νοσηλευτικής</a:t>
            </a:r>
          </a:p>
          <a:p>
            <a:pPr lvl="0"/>
            <a:r>
              <a:rPr lang="el-GR" dirty="0"/>
              <a:t>Νοσηλευτικής Χειρουργείου και Αναισθησιολογικού</a:t>
            </a:r>
          </a:p>
          <a:p>
            <a:pPr lvl="0"/>
            <a:r>
              <a:rPr lang="el-GR" dirty="0"/>
              <a:t>Παθολογικής  Νοσηλευτικής</a:t>
            </a:r>
          </a:p>
          <a:p>
            <a:pPr lvl="0"/>
            <a:r>
              <a:rPr lang="el-GR" dirty="0"/>
              <a:t>Παιδιατρικής Νοσηλευτικής</a:t>
            </a:r>
          </a:p>
          <a:p>
            <a:pPr lvl="0"/>
            <a:r>
              <a:rPr lang="el-GR" dirty="0"/>
              <a:t>Πληροφορικής της Υγείας</a:t>
            </a:r>
          </a:p>
          <a:p>
            <a:pPr lvl="0"/>
            <a:r>
              <a:rPr lang="el-GR" dirty="0"/>
              <a:t>Χειρουργικής Νοσηλευτικής</a:t>
            </a:r>
          </a:p>
          <a:p>
            <a:pPr lvl="0"/>
            <a:r>
              <a:rPr lang="el-GR" dirty="0"/>
              <a:t>Ψυχικής </a:t>
            </a:r>
            <a:r>
              <a:rPr lang="el-GR" dirty="0" smtClean="0"/>
              <a:t>Υγείας</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7" name="Τίτλος 6"/>
          <p:cNvSpPr>
            <a:spLocks noGrp="1"/>
          </p:cNvSpPr>
          <p:nvPr>
            <p:ph type="title"/>
          </p:nvPr>
        </p:nvSpPr>
        <p:spPr/>
        <p:txBody>
          <a:bodyPr/>
          <a:lstStyle/>
          <a:p>
            <a:r>
              <a:rPr lang="el-GR" dirty="0"/>
              <a:t>Οι Νοσηλευτικοί Επιστημονικοί Τομείς</a:t>
            </a:r>
            <a:br>
              <a:rPr lang="el-GR" dirty="0"/>
            </a:br>
            <a:r>
              <a:rPr lang="el-GR" dirty="0"/>
              <a:t> που θα λειτουργήσουν  είναι οι  εξής</a:t>
            </a:r>
            <a:r>
              <a:rPr lang="el-GR" dirty="0" smtClean="0"/>
              <a:t>: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4006738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Font typeface="Wingdings" panose="05000000000000000000" pitchFamily="2" charset="2"/>
              <a:buChar char="q"/>
            </a:pPr>
            <a:endParaRPr lang="el-GR" b="1" dirty="0" smtClean="0"/>
          </a:p>
          <a:p>
            <a:pPr>
              <a:buFont typeface="Wingdings" panose="05000000000000000000" pitchFamily="2" charset="2"/>
              <a:buChar char="q"/>
            </a:pPr>
            <a:endParaRPr lang="el-GR" b="1" dirty="0" smtClean="0"/>
          </a:p>
          <a:p>
            <a:pPr>
              <a:buFont typeface="Wingdings" panose="05000000000000000000" pitchFamily="2" charset="2"/>
              <a:buChar char="q"/>
            </a:pPr>
            <a:r>
              <a:rPr lang="el-GR" b="1" dirty="0" smtClean="0"/>
              <a:t> «επαγγελματικά δικαιώματα»</a:t>
            </a:r>
            <a:r>
              <a:rPr lang="el-GR" dirty="0" smtClean="0"/>
              <a:t> </a:t>
            </a:r>
          </a:p>
          <a:p>
            <a:pPr>
              <a:buFont typeface="Wingdings" panose="05000000000000000000" pitchFamily="2" charset="2"/>
              <a:buChar char="q"/>
            </a:pPr>
            <a:endParaRPr lang="el-GR" dirty="0" smtClean="0"/>
          </a:p>
          <a:p>
            <a:pPr>
              <a:buFont typeface="Wingdings" panose="05000000000000000000" pitchFamily="2" charset="2"/>
              <a:buChar char="q"/>
            </a:pPr>
            <a:r>
              <a:rPr lang="el-GR" b="1" dirty="0" smtClean="0"/>
              <a:t> «καθορισμός νοσηλευτικών πράξεων»</a:t>
            </a:r>
            <a:r>
              <a:rPr lang="el-GR" dirty="0" smtClean="0"/>
              <a:t>,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6" name="Τίτλος 5"/>
          <p:cNvSpPr>
            <a:spLocks noGrp="1"/>
          </p:cNvSpPr>
          <p:nvPr>
            <p:ph type="title"/>
          </p:nvPr>
        </p:nvSpPr>
        <p:spPr/>
        <p:txBody>
          <a:bodyPr/>
          <a:lstStyle/>
          <a:p>
            <a:r>
              <a:rPr lang="el-GR" dirty="0" smtClean="0"/>
              <a:t>Πάγιες θέσεις Ε.Ν.Ε</a:t>
            </a:r>
            <a:endParaRPr lang="el-GR" dirty="0"/>
          </a:p>
        </p:txBody>
      </p:sp>
    </p:spTree>
    <p:extLst>
      <p:ext uri="{BB962C8B-B14F-4D97-AF65-F5344CB8AC3E}">
        <p14:creationId xmlns:p14="http://schemas.microsoft.com/office/powerpoint/2010/main" val="227716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Πολλαπλασιασμός"/>
          <p:cNvSpPr/>
          <p:nvPr/>
        </p:nvSpPr>
        <p:spPr>
          <a:xfrm>
            <a:off x="1857356" y="4071942"/>
            <a:ext cx="5857916" cy="2500330"/>
          </a:xfrm>
          <a:prstGeom prst="mathMultiply">
            <a:avLst/>
          </a:prstGeom>
          <a:solidFill>
            <a:schemeClr val="accent5">
              <a:lumMod val="75000"/>
            </a:schemeClr>
          </a:solidFill>
          <a:ln w="38100" cap="rnd" cmpd="sng">
            <a:solidFill>
              <a:schemeClr val="accent5">
                <a:lumMod val="50000"/>
              </a:schemeClr>
            </a:solidFill>
          </a:ln>
          <a:effectLst>
            <a:innerShdw blurRad="812800" dist="50800" dir="12540000">
              <a:schemeClr val="accent3">
                <a:lumMod val="75000"/>
                <a:alpha val="50000"/>
              </a:schemeClr>
            </a:innerShdw>
          </a:effectLst>
          <a:scene3d>
            <a:camera prst="orthographicFront"/>
            <a:lightRig rig="threePt" dir="t"/>
          </a:scene3d>
          <a:sp3d extrusionH="76200" contourW="12700">
            <a:extrusionClr>
              <a:schemeClr val="accent3">
                <a:lumMod val="75000"/>
              </a:schemeClr>
            </a:extrusionClr>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Σύννεφο"/>
          <p:cNvSpPr/>
          <p:nvPr/>
        </p:nvSpPr>
        <p:spPr>
          <a:xfrm>
            <a:off x="0" y="1412776"/>
            <a:ext cx="9108504" cy="2448272"/>
          </a:xfrm>
          <a:prstGeom prst="cloud">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ακαδημαϊκού περιεχομένου ενδεικτική  και ευέλικτη αναφορά στο γενικότερο πλαίσιο άσκησης του επαγγέλματος του νοσηλευτή</a:t>
            </a:r>
          </a:p>
        </p:txBody>
      </p:sp>
      <p:sp>
        <p:nvSpPr>
          <p:cNvPr id="2" name="1 - Θέση περιεχομένου"/>
          <p:cNvSpPr>
            <a:spLocks noGrp="1"/>
          </p:cNvSpPr>
          <p:nvPr>
            <p:ph idx="1"/>
          </p:nvPr>
        </p:nvSpPr>
        <p:spPr>
          <a:xfrm>
            <a:off x="323528" y="3717032"/>
            <a:ext cx="8568952" cy="2448272"/>
          </a:xfrm>
        </p:spPr>
        <p:txBody>
          <a:bodyPr>
            <a:normAutofit/>
          </a:bodyPr>
          <a:lstStyle/>
          <a:p>
            <a:pPr algn="ctr">
              <a:buNone/>
            </a:pPr>
            <a:r>
              <a:rPr lang="el-GR" dirty="0" smtClean="0"/>
              <a:t>  ή</a:t>
            </a:r>
          </a:p>
          <a:p>
            <a:pPr algn="ctr">
              <a:buNone/>
            </a:pPr>
            <a:endParaRPr lang="el-GR" dirty="0" smtClean="0"/>
          </a:p>
          <a:p>
            <a:pPr algn="ctr">
              <a:buNone/>
            </a:pPr>
            <a:r>
              <a:rPr lang="el-GR" spc="50" dirty="0" smtClean="0">
                <a:ln w="13500">
                  <a:solidFill>
                    <a:schemeClr val="accent1">
                      <a:shade val="2500"/>
                      <a:alpha val="6500"/>
                    </a:schemeClr>
                  </a:solidFill>
                  <a:prstDash val="solid"/>
                </a:ln>
                <a:effectLst>
                  <a:innerShdw blurRad="50900" dist="38500" dir="13500000">
                    <a:srgbClr val="000000">
                      <a:alpha val="60000"/>
                    </a:srgbClr>
                  </a:innerShdw>
                </a:effectLst>
              </a:rPr>
              <a:t>μια </a:t>
            </a:r>
            <a:r>
              <a:rPr lang="el-GR" spc="50" dirty="0">
                <a:ln w="13500">
                  <a:solidFill>
                    <a:schemeClr val="accent1">
                      <a:shade val="2500"/>
                      <a:alpha val="6500"/>
                    </a:schemeClr>
                  </a:solidFill>
                  <a:prstDash val="solid"/>
                </a:ln>
                <a:effectLst>
                  <a:innerShdw blurRad="50900" dist="38500" dir="13500000">
                    <a:srgbClr val="000000">
                      <a:alpha val="60000"/>
                    </a:srgbClr>
                  </a:innerShdw>
                </a:effectLst>
              </a:rPr>
              <a:t>σειρά από συγκεκριμένες και δεσμευτικά καταγεγραμμένες κλινικές αρμοδιότητες και πράξεις </a:t>
            </a:r>
            <a:endParaRPr lang="el-GR"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8" name="Τίτλος 7"/>
          <p:cNvSpPr>
            <a:spLocks noGrp="1"/>
          </p:cNvSpPr>
          <p:nvPr>
            <p:ph type="title"/>
          </p:nvPr>
        </p:nvSpPr>
        <p:spPr/>
        <p:txBody>
          <a:bodyPr/>
          <a:lstStyle/>
          <a:p>
            <a:r>
              <a:rPr lang="el-GR" dirty="0"/>
              <a:t>Επαγγελματικά </a:t>
            </a:r>
            <a:r>
              <a:rPr lang="el-GR" dirty="0" smtClean="0"/>
              <a:t>δικαιώματα</a:t>
            </a:r>
            <a:endParaRPr lang="el-GR" dirty="0"/>
          </a:p>
        </p:txBody>
      </p:sp>
    </p:spTree>
    <p:extLst>
      <p:ext uri="{BB962C8B-B14F-4D97-AF65-F5344CB8AC3E}">
        <p14:creationId xmlns:p14="http://schemas.microsoft.com/office/powerpoint/2010/main" val="70365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Μη ύπαρξη ενιαίας πανεπιστημιακής νοσηλευτικής εκπαίδευσης.</a:t>
            </a:r>
          </a:p>
          <a:p>
            <a:endParaRPr lang="en-US" dirty="0" smtClean="0"/>
          </a:p>
          <a:p>
            <a:r>
              <a:rPr lang="el-GR" dirty="0" smtClean="0"/>
              <a:t> Ατυχής καταγραφή των επαγγελματικών δικαιωμάτων των νοσηλευτών με την έκδοση του </a:t>
            </a:r>
            <a:r>
              <a:rPr lang="el-GR" b="1" dirty="0" smtClean="0"/>
              <a:t>Π.Δ 351/1989.</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6" name="Τίτλος 5"/>
          <p:cNvSpPr>
            <a:spLocks noGrp="1"/>
          </p:cNvSpPr>
          <p:nvPr>
            <p:ph type="title"/>
          </p:nvPr>
        </p:nvSpPr>
        <p:spPr/>
        <p:txBody>
          <a:bodyPr/>
          <a:lstStyle/>
          <a:p>
            <a:r>
              <a:rPr lang="el-GR" dirty="0" smtClean="0"/>
              <a:t>Δυσχέρειες</a:t>
            </a:r>
            <a:endParaRPr lang="el-GR" dirty="0"/>
          </a:p>
        </p:txBody>
      </p:sp>
    </p:spTree>
    <p:extLst>
      <p:ext uri="{BB962C8B-B14F-4D97-AF65-F5344CB8AC3E}">
        <p14:creationId xmlns:p14="http://schemas.microsoft.com/office/powerpoint/2010/main" val="121665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marL="0" indent="0">
              <a:buNone/>
            </a:pPr>
            <a:r>
              <a:rPr lang="el-GR" b="1" dirty="0" smtClean="0"/>
              <a:t>Άρθρο 5 του Νόμου 1579/1985</a:t>
            </a:r>
            <a:endParaRPr lang="en-US" b="1" dirty="0" smtClean="0"/>
          </a:p>
          <a:p>
            <a:r>
              <a:rPr lang="el-GR" dirty="0" smtClean="0"/>
              <a:t>Νομοθετική κατοχύρωση του επαγγελματικού τίτλου του νοσηλευτή.</a:t>
            </a:r>
            <a:endParaRPr lang="en-US" dirty="0" smtClean="0"/>
          </a:p>
          <a:p>
            <a:r>
              <a:rPr lang="el-GR" dirty="0" smtClean="0"/>
              <a:t>Πρώτη φορά οι Νοσηλευτές αποκτούν επαγγελματική υπόσταση.</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Τίτλος 5"/>
          <p:cNvSpPr>
            <a:spLocks noGrp="1"/>
          </p:cNvSpPr>
          <p:nvPr>
            <p:ph type="title"/>
          </p:nvPr>
        </p:nvSpPr>
        <p:spPr/>
        <p:txBody>
          <a:bodyPr/>
          <a:lstStyle/>
          <a:p>
            <a:r>
              <a:rPr lang="el-GR" dirty="0" smtClean="0"/>
              <a:t>Νομοθετικό πλαίσιο </a:t>
            </a:r>
            <a:r>
              <a:rPr lang="el-GR" sz="3000" b="0" dirty="0" smtClean="0"/>
              <a:t>1/14</a:t>
            </a:r>
            <a:endParaRPr lang="el-GR" sz="3000" b="0" dirty="0"/>
          </a:p>
        </p:txBody>
      </p:sp>
    </p:spTree>
    <p:extLst>
      <p:ext uri="{BB962C8B-B14F-4D97-AF65-F5344CB8AC3E}">
        <p14:creationId xmlns:p14="http://schemas.microsoft.com/office/powerpoint/2010/main" val="383707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0" indent="0">
              <a:buNone/>
            </a:pPr>
            <a:r>
              <a:rPr lang="el-GR" b="1" dirty="0" smtClean="0"/>
              <a:t>Γ6γ 4740 Υ.Α./ 1968: </a:t>
            </a:r>
            <a:r>
              <a:rPr lang="el-GR" b="1" i="1" dirty="0" smtClean="0"/>
              <a:t>«Περί εγκρίσεως του Κανονισμού καθηκόντων Νοσηλευτικού προσωπικού Νοσηλευτικών Ιδρυμάτων».</a:t>
            </a:r>
          </a:p>
          <a:p>
            <a:r>
              <a:rPr lang="el-GR" dirty="0" smtClean="0"/>
              <a:t>Η πρώτη ουσιαστική απόπειρα  καθορισμού των αρμοδιοτήτων του νοσηλευτικού προσωπικού.</a:t>
            </a:r>
          </a:p>
          <a:p>
            <a:r>
              <a:rPr lang="el-GR" dirty="0" smtClean="0"/>
              <a:t>Να σημειωθεί ότι δεν έχει νομοθετηθεί ακόμα από την Πολιτεία </a:t>
            </a:r>
            <a:r>
              <a:rPr lang="el-GR" b="1" dirty="0" smtClean="0"/>
              <a:t>Εσωτερικός </a:t>
            </a:r>
            <a:r>
              <a:rPr lang="el-GR" b="1" dirty="0"/>
              <a:t>Κανονισμός </a:t>
            </a:r>
            <a:r>
              <a:rPr lang="el-GR" dirty="0" smtClean="0"/>
              <a:t>για τα νοσοκομεία, πλην ελαχίστων εξαιρέσεων που αφορούν νεόδμητα πανεπιστημιακά θεραπευτήρια.</a:t>
            </a:r>
          </a:p>
          <a:p>
            <a:pPr>
              <a:buNone/>
            </a:pPr>
            <a:endParaRPr lang="en-US"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5" name="Τίτλος 4"/>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2/14</a:t>
            </a:r>
            <a:endParaRPr lang="el-GR" dirty="0"/>
          </a:p>
        </p:txBody>
      </p:sp>
    </p:spTree>
    <p:extLst>
      <p:ext uri="{BB962C8B-B14F-4D97-AF65-F5344CB8AC3E}">
        <p14:creationId xmlns:p14="http://schemas.microsoft.com/office/powerpoint/2010/main" val="271743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Θέση περιεχομένου"/>
          <p:cNvSpPr>
            <a:spLocks noGrp="1"/>
          </p:cNvSpPr>
          <p:nvPr>
            <p:ph idx="1"/>
          </p:nvPr>
        </p:nvSpPr>
        <p:spPr/>
        <p:txBody>
          <a:bodyPr>
            <a:normAutofit/>
          </a:bodyPr>
          <a:lstStyle/>
          <a:p>
            <a:pPr marL="0" indent="0">
              <a:buNone/>
            </a:pPr>
            <a:r>
              <a:rPr lang="el-GR" b="1" dirty="0" smtClean="0"/>
              <a:t>Ν. 1672/1977: </a:t>
            </a:r>
            <a:r>
              <a:rPr lang="el-GR" b="1" i="1" dirty="0" smtClean="0"/>
              <a:t>«Περί κύρωσης της 149/1977 διεθνούς σύμβασης εργασίας για την απασχόληση και τους όρους εργασίας του νοσηλευτικού προσωπικού».</a:t>
            </a:r>
          </a:p>
          <a:p>
            <a:r>
              <a:rPr lang="el-GR" dirty="0" smtClean="0"/>
              <a:t>Γνώμονας η βελτίωση πολλών πτυχών του επαγγέλματος, όπως της εκπαίδευσης, της ασφάλειας και των συνδικαλιστικών ελευθεριών. </a:t>
            </a:r>
            <a:endParaRPr lang="el-GR" b="1" i="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Τίτλος 2"/>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3/14</a:t>
            </a:r>
            <a:endParaRPr lang="el-GR" dirty="0"/>
          </a:p>
        </p:txBody>
      </p:sp>
    </p:spTree>
    <p:extLst>
      <p:ext uri="{BB962C8B-B14F-4D97-AF65-F5344CB8AC3E}">
        <p14:creationId xmlns:p14="http://schemas.microsoft.com/office/powerpoint/2010/main" val="41642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0" indent="0">
              <a:buNone/>
            </a:pPr>
            <a:r>
              <a:rPr lang="el-GR" b="1" dirty="0" smtClean="0"/>
              <a:t>Ν. 1264/1982: </a:t>
            </a:r>
            <a:r>
              <a:rPr lang="el-GR" b="1" i="1" dirty="0" smtClean="0"/>
              <a:t>«Περί εκδημοκρατισμού του συνδικαλιστικού κινήματος και την κατοχύρωση των συνδικαλιστικών ελευθεριών των εργαζομένων» </a:t>
            </a:r>
          </a:p>
          <a:p>
            <a:r>
              <a:rPr lang="el-GR" dirty="0" smtClean="0"/>
              <a:t>Επιδίωξη η άσκηση του επαγγέλματος αναφορικά με τα εργασιακά δικαιώματα και τη δυνατότητα διεκδικήσεων των νοσηλευτών με τρόπο οργανωμένο και νόμιμο.</a:t>
            </a:r>
            <a:endParaRPr lang="en-US" b="1" i="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6" name="Τίτλος 5"/>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4/14</a:t>
            </a:r>
            <a:endParaRPr lang="el-GR" dirty="0"/>
          </a:p>
        </p:txBody>
      </p:sp>
    </p:spTree>
    <p:extLst>
      <p:ext uri="{BB962C8B-B14F-4D97-AF65-F5344CB8AC3E}">
        <p14:creationId xmlns:p14="http://schemas.microsoft.com/office/powerpoint/2010/main" val="104282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Η Ένωση Νοσηλευτών Ελλάδος (Ε.Ν.Ε) είναι Ν.Π.Δ.Δ, πλήρως αυτοδιοικούμενο, το οποίο υπάγεται στην εποπτεία του Υπουργείου Υγείας και Πρόνοιας. </a:t>
            </a:r>
            <a:endParaRPr lang="en-US" dirty="0" smtClean="0"/>
          </a:p>
          <a:p>
            <a:pPr marL="0" indent="0">
              <a:buNone/>
            </a:pPr>
            <a:endParaRPr lang="en-US" dirty="0" smtClean="0"/>
          </a:p>
          <a:p>
            <a:r>
              <a:rPr lang="el-GR" dirty="0" smtClean="0"/>
              <a:t>Εδρεύει στην Αθήνα και είναι σύμβουλος της Κυβέρνησης, των Δημοσίων Οργανισμών και Επιχειρήσεων</a:t>
            </a:r>
            <a:r>
              <a:rPr lang="en-US" dirty="0" smtClean="0"/>
              <a:t>, </a:t>
            </a:r>
            <a:r>
              <a:rPr lang="el-GR" dirty="0" smtClean="0"/>
              <a:t>οι οποίοι εποπτεύονται από το Δημόσιο και ΟΤΑ επί των θεμάτων πρωτοβάθμιας, δευτεροβάθμιας και τριτοβάθμιας περίθαλψης υγείας και πολιτικής της υγείας.</a:t>
            </a:r>
            <a:endParaRPr lang="el-GR" dirty="0"/>
          </a:p>
        </p:txBody>
      </p:sp>
      <p:sp>
        <p:nvSpPr>
          <p:cNvPr id="4" name="Τίτλος 3"/>
          <p:cNvSpPr>
            <a:spLocks noGrp="1"/>
          </p:cNvSpPr>
          <p:nvPr>
            <p:ph type="title"/>
          </p:nvPr>
        </p:nvSpPr>
        <p:spPr/>
        <p:txBody>
          <a:bodyPr/>
          <a:lstStyle/>
          <a:p>
            <a:r>
              <a:rPr lang="el-GR" dirty="0" smtClean="0"/>
              <a:t>Ε.Ν.Ε </a:t>
            </a:r>
            <a:r>
              <a:rPr lang="el-GR"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5787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84784"/>
            <a:ext cx="8568952" cy="5373216"/>
          </a:xfrm>
        </p:spPr>
        <p:txBody>
          <a:bodyPr>
            <a:normAutofit/>
          </a:bodyPr>
          <a:lstStyle/>
          <a:p>
            <a:pPr marL="0" indent="0">
              <a:buNone/>
            </a:pPr>
            <a:r>
              <a:rPr lang="el-GR" b="1" dirty="0" smtClean="0"/>
              <a:t>Ν. 1397/1983 : «</a:t>
            </a:r>
            <a:r>
              <a:rPr lang="el-GR" b="1" i="1" dirty="0" smtClean="0"/>
              <a:t>Περί ιδρύσεως του Εθνικού Συστήματος Υγείας»</a:t>
            </a:r>
          </a:p>
          <a:p>
            <a:r>
              <a:rPr lang="el-GR" dirty="0" smtClean="0"/>
              <a:t>Κρατική παρουσία στα μέχρι τότε </a:t>
            </a:r>
            <a:r>
              <a:rPr lang="el-GR" b="1" dirty="0" err="1"/>
              <a:t>κληροδοτηματικού</a:t>
            </a:r>
            <a:r>
              <a:rPr lang="el-GR" b="1" dirty="0"/>
              <a:t> χαρακτήρα </a:t>
            </a:r>
            <a:r>
              <a:rPr lang="el-GR" dirty="0" smtClean="0"/>
              <a:t>θεραπευτήρια.</a:t>
            </a:r>
          </a:p>
          <a:p>
            <a:r>
              <a:rPr lang="el-GR" dirty="0" smtClean="0"/>
              <a:t>Οι εκάστοτε εκπρόσωποι των διοικήσεων δρούσαν αυτόνομα, πέραν των επιταγών που υπαγόρευε το δημόσιο συμφέρον.</a:t>
            </a:r>
          </a:p>
          <a:p>
            <a:r>
              <a:rPr lang="el-GR" b="1" dirty="0" smtClean="0"/>
              <a:t>Σήμερα</a:t>
            </a:r>
            <a:r>
              <a:rPr lang="el-GR" dirty="0" smtClean="0"/>
              <a:t> το χαρακτήρα του κληροδοτήματος διατηρούν δέκα νοσοκομεία που παρότι εισήλθαν κατά κάποιον τρόπο στο Ε.Σ.Υ το οποίο προσλαμβάνει και μισθοδοτεί ολόκληρο το προσωπικό τους, αλλά και τα χρηματοδοτεί σχεδόν εξολοκλήρου, εν τούτοις δεν έχει τον έλεγχο που θα έπρεπε στη διοικητική τους λειτουργία.</a:t>
            </a:r>
          </a:p>
          <a:p>
            <a:pPr algn="just"/>
            <a:endParaRPr lang="en-US" dirty="0" smtClean="0"/>
          </a:p>
          <a:p>
            <a:pPr algn="just"/>
            <a:endParaRPr lang="el-GR" i="1"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6" name="Τίτλος 5"/>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5/14</a:t>
            </a:r>
            <a:endParaRPr lang="el-GR" dirty="0"/>
          </a:p>
        </p:txBody>
      </p:sp>
    </p:spTree>
    <p:extLst>
      <p:ext uri="{BB962C8B-B14F-4D97-AF65-F5344CB8AC3E}">
        <p14:creationId xmlns:p14="http://schemas.microsoft.com/office/powerpoint/2010/main" val="2076162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withus_legal.jpg"/>
          <p:cNvPicPr>
            <a:picLocks noChangeAspect="1"/>
          </p:cNvPicPr>
          <p:nvPr/>
        </p:nvPicPr>
        <p:blipFill>
          <a:blip r:embed="rId2" cstate="print"/>
          <a:srcRect l="4199" t="13275" b="9734"/>
          <a:stretch>
            <a:fillRect/>
          </a:stretch>
        </p:blipFill>
        <p:spPr>
          <a:xfrm>
            <a:off x="3203848" y="3212976"/>
            <a:ext cx="5715008" cy="2500330"/>
          </a:xfrm>
          <a:prstGeom prst="rect">
            <a:avLst/>
          </a:prstGeom>
          <a:blipFill>
            <a:blip r:embed="rId3" cstate="print"/>
            <a:tile tx="0" ty="0" sx="100000" sy="100000" flip="none" algn="tl"/>
          </a:blipFill>
          <a:scene3d>
            <a:camera prst="perspectiveContrastingLeftFacing"/>
            <a:lightRig rig="threePt" dir="t"/>
          </a:scene3d>
        </p:spPr>
      </p:pic>
      <p:sp>
        <p:nvSpPr>
          <p:cNvPr id="2" name="1 - Θέση περιεχομένου"/>
          <p:cNvSpPr>
            <a:spLocks noGrp="1"/>
          </p:cNvSpPr>
          <p:nvPr>
            <p:ph idx="1"/>
          </p:nvPr>
        </p:nvSpPr>
        <p:spPr/>
        <p:txBody>
          <a:bodyPr/>
          <a:lstStyle/>
          <a:p>
            <a:pPr marL="0" indent="0">
              <a:lnSpc>
                <a:spcPct val="80000"/>
              </a:lnSpc>
              <a:buNone/>
            </a:pPr>
            <a:r>
              <a:rPr lang="el-GR" sz="2400" b="1" dirty="0" smtClean="0"/>
              <a:t>Ν. 1579/1985 : </a:t>
            </a:r>
            <a:r>
              <a:rPr lang="el-GR" sz="2400" b="1" i="1" dirty="0" smtClean="0"/>
              <a:t>«Περί ρυθμίσεων του Ε.Σ.Υ και άλλες διατάξεις».</a:t>
            </a:r>
            <a:endParaRPr lang="en-US" sz="2400" b="1" i="1" dirty="0" smtClean="0"/>
          </a:p>
          <a:p>
            <a:pPr>
              <a:lnSpc>
                <a:spcPct val="80000"/>
              </a:lnSpc>
            </a:pPr>
            <a:endParaRPr lang="en-US" sz="2400" b="1" i="1" dirty="0" smtClean="0"/>
          </a:p>
          <a:p>
            <a:r>
              <a:rPr lang="el-GR" dirty="0" smtClean="0"/>
              <a:t>Κατοχυρώνεται ο </a:t>
            </a:r>
            <a:r>
              <a:rPr lang="el-GR" b="1" dirty="0"/>
              <a:t>επαγγελματικός τίτλος </a:t>
            </a:r>
            <a:r>
              <a:rPr lang="el-GR" dirty="0" smtClean="0"/>
              <a:t>του Νοσηλευτή.</a:t>
            </a:r>
            <a:endParaRPr lang="en-US" b="1" i="1" dirty="0" smtClean="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7" name="Τίτλος 6"/>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6/14</a:t>
            </a:r>
            <a:endParaRPr lang="el-GR" dirty="0"/>
          </a:p>
        </p:txBody>
      </p:sp>
    </p:spTree>
    <p:extLst>
      <p:ext uri="{BB962C8B-B14F-4D97-AF65-F5344CB8AC3E}">
        <p14:creationId xmlns:p14="http://schemas.microsoft.com/office/powerpoint/2010/main" val="207765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84784"/>
            <a:ext cx="8568952" cy="4968552"/>
          </a:xfrm>
          <a:ln>
            <a:solidFill>
              <a:schemeClr val="accent5">
                <a:lumMod val="50000"/>
              </a:schemeClr>
            </a:solidFill>
          </a:ln>
        </p:spPr>
        <p:txBody>
          <a:bodyPr>
            <a:normAutofit/>
          </a:bodyPr>
          <a:lstStyle/>
          <a:p>
            <a:pPr marL="0" lvl="0" indent="0">
              <a:lnSpc>
                <a:spcPct val="100000"/>
              </a:lnSpc>
              <a:spcBef>
                <a:spcPct val="20000"/>
              </a:spcBef>
              <a:buNone/>
            </a:pPr>
            <a:r>
              <a:rPr lang="en-US" sz="3000" b="1" i="1" dirty="0">
                <a:solidFill>
                  <a:prstClr val="black"/>
                </a:solidFill>
              </a:rPr>
              <a:t> </a:t>
            </a:r>
            <a:r>
              <a:rPr lang="el-GR" sz="2200" b="1" dirty="0">
                <a:solidFill>
                  <a:prstClr val="black"/>
                </a:solidFill>
              </a:rPr>
              <a:t>Π.Δ 87/1986: </a:t>
            </a:r>
            <a:r>
              <a:rPr lang="el-GR" sz="2200" b="1" i="1" dirty="0">
                <a:solidFill>
                  <a:prstClr val="black"/>
                </a:solidFill>
              </a:rPr>
              <a:t>«Περί ενιαίου πλαισίου οργάνωσης</a:t>
            </a:r>
            <a:r>
              <a:rPr lang="en-US" sz="2200" b="1" i="1" dirty="0">
                <a:solidFill>
                  <a:prstClr val="black"/>
                </a:solidFill>
              </a:rPr>
              <a:t> </a:t>
            </a:r>
            <a:r>
              <a:rPr lang="el-GR" sz="2200" b="1" i="1" dirty="0">
                <a:solidFill>
                  <a:prstClr val="black"/>
                </a:solidFill>
              </a:rPr>
              <a:t>των νοσοκομείων»</a:t>
            </a:r>
          </a:p>
          <a:p>
            <a:r>
              <a:rPr lang="el-GR" sz="2400" dirty="0" smtClean="0"/>
              <a:t>Σαφής διάκριση των τριών υπηρεσιών των νοσοκομείων</a:t>
            </a:r>
          </a:p>
          <a:p>
            <a:pPr lvl="0">
              <a:buNone/>
            </a:pPr>
            <a:endParaRPr lang="el-GR" b="1" dirty="0" smtClean="0">
              <a:solidFill>
                <a:schemeClr val="accent5">
                  <a:lumMod val="50000"/>
                </a:schemeClr>
              </a:solidFill>
            </a:endParaRPr>
          </a:p>
          <a:p>
            <a:pPr lvl="0">
              <a:buNone/>
            </a:pPr>
            <a:r>
              <a:rPr lang="el-GR" b="1" dirty="0" smtClean="0">
                <a:solidFill>
                  <a:schemeClr val="accent5">
                    <a:lumMod val="50000"/>
                  </a:schemeClr>
                </a:solidFill>
              </a:rPr>
              <a:t>Νοσηλευτικής</a:t>
            </a:r>
            <a:endParaRPr lang="el-GR" b="1" dirty="0">
              <a:solidFill>
                <a:schemeClr val="accent5">
                  <a:lumMod val="50000"/>
                </a:schemeClr>
              </a:solidFill>
            </a:endParaRPr>
          </a:p>
          <a:p>
            <a:pPr>
              <a:buNone/>
            </a:pPr>
            <a:r>
              <a:rPr lang="el-GR" b="1" dirty="0">
                <a:solidFill>
                  <a:schemeClr val="accent5">
                    <a:lumMod val="50000"/>
                  </a:schemeClr>
                </a:solidFill>
              </a:rPr>
              <a:t>Ιατρικής</a:t>
            </a:r>
          </a:p>
          <a:p>
            <a:pPr>
              <a:buNone/>
            </a:pPr>
            <a:r>
              <a:rPr lang="el-GR" b="1" dirty="0">
                <a:solidFill>
                  <a:schemeClr val="accent5">
                    <a:lumMod val="50000"/>
                  </a:schemeClr>
                </a:solidFill>
              </a:rPr>
              <a:t>Διοικητικής </a:t>
            </a:r>
            <a:endParaRPr lang="el-GR" b="1" dirty="0" smtClean="0">
              <a:solidFill>
                <a:schemeClr val="accent5">
                  <a:lumMod val="50000"/>
                </a:schemeClr>
              </a:solidFill>
            </a:endParaRPr>
          </a:p>
          <a:p>
            <a:pPr>
              <a:buNone/>
            </a:pPr>
            <a:endParaRPr lang="en-US" b="1" dirty="0">
              <a:solidFill>
                <a:schemeClr val="accent5">
                  <a:lumMod val="50000"/>
                </a:schemeClr>
              </a:solidFill>
            </a:endParaRPr>
          </a:p>
        </p:txBody>
      </p:sp>
      <p:sp>
        <p:nvSpPr>
          <p:cNvPr id="10" name="9 - Θέση περιεχομένου"/>
          <p:cNvSpPr>
            <a:spLocks noGrp="1"/>
          </p:cNvSpPr>
          <p:nvPr>
            <p:ph sz="quarter" idx="4294967295"/>
          </p:nvPr>
        </p:nvSpPr>
        <p:spPr>
          <a:xfrm>
            <a:off x="4840983" y="3068960"/>
            <a:ext cx="4041775" cy="1974205"/>
          </a:xfrm>
        </p:spPr>
        <p:txBody>
          <a:bodyPr/>
          <a:lstStyle/>
          <a:p>
            <a:pPr algn="ctr">
              <a:buNone/>
            </a:pPr>
            <a:r>
              <a:rPr lang="el-GR" sz="2400" dirty="0" smtClean="0"/>
              <a:t>Οι τρεις αυτές υπηρεσίες είναι ανεξάρτητες, αλλά κυρίως </a:t>
            </a:r>
            <a:r>
              <a:rPr lang="el-GR" sz="2800" b="1" spc="600" dirty="0" smtClean="0">
                <a:solidFill>
                  <a:schemeClr val="accent5">
                    <a:lumMod val="50000"/>
                  </a:schemeClr>
                </a:solidFill>
              </a:rPr>
              <a:t>ιεραρχικά ισότιμες</a:t>
            </a:r>
            <a:endParaRPr lang="el-GR" b="1" spc="600" dirty="0" smtClean="0">
              <a:solidFill>
                <a:schemeClr val="accent5">
                  <a:lumMod val="50000"/>
                </a:schemeClr>
              </a:solidFill>
            </a:endParaRPr>
          </a:p>
        </p:txBody>
      </p:sp>
      <p:sp>
        <p:nvSpPr>
          <p:cNvPr id="6" name="5 - Δεξιό άγκιστρο"/>
          <p:cNvSpPr/>
          <p:nvPr/>
        </p:nvSpPr>
        <p:spPr>
          <a:xfrm>
            <a:off x="3055033" y="3429000"/>
            <a:ext cx="1785950" cy="1071570"/>
          </a:xfrm>
          <a:prstGeom prst="rightBrace">
            <a:avLst>
              <a:gd name="adj1" fmla="val 8333"/>
              <a:gd name="adj2" fmla="val 43904"/>
            </a:avLst>
          </a:prstGeom>
          <a:ln w="66675" cmpd="dbl">
            <a:solidFill>
              <a:schemeClr val="accent5">
                <a:lumMod val="5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5" name="Τίτλος 4"/>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7/14</a:t>
            </a:r>
            <a:endParaRPr lang="el-GR" dirty="0"/>
          </a:p>
        </p:txBody>
      </p:sp>
    </p:spTree>
    <p:extLst>
      <p:ext uri="{BB962C8B-B14F-4D97-AF65-F5344CB8AC3E}">
        <p14:creationId xmlns:p14="http://schemas.microsoft.com/office/powerpoint/2010/main" val="197807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nurses.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429256" y="1556792"/>
            <a:ext cx="3454400" cy="5194300"/>
          </a:xfrm>
          <a:prstGeom prst="rect">
            <a:avLst/>
          </a:prstGeom>
        </p:spPr>
      </p:pic>
      <p:sp>
        <p:nvSpPr>
          <p:cNvPr id="2" name="1 - Θέση περιεχομένου"/>
          <p:cNvSpPr>
            <a:spLocks noGrp="1"/>
          </p:cNvSpPr>
          <p:nvPr>
            <p:ph idx="1"/>
          </p:nvPr>
        </p:nvSpPr>
        <p:spPr>
          <a:xfrm>
            <a:off x="323528" y="1484784"/>
            <a:ext cx="4608512" cy="5256584"/>
          </a:xfrm>
        </p:spPr>
        <p:txBody>
          <a:bodyPr/>
          <a:lstStyle/>
          <a:p>
            <a:pPr marL="0" indent="0">
              <a:buNone/>
            </a:pPr>
            <a:r>
              <a:rPr lang="el-GR" sz="2400" b="1" dirty="0" smtClean="0"/>
              <a:t>Υ.Α. Α4/203/1988, </a:t>
            </a:r>
            <a:r>
              <a:rPr lang="el-GR" sz="2400" dirty="0" smtClean="0"/>
              <a:t>συμπληρώνοντας </a:t>
            </a:r>
            <a:r>
              <a:rPr lang="el-GR" sz="2400" b="1" i="1" dirty="0" smtClean="0"/>
              <a:t>το Ν. 1579/1985</a:t>
            </a:r>
            <a:r>
              <a:rPr lang="el-GR" sz="2400" b="1" dirty="0" smtClean="0"/>
              <a:t>:</a:t>
            </a:r>
          </a:p>
          <a:p>
            <a:pPr>
              <a:buNone/>
            </a:pPr>
            <a:endParaRPr lang="el-GR" sz="2400" b="1" dirty="0" smtClean="0"/>
          </a:p>
          <a:p>
            <a:pPr>
              <a:buNone/>
            </a:pPr>
            <a:endParaRPr lang="el-GR" sz="2400" b="1" dirty="0" smtClean="0">
              <a:solidFill>
                <a:srgbClr val="FFFF00"/>
              </a:solidFill>
            </a:endParaRPr>
          </a:p>
          <a:p>
            <a:r>
              <a:rPr lang="el-GR" b="1" dirty="0" smtClean="0"/>
              <a:t>Νοσηλευτικές  ειδικότητες</a:t>
            </a:r>
            <a:endParaRPr lang="en-US"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5" name="Τίτλος 4"/>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8/14</a:t>
            </a:r>
            <a:endParaRPr lang="el-GR" dirty="0"/>
          </a:p>
        </p:txBody>
      </p:sp>
    </p:spTree>
    <p:extLst>
      <p:ext uri="{BB962C8B-B14F-4D97-AF65-F5344CB8AC3E}">
        <p14:creationId xmlns:p14="http://schemas.microsoft.com/office/powerpoint/2010/main" val="406406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b="1" dirty="0" smtClean="0"/>
              <a:t>Ν. 2071/1992: «</a:t>
            </a:r>
            <a:r>
              <a:rPr lang="el-GR" b="1" i="1" dirty="0" smtClean="0"/>
              <a:t>Περί εκσυγχρονισμού και οργάνωσης του Ε.Σ.Υ»</a:t>
            </a:r>
            <a:r>
              <a:rPr lang="el-GR" b="1" dirty="0" smtClean="0"/>
              <a:t> </a:t>
            </a:r>
          </a:p>
          <a:p>
            <a:r>
              <a:rPr lang="el-GR" dirty="0" smtClean="0"/>
              <a:t>Προβλέπει τη δημιουργία </a:t>
            </a:r>
            <a:r>
              <a:rPr lang="el-GR" b="1" dirty="0" smtClean="0"/>
              <a:t>κλάδου νοσηλευτών του Ε.Σ.Υ.</a:t>
            </a:r>
            <a:endParaRPr lang="el-GR" dirty="0" smtClean="0"/>
          </a:p>
          <a:p>
            <a:r>
              <a:rPr lang="el-GR" dirty="0" smtClean="0"/>
              <a:t>Προβάδισμα των νοσηλευτών κατά την ιεραρχική εξέλιξη έναντι άλλων επαγγελματικών κλάδων.</a:t>
            </a:r>
          </a:p>
          <a:p>
            <a:r>
              <a:rPr lang="el-GR" dirty="0" smtClean="0"/>
              <a:t>Θεσμοθετείται το επίδομα ειδικών χώρων και η δεκαήμερη ειδική άδεια.</a:t>
            </a:r>
          </a:p>
          <a:p>
            <a:r>
              <a:rPr lang="el-GR" dirty="0" smtClean="0"/>
              <a:t>Δημιουργείται το Εθνικό Συμβούλιο Ανάπτυξης της Νοσηλευτικής (ΕΣΑΝ).</a:t>
            </a:r>
          </a:p>
          <a:p>
            <a:pPr>
              <a:buNone/>
            </a:pP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5" name="Τίτλος 4"/>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9/14</a:t>
            </a:r>
            <a:endParaRPr lang="el-GR" dirty="0"/>
          </a:p>
        </p:txBody>
      </p:sp>
    </p:spTree>
    <p:extLst>
      <p:ext uri="{BB962C8B-B14F-4D97-AF65-F5344CB8AC3E}">
        <p14:creationId xmlns:p14="http://schemas.microsoft.com/office/powerpoint/2010/main" val="123233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Ethics%20Graphic.jpg"/>
          <p:cNvPicPr>
            <a:picLocks noChangeAspect="1"/>
          </p:cNvPicPr>
          <p:nvPr/>
        </p:nvPicPr>
        <p:blipFill>
          <a:blip r:embed="rId2" cstate="print">
            <a:clrChange>
              <a:clrFrom>
                <a:srgbClr val="F9EFD6"/>
              </a:clrFrom>
              <a:clrTo>
                <a:srgbClr val="F9EFD6">
                  <a:alpha val="0"/>
                </a:srgbClr>
              </a:clrTo>
            </a:clrChange>
          </a:blip>
          <a:stretch>
            <a:fillRect/>
          </a:stretch>
        </p:blipFill>
        <p:spPr>
          <a:xfrm>
            <a:off x="3851920" y="3645024"/>
            <a:ext cx="5072098" cy="2625347"/>
          </a:xfrm>
          <a:prstGeom prst="rect">
            <a:avLst/>
          </a:prstGeom>
          <a:ln>
            <a:solidFill>
              <a:schemeClr val="tx1"/>
            </a:solidFill>
          </a:ln>
          <a:scene3d>
            <a:camera prst="obliqueTopLeft"/>
            <a:lightRig rig="threePt" dir="t"/>
          </a:scene3d>
        </p:spPr>
      </p:pic>
      <p:sp>
        <p:nvSpPr>
          <p:cNvPr id="2" name="1 - Θέση περιεχομένου"/>
          <p:cNvSpPr>
            <a:spLocks noGrp="1"/>
          </p:cNvSpPr>
          <p:nvPr>
            <p:ph idx="1"/>
          </p:nvPr>
        </p:nvSpPr>
        <p:spPr>
          <a:xfrm>
            <a:off x="323528" y="1484784"/>
            <a:ext cx="8568952" cy="2587158"/>
          </a:xfrm>
        </p:spPr>
        <p:txBody>
          <a:bodyPr/>
          <a:lstStyle/>
          <a:p>
            <a:pPr>
              <a:buNone/>
            </a:pPr>
            <a:r>
              <a:rPr lang="el-GR" sz="2400" b="1" dirty="0" smtClean="0"/>
              <a:t>ΠΔ 216/2001: </a:t>
            </a:r>
            <a:r>
              <a:rPr lang="el-GR" sz="2400" b="1" i="1" dirty="0" smtClean="0"/>
              <a:t>Κώδικας Νοσηλευτικής Δεοντολογίας </a:t>
            </a:r>
          </a:p>
          <a:p>
            <a:pPr algn="just"/>
            <a:r>
              <a:rPr lang="el-GR" dirty="0" smtClean="0"/>
              <a:t>Επιβάλλει τον απόλυτο σεβασμό των διατάξεών του, ένεκα των επαπειλούμενων πλέον πειθαρχικών κυρώσεων από τα αρμόδια Πειθαρχικά Συμβούλια της ΕΝΕ, κατ ’εφαρμογή των σχετικών διατάξεων του Νόμου.</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6" name="Τίτλος 5"/>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10/14</a:t>
            </a:r>
            <a:endParaRPr lang="el-GR" dirty="0"/>
          </a:p>
        </p:txBody>
      </p:sp>
    </p:spTree>
    <p:extLst>
      <p:ext uri="{BB962C8B-B14F-4D97-AF65-F5344CB8AC3E}">
        <p14:creationId xmlns:p14="http://schemas.microsoft.com/office/powerpoint/2010/main" val="374559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0" indent="0">
              <a:buNone/>
            </a:pPr>
            <a:r>
              <a:rPr lang="el-GR" sz="2400" b="1" dirty="0" smtClean="0"/>
              <a:t>Π.Δ 88/1999: </a:t>
            </a:r>
            <a:r>
              <a:rPr lang="el-GR" sz="2400" b="1" i="1" dirty="0" smtClean="0"/>
              <a:t>«Περί ελαχίστων προδιαγραφών για την οργάνωση του χρόνου εργασίας σε συμμόρφωση με την οδηγία 93/104/ΕΚ» </a:t>
            </a:r>
          </a:p>
          <a:p>
            <a:r>
              <a:rPr lang="el-GR" dirty="0" smtClean="0"/>
              <a:t>Θεσμοθέτηση συγκεκριμένων κανόνων εργασίας, ασφάλειας, ανάπαυσης και ωραρίου</a:t>
            </a:r>
          </a:p>
          <a:p>
            <a:r>
              <a:rPr lang="el-GR" dirty="0" smtClean="0"/>
              <a:t>Τονίζεται η ανάγκη ύπαρξης υγειονομικής επιτροπής και ιατρού εργασίας για το προσωπικό στα νοσοκομεία. </a:t>
            </a:r>
          </a:p>
          <a:p>
            <a:endParaRPr lang="en-US" b="1" i="1" dirty="0" smtClean="0">
              <a:solidFill>
                <a:srgbClr val="FFFF00"/>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5" name="Τίτλος 4"/>
          <p:cNvSpPr>
            <a:spLocks noGrp="1"/>
          </p:cNvSpPr>
          <p:nvPr>
            <p:ph type="title"/>
          </p:nvPr>
        </p:nvSpPr>
        <p:spPr/>
        <p:txBody>
          <a:bodyPr/>
          <a:lstStyle/>
          <a:p>
            <a:r>
              <a:rPr lang="el-GR" dirty="0"/>
              <a:t>Νομοθετικό πλαίσιο </a:t>
            </a:r>
            <a:r>
              <a:rPr lang="el-GR" sz="3000" b="0" dirty="0" smtClean="0"/>
              <a:t>11/14</a:t>
            </a:r>
            <a:endParaRPr lang="el-GR" dirty="0"/>
          </a:p>
        </p:txBody>
      </p:sp>
    </p:spTree>
    <p:extLst>
      <p:ext uri="{BB962C8B-B14F-4D97-AF65-F5344CB8AC3E}">
        <p14:creationId xmlns:p14="http://schemas.microsoft.com/office/powerpoint/2010/main" val="1191990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marL="0" indent="0">
              <a:buNone/>
            </a:pPr>
            <a:r>
              <a:rPr lang="el-GR" sz="2400" b="1" dirty="0" smtClean="0"/>
              <a:t>Ν. 3204/2003</a:t>
            </a:r>
            <a:r>
              <a:rPr lang="el-GR" sz="2400" b="1" i="1" dirty="0" smtClean="0"/>
              <a:t>, συμπληρωματικά προς το Ν.1579/1985</a:t>
            </a:r>
          </a:p>
          <a:p>
            <a:r>
              <a:rPr lang="el-GR" sz="2400" dirty="0" smtClean="0"/>
              <a:t>Καθορισμός των όρων και των προϋποθέσεων για</a:t>
            </a:r>
            <a:r>
              <a:rPr lang="el-GR" sz="2400" b="1" dirty="0" smtClean="0"/>
              <a:t> άσκηση ιδιωτικού έργου από τους Νοσηλευτές</a:t>
            </a:r>
            <a:r>
              <a:rPr lang="el-GR" dirty="0"/>
              <a:t>.</a:t>
            </a:r>
            <a:endParaRPr lang="el-GR" sz="2400" dirty="0" smtClean="0"/>
          </a:p>
          <a:p>
            <a:r>
              <a:rPr lang="el-GR" sz="2400" dirty="0" smtClean="0"/>
              <a:t>Λειτουργία </a:t>
            </a:r>
            <a:r>
              <a:rPr lang="el-GR" sz="2400" b="1" dirty="0" smtClean="0"/>
              <a:t>νοσηλευτικού καταστήματος.</a:t>
            </a:r>
            <a:endParaRPr lang="el-GR" sz="2400" dirty="0" smtClean="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5" name="Τίτλος 4"/>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12/14</a:t>
            </a:r>
            <a:endParaRPr lang="el-GR" dirty="0"/>
          </a:p>
        </p:txBody>
      </p:sp>
    </p:spTree>
    <p:extLst>
      <p:ext uri="{BB962C8B-B14F-4D97-AF65-F5344CB8AC3E}">
        <p14:creationId xmlns:p14="http://schemas.microsoft.com/office/powerpoint/2010/main" val="10476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lstStyle/>
          <a:p>
            <a:pPr>
              <a:buNone/>
            </a:pPr>
            <a:r>
              <a:rPr lang="el-GR" sz="2400" b="1" dirty="0" smtClean="0"/>
              <a:t>Ν. 3252/2004 :</a:t>
            </a:r>
          </a:p>
          <a:p>
            <a:pPr>
              <a:buNone/>
            </a:pPr>
            <a:r>
              <a:rPr lang="el-GR" sz="2400" b="1" dirty="0" smtClean="0"/>
              <a:t>«Περί της σύστασης της </a:t>
            </a:r>
            <a:r>
              <a:rPr lang="el-GR" sz="2800" b="1" dirty="0" smtClean="0"/>
              <a:t>Ένωσης Νοσηλευτών Ελλάδος» </a:t>
            </a:r>
            <a:endParaRPr lang="el-GR" dirty="0"/>
          </a:p>
        </p:txBody>
      </p:sp>
      <p:pic>
        <p:nvPicPr>
          <p:cNvPr id="9" name="8 - Θέση περιεχομένου" descr="λογο ενε.jpg"/>
          <p:cNvPicPr>
            <a:picLocks noGrp="1" noChangeAspect="1"/>
          </p:cNvPicPr>
          <p:nvPr>
            <p:ph sz="half" idx="4294967295"/>
          </p:nvPr>
        </p:nvPicPr>
        <p:blipFill>
          <a:blip r:embed="rId2" cstate="print">
            <a:lum bright="-40000" contrast="40000"/>
          </a:blip>
          <a:stretch>
            <a:fillRect/>
          </a:stretch>
        </p:blipFill>
        <p:spPr>
          <a:xfrm>
            <a:off x="6724650" y="2790825"/>
            <a:ext cx="2419350" cy="2038350"/>
          </a:xfrm>
          <a:scene3d>
            <a:camera prst="perspectiveHeroicExtremeLeftFacing"/>
            <a:lightRig rig="threePt" dir="t"/>
          </a:scene3d>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3" name="Τίτλος 2"/>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13/14</a:t>
            </a:r>
            <a:endParaRPr lang="el-GR" dirty="0"/>
          </a:p>
        </p:txBody>
      </p:sp>
    </p:spTree>
    <p:extLst>
      <p:ext uri="{BB962C8B-B14F-4D97-AF65-F5344CB8AC3E}">
        <p14:creationId xmlns:p14="http://schemas.microsoft.com/office/powerpoint/2010/main" val="35846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Νομοθετικό πλαίσιο </a:t>
            </a:r>
            <a:r>
              <a:rPr lang="el-GR" sz="3000" b="0" dirty="0" smtClean="0">
                <a:solidFill>
                  <a:prstClr val="white"/>
                </a:solidFill>
              </a:rPr>
              <a:t>14/14</a:t>
            </a:r>
            <a:endParaRPr lang="el-GR"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185894769"/>
              </p:ext>
            </p:extLst>
          </p:nvPr>
        </p:nvGraphicFramePr>
        <p:xfrm>
          <a:off x="323850" y="1340768"/>
          <a:ext cx="8569325"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23289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Συστήθηκε με το Νόμο 3252/2004, διοικείται από 15μελές Διοικητικό Συμβούλιο και λειτουργεί </a:t>
            </a:r>
            <a:r>
              <a:rPr lang="en-US" dirty="0" smtClean="0"/>
              <a:t> </a:t>
            </a:r>
            <a:r>
              <a:rPr lang="el-GR" dirty="0" smtClean="0"/>
              <a:t>13 </a:t>
            </a:r>
            <a:r>
              <a:rPr lang="el-GR" dirty="0"/>
              <a:t>Περιφερειακά Τμήματα σε κάθε Υγειονομική Περιφέρεια της χώρας. </a:t>
            </a:r>
            <a:endParaRPr lang="en-US" dirty="0" smtClean="0"/>
          </a:p>
          <a:p>
            <a:pPr marL="0" indent="0">
              <a:buNone/>
            </a:pPr>
            <a:endParaRPr lang="en-US" dirty="0"/>
          </a:p>
          <a:p>
            <a:r>
              <a:rPr lang="el-GR" dirty="0"/>
              <a:t>Μέλη της Ε.Ν.Ε είναι όλοι οι Νοσηλευτές τριτοβάθμιας εκπαίδευσης</a:t>
            </a:r>
            <a:r>
              <a:rPr lang="el-GR" dirty="0" smtClean="0"/>
              <a:t>.</a:t>
            </a:r>
            <a:endParaRPr lang="el-GR" dirty="0"/>
          </a:p>
        </p:txBody>
      </p:sp>
      <p:pic>
        <p:nvPicPr>
          <p:cNvPr id="5" name="Εικόνα 4"/>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99992" y="4509120"/>
            <a:ext cx="3225536" cy="10116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6" name="Τίτλος 5"/>
          <p:cNvSpPr>
            <a:spLocks noGrp="1"/>
          </p:cNvSpPr>
          <p:nvPr>
            <p:ph type="title"/>
          </p:nvPr>
        </p:nvSpPr>
        <p:spPr/>
        <p:txBody>
          <a:bodyPr/>
          <a:lstStyle/>
          <a:p>
            <a:r>
              <a:rPr lang="el-GR" dirty="0">
                <a:solidFill>
                  <a:prstClr val="white"/>
                </a:solidFill>
              </a:rPr>
              <a:t>Ε.Ν.Ε </a:t>
            </a:r>
            <a:r>
              <a:rPr lang="el-GR" sz="3000" b="0" dirty="0" smtClean="0">
                <a:solidFill>
                  <a:prstClr val="white"/>
                </a:solidFill>
              </a:rPr>
              <a:t>2/2</a:t>
            </a:r>
            <a:endParaRPr lang="el-GR" dirty="0"/>
          </a:p>
        </p:txBody>
      </p:sp>
    </p:spTree>
    <p:extLst>
      <p:ext uri="{BB962C8B-B14F-4D97-AF65-F5344CB8AC3E}">
        <p14:creationId xmlns:p14="http://schemas.microsoft.com/office/powerpoint/2010/main" val="1155376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extLst>
              <p:ext uri="{D42A27DB-BD31-4B8C-83A1-F6EECF244321}">
                <p14:modId xmlns:p14="http://schemas.microsoft.com/office/powerpoint/2010/main" val="1246260659"/>
              </p:ext>
            </p:extLst>
          </p:nvPr>
        </p:nvGraphicFramePr>
        <p:xfrm>
          <a:off x="31575" y="620688"/>
          <a:ext cx="9001156"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a:xfrm>
            <a:off x="0" y="0"/>
            <a:ext cx="4572000" cy="1052736"/>
          </a:xfrm>
        </p:spPr>
        <p:txBody>
          <a:bodyPr/>
          <a:lstStyle/>
          <a:p>
            <a:r>
              <a:rPr lang="el-GR" dirty="0" smtClean="0"/>
              <a:t>Προτάσεις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2641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4</a:t>
            </a:r>
            <a:r>
              <a:rPr lang="en-US" sz="2000" dirty="0" smtClean="0"/>
              <a:t>:</a:t>
            </a:r>
            <a:r>
              <a:rPr lang="el-GR" sz="2000" dirty="0"/>
              <a:t> Πλαίσιο άσκησης νοσηλευτικού </a:t>
            </a:r>
            <a:r>
              <a:rPr lang="el-GR" sz="2000" dirty="0" smtClean="0"/>
              <a:t>επαγγέλματος».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lvl="0" fontAlgn="base"/>
            <a:r>
              <a:rPr lang="el-GR" dirty="0" smtClean="0"/>
              <a:t>Η προαγωγή και ανάπτυξη της Νοσηλευτικής ως ανεξάρτητης και αυτόνομης Επιστήμης και Τέχνης για την ανύψωση του θεσμού και την εξασφάλιση υψηλής στάθμης φροντίδας υγείας στο κοινωνικό σύνολο.</a:t>
            </a:r>
            <a:endParaRPr lang="en-US" dirty="0" smtClean="0"/>
          </a:p>
          <a:p>
            <a:pPr lvl="0" fontAlgn="base"/>
            <a:r>
              <a:rPr lang="el-GR" dirty="0" smtClean="0"/>
              <a:t>Η έρευνα, ανάλυση και μελέτη των νοσηλευτικών προβλημάτων της χώρας.</a:t>
            </a:r>
            <a:endParaRPr lang="en-US" dirty="0" smtClean="0"/>
          </a:p>
          <a:p>
            <a:pPr fontAlgn="base"/>
            <a:r>
              <a:rPr lang="el-GR" dirty="0" smtClean="0"/>
              <a:t>Η </a:t>
            </a:r>
            <a:r>
              <a:rPr lang="el-GR" dirty="0"/>
              <a:t>συμβουλευτική της αποστολή στον Υπουργό Υγείας σε θέματα πολιτικής της υγείας, οργάνωσης και αξιολόγησης των παρεχομένων Νοσηλευτικών υπηρεσιών.</a:t>
            </a:r>
          </a:p>
          <a:p>
            <a:pPr>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6" name="Τίτλος 5"/>
          <p:cNvSpPr>
            <a:spLocks noGrp="1"/>
          </p:cNvSpPr>
          <p:nvPr>
            <p:ph type="title"/>
          </p:nvPr>
        </p:nvSpPr>
        <p:spPr/>
        <p:txBody>
          <a:bodyPr/>
          <a:lstStyle/>
          <a:p>
            <a:r>
              <a:rPr lang="el-GR" dirty="0" smtClean="0"/>
              <a:t>Σκοποί  Ε.Ν.Ε </a:t>
            </a:r>
            <a:r>
              <a:rPr lang="el-GR" sz="3000" b="0" dirty="0" smtClean="0"/>
              <a:t>1/3</a:t>
            </a:r>
            <a:endParaRPr lang="el-GR" sz="3000" b="0" dirty="0"/>
          </a:p>
        </p:txBody>
      </p:sp>
    </p:spTree>
    <p:extLst>
      <p:ext uri="{BB962C8B-B14F-4D97-AF65-F5344CB8AC3E}">
        <p14:creationId xmlns:p14="http://schemas.microsoft.com/office/powerpoint/2010/main" val="166277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lvl="0" algn="just" fontAlgn="base"/>
            <a:r>
              <a:rPr lang="el-GR" dirty="0" smtClean="0"/>
              <a:t>Η </a:t>
            </a:r>
            <a:r>
              <a:rPr lang="el-GR" dirty="0"/>
              <a:t>γνωμοδότηση επί σχεδίων νόμων, προεδρικών διαταγμάτων, υπουργικών αποφάσεων και κανονιστικών διατάξεων σχετικών με την πολιτική της υγείας και ιδιαίτερα της Νοσηλευτικής και η έκφραση γνώμης σε θέματα εκπαίδευσης, μετεκπαίδευσης, νοσηλευτικών ειδικοτήτων και επιμόρφωσης του Νοσηλευτικού προσωπικού</a:t>
            </a:r>
            <a:r>
              <a:rPr lang="el-GR" dirty="0" smtClean="0"/>
              <a:t>.</a:t>
            </a:r>
            <a:endParaRPr lang="en-US" dirty="0" smtClean="0"/>
          </a:p>
          <a:p>
            <a:pPr lvl="0" fontAlgn="base"/>
            <a:r>
              <a:rPr lang="el-GR" dirty="0"/>
              <a:t>Η χορήγηση στα μέλη άδειας ασκήσεως επαγγέλματος του Νοσηλευτή καθώς και η επαγγελματική κατοχύρωση και αναγνώριση της αυτοδύναμης και ανεξάρτητης άσκησης της Νοσηλευτικής.</a:t>
            </a:r>
          </a:p>
          <a:p>
            <a:pPr lvl="0" algn="just" fontAlgn="base"/>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6" name="Τίτλος 5"/>
          <p:cNvSpPr>
            <a:spLocks noGrp="1"/>
          </p:cNvSpPr>
          <p:nvPr>
            <p:ph type="title"/>
          </p:nvPr>
        </p:nvSpPr>
        <p:spPr/>
        <p:txBody>
          <a:bodyPr/>
          <a:lstStyle/>
          <a:p>
            <a:r>
              <a:rPr lang="el-GR" dirty="0">
                <a:solidFill>
                  <a:prstClr val="white"/>
                </a:solidFill>
              </a:rPr>
              <a:t>Σκοποί  Ε.Ν.Ε </a:t>
            </a:r>
            <a:r>
              <a:rPr lang="el-GR" sz="3000" b="0" dirty="0" smtClean="0">
                <a:solidFill>
                  <a:prstClr val="white"/>
                </a:solidFill>
              </a:rPr>
              <a:t>2/3</a:t>
            </a:r>
            <a:endParaRPr lang="el-GR" dirty="0"/>
          </a:p>
        </p:txBody>
      </p:sp>
    </p:spTree>
    <p:extLst>
      <p:ext uri="{BB962C8B-B14F-4D97-AF65-F5344CB8AC3E}">
        <p14:creationId xmlns:p14="http://schemas.microsoft.com/office/powerpoint/2010/main" val="2575395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lvl="0" fontAlgn="base"/>
            <a:r>
              <a:rPr lang="el-GR" dirty="0" smtClean="0"/>
              <a:t>Η εποπτεία της τήρησης των νόμων και των κανονισμών που αφορούν τις υποχρεώσεις και τα δικαιώματα των Νοσηλευτών καθώς και την επαλήθευση των χρησιμοποιούμενων υπό των μελών αυτού τίτλων σπουδών.</a:t>
            </a:r>
          </a:p>
          <a:p>
            <a:pPr lvl="0" fontAlgn="base"/>
            <a:r>
              <a:rPr lang="el-GR" dirty="0" smtClean="0"/>
              <a:t>Η τήρηση του κώδικα νοσηλευτικής δεοντολογίας και η προαγωγή των δεοντολογικών ηθών και εθίμων του νοσηλευτικού επαγγέλματος.</a:t>
            </a:r>
            <a:endParaRPr lang="en-US" dirty="0" smtClean="0"/>
          </a:p>
          <a:p>
            <a:pPr fontAlgn="base"/>
            <a:r>
              <a:rPr lang="el-GR" dirty="0"/>
              <a:t>Ο καθορισμός των νοσηλευτικών πράξεων και η κατόπιν προτάσεώς της, έκδοση Υπουργικών αποφάσεων με τις οποίες θα κοστολογούνται.</a:t>
            </a:r>
          </a:p>
          <a:p>
            <a:pPr lvl="0" fontAlgn="base"/>
            <a:endParaRPr lang="el-GR" dirty="0" smtClean="0"/>
          </a:p>
          <a:p>
            <a:pPr>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6" name="Τίτλος 5"/>
          <p:cNvSpPr>
            <a:spLocks noGrp="1"/>
          </p:cNvSpPr>
          <p:nvPr>
            <p:ph type="title"/>
          </p:nvPr>
        </p:nvSpPr>
        <p:spPr/>
        <p:txBody>
          <a:bodyPr/>
          <a:lstStyle/>
          <a:p>
            <a:r>
              <a:rPr lang="el-GR" dirty="0">
                <a:solidFill>
                  <a:prstClr val="white"/>
                </a:solidFill>
              </a:rPr>
              <a:t>Σκοποί  Ε.Ν.Ε </a:t>
            </a:r>
            <a:r>
              <a:rPr lang="el-GR" sz="3000" b="0" dirty="0" smtClean="0">
                <a:solidFill>
                  <a:prstClr val="white"/>
                </a:solidFill>
              </a:rPr>
              <a:t>3/3</a:t>
            </a:r>
            <a:endParaRPr lang="el-GR" dirty="0"/>
          </a:p>
        </p:txBody>
      </p:sp>
    </p:spTree>
    <p:extLst>
      <p:ext uri="{BB962C8B-B14F-4D97-AF65-F5344CB8AC3E}">
        <p14:creationId xmlns:p14="http://schemas.microsoft.com/office/powerpoint/2010/main" val="3377740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t>Υλοποίηση δύο μεγάλων έργων εκπαιδευτικού </a:t>
            </a:r>
            <a:r>
              <a:rPr lang="el-GR" dirty="0" smtClean="0"/>
              <a:t>χαρακτήρα</a:t>
            </a:r>
            <a:endParaRPr lang="el-GR" dirty="0"/>
          </a:p>
        </p:txBody>
      </p:sp>
      <p:sp>
        <p:nvSpPr>
          <p:cNvPr id="2" name="1 - Θέση περιεχομένου"/>
          <p:cNvSpPr>
            <a:spLocks noGrp="1"/>
          </p:cNvSpPr>
          <p:nvPr>
            <p:ph idx="1"/>
          </p:nvPr>
        </p:nvSpPr>
        <p:spPr/>
        <p:txBody>
          <a:bodyPr>
            <a:normAutofit/>
          </a:bodyPr>
          <a:lstStyle/>
          <a:p>
            <a:pPr lvl="0"/>
            <a:r>
              <a:rPr lang="el-GR" dirty="0" smtClean="0"/>
              <a:t>«Κατάρτιση Νοσηλευτών τριτοβάθμιας εκπαίδευσης στην κοινοτική ψυχιατρική – Πρώιμη διάγνωση της ψυχικής ασθένειας – για τη στήριξη της ψυχιατρικής μεταρρύθμισης». </a:t>
            </a:r>
          </a:p>
          <a:p>
            <a:pPr lvl="0">
              <a:buNone/>
            </a:pPr>
            <a:endParaRPr lang="el-GR" dirty="0" smtClean="0"/>
          </a:p>
          <a:p>
            <a:pPr lvl="0"/>
            <a:r>
              <a:rPr lang="el-GR" dirty="0" smtClean="0"/>
              <a:t>«Ευαισθητοποίηση του Νοσηλευτικού Προσωπικού της Χώρας για την Επιτάχυνση της Υιοθέτησης των ΤΠΕ στην Παροχή Ποιοτικών Διοικητικών, Νοσηλευτικών &amp; Ιατρικών Υπηρεσιών Υγείας».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94201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nSpc>
                <a:spcPct val="120000"/>
              </a:lnSpc>
            </a:pPr>
            <a:r>
              <a:rPr lang="el-GR" dirty="0" smtClean="0"/>
              <a:t>Δημιουργία </a:t>
            </a:r>
            <a:r>
              <a:rPr lang="el-GR" dirty="0"/>
              <a:t>των Νοσηλευτικών Επιστημονικών Τομέων (ΝΕΤ) της </a:t>
            </a:r>
            <a:r>
              <a:rPr lang="el-GR" dirty="0" smtClean="0"/>
              <a:t>ΕΝΕ, στα πλαίσια της προαγωγής και ανάπτυξης της Νοσηλευτικής ως ανεξάρτητης και αυτόνομης Επιστήμης και Τέχνης.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6" name="Τίτλος 5"/>
          <p:cNvSpPr>
            <a:spLocks noGrp="1"/>
          </p:cNvSpPr>
          <p:nvPr>
            <p:ph type="title"/>
          </p:nvPr>
        </p:nvSpPr>
        <p:spPr/>
        <p:txBody>
          <a:bodyPr/>
          <a:lstStyle/>
          <a:p>
            <a:r>
              <a:rPr lang="el-GR" dirty="0" smtClean="0"/>
              <a:t>Δραστηριότητες </a:t>
            </a:r>
            <a:endParaRPr lang="el-GR" dirty="0"/>
          </a:p>
        </p:txBody>
      </p:sp>
    </p:spTree>
    <p:extLst>
      <p:ext uri="{BB962C8B-B14F-4D97-AF65-F5344CB8AC3E}">
        <p14:creationId xmlns:p14="http://schemas.microsoft.com/office/powerpoint/2010/main" val="306190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07504" y="1601416"/>
            <a:ext cx="4464496" cy="5256584"/>
          </a:xfrm>
        </p:spPr>
        <p:txBody>
          <a:bodyPr>
            <a:normAutofit/>
          </a:bodyPr>
          <a:lstStyle/>
          <a:p>
            <a:pPr lvl="0"/>
            <a:r>
              <a:rPr lang="el-GR" sz="2200" dirty="0" smtClean="0"/>
              <a:t>Καθορίζουν τις εκπαιδευτικές ανάγκες στα νοσοκομεία της χώρας με παράλληλη εκπόνηση και υλοποίηση της Συνεχιζόμενης Νοσηλευτικής Επαγγελματικής Εκπαίδευσης-Ανάπτυξης.</a:t>
            </a:r>
          </a:p>
          <a:p>
            <a:pPr lvl="0"/>
            <a:r>
              <a:rPr lang="el-GR" sz="2200" dirty="0" smtClean="0"/>
              <a:t>Συγκροτούν ομάδες και επιτροπές σχετικές με το επιστημονικό περιοδικό της ΕΝΕ (κριτές, επιστημονική επιτροπή κτλ.).</a:t>
            </a:r>
          </a:p>
        </p:txBody>
      </p:sp>
      <p:sp>
        <p:nvSpPr>
          <p:cNvPr id="8" name="Θέση περιεχομένου 7"/>
          <p:cNvSpPr>
            <a:spLocks noGrp="1"/>
          </p:cNvSpPr>
          <p:nvPr>
            <p:ph sz="half" idx="4294967295"/>
          </p:nvPr>
        </p:nvSpPr>
        <p:spPr>
          <a:xfrm>
            <a:off x="4637856" y="1556792"/>
            <a:ext cx="4470648" cy="5040313"/>
          </a:xfrm>
        </p:spPr>
        <p:txBody>
          <a:bodyPr>
            <a:normAutofit/>
          </a:bodyPr>
          <a:lstStyle/>
          <a:p>
            <a:pPr lvl="0">
              <a:lnSpc>
                <a:spcPct val="120000"/>
              </a:lnSpc>
            </a:pPr>
            <a:r>
              <a:rPr lang="el-GR" sz="2200" dirty="0"/>
              <a:t>Αποτελούν συμβουλευτικό όργανο της ΕΝΕ για θέματα που άπτονται του αντικειμένου τους π.χ. ο καθορισμός των Νοσηλευτικών πράξεων και η ανά καιρούς </a:t>
            </a:r>
            <a:r>
              <a:rPr lang="el-GR" sz="2200" dirty="0" err="1"/>
              <a:t>επικαιροποίηση</a:t>
            </a:r>
            <a:r>
              <a:rPr lang="el-GR" sz="2200" dirty="0"/>
              <a:t> τους.</a:t>
            </a:r>
          </a:p>
          <a:p>
            <a:pPr lvl="0">
              <a:lnSpc>
                <a:spcPct val="120000"/>
              </a:lnSpc>
            </a:pPr>
            <a:r>
              <a:rPr lang="el-GR" sz="2200" dirty="0"/>
              <a:t>Συγκροτούν ομάδες και επιτροπές άλλων δραστηριοτήτων επιστημονικού περιεχομένου π.χ. Επιστημονική Επιτροπή του Ετήσιου Συνεδρίου της ΕΝΕ.</a:t>
            </a:r>
          </a:p>
          <a:p>
            <a:pPr>
              <a:lnSpc>
                <a:spcPct val="120000"/>
              </a:lnSpc>
            </a:pP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cxnSp>
        <p:nvCxnSpPr>
          <p:cNvPr id="7" name="Ευθεία γραμμή σύνδεσης 6"/>
          <p:cNvCxnSpPr/>
          <p:nvPr/>
        </p:nvCxnSpPr>
        <p:spPr>
          <a:xfrm>
            <a:off x="4644008" y="1628800"/>
            <a:ext cx="0" cy="4464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Τίτλος 8"/>
          <p:cNvSpPr>
            <a:spLocks noGrp="1"/>
          </p:cNvSpPr>
          <p:nvPr>
            <p:ph type="title"/>
          </p:nvPr>
        </p:nvSpPr>
        <p:spPr/>
        <p:txBody>
          <a:bodyPr/>
          <a:lstStyle/>
          <a:p>
            <a:r>
              <a:rPr lang="el-GR" dirty="0"/>
              <a:t>Σκοποί των Τομέων</a:t>
            </a:r>
          </a:p>
        </p:txBody>
      </p:sp>
    </p:spTree>
    <p:extLst>
      <p:ext uri="{BB962C8B-B14F-4D97-AF65-F5344CB8AC3E}">
        <p14:creationId xmlns:p14="http://schemas.microsoft.com/office/powerpoint/2010/main" val="4151385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90</TotalTime>
  <Words>1912</Words>
  <Application>Microsoft Office PowerPoint</Application>
  <PresentationFormat>Προβολή στην οθόνη (4:3)</PresentationFormat>
  <Paragraphs>234</Paragraphs>
  <Slides>37</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37</vt:i4>
      </vt:variant>
    </vt:vector>
  </HeadingPairs>
  <TitlesOfParts>
    <vt:vector size="39" baseType="lpstr">
      <vt:lpstr>exo-opistho_simeiomata</vt:lpstr>
      <vt:lpstr>OC_template_updated</vt:lpstr>
      <vt:lpstr>Νομοθεσία /Δεοντολογία Νοσηλευτικού Επαγγέλματος</vt:lpstr>
      <vt:lpstr>Ε.Ν.Ε 1/2</vt:lpstr>
      <vt:lpstr>Ε.Ν.Ε 2/2</vt:lpstr>
      <vt:lpstr>Σκοποί  Ε.Ν.Ε 1/3</vt:lpstr>
      <vt:lpstr>Σκοποί  Ε.Ν.Ε 2/3</vt:lpstr>
      <vt:lpstr>Σκοποί  Ε.Ν.Ε 3/3</vt:lpstr>
      <vt:lpstr>Υλοποίηση δύο μεγάλων έργων εκπαιδευτικού χαρακτήρα</vt:lpstr>
      <vt:lpstr>Δραστηριότητες </vt:lpstr>
      <vt:lpstr>Σκοποί των Τομέων</vt:lpstr>
      <vt:lpstr>Σκοποί Τομέων ΕΝΕ</vt:lpstr>
      <vt:lpstr>Οι Νοσηλευτικοί Επιστημονικοί Τομείς  που θα λειτουργήσουν  είναι οι  εξής: 1/2</vt:lpstr>
      <vt:lpstr>Οι Νοσηλευτικοί Επιστημονικοί Τομείς  που θα λειτουργήσουν  είναι οι  εξής: 2/2</vt:lpstr>
      <vt:lpstr>Πάγιες θέσεις Ε.Ν.Ε</vt:lpstr>
      <vt:lpstr>Επαγγελματικά δικαιώματα</vt:lpstr>
      <vt:lpstr>Δυσχέρειες</vt:lpstr>
      <vt:lpstr>Νομοθετικό πλαίσιο 1/14</vt:lpstr>
      <vt:lpstr>Νομοθετικό πλαίσιο 2/14</vt:lpstr>
      <vt:lpstr>Νομοθετικό πλαίσιο 3/14</vt:lpstr>
      <vt:lpstr>Νομοθετικό πλαίσιο 4/14</vt:lpstr>
      <vt:lpstr>Νομοθετικό πλαίσιο 5/14</vt:lpstr>
      <vt:lpstr>Νομοθετικό πλαίσιο 6/14</vt:lpstr>
      <vt:lpstr>Νομοθετικό πλαίσιο 7/14</vt:lpstr>
      <vt:lpstr>Νομοθετικό πλαίσιο 8/14</vt:lpstr>
      <vt:lpstr>Νομοθετικό πλαίσιο 9/14</vt:lpstr>
      <vt:lpstr>Νομοθετικό πλαίσιο 10/14</vt:lpstr>
      <vt:lpstr>Νομοθετικό πλαίσιο 11/14</vt:lpstr>
      <vt:lpstr>Νομοθετικό πλαίσιο 12/14</vt:lpstr>
      <vt:lpstr>Νομοθετικό πλαίσιο 13/14</vt:lpstr>
      <vt:lpstr>Νομοθετικό πλαίσιο 14/14</vt:lpstr>
      <vt:lpstr>Προτάσεις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9</cp:revision>
  <dcterms:created xsi:type="dcterms:W3CDTF">2015-10-06T06:45:34Z</dcterms:created>
  <dcterms:modified xsi:type="dcterms:W3CDTF">2015-11-24T13:40:19Z</dcterms:modified>
</cp:coreProperties>
</file>