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5"/>
  </p:notesMasterIdLst>
  <p:handoutMasterIdLst>
    <p:handoutMasterId r:id="rId26"/>
  </p:handoutMasterIdLst>
  <p:sldIdLst>
    <p:sldId id="256" r:id="rId2"/>
    <p:sldId id="268" r:id="rId3"/>
    <p:sldId id="269" r:id="rId4"/>
    <p:sldId id="270" r:id="rId5"/>
    <p:sldId id="271" r:id="rId6"/>
    <p:sldId id="272" r:id="rId7"/>
    <p:sldId id="273" r:id="rId8"/>
    <p:sldId id="274" r:id="rId9"/>
    <p:sldId id="275" r:id="rId10"/>
    <p:sldId id="278" r:id="rId11"/>
    <p:sldId id="279" r:id="rId12"/>
    <p:sldId id="280" r:id="rId13"/>
    <p:sldId id="282" r:id="rId14"/>
    <p:sldId id="276" r:id="rId15"/>
    <p:sldId id="281" r:id="rId16"/>
    <p:sldId id="257" r:id="rId17"/>
    <p:sldId id="262" r:id="rId18"/>
    <p:sldId id="264" r:id="rId19"/>
    <p:sldId id="283" r:id="rId20"/>
    <p:sldId id="284" r:id="rId21"/>
    <p:sldId id="266" r:id="rId22"/>
    <p:sldId id="267"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http://library.med.utah.edu/WebPath/jpeg5/HEME002.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Ιστοπαθολογία (Θ)</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2</a:t>
            </a:r>
            <a:r>
              <a:rPr lang="el-GR" sz="2800" dirty="0" smtClean="0"/>
              <a:t>:</a:t>
            </a:r>
            <a:r>
              <a:rPr lang="en-US" sz="2800" dirty="0" smtClean="0"/>
              <a:t> </a:t>
            </a:r>
            <a:r>
              <a:rPr lang="el-GR" sz="2800" dirty="0" smtClean="0"/>
              <a:t>Παθήσεις Αιμοποιητικού Συστήματος</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smtClean="0"/>
              <a:t>Τμήμα 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Νόσος </a:t>
            </a:r>
            <a:r>
              <a:rPr lang="el-GR" dirty="0"/>
              <a:t>του </a:t>
            </a:r>
            <a:r>
              <a:rPr lang="en-GB" dirty="0"/>
              <a:t>Hodgkin</a:t>
            </a:r>
            <a:r>
              <a:rPr lang="el-GR" dirty="0"/>
              <a:t>'</a:t>
            </a:r>
            <a:r>
              <a:rPr lang="en-GB" dirty="0"/>
              <a:t>s</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Επίχρισμα </a:t>
            </a:r>
            <a:r>
              <a:rPr lang="el-GR" sz="2000" dirty="0"/>
              <a:t>περιφερικού αίματος στη νόσο του </a:t>
            </a:r>
            <a:r>
              <a:rPr lang="en-GB" sz="2000" dirty="0"/>
              <a:t>Hodgkin</a:t>
            </a:r>
            <a:r>
              <a:rPr lang="el-GR" sz="2000" dirty="0"/>
              <a:t>'</a:t>
            </a:r>
            <a:r>
              <a:rPr lang="en-GB" sz="2000" dirty="0"/>
              <a:t>s</a:t>
            </a:r>
            <a:r>
              <a:rPr lang="el-GR" sz="2000" dirty="0"/>
              <a:t>. Παρουσία γιγαντοκυττάρων με ευμεγέθεις αραιοχρωματικούς πυρήνες (εν είδει κατόπτρου), περιέχοντες   πορφυρού χρώματος πυρήνια (βέλη). </a:t>
            </a:r>
            <a:endParaRPr lang="el-GR" sz="2000" dirty="0" smtClean="0"/>
          </a:p>
          <a:p>
            <a:pPr marL="0" indent="0">
              <a:buNone/>
            </a:pPr>
            <a:r>
              <a:rPr lang="el-GR" sz="2000" dirty="0" smtClean="0"/>
              <a:t>Τα </a:t>
            </a:r>
            <a:r>
              <a:rPr lang="el-GR" sz="2000" dirty="0"/>
              <a:t>κύτταρα αυτά είναι τα γιγαντοκύτταρα </a:t>
            </a:r>
            <a:r>
              <a:rPr lang="en-GB" sz="2000" dirty="0"/>
              <a:t>Reed</a:t>
            </a:r>
            <a:r>
              <a:rPr lang="el-GR" sz="2000" dirty="0"/>
              <a:t>-</a:t>
            </a:r>
            <a:r>
              <a:rPr lang="en-GB" sz="2000" dirty="0"/>
              <a:t>Sternberg</a:t>
            </a:r>
            <a:r>
              <a:rPr lang="el-GR" sz="2000" dirty="0"/>
              <a:t>, χαρακτηριστικά της νόσου. </a:t>
            </a:r>
            <a:endParaRPr lang="el-GR" sz="2000" dirty="0" smtClean="0"/>
          </a:p>
          <a:p>
            <a:pPr marL="0" indent="0">
              <a:buNone/>
            </a:pPr>
            <a:r>
              <a:rPr lang="el-GR" sz="2000" dirty="0" smtClean="0"/>
              <a:t>Το </a:t>
            </a:r>
            <a:r>
              <a:rPr lang="el-GR" sz="2000" dirty="0"/>
              <a:t>κυτταρικό  υπόστρωμα της νόσου του </a:t>
            </a:r>
            <a:r>
              <a:rPr lang="en-GB" sz="2000" dirty="0"/>
              <a:t>Hodgkin</a:t>
            </a:r>
            <a:r>
              <a:rPr lang="el-GR" sz="2000" dirty="0"/>
              <a:t>'</a:t>
            </a:r>
            <a:r>
              <a:rPr lang="en-GB" sz="2000" dirty="0"/>
              <a:t>s </a:t>
            </a:r>
            <a:r>
              <a:rPr lang="el-GR" sz="2000" dirty="0"/>
              <a:t>αποτελείται κυρίως από αντιδραστικά λεμφοειδή κύτταρα (λεμφοκυτταρική μορφή).  </a:t>
            </a:r>
            <a:endParaRPr lang="el-GR" sz="2000" dirty="0" smtClean="0"/>
          </a:p>
          <a:p>
            <a:pPr marL="0" indent="0">
              <a:buNone/>
            </a:pPr>
            <a:r>
              <a:rPr lang="el-GR" sz="2000" dirty="0" smtClean="0"/>
              <a:t>Υπάρχουν </a:t>
            </a:r>
            <a:r>
              <a:rPr lang="el-GR" sz="2000" dirty="0"/>
              <a:t>4 τύποι της νόσου του </a:t>
            </a:r>
            <a:r>
              <a:rPr lang="en-GB" sz="2000" dirty="0"/>
              <a:t>Hodgkin</a:t>
            </a:r>
            <a:r>
              <a:rPr lang="el-GR" sz="2000" dirty="0"/>
              <a:t>'</a:t>
            </a:r>
            <a:r>
              <a:rPr lang="en-GB" sz="2000" dirty="0"/>
              <a:t>s</a:t>
            </a:r>
            <a:r>
              <a:rPr lang="el-GR" sz="2000" dirty="0"/>
              <a:t>: </a:t>
            </a:r>
            <a:endParaRPr lang="el-GR" sz="2000" dirty="0" smtClean="0"/>
          </a:p>
          <a:p>
            <a:pPr marL="0" indent="0">
              <a:buNone/>
            </a:pPr>
            <a:r>
              <a:rPr lang="el-GR" sz="2000" dirty="0" smtClean="0"/>
              <a:t>α</a:t>
            </a:r>
            <a:r>
              <a:rPr lang="el-GR" sz="2000" dirty="0"/>
              <a:t>) ο λεμφοκυτταρικός, </a:t>
            </a:r>
            <a:endParaRPr lang="el-GR" sz="2000" dirty="0" smtClean="0"/>
          </a:p>
          <a:p>
            <a:pPr marL="0" indent="0">
              <a:buNone/>
            </a:pPr>
            <a:r>
              <a:rPr lang="el-GR" sz="2000" dirty="0" smtClean="0"/>
              <a:t>β</a:t>
            </a:r>
            <a:r>
              <a:rPr lang="el-GR" sz="2000" dirty="0"/>
              <a:t>) ο οζώδης σκληρυντικός, </a:t>
            </a:r>
            <a:endParaRPr lang="el-GR" sz="2000" dirty="0" smtClean="0"/>
          </a:p>
          <a:p>
            <a:pPr marL="0" indent="0">
              <a:buNone/>
            </a:pPr>
            <a:r>
              <a:rPr lang="el-GR" sz="2000" dirty="0" smtClean="0"/>
              <a:t>γ</a:t>
            </a:r>
            <a:r>
              <a:rPr lang="el-GR" sz="2000" dirty="0"/>
              <a:t>) ο μεικτός κυτταρικός, και </a:t>
            </a:r>
            <a:endParaRPr lang="el-GR" sz="2000" dirty="0" smtClean="0"/>
          </a:p>
          <a:p>
            <a:pPr marL="0" indent="0">
              <a:buNone/>
            </a:pPr>
            <a:r>
              <a:rPr lang="el-GR" sz="2000" dirty="0" smtClean="0"/>
              <a:t>δ</a:t>
            </a:r>
            <a:r>
              <a:rPr lang="el-GR" sz="2000" dirty="0"/>
              <a:t>) ο λεμφοπενικός, ή </a:t>
            </a:r>
            <a:r>
              <a:rPr lang="en-GB" sz="2000" dirty="0"/>
              <a:t>Hodgkin</a:t>
            </a:r>
            <a:r>
              <a:rPr lang="el-GR" sz="2000" dirty="0"/>
              <a:t>'</a:t>
            </a:r>
            <a:r>
              <a:rPr lang="en-GB" sz="2000" dirty="0"/>
              <a:t>s</a:t>
            </a:r>
            <a:r>
              <a:rPr lang="el-GR" sz="2000" dirty="0"/>
              <a:t> σάρκωμα</a:t>
            </a:r>
            <a:r>
              <a:rPr lang="el-GR" sz="2000" dirty="0" smtClean="0"/>
              <a:t>.</a:t>
            </a:r>
            <a:endParaRPr lang="el-GR" sz="2000" dirty="0"/>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26626" name="Picture 2" descr="HEME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645024"/>
            <a:ext cx="3360440" cy="22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64088" y="5849713"/>
            <a:ext cx="3491880"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36634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Πολλαπλούν μυέλωμα                   (μακροσκοπική εικόνα)</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Χαρακτηριστική </a:t>
            </a:r>
            <a:r>
              <a:rPr lang="el-GR" sz="2000" dirty="0"/>
              <a:t>εικόνα θόλου κρανίου στο πολλαπλούν μυέλωμα (πλασματοκυτταρικό μη </a:t>
            </a:r>
            <a:r>
              <a:rPr lang="en-GB" sz="2000" b="1" dirty="0"/>
              <a:t>Hodgkin</a:t>
            </a:r>
            <a:r>
              <a:rPr lang="el-GR" sz="2000" b="1" dirty="0"/>
              <a:t>'</a:t>
            </a:r>
            <a:r>
              <a:rPr lang="en-GB" sz="2000" b="1" dirty="0"/>
              <a:t>s</a:t>
            </a:r>
            <a:r>
              <a:rPr lang="en-GB" sz="2000" dirty="0"/>
              <a:t> </a:t>
            </a:r>
            <a:r>
              <a:rPr lang="el-GR" sz="2000" dirty="0"/>
              <a:t>λέμφωμα). Το κρανίο παρουσιάζει στρογγυλά βοθρία ("</a:t>
            </a:r>
            <a:r>
              <a:rPr lang="en-GB" sz="2000" dirty="0"/>
              <a:t>punched out</a:t>
            </a:r>
            <a:r>
              <a:rPr lang="el-GR" sz="2000" dirty="0"/>
              <a:t>"), αλλοιώσεις χαρακτηριστικές του πολλαπλού μυελώματος</a:t>
            </a:r>
            <a:r>
              <a:rPr lang="el-GR" sz="2000" dirty="0" smtClean="0"/>
              <a:t>.</a:t>
            </a:r>
            <a:endParaRPr lang="el-GR" sz="2000" dirty="0"/>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27650" name="Picture 2" descr="HEME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82432"/>
            <a:ext cx="5616624" cy="36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3528" y="6257836"/>
            <a:ext cx="511256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07743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Ακτινογραφία </a:t>
            </a:r>
            <a:r>
              <a:rPr lang="el-GR" dirty="0" smtClean="0"/>
              <a:t>πολλαπλούν </a:t>
            </a:r>
            <a:r>
              <a:rPr lang="el-GR" dirty="0"/>
              <a:t>μυελώματος</a:t>
            </a:r>
          </a:p>
        </p:txBody>
      </p:sp>
      <p:sp>
        <p:nvSpPr>
          <p:cNvPr id="3" name="Content Placeholder 2"/>
          <p:cNvSpPr>
            <a:spLocks noGrp="1"/>
          </p:cNvSpPr>
          <p:nvPr>
            <p:ph idx="1"/>
          </p:nvPr>
        </p:nvSpPr>
        <p:spPr/>
        <p:txBody>
          <a:bodyPr>
            <a:normAutofit/>
          </a:bodyPr>
          <a:lstStyle/>
          <a:p>
            <a:pPr marL="0" indent="0">
              <a:buNone/>
            </a:pPr>
            <a:r>
              <a:rPr lang="el-GR" sz="2000" dirty="0" smtClean="0"/>
              <a:t>Ακτινογραφία πολλαπλούν </a:t>
            </a:r>
            <a:r>
              <a:rPr lang="el-GR" sz="2000" dirty="0"/>
              <a:t>μυελώματος</a:t>
            </a:r>
            <a:r>
              <a:rPr lang="en-GB" sz="2000" dirty="0"/>
              <a:t>. </a:t>
            </a:r>
            <a:r>
              <a:rPr lang="el-GR" sz="2000" dirty="0"/>
              <a:t>Παρατηρούνται οι </a:t>
            </a:r>
            <a:r>
              <a:rPr lang="el-GR" sz="2000" dirty="0" smtClean="0"/>
              <a:t>χαρακτηριστικές </a:t>
            </a:r>
            <a:r>
              <a:rPr lang="el-GR" sz="2000" dirty="0"/>
              <a:t>("</a:t>
            </a:r>
            <a:r>
              <a:rPr lang="en-GB" sz="2000" dirty="0"/>
              <a:t>punched out</a:t>
            </a:r>
            <a:r>
              <a:rPr lang="el-GR" sz="2000" dirty="0"/>
              <a:t>"), στρογγυλές διαυγαστικές περιοχές.</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28674" name="Picture 2" descr="BONE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6552728" cy="430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8816" y="6257835"/>
            <a:ext cx="5938584"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988637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Μυελός των οστών με πολλαπλούν μυέλωμα</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Παρακέντηση </a:t>
            </a:r>
            <a:r>
              <a:rPr lang="el-GR" sz="2000" dirty="0"/>
              <a:t>μυελού των οστών με πολλαπλούν μυέλωμα σε μικρή μεγέθυνση. Παρατηρούνται μη φυσιολογικά πλασματοκύτταρα τα οποία πληρούν τον μυελό των οστών.</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29698" name="Picture 2" descr="HEME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91" y="2279919"/>
            <a:ext cx="6025759" cy="395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6233212"/>
            <a:ext cx="6134014"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752591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Πολλαπλούν μυέλωμα (μεγέθυνση)</a:t>
            </a:r>
            <a:endParaRPr lang="el-GR" dirty="0"/>
          </a:p>
        </p:txBody>
      </p:sp>
      <p:sp>
        <p:nvSpPr>
          <p:cNvPr id="3" name="Content Placeholder 2"/>
          <p:cNvSpPr>
            <a:spLocks noGrp="1"/>
          </p:cNvSpPr>
          <p:nvPr>
            <p:ph idx="1"/>
          </p:nvPr>
        </p:nvSpPr>
        <p:spPr>
          <a:xfrm>
            <a:off x="457200" y="1196752"/>
            <a:ext cx="8229600" cy="2088232"/>
          </a:xfrm>
        </p:spPr>
        <p:txBody>
          <a:bodyPr>
            <a:normAutofit/>
          </a:bodyPr>
          <a:lstStyle/>
          <a:p>
            <a:pPr marL="0" indent="0">
              <a:buNone/>
            </a:pPr>
            <a:r>
              <a:rPr lang="el-GR" sz="2000" dirty="0" smtClean="0"/>
              <a:t>Παρακέντηση </a:t>
            </a:r>
            <a:r>
              <a:rPr lang="el-GR" sz="2000" dirty="0"/>
              <a:t>μυελού των οστών με πολλαπλούν μυέλωμα σε μεγαλύτερη μεγέθυνση. Τα πλασματοκύτταρα του πολλαπλού μυελώματος ομοιάζουν πολύ με τα φυσιολογικά πλασματοκύτταρα, αλλά μπορεί να είναι και χαμηλής κυτταρικής διαφοροποίησης. </a:t>
            </a:r>
            <a:endParaRPr lang="el-GR" sz="2000" dirty="0" smtClean="0"/>
          </a:p>
          <a:p>
            <a:pPr marL="0" indent="0">
              <a:buNone/>
            </a:pPr>
            <a:r>
              <a:rPr lang="el-GR" sz="2000" dirty="0" smtClean="0"/>
              <a:t>Συνήθως</a:t>
            </a:r>
            <a:r>
              <a:rPr lang="el-GR" sz="2000" dirty="0"/>
              <a:t>, τα πλασματοκύτταρα είναι αρκετά διαφοροποιημένα, έτσι ώστε να διατηρούν την παραγωγή ανοσοσφαιρίνης. </a:t>
            </a:r>
            <a:endParaRPr lang="el-GR" sz="20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30722" name="Picture 2" descr="HEME0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57865"/>
            <a:ext cx="4166457"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3140968"/>
            <a:ext cx="4320480" cy="3170099"/>
          </a:xfrm>
          <a:prstGeom prst="rect">
            <a:avLst/>
          </a:prstGeom>
        </p:spPr>
        <p:txBody>
          <a:bodyPr wrap="square">
            <a:spAutoFit/>
          </a:bodyPr>
          <a:lstStyle/>
          <a:p>
            <a:pPr marL="0" indent="0">
              <a:buNone/>
            </a:pPr>
            <a:r>
              <a:rPr lang="el-GR" sz="2000" dirty="0">
                <a:latin typeface="+mn-lt"/>
              </a:rPr>
              <a:t>Επομένως, τα μυελώματα μπορούν να ανιχνευθούν με την παρουσία αιχμής ("</a:t>
            </a:r>
            <a:r>
              <a:rPr lang="en-GB" sz="2000" dirty="0">
                <a:latin typeface="+mn-lt"/>
              </a:rPr>
              <a:t>spike</a:t>
            </a:r>
            <a:r>
              <a:rPr lang="el-GR" sz="2000" dirty="0">
                <a:latin typeface="+mn-lt"/>
              </a:rPr>
              <a:t>") της ανοσοσφαιρίνης στο διάγραμμα της πρωτεϊνικής ηλεκτροφόρησης, ή από την παρουσία των πρωτεϊνών </a:t>
            </a:r>
            <a:r>
              <a:rPr lang="en-GB" sz="2000" dirty="0">
                <a:latin typeface="+mn-lt"/>
              </a:rPr>
              <a:t>Bence</a:t>
            </a:r>
            <a:r>
              <a:rPr lang="el-GR" sz="2000" dirty="0">
                <a:latin typeface="+mn-lt"/>
              </a:rPr>
              <a:t>-</a:t>
            </a:r>
            <a:r>
              <a:rPr lang="en-GB" sz="2000" dirty="0">
                <a:latin typeface="+mn-lt"/>
              </a:rPr>
              <a:t>Jones </a:t>
            </a:r>
            <a:r>
              <a:rPr lang="el-GR" sz="2000" dirty="0">
                <a:latin typeface="+mn-lt"/>
              </a:rPr>
              <a:t>(ελαφριές πολυπεπτιδικές αλυσίδες) στα ούρα. </a:t>
            </a:r>
          </a:p>
          <a:p>
            <a:pPr marL="0" indent="0">
              <a:buNone/>
            </a:pPr>
            <a:r>
              <a:rPr lang="el-GR" sz="2000" dirty="0">
                <a:latin typeface="+mn-lt"/>
              </a:rPr>
              <a:t>Η ανοσοηλεκτροφόρηση χαρακτηρίζει τον τύπο  της παραγομένης μονοκλωνικής ανοσοσφαιρίνης.</a:t>
            </a:r>
            <a:endParaRPr lang="el-GR" sz="2000" b="1" dirty="0">
              <a:latin typeface="+mn-lt"/>
            </a:endParaRPr>
          </a:p>
        </p:txBody>
      </p:sp>
      <p:sp>
        <p:nvSpPr>
          <p:cNvPr id="7" name="Rectangle 6"/>
          <p:cNvSpPr/>
          <p:nvPr/>
        </p:nvSpPr>
        <p:spPr>
          <a:xfrm>
            <a:off x="4716016" y="6094169"/>
            <a:ext cx="3491880"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073889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Μυελός των οστών με πολλαπλούν μυέλωμα</a:t>
            </a:r>
          </a:p>
        </p:txBody>
      </p:sp>
      <p:sp>
        <p:nvSpPr>
          <p:cNvPr id="3" name="Content Placeholder 2"/>
          <p:cNvSpPr>
            <a:spLocks noGrp="1"/>
          </p:cNvSpPr>
          <p:nvPr>
            <p:ph idx="1"/>
          </p:nvPr>
        </p:nvSpPr>
        <p:spPr/>
        <p:txBody>
          <a:bodyPr>
            <a:normAutofit/>
          </a:bodyPr>
          <a:lstStyle/>
          <a:p>
            <a:pPr marL="0" indent="0">
              <a:buNone/>
            </a:pPr>
            <a:r>
              <a:rPr lang="el-GR" sz="2000" dirty="0" smtClean="0"/>
              <a:t>Παρακέντηση </a:t>
            </a:r>
            <a:r>
              <a:rPr lang="el-GR" sz="2000" dirty="0"/>
              <a:t>μυελού των οστών ασθενούς με  πολλαπλούν μυέλωμα. Παρατηρούνται πολυάριθμα πλασματοκύτταρα με έκκεντρους πυρήνες περιβαλλόμενοι από </a:t>
            </a:r>
            <a:r>
              <a:rPr lang="el-GR" sz="2000" dirty="0" smtClean="0"/>
              <a:t>περιπυρηνική </a:t>
            </a:r>
            <a:r>
              <a:rPr lang="el-GR" sz="2000" dirty="0"/>
              <a:t>άλω διαυγούς κυτταροπλάσματος.</a:t>
            </a:r>
            <a:endParaRPr lang="el-GR" sz="2000"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31746" name="Picture 2" descr="HEME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6120680" cy="401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9496" y="6368612"/>
            <a:ext cx="565467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086489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a:t>
            </a:r>
            <a:r>
              <a:rPr lang="el-GR" sz="2000" dirty="0"/>
              <a:t>. «</a:t>
            </a:r>
            <a:r>
              <a:rPr lang="el-GR" sz="2000" dirty="0" smtClean="0"/>
              <a:t>Ιστοπαθολογία (Θ). </a:t>
            </a:r>
            <a:r>
              <a:rPr lang="el-GR" sz="2000" dirty="0"/>
              <a:t>Ενότητα 2: Παθήσεις Αιμοποιητικού </a:t>
            </a:r>
            <a:r>
              <a:rPr lang="el-GR" sz="2000" dirty="0" smtClean="0"/>
              <a:t>Συστήματος».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620017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Φυσιολογικό λεμφοκύτταρο αίματος</a:t>
            </a:r>
            <a:endParaRPr lang="el-GR" dirty="0"/>
          </a:p>
        </p:txBody>
      </p:sp>
      <p:sp>
        <p:nvSpPr>
          <p:cNvPr id="3" name="Content Placeholder 2"/>
          <p:cNvSpPr>
            <a:spLocks noGrp="1"/>
          </p:cNvSpPr>
          <p:nvPr>
            <p:ph idx="1"/>
          </p:nvPr>
        </p:nvSpPr>
        <p:spPr>
          <a:xfrm>
            <a:off x="457200" y="1196752"/>
            <a:ext cx="3250704" cy="5040560"/>
          </a:xfrm>
        </p:spPr>
        <p:txBody>
          <a:bodyPr>
            <a:normAutofit/>
          </a:bodyPr>
          <a:lstStyle/>
          <a:p>
            <a:pPr marL="0" indent="0">
              <a:buNone/>
            </a:pPr>
            <a:r>
              <a:rPr lang="el-GR" sz="2000" dirty="0" smtClean="0"/>
              <a:t>Φυσιολογικό </a:t>
            </a:r>
            <a:r>
              <a:rPr lang="el-GR" sz="2000" dirty="0"/>
              <a:t>ώριμο λεμφοκύτταρο αριστερά και πολυμορφοπύρηνο ουδετερόφιλο λευκοκύτταρο με πολύλοβο πυρήνα (2-5 λοβοί) δεξιά της εικόνας</a:t>
            </a:r>
            <a:r>
              <a:rPr lang="el-GR" sz="2000" dirty="0" smtClean="0"/>
              <a:t>.</a:t>
            </a:r>
          </a:p>
          <a:p>
            <a:pPr marL="0" indent="0">
              <a:buNone/>
            </a:pPr>
            <a:r>
              <a:rPr lang="el-GR" sz="2000" dirty="0" smtClean="0"/>
              <a:t>Τα </a:t>
            </a:r>
            <a:r>
              <a:rPr lang="el-GR" sz="2000" dirty="0"/>
              <a:t>ερυθροκύτταρα είναι περίπου 2/3 του μεγέθους του φυσιολογικού λεμφοκυττάρου.</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pic>
        <p:nvPicPr>
          <p:cNvPr id="16385" name="Picture 1" descr="http://library.med.utah.edu/WebPath/jpeg5/HEME00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23928" y="1290871"/>
            <a:ext cx="4800600" cy="3152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51920" y="4443646"/>
            <a:ext cx="4572000" cy="461665"/>
          </a:xfrm>
          <a:prstGeom prst="rect">
            <a:avLst/>
          </a:prstGeom>
        </p:spPr>
        <p:txBody>
          <a:bodyPr>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4"/>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244947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836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smtClean="0">
                <a:solidFill>
                  <a:schemeClr val="tx1">
                    <a:lumMod val="75000"/>
                    <a:lumOff val="25000"/>
                  </a:schemeClr>
                </a:solidFill>
                <a:hlinkClick r:id="rId3"/>
              </a:rPr>
              <a:t>WebPath </a:t>
            </a:r>
            <a:r>
              <a:rPr lang="en-US" sz="2000" dirty="0">
                <a:solidFill>
                  <a:schemeClr val="tx1">
                    <a:lumMod val="75000"/>
                    <a:lumOff val="25000"/>
                  </a:schemeClr>
                </a:solidFill>
                <a:hlinkClick r:id="rId3"/>
              </a:rPr>
              <a:t>educational resource</a:t>
            </a:r>
            <a:r>
              <a:rPr lang="en-US" sz="2000" dirty="0">
                <a:solidFill>
                  <a:schemeClr val="tx1">
                    <a:lumMod val="75000"/>
                    <a:lumOff val="25000"/>
                  </a:schemeClr>
                </a:solidFill>
              </a:rPr>
              <a:t> by Edward C. Klatt MD, Savannah, Georgia, USA. </a:t>
            </a:r>
            <a:r>
              <a:rPr lang="en-US" sz="2000" dirty="0" smtClean="0">
                <a:solidFill>
                  <a:schemeClr val="tx1">
                    <a:lumMod val="75000"/>
                    <a:lumOff val="25000"/>
                  </a:schemeClr>
                </a:solidFill>
              </a:rPr>
              <a:t>1994-2015.  </a:t>
            </a:r>
            <a:r>
              <a:rPr lang="el-GR" sz="2000" dirty="0" smtClean="0">
                <a:solidFill>
                  <a:schemeClr val="tx1">
                    <a:lumMod val="75000"/>
                    <a:lumOff val="25000"/>
                  </a:schemeClr>
                </a:solidFill>
              </a:rPr>
              <a:t>All </a:t>
            </a:r>
            <a:r>
              <a:rPr lang="el-GR" sz="2000" dirty="0">
                <a:solidFill>
                  <a:schemeClr val="tx1">
                    <a:lumMod val="75000"/>
                    <a:lumOff val="25000"/>
                  </a:schemeClr>
                </a:solidFill>
              </a:rPr>
              <a:t>rights reserved worldwide</a:t>
            </a:r>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Φυσιολογικό ηωσινόφιλο λευκοκύτταρο</a:t>
            </a:r>
          </a:p>
        </p:txBody>
      </p:sp>
      <p:sp>
        <p:nvSpPr>
          <p:cNvPr id="3" name="Content Placeholder 2"/>
          <p:cNvSpPr>
            <a:spLocks noGrp="1"/>
          </p:cNvSpPr>
          <p:nvPr>
            <p:ph idx="1"/>
          </p:nvPr>
        </p:nvSpPr>
        <p:spPr>
          <a:xfrm>
            <a:off x="457200" y="1196752"/>
            <a:ext cx="2890664" cy="3600400"/>
          </a:xfrm>
        </p:spPr>
        <p:txBody>
          <a:bodyPr>
            <a:normAutofit/>
          </a:bodyPr>
          <a:lstStyle/>
          <a:p>
            <a:pPr marL="0" indent="0">
              <a:buNone/>
            </a:pPr>
            <a:r>
              <a:rPr lang="el-GR" sz="2000" dirty="0" smtClean="0"/>
              <a:t>Φυσιολογικό </a:t>
            </a:r>
            <a:r>
              <a:rPr lang="el-GR" sz="2000" dirty="0"/>
              <a:t>ηωσινόφιλο λευκοκύτταρο στο κέντρο της εικόνας με δίλοβο πυρήνα και πολυάριθμα κοκκινωπά κοκκία στο κυτταρόπλασμα. </a:t>
            </a:r>
            <a:endParaRPr lang="el-GR" sz="2000" dirty="0" smtClean="0"/>
          </a:p>
          <a:p>
            <a:pPr marL="0" indent="0">
              <a:spcBef>
                <a:spcPts val="3000"/>
              </a:spcBef>
              <a:buNone/>
            </a:pPr>
            <a:r>
              <a:rPr lang="el-GR" sz="2000" dirty="0" smtClean="0"/>
              <a:t>Ακριβώς </a:t>
            </a:r>
            <a:r>
              <a:rPr lang="el-GR" sz="2000" dirty="0"/>
              <a:t>από κάτω παρατηρείται μικρό λεμφοκύτταρο</a:t>
            </a:r>
            <a:r>
              <a:rPr lang="en-GB" sz="2000" dirty="0"/>
              <a:t>. </a:t>
            </a:r>
            <a:endParaRPr lang="el-GR" sz="20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19458" name="Picture 2" descr="HEM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294263"/>
            <a:ext cx="4464496" cy="29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4666413"/>
            <a:ext cx="7992888" cy="1015663"/>
          </a:xfrm>
          <a:prstGeom prst="rect">
            <a:avLst/>
          </a:prstGeom>
        </p:spPr>
        <p:txBody>
          <a:bodyPr wrap="square">
            <a:spAutoFit/>
          </a:bodyPr>
          <a:lstStyle/>
          <a:p>
            <a:pPr marL="0" indent="0">
              <a:buNone/>
            </a:pPr>
            <a:r>
              <a:rPr lang="el-GR" sz="2000" dirty="0">
                <a:latin typeface="+mn-lt"/>
              </a:rPr>
              <a:t>Τα ηωσινόφιλα συνήθως αυξάνονται σε αλλεργικές αντιδράσεις και σε παρασιτικές λοιμώξεις.</a:t>
            </a:r>
          </a:p>
          <a:p>
            <a:pPr marL="0" indent="0">
              <a:buNone/>
            </a:pPr>
            <a:endParaRPr lang="el-GR" sz="2000" dirty="0">
              <a:latin typeface="+mn-lt"/>
            </a:endParaRPr>
          </a:p>
        </p:txBody>
      </p:sp>
      <p:sp>
        <p:nvSpPr>
          <p:cNvPr id="7" name="Rectangle 6"/>
          <p:cNvSpPr/>
          <p:nvPr/>
        </p:nvSpPr>
        <p:spPr>
          <a:xfrm>
            <a:off x="3888432" y="4204748"/>
            <a:ext cx="4572000" cy="461665"/>
          </a:xfrm>
          <a:prstGeom prst="rect">
            <a:avLst/>
          </a:prstGeom>
        </p:spPr>
        <p:txBody>
          <a:bodyPr>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625047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Μεγαλοβλαστική αναιμία</a:t>
            </a:r>
            <a:endParaRPr lang="el-GR" dirty="0"/>
          </a:p>
        </p:txBody>
      </p:sp>
      <p:sp>
        <p:nvSpPr>
          <p:cNvPr id="3" name="Content Placeholder 2"/>
          <p:cNvSpPr>
            <a:spLocks noGrp="1"/>
          </p:cNvSpPr>
          <p:nvPr>
            <p:ph idx="1"/>
          </p:nvPr>
        </p:nvSpPr>
        <p:spPr>
          <a:xfrm>
            <a:off x="395536" y="1196752"/>
            <a:ext cx="3322712" cy="3240360"/>
          </a:xfrm>
        </p:spPr>
        <p:txBody>
          <a:bodyPr>
            <a:normAutofit/>
          </a:bodyPr>
          <a:lstStyle/>
          <a:p>
            <a:pPr marL="0" indent="0">
              <a:spcBef>
                <a:spcPts val="1800"/>
              </a:spcBef>
              <a:buNone/>
            </a:pPr>
            <a:r>
              <a:rPr lang="el-GR" sz="2000" dirty="0" smtClean="0"/>
              <a:t>Επίχρισμα </a:t>
            </a:r>
            <a:r>
              <a:rPr lang="el-GR" sz="2000" dirty="0"/>
              <a:t>αίματος σε μεγαλοβλαστική αναιμία (κακοήθης αναιμία). </a:t>
            </a:r>
            <a:endParaRPr lang="el-GR" sz="2000" dirty="0" smtClean="0"/>
          </a:p>
          <a:p>
            <a:pPr marL="0" indent="0">
              <a:spcBef>
                <a:spcPts val="3000"/>
              </a:spcBef>
              <a:buNone/>
            </a:pPr>
            <a:r>
              <a:rPr lang="el-GR" sz="2000" dirty="0" smtClean="0"/>
              <a:t>Παρατηρείται </a:t>
            </a:r>
            <a:r>
              <a:rPr lang="el-GR" sz="2000" dirty="0"/>
              <a:t>πολυμορφοπύρηνο ουδετερόφιλο λευκοκύτταρο με πυρήνα με πολλούς λοβούς (&gt;5). </a:t>
            </a:r>
            <a:endParaRPr lang="el-GR" sz="20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20482" name="Picture 2" descr="HEME0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96753"/>
            <a:ext cx="4464496" cy="293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7336" y="4725144"/>
            <a:ext cx="8208912" cy="1015663"/>
          </a:xfrm>
          <a:prstGeom prst="rect">
            <a:avLst/>
          </a:prstGeom>
        </p:spPr>
        <p:txBody>
          <a:bodyPr wrap="square">
            <a:spAutoFit/>
          </a:bodyPr>
          <a:lstStyle/>
          <a:p>
            <a:pPr marL="0" indent="0">
              <a:buNone/>
            </a:pPr>
            <a:r>
              <a:rPr lang="el-GR" sz="2000" dirty="0">
                <a:latin typeface="+mn-lt"/>
              </a:rPr>
              <a:t>Παρουσία μεγάλων ερυθροκυττάρων, μεγέθους περίπου σαν του λεμφοκυττάρου  στο κάτω αριστερό τμήμα της εικόνας.</a:t>
            </a:r>
          </a:p>
          <a:p>
            <a:pPr marL="0" indent="0">
              <a:buNone/>
            </a:pPr>
            <a:endParaRPr lang="el-GR" sz="2000" dirty="0">
              <a:latin typeface="+mn-lt"/>
            </a:endParaRPr>
          </a:p>
        </p:txBody>
      </p:sp>
      <p:sp>
        <p:nvSpPr>
          <p:cNvPr id="7" name="Rectangle 6"/>
          <p:cNvSpPr/>
          <p:nvPr/>
        </p:nvSpPr>
        <p:spPr>
          <a:xfrm>
            <a:off x="3888432" y="4128793"/>
            <a:ext cx="4572000" cy="461665"/>
          </a:xfrm>
          <a:prstGeom prst="rect">
            <a:avLst/>
          </a:prstGeom>
        </p:spPr>
        <p:txBody>
          <a:bodyPr>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a:t>
            </a:r>
            <a:r>
              <a:rPr lang="el-GR" sz="1200" dirty="0" smtClean="0">
                <a:solidFill>
                  <a:schemeClr val="tx1">
                    <a:lumMod val="75000"/>
                    <a:lumOff val="25000"/>
                  </a:schemeClr>
                </a:solidFill>
                <a:latin typeface="+mn-lt"/>
              </a:rPr>
              <a:t>worldwide</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203061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Σιδηροπενική (μικροκυτταρική) </a:t>
            </a:r>
            <a:r>
              <a:rPr lang="el-GR" dirty="0"/>
              <a:t>αναιμία</a:t>
            </a:r>
          </a:p>
        </p:txBody>
      </p:sp>
      <p:sp>
        <p:nvSpPr>
          <p:cNvPr id="3" name="Content Placeholder 2"/>
          <p:cNvSpPr>
            <a:spLocks noGrp="1"/>
          </p:cNvSpPr>
          <p:nvPr>
            <p:ph idx="1"/>
          </p:nvPr>
        </p:nvSpPr>
        <p:spPr>
          <a:xfrm>
            <a:off x="457200" y="1196752"/>
            <a:ext cx="3682752" cy="5040560"/>
          </a:xfrm>
        </p:spPr>
        <p:txBody>
          <a:bodyPr>
            <a:normAutofit/>
          </a:bodyPr>
          <a:lstStyle/>
          <a:p>
            <a:pPr marL="0" indent="0">
              <a:buNone/>
            </a:pPr>
            <a:r>
              <a:rPr lang="el-GR" sz="2000" dirty="0" smtClean="0"/>
              <a:t>Επίχρισμα </a:t>
            </a:r>
            <a:r>
              <a:rPr lang="el-GR" sz="2000" dirty="0"/>
              <a:t>αίματος σε υπόχρωμη μικροκυτταρική αναιμία. </a:t>
            </a:r>
            <a:endParaRPr lang="el-GR" sz="2000" dirty="0" smtClean="0"/>
          </a:p>
          <a:p>
            <a:pPr marL="0" indent="0">
              <a:spcBef>
                <a:spcPts val="3600"/>
              </a:spcBef>
              <a:buNone/>
            </a:pPr>
            <a:r>
              <a:rPr lang="el-GR" sz="2000" dirty="0" smtClean="0"/>
              <a:t>Η </a:t>
            </a:r>
            <a:r>
              <a:rPr lang="el-GR" sz="2000" dirty="0"/>
              <a:t>συχνότερη αιτία της υπόχρωμης </a:t>
            </a:r>
            <a:r>
              <a:rPr lang="el-GR" sz="2000" dirty="0" smtClean="0"/>
              <a:t>αναιμίας </a:t>
            </a:r>
            <a:r>
              <a:rPr lang="el-GR" sz="2000" dirty="0"/>
              <a:t>είναι η ανεπάρκεια σιδήρου. </a:t>
            </a:r>
            <a:endParaRPr lang="el-GR" sz="2000" dirty="0" smtClean="0"/>
          </a:p>
          <a:p>
            <a:pPr marL="0" indent="0">
              <a:spcBef>
                <a:spcPts val="3600"/>
              </a:spcBef>
              <a:buNone/>
            </a:pPr>
            <a:r>
              <a:rPr lang="el-GR" sz="2000" dirty="0" smtClean="0"/>
              <a:t>Η </a:t>
            </a:r>
            <a:r>
              <a:rPr lang="el-GR" sz="2000" dirty="0"/>
              <a:t>συνηθέστερη αιτία της ανεπάρκειας σιδήρου είναι η έλλειψή του από τη διατροφή</a:t>
            </a:r>
            <a:r>
              <a:rPr lang="en-GB" sz="2000" dirty="0"/>
              <a:t>. </a:t>
            </a:r>
            <a:endParaRPr lang="el-GR" sz="2000" dirty="0" smtClean="0"/>
          </a:p>
          <a:p>
            <a:pPr marL="0" indent="0">
              <a:spcBef>
                <a:spcPts val="3600"/>
              </a:spcBef>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21506" name="Picture 2" descr="HEME0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316051"/>
            <a:ext cx="4728592" cy="310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2928" y="4892623"/>
            <a:ext cx="8507624" cy="1015663"/>
          </a:xfrm>
          <a:prstGeom prst="rect">
            <a:avLst/>
          </a:prstGeom>
        </p:spPr>
        <p:txBody>
          <a:bodyPr wrap="square">
            <a:spAutoFit/>
          </a:bodyPr>
          <a:lstStyle/>
          <a:p>
            <a:pPr marL="0" indent="0">
              <a:buNone/>
            </a:pPr>
            <a:r>
              <a:rPr lang="el-GR" sz="2000" dirty="0">
                <a:latin typeface="+mn-lt"/>
              </a:rPr>
              <a:t>Υψηλού κινδύνου άτομα για την σιδηροπενική αναιμία είναι τα παιδιά  και οι γυναίκες αναπαραγωγικής ηλικίας (απώλεια αίματος κατά την </a:t>
            </a:r>
            <a:r>
              <a:rPr lang="el-GR" sz="2000" dirty="0" smtClean="0">
                <a:latin typeface="+mn-lt"/>
              </a:rPr>
              <a:t>εμμηνορρυσία </a:t>
            </a:r>
            <a:r>
              <a:rPr lang="el-GR" sz="2000" dirty="0">
                <a:latin typeface="+mn-lt"/>
              </a:rPr>
              <a:t>και την εγκυμοσύνη).</a:t>
            </a:r>
          </a:p>
        </p:txBody>
      </p:sp>
      <p:sp>
        <p:nvSpPr>
          <p:cNvPr id="7" name="Rectangle 6"/>
          <p:cNvSpPr/>
          <p:nvPr/>
        </p:nvSpPr>
        <p:spPr>
          <a:xfrm>
            <a:off x="4067944" y="4421535"/>
            <a:ext cx="4572000" cy="461665"/>
          </a:xfrm>
          <a:prstGeom prst="rect">
            <a:avLst/>
          </a:prstGeom>
        </p:spPr>
        <p:txBody>
          <a:bodyPr>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938148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Χρόνια μυελογενής λευχαιμία</a:t>
            </a:r>
            <a:endParaRPr lang="el-GR" dirty="0"/>
          </a:p>
        </p:txBody>
      </p:sp>
      <p:sp>
        <p:nvSpPr>
          <p:cNvPr id="3" name="Content Placeholder 2"/>
          <p:cNvSpPr>
            <a:spLocks noGrp="1"/>
          </p:cNvSpPr>
          <p:nvPr>
            <p:ph idx="1"/>
          </p:nvPr>
        </p:nvSpPr>
        <p:spPr>
          <a:xfrm>
            <a:off x="457200" y="1196751"/>
            <a:ext cx="3394720" cy="4098359"/>
          </a:xfrm>
        </p:spPr>
        <p:txBody>
          <a:bodyPr>
            <a:normAutofit/>
          </a:bodyPr>
          <a:lstStyle/>
          <a:p>
            <a:pPr marL="0" indent="0">
              <a:buNone/>
            </a:pPr>
            <a:r>
              <a:rPr lang="el-GR" sz="2000" dirty="0" smtClean="0"/>
              <a:t>Επίχρισμα </a:t>
            </a:r>
            <a:r>
              <a:rPr lang="el-GR" sz="2000" dirty="0"/>
              <a:t>περιφερικού αίματος σε χρόνια μυελογενή λευχαιμία (</a:t>
            </a:r>
            <a:r>
              <a:rPr lang="en-GB" sz="2000" dirty="0"/>
              <a:t>CML</a:t>
            </a:r>
            <a:r>
              <a:rPr lang="el-GR" sz="2000" dirty="0"/>
              <a:t>). </a:t>
            </a:r>
            <a:endParaRPr lang="el-GR" sz="2000" dirty="0" smtClean="0"/>
          </a:p>
          <a:p>
            <a:pPr marL="0" indent="0">
              <a:spcBef>
                <a:spcPts val="2400"/>
              </a:spcBef>
              <a:buNone/>
            </a:pPr>
            <a:r>
              <a:rPr lang="el-GR" sz="2000" dirty="0" smtClean="0"/>
              <a:t>Συχνά</a:t>
            </a:r>
            <a:r>
              <a:rPr lang="el-GR" sz="2000" dirty="0"/>
              <a:t>, οι αριθμοί των βασεόφιλων και ηωσινόφιλων λευκοκυττάρων, όπως και των άωρων μορφών των μυελοειδών κυττάρων (μεταμυελοκύτταρα και μυελοκύτταρα)   είναι αυξημένοι.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22530" name="Picture 2" descr="HEME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303400"/>
            <a:ext cx="5058889"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9736" y="5172816"/>
            <a:ext cx="8424936" cy="707886"/>
          </a:xfrm>
          <a:prstGeom prst="rect">
            <a:avLst/>
          </a:prstGeom>
        </p:spPr>
        <p:txBody>
          <a:bodyPr wrap="square">
            <a:spAutoFit/>
          </a:bodyPr>
          <a:lstStyle/>
          <a:p>
            <a:pPr marL="0" indent="0">
              <a:buNone/>
            </a:pPr>
            <a:r>
              <a:rPr lang="el-GR" sz="2000" dirty="0">
                <a:latin typeface="+mn-lt"/>
              </a:rPr>
              <a:t>Αντίθετα με την οξεία μυελογενή λευχαιμία (</a:t>
            </a:r>
            <a:r>
              <a:rPr lang="en-GB" sz="2000" dirty="0">
                <a:latin typeface="+mn-lt"/>
              </a:rPr>
              <a:t>AML</a:t>
            </a:r>
            <a:r>
              <a:rPr lang="el-GR" sz="2000" dirty="0">
                <a:latin typeface="+mn-lt"/>
              </a:rPr>
              <a:t>), δεν παρατηρούνται τόσο πολλές βλάστες (αρχέγονα κύτταρα), στην χρόνια μυελογενή λευχαιμία.</a:t>
            </a:r>
          </a:p>
        </p:txBody>
      </p:sp>
      <p:sp>
        <p:nvSpPr>
          <p:cNvPr id="7" name="Rectangle 6"/>
          <p:cNvSpPr/>
          <p:nvPr/>
        </p:nvSpPr>
        <p:spPr>
          <a:xfrm>
            <a:off x="3851920" y="4645713"/>
            <a:ext cx="4572000" cy="461665"/>
          </a:xfrm>
          <a:prstGeom prst="rect">
            <a:avLst/>
          </a:prstGeom>
        </p:spPr>
        <p:txBody>
          <a:bodyPr>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974849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Οξεία </a:t>
            </a:r>
            <a:r>
              <a:rPr lang="el-GR" dirty="0"/>
              <a:t>λεμφοκυτταρική λευχαιμία</a:t>
            </a:r>
          </a:p>
        </p:txBody>
      </p:sp>
      <p:sp>
        <p:nvSpPr>
          <p:cNvPr id="3" name="Content Placeholder 2"/>
          <p:cNvSpPr>
            <a:spLocks noGrp="1"/>
          </p:cNvSpPr>
          <p:nvPr>
            <p:ph idx="1"/>
          </p:nvPr>
        </p:nvSpPr>
        <p:spPr/>
        <p:txBody>
          <a:bodyPr>
            <a:normAutofit/>
          </a:bodyPr>
          <a:lstStyle/>
          <a:p>
            <a:pPr marL="0" indent="0">
              <a:buNone/>
            </a:pPr>
            <a:r>
              <a:rPr lang="el-GR" sz="2000" dirty="0" smtClean="0"/>
              <a:t>Επίχρισμα </a:t>
            </a:r>
            <a:r>
              <a:rPr lang="el-GR" sz="2000" dirty="0"/>
              <a:t>περιφερικού αίματος σε οξεία λεμφοκυτταρική λευχαιμία (</a:t>
            </a:r>
            <a:r>
              <a:rPr lang="en-GB" sz="2000" dirty="0"/>
              <a:t>ALL</a:t>
            </a:r>
            <a:r>
              <a:rPr lang="el-GR" sz="2000" dirty="0"/>
              <a:t>). Παρουσία πολύ άωρων λεμφοβλαστών με μεγάλους πυρήνες με εμφανή πυρήνια. Η οξεία λεμφοβλαστική λευχαιμία είναι συχνότερη στα παιδιά και πολλές περιπτώσεις </a:t>
            </a:r>
            <a:r>
              <a:rPr lang="en-GB" sz="2000" dirty="0"/>
              <a:t>ALL</a:t>
            </a:r>
            <a:r>
              <a:rPr lang="el-GR" sz="2000" dirty="0"/>
              <a:t> ανταποκρίνονται καλά στη θεραπεία, πολλές δε είναι ιάσιμες. </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23554" name="Picture 2" descr="HEME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424" y="2651760"/>
            <a:ext cx="5688632" cy="37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55776" y="6376459"/>
            <a:ext cx="4572000" cy="461665"/>
          </a:xfrm>
          <a:prstGeom prst="rect">
            <a:avLst/>
          </a:prstGeom>
        </p:spPr>
        <p:txBody>
          <a:bodyPr>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497397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Μυελός των οστών </a:t>
            </a:r>
            <a:r>
              <a:rPr lang="el-GR" dirty="0"/>
              <a:t>σε οξεία λεμφοκυτταρική λευχαιμία </a:t>
            </a:r>
          </a:p>
        </p:txBody>
      </p:sp>
      <p:sp>
        <p:nvSpPr>
          <p:cNvPr id="3" name="Content Placeholder 2"/>
          <p:cNvSpPr>
            <a:spLocks noGrp="1"/>
          </p:cNvSpPr>
          <p:nvPr>
            <p:ph idx="1"/>
          </p:nvPr>
        </p:nvSpPr>
        <p:spPr>
          <a:xfrm>
            <a:off x="457200" y="1196752"/>
            <a:ext cx="8229600" cy="2088232"/>
          </a:xfrm>
        </p:spPr>
        <p:txBody>
          <a:bodyPr>
            <a:noAutofit/>
          </a:bodyPr>
          <a:lstStyle/>
          <a:p>
            <a:pPr marL="0" indent="0">
              <a:buNone/>
            </a:pPr>
            <a:r>
              <a:rPr lang="el-GR" sz="2000" dirty="0" smtClean="0"/>
              <a:t>Παρακέντηση </a:t>
            </a:r>
            <a:r>
              <a:rPr lang="el-GR" sz="2000" dirty="0"/>
              <a:t>μυελού των οστών σε οξεία </a:t>
            </a:r>
            <a:r>
              <a:rPr lang="el-GR" sz="2000" dirty="0" smtClean="0"/>
              <a:t>λεμφοκυτταρική </a:t>
            </a:r>
            <a:r>
              <a:rPr lang="el-GR" sz="2000" dirty="0"/>
              <a:t>λευχαιμία (</a:t>
            </a:r>
            <a:r>
              <a:rPr lang="en-GB" sz="2000" dirty="0"/>
              <a:t>ALL</a:t>
            </a:r>
            <a:r>
              <a:rPr lang="el-GR" sz="2000" dirty="0"/>
              <a:t>). Αντίθετα με την απλαστική αναιμία, η λευχαιμία καταλήγει σε  ιδιαίτερα κυτταροβριθή μυελό των οστών. </a:t>
            </a:r>
            <a:endParaRPr lang="el-GR" sz="2000" dirty="0" smtClean="0"/>
          </a:p>
          <a:p>
            <a:pPr marL="0" indent="0">
              <a:buNone/>
            </a:pPr>
            <a:r>
              <a:rPr lang="el-GR" sz="2000" dirty="0" smtClean="0"/>
              <a:t>Ο </a:t>
            </a:r>
            <a:r>
              <a:rPr lang="el-GR" sz="2000" dirty="0"/>
              <a:t>μυελός των οστών μεταξύ των ροδόχροων οστεοδοκίδων είναι σχεδόν 100% κυτταροβριθής, και αποτελείται από λευχαιμικά κύτταρα της </a:t>
            </a:r>
            <a:r>
              <a:rPr lang="en-GB" sz="2000" dirty="0"/>
              <a:t>ALL</a:t>
            </a:r>
            <a:r>
              <a:rPr lang="el-GR" sz="2000" dirty="0"/>
              <a:t>, τα οποία έχουν σχεδόν αντικαταστήσει ή παρεμποδίσει τη φυσιολογική αιμοποίηση.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24578" name="Picture 2" descr="HEME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992" y="3420944"/>
            <a:ext cx="3884100" cy="255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3429000"/>
            <a:ext cx="4572000" cy="2862322"/>
          </a:xfrm>
          <a:prstGeom prst="rect">
            <a:avLst/>
          </a:prstGeom>
        </p:spPr>
        <p:txBody>
          <a:bodyPr>
            <a:spAutoFit/>
          </a:bodyPr>
          <a:lstStyle/>
          <a:p>
            <a:pPr marL="0" indent="0">
              <a:buNone/>
            </a:pPr>
            <a:r>
              <a:rPr lang="el-GR" sz="2000" dirty="0">
                <a:latin typeface="+mn-lt"/>
              </a:rPr>
              <a:t>Επομένως, ο μυελός των οστών είναι σχεδόν κυτταροβριθής, ενώ υπάρχει στο περιφερικό αίμα κυτταροπενία, εξαιτίας της οποίας υπάρχουν επιπλοκές, όπως μόλυνση (έλλειψη φυσιολογικών λευκοκυττάρων), αιμορραγία (έλλειψη αιμοπεταλίων), και αναιμία (έλλειψη ερυθροκυττάρων), οι οποίες συχνά εμφανίζονται με την λευχαιμία.</a:t>
            </a:r>
          </a:p>
        </p:txBody>
      </p:sp>
      <p:sp>
        <p:nvSpPr>
          <p:cNvPr id="7" name="Rectangle 6"/>
          <p:cNvSpPr/>
          <p:nvPr/>
        </p:nvSpPr>
        <p:spPr>
          <a:xfrm>
            <a:off x="4897720" y="5971812"/>
            <a:ext cx="417646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3785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Χρόνια λεμφοκυτταρική αναιμία</a:t>
            </a:r>
            <a:endParaRPr lang="el-GR" dirty="0"/>
          </a:p>
        </p:txBody>
      </p:sp>
      <p:sp>
        <p:nvSpPr>
          <p:cNvPr id="3" name="Content Placeholder 2"/>
          <p:cNvSpPr>
            <a:spLocks noGrp="1"/>
          </p:cNvSpPr>
          <p:nvPr>
            <p:ph idx="1"/>
          </p:nvPr>
        </p:nvSpPr>
        <p:spPr>
          <a:xfrm>
            <a:off x="457200" y="4797152"/>
            <a:ext cx="8229600" cy="2060848"/>
          </a:xfrm>
        </p:spPr>
        <p:txBody>
          <a:bodyPr>
            <a:normAutofit/>
          </a:bodyPr>
          <a:lstStyle/>
          <a:p>
            <a:pPr marL="0" indent="0">
              <a:buNone/>
            </a:pPr>
            <a:r>
              <a:rPr lang="el-GR" sz="2000" dirty="0" smtClean="0"/>
              <a:t>Επίχρισμα </a:t>
            </a:r>
            <a:r>
              <a:rPr lang="el-GR" sz="2000" dirty="0"/>
              <a:t>περιφερικού αίματος σε χρόνια λεμφοκυτταρική λευχαιμία (CLL). </a:t>
            </a:r>
            <a:r>
              <a:rPr lang="el-GR" sz="2000" dirty="0" smtClean="0"/>
              <a:t>Παρουσία </a:t>
            </a:r>
            <a:r>
              <a:rPr lang="el-GR" sz="2000" dirty="0"/>
              <a:t>αυξημένων σε αριθμό  ώριμων λεμφοκυττάρων. </a:t>
            </a:r>
            <a:r>
              <a:rPr lang="el-GR" sz="2000" dirty="0" smtClean="0"/>
              <a:t>Η </a:t>
            </a:r>
            <a:r>
              <a:rPr lang="el-GR" sz="2000" dirty="0"/>
              <a:t>χρόνια λεμφοκυτταρική λευχαιμία ή άλλως μη </a:t>
            </a:r>
            <a:r>
              <a:rPr lang="en-GB" sz="2000" dirty="0"/>
              <a:t>Hodgkin</a:t>
            </a:r>
            <a:r>
              <a:rPr lang="el-GR" sz="2000" dirty="0"/>
              <a:t>’</a:t>
            </a:r>
            <a:r>
              <a:rPr lang="en-US" sz="2000" dirty="0"/>
              <a:t>s</a:t>
            </a:r>
            <a:r>
              <a:rPr lang="el-GR" sz="2000" dirty="0"/>
              <a:t> λέμφωμα χαμηλής κακοήθειας, προσβάλλει συνήθως τα μεγαλύτερης ηλικίας άτομα (&gt;55 ετών). </a:t>
            </a:r>
            <a:r>
              <a:rPr lang="en-US" sz="2000" dirty="0" smtClean="0"/>
              <a:t>H CLL</a:t>
            </a:r>
            <a:r>
              <a:rPr lang="el-GR" sz="2000" dirty="0" smtClean="0"/>
              <a:t>, δεν έχει ικανοποιητική ανταπόκριση στη θεραπεία, παρουσιάζει όμως βραδεία εξέλιξη. </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25602" name="Picture 2" descr="HEME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15424"/>
            <a:ext cx="4896544" cy="321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4412583"/>
            <a:ext cx="4572000" cy="461665"/>
          </a:xfrm>
          <a:prstGeom prst="rect">
            <a:avLst/>
          </a:prstGeom>
        </p:spPr>
        <p:txBody>
          <a:bodyPr>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1994-2015 </a:t>
            </a:r>
            <a:r>
              <a:rPr lang="en-US" sz="1200" dirty="0" smtClean="0">
                <a:solidFill>
                  <a:schemeClr val="tx1">
                    <a:lumMod val="75000"/>
                    <a:lumOff val="25000"/>
                  </a:schemeClr>
                </a:solidFill>
                <a:latin typeface="+mn-lt"/>
                <a:hlinkClick r:id="rId3"/>
              </a:rPr>
              <a:t>WebPath educational resource</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Edward C. Klatt </a:t>
            </a:r>
            <a:r>
              <a:rPr lang="en-US" sz="1200" dirty="0" smtClean="0">
                <a:solidFill>
                  <a:schemeClr val="tx1">
                    <a:lumMod val="75000"/>
                    <a:lumOff val="25000"/>
                  </a:schemeClr>
                </a:solidFill>
                <a:latin typeface="+mn-lt"/>
              </a:rPr>
              <a:t>MD, </a:t>
            </a:r>
            <a:r>
              <a:rPr lang="en-US" sz="1200" dirty="0">
                <a:solidFill>
                  <a:schemeClr val="tx1">
                    <a:lumMod val="75000"/>
                    <a:lumOff val="25000"/>
                  </a:schemeClr>
                </a:solidFill>
                <a:latin typeface="+mn-lt"/>
              </a:rPr>
              <a:t>Savannah, Georgia, USA. </a:t>
            </a:r>
            <a:r>
              <a:rPr lang="el-GR" sz="12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0777668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f635476358e2f28242c30abc6ee81312a0b6"/>
</p:tagLst>
</file>

<file path=ppt/theme/theme1.xml><?xml version="1.0" encoding="utf-8"?>
<a:theme xmlns:a="http://schemas.openxmlformats.org/drawingml/2006/main" name="OC_template_updated">
  <a:themeElements>
    <a:clrScheme name="Custom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1727</Words>
  <Application>Microsoft Office PowerPoint</Application>
  <PresentationFormat>Προβολή στην οθόνη (4:3)</PresentationFormat>
  <Paragraphs>148</Paragraphs>
  <Slides>23</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OC_template_updated</vt:lpstr>
      <vt:lpstr>Ιστοπαθολογία (Θ)</vt:lpstr>
      <vt:lpstr>Φυσιολογικό λεμφοκύτταρο αίματος</vt:lpstr>
      <vt:lpstr>Φυσιολογικό ηωσινόφιλο λευκοκύτταρο</vt:lpstr>
      <vt:lpstr>Μεγαλοβλαστική αναιμία</vt:lpstr>
      <vt:lpstr>Σιδηροπενική (μικροκυτταρική) αναιμία</vt:lpstr>
      <vt:lpstr>Χρόνια μυελογενής λευχαιμία</vt:lpstr>
      <vt:lpstr>Οξεία λεμφοκυτταρική λευχαιμία</vt:lpstr>
      <vt:lpstr> Μυελός των οστών σε οξεία λεμφοκυτταρική λευχαιμία </vt:lpstr>
      <vt:lpstr>Χρόνια λεμφοκυτταρική αναιμία</vt:lpstr>
      <vt:lpstr>Νόσος του Hodgkin's</vt:lpstr>
      <vt:lpstr>Πολλαπλούν μυέλωμα                   (μακροσκοπική εικόνα)</vt:lpstr>
      <vt:lpstr>Ακτινογραφία πολλαπλούν μυελώματος</vt:lpstr>
      <vt:lpstr>Μυελός των οστών με πολλαπλούν μυέλωμα</vt:lpstr>
      <vt:lpstr>Πολλαπλούν μυέλωμα (μεγέθυνση)</vt:lpstr>
      <vt:lpstr>Μυελός των οστών με πολλαπλούν μυέλωμα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54</cp:revision>
  <dcterms:created xsi:type="dcterms:W3CDTF">2013-03-04T13:35:19Z</dcterms:created>
  <dcterms:modified xsi:type="dcterms:W3CDTF">2015-05-12T14:09:45Z</dcterms:modified>
</cp:coreProperties>
</file>