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6"/>
  </p:notesMasterIdLst>
  <p:handoutMasterIdLst>
    <p:handoutMasterId r:id="rId27"/>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57" r:id="rId19"/>
    <p:sldId id="262" r:id="rId20"/>
    <p:sldId id="264" r:id="rId21"/>
    <p:sldId id="283" r:id="rId22"/>
    <p:sldId id="284" r:id="rId23"/>
    <p:sldId id="266" r:id="rId24"/>
    <p:sldId id="261"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2" autoAdjust="0"/>
    <p:restoredTop sz="90400" autoAdjust="0"/>
  </p:normalViewPr>
  <p:slideViewPr>
    <p:cSldViewPr>
      <p:cViewPr varScale="1">
        <p:scale>
          <a:sx n="102" d="100"/>
          <a:sy n="102" d="100"/>
        </p:scale>
        <p:origin x="-233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3196ED-575C-4C63-BB83-0C9F787BCCB4}"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Θα πρέπει να αποφεύγεται η συντήρηση του πλάσματος στο ψυγείο αφού ενεργοποιούνται οι παράγοντες </a:t>
            </a:r>
            <a:r>
              <a:rPr lang="en-US" altLang="el-GR" smtClean="0"/>
              <a:t>XII</a:t>
            </a:r>
            <a:r>
              <a:rPr lang="el-GR" altLang="el-GR" smtClean="0"/>
              <a:t>,</a:t>
            </a:r>
            <a:r>
              <a:rPr lang="en-US" altLang="el-GR" smtClean="0"/>
              <a:t>XI</a:t>
            </a:r>
            <a:r>
              <a:rPr lang="el-GR" altLang="el-GR" smtClean="0"/>
              <a:t> και </a:t>
            </a:r>
            <a:r>
              <a:rPr lang="en-US" altLang="el-GR" smtClean="0"/>
              <a:t>VII</a:t>
            </a:r>
            <a:r>
              <a:rPr lang="el-GR" altLang="el-GR" smtClean="0"/>
              <a:t> καθώς και τα αιμοπετάλια με συνέπεια τη βράχυνση των χρόνων. Όσον αφορά στις δοκιμασίες ινωδόλυσης για τη μέτρηση </a:t>
            </a:r>
            <a:r>
              <a:rPr lang="en-US" altLang="el-GR" smtClean="0"/>
              <a:t>tPA</a:t>
            </a:r>
            <a:r>
              <a:rPr lang="el-GR" altLang="el-GR" smtClean="0"/>
              <a:t> και </a:t>
            </a:r>
            <a:r>
              <a:rPr lang="en-US" altLang="el-GR" smtClean="0"/>
              <a:t>PAI</a:t>
            </a:r>
            <a:r>
              <a:rPr lang="el-GR" altLang="el-GR" smtClean="0"/>
              <a:t>-1 απαιτείται συντήρηση του δείγματος σε θρυμματισμένο πάγο. Η ίδια συντήρηση ενδείκνυται και για μελέτη της </a:t>
            </a:r>
            <a:r>
              <a:rPr lang="en-US" altLang="el-GR" smtClean="0"/>
              <a:t>in vivo</a:t>
            </a:r>
            <a:r>
              <a:rPr lang="el-GR" altLang="el-GR" smtClean="0"/>
              <a:t>  ενεργοποίησης των αιμοπεταλίων. Προς αποφυγή της ενεργοποίησης των αιμοπεταλίων συνιστάται η προσθήκη μείγματος </a:t>
            </a:r>
            <a:r>
              <a:rPr lang="en-US" altLang="el-GR" smtClean="0"/>
              <a:t>CTAD</a:t>
            </a:r>
            <a:r>
              <a:rPr lang="el-GR" altLang="el-GR" smtClean="0"/>
              <a:t>.</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7F3DF0-BB57-45AE-B042-3DD4EA101592}"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4CFC92-A83C-462F-983E-C54970518E69}"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l-GR" smtClean="0"/>
              <a:t>H</a:t>
            </a:r>
            <a:r>
              <a:rPr lang="el-GR" altLang="el-GR" smtClean="0"/>
              <a:t> έντονη φυγοκέντρηση (&gt;4000 στροφές για &gt;15 λεπτά) απομακρύνει τα αιμοπετάλια γεγονός που επηρεάζει κυρίως τον </a:t>
            </a:r>
            <a:r>
              <a:rPr lang="en-US" altLang="el-GR" smtClean="0"/>
              <a:t>PT</a:t>
            </a:r>
            <a:r>
              <a:rPr lang="el-GR" altLang="el-GR" smtClean="0"/>
              <a:t> και λιγότερο τον </a:t>
            </a:r>
            <a:r>
              <a:rPr lang="en-US" altLang="el-GR" smtClean="0"/>
              <a:t>APTT</a:t>
            </a:r>
            <a:r>
              <a:rPr lang="el-GR" altLang="el-GR" smtClean="0"/>
              <a:t> αφού ο </a:t>
            </a:r>
            <a:r>
              <a:rPr lang="en-US" altLang="el-GR" smtClean="0"/>
              <a:t>PT</a:t>
            </a:r>
            <a:r>
              <a:rPr lang="el-GR" altLang="el-GR" smtClean="0"/>
              <a:t> απαιτεί την παρουσία αιμοπεταλίων που ενεργούν ως επιταχυντές της αντίδρασης, ενώ η θρομβοπλαστίνη του </a:t>
            </a:r>
            <a:r>
              <a:rPr lang="en-US" altLang="el-GR" smtClean="0"/>
              <a:t>APTT</a:t>
            </a:r>
            <a:r>
              <a:rPr lang="el-GR" altLang="el-GR" smtClean="0"/>
              <a:t> είναι ειδική (κεφαλίνη) και δεν βασίζεται στην ύπαρξη αιμοπεταλίων</a:t>
            </a:r>
            <a:endParaRPr lang="en-US" altLang="el-GR" smtClean="0"/>
          </a:p>
          <a:p>
            <a:pPr eaLnBrk="1" hangingPunct="1">
              <a:spcBef>
                <a:spcPct val="0"/>
              </a:spcBef>
            </a:pPr>
            <a:endParaRPr lang="en-US" altLang="el-G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9E2C04-335C-493E-BC33-B4509AAFAA71}"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Ειδικά τα αιμολυμένα δείγματα λειτουργούν ως ιστική θρομβοπλαστίνη ενεργοποιώντας την πήξη και προκαλώντας βράχυνση χρόνων</a:t>
            </a:r>
            <a:endParaRPr lang="en-US" altLang="el-GR"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7DC58B-BDED-42EF-90E4-F550D2667BCC}"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3E5183-EC39-4514-B43A-D379BF525244}"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8C7609-FB83-486C-8327-B08D7E61E06C}"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2DAB45-A760-42B6-A804-E4178FE91CEC}"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654B97-350B-49B7-89C1-5AAEBF061A7B}"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23D2D2-83A4-415E-AF62-C657F90D0551}"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smtClean="0"/>
              <a:t>Τις πρωινές ώρες τα αιμοπετάλια  παρουσιάζουν φυσιολογική δραστηριότητα και μειωμένη τις άλλες ώρες. Αντιθέτως, η ινωδολυτική δραστηριότητα παρουσιάζεται μειωμένη τις πρωινές ώρες (χαμηλά επίπεδα </a:t>
            </a:r>
            <a:r>
              <a:rPr lang="en-US" altLang="el-GR" smtClean="0"/>
              <a:t>tPA</a:t>
            </a:r>
            <a:r>
              <a:rPr lang="el-GR" altLang="el-GR" smtClean="0"/>
              <a:t> και αυξημένα επίπεδα </a:t>
            </a:r>
            <a:r>
              <a:rPr lang="en-US" altLang="el-GR" smtClean="0"/>
              <a:t>PAI</a:t>
            </a:r>
            <a:r>
              <a:rPr lang="el-GR" altLang="el-GR" smtClean="0"/>
              <a:t>-1). Ειδικότερα σε περίπτωση χορήγησης συμπυκνωμένων παραγόντων πήξης ή </a:t>
            </a:r>
            <a:r>
              <a:rPr lang="en-US" altLang="el-GR" smtClean="0"/>
              <a:t>DDAVP</a:t>
            </a:r>
            <a:r>
              <a:rPr lang="el-GR" altLang="el-GR" smtClean="0"/>
              <a:t> θα πρέπει να γίνεται η αιμοληψία:</a:t>
            </a:r>
            <a:endParaRPr lang="en-US" altLang="el-GR" smtClean="0"/>
          </a:p>
          <a:p>
            <a:pPr algn="just" eaLnBrk="1" hangingPunct="1">
              <a:spcBef>
                <a:spcPct val="0"/>
              </a:spcBef>
            </a:pPr>
            <a:r>
              <a:rPr lang="el-GR" altLang="el-GR" smtClean="0"/>
              <a:t>15 λεπτά μετά τη χορήγηση παράγοντα </a:t>
            </a:r>
            <a:r>
              <a:rPr lang="en-US" altLang="el-GR" smtClean="0"/>
              <a:t>VIII</a:t>
            </a:r>
          </a:p>
          <a:p>
            <a:pPr algn="just" eaLnBrk="1" hangingPunct="1">
              <a:spcBef>
                <a:spcPct val="0"/>
              </a:spcBef>
            </a:pPr>
            <a:r>
              <a:rPr lang="el-GR" altLang="el-GR" smtClean="0"/>
              <a:t>30 λεπτά μετά τη χορήγηση παράγοντα </a:t>
            </a:r>
            <a:r>
              <a:rPr lang="en-US" altLang="el-GR" smtClean="0"/>
              <a:t>IX</a:t>
            </a:r>
          </a:p>
          <a:p>
            <a:pPr algn="just" eaLnBrk="1" hangingPunct="1">
              <a:spcBef>
                <a:spcPct val="0"/>
              </a:spcBef>
            </a:pPr>
            <a:r>
              <a:rPr lang="el-GR" altLang="el-GR" smtClean="0"/>
              <a:t>60 λεπτά μετά τη χορήγηση </a:t>
            </a:r>
            <a:r>
              <a:rPr lang="en-US" altLang="el-GR" smtClean="0"/>
              <a:t>DDAVP</a:t>
            </a:r>
          </a:p>
          <a:p>
            <a:pPr eaLnBrk="1" hangingPunct="1">
              <a:spcBef>
                <a:spcPct val="0"/>
              </a:spcBef>
            </a:pPr>
            <a:endParaRPr lang="en-US" altLang="el-GR"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79F210-AB1D-4371-9548-14E8D64A68CA}"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727E37-FA81-4C46-BAEE-CDAD4F6CA58A}"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3302C6-1F14-47B8-A7C7-A93964956845}"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Αυτό μπορεί να έχει επίδραση στον </a:t>
            </a:r>
            <a:r>
              <a:rPr lang="en-US" altLang="el-GR" smtClean="0"/>
              <a:t>APTT</a:t>
            </a:r>
            <a:r>
              <a:rPr lang="el-GR" altLang="el-GR" smtClean="0"/>
              <a:t>  αφού ο </a:t>
            </a:r>
            <a:r>
              <a:rPr lang="en-US" altLang="el-GR" smtClean="0"/>
              <a:t>PF</a:t>
            </a:r>
            <a:r>
              <a:rPr lang="el-GR" altLang="el-GR" smtClean="0"/>
              <a:t>4 διαθέτει αντιηπαρινκή δράση με αποτέλεσμα τη βράχυνση του </a:t>
            </a:r>
            <a:r>
              <a:rPr lang="en-US" altLang="el-GR" smtClean="0"/>
              <a:t>APTT</a:t>
            </a:r>
            <a:r>
              <a:rPr lang="el-GR" altLang="el-GR" smtClean="0"/>
              <a:t> στα ηπαρινισμένα δείγματα. Προς αποφυγή πρόσμιξης του δείγματος με ιστική θρομβοπλαστίνη συνιστάται η λήψη 2 σωληναρίων από τα οποία θα πρέπει να χρησιμοποιείται μόνο το δεύτερο για προσδιορισμούς αιμόστασης</a:t>
            </a:r>
            <a:endParaRPr lang="en-US" altLang="el-GR"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BFA222-FBF0-4B58-A643-BA70D04B93DC}"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Σφάλμα μπορεί να προκληθεί και σε περίπτωση ανάμιξης με </a:t>
            </a:r>
            <a:r>
              <a:rPr lang="en-US" altLang="el-GR" smtClean="0"/>
              <a:t>Dextran</a:t>
            </a:r>
            <a:r>
              <a:rPr lang="el-GR" altLang="el-GR" smtClean="0"/>
              <a:t> που έχει ως αποτέλεσμα τη βράχυνση του χρόνου θρομβίνης και του χρόνου ρεπτιλάσης κατά 10 δευτερόλεπτα καθώς και ελάττωση των επιπέδων </a:t>
            </a:r>
            <a:r>
              <a:rPr lang="en-US" altLang="el-GR" smtClean="0"/>
              <a:t>vWF</a:t>
            </a:r>
            <a:endParaRPr lang="el-GR" altLang="el-GR" smtClean="0"/>
          </a:p>
          <a:p>
            <a:pPr eaLnBrk="1" hangingPunct="1">
              <a:spcBef>
                <a:spcPct val="0"/>
              </a:spcBef>
            </a:pPr>
            <a:endParaRPr lang="en-US" altLang="el-GR"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71B43D-0C55-4C9A-B17D-7A9FFD04CF81}" type="slidenum">
              <a:rPr lang="en-US" smtClean="0"/>
              <a:pPr fontAlgn="base">
                <a:spcBef>
                  <a:spcPct val="0"/>
                </a:spcBef>
                <a:spcAft>
                  <a:spcPct val="0"/>
                </a:spcAft>
                <a:defRPr/>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707157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5692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313350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796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46302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273426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518552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993638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883869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a:lnSpc>
                <a:spcPct val="112000"/>
              </a:lnSpc>
              <a:spcBef>
                <a:spcPts val="1200"/>
              </a:spcBef>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2330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4345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prstClr val="black"/>
                </a:solidFill>
                <a:latin typeface="Calibri"/>
              </a:rPr>
              <a:t>Αιματολογία ΙΙΙ (Ε)</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2"/>
            <a:ext cx="9144000" cy="1988641"/>
          </a:xfrm>
        </p:spPr>
        <p:txBody>
          <a:bodyPr>
            <a:normAutofit/>
          </a:bodyPr>
          <a:lstStyle/>
          <a:p>
            <a:pPr>
              <a:spcBef>
                <a:spcPts val="0"/>
              </a:spcBef>
              <a:spcAft>
                <a:spcPts val="1800"/>
              </a:spcAft>
            </a:pPr>
            <a:r>
              <a:rPr lang="el-GR" sz="2600" b="1" dirty="0" smtClean="0"/>
              <a:t>Ενότητα 5</a:t>
            </a:r>
            <a:r>
              <a:rPr lang="el-GR" sz="2600" dirty="0"/>
              <a:t>: </a:t>
            </a:r>
            <a:r>
              <a:rPr lang="el-GR" sz="2600" dirty="0" smtClean="0"/>
              <a:t>Αιμόσταση - </a:t>
            </a:r>
            <a:r>
              <a:rPr lang="el-GR" sz="2600" dirty="0" err="1" smtClean="0"/>
              <a:t>Προαναλυτική</a:t>
            </a:r>
            <a:r>
              <a:rPr lang="el-GR" sz="2600" dirty="0" smtClean="0"/>
              <a:t> </a:t>
            </a:r>
            <a:r>
              <a:rPr lang="el-GR" sz="2600" dirty="0"/>
              <a:t>φάση</a:t>
            </a:r>
            <a:endParaRPr lang="en-US" sz="26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3" name="Ορθογώνιο 12"/>
          <p:cNvSpPr/>
          <p:nvPr/>
        </p:nvSpPr>
        <p:spPr>
          <a:xfrm>
            <a:off x="4566078" y="4005064"/>
            <a:ext cx="4572000" cy="769441"/>
          </a:xfrm>
          <a:prstGeom prst="rect">
            <a:avLst/>
          </a:prstGeom>
        </p:spPr>
        <p:txBody>
          <a:bodyPr>
            <a:spAutoFit/>
          </a:bodyPr>
          <a:lstStyle/>
          <a:p>
            <a:pPr lvl="0" algn="ctr" fontAlgn="auto">
              <a:spcBef>
                <a:spcPts val="0"/>
              </a:spcBef>
              <a:spcAft>
                <a:spcPts val="0"/>
              </a:spcAft>
            </a:pPr>
            <a:r>
              <a:rPr lang="el-GR" sz="2200" dirty="0" smtClean="0">
                <a:solidFill>
                  <a:prstClr val="black"/>
                </a:solidFill>
                <a:latin typeface="Calibri"/>
              </a:rPr>
              <a:t>Αναστάσιος </a:t>
            </a:r>
            <a:r>
              <a:rPr lang="el-GR" sz="2200" dirty="0" err="1" smtClean="0">
                <a:solidFill>
                  <a:prstClr val="black"/>
                </a:solidFill>
                <a:latin typeface="Calibri"/>
              </a:rPr>
              <a:t>Κριεμπάρδης</a:t>
            </a:r>
            <a:endParaRPr lang="el-GR" sz="2200" dirty="0" smtClean="0">
              <a:solidFill>
                <a:prstClr val="black"/>
              </a:solidFill>
              <a:latin typeface="Calibri"/>
            </a:endParaRPr>
          </a:p>
          <a:p>
            <a:pPr lvl="0" algn="ctr" fontAlgn="auto">
              <a:spcBef>
                <a:spcPts val="0"/>
              </a:spcBef>
              <a:spcAft>
                <a:spcPts val="0"/>
              </a:spcAft>
            </a:pPr>
            <a:r>
              <a:rPr lang="el-GR" sz="2200" dirty="0" smtClean="0">
                <a:solidFill>
                  <a:prstClr val="black"/>
                </a:solidFill>
                <a:latin typeface="Calibri"/>
              </a:rPr>
              <a:t>Τμήμα Ιατρικών εργαστηρίων</a:t>
            </a:r>
            <a:endParaRPr lang="el-GR" sz="2200" dirty="0">
              <a:solidFill>
                <a:prstClr val="black"/>
              </a:solidFill>
              <a:latin typeface="Calibri"/>
            </a:endParaRPr>
          </a:p>
        </p:txBody>
      </p:sp>
      <p:sp>
        <p:nvSpPr>
          <p:cNvPr id="14" name="Ορθογώνιο 13"/>
          <p:cNvSpPr/>
          <p:nvPr/>
        </p:nvSpPr>
        <p:spPr>
          <a:xfrm>
            <a:off x="146478" y="3933056"/>
            <a:ext cx="4572000" cy="1107996"/>
          </a:xfrm>
          <a:prstGeom prst="rect">
            <a:avLst/>
          </a:prstGeom>
        </p:spPr>
        <p:txBody>
          <a:bodyPr>
            <a:spAutoFit/>
          </a:bodyPr>
          <a:lstStyle/>
          <a:p>
            <a:pPr lvl="0" algn="ctr" fontAlgn="auto">
              <a:spcBef>
                <a:spcPts val="0"/>
              </a:spcBef>
              <a:spcAft>
                <a:spcPts val="0"/>
              </a:spcAft>
            </a:pPr>
            <a:r>
              <a:rPr lang="el-GR" sz="2200" dirty="0">
                <a:solidFill>
                  <a:prstClr val="black"/>
                </a:solidFill>
                <a:latin typeface="Calibri"/>
              </a:rPr>
              <a:t>Παύλου </a:t>
            </a:r>
            <a:r>
              <a:rPr lang="el-GR" sz="2200" dirty="0" smtClean="0">
                <a:solidFill>
                  <a:prstClr val="black"/>
                </a:solidFill>
                <a:latin typeface="Calibri"/>
              </a:rPr>
              <a:t>Ευθυμία</a:t>
            </a:r>
            <a:endParaRPr lang="el-GR" sz="2200" dirty="0">
              <a:solidFill>
                <a:prstClr val="black"/>
              </a:solidFill>
              <a:latin typeface="Calibri"/>
            </a:endParaRPr>
          </a:p>
          <a:p>
            <a:pPr lvl="0" algn="ctr" fontAlgn="auto">
              <a:spcBef>
                <a:spcPts val="0"/>
              </a:spcBef>
              <a:spcAft>
                <a:spcPts val="0"/>
              </a:spcAft>
            </a:pPr>
            <a:r>
              <a:rPr lang="el-GR" sz="2200" dirty="0">
                <a:solidFill>
                  <a:prstClr val="black"/>
                </a:solidFill>
                <a:latin typeface="Calibri"/>
              </a:rPr>
              <a:t>Εργαστηριακός Συνεργάτης </a:t>
            </a:r>
          </a:p>
          <a:p>
            <a:pPr lvl="0" algn="ctr" fontAlgn="auto">
              <a:spcBef>
                <a:spcPts val="0"/>
              </a:spcBef>
              <a:spcAft>
                <a:spcPts val="0"/>
              </a:spcAft>
            </a:pPr>
            <a:r>
              <a:rPr lang="el-GR" sz="2200" dirty="0" smtClean="0">
                <a:solidFill>
                  <a:prstClr val="black"/>
                </a:solidFill>
                <a:latin typeface="Calibri"/>
              </a:rPr>
              <a:t>Τμήμα Ιατρικών εργαστηρίων</a:t>
            </a:r>
            <a:endParaRPr lang="el-GR" sz="2200" dirty="0">
              <a:solidFill>
                <a:prstClr val="black"/>
              </a:solidFill>
              <a:latin typeface="Calibri"/>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eaLnBrk="1" fontAlgn="auto" hangingPunct="1">
              <a:spcAft>
                <a:spcPts val="0"/>
              </a:spcAft>
              <a:buFont typeface="Wingdings 2"/>
              <a:buNone/>
              <a:defRPr/>
            </a:pPr>
            <a:r>
              <a:rPr lang="el-GR" sz="2400" dirty="0" smtClean="0"/>
              <a:t>Καταγράφεται η λήψη  φαρμάκων από τον ασθενή. Συγκεκριμένα, η λήψη:</a:t>
            </a:r>
          </a:p>
          <a:p>
            <a:pPr>
              <a:defRPr/>
            </a:pPr>
            <a:r>
              <a:rPr lang="el-GR" sz="2400" dirty="0" smtClean="0"/>
              <a:t>Ασπιρίνης.</a:t>
            </a:r>
          </a:p>
          <a:p>
            <a:pPr>
              <a:defRPr/>
            </a:pPr>
            <a:r>
              <a:rPr lang="el-GR" sz="2400" dirty="0" smtClean="0"/>
              <a:t>Αντισυλληπτικών. Προκαλούνται μεταβολές στην αιμόσταση παρόμοιες με αυτές που παρατηρούνται κατά την κύηση (αύξηση του παράγοντα </a:t>
            </a:r>
            <a:r>
              <a:rPr lang="en-US" sz="2400" dirty="0" smtClean="0"/>
              <a:t>VII</a:t>
            </a:r>
            <a:r>
              <a:rPr lang="el-GR" sz="2400" dirty="0" smtClean="0"/>
              <a:t>Ι).</a:t>
            </a:r>
          </a:p>
          <a:p>
            <a:pPr>
              <a:defRPr/>
            </a:pPr>
            <a:r>
              <a:rPr lang="el-GR" sz="2400" dirty="0" smtClean="0"/>
              <a:t>Διακοπή της λήψης οποιοδήποτε φαρμάκων (αντιπηκτική αγωγή, αντισυλληπτικά, ασπιρίνη και αντιφλεγμονώδη) 5-7 μέρες πριν τη μέτρηση, όπου είναι αυτό δυνατό.</a:t>
            </a:r>
            <a:endParaRPr lang="en-US" sz="2400" dirty="0"/>
          </a:p>
        </p:txBody>
      </p:sp>
      <p:sp>
        <p:nvSpPr>
          <p:cNvPr id="2" name="Τίτλος 1"/>
          <p:cNvSpPr>
            <a:spLocks noGrp="1"/>
          </p:cNvSpPr>
          <p:nvPr>
            <p:ph type="title"/>
          </p:nvPr>
        </p:nvSpPr>
        <p:spPr/>
        <p:txBody>
          <a:bodyPr/>
          <a:lstStyle/>
          <a:p>
            <a:r>
              <a:rPr lang="el-GR" dirty="0"/>
              <a:t>Λήψη ιστορικού ασθενούς</a:t>
            </a:r>
          </a:p>
        </p:txBody>
      </p:sp>
    </p:spTree>
    <p:extLst>
      <p:ext uri="{BB962C8B-B14F-4D97-AF65-F5344CB8AC3E}">
        <p14:creationId xmlns:p14="http://schemas.microsoft.com/office/powerpoint/2010/main" val="3983367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a:bodyPr>
          <a:lstStyle/>
          <a:p>
            <a:pPr eaLnBrk="1" hangingPunct="1"/>
            <a:r>
              <a:rPr lang="el-GR" altLang="el-GR" sz="2400" dirty="0" smtClean="0"/>
              <a:t>Τα σωληνάρια διατηρούνται σε θερμοκρασία 15-25 °</a:t>
            </a:r>
            <a:r>
              <a:rPr lang="en-US" altLang="el-GR" sz="2400" dirty="0" smtClean="0"/>
              <a:t>C</a:t>
            </a:r>
            <a:r>
              <a:rPr lang="el-GR" altLang="el-GR" sz="2400" dirty="0" smtClean="0"/>
              <a:t> και μακριά από φως. Ειδικά για τον έλεγχο του </a:t>
            </a:r>
            <a:r>
              <a:rPr lang="en-US" altLang="el-GR" sz="2400" dirty="0" smtClean="0"/>
              <a:t>PF</a:t>
            </a:r>
            <a:r>
              <a:rPr lang="el-GR" altLang="el-GR" sz="2400" dirty="0" smtClean="0"/>
              <a:t>4 και της β-</a:t>
            </a:r>
            <a:r>
              <a:rPr lang="el-GR" altLang="el-GR" sz="2400" dirty="0" err="1" smtClean="0"/>
              <a:t>θρομβογλοβουλίνης</a:t>
            </a:r>
            <a:r>
              <a:rPr lang="el-GR" altLang="el-GR" sz="2400" dirty="0" smtClean="0"/>
              <a:t> απαιτείται διατήρηση σε θρυμματισμένο πάγο και </a:t>
            </a:r>
            <a:r>
              <a:rPr lang="el-GR" altLang="el-GR" sz="2400" dirty="0" err="1" smtClean="0"/>
              <a:t>φυγοκέντρηση</a:t>
            </a:r>
            <a:r>
              <a:rPr lang="el-GR" altLang="el-GR" sz="2400" dirty="0" smtClean="0"/>
              <a:t> στους 4 °</a:t>
            </a:r>
            <a:r>
              <a:rPr lang="en-US" altLang="el-GR" sz="2400" dirty="0" smtClean="0"/>
              <a:t>C</a:t>
            </a:r>
            <a:r>
              <a:rPr lang="el-GR" altLang="el-GR" sz="2400" dirty="0" smtClean="0"/>
              <a:t>.</a:t>
            </a:r>
            <a:endParaRPr lang="en-US" altLang="el-GR" sz="2400" dirty="0" smtClean="0"/>
          </a:p>
          <a:p>
            <a:pPr eaLnBrk="1" hangingPunct="1"/>
            <a:r>
              <a:rPr lang="el-GR" altLang="el-GR" sz="2400" dirty="0" smtClean="0"/>
              <a:t>Γενικότερα προτιμάται ο προσδιορισμός πάνω σε </a:t>
            </a:r>
            <a:r>
              <a:rPr lang="el-GR" altLang="el-GR" sz="2400" b="1" dirty="0" smtClean="0"/>
              <a:t>νωπά πλάσματα.</a:t>
            </a:r>
            <a:r>
              <a:rPr lang="el-GR" altLang="el-GR" sz="2400" dirty="0" smtClean="0"/>
              <a:t> Η παραμονή των</a:t>
            </a:r>
            <a:r>
              <a:rPr lang="el-GR" altLang="el-GR" sz="2400" b="1" dirty="0" smtClean="0"/>
              <a:t> πλασμάτων </a:t>
            </a:r>
            <a:r>
              <a:rPr lang="el-GR" altLang="el-GR" sz="2400" dirty="0" smtClean="0"/>
              <a:t>στο κρύο (συντήρηση στο ψυγείο 2-8 °</a:t>
            </a:r>
            <a:r>
              <a:rPr lang="en-US" altLang="el-GR" sz="2400" dirty="0" smtClean="0"/>
              <a:t>C</a:t>
            </a:r>
            <a:r>
              <a:rPr lang="el-GR" altLang="el-GR" sz="2400" dirty="0" smtClean="0"/>
              <a:t>) επηρεάζει τις τιμές του </a:t>
            </a:r>
            <a:r>
              <a:rPr lang="en-US" altLang="el-GR" sz="2400" dirty="0" smtClean="0"/>
              <a:t>PT</a:t>
            </a:r>
            <a:r>
              <a:rPr lang="el-GR" altLang="el-GR" sz="2400" dirty="0" smtClean="0"/>
              <a:t> και του </a:t>
            </a:r>
            <a:r>
              <a:rPr lang="en-US" altLang="el-GR" sz="2400" dirty="0" smtClean="0"/>
              <a:t>APTT</a:t>
            </a:r>
            <a:r>
              <a:rPr lang="el-GR" altLang="el-GR" sz="2400" dirty="0" smtClean="0"/>
              <a:t> με βράχυνση λόγω ενεργοποίησης των παραγόντων </a:t>
            </a:r>
            <a:r>
              <a:rPr lang="en-US" altLang="el-GR" sz="2400" dirty="0" smtClean="0"/>
              <a:t>VII</a:t>
            </a:r>
            <a:r>
              <a:rPr lang="el-GR" altLang="el-GR" sz="2400" dirty="0" smtClean="0"/>
              <a:t> (για το </a:t>
            </a:r>
            <a:r>
              <a:rPr lang="en-US" altLang="el-GR" sz="2400" dirty="0" smtClean="0"/>
              <a:t>PT</a:t>
            </a:r>
            <a:r>
              <a:rPr lang="el-GR" altLang="el-GR" sz="2400" dirty="0" smtClean="0"/>
              <a:t>) και ΧΙ ή ΧΙΙ (για το </a:t>
            </a:r>
            <a:r>
              <a:rPr lang="en-US" altLang="el-GR" sz="2400" dirty="0" smtClean="0"/>
              <a:t>APTT</a:t>
            </a:r>
            <a:r>
              <a:rPr lang="el-GR" altLang="el-GR" sz="2400" dirty="0" smtClean="0"/>
              <a:t>).</a:t>
            </a:r>
            <a:endParaRPr lang="en-US" altLang="el-GR" sz="2400" dirty="0" smtClean="0"/>
          </a:p>
        </p:txBody>
      </p:sp>
      <p:sp>
        <p:nvSpPr>
          <p:cNvPr id="2" name="Τίτλος 1"/>
          <p:cNvSpPr>
            <a:spLocks noGrp="1"/>
          </p:cNvSpPr>
          <p:nvPr>
            <p:ph type="title"/>
          </p:nvPr>
        </p:nvSpPr>
        <p:spPr/>
        <p:txBody>
          <a:bodyPr/>
          <a:lstStyle/>
          <a:p>
            <a:r>
              <a:rPr lang="el-GR" dirty="0"/>
              <a:t>Συντήρηση και μεταφορά του δείγματος</a:t>
            </a:r>
          </a:p>
        </p:txBody>
      </p:sp>
    </p:spTree>
    <p:extLst>
      <p:ext uri="{BB962C8B-B14F-4D97-AF65-F5344CB8AC3E}">
        <p14:creationId xmlns:p14="http://schemas.microsoft.com/office/powerpoint/2010/main" val="1775402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457200" y="1772816"/>
            <a:ext cx="8229600" cy="4464496"/>
          </a:xfrm>
        </p:spPr>
        <p:txBody>
          <a:bodyPr>
            <a:normAutofit/>
          </a:bodyPr>
          <a:lstStyle/>
          <a:p>
            <a:pPr eaLnBrk="1" hangingPunct="1"/>
            <a:r>
              <a:rPr lang="el-GR" altLang="el-GR" sz="2400" dirty="0" smtClean="0"/>
              <a:t>Είναι πολύ σημαντική η </a:t>
            </a:r>
            <a:r>
              <a:rPr lang="el-GR" altLang="el-GR" sz="2400" b="1" dirty="0" smtClean="0"/>
              <a:t>χρονική διάρκεια που μεσολαβεί</a:t>
            </a:r>
            <a:r>
              <a:rPr lang="el-GR" altLang="el-GR" sz="2400" dirty="0" smtClean="0"/>
              <a:t> από την αιμοληψία έως τη </a:t>
            </a:r>
            <a:r>
              <a:rPr lang="el-GR" altLang="el-GR" sz="2400" dirty="0" err="1" smtClean="0"/>
              <a:t>φυγοκέντρηση</a:t>
            </a:r>
            <a:r>
              <a:rPr lang="el-GR" altLang="el-GR" sz="2400" dirty="0" smtClean="0"/>
              <a:t>.  Για </a:t>
            </a:r>
            <a:r>
              <a:rPr lang="en-US" altLang="el-GR" sz="2400" dirty="0" smtClean="0"/>
              <a:t>PT</a:t>
            </a:r>
            <a:r>
              <a:rPr lang="el-GR" altLang="el-GR" sz="2400" dirty="0" smtClean="0"/>
              <a:t> το ανώτερο όριο είναι 4 ώρες ενώ για </a:t>
            </a:r>
            <a:r>
              <a:rPr lang="en-US" altLang="el-GR" sz="2400" dirty="0" smtClean="0"/>
              <a:t>APTT</a:t>
            </a:r>
            <a:r>
              <a:rPr lang="el-GR" altLang="el-GR" sz="2400" dirty="0" smtClean="0"/>
              <a:t> ή παραγόντων </a:t>
            </a:r>
            <a:r>
              <a:rPr lang="el-GR" altLang="el-GR" sz="2400" dirty="0" err="1" smtClean="0"/>
              <a:t>ινωδόλυσης</a:t>
            </a:r>
            <a:r>
              <a:rPr lang="el-GR" altLang="el-GR" sz="2400" dirty="0" smtClean="0"/>
              <a:t> το όριο είναι 2 ώρες.</a:t>
            </a:r>
            <a:endParaRPr lang="en-US" altLang="el-GR" sz="2400" dirty="0" smtClean="0"/>
          </a:p>
        </p:txBody>
      </p:sp>
      <p:sp>
        <p:nvSpPr>
          <p:cNvPr id="2" name="Τίτλος 1"/>
          <p:cNvSpPr>
            <a:spLocks noGrp="1"/>
          </p:cNvSpPr>
          <p:nvPr>
            <p:ph type="title"/>
          </p:nvPr>
        </p:nvSpPr>
        <p:spPr/>
        <p:txBody>
          <a:bodyPr/>
          <a:lstStyle/>
          <a:p>
            <a:r>
              <a:rPr lang="el-GR" dirty="0" smtClean="0"/>
              <a:t>Χρονικό διάστημα </a:t>
            </a:r>
            <a:r>
              <a:rPr lang="el-GR" dirty="0"/>
              <a:t>λήψης - αποχωρισμού</a:t>
            </a:r>
          </a:p>
        </p:txBody>
      </p:sp>
    </p:spTree>
    <p:extLst>
      <p:ext uri="{BB962C8B-B14F-4D97-AF65-F5344CB8AC3E}">
        <p14:creationId xmlns:p14="http://schemas.microsoft.com/office/powerpoint/2010/main" val="3853967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p:txBody>
          <a:bodyPr>
            <a:normAutofit/>
          </a:bodyPr>
          <a:lstStyle/>
          <a:p>
            <a:pPr eaLnBrk="1" hangingPunct="1"/>
            <a:r>
              <a:rPr lang="el-GR" altLang="el-GR" sz="2400" dirty="0" err="1" smtClean="0"/>
              <a:t>Φυγοκέντρηση</a:t>
            </a:r>
            <a:r>
              <a:rPr lang="el-GR" altLang="el-GR" sz="2400" dirty="0" smtClean="0"/>
              <a:t> στις 3000 στροφές για 15 λεπτά (για πλάσμα φτωχό σε Αιμοπετάλια </a:t>
            </a:r>
            <a:r>
              <a:rPr lang="en-US" altLang="el-GR" sz="2400" dirty="0" smtClean="0"/>
              <a:t>PPP</a:t>
            </a:r>
            <a:r>
              <a:rPr lang="el-GR" altLang="el-GR" sz="2400" dirty="0" smtClean="0"/>
              <a:t>).</a:t>
            </a:r>
          </a:p>
          <a:p>
            <a:pPr eaLnBrk="1" hangingPunct="1"/>
            <a:r>
              <a:rPr lang="el-GR" altLang="el-GR" sz="2400" dirty="0" err="1" smtClean="0"/>
              <a:t>Φυγοκέντρηση</a:t>
            </a:r>
            <a:r>
              <a:rPr lang="el-GR" altLang="el-GR" sz="2400" dirty="0" smtClean="0"/>
              <a:t> στις 800-1000 στροφές για 10-15 λεπτά (για πλάσμα πλούσιο σε αιμοπετάλια </a:t>
            </a:r>
            <a:r>
              <a:rPr lang="en-US" altLang="el-GR" sz="2400" dirty="0" smtClean="0"/>
              <a:t>PRP</a:t>
            </a:r>
            <a:r>
              <a:rPr lang="el-GR" altLang="el-GR" sz="2400" dirty="0" smtClean="0"/>
              <a:t>).</a:t>
            </a:r>
          </a:p>
          <a:p>
            <a:pPr eaLnBrk="1" hangingPunct="1"/>
            <a:r>
              <a:rPr lang="el-GR" altLang="el-GR" sz="2400" dirty="0" err="1" smtClean="0"/>
              <a:t>Ψυχόμενη</a:t>
            </a:r>
            <a:r>
              <a:rPr lang="el-GR" altLang="el-GR" sz="2400" dirty="0" smtClean="0"/>
              <a:t> φυγόκεντρο απαιτούν οι δοκιμασίες: </a:t>
            </a:r>
            <a:r>
              <a:rPr lang="en-US" altLang="el-GR" sz="2400" dirty="0" smtClean="0"/>
              <a:t>PF</a:t>
            </a:r>
            <a:r>
              <a:rPr lang="el-GR" altLang="el-GR" sz="2400" dirty="0" smtClean="0"/>
              <a:t>4, β-</a:t>
            </a:r>
            <a:r>
              <a:rPr lang="el-GR" altLang="el-GR" sz="2400" dirty="0" err="1" smtClean="0"/>
              <a:t>θρομβογλοβουλίνη</a:t>
            </a:r>
            <a:r>
              <a:rPr lang="el-GR" altLang="el-GR" sz="2400" dirty="0" smtClean="0"/>
              <a:t>, ορισμένοι παράγοντες πήξης και ειδικά ο </a:t>
            </a:r>
            <a:r>
              <a:rPr lang="en-US" altLang="el-GR" sz="2400" dirty="0" smtClean="0"/>
              <a:t>VIII</a:t>
            </a:r>
            <a:r>
              <a:rPr lang="el-GR" altLang="el-GR" sz="2400" dirty="0" smtClean="0"/>
              <a:t>, καθώς και η μελέτη της </a:t>
            </a:r>
            <a:r>
              <a:rPr lang="el-GR" altLang="el-GR" sz="2400" dirty="0" err="1" smtClean="0"/>
              <a:t>ινωδόλυσης</a:t>
            </a:r>
            <a:r>
              <a:rPr lang="el-GR" altLang="el-GR" sz="2400" dirty="0" smtClean="0"/>
              <a:t>.</a:t>
            </a:r>
          </a:p>
          <a:p>
            <a:pPr eaLnBrk="1" hangingPunct="1"/>
            <a:r>
              <a:rPr lang="el-GR" altLang="el-GR" sz="2400" dirty="0" smtClean="0"/>
              <a:t>Φυγόκεντρο σε θερμοκρασία δωματίου απαιτούν οι δοκιμασίες: Αντιπηκτικά Λύκου και η αντίσταση στην ενεργοποιημένη πρωτεΐνη </a:t>
            </a:r>
            <a:r>
              <a:rPr lang="en-US" altLang="el-GR" sz="2400" dirty="0" smtClean="0"/>
              <a:t>C</a:t>
            </a:r>
            <a:r>
              <a:rPr lang="el-GR" altLang="el-GR" sz="2400" dirty="0" smtClean="0"/>
              <a:t> (</a:t>
            </a:r>
            <a:r>
              <a:rPr lang="en-US" altLang="el-GR" sz="2400" dirty="0" smtClean="0"/>
              <a:t>APC</a:t>
            </a:r>
            <a:r>
              <a:rPr lang="el-GR" altLang="el-GR" sz="2400" dirty="0" smtClean="0"/>
              <a:t>-</a:t>
            </a:r>
            <a:r>
              <a:rPr lang="en-US" altLang="el-GR" sz="2400" dirty="0" smtClean="0"/>
              <a:t>R</a:t>
            </a:r>
            <a:r>
              <a:rPr lang="el-GR" altLang="el-GR" sz="2400" dirty="0" smtClean="0"/>
              <a:t>).</a:t>
            </a:r>
          </a:p>
        </p:txBody>
      </p:sp>
      <p:sp>
        <p:nvSpPr>
          <p:cNvPr id="2" name="Τίτλος 1"/>
          <p:cNvSpPr>
            <a:spLocks noGrp="1"/>
          </p:cNvSpPr>
          <p:nvPr>
            <p:ph type="title"/>
          </p:nvPr>
        </p:nvSpPr>
        <p:spPr/>
        <p:txBody>
          <a:bodyPr/>
          <a:lstStyle/>
          <a:p>
            <a:r>
              <a:rPr lang="el-GR" dirty="0" err="1"/>
              <a:t>Φυγοκέντρηση</a:t>
            </a:r>
            <a:endParaRPr lang="el-GR" dirty="0"/>
          </a:p>
        </p:txBody>
      </p:sp>
    </p:spTree>
    <p:extLst>
      <p:ext uri="{BB962C8B-B14F-4D97-AF65-F5344CB8AC3E}">
        <p14:creationId xmlns:p14="http://schemas.microsoft.com/office/powerpoint/2010/main" val="2222916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normAutofit/>
          </a:bodyPr>
          <a:lstStyle/>
          <a:p>
            <a:pPr eaLnBrk="1" hangingPunct="1"/>
            <a:r>
              <a:rPr lang="el-GR" altLang="el-GR" sz="2400" b="1" dirty="0" err="1" smtClean="0"/>
              <a:t>Αιμολυμένα</a:t>
            </a:r>
            <a:r>
              <a:rPr lang="el-GR" altLang="el-GR" sz="2400" b="1" dirty="0" smtClean="0"/>
              <a:t>, ικτερικά και </a:t>
            </a:r>
            <a:r>
              <a:rPr lang="el-GR" altLang="el-GR" sz="2400" b="1" dirty="0" err="1" smtClean="0"/>
              <a:t>λιπιδαιμικά</a:t>
            </a:r>
            <a:r>
              <a:rPr lang="el-GR" altLang="el-GR" sz="2400" b="1" dirty="0" smtClean="0"/>
              <a:t> δείγματα</a:t>
            </a:r>
            <a:r>
              <a:rPr lang="el-GR" altLang="el-GR" sz="2400" dirty="0" smtClean="0"/>
              <a:t> απορρίπτονται. Τα δείγματα αυτά μπορούν να επηρεάσουν τα οπτικά συστήματα του αναλυτή και να δώσουν λανθασμένα αποτελέσματα.</a:t>
            </a:r>
          </a:p>
          <a:p>
            <a:pPr eaLnBrk="1" hangingPunct="1"/>
            <a:r>
              <a:rPr lang="el-GR" altLang="el-GR" sz="2400" b="1" dirty="0" smtClean="0"/>
              <a:t>Δείγματα με πήγματα </a:t>
            </a:r>
            <a:r>
              <a:rPr lang="el-GR" altLang="el-GR" sz="2400" dirty="0" smtClean="0"/>
              <a:t>ή </a:t>
            </a:r>
            <a:r>
              <a:rPr lang="el-GR" altLang="el-GR" sz="2400" dirty="0" err="1" smtClean="0"/>
              <a:t>μικροπήγματα</a:t>
            </a:r>
            <a:r>
              <a:rPr lang="el-GR" altLang="el-GR" sz="2400" dirty="0" smtClean="0"/>
              <a:t> μη άμεσα ορατά απορρίπτονται επίσης.</a:t>
            </a:r>
          </a:p>
          <a:p>
            <a:pPr eaLnBrk="1" hangingPunct="1"/>
            <a:r>
              <a:rPr lang="el-GR" altLang="el-GR" sz="2400" dirty="0" smtClean="0"/>
              <a:t>Δείγματα με λάθος αναλογία αντιπηκτικού/αίματος.</a:t>
            </a:r>
            <a:endParaRPr lang="en-US" altLang="el-GR" sz="2400" dirty="0" smtClean="0"/>
          </a:p>
        </p:txBody>
      </p:sp>
      <p:sp>
        <p:nvSpPr>
          <p:cNvPr id="2" name="Τίτλος 1"/>
          <p:cNvSpPr>
            <a:spLocks noGrp="1"/>
          </p:cNvSpPr>
          <p:nvPr>
            <p:ph type="title"/>
          </p:nvPr>
        </p:nvSpPr>
        <p:spPr/>
        <p:txBody>
          <a:bodyPr/>
          <a:lstStyle/>
          <a:p>
            <a:r>
              <a:rPr lang="el-GR" dirty="0"/>
              <a:t>«Προβληματικά» δείγματα</a:t>
            </a:r>
          </a:p>
        </p:txBody>
      </p:sp>
    </p:spTree>
    <p:extLst>
      <p:ext uri="{BB962C8B-B14F-4D97-AF65-F5344CB8AC3E}">
        <p14:creationId xmlns:p14="http://schemas.microsoft.com/office/powerpoint/2010/main" val="4239974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a:normAutofit/>
          </a:bodyPr>
          <a:lstStyle/>
          <a:p>
            <a:pPr eaLnBrk="1" hangingPunct="1"/>
            <a:r>
              <a:rPr lang="el-GR" altLang="el-GR" sz="2400" dirty="0" smtClean="0"/>
              <a:t>Το κάπνισμα αναφέρεται ότι αυξάνει τα επίπεδα του </a:t>
            </a:r>
            <a:r>
              <a:rPr lang="en-US" altLang="el-GR" sz="2400" dirty="0" err="1" smtClean="0"/>
              <a:t>vWF</a:t>
            </a:r>
            <a:r>
              <a:rPr lang="el-GR" altLang="el-GR" sz="2400" dirty="0" smtClean="0"/>
              <a:t>, του </a:t>
            </a:r>
            <a:r>
              <a:rPr lang="el-GR" altLang="el-GR" sz="2400" dirty="0" err="1" smtClean="0"/>
              <a:t>ινωδογόνου</a:t>
            </a:r>
            <a:r>
              <a:rPr lang="el-GR" altLang="el-GR" sz="2400" dirty="0" smtClean="0"/>
              <a:t> και του </a:t>
            </a:r>
            <a:r>
              <a:rPr lang="en-US" altLang="el-GR" sz="2400" dirty="0" err="1" smtClean="0"/>
              <a:t>tPA</a:t>
            </a:r>
            <a:r>
              <a:rPr lang="el-GR" altLang="el-GR" sz="2400" dirty="0" smtClean="0"/>
              <a:t>.</a:t>
            </a:r>
          </a:p>
          <a:p>
            <a:pPr eaLnBrk="1" hangingPunct="1"/>
            <a:r>
              <a:rPr lang="el-GR" altLang="el-GR" sz="2400" dirty="0" smtClean="0"/>
              <a:t>Η χρόνια κατανάλωση αλκοόλ παρατηρείται ανεπάρκεια στους παράγοντες της πήξης.</a:t>
            </a:r>
          </a:p>
          <a:p>
            <a:pPr eaLnBrk="1" hangingPunct="1"/>
            <a:r>
              <a:rPr lang="el-GR" altLang="el-GR" sz="2400" dirty="0" smtClean="0"/>
              <a:t>Κατά την έμμηνη ρύση δεν παρατηρούνται σημαντικές αλλαγές στις τιμές των παραγόντων.</a:t>
            </a:r>
          </a:p>
          <a:p>
            <a:pPr eaLnBrk="1" hangingPunct="1"/>
            <a:r>
              <a:rPr lang="el-GR" altLang="el-GR" sz="2400" dirty="0" smtClean="0"/>
              <a:t>Οι διατροφικές συνήθειες.</a:t>
            </a:r>
            <a:endParaRPr lang="en-US" altLang="el-GR" sz="2400" dirty="0" smtClean="0"/>
          </a:p>
          <a:p>
            <a:pPr eaLnBrk="1" hangingPunct="1"/>
            <a:endParaRPr lang="en-US" altLang="el-GR" sz="2400" dirty="0" smtClean="0"/>
          </a:p>
        </p:txBody>
      </p:sp>
      <p:sp>
        <p:nvSpPr>
          <p:cNvPr id="2" name="Τίτλος 1"/>
          <p:cNvSpPr>
            <a:spLocks noGrp="1"/>
          </p:cNvSpPr>
          <p:nvPr>
            <p:ph type="title"/>
          </p:nvPr>
        </p:nvSpPr>
        <p:spPr/>
        <p:txBody>
          <a:bodyPr/>
          <a:lstStyle/>
          <a:p>
            <a:r>
              <a:rPr lang="el-GR" dirty="0"/>
              <a:t>Άλλοι παράγοντες</a:t>
            </a:r>
          </a:p>
        </p:txBody>
      </p:sp>
    </p:spTree>
    <p:extLst>
      <p:ext uri="{BB962C8B-B14F-4D97-AF65-F5344CB8AC3E}">
        <p14:creationId xmlns:p14="http://schemas.microsoft.com/office/powerpoint/2010/main" val="1728258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smtClean="0"/>
              <a:t>Παράγοντες που υπεισέρχονται στην προαναλυτική φάση της μέτρησης</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7241877"/>
              </p:ext>
            </p:extLst>
          </p:nvPr>
        </p:nvGraphicFramePr>
        <p:xfrm>
          <a:off x="457200" y="1196975"/>
          <a:ext cx="8229600" cy="5313199"/>
        </p:xfrm>
        <a:graphic>
          <a:graphicData uri="http://schemas.openxmlformats.org/drawingml/2006/table">
            <a:tbl>
              <a:tblPr firstRow="1"/>
              <a:tblGrid>
                <a:gridCol w="2743200"/>
                <a:gridCol w="2933278"/>
                <a:gridCol w="2553122"/>
              </a:tblGrid>
              <a:tr h="609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mn-lt"/>
                          <a:cs typeface="Times New Roman" pitchFamily="18" charset="0"/>
                        </a:rPr>
                        <a:t>Προετοιμασία ασθενούς</a:t>
                      </a:r>
                      <a:endParaRPr kumimoji="0" lang="en-US" sz="1800" b="1" i="0" u="none" strike="noStrike" cap="none" normalizeH="0" baseline="0" dirty="0" smtClean="0">
                        <a:ln>
                          <a:noFill/>
                        </a:ln>
                        <a:solidFill>
                          <a:srgbClr val="FFFFFF"/>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mn-lt"/>
                          <a:cs typeface="Times New Roman" pitchFamily="18" charset="0"/>
                        </a:rPr>
                        <a:t>Συλλογή δείγματος</a:t>
                      </a:r>
                      <a:endParaRPr kumimoji="0" lang="en-US" sz="1800" b="1" i="0" u="none" strike="noStrike" cap="none" normalizeH="0" baseline="0" dirty="0" smtClean="0">
                        <a:ln>
                          <a:noFill/>
                        </a:ln>
                        <a:solidFill>
                          <a:srgbClr val="FFFFFF"/>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mn-lt"/>
                          <a:cs typeface="Times New Roman" pitchFamily="18" charset="0"/>
                        </a:rPr>
                        <a:t>Διαχείριση δείγματος</a:t>
                      </a:r>
                      <a:endParaRPr kumimoji="0" lang="en-US" sz="1800" b="1" i="0" u="none" strike="noStrike" cap="none" normalizeH="0" baseline="0" dirty="0" smtClean="0">
                        <a:ln>
                          <a:noFill/>
                        </a:ln>
                        <a:solidFill>
                          <a:srgbClr val="FFFFFF"/>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87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Διατροφή</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Παράγοντες περιβάλλοντος κατά τη διάρκεια της αιμοληψίας</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Μεταφορά</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CE"/>
                    </a:solidFill>
                  </a:tcPr>
                </a:tc>
              </a:tr>
              <a:tr h="4635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Νηστεία ή μη νηστεία</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Χρόνος αιμοληψίας</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Ύπαρξη μικροπηγμάτων</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DE8"/>
                    </a:solidFill>
                  </a:tcPr>
                </a:tc>
              </a:tr>
              <a:tr h="487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Φαρμακευτική αγωγή  ή μη χορήγηση φαρμάκων </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Θέση σώματος</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Διαχωρισμός πλάσματος-ορού</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CE"/>
                    </a:solidFill>
                  </a:tcPr>
                </a:tc>
              </a:tr>
              <a:tr h="487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Ώρα αιμοληψίας σε σχέση με βιολογικούς ρυθμούς</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Τύπος δείγματος</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Συντήρηση</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DE8"/>
                    </a:solidFill>
                  </a:tcPr>
                </a:tc>
              </a:tr>
              <a:tr h="4635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Σωματική δραστηριότητα</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Σημείο φλεβοκέντησης</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Προετοιμασία για ανάλυση</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CE"/>
                    </a:solidFill>
                  </a:tcPr>
                </a:tc>
              </a:tr>
              <a:tr h="487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Περίοδος ανάπαυσης πριν την αιμοληψία</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Προετοιμασία σημείου φλεβοκέντησης </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DE8"/>
                    </a:solidFill>
                  </a:tcPr>
                </a:tc>
              </a:tr>
              <a:tr h="4635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Στρες</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Ροή αίματος</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CE"/>
                    </a:solidFill>
                  </a:tcPr>
                </a:tc>
              </a:tr>
              <a:tr h="4635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Εξοπλισμός </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DE8"/>
                    </a:solidFill>
                  </a:tcPr>
                </a:tc>
              </a:tr>
              <a:tr h="2952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00000"/>
                          </a:solidFill>
                          <a:effectLst/>
                          <a:latin typeface="+mn-lt"/>
                          <a:cs typeface="Times New Roman" pitchFamily="18" charset="0"/>
                        </a:rPr>
                        <a:t>Τεχνική </a:t>
                      </a:r>
                      <a:endParaRPr kumimoji="0" lang="en-US" sz="1800" b="0" i="0" u="none" strike="noStrike" cap="none" normalizeH="0" baseline="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mn-lt"/>
                        <a:cs typeface="Times New Roman" pitchFamily="18" charset="0"/>
                      </a:endParaRPr>
                    </a:p>
                  </a:txBody>
                  <a:tcPr marL="65691" marR="656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CE"/>
                    </a:solidFill>
                  </a:tcPr>
                </a:tc>
              </a:tr>
            </a:tbl>
          </a:graphicData>
        </a:graphic>
      </p:graphicFrame>
    </p:spTree>
    <p:extLst>
      <p:ext uri="{BB962C8B-B14F-4D97-AF65-F5344CB8AC3E}">
        <p14:creationId xmlns:p14="http://schemas.microsoft.com/office/powerpoint/2010/main" val="2830532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smtClean="0"/>
              <a:t>Κριεμπάρδης</a:t>
            </a:r>
            <a:r>
              <a:rPr lang="el-GR" sz="2000" dirty="0" smtClean="0"/>
              <a:t> 2014. </a:t>
            </a:r>
            <a:r>
              <a:rPr lang="el-GR" sz="2000" dirty="0"/>
              <a:t>Αναστάσιος </a:t>
            </a:r>
            <a:r>
              <a:rPr lang="el-GR" sz="2000" dirty="0" err="1" smtClean="0"/>
              <a:t>Κριεμπάρδης</a:t>
            </a:r>
            <a:r>
              <a:rPr lang="el-GR" sz="2000" dirty="0"/>
              <a:t>. </a:t>
            </a:r>
            <a:r>
              <a:rPr lang="el-GR" sz="2000" dirty="0" smtClean="0"/>
              <a:t>«Αιματολογία </a:t>
            </a:r>
            <a:r>
              <a:rPr lang="en-US" sz="2000" dirty="0" smtClean="0"/>
              <a:t>III </a:t>
            </a:r>
            <a:r>
              <a:rPr lang="el-GR" sz="2000" dirty="0" smtClean="0"/>
              <a:t>(Ε</a:t>
            </a:r>
            <a:r>
              <a:rPr lang="el-GR" sz="2000" dirty="0"/>
              <a:t>). </a:t>
            </a:r>
            <a:r>
              <a:rPr lang="el-GR" sz="2000" dirty="0" smtClean="0"/>
              <a:t>Ενότητα 5</a:t>
            </a:r>
            <a:r>
              <a:rPr lang="en-US" sz="2000" dirty="0" smtClean="0"/>
              <a:t>:</a:t>
            </a:r>
            <a:r>
              <a:rPr lang="el-GR" sz="2000" dirty="0"/>
              <a:t> Αιμόσταση - </a:t>
            </a:r>
            <a:r>
              <a:rPr lang="el-GR" sz="2000" dirty="0" err="1"/>
              <a:t>Προαναλυτική</a:t>
            </a:r>
            <a:r>
              <a:rPr lang="el-GR" sz="2000" dirty="0"/>
              <a:t> φάση».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a:t>
            </a:r>
            <a:endParaRPr lang="el-GR" dirty="0"/>
          </a:p>
        </p:txBody>
      </p:sp>
      <p:sp>
        <p:nvSpPr>
          <p:cNvPr id="14339" name="Content Placeholder 2"/>
          <p:cNvSpPr>
            <a:spLocks noGrp="1"/>
          </p:cNvSpPr>
          <p:nvPr>
            <p:ph idx="1"/>
          </p:nvPr>
        </p:nvSpPr>
        <p:spPr/>
        <p:txBody>
          <a:bodyPr>
            <a:normAutofit/>
          </a:bodyPr>
          <a:lstStyle/>
          <a:p>
            <a:r>
              <a:rPr lang="el-GR" altLang="el-GR" sz="2400" dirty="0" smtClean="0"/>
              <a:t>Το εργαστήριο είναι κυρίως υπεύθυνο για την ανάλυση του δείγματος, αλλά λανθασμένες μετρήσεις συχνά οφείλονται στη προ-αναλυτική φάση. Η αξιοπιστία του αποτελέσματος εξαρτάται από τους παράγοντες που καθορίζουν την ποιότητα του δείγματος. </a:t>
            </a:r>
          </a:p>
          <a:p>
            <a:r>
              <a:rPr lang="el-GR" altLang="el-GR" sz="2400" dirty="0" smtClean="0"/>
              <a:t>Συγκεκριμένα: τη λήψη, τη μεταφορά, την προπαρασκευή και την αποθήκευση  του δείγματος. </a:t>
            </a:r>
          </a:p>
          <a:p>
            <a:r>
              <a:rPr lang="el-GR" altLang="el-GR" sz="2400" dirty="0" smtClean="0"/>
              <a:t>Ιδιαίτερης σημασίας είναι η αποφυγή </a:t>
            </a:r>
            <a:r>
              <a:rPr lang="el-GR" altLang="el-GR" sz="2400" dirty="0" err="1" smtClean="0"/>
              <a:t>αιμόλυσης</a:t>
            </a:r>
            <a:r>
              <a:rPr lang="el-GR" altLang="el-GR" sz="2400" dirty="0" smtClean="0"/>
              <a:t>, η σωστή πλήρωση του σωληναρίου με το κατάλληλο αντιπηκτικό, η σωστή ανάδευση δείγματος.</a:t>
            </a:r>
            <a:endParaRPr lang="en-US" altLang="el-GR" sz="2400" dirty="0" smtClean="0"/>
          </a:p>
        </p:txBody>
      </p:sp>
    </p:spTree>
    <p:extLst>
      <p:ext uri="{BB962C8B-B14F-4D97-AF65-F5344CB8AC3E}">
        <p14:creationId xmlns:p14="http://schemas.microsoft.com/office/powerpoint/2010/main" val="3769321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615100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352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Προαναλυτική</a:t>
            </a:r>
            <a:r>
              <a:rPr lang="el-GR" dirty="0" smtClean="0"/>
              <a:t> φάση </a:t>
            </a:r>
            <a:endParaRPr lang="el-GR" dirty="0"/>
          </a:p>
        </p:txBody>
      </p:sp>
      <p:sp>
        <p:nvSpPr>
          <p:cNvPr id="3" name="Content Placeholder 2"/>
          <p:cNvSpPr>
            <a:spLocks noGrp="1"/>
          </p:cNvSpPr>
          <p:nvPr>
            <p:ph idx="1"/>
          </p:nvPr>
        </p:nvSpPr>
        <p:spPr/>
        <p:txBody>
          <a:bodyPr>
            <a:normAutofit/>
          </a:bodyPr>
          <a:lstStyle/>
          <a:p>
            <a:pPr>
              <a:defRPr/>
            </a:pPr>
            <a:r>
              <a:rPr lang="el-GR" sz="2400" dirty="0" smtClean="0"/>
              <a:t>Για τη σωστή σωστή αιμοληψία θα πρέπει το προσωπικό που εμπλέκεται σε οποιαδήποτε φάση να είναι ενήμερο για τους παράγοντες που επηρεάζουν την προαναλυτική φάση της εξέτασης και κατά συνέπεια και την ποιότητα του δείγματος.</a:t>
            </a:r>
            <a:endParaRPr lang="en-US" sz="2400" dirty="0" smtClean="0"/>
          </a:p>
        </p:txBody>
      </p:sp>
    </p:spTree>
    <p:extLst>
      <p:ext uri="{BB962C8B-B14F-4D97-AF65-F5344CB8AC3E}">
        <p14:creationId xmlns:p14="http://schemas.microsoft.com/office/powerpoint/2010/main" val="2492616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a:bodyPr>
          <a:lstStyle/>
          <a:p>
            <a:pPr eaLnBrk="1" hangingPunct="1"/>
            <a:r>
              <a:rPr lang="el-GR" altLang="el-GR" sz="2400" dirty="0" smtClean="0"/>
              <a:t>Ο χώρος θα πρέπει να είναι ζεστός το χειμώνα και δροσερός το καλοκαίρι.</a:t>
            </a:r>
          </a:p>
          <a:p>
            <a:pPr eaLnBrk="1" hangingPunct="1"/>
            <a:r>
              <a:rPr lang="el-GR" altLang="el-GR" sz="2400" dirty="0" smtClean="0"/>
              <a:t>Απουσία έντονων περιβαλλοντικών θορύβων (έχει αναφερθεί ότι αυξάνει το </a:t>
            </a:r>
            <a:r>
              <a:rPr lang="el-GR" altLang="el-GR" sz="2400" dirty="0" err="1" smtClean="0"/>
              <a:t>ινωδογόνο</a:t>
            </a:r>
            <a:r>
              <a:rPr lang="el-GR" altLang="el-GR" sz="2400" dirty="0" smtClean="0"/>
              <a:t> και τα </a:t>
            </a:r>
            <a:r>
              <a:rPr lang="en-US" altLang="el-GR" sz="2400" dirty="0" smtClean="0"/>
              <a:t>D</a:t>
            </a:r>
            <a:r>
              <a:rPr lang="el-GR" altLang="el-GR" sz="2400" dirty="0" smtClean="0"/>
              <a:t>-</a:t>
            </a:r>
            <a:r>
              <a:rPr lang="en-US" altLang="el-GR" sz="2400" dirty="0" smtClean="0"/>
              <a:t>Dimers</a:t>
            </a:r>
            <a:r>
              <a:rPr lang="el-GR" altLang="el-GR" sz="2400" dirty="0" smtClean="0"/>
              <a:t>).</a:t>
            </a:r>
          </a:p>
          <a:p>
            <a:pPr eaLnBrk="1" hangingPunct="1"/>
            <a:r>
              <a:rPr lang="el-GR" altLang="el-GR" sz="2400" dirty="0" smtClean="0"/>
              <a:t>Ο ασθενής να είναι ξεκούραστος (30 λεπτά ανάπαυση).</a:t>
            </a:r>
          </a:p>
          <a:p>
            <a:pPr eaLnBrk="1" hangingPunct="1"/>
            <a:r>
              <a:rPr lang="el-GR" altLang="el-GR" sz="2400" dirty="0" smtClean="0"/>
              <a:t>Το άγχος του ασθενούς μπορεί να προκαλέσει αύξηση των παραγόντων </a:t>
            </a:r>
            <a:r>
              <a:rPr lang="en-US" altLang="el-GR" sz="2400" dirty="0" err="1" smtClean="0"/>
              <a:t>vWF</a:t>
            </a:r>
            <a:r>
              <a:rPr lang="el-GR" altLang="el-GR" sz="2400" dirty="0" smtClean="0"/>
              <a:t>:</a:t>
            </a:r>
            <a:r>
              <a:rPr lang="en-US" altLang="el-GR" sz="2400" dirty="0" smtClean="0"/>
              <a:t>Ag</a:t>
            </a:r>
            <a:r>
              <a:rPr lang="el-GR" altLang="el-GR" sz="2400" dirty="0" smtClean="0"/>
              <a:t>, </a:t>
            </a:r>
            <a:r>
              <a:rPr lang="en-US" altLang="el-GR" sz="2400" dirty="0" err="1" smtClean="0"/>
              <a:t>FVIIIc</a:t>
            </a:r>
            <a:r>
              <a:rPr lang="el-GR" altLang="el-GR" sz="2400" dirty="0" smtClean="0"/>
              <a:t>, και </a:t>
            </a:r>
            <a:r>
              <a:rPr lang="en-US" altLang="el-GR" sz="2400" dirty="0" err="1" smtClean="0"/>
              <a:t>tPA</a:t>
            </a:r>
            <a:r>
              <a:rPr lang="el-GR" altLang="el-GR" sz="2400" dirty="0" smtClean="0"/>
              <a:t>.</a:t>
            </a:r>
          </a:p>
          <a:p>
            <a:pPr eaLnBrk="1" hangingPunct="1"/>
            <a:r>
              <a:rPr lang="el-GR" altLang="el-GR" sz="2400" dirty="0" smtClean="0"/>
              <a:t> Προτιμάται η </a:t>
            </a:r>
            <a:r>
              <a:rPr lang="el-GR" altLang="el-GR" sz="2400" dirty="0" err="1" smtClean="0"/>
              <a:t>ημικαθεστή</a:t>
            </a:r>
            <a:r>
              <a:rPr lang="el-GR" altLang="el-GR" sz="2400" dirty="0" smtClean="0"/>
              <a:t> θέση του ασθενούς.</a:t>
            </a:r>
            <a:endParaRPr lang="en-US" altLang="el-GR" sz="2400" dirty="0" smtClean="0"/>
          </a:p>
        </p:txBody>
      </p:sp>
      <p:sp>
        <p:nvSpPr>
          <p:cNvPr id="2" name="Τίτλος 1"/>
          <p:cNvSpPr>
            <a:spLocks noGrp="1"/>
          </p:cNvSpPr>
          <p:nvPr>
            <p:ph type="title"/>
          </p:nvPr>
        </p:nvSpPr>
        <p:spPr/>
        <p:txBody>
          <a:bodyPr/>
          <a:lstStyle/>
          <a:p>
            <a:r>
              <a:rPr lang="el-GR" dirty="0"/>
              <a:t>Συνθήκες αιμοληψίας</a:t>
            </a:r>
          </a:p>
        </p:txBody>
      </p:sp>
    </p:spTree>
    <p:extLst>
      <p:ext uri="{BB962C8B-B14F-4D97-AF65-F5344CB8AC3E}">
        <p14:creationId xmlns:p14="http://schemas.microsoft.com/office/powerpoint/2010/main" val="1171236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normAutofit/>
          </a:bodyPr>
          <a:lstStyle/>
          <a:p>
            <a:pPr eaLnBrk="1" hangingPunct="1"/>
            <a:r>
              <a:rPr lang="el-GR" altLang="el-GR" sz="2400" dirty="0" smtClean="0"/>
              <a:t>Προτιμάται η πρωινή αιμοληψία μεταξύ 7 και 9 και πριν  από το πρωινό. Γενικότερα θα πρέπει να έχουν περάσει 12 ώρες από το τελευταίο γεύμα.</a:t>
            </a:r>
          </a:p>
          <a:p>
            <a:pPr eaLnBrk="1" hangingPunct="1"/>
            <a:r>
              <a:rPr lang="el-GR" altLang="el-GR" sz="2400" dirty="0" smtClean="0"/>
              <a:t>Σε περίπτωση χορήγησης συμπυκνωμένων παραγόντων πήξης ή </a:t>
            </a:r>
            <a:r>
              <a:rPr lang="en-US" altLang="el-GR" sz="2400" dirty="0" smtClean="0"/>
              <a:t>DDAVP</a:t>
            </a:r>
            <a:r>
              <a:rPr lang="el-GR" altLang="el-GR" sz="2400" dirty="0" smtClean="0"/>
              <a:t> θα πρέπει να γίνεται η αιμοληψία:</a:t>
            </a:r>
            <a:endParaRPr lang="en-US" altLang="el-GR" sz="2400" dirty="0" smtClean="0"/>
          </a:p>
          <a:p>
            <a:pPr lvl="1"/>
            <a:r>
              <a:rPr lang="el-GR" altLang="el-GR" sz="2400" dirty="0" smtClean="0"/>
              <a:t>15 λεπτά μετά τη χορήγηση παράγοντα </a:t>
            </a:r>
            <a:r>
              <a:rPr lang="en-US" altLang="el-GR" sz="2400" dirty="0" smtClean="0"/>
              <a:t>VIII</a:t>
            </a:r>
            <a:r>
              <a:rPr lang="el-GR" altLang="el-GR" sz="2400" dirty="0" smtClean="0"/>
              <a:t>.</a:t>
            </a:r>
            <a:endParaRPr lang="en-US" altLang="el-GR" sz="2400" dirty="0" smtClean="0"/>
          </a:p>
          <a:p>
            <a:pPr lvl="1"/>
            <a:r>
              <a:rPr lang="el-GR" altLang="el-GR" sz="2400" dirty="0" smtClean="0"/>
              <a:t>30 λεπτά μετά τη χορήγηση παράγοντα </a:t>
            </a:r>
            <a:r>
              <a:rPr lang="en-US" altLang="el-GR" sz="2400" dirty="0" smtClean="0"/>
              <a:t>IX</a:t>
            </a:r>
            <a:r>
              <a:rPr lang="el-GR" altLang="el-GR" sz="2400" dirty="0" smtClean="0"/>
              <a:t>.</a:t>
            </a:r>
            <a:endParaRPr lang="en-US" altLang="el-GR" sz="2400" dirty="0" smtClean="0"/>
          </a:p>
          <a:p>
            <a:pPr lvl="1"/>
            <a:r>
              <a:rPr lang="el-GR" altLang="el-GR" sz="2400" dirty="0" smtClean="0"/>
              <a:t>60 λεπτά μετά τη χορήγηση </a:t>
            </a:r>
            <a:r>
              <a:rPr lang="en-US" altLang="el-GR" sz="2400" dirty="0" smtClean="0"/>
              <a:t>DDAVP</a:t>
            </a:r>
            <a:r>
              <a:rPr lang="el-GR" altLang="el-GR" sz="2400" dirty="0" smtClean="0"/>
              <a:t>.</a:t>
            </a:r>
            <a:endParaRPr lang="en-US" altLang="el-GR" sz="2400" dirty="0" smtClean="0"/>
          </a:p>
        </p:txBody>
      </p:sp>
      <p:sp>
        <p:nvSpPr>
          <p:cNvPr id="2" name="Τίτλος 1"/>
          <p:cNvSpPr>
            <a:spLocks noGrp="1"/>
          </p:cNvSpPr>
          <p:nvPr>
            <p:ph type="title"/>
          </p:nvPr>
        </p:nvSpPr>
        <p:spPr/>
        <p:txBody>
          <a:bodyPr/>
          <a:lstStyle/>
          <a:p>
            <a:r>
              <a:rPr lang="el-GR" dirty="0"/>
              <a:t>Χρόνος της αιμοληψίας </a:t>
            </a:r>
          </a:p>
        </p:txBody>
      </p:sp>
    </p:spTree>
    <p:extLst>
      <p:ext uri="{BB962C8B-B14F-4D97-AF65-F5344CB8AC3E}">
        <p14:creationId xmlns:p14="http://schemas.microsoft.com/office/powerpoint/2010/main" val="434454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normAutofit/>
          </a:bodyPr>
          <a:lstStyle/>
          <a:p>
            <a:pPr eaLnBrk="1" hangingPunct="1"/>
            <a:r>
              <a:rPr lang="el-GR" altLang="el-GR" sz="2400" dirty="0" smtClean="0"/>
              <a:t> Θα πρέπει η διάμετρος βελόνας να είναι ανάλογη της φλέβας. Πολύ μικρές διάμετροι μπορούν να προκαλέσουν </a:t>
            </a:r>
            <a:r>
              <a:rPr lang="el-GR" altLang="el-GR" sz="2400" dirty="0" err="1" smtClean="0"/>
              <a:t>αιμόλυση</a:t>
            </a:r>
            <a:r>
              <a:rPr lang="el-GR" altLang="el-GR" sz="2400" dirty="0" smtClean="0"/>
              <a:t> δείγματος ενώ πολύ μεγάλες διάμετροι ευθύνονται συχνά για τον τραυματισμό των φλεβών και ως συνέπεια την απελευθέρωση </a:t>
            </a:r>
            <a:r>
              <a:rPr lang="el-GR" altLang="el-GR" sz="2400" dirty="0" err="1" smtClean="0"/>
              <a:t>ιστικού</a:t>
            </a:r>
            <a:r>
              <a:rPr lang="el-GR" altLang="el-GR" sz="2400" dirty="0" smtClean="0"/>
              <a:t> παράγοντα και την ενεργοποίηση της πήξης.</a:t>
            </a:r>
          </a:p>
          <a:p>
            <a:pPr eaLnBrk="1" hangingPunct="1"/>
            <a:r>
              <a:rPr lang="el-GR" altLang="el-GR" sz="2400" dirty="0" smtClean="0"/>
              <a:t>Το σύστημα πεταλούδας θα πρέπει να αποφεύγεται αφού αυξάνει την πιθανότητα ενεργοποίησης των αιμοπεταλίων.</a:t>
            </a:r>
            <a:endParaRPr lang="en-US" altLang="el-GR" sz="2400" dirty="0" smtClean="0"/>
          </a:p>
        </p:txBody>
      </p:sp>
      <p:sp>
        <p:nvSpPr>
          <p:cNvPr id="2" name="Τίτλος 1"/>
          <p:cNvSpPr>
            <a:spLocks noGrp="1"/>
          </p:cNvSpPr>
          <p:nvPr>
            <p:ph type="title"/>
          </p:nvPr>
        </p:nvSpPr>
        <p:spPr/>
        <p:txBody>
          <a:bodyPr/>
          <a:lstStyle/>
          <a:p>
            <a:r>
              <a:rPr lang="el-GR" dirty="0"/>
              <a:t>Επιλογή της βελόνας</a:t>
            </a:r>
          </a:p>
        </p:txBody>
      </p:sp>
    </p:spTree>
    <p:extLst>
      <p:ext uri="{BB962C8B-B14F-4D97-AF65-F5344CB8AC3E}">
        <p14:creationId xmlns:p14="http://schemas.microsoft.com/office/powerpoint/2010/main" val="753465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normAutofit/>
          </a:bodyPr>
          <a:lstStyle/>
          <a:p>
            <a:pPr eaLnBrk="1" hangingPunct="1"/>
            <a:r>
              <a:rPr lang="el-GR" altLang="el-GR" sz="2400" dirty="0" smtClean="0"/>
              <a:t>Το αντιπηκτικό που χρησιμοποιείται είναι το Κιτρικό Νάτριο (</a:t>
            </a:r>
            <a:r>
              <a:rPr lang="en-US" altLang="el-GR" sz="2400" dirty="0" smtClean="0"/>
              <a:t>Sodium Citrate)</a:t>
            </a:r>
            <a:r>
              <a:rPr lang="el-GR" altLang="el-GR" sz="2400" dirty="0" smtClean="0"/>
              <a:t> σταθεροποιημένο ως προς το </a:t>
            </a:r>
            <a:r>
              <a:rPr lang="en-US" altLang="el-GR" sz="2400" dirty="0" smtClean="0"/>
              <a:t>pH</a:t>
            </a:r>
            <a:r>
              <a:rPr lang="el-GR" altLang="el-GR" sz="2400" dirty="0" smtClean="0"/>
              <a:t>.</a:t>
            </a:r>
            <a:endParaRPr lang="en-US" altLang="el-GR" sz="2400" dirty="0" smtClean="0"/>
          </a:p>
          <a:p>
            <a:pPr eaLnBrk="1" hangingPunct="1"/>
            <a:r>
              <a:rPr lang="en-US" altLang="el-GR" sz="2400" dirty="0" smtClean="0"/>
              <a:t>EDTA </a:t>
            </a:r>
            <a:r>
              <a:rPr lang="el-GR" altLang="el-GR" sz="2400" dirty="0" smtClean="0"/>
              <a:t>και Ηπαρίνη δεν χρησιμοποιούνται καθώς πολλοί παράγοντες είναι ασταθείς στο πρώτο ενώ το δεύτερο αναστέλλει άμεσα το μηχανισμό πήξης.</a:t>
            </a:r>
            <a:endParaRPr lang="en-US" altLang="el-GR" sz="2400" dirty="0" smtClean="0"/>
          </a:p>
        </p:txBody>
      </p:sp>
      <p:sp>
        <p:nvSpPr>
          <p:cNvPr id="3" name="Τίτλος 2"/>
          <p:cNvSpPr>
            <a:spLocks noGrp="1"/>
          </p:cNvSpPr>
          <p:nvPr>
            <p:ph type="title"/>
          </p:nvPr>
        </p:nvSpPr>
        <p:spPr/>
        <p:txBody>
          <a:bodyPr/>
          <a:lstStyle/>
          <a:p>
            <a:r>
              <a:rPr lang="el-GR" dirty="0"/>
              <a:t>Αντιπηκτικά</a:t>
            </a:r>
          </a:p>
        </p:txBody>
      </p:sp>
    </p:spTree>
    <p:extLst>
      <p:ext uri="{BB962C8B-B14F-4D97-AF65-F5344CB8AC3E}">
        <p14:creationId xmlns:p14="http://schemas.microsoft.com/office/powerpoint/2010/main" val="2088767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normAutofit/>
          </a:bodyPr>
          <a:lstStyle/>
          <a:p>
            <a:pPr eaLnBrk="1" hangingPunct="1"/>
            <a:r>
              <a:rPr lang="el-GR" altLang="el-GR" sz="2400" dirty="0" smtClean="0"/>
              <a:t>Η </a:t>
            </a:r>
            <a:r>
              <a:rPr lang="el-GR" altLang="el-GR" sz="2400" b="1" dirty="0" smtClean="0"/>
              <a:t>παρατεταμένη</a:t>
            </a:r>
            <a:r>
              <a:rPr lang="el-GR" altLang="el-GR" sz="2400" dirty="0" smtClean="0"/>
              <a:t> </a:t>
            </a:r>
            <a:r>
              <a:rPr lang="el-GR" altLang="el-GR" sz="2400" b="1" dirty="0" smtClean="0"/>
              <a:t>περίδεση</a:t>
            </a:r>
            <a:r>
              <a:rPr lang="el-GR" altLang="el-GR" sz="2400" dirty="0" smtClean="0"/>
              <a:t> πρέπει να αποφεύγεται αφού προκαλεί ενεργοποίηση ορισμένων παραγόντων πήξης.</a:t>
            </a:r>
            <a:endParaRPr lang="en-US" altLang="el-GR" sz="2400" dirty="0" smtClean="0"/>
          </a:p>
          <a:p>
            <a:pPr eaLnBrk="1" hangingPunct="1"/>
            <a:r>
              <a:rPr lang="el-GR" altLang="el-GR" sz="2400" dirty="0" smtClean="0"/>
              <a:t>Γενικότερα η αιμοληψία θα πρέπει να είναι ευχερής και αβίαστη προκειμένου να αποφευχθεί η απελευθέρωση του </a:t>
            </a:r>
            <a:r>
              <a:rPr lang="el-GR" altLang="el-GR" sz="2400" dirty="0" err="1" smtClean="0"/>
              <a:t>Αιμοπεταλιακού</a:t>
            </a:r>
            <a:r>
              <a:rPr lang="el-GR" altLang="el-GR" sz="2400" dirty="0" smtClean="0"/>
              <a:t> Παράγοντα 4 (</a:t>
            </a:r>
            <a:r>
              <a:rPr lang="en-US" altLang="el-GR" sz="2400" dirty="0" smtClean="0"/>
              <a:t>PF</a:t>
            </a:r>
            <a:r>
              <a:rPr lang="el-GR" altLang="el-GR" sz="2400" dirty="0" smtClean="0"/>
              <a:t>4).</a:t>
            </a:r>
          </a:p>
          <a:p>
            <a:pPr eaLnBrk="1" hangingPunct="1"/>
            <a:r>
              <a:rPr lang="el-GR" altLang="el-GR" sz="2400" dirty="0" smtClean="0"/>
              <a:t>Ιδανικά αιμοληψία χωρίς περίδεση.</a:t>
            </a:r>
          </a:p>
        </p:txBody>
      </p:sp>
      <p:sp>
        <p:nvSpPr>
          <p:cNvPr id="2" name="Τίτλος 1"/>
          <p:cNvSpPr>
            <a:spLocks noGrp="1"/>
          </p:cNvSpPr>
          <p:nvPr>
            <p:ph type="title"/>
          </p:nvPr>
        </p:nvSpPr>
        <p:spPr/>
        <p:txBody>
          <a:bodyPr/>
          <a:lstStyle/>
          <a:p>
            <a:r>
              <a:rPr lang="el-GR" dirty="0"/>
              <a:t>Περίδεση</a:t>
            </a:r>
          </a:p>
        </p:txBody>
      </p:sp>
    </p:spTree>
    <p:extLst>
      <p:ext uri="{BB962C8B-B14F-4D97-AF65-F5344CB8AC3E}">
        <p14:creationId xmlns:p14="http://schemas.microsoft.com/office/powerpoint/2010/main" val="375062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pPr algn="just" eaLnBrk="1" hangingPunct="1"/>
            <a:r>
              <a:rPr lang="el-GR" altLang="el-GR" dirty="0" smtClean="0"/>
              <a:t>Προτιμώνται οι μεγάλες φλέβες του βραχίονα και χέρι που δεν είναι καθετηριασμένο. Η ανάμιξη με τις ουσίες των καθετήρων αποτελεί συχνό σφάλμα.</a:t>
            </a:r>
          </a:p>
          <a:p>
            <a:pPr algn="just" eaLnBrk="1" hangingPunct="1"/>
            <a:r>
              <a:rPr lang="el-GR" altLang="el-GR" dirty="0" smtClean="0"/>
              <a:t>Δεν θα πρέπει να υπάρχουν υπολείμματα αλκοόλης στην περιοχή </a:t>
            </a:r>
            <a:r>
              <a:rPr lang="el-GR" altLang="el-GR" dirty="0" err="1" smtClean="0"/>
              <a:t>φλεβοκέντησης</a:t>
            </a:r>
            <a:r>
              <a:rPr lang="el-GR" altLang="el-GR" dirty="0" smtClean="0"/>
              <a:t> γιατί μπορεί να προκαλέσουν </a:t>
            </a:r>
            <a:r>
              <a:rPr lang="el-GR" altLang="el-GR" dirty="0" err="1" smtClean="0"/>
              <a:t>αιμόλυση</a:t>
            </a:r>
            <a:r>
              <a:rPr lang="el-GR" altLang="el-GR" dirty="0" smtClean="0"/>
              <a:t>.</a:t>
            </a:r>
          </a:p>
          <a:p>
            <a:pPr algn="just" eaLnBrk="1" hangingPunct="1"/>
            <a:r>
              <a:rPr lang="el-GR" altLang="el-GR" dirty="0" smtClean="0"/>
              <a:t>Εάν ωστόσο δεν μπορεί να αποφευχθεί η λήψη από καθετήρα θα πρέπει να απορρίπτονται τα πρώτα 5 </a:t>
            </a:r>
            <a:r>
              <a:rPr lang="en-US" altLang="el-GR" dirty="0" smtClean="0"/>
              <a:t>mL</a:t>
            </a:r>
            <a:r>
              <a:rPr lang="el-GR" altLang="el-GR" dirty="0" smtClean="0"/>
              <a:t>.</a:t>
            </a:r>
            <a:endParaRPr lang="en-US" altLang="el-GR" dirty="0" smtClean="0"/>
          </a:p>
        </p:txBody>
      </p:sp>
      <p:sp>
        <p:nvSpPr>
          <p:cNvPr id="2" name="Τίτλος 1"/>
          <p:cNvSpPr>
            <a:spLocks noGrp="1"/>
          </p:cNvSpPr>
          <p:nvPr>
            <p:ph type="title"/>
          </p:nvPr>
        </p:nvSpPr>
        <p:spPr/>
        <p:txBody>
          <a:bodyPr/>
          <a:lstStyle/>
          <a:p>
            <a:r>
              <a:rPr lang="el-GR" dirty="0"/>
              <a:t>Σημείο </a:t>
            </a:r>
            <a:r>
              <a:rPr lang="el-GR" dirty="0" err="1"/>
              <a:t>φλεβοκέντησης</a:t>
            </a:r>
            <a:r>
              <a:rPr lang="el-GR" dirty="0"/>
              <a:t> </a:t>
            </a:r>
          </a:p>
        </p:txBody>
      </p:sp>
    </p:spTree>
    <p:extLst>
      <p:ext uri="{BB962C8B-B14F-4D97-AF65-F5344CB8AC3E}">
        <p14:creationId xmlns:p14="http://schemas.microsoft.com/office/powerpoint/2010/main" val="9483083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
  <a:themeElements>
    <a:clrScheme name="Προσαρμοσμένο 1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20</TotalTime>
  <Words>1805</Words>
  <Application>Microsoft Office PowerPoint</Application>
  <PresentationFormat>Προβολή στην οθόνη (4:3)</PresentationFormat>
  <Paragraphs>173</Paragraphs>
  <Slides>23</Slides>
  <Notes>22</Notes>
  <HiddenSlides>0</HiddenSlides>
  <MMClips>0</MMClips>
  <ScaleCrop>false</ScaleCrop>
  <HeadingPairs>
    <vt:vector size="4" baseType="variant">
      <vt:variant>
        <vt:lpstr>Θέμα</vt:lpstr>
      </vt:variant>
      <vt:variant>
        <vt:i4>2</vt:i4>
      </vt:variant>
      <vt:variant>
        <vt:lpstr>Τίτλοι διαφανειών</vt:lpstr>
      </vt:variant>
      <vt:variant>
        <vt:i4>23</vt:i4>
      </vt:variant>
    </vt:vector>
  </HeadingPairs>
  <TitlesOfParts>
    <vt:vector size="25" baseType="lpstr">
      <vt:lpstr>OC_template</vt:lpstr>
      <vt:lpstr>OC_template_updated</vt:lpstr>
      <vt:lpstr>Αιματολογία ΙΙΙ (Ε)</vt:lpstr>
      <vt:lpstr>Γενικά </vt:lpstr>
      <vt:lpstr>Προαναλυτική φάση </vt:lpstr>
      <vt:lpstr>Συνθήκες αιμοληψίας</vt:lpstr>
      <vt:lpstr>Χρόνος της αιμοληψίας </vt:lpstr>
      <vt:lpstr>Επιλογή της βελόνας</vt:lpstr>
      <vt:lpstr>Αντιπηκτικά</vt:lpstr>
      <vt:lpstr>Περίδεση</vt:lpstr>
      <vt:lpstr>Σημείο φλεβοκέντησης </vt:lpstr>
      <vt:lpstr>Λήψη ιστορικού ασθενούς</vt:lpstr>
      <vt:lpstr>Συντήρηση και μεταφορά του δείγματος</vt:lpstr>
      <vt:lpstr>Χρονικό διάστημα λήψης - αποχωρισμού</vt:lpstr>
      <vt:lpstr>Φυγοκέντρηση</vt:lpstr>
      <vt:lpstr>«Προβληματικά» δείγματα</vt:lpstr>
      <vt:lpstr>Άλλοι παράγοντες</vt:lpstr>
      <vt:lpstr>Παράγοντες που υπεισέρχονται στην προαναλυτική φάση της μέτρησης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Αιματολογία ΙΙΙ - Ε</dc:title>
  <dc:creator>opencourses@teiath.gr</dc:creator>
  <cp:lastModifiedBy>fkaram2</cp:lastModifiedBy>
  <cp:revision>9</cp:revision>
  <dcterms:created xsi:type="dcterms:W3CDTF">2015-01-22T13:22:14Z</dcterms:created>
  <dcterms:modified xsi:type="dcterms:W3CDTF">2015-03-02T08:20:54Z</dcterms:modified>
</cp:coreProperties>
</file>