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57260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46049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49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6187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23583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398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54691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15758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8843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3415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p:spPr>
      </p:pic>
      <p:sp>
        <p:nvSpPr>
          <p:cNvPr id="2" name="Title 1"/>
          <p:cNvSpPr>
            <a:spLocks noGrp="1"/>
          </p:cNvSpPr>
          <p:nvPr>
            <p:ph type="title"/>
          </p:nvPr>
        </p:nvSpPr>
        <p:spPr>
          <a:solidFill>
            <a:srgbClr val="F4F8E7"/>
          </a:solidFill>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gradFill>
            <a:gsLst>
              <a:gs pos="0">
                <a:srgbClr val="F4F8E7"/>
              </a:gs>
              <a:gs pos="91000">
                <a:srgbClr val="F4F8E7"/>
              </a:gs>
              <a:gs pos="100000">
                <a:srgbClr val="F4F8E7">
                  <a:alpha val="14000"/>
                </a:srgbClr>
              </a:gs>
            </a:gsLst>
            <a:lin ang="5400000" scaled="1"/>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24767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9134A91-F0AD-49F2-9EB5-AF10614CBC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61103510"/>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27642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kalafatis-art.gr/gr/gallery.ph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tionalgallery.gr/site/content.php?artwork_id=6062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Eug%C3%A8ne_Delacroix_-_Le_Massacre_de_Scio.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ommons.wikimedia.org/wiki/User:Odys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llicitculturalproperty.com/tag/provena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Tomb_of_Sofia_Afentaki.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ocalPoi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eacemakergirl.deviantart.com/art/A-New-Adventure-258270920"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creativecommons.org/licenses/by-nc-nd/3.0/" TargetMode="External"/><Relationship Id="rId5" Type="http://schemas.openxmlformats.org/officeDocument/2006/relationships/hyperlink" Target="http://commons.wikimedia.org/wiki/User:FocalPoint" TargetMode="External"/><Relationship Id="rId4" Type="http://schemas.openxmlformats.org/officeDocument/2006/relationships/hyperlink" Target="http://peacemakergirl.deviantart.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psa.gr/i/%CE%B4%CE%B9%CE%B1%CF%86%CE%B7%CE%BC%CE%B9%CF%83%CE%B7/"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1340768"/>
            <a:ext cx="8496944" cy="1470025"/>
          </a:xfrm>
        </p:spPr>
        <p:txBody>
          <a:bodyPr>
            <a:normAutofit/>
          </a:bodyPr>
          <a:lstStyle/>
          <a:p>
            <a:pPr lvl="1" algn="ctr"/>
            <a:r>
              <a:rPr lang="el-GR" sz="4000" b="1" dirty="0" smtClean="0">
                <a:solidFill>
                  <a:schemeClr val="tx1"/>
                </a:solidFill>
                <a:latin typeface="+mn-lt"/>
              </a:rPr>
              <a:t>Συστήματα Θεματικής Πρόσβασης (Θ)</a:t>
            </a:r>
            <a:endParaRPr lang="el-GR" sz="1600" b="1" dirty="0">
              <a:solidFill>
                <a:schemeClr val="tx1"/>
              </a:solidFill>
              <a:latin typeface="+mn-lt"/>
            </a:endParaRPr>
          </a:p>
        </p:txBody>
      </p:sp>
      <p:sp>
        <p:nvSpPr>
          <p:cNvPr id="3" name="Υπότιτλος 2"/>
          <p:cNvSpPr>
            <a:spLocks noGrp="1"/>
          </p:cNvSpPr>
          <p:nvPr>
            <p:ph type="subTitle" idx="1"/>
          </p:nvPr>
        </p:nvSpPr>
        <p:spPr>
          <a:xfrm>
            <a:off x="497515" y="2780928"/>
            <a:ext cx="8148971" cy="1752600"/>
          </a:xfrm>
        </p:spPr>
        <p:txBody>
          <a:bodyPr>
            <a:noAutofit/>
          </a:bodyPr>
          <a:lstStyle/>
          <a:p>
            <a:r>
              <a:rPr lang="el-GR" sz="2700" b="1" dirty="0" smtClean="0"/>
              <a:t>Ενότητα 5</a:t>
            </a:r>
            <a:r>
              <a:rPr lang="el-GR" sz="2700" dirty="0" smtClean="0"/>
              <a:t>:</a:t>
            </a:r>
            <a:r>
              <a:rPr lang="en-US" sz="2700" dirty="0" smtClean="0"/>
              <a:t> </a:t>
            </a:r>
            <a:r>
              <a:rPr lang="el-GR" sz="2700" dirty="0" smtClean="0"/>
              <a:t>Θεματική επεξεργασία απεικονιστικών τεκμηρίων</a:t>
            </a:r>
            <a:endParaRPr lang="en-US" sz="2700" dirty="0" smtClean="0"/>
          </a:p>
          <a:p>
            <a:endParaRPr lang="en-US" sz="2400" dirty="0" smtClean="0"/>
          </a:p>
          <a:p>
            <a:pPr>
              <a:spcBef>
                <a:spcPts val="0"/>
              </a:spcBef>
            </a:pPr>
            <a:r>
              <a:rPr lang="el-GR" sz="2400" dirty="0"/>
              <a:t>Δάφνη Κυριάκη-Μάνεση</a:t>
            </a:r>
          </a:p>
          <a:p>
            <a:pPr>
              <a:spcBef>
                <a:spcPts val="0"/>
              </a:spcBef>
            </a:pPr>
            <a:r>
              <a:rPr lang="el-GR" sz="2400" dirty="0"/>
              <a:t>Τμήμα Βιβλιοθηκονομίας</a:t>
            </a:r>
            <a:r>
              <a:rPr lang="en-US" sz="2400" dirty="0"/>
              <a:t> </a:t>
            </a:r>
            <a:r>
              <a:rPr lang="el-GR" sz="2400" dirty="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6661920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934842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a:t>
            </a:r>
            <a:r>
              <a:rPr lang="el-GR" sz="2000" dirty="0"/>
              <a:t>«Συστήματα Θεματικής </a:t>
            </a:r>
            <a:r>
              <a:rPr lang="el-GR" sz="2000" dirty="0" smtClean="0"/>
              <a:t>Πρόσβασης (Θ). </a:t>
            </a:r>
            <a:r>
              <a:rPr lang="el-GR" sz="2000" dirty="0"/>
              <a:t>Ενότητα 5: Θεματική επεξεργασία απεικονιστικών </a:t>
            </a:r>
            <a:r>
              <a:rPr lang="el-GR" sz="2000" dirty="0" smtClean="0"/>
              <a:t>τεκμηρίων».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86524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solidFill>
                  <a:prstClr val="black"/>
                </a:solidFill>
                <a:latin typeface="Calibri"/>
              </a:rPr>
              <a:t>[1] http://creativecommons.org/licenses/by-nc-sa/4.0/ </a:t>
            </a:r>
            <a:endParaRPr lang="en-US" dirty="0" smtClean="0">
              <a:solidFill>
                <a:prstClr val="black"/>
              </a:solidFill>
              <a:latin typeface="Calibri"/>
            </a:endParaRPr>
          </a:p>
          <a:p>
            <a:endParaRPr lang="el-GR" dirty="0">
              <a:solidFill>
                <a:prstClr val="black"/>
              </a:solidFill>
              <a:latin typeface="Calibri"/>
            </a:endParaRPr>
          </a:p>
          <a:p>
            <a:r>
              <a:rPr lang="el-GR" dirty="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marL="342900" indent="-342900">
              <a:buFont typeface="Arial" panose="020B0604020202020204" pitchFamily="34" charset="0"/>
              <a:buChar char="•"/>
            </a:pPr>
            <a:endParaRPr lang="el-GR" dirty="0">
              <a:solidFill>
                <a:prstClr val="black"/>
              </a:solidFill>
              <a:latin typeface="Calibri"/>
            </a:endParaRPr>
          </a:p>
          <a:p>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854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862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16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785828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1515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Έργα τέχνης</a:t>
            </a:r>
            <a:endParaRPr lang="el-GR" dirty="0"/>
          </a:p>
        </p:txBody>
      </p:sp>
      <p:sp>
        <p:nvSpPr>
          <p:cNvPr id="3" name="Subtitle 2"/>
          <p:cNvSpPr>
            <a:spLocks noGrp="1"/>
          </p:cNvSpPr>
          <p:nvPr>
            <p:ph idx="1"/>
          </p:nvPr>
        </p:nvSpPr>
        <p:spPr/>
        <p:txBody>
          <a:bodyPr/>
          <a:lstStyle/>
          <a:p>
            <a:r>
              <a:rPr lang="el-GR" dirty="0" smtClean="0"/>
              <a:t>Τι είναι</a:t>
            </a:r>
          </a:p>
          <a:p>
            <a:r>
              <a:rPr lang="el-GR" dirty="0" smtClean="0"/>
              <a:t>Για ποιο σκοπό είναι</a:t>
            </a:r>
          </a:p>
          <a:p>
            <a:r>
              <a:rPr lang="el-GR" dirty="0" smtClean="0"/>
              <a:t>Περί τίνος πρόκειται</a:t>
            </a:r>
            <a:endParaRPr lang="en-US" dirty="0" smtClean="0"/>
          </a:p>
          <a:p>
            <a:endParaRPr lang="en-US" dirty="0" smtClean="0"/>
          </a:p>
          <a:p>
            <a:endParaRPr lang="el-GR" dirty="0"/>
          </a:p>
        </p:txBody>
      </p:sp>
      <p:pic>
        <p:nvPicPr>
          <p:cNvPr id="1026" name="Picture 2" descr="γλυπτό καράβι έργο του Νίκου Καλαφάτη"/>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16376"/>
            <a:ext cx="3833146" cy="2641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7808" y="5666764"/>
            <a:ext cx="1841530" cy="276999"/>
          </a:xfrm>
          <a:prstGeom prst="rect">
            <a:avLst/>
          </a:prstGeom>
        </p:spPr>
        <p:txBody>
          <a:bodyPr wrap="none">
            <a:spAutoFit/>
          </a:bodyPr>
          <a:lstStyle/>
          <a:p>
            <a:r>
              <a:rPr lang="el-GR" sz="1200" dirty="0" smtClean="0">
                <a:latin typeface="+mn-lt"/>
                <a:hlinkClick r:id="rId3"/>
              </a:rPr>
              <a:t>Έργο του Νίκου Καλαφάτη</a:t>
            </a:r>
            <a:endParaRPr lang="el-GR" sz="12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28030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1</a:t>
            </a:r>
            <a:endParaRPr lang="el-GR" dirty="0"/>
          </a:p>
        </p:txBody>
      </p:sp>
      <p:sp>
        <p:nvSpPr>
          <p:cNvPr id="6" name="Content Placeholder 5"/>
          <p:cNvSpPr>
            <a:spLocks noGrp="1"/>
          </p:cNvSpPr>
          <p:nvPr>
            <p:ph idx="1"/>
          </p:nvPr>
        </p:nvSpPr>
        <p:spPr/>
        <p:txBody>
          <a:bodyPr/>
          <a:lstStyle/>
          <a:p>
            <a:pPr lvl="1">
              <a:buNone/>
            </a:pPr>
            <a:r>
              <a:rPr lang="el-GR" b="1" dirty="0" smtClean="0">
                <a:solidFill>
                  <a:srgbClr val="820000"/>
                </a:solidFill>
              </a:rPr>
              <a:t>Τι είναι;</a:t>
            </a:r>
          </a:p>
          <a:p>
            <a:pPr lvl="1">
              <a:buNone/>
            </a:pPr>
            <a:r>
              <a:rPr lang="el-GR" dirty="0" smtClean="0"/>
              <a:t>	γυναίκα</a:t>
            </a:r>
          </a:p>
          <a:p>
            <a:pPr lvl="1">
              <a:buNone/>
            </a:pPr>
            <a:r>
              <a:rPr lang="el-GR" b="1" dirty="0" smtClean="0">
                <a:solidFill>
                  <a:srgbClr val="820000"/>
                </a:solidFill>
              </a:rPr>
              <a:t>Για ποιο σκοπό είναι;</a:t>
            </a:r>
          </a:p>
          <a:p>
            <a:pPr lvl="1">
              <a:buNone/>
            </a:pPr>
            <a:r>
              <a:rPr lang="el-GR" dirty="0" smtClean="0"/>
              <a:t>	αναμονή</a:t>
            </a:r>
          </a:p>
          <a:p>
            <a:pPr lvl="1">
              <a:buNone/>
            </a:pPr>
            <a:r>
              <a:rPr lang="el-GR" b="1" dirty="0" smtClean="0">
                <a:solidFill>
                  <a:srgbClr val="820000"/>
                </a:solidFill>
              </a:rPr>
              <a:t>Περί τίνος πρόκειται;</a:t>
            </a:r>
          </a:p>
          <a:p>
            <a:pPr lvl="1">
              <a:buNone/>
            </a:pPr>
            <a:r>
              <a:rPr lang="el-GR" dirty="0" smtClean="0"/>
              <a:t>	&lt;γυναίκες – 19ος αιώνας&gt; </a:t>
            </a:r>
          </a:p>
          <a:p>
            <a:pPr lvl="1">
              <a:buNone/>
            </a:pPr>
            <a:r>
              <a:rPr lang="el-GR" dirty="0" smtClean="0"/>
              <a:t>	&lt;παράθυρο&gt; &lt;παρατήρηση&gt; </a:t>
            </a:r>
          </a:p>
          <a:p>
            <a:pPr lvl="1">
              <a:buNone/>
            </a:pPr>
            <a:r>
              <a:rPr lang="el-GR" dirty="0" smtClean="0"/>
              <a:t>	&lt;κρίνος&gt; &lt;ελληνικό σπίτι – 19ος αιώνας&gt;  &lt;αγροτικό σπίτι – επίπλωση – Ελλάδα -19ος αιώνας&gt; &lt;ενδυμασία – Ελλάδα- 19ος αιώνας&gt;</a:t>
            </a:r>
          </a:p>
          <a:p>
            <a:endParaRPr lang="el-GR" dirty="0"/>
          </a:p>
        </p:txBody>
      </p:sp>
      <p:pic>
        <p:nvPicPr>
          <p:cNvPr id="7" name="normalSizedImage" descr="Νικηφόρος Λύτρας, Το φίλημα. Πριν το 1878. Εθνική Πινακοθήκη Αθηνών"/>
          <p:cNvPicPr/>
          <p:nvPr/>
        </p:nvPicPr>
        <p:blipFill>
          <a:blip r:embed="rId2" cstate="print"/>
          <a:srcRect/>
          <a:stretch>
            <a:fillRect/>
          </a:stretch>
        </p:blipFill>
        <p:spPr bwMode="auto">
          <a:xfrm>
            <a:off x="6666152" y="1282104"/>
            <a:ext cx="1944216" cy="2808312"/>
          </a:xfrm>
          <a:prstGeom prst="rect">
            <a:avLst/>
          </a:prstGeom>
          <a:noFill/>
          <a:ln w="9525">
            <a:noFill/>
            <a:miter lim="800000"/>
            <a:headEnd/>
            <a:tailEnd/>
          </a:ln>
        </p:spPr>
      </p:pic>
      <p:sp>
        <p:nvSpPr>
          <p:cNvPr id="4" name="Rectangle 3"/>
          <p:cNvSpPr/>
          <p:nvPr/>
        </p:nvSpPr>
        <p:spPr>
          <a:xfrm>
            <a:off x="6522136" y="4077070"/>
            <a:ext cx="2232248" cy="646331"/>
          </a:xfrm>
          <a:prstGeom prst="rect">
            <a:avLst/>
          </a:prstGeom>
        </p:spPr>
        <p:txBody>
          <a:bodyPr wrap="square">
            <a:spAutoFit/>
          </a:bodyPr>
          <a:lstStyle/>
          <a:p>
            <a:pPr algn="ctr"/>
            <a:r>
              <a:rPr lang="el-GR" sz="1200" dirty="0">
                <a:solidFill>
                  <a:schemeClr val="tx1">
                    <a:lumMod val="75000"/>
                    <a:lumOff val="25000"/>
                  </a:schemeClr>
                </a:solidFill>
                <a:latin typeface="+mn-lt"/>
              </a:rPr>
              <a:t>Νικηφόρος Λύτρας, </a:t>
            </a:r>
            <a:r>
              <a:rPr lang="el-GR" sz="1200" i="1" dirty="0">
                <a:solidFill>
                  <a:schemeClr val="tx1">
                    <a:lumMod val="75000"/>
                    <a:lumOff val="25000"/>
                  </a:schemeClr>
                </a:solidFill>
                <a:latin typeface="+mn-lt"/>
              </a:rPr>
              <a:t>Το φίλημα</a:t>
            </a:r>
            <a:r>
              <a:rPr lang="el-GR" sz="1200" dirty="0">
                <a:solidFill>
                  <a:schemeClr val="tx1">
                    <a:lumMod val="75000"/>
                    <a:lumOff val="25000"/>
                  </a:schemeClr>
                </a:solidFill>
                <a:latin typeface="+mn-lt"/>
              </a:rPr>
              <a:t>. Πριν το 1878. </a:t>
            </a:r>
            <a:r>
              <a:rPr lang="el-GR" sz="1200" dirty="0">
                <a:solidFill>
                  <a:schemeClr val="tx1">
                    <a:lumMod val="75000"/>
                    <a:lumOff val="25000"/>
                  </a:schemeClr>
                </a:solidFill>
                <a:latin typeface="+mn-lt"/>
                <a:hlinkClick r:id="rId3"/>
              </a:rPr>
              <a:t>Εθνική Πινακοθήκη </a:t>
            </a:r>
            <a:r>
              <a:rPr lang="el-GR" sz="1200" dirty="0" smtClean="0">
                <a:solidFill>
                  <a:schemeClr val="tx1">
                    <a:lumMod val="75000"/>
                    <a:lumOff val="25000"/>
                  </a:schemeClr>
                </a:solidFill>
                <a:latin typeface="+mn-lt"/>
                <a:hlinkClick r:id="rId3"/>
              </a:rPr>
              <a:t>Αθηνών</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93744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2</a:t>
            </a:r>
            <a:endParaRPr lang="el-GR" dirty="0"/>
          </a:p>
        </p:txBody>
      </p:sp>
      <p:sp>
        <p:nvSpPr>
          <p:cNvPr id="3" name="Content Placeholder 2"/>
          <p:cNvSpPr>
            <a:spLocks noGrp="1"/>
          </p:cNvSpPr>
          <p:nvPr>
            <p:ph idx="1"/>
          </p:nvPr>
        </p:nvSpPr>
        <p:spPr>
          <a:xfrm>
            <a:off x="33568" y="1275929"/>
            <a:ext cx="9110432" cy="5040560"/>
          </a:xfrm>
        </p:spPr>
        <p:txBody>
          <a:bodyPr>
            <a:normAutofit fontScale="85000" lnSpcReduction="20000"/>
          </a:bodyPr>
          <a:lstStyle/>
          <a:p>
            <a:pPr>
              <a:buNone/>
            </a:pPr>
            <a:r>
              <a:rPr lang="el-GR" b="1" dirty="0" smtClean="0">
                <a:solidFill>
                  <a:srgbClr val="820000"/>
                </a:solidFill>
              </a:rPr>
              <a:t>Τι είναι;</a:t>
            </a:r>
          </a:p>
          <a:p>
            <a:pPr lvl="1"/>
            <a:r>
              <a:rPr lang="el-GR" dirty="0" smtClean="0"/>
              <a:t>Θρήνος</a:t>
            </a:r>
          </a:p>
          <a:p>
            <a:pPr lvl="1">
              <a:buNone/>
            </a:pPr>
            <a:r>
              <a:rPr lang="el-GR" sz="3100" b="1" dirty="0" smtClean="0">
                <a:solidFill>
                  <a:srgbClr val="820000"/>
                </a:solidFill>
              </a:rPr>
              <a:t>Για ποιο σκοπό είναι;</a:t>
            </a:r>
          </a:p>
          <a:p>
            <a:pPr lvl="1">
              <a:buNone/>
            </a:pPr>
            <a:r>
              <a:rPr lang="el-GR" dirty="0" smtClean="0"/>
              <a:t>	&lt;Χίος (νησί)&gt; &lt;Ιστορία – 1822&gt;</a:t>
            </a:r>
          </a:p>
          <a:p>
            <a:pPr lvl="1">
              <a:buNone/>
            </a:pPr>
            <a:r>
              <a:rPr lang="el-GR" sz="3100" b="1" dirty="0" smtClean="0">
                <a:solidFill>
                  <a:srgbClr val="820000"/>
                </a:solidFill>
              </a:rPr>
              <a:t>Περί τίνος πρόκειται;</a:t>
            </a:r>
          </a:p>
          <a:p>
            <a:pPr lvl="1">
              <a:buNone/>
            </a:pPr>
            <a:r>
              <a:rPr lang="el-GR" dirty="0" smtClean="0"/>
              <a:t>&lt;Ελλάδα – Ιστορία – Επανάσταση του 1821&gt;</a:t>
            </a:r>
          </a:p>
          <a:p>
            <a:pPr lvl="1">
              <a:buNone/>
            </a:pPr>
            <a:r>
              <a:rPr lang="el-GR" dirty="0" smtClean="0"/>
              <a:t>&lt;σφαγή&gt; &lt;σκλαβιά&gt; &lt;θρήνος&gt;</a:t>
            </a:r>
          </a:p>
          <a:p>
            <a:pPr lvl="1">
              <a:buNone/>
            </a:pPr>
            <a:r>
              <a:rPr lang="el-GR" dirty="0" smtClean="0"/>
              <a:t> &lt;πόνος&gt; &lt;εξάντληση&gt;</a:t>
            </a:r>
          </a:p>
          <a:p>
            <a:pPr lvl="1">
              <a:buNone/>
            </a:pPr>
            <a:r>
              <a:rPr lang="el-GR" dirty="0" smtClean="0"/>
              <a:t>&lt;θάλασσα&gt; &lt;ενδυμασία – 19ος αιώνας&gt;</a:t>
            </a:r>
          </a:p>
          <a:p>
            <a:pPr lvl="1">
              <a:buNone/>
            </a:pPr>
            <a:r>
              <a:rPr lang="el-GR" dirty="0" smtClean="0"/>
              <a:t>&lt;όπλα – 19ος αιώνας&gt; &lt;άλογα&gt; &lt;μάχες&gt;</a:t>
            </a:r>
          </a:p>
          <a:p>
            <a:pPr lvl="1">
              <a:buNone/>
            </a:pPr>
            <a:r>
              <a:rPr lang="el-GR" dirty="0" smtClean="0"/>
              <a:t>&lt;γυναίκες 19ος αιώνας&gt; &lt;άνδρες – 19ος αιώνας&gt; </a:t>
            </a:r>
          </a:p>
          <a:p>
            <a:pPr lvl="1">
              <a:buNone/>
            </a:pPr>
            <a:r>
              <a:rPr lang="el-GR" dirty="0" smtClean="0"/>
              <a:t>&lt;παιδιά – 19ος αιώνας&gt;</a:t>
            </a:r>
          </a:p>
          <a:p>
            <a:pPr lvl="1">
              <a:buNone/>
            </a:pPr>
            <a:r>
              <a:rPr lang="el-GR" dirty="0" smtClean="0"/>
              <a:t>&lt;Έλληνες&gt; &lt;Τούρκοι&gt;</a:t>
            </a:r>
          </a:p>
          <a:p>
            <a:pPr lvl="1">
              <a:buNone/>
            </a:pPr>
            <a:endParaRPr lang="el-GR" dirty="0" smtClean="0"/>
          </a:p>
          <a:p>
            <a:pPr lvl="1">
              <a:buNone/>
            </a:pPr>
            <a:endParaRPr lang="el-GR" dirty="0" smtClean="0"/>
          </a:p>
        </p:txBody>
      </p:sp>
      <p:pic>
        <p:nvPicPr>
          <p:cNvPr id="4" name="Picture 3" descr="η Σφαγή της Χίου του Ντελακρουά"/>
          <p:cNvPicPr/>
          <p:nvPr/>
        </p:nvPicPr>
        <p:blipFill>
          <a:blip r:embed="rId2" cstate="print"/>
          <a:srcRect/>
          <a:stretch>
            <a:fillRect/>
          </a:stretch>
        </p:blipFill>
        <p:spPr bwMode="auto">
          <a:xfrm>
            <a:off x="6418144" y="1315176"/>
            <a:ext cx="2670423" cy="3384376"/>
          </a:xfrm>
          <a:prstGeom prst="rect">
            <a:avLst/>
          </a:prstGeom>
          <a:noFill/>
          <a:ln w="9525">
            <a:noFill/>
            <a:miter lim="800000"/>
            <a:headEnd/>
            <a:tailEnd/>
          </a:ln>
        </p:spPr>
      </p:pic>
      <p:sp>
        <p:nvSpPr>
          <p:cNvPr id="5" name="Rectangle 4"/>
          <p:cNvSpPr/>
          <p:nvPr/>
        </p:nvSpPr>
        <p:spPr>
          <a:xfrm>
            <a:off x="6300192" y="4661848"/>
            <a:ext cx="284380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fr-FR" sz="1200" dirty="0" smtClean="0">
                <a:solidFill>
                  <a:schemeClr val="tx1">
                    <a:lumMod val="75000"/>
                    <a:lumOff val="25000"/>
                  </a:schemeClr>
                </a:solidFill>
                <a:latin typeface="+mn-lt"/>
                <a:hlinkClick r:id="rId3"/>
              </a:rPr>
              <a:t>Eugène </a:t>
            </a:r>
            <a:r>
              <a:rPr lang="fr-FR" sz="1200" dirty="0">
                <a:solidFill>
                  <a:schemeClr val="tx1">
                    <a:lumMod val="75000"/>
                    <a:lumOff val="25000"/>
                  </a:schemeClr>
                </a:solidFill>
                <a:latin typeface="+mn-lt"/>
                <a:hlinkClick r:id="rId3"/>
              </a:rPr>
              <a:t>Delacroix - Le Massacre de </a:t>
            </a:r>
            <a:r>
              <a:rPr lang="fr-FR" sz="1200" dirty="0" smtClean="0">
                <a:solidFill>
                  <a:schemeClr val="tx1">
                    <a:lumMod val="75000"/>
                    <a:lumOff val="25000"/>
                  </a:schemeClr>
                </a:solidFill>
                <a:latin typeface="+mn-lt"/>
                <a:hlinkClick r:id="rId3"/>
              </a:rPr>
              <a:t>Scio</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tooltip="User:Odysses"/>
              </a:rPr>
              <a:t>Odysses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ως κοινό κτήμα</a:t>
            </a:r>
            <a:endParaRPr lang="fr-FR" sz="1200" dirty="0">
              <a:solidFill>
                <a:schemeClr val="tx1">
                  <a:lumMod val="75000"/>
                  <a:lumOff val="25000"/>
                </a:schemeClr>
              </a:solidFill>
              <a:latin typeface="+mn-lt"/>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38092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3</a:t>
            </a:r>
            <a:endParaRPr lang="el-GR" dirty="0"/>
          </a:p>
        </p:txBody>
      </p:sp>
      <p:sp>
        <p:nvSpPr>
          <p:cNvPr id="3" name="Content Placeholder 2"/>
          <p:cNvSpPr>
            <a:spLocks noGrp="1"/>
          </p:cNvSpPr>
          <p:nvPr>
            <p:ph idx="1"/>
          </p:nvPr>
        </p:nvSpPr>
        <p:spPr/>
        <p:txBody>
          <a:bodyPr>
            <a:normAutofit lnSpcReduction="10000"/>
          </a:bodyPr>
          <a:lstStyle/>
          <a:p>
            <a:pPr>
              <a:buNone/>
            </a:pPr>
            <a:r>
              <a:rPr lang="el-GR" b="1" dirty="0" smtClean="0">
                <a:solidFill>
                  <a:srgbClr val="820000"/>
                </a:solidFill>
              </a:rPr>
              <a:t>Τι είναι;</a:t>
            </a:r>
          </a:p>
          <a:p>
            <a:pPr lvl="1"/>
            <a:r>
              <a:rPr lang="el-GR" dirty="0" smtClean="0"/>
              <a:t>Θεοτόκος Γέννηση </a:t>
            </a:r>
          </a:p>
          <a:p>
            <a:pPr lvl="1">
              <a:buNone/>
            </a:pPr>
            <a:r>
              <a:rPr lang="el-GR" b="1" dirty="0" smtClean="0">
                <a:solidFill>
                  <a:srgbClr val="820000"/>
                </a:solidFill>
              </a:rPr>
              <a:t>Για ποιό σκοπό είναι;</a:t>
            </a:r>
          </a:p>
          <a:p>
            <a:pPr lvl="1">
              <a:buNone/>
            </a:pPr>
            <a:r>
              <a:rPr lang="el-GR" dirty="0" smtClean="0"/>
              <a:t>&lt;Θρησκεία &gt; &lt;Λατρεία&gt;</a:t>
            </a:r>
          </a:p>
          <a:p>
            <a:pPr lvl="1">
              <a:buNone/>
            </a:pPr>
            <a:r>
              <a:rPr lang="el-GR" b="1" dirty="0" smtClean="0">
                <a:solidFill>
                  <a:srgbClr val="820000"/>
                </a:solidFill>
              </a:rPr>
              <a:t>Περί τίνος πρόκειται;</a:t>
            </a:r>
          </a:p>
          <a:p>
            <a:pPr>
              <a:buNone/>
            </a:pPr>
            <a:r>
              <a:rPr lang="el-GR" sz="2200" dirty="0" smtClean="0"/>
              <a:t>&lt;Θεοτόκος&gt; &lt;γέννηση&gt; </a:t>
            </a:r>
          </a:p>
          <a:p>
            <a:pPr>
              <a:buNone/>
            </a:pPr>
            <a:r>
              <a:rPr lang="el-GR" sz="2200" dirty="0" smtClean="0"/>
              <a:t>&lt;καθημερινή ζωή – ρωμαϊκή εποχή &gt; </a:t>
            </a:r>
          </a:p>
          <a:p>
            <a:pPr>
              <a:buNone/>
            </a:pPr>
            <a:r>
              <a:rPr lang="el-GR" sz="2200" dirty="0" smtClean="0"/>
              <a:t>&lt;καθημερινή ζωή – Βυζάντιο&gt; </a:t>
            </a:r>
          </a:p>
          <a:p>
            <a:pPr>
              <a:buNone/>
            </a:pPr>
            <a:r>
              <a:rPr lang="el-GR" sz="2200" dirty="0" smtClean="0"/>
              <a:t>&lt;συνομιλία&gt; &lt;κέρασμα&gt;</a:t>
            </a:r>
          </a:p>
          <a:p>
            <a:pPr>
              <a:buNone/>
            </a:pPr>
            <a:r>
              <a:rPr lang="el-GR" sz="2200" dirty="0" smtClean="0"/>
              <a:t>&lt;λουτρό&gt; &lt;σκεύη&gt; &lt;φαγητό&gt; &lt;ποτό&gt; </a:t>
            </a:r>
          </a:p>
          <a:p>
            <a:pPr>
              <a:buNone/>
            </a:pPr>
            <a:r>
              <a:rPr lang="el-GR" sz="2200" dirty="0" smtClean="0"/>
              <a:t>&lt;ενδύματα&gt; &lt;επίπλωση&gt;</a:t>
            </a:r>
          </a:p>
          <a:p>
            <a:pPr>
              <a:buNone/>
            </a:pPr>
            <a:r>
              <a:rPr lang="el-GR" sz="2200" dirty="0" smtClean="0"/>
              <a:t>&lt;αρχιτεκτονική&gt; &lt;σκηνές&gt; &lt;κτίρια&gt; </a:t>
            </a:r>
          </a:p>
          <a:p>
            <a:pPr lvl="1">
              <a:buNone/>
            </a:pPr>
            <a:endParaRPr lang="el-GR" dirty="0" smtClean="0"/>
          </a:p>
          <a:p>
            <a:endParaRPr lang="el-GR" dirty="0"/>
          </a:p>
        </p:txBody>
      </p:sp>
      <p:pic>
        <p:nvPicPr>
          <p:cNvPr id="4" name="il_fi" descr="η γέννηση της Θεοτόκου"/>
          <p:cNvPicPr/>
          <p:nvPr/>
        </p:nvPicPr>
        <p:blipFill>
          <a:blip r:embed="rId3" cstate="print"/>
          <a:stretch>
            <a:fillRect/>
          </a:stretch>
        </p:blipFill>
        <p:spPr bwMode="auto">
          <a:xfrm>
            <a:off x="5341565" y="1412776"/>
            <a:ext cx="3190875" cy="3810000"/>
          </a:xfrm>
          <a:prstGeom prst="rect">
            <a:avLst/>
          </a:prstGeom>
          <a:noFill/>
          <a:ln>
            <a:noFill/>
          </a:ln>
        </p:spPr>
      </p:pic>
      <p:sp>
        <p:nvSpPr>
          <p:cNvPr id="5" name="Rectangle 4"/>
          <p:cNvSpPr/>
          <p:nvPr/>
        </p:nvSpPr>
        <p:spPr>
          <a:xfrm>
            <a:off x="6000898" y="5243366"/>
            <a:ext cx="1872208" cy="276999"/>
          </a:xfrm>
          <a:prstGeom prst="rect">
            <a:avLst/>
          </a:prstGeom>
        </p:spPr>
        <p:txBody>
          <a:bodyPr wrap="square">
            <a:spAutoFit/>
          </a:bodyPr>
          <a:lstStyle/>
          <a:p>
            <a:pPr algn="ctr"/>
            <a:r>
              <a:rPr lang="en-US" sz="1200" dirty="0" smtClean="0">
                <a:latin typeface="+mn-lt"/>
                <a:hlinkClick r:id="rId4"/>
              </a:rPr>
              <a:t>illicitculturalproperty.com</a:t>
            </a:r>
            <a:endParaRPr lang="el-GR" sz="1200" dirty="0">
              <a:latin typeface="+mn-lt"/>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54532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4</a:t>
            </a:r>
            <a:endParaRPr lang="el-GR" dirty="0"/>
          </a:p>
        </p:txBody>
      </p:sp>
      <p:sp>
        <p:nvSpPr>
          <p:cNvPr id="3" name="Content Placeholder 2"/>
          <p:cNvSpPr>
            <a:spLocks noGrp="1"/>
          </p:cNvSpPr>
          <p:nvPr>
            <p:ph idx="1"/>
          </p:nvPr>
        </p:nvSpPr>
        <p:spPr/>
        <p:txBody>
          <a:bodyPr/>
          <a:lstStyle/>
          <a:p>
            <a:r>
              <a:rPr lang="el-GR" b="1" dirty="0" smtClean="0">
                <a:solidFill>
                  <a:srgbClr val="820000"/>
                </a:solidFill>
              </a:rPr>
              <a:t>Τι είναι;</a:t>
            </a:r>
            <a:endParaRPr lang="en-US" b="1" dirty="0" smtClean="0">
              <a:solidFill>
                <a:srgbClr val="820000"/>
              </a:solidFill>
            </a:endParaRPr>
          </a:p>
          <a:p>
            <a:pPr lvl="1"/>
            <a:r>
              <a:rPr lang="el-GR" dirty="0" smtClean="0"/>
              <a:t>ύπνος</a:t>
            </a:r>
          </a:p>
          <a:p>
            <a:r>
              <a:rPr lang="el-GR" b="1" dirty="0" smtClean="0">
                <a:solidFill>
                  <a:srgbClr val="820000"/>
                </a:solidFill>
              </a:rPr>
              <a:t>Για ποιο σκοπό είναι;</a:t>
            </a:r>
          </a:p>
          <a:p>
            <a:pPr lvl="1"/>
            <a:r>
              <a:rPr lang="el-GR" dirty="0" smtClean="0"/>
              <a:t>&lt;επιτύμβια αγάλματα&gt;</a:t>
            </a:r>
          </a:p>
          <a:p>
            <a:r>
              <a:rPr lang="el-GR" b="1" dirty="0" smtClean="0">
                <a:solidFill>
                  <a:srgbClr val="820000"/>
                </a:solidFill>
              </a:rPr>
              <a:t>Περί τίνος πρόκειται;</a:t>
            </a:r>
            <a:endParaRPr lang="en-US" b="1" dirty="0" smtClean="0">
              <a:solidFill>
                <a:srgbClr val="820000"/>
              </a:solidFill>
            </a:endParaRPr>
          </a:p>
          <a:p>
            <a:pPr lvl="1"/>
            <a:r>
              <a:rPr lang="el-GR" dirty="0" smtClean="0"/>
              <a:t>&lt;θάνατος&gt; </a:t>
            </a:r>
          </a:p>
          <a:p>
            <a:pPr lvl="1"/>
            <a:r>
              <a:rPr lang="el-GR" dirty="0" smtClean="0"/>
              <a:t>&lt;μαξιλάρια&gt; </a:t>
            </a:r>
          </a:p>
          <a:p>
            <a:pPr lvl="1"/>
            <a:r>
              <a:rPr lang="el-GR" dirty="0" smtClean="0"/>
              <a:t>&lt;ανάκλιντρα&gt;</a:t>
            </a:r>
          </a:p>
          <a:p>
            <a:pPr lvl="1"/>
            <a:r>
              <a:rPr lang="el-GR" dirty="0" smtClean="0"/>
              <a:t>&lt;γυναίκες&gt;</a:t>
            </a:r>
          </a:p>
        </p:txBody>
      </p:sp>
      <p:pic>
        <p:nvPicPr>
          <p:cNvPr id="1026" name="Picture 2" descr="η κοιμωμένη του Χαλεπά"/>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37" t="18247" r="19873" b="42622"/>
          <a:stretch/>
        </p:blipFill>
        <p:spPr bwMode="auto">
          <a:xfrm>
            <a:off x="4788024" y="4069194"/>
            <a:ext cx="3825418" cy="18080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4008" y="5868462"/>
            <a:ext cx="411345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Tomb of Sofia </a:t>
            </a:r>
            <a:r>
              <a:rPr lang="en-US" sz="1200" dirty="0" smtClean="0">
                <a:solidFill>
                  <a:schemeClr val="tx1">
                    <a:lumMod val="75000"/>
                    <a:lumOff val="25000"/>
                  </a:schemeClr>
                </a:solidFill>
                <a:latin typeface="+mn-lt"/>
                <a:hlinkClick r:id="rId3"/>
              </a:rPr>
              <a:t>Afentaki</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tooltip="User:FocalPoint"/>
              </a:rPr>
              <a:t>FocalPoint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CC </a:t>
            </a:r>
            <a:r>
              <a:rPr lang="en-US" sz="1200" dirty="0">
                <a:solidFill>
                  <a:schemeClr val="tx1">
                    <a:lumMod val="75000"/>
                    <a:lumOff val="25000"/>
                  </a:schemeClr>
                </a:solidFill>
                <a:latin typeface="+mn-lt"/>
                <a:hlinkClick r:id="rId5"/>
              </a:rPr>
              <a:t>BY-SA 3.0</a:t>
            </a:r>
            <a:endParaRPr lang="en-US"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784069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5</a:t>
            </a:r>
            <a:endParaRPr lang="el-GR" dirty="0"/>
          </a:p>
        </p:txBody>
      </p:sp>
      <p:sp>
        <p:nvSpPr>
          <p:cNvPr id="3" name="Content Placeholder 2"/>
          <p:cNvSpPr>
            <a:spLocks noGrp="1"/>
          </p:cNvSpPr>
          <p:nvPr>
            <p:ph idx="1"/>
          </p:nvPr>
        </p:nvSpPr>
        <p:spPr>
          <a:xfrm>
            <a:off x="457200" y="1196752"/>
            <a:ext cx="4618856" cy="5040560"/>
          </a:xfrm>
        </p:spPr>
        <p:txBody>
          <a:bodyPr/>
          <a:lstStyle/>
          <a:p>
            <a:r>
              <a:rPr lang="el-GR" b="1" dirty="0" smtClean="0">
                <a:solidFill>
                  <a:srgbClr val="820000"/>
                </a:solidFill>
              </a:rPr>
              <a:t>Τι είναι;</a:t>
            </a:r>
          </a:p>
          <a:p>
            <a:r>
              <a:rPr lang="el-GR" b="1" dirty="0" smtClean="0">
                <a:solidFill>
                  <a:srgbClr val="820000"/>
                </a:solidFill>
              </a:rPr>
              <a:t>Γιατί είναι;</a:t>
            </a:r>
          </a:p>
          <a:p>
            <a:r>
              <a:rPr lang="el-GR" b="1" dirty="0" smtClean="0">
                <a:solidFill>
                  <a:srgbClr val="820000"/>
                </a:solidFill>
              </a:rPr>
              <a:t>Περί τίνος πρόκειται;</a:t>
            </a:r>
          </a:p>
          <a:p>
            <a:endParaRPr lang="el-GR" b="1" dirty="0" smtClean="0">
              <a:solidFill>
                <a:srgbClr val="820000"/>
              </a:solidFill>
            </a:endParaRPr>
          </a:p>
          <a:p>
            <a:endParaRPr lang="el-GR" b="1" dirty="0">
              <a:solidFill>
                <a:srgbClr val="820000"/>
              </a:solidFill>
            </a:endParaRPr>
          </a:p>
        </p:txBody>
      </p:sp>
      <p:pic>
        <p:nvPicPr>
          <p:cNvPr id="2050" name="Picture 2" descr="Αστερίξ και Οβελί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126" y="1196751"/>
            <a:ext cx="2930226" cy="43817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52120" y="5582129"/>
            <a:ext cx="309634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A New Adventure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4"/>
              </a:rPr>
              <a:t>PeaceMakerGirl</a:t>
            </a:r>
            <a:r>
              <a:rPr lang="en-US" sz="1200" dirty="0" smtClean="0">
                <a:solidFill>
                  <a:schemeClr val="tx1">
                    <a:lumMod val="75000"/>
                    <a:lumOff val="25000"/>
                  </a:schemeClr>
                </a:solidFill>
                <a:latin typeface="+mn-lt"/>
                <a:hlinkClick r:id="rId5" tooltip="User:FocalPoint"/>
              </a:rPr>
              <a:t>t</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BY-NC-ND 3.0</a:t>
            </a:r>
            <a:endParaRPr lang="en-US"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7537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Θεματική επεξεργασία</a:t>
            </a:r>
            <a:r>
              <a:rPr lang="en-US" dirty="0" smtClean="0"/>
              <a:t> 6</a:t>
            </a:r>
            <a:endParaRPr lang="el-GR" dirty="0"/>
          </a:p>
        </p:txBody>
      </p:sp>
      <p:sp>
        <p:nvSpPr>
          <p:cNvPr id="3" name="Content Placeholder 2"/>
          <p:cNvSpPr>
            <a:spLocks noGrp="1"/>
          </p:cNvSpPr>
          <p:nvPr>
            <p:ph idx="1"/>
          </p:nvPr>
        </p:nvSpPr>
        <p:spPr>
          <a:xfrm>
            <a:off x="457200" y="1196752"/>
            <a:ext cx="4546848" cy="5040560"/>
          </a:xfrm>
        </p:spPr>
        <p:txBody>
          <a:bodyPr/>
          <a:lstStyle/>
          <a:p>
            <a:r>
              <a:rPr lang="el-GR" b="1" dirty="0" smtClean="0">
                <a:solidFill>
                  <a:srgbClr val="820000"/>
                </a:solidFill>
              </a:rPr>
              <a:t>Τι είναι;</a:t>
            </a:r>
          </a:p>
          <a:p>
            <a:r>
              <a:rPr lang="el-GR" b="1" dirty="0" smtClean="0">
                <a:solidFill>
                  <a:srgbClr val="820000"/>
                </a:solidFill>
              </a:rPr>
              <a:t>Γιατί είναι;</a:t>
            </a:r>
          </a:p>
          <a:p>
            <a:r>
              <a:rPr lang="el-GR" b="1" dirty="0" smtClean="0">
                <a:solidFill>
                  <a:srgbClr val="820000"/>
                </a:solidFill>
              </a:rPr>
              <a:t>Περί τίνος πρόκειται;</a:t>
            </a:r>
          </a:p>
          <a:p>
            <a:endParaRPr lang="el-GR" b="1" dirty="0">
              <a:solidFill>
                <a:srgbClr val="820000"/>
              </a:solidFill>
            </a:endParaRPr>
          </a:p>
        </p:txBody>
      </p:sp>
      <p:pic>
        <p:nvPicPr>
          <p:cNvPr id="4" name="il_fi" descr="παλιά αφίσα της εταιρίας ΕΨΑ"/>
          <p:cNvPicPr/>
          <p:nvPr/>
        </p:nvPicPr>
        <p:blipFill>
          <a:blip r:embed="rId2" cstate="print"/>
          <a:srcRect/>
          <a:stretch>
            <a:fillRect/>
          </a:stretch>
        </p:blipFill>
        <p:spPr bwMode="auto">
          <a:xfrm>
            <a:off x="5292080" y="1196752"/>
            <a:ext cx="3419475" cy="3960440"/>
          </a:xfrm>
          <a:prstGeom prst="rect">
            <a:avLst/>
          </a:prstGeom>
          <a:noFill/>
          <a:ln w="9525">
            <a:noFill/>
            <a:miter lim="800000"/>
            <a:headEnd/>
            <a:tailEnd/>
          </a:ln>
        </p:spPr>
      </p:pic>
      <p:sp>
        <p:nvSpPr>
          <p:cNvPr id="5" name="Rectangle 4"/>
          <p:cNvSpPr/>
          <p:nvPr/>
        </p:nvSpPr>
        <p:spPr>
          <a:xfrm>
            <a:off x="6473745" y="5169296"/>
            <a:ext cx="1056144"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epsa.gr</a:t>
            </a:r>
            <a:endParaRPr lang="el-GR" sz="1200" dirty="0">
              <a:solidFill>
                <a:schemeClr val="tx1">
                  <a:lumMod val="75000"/>
                  <a:lumOff val="25000"/>
                </a:schemeClr>
              </a:solidFill>
              <a:latin typeface="+mn-lt"/>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63981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6620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3afef8563aadc20a0e4d6633edc7fd6386444d5"/>
  <p:tag name="ARTICULATE_PROJECT_OPEN" val="0"/>
  <p:tag name="ISPRING_RESOURCE_PATHS_HASH_PRESENTER" val="875648da305770934efa80f41a9ea17d7e915df"/>
</p:tagLst>
</file>

<file path=ppt/theme/theme1.xml><?xml version="1.0" encoding="utf-8"?>
<a:theme xmlns:a="http://schemas.openxmlformats.org/drawingml/2006/main" name="OC_template_updated">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921</Words>
  <Application>Microsoft Office PowerPoint</Application>
  <PresentationFormat>On-screen Show (4:3)</PresentationFormat>
  <Paragraphs>151</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OC_template_updated</vt:lpstr>
      <vt:lpstr>1_OC_template_updated</vt:lpstr>
      <vt:lpstr>Συστήματα Θεματικής Πρόσβασης (Θ)</vt:lpstr>
      <vt:lpstr>Έργα τέχνης</vt:lpstr>
      <vt:lpstr>Θεματική επεξεργασία 1</vt:lpstr>
      <vt:lpstr>Θεματική επεξεργασία 2</vt:lpstr>
      <vt:lpstr>Θεματική επεξεργασία 3</vt:lpstr>
      <vt:lpstr>Θεματική επεξεργασία 4</vt:lpstr>
      <vt:lpstr>Θεματική επεξεργασία 5</vt:lpstr>
      <vt:lpstr>Θεματική επεξεργασία 6</vt:lpstr>
      <vt:lpstr>Τέλος Ενότητας</vt:lpstr>
      <vt:lpstr>Σημειώματα</vt:lpstr>
      <vt:lpstr>Σημείωμα Αναφοράς</vt:lpstr>
      <vt:lpstr>Σημείωμα Αδειοδότησης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25</cp:revision>
  <dcterms:created xsi:type="dcterms:W3CDTF">2013-03-04T13:35:19Z</dcterms:created>
  <dcterms:modified xsi:type="dcterms:W3CDTF">2015-03-20T10:07:25Z</dcterms:modified>
</cp:coreProperties>
</file>