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7" r:id="rId14"/>
    <p:sldId id="262" r:id="rId15"/>
    <p:sldId id="264" r:id="rId16"/>
    <p:sldId id="277" r:id="rId17"/>
    <p:sldId id="278" r:id="rId18"/>
    <p:sldId id="279" r:id="rId19"/>
    <p:sldId id="280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707" autoAdjust="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930" y="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97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1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3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4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5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9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0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9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ke.teiath.gr/epixeire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Οικονομοτεχνική Ανάλυση και Διαχείριση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Επιχειρηματικότητα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Βασίλης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Πολιτικών Μηχανικών ΤΕ και Μηχανικών Τοπογραφίας και Γεωπληροφορικής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Στοιχεία επιχειρηματικών </a:t>
            </a:r>
            <a:r>
              <a:rPr lang="el-GR" dirty="0" smtClean="0"/>
              <a:t>σχεδίων </a:t>
            </a:r>
            <a:r>
              <a:rPr lang="el-GR" sz="3600" b="0" dirty="0" smtClean="0"/>
              <a:t>(3/4</a:t>
            </a:r>
            <a:r>
              <a:rPr lang="el-GR" sz="36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Αγορά.</a:t>
            </a:r>
            <a:endParaRPr lang="el-GR" b="1" dirty="0"/>
          </a:p>
          <a:p>
            <a:r>
              <a:rPr lang="el-GR" dirty="0" smtClean="0"/>
              <a:t>Οι </a:t>
            </a:r>
            <a:r>
              <a:rPr lang="el-GR" dirty="0"/>
              <a:t>ανάγκες του καταναλωτή και το προϊόν της </a:t>
            </a:r>
            <a:r>
              <a:rPr lang="el-GR" dirty="0" smtClean="0"/>
              <a:t>επιχείρησης,</a:t>
            </a:r>
            <a:endParaRPr lang="el-GR" dirty="0"/>
          </a:p>
          <a:p>
            <a:r>
              <a:rPr lang="el-GR" dirty="0" smtClean="0"/>
              <a:t>Δημογραφικά </a:t>
            </a:r>
            <a:r>
              <a:rPr lang="el-GR" dirty="0"/>
              <a:t>και γεωγραφικά </a:t>
            </a:r>
            <a:r>
              <a:rPr lang="el-GR" dirty="0" smtClean="0"/>
              <a:t>στοιχεία,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μέγεθος και τα χαρακτηριστικά της </a:t>
            </a:r>
            <a:r>
              <a:rPr lang="el-GR" dirty="0" smtClean="0"/>
              <a:t>αγοράς-στόχου,</a:t>
            </a:r>
            <a:endParaRPr lang="el-GR" dirty="0"/>
          </a:p>
          <a:p>
            <a:r>
              <a:rPr lang="el-GR" dirty="0" smtClean="0"/>
              <a:t>Έρευνα αγοράς.</a:t>
            </a:r>
            <a:endParaRPr lang="el-GR" dirty="0"/>
          </a:p>
          <a:p>
            <a:pPr marL="0" indent="0">
              <a:buNone/>
            </a:pPr>
            <a:r>
              <a:rPr lang="el-GR" b="1" dirty="0" smtClean="0"/>
              <a:t>Ανταγωνισμός.</a:t>
            </a:r>
            <a:endParaRPr lang="el-GR" b="1" dirty="0"/>
          </a:p>
          <a:p>
            <a:r>
              <a:rPr lang="el-GR" dirty="0" smtClean="0"/>
              <a:t>Οι εταιρείες,</a:t>
            </a:r>
            <a:endParaRPr lang="el-GR" dirty="0"/>
          </a:p>
          <a:p>
            <a:r>
              <a:rPr lang="el-GR" dirty="0" smtClean="0"/>
              <a:t>Τα στατιστικά,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μερίδιο της </a:t>
            </a:r>
            <a:r>
              <a:rPr lang="el-GR" dirty="0" smtClean="0"/>
              <a:t>αγοράς.</a:t>
            </a:r>
            <a:endParaRPr lang="el-GR" dirty="0"/>
          </a:p>
          <a:p>
            <a:pPr marL="0" indent="0">
              <a:buNone/>
            </a:pPr>
            <a:r>
              <a:rPr lang="el-GR" b="1" dirty="0" smtClean="0"/>
              <a:t>Marketing-πωλήσεις.</a:t>
            </a:r>
            <a:endParaRPr lang="el-GR" b="1" dirty="0"/>
          </a:p>
          <a:p>
            <a:r>
              <a:rPr lang="el-GR" dirty="0" smtClean="0"/>
              <a:t>Τα μέσα,</a:t>
            </a:r>
            <a:endParaRPr lang="el-GR" dirty="0"/>
          </a:p>
          <a:p>
            <a:r>
              <a:rPr lang="el-GR" dirty="0" smtClean="0"/>
              <a:t>Τιμολογιακή πολιτική.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58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Στοιχεία επιχειρηματικών </a:t>
            </a:r>
            <a:r>
              <a:rPr lang="el-GR" dirty="0" smtClean="0"/>
              <a:t>σχεδίων </a:t>
            </a:r>
            <a:r>
              <a:rPr lang="el-GR" sz="3600" b="0" dirty="0" smtClean="0"/>
              <a:t>(4/4</a:t>
            </a:r>
            <a:r>
              <a:rPr lang="el-GR" sz="36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Χρηματοδότηση</a:t>
            </a:r>
          </a:p>
          <a:p>
            <a:r>
              <a:rPr lang="el-GR" dirty="0" smtClean="0"/>
              <a:t>Ίδια κεφάλαια,</a:t>
            </a:r>
            <a:endParaRPr lang="el-GR" dirty="0"/>
          </a:p>
          <a:p>
            <a:r>
              <a:rPr lang="el-GR" dirty="0" smtClean="0"/>
              <a:t>Δάνεια,</a:t>
            </a:r>
            <a:endParaRPr lang="el-GR" dirty="0"/>
          </a:p>
          <a:p>
            <a:r>
              <a:rPr lang="el-GR" dirty="0" smtClean="0"/>
              <a:t>Επιχορηγήσεις,</a:t>
            </a:r>
            <a:endParaRPr lang="el-GR" dirty="0"/>
          </a:p>
          <a:p>
            <a:r>
              <a:rPr lang="el-GR" dirty="0" smtClean="0"/>
              <a:t>Επενδυτές.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Αρχικό κόστος λειτουργίας</a:t>
            </a:r>
          </a:p>
          <a:p>
            <a:r>
              <a:rPr lang="el-GR" dirty="0" smtClean="0"/>
              <a:t>Εξοπλισμός,</a:t>
            </a:r>
            <a:endParaRPr lang="el-GR" dirty="0"/>
          </a:p>
          <a:p>
            <a:r>
              <a:rPr lang="el-GR" dirty="0" smtClean="0"/>
              <a:t>Κτηριακή υποδομή,</a:t>
            </a:r>
            <a:endParaRPr lang="el-GR" dirty="0"/>
          </a:p>
          <a:p>
            <a:r>
              <a:rPr lang="el-GR" dirty="0" smtClean="0"/>
              <a:t>Λειτουργικά έξοδα.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747828" y="1168308"/>
            <a:ext cx="4072644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b="1" dirty="0"/>
              <a:t>Προβλέψεις εσόδων-εξόδων</a:t>
            </a:r>
          </a:p>
          <a:p>
            <a:pPr fontAlgn="auto">
              <a:spcAft>
                <a:spcPts val="0"/>
              </a:spcAft>
            </a:pPr>
            <a:r>
              <a:rPr lang="el-GR" dirty="0" smtClean="0"/>
              <a:t>Ισολογισμοί,</a:t>
            </a:r>
            <a:endParaRPr lang="el-GR" dirty="0"/>
          </a:p>
          <a:p>
            <a:pPr fontAlgn="auto">
              <a:spcAft>
                <a:spcPts val="0"/>
              </a:spcAft>
            </a:pPr>
            <a:r>
              <a:rPr lang="el-GR" dirty="0" smtClean="0"/>
              <a:t>Χρηματοροές</a:t>
            </a:r>
            <a:r>
              <a:rPr lang="el-GR" dirty="0" smtClean="0"/>
              <a:t>,</a:t>
            </a:r>
            <a:endParaRPr lang="el-GR" dirty="0"/>
          </a:p>
          <a:p>
            <a:pPr fontAlgn="auto">
              <a:spcAft>
                <a:spcPts val="0"/>
              </a:spcAft>
            </a:pPr>
            <a:r>
              <a:rPr lang="el-GR" dirty="0" smtClean="0"/>
              <a:t>Ανάλυση </a:t>
            </a:r>
            <a:r>
              <a:rPr lang="el-GR" dirty="0"/>
              <a:t>απόσβεσης(</a:t>
            </a:r>
            <a:r>
              <a:rPr lang="en-US" dirty="0"/>
              <a:t>break-even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86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Βασίλης Μούσας 2014. Βασίλης Μούσας. </a:t>
            </a:r>
            <a:r>
              <a:rPr lang="el-GR" sz="2000" dirty="0"/>
              <a:t>«Οικονομοτεχνική Ανάλυση και Διαχείριση. </a:t>
            </a:r>
            <a:r>
              <a:rPr lang="el-GR" sz="2000" dirty="0" smtClean="0"/>
              <a:t>Ενότητα 12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Επιχειρηματικότητα».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0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72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Προετοιμασία ν</a:t>
            </a:r>
            <a:r>
              <a:rPr lang="el-GR" dirty="0" smtClean="0"/>
              <a:t>έας </a:t>
            </a:r>
            <a:r>
              <a:rPr lang="el-GR" dirty="0"/>
              <a:t>ε</a:t>
            </a:r>
            <a:r>
              <a:rPr lang="el-GR" dirty="0" smtClean="0"/>
              <a:t>πιχείρησης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Διερεύνηση </a:t>
            </a:r>
            <a:r>
              <a:rPr lang="el-GR" dirty="0"/>
              <a:t>Προσωπικών Γνώσεων, Ταλέντων, &amp; Δεξιοτήτων (προφίλ του επιχειρηματία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r>
              <a:rPr lang="el-GR" dirty="0" smtClean="0"/>
              <a:t>  </a:t>
            </a:r>
            <a:endParaRPr lang="el-GR" dirty="0"/>
          </a:p>
          <a:p>
            <a:r>
              <a:rPr lang="el-GR" dirty="0" smtClean="0"/>
              <a:t>Διερεύνηση </a:t>
            </a:r>
            <a:r>
              <a:rPr lang="el-GR" dirty="0"/>
              <a:t>Προσωπικών  Στόχων &amp; Κινήτρων (τι θα του ταίριαζε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Επιχειρηματικό </a:t>
            </a:r>
            <a:r>
              <a:rPr lang="el-GR" dirty="0"/>
              <a:t>Σχέδιο (Διερεύνηση Αγοράς, ο χαρακτήρας και η θέση που θα κατέχει η επιχείρηση, ανάλυση των διαθέσιμων μέσων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Προαπαιτούμενα: </a:t>
            </a:r>
          </a:p>
          <a:p>
            <a:r>
              <a:rPr lang="el-GR" dirty="0" smtClean="0"/>
              <a:t>Πειθαρχία</a:t>
            </a:r>
            <a:r>
              <a:rPr lang="el-GR" dirty="0"/>
              <a:t>,</a:t>
            </a:r>
          </a:p>
          <a:p>
            <a:r>
              <a:rPr lang="el-GR" dirty="0" smtClean="0"/>
              <a:t>Οργανωτικό Πνεύμα.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527884" y="6006479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moke.teiath.gr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21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l-GR" dirty="0" smtClean="0"/>
              <a:t>νέας </a:t>
            </a:r>
            <a:r>
              <a:rPr lang="el-GR" dirty="0"/>
              <a:t>ε</a:t>
            </a:r>
            <a:r>
              <a:rPr lang="el-GR" dirty="0" smtClean="0"/>
              <a:t>πιχείρησης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l-GR" b="1" dirty="0"/>
              <a:t>  Νέα Επιχείρηση </a:t>
            </a:r>
            <a:r>
              <a:rPr lang="el-GR" dirty="0"/>
              <a:t>(ίδρυση μίας ατομικής επιχείρησης με βάση τα κίνητρα, τα ταλέντα, κλπ.)</a:t>
            </a:r>
          </a:p>
          <a:p>
            <a:pPr marL="0" indent="0"/>
            <a:r>
              <a:rPr lang="el-GR" dirty="0"/>
              <a:t>  </a:t>
            </a:r>
            <a:r>
              <a:rPr lang="el-GR" b="1" dirty="0"/>
              <a:t>Αγορά Επιχείρησης </a:t>
            </a:r>
            <a:r>
              <a:rPr lang="el-GR" dirty="0"/>
              <a:t>(εξοικονόμηση χρόνου χάρις  στο έτοιμο προφίλ, στην εσωτερική οργάνωση και την ήδη οργανωμένη πελατεία</a:t>
            </a:r>
            <a:r>
              <a:rPr lang="el-GR" dirty="0" smtClean="0"/>
              <a:t>).</a:t>
            </a:r>
            <a:endParaRPr lang="el-GR" dirty="0"/>
          </a:p>
          <a:p>
            <a:pPr marL="0" indent="0"/>
            <a:r>
              <a:rPr lang="el-GR" dirty="0"/>
              <a:t>  </a:t>
            </a:r>
            <a:r>
              <a:rPr lang="el-GR" b="1" dirty="0"/>
              <a:t>Franchising</a:t>
            </a:r>
            <a:r>
              <a:rPr lang="el-GR" dirty="0"/>
              <a:t> (Σύναψη επιχειρηματικής συμφωνίας ανάμεσα σε δύο εταίρους: μία μεγάλη εταιρία και έναν συνεταίρο. Το υψηλότερο κόστος επένδυσης αντισταθμίζεται από τη μείωση του επιχειρηματικού ρίσκου που παρέχει η χρήσης του ονόματος μίας μεγάλης εταιρίας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75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Επιχειρηματικό </a:t>
            </a:r>
            <a:r>
              <a:rPr lang="el-GR" dirty="0" smtClean="0"/>
              <a:t>σχέδιο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Το Επιχειρηματικό Σχέδιο αναλύει πολλές παραμέτρους όπως είναι:</a:t>
            </a:r>
          </a:p>
          <a:p>
            <a:pPr marL="457200" indent="-457200">
              <a:buFont typeface="+mj-lt"/>
              <a:buAutoNum type="alphaUcPeriod"/>
            </a:pPr>
            <a:r>
              <a:rPr lang="el-GR" dirty="0"/>
              <a:t>Στα πλαίσια της </a:t>
            </a:r>
            <a:r>
              <a:rPr lang="el-GR" dirty="0" smtClean="0"/>
              <a:t>επιχείρησης.</a:t>
            </a:r>
            <a:endParaRPr lang="el-GR" dirty="0"/>
          </a:p>
          <a:p>
            <a:pPr lvl="1"/>
            <a:r>
              <a:rPr lang="el-GR" dirty="0" smtClean="0"/>
              <a:t>Στόχοι </a:t>
            </a:r>
            <a:r>
              <a:rPr lang="el-GR" dirty="0"/>
              <a:t>και στρατηγικές επίτευξής </a:t>
            </a:r>
            <a:r>
              <a:rPr lang="el-GR" dirty="0" smtClean="0"/>
              <a:t>τους,</a:t>
            </a:r>
            <a:endParaRPr lang="el-GR" dirty="0"/>
          </a:p>
          <a:p>
            <a:pPr lvl="1"/>
            <a:r>
              <a:rPr lang="el-GR" dirty="0" smtClean="0"/>
              <a:t>Δομή </a:t>
            </a:r>
            <a:r>
              <a:rPr lang="el-GR" dirty="0"/>
              <a:t>και </a:t>
            </a:r>
            <a:r>
              <a:rPr lang="el-GR" dirty="0" smtClean="0"/>
              <a:t>οργάνωση,</a:t>
            </a:r>
            <a:endParaRPr lang="el-GR" dirty="0"/>
          </a:p>
          <a:p>
            <a:pPr lvl="1"/>
            <a:r>
              <a:rPr lang="el-GR" dirty="0" smtClean="0"/>
              <a:t>Οικονομικά στοιχεία,</a:t>
            </a:r>
            <a:endParaRPr lang="el-GR" dirty="0"/>
          </a:p>
          <a:p>
            <a:pPr lvl="1"/>
            <a:r>
              <a:rPr lang="el-GR" dirty="0" smtClean="0"/>
              <a:t>Marketing.</a:t>
            </a:r>
            <a:endParaRPr lang="el-GR" dirty="0"/>
          </a:p>
          <a:p>
            <a:pPr marL="457200" indent="-457200">
              <a:buFont typeface="+mj-lt"/>
              <a:buAutoNum type="alphaUcPeriod" startAt="2"/>
            </a:pPr>
            <a:r>
              <a:rPr lang="el-GR" dirty="0"/>
              <a:t>Στα πλαίσια της ευρύτερης αγοράς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συνθήκες που επικρατούν στην </a:t>
            </a:r>
            <a:r>
              <a:rPr lang="el-GR" dirty="0" smtClean="0"/>
              <a:t>αγορά,</a:t>
            </a:r>
            <a:endParaRPr lang="el-GR" dirty="0"/>
          </a:p>
          <a:p>
            <a:pPr lvl="1"/>
            <a:r>
              <a:rPr lang="el-GR" dirty="0" smtClean="0"/>
              <a:t>Ανάλυση </a:t>
            </a:r>
            <a:r>
              <a:rPr lang="el-GR" dirty="0"/>
              <a:t>της αγοράς – </a:t>
            </a:r>
            <a:r>
              <a:rPr lang="el-GR" dirty="0" smtClean="0"/>
              <a:t>στόχου,</a:t>
            </a:r>
            <a:endParaRPr lang="el-GR" dirty="0"/>
          </a:p>
          <a:p>
            <a:pPr lvl="1"/>
            <a:r>
              <a:rPr lang="el-GR" dirty="0" smtClean="0"/>
              <a:t>Ανάλυση </a:t>
            </a:r>
            <a:r>
              <a:rPr lang="el-GR" dirty="0"/>
              <a:t>του </a:t>
            </a:r>
            <a:r>
              <a:rPr lang="el-GR" dirty="0" smtClean="0"/>
              <a:t>ανταγωνισμού.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26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Εξαρτάται από το Επιχειρηματικό Σχέδιο. Προϋποθέτει:</a:t>
            </a:r>
          </a:p>
          <a:p>
            <a:r>
              <a:rPr lang="el-GR" dirty="0"/>
              <a:t>  Σωστή εκτίμηση του κόστους </a:t>
            </a:r>
            <a:r>
              <a:rPr lang="el-GR" dirty="0" smtClean="0"/>
              <a:t>έναρξης,</a:t>
            </a:r>
            <a:endParaRPr lang="el-GR" dirty="0"/>
          </a:p>
          <a:p>
            <a:r>
              <a:rPr lang="el-GR" dirty="0"/>
              <a:t>  Αναζήτηση οικονομικών λύσεων για την εξεύρεση </a:t>
            </a:r>
            <a:r>
              <a:rPr lang="el-GR" dirty="0" smtClean="0"/>
              <a:t>κεφαλαίων,</a:t>
            </a:r>
            <a:endParaRPr lang="el-GR" dirty="0"/>
          </a:p>
          <a:p>
            <a:r>
              <a:rPr lang="el-GR" dirty="0"/>
              <a:t>  Καλή καταμέτρηση των </a:t>
            </a:r>
            <a:r>
              <a:rPr lang="el-GR" dirty="0" smtClean="0"/>
              <a:t>αναγκών,</a:t>
            </a:r>
            <a:endParaRPr lang="el-GR" dirty="0"/>
          </a:p>
          <a:p>
            <a:r>
              <a:rPr lang="el-GR" dirty="0"/>
              <a:t>  Διαχωρισμό σε πάγια και εφ'άπαξ </a:t>
            </a:r>
            <a:r>
              <a:rPr lang="el-GR" dirty="0" smtClean="0"/>
              <a:t>έξοδα.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Τρόποι:</a:t>
            </a:r>
          </a:p>
          <a:p>
            <a:r>
              <a:rPr lang="el-GR" dirty="0"/>
              <a:t>  Ίδια </a:t>
            </a:r>
            <a:r>
              <a:rPr lang="el-GR" dirty="0" smtClean="0"/>
              <a:t>Κεφάλαια,</a:t>
            </a:r>
            <a:endParaRPr lang="el-GR" dirty="0"/>
          </a:p>
          <a:p>
            <a:r>
              <a:rPr lang="el-GR" dirty="0"/>
              <a:t>  Δανεισμός (τραπεζικός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/>
              <a:t>  Αναπτυξιακά </a:t>
            </a:r>
            <a:r>
              <a:rPr lang="el-GR" dirty="0" smtClean="0"/>
              <a:t>προγράμματα,</a:t>
            </a:r>
            <a:endParaRPr lang="el-GR" dirty="0"/>
          </a:p>
          <a:p>
            <a:r>
              <a:rPr lang="el-GR" dirty="0"/>
              <a:t>  </a:t>
            </a:r>
            <a:r>
              <a:rPr lang="el-GR" dirty="0" smtClean="0"/>
              <a:t>Επενδυτές.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5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Το marketing μίας επιχείρησης ασχολείται με την αναζήτηση τρόπων προσέγγισης πελατών και τις απαιτούμενες δράσεις με σκοπό τη διατήρηση και ικανοποίηση των υπαρχόντων πελατών.</a:t>
            </a:r>
          </a:p>
          <a:p>
            <a:pPr marL="0" indent="0">
              <a:buNone/>
            </a:pPr>
            <a:r>
              <a:rPr lang="el-GR" dirty="0" smtClean="0"/>
              <a:t>Βήματα</a:t>
            </a:r>
            <a:r>
              <a:rPr lang="el-GR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Έρευνα Αγοράς (γενική/εταιρεία &amp; ειδική/προϊόν</a:t>
            </a:r>
            <a:r>
              <a:rPr lang="el-GR" dirty="0" smtClean="0"/>
              <a:t>),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Ανάλυση του </a:t>
            </a:r>
            <a:r>
              <a:rPr lang="el-GR" dirty="0" smtClean="0"/>
              <a:t>ανταγωνισμού,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Σύνταξη Marketing </a:t>
            </a:r>
            <a:r>
              <a:rPr lang="el-GR" dirty="0" smtClean="0"/>
              <a:t>Plan,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Διαφήμιση,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Δημόσιες </a:t>
            </a:r>
            <a:r>
              <a:rPr lang="el-GR" dirty="0" smtClean="0"/>
              <a:t>Σχέσεις,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E- </a:t>
            </a:r>
            <a:r>
              <a:rPr lang="el-GR" dirty="0" smtClean="0"/>
              <a:t>Marketing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2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Προσωπικό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«Οι πιο επιτυχημένοι επιχειρηματίες είναι </a:t>
            </a:r>
            <a:r>
              <a:rPr lang="el-GR" dirty="0" smtClean="0"/>
              <a:t>αυτοί  </a:t>
            </a:r>
            <a:r>
              <a:rPr lang="el-GR" dirty="0"/>
              <a:t>που επέλεξαν ικανούς </a:t>
            </a:r>
            <a:r>
              <a:rPr lang="el-GR" dirty="0" smtClean="0"/>
              <a:t>συνεργάτες»</a:t>
            </a:r>
          </a:p>
          <a:p>
            <a:pPr marL="0" indent="0">
              <a:buNone/>
            </a:pPr>
            <a:r>
              <a:rPr lang="el-GR" dirty="0" smtClean="0"/>
              <a:t>Είναι </a:t>
            </a:r>
            <a:r>
              <a:rPr lang="el-GR" dirty="0"/>
              <a:t>σημαντικό ο επιχειρηματίας να αποκτήσει μια πλήρη εικόνα για τον υποψήφιο εργαζόμενο, ειδικά για μικρές επιχειρήσεις όπου η καλή συνεργασία είναι απαραίτητη για την πρόοδο της επιχείρησης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Τρόποι (Διαδίκτυο, Εξειδικευμένες εταιρίες, κ.ά.) :</a:t>
            </a:r>
          </a:p>
          <a:p>
            <a:r>
              <a:rPr lang="el-GR" dirty="0" smtClean="0"/>
              <a:t>Βιογραφικά σημειώματα,</a:t>
            </a:r>
            <a:endParaRPr lang="el-GR" dirty="0"/>
          </a:p>
          <a:p>
            <a:r>
              <a:rPr lang="el-GR" dirty="0" smtClean="0"/>
              <a:t>Ειδικά ερωτηματολόγια,</a:t>
            </a:r>
            <a:endParaRPr lang="el-GR" dirty="0"/>
          </a:p>
          <a:p>
            <a:r>
              <a:rPr lang="el-GR" dirty="0" smtClean="0"/>
              <a:t>Προσωπικές συνεντεύξεις, </a:t>
            </a:r>
            <a:endParaRPr lang="el-GR" dirty="0"/>
          </a:p>
          <a:p>
            <a:r>
              <a:rPr lang="el-GR" dirty="0" smtClean="0"/>
              <a:t>Τεστ </a:t>
            </a:r>
            <a:r>
              <a:rPr lang="el-GR" dirty="0"/>
              <a:t>προσωπικότητας και </a:t>
            </a:r>
            <a:r>
              <a:rPr lang="el-GR" dirty="0" smtClean="0"/>
              <a:t>ικανοτήτων.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Στοιχεία </a:t>
            </a:r>
            <a:r>
              <a:rPr lang="el-GR" dirty="0" smtClean="0"/>
              <a:t>επιχειρηματικών </a:t>
            </a:r>
            <a:r>
              <a:rPr lang="el-GR" dirty="0"/>
              <a:t>σ</a:t>
            </a:r>
            <a:r>
              <a:rPr lang="el-GR" dirty="0" smtClean="0"/>
              <a:t>χεδίων </a:t>
            </a:r>
            <a:r>
              <a:rPr lang="el-GR" sz="3600" b="0" dirty="0"/>
              <a:t>(1/4)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Περιγραφή  της Επιχείρησης</a:t>
            </a:r>
          </a:p>
          <a:p>
            <a:r>
              <a:rPr lang="el-GR" dirty="0" smtClean="0"/>
              <a:t>Επωνυμία </a:t>
            </a:r>
            <a:r>
              <a:rPr lang="el-GR" dirty="0"/>
              <a:t>της επιχείρησης, νομικό και ιδιοκτησιακό καθεστώς, τύπος εταιρείας.</a:t>
            </a:r>
          </a:p>
          <a:p>
            <a:r>
              <a:rPr lang="el-GR" dirty="0" smtClean="0"/>
              <a:t>Σε </a:t>
            </a:r>
            <a:r>
              <a:rPr lang="el-GR" dirty="0"/>
              <a:t>ποιον τομέα θα δραστηριοποιείται, ποια είναι τα προϊόντα ή οι υπηρεσίες που θα παρέχει.</a:t>
            </a:r>
          </a:p>
          <a:p>
            <a:r>
              <a:rPr lang="el-GR" dirty="0" smtClean="0"/>
              <a:t>Σε </a:t>
            </a:r>
            <a:r>
              <a:rPr lang="el-GR" dirty="0"/>
              <a:t>ποια τοποθεσία βρίσκεται ή πρόκειται να εγκατασταθεί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Στόχοι της επιχείρησης</a:t>
            </a:r>
          </a:p>
          <a:p>
            <a:r>
              <a:rPr lang="el-GR" dirty="0" smtClean="0"/>
              <a:t>Μεικτό εισόδημα,</a:t>
            </a:r>
            <a:endParaRPr lang="el-GR" dirty="0"/>
          </a:p>
          <a:p>
            <a:r>
              <a:rPr lang="el-GR" dirty="0" smtClean="0"/>
              <a:t>Καθαρό κέρδος,</a:t>
            </a:r>
            <a:endParaRPr lang="el-GR" dirty="0"/>
          </a:p>
          <a:p>
            <a:r>
              <a:rPr lang="el-GR" dirty="0" smtClean="0"/>
              <a:t>Ποσοστό </a:t>
            </a:r>
            <a:r>
              <a:rPr lang="el-GR" dirty="0"/>
              <a:t>της </a:t>
            </a:r>
            <a:r>
              <a:rPr lang="el-GR" dirty="0" smtClean="0"/>
              <a:t>αγοράς,</a:t>
            </a:r>
            <a:endParaRPr lang="el-GR" dirty="0"/>
          </a:p>
          <a:p>
            <a:r>
              <a:rPr lang="el-GR" dirty="0" smtClean="0"/>
              <a:t>Ένα </a:t>
            </a:r>
            <a:r>
              <a:rPr lang="el-GR" dirty="0"/>
              <a:t>χρονοδιάγραμμα λειτουργίας.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22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Στοιχεία επιχειρηματικών </a:t>
            </a:r>
            <a:r>
              <a:rPr lang="el-GR" dirty="0" smtClean="0"/>
              <a:t>σχεδίων </a:t>
            </a:r>
            <a:r>
              <a:rPr lang="el-GR" sz="3600" b="0" dirty="0" smtClean="0"/>
              <a:t>(2/4</a:t>
            </a:r>
            <a:r>
              <a:rPr lang="el-GR" sz="36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Λειτουργία της επιχείρησης</a:t>
            </a:r>
          </a:p>
          <a:p>
            <a:r>
              <a:rPr lang="el-GR" dirty="0" smtClean="0"/>
              <a:t>Ο εξοπλισμός,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εργατικό </a:t>
            </a:r>
            <a:r>
              <a:rPr lang="el-GR" dirty="0" smtClean="0"/>
              <a:t>δυναμικό,</a:t>
            </a:r>
            <a:endParaRPr lang="el-GR" dirty="0"/>
          </a:p>
          <a:p>
            <a:r>
              <a:rPr lang="el-GR" dirty="0" smtClean="0"/>
              <a:t>Διαδικασίες </a:t>
            </a:r>
            <a:r>
              <a:rPr lang="el-GR" dirty="0"/>
              <a:t>παραγωγής προϊόντων- παροχής </a:t>
            </a:r>
            <a:r>
              <a:rPr lang="el-GR" dirty="0" smtClean="0"/>
              <a:t>υπηρεσιών,</a:t>
            </a:r>
            <a:endParaRPr lang="el-GR" dirty="0"/>
          </a:p>
          <a:p>
            <a:r>
              <a:rPr lang="el-GR" dirty="0" smtClean="0"/>
              <a:t>Διασφάλιση ποιότητας,</a:t>
            </a:r>
            <a:endParaRPr lang="el-GR" dirty="0"/>
          </a:p>
          <a:p>
            <a:r>
              <a:rPr lang="el-GR" dirty="0" smtClean="0"/>
              <a:t>Με </a:t>
            </a:r>
            <a:r>
              <a:rPr lang="el-GR" dirty="0"/>
              <a:t>ποιούς τρόπους και μέσα σκοπεύει να διανείμει τα προϊόντα </a:t>
            </a:r>
            <a:r>
              <a:rPr lang="el-GR" dirty="0" smtClean="0"/>
              <a:t>της.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Διοίκηση (management)</a:t>
            </a:r>
          </a:p>
          <a:p>
            <a:r>
              <a:rPr lang="el-GR" dirty="0" smtClean="0"/>
              <a:t>Τα πρόσωπα,</a:t>
            </a:r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ευθύνες και οι </a:t>
            </a:r>
            <a:r>
              <a:rPr lang="el-GR" dirty="0" smtClean="0"/>
              <a:t>αρμοδιότητες,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εκπαίδευση του </a:t>
            </a:r>
            <a:r>
              <a:rPr lang="el-GR" dirty="0" smtClean="0"/>
              <a:t>προσωπικού,</a:t>
            </a:r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εξωτερικοί </a:t>
            </a:r>
            <a:r>
              <a:rPr lang="el-GR" dirty="0" smtClean="0"/>
              <a:t>συνεργάτες.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78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04595c23896f8ddd2f1161acafb85d9f8426fdf"/>
</p:tagLst>
</file>

<file path=ppt/theme/theme1.xml><?xml version="1.0" encoding="utf-8"?>
<a:theme xmlns:a="http://schemas.openxmlformats.org/drawingml/2006/main" name="OC_template_updated">
  <a:themeElements>
    <a:clrScheme name="Προσαρμοσμένο 1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1189</Words>
  <Application>Microsoft Office PowerPoint</Application>
  <PresentationFormat>Προβολή στην οθόνη (4:3)</PresentationFormat>
  <Paragraphs>177</Paragraphs>
  <Slides>18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OC_template_updated</vt:lpstr>
      <vt:lpstr>1_OC_template_updated</vt:lpstr>
      <vt:lpstr>Οικονομοτεχνική Ανάλυση και Διαχείριση</vt:lpstr>
      <vt:lpstr>Προετοιμασία νέας επιχείρησης</vt:lpstr>
      <vt:lpstr>Δημιουργία νέας επιχείρησης</vt:lpstr>
      <vt:lpstr>Επιχειρηματικό σχέδιο</vt:lpstr>
      <vt:lpstr>Χρηματοδότηση</vt:lpstr>
      <vt:lpstr>Marketing</vt:lpstr>
      <vt:lpstr>Προσωπικό</vt:lpstr>
      <vt:lpstr>Στοιχεία επιχειρηματικών σχεδίων (1/4)</vt:lpstr>
      <vt:lpstr>Στοιχεία επιχειρηματικών σχεδίων (2/4)</vt:lpstr>
      <vt:lpstr>Στοιχεία επιχειρηματικών σχεδίων (3/4)</vt:lpstr>
      <vt:lpstr>Στοιχεία επιχειρηματικών σχεδίων (4/4)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51</cp:revision>
  <dcterms:created xsi:type="dcterms:W3CDTF">2013-03-04T13:35:19Z</dcterms:created>
  <dcterms:modified xsi:type="dcterms:W3CDTF">2015-04-16T10:44:49Z</dcterms:modified>
</cp:coreProperties>
</file>