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34"/>
  </p:notesMasterIdLst>
  <p:handoutMasterIdLst>
    <p:handoutMasterId r:id="rId35"/>
  </p:handoutMasterIdLst>
  <p:sldIdLst>
    <p:sldId id="28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57" r:id="rId27"/>
    <p:sldId id="262" r:id="rId28"/>
    <p:sldId id="264" r:id="rId29"/>
    <p:sldId id="291" r:id="rId30"/>
    <p:sldId id="292" r:id="rId31"/>
    <p:sldId id="266" r:id="rId32"/>
    <p:sldId id="290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846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4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3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3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9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4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3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1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2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6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8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7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74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3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3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7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3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9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8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63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8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2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0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9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59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1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6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4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Βελτιστοποίηση Ενεργειακών Συστημάτων</a:t>
            </a:r>
            <a:b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lang="en-US" sz="2400" dirty="0" smtClean="0">
                <a:solidFill>
                  <a:schemeClr val="tx1"/>
                </a:solidFill>
              </a:rPr>
              <a:t>E</a:t>
            </a:r>
            <a:r>
              <a:rPr lang="el-GR" sz="2400" dirty="0" smtClean="0">
                <a:solidFill>
                  <a:schemeClr val="tx1"/>
                </a:solidFill>
              </a:rPr>
              <a:t>ργαστήριο</a:t>
            </a:r>
            <a:r>
              <a:rPr lang="en-US" sz="2400" dirty="0" smtClean="0">
                <a:solidFill>
                  <a:schemeClr val="tx1"/>
                </a:solidFill>
              </a:rPr>
              <a:t> Matlab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5</a:t>
            </a:r>
            <a:r>
              <a:rPr lang="el-GR" sz="2800" b="1" dirty="0"/>
              <a:t>β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fr-FR" sz="2800" dirty="0"/>
              <a:t>Ασκήσεις στα M – Files, Function Files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Μ. Σαμαράκου, Δ. Μητσούδης, Π. Πρεντάκης 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Τμήμα </a:t>
            </a:r>
            <a:r>
              <a:rPr lang="el-GR" sz="2800" dirty="0"/>
              <a:t>Μηχανικών Ενεργειακής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087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Είσοδος/Έξοδος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disp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l-GR" sz="2400" dirty="0" smtClean="0"/>
              <a:t>Εμφανίζει κείμενο ή περιεχόμενα μεταβλητών/πινάκων</a:t>
            </a:r>
            <a:endParaRPr lang="el-GR" sz="2400" dirty="0"/>
          </a:p>
          <a:p>
            <a:pPr marL="109728" indent="0">
              <a:buNone/>
            </a:pPr>
            <a:r>
              <a:rPr lang="el-GR" sz="2400" u="sng" dirty="0" smtClean="0"/>
              <a:t>Σύνταξη:</a:t>
            </a:r>
          </a:p>
          <a:p>
            <a:pPr marL="109728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 smtClean="0"/>
              <a:t>disp(X)</a:t>
            </a:r>
          </a:p>
          <a:p>
            <a:pPr marL="109728" indent="0">
              <a:buNone/>
            </a:pPr>
            <a:r>
              <a:rPr lang="el-GR" sz="2400" u="sng" dirty="0" smtClean="0"/>
              <a:t>Παραδείγματα: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400" dirty="0"/>
              <a:t>disp('End of program</a:t>
            </a:r>
            <a:r>
              <a:rPr lang="en-US" sz="2400" dirty="0" smtClean="0"/>
              <a:t>');</a:t>
            </a:r>
            <a:endParaRPr lang="el-GR" sz="2400" dirty="0" smtClean="0"/>
          </a:p>
          <a:p>
            <a:pPr marL="109728" indent="0">
              <a:buNone/>
            </a:pPr>
            <a:r>
              <a:rPr lang="en-US" sz="2400" dirty="0" smtClean="0"/>
              <a:t>Z</a:t>
            </a:r>
            <a:r>
              <a:rPr lang="el-GR" sz="2400" dirty="0" smtClean="0"/>
              <a:t>=[1 2 3 4 5]</a:t>
            </a:r>
            <a:r>
              <a:rPr lang="en-US" sz="2400" dirty="0" smtClean="0"/>
              <a:t>;</a:t>
            </a:r>
            <a:endParaRPr lang="el-GR" sz="2400" dirty="0" smtClean="0"/>
          </a:p>
          <a:p>
            <a:pPr marL="109728" indent="0">
              <a:buNone/>
            </a:pPr>
            <a:r>
              <a:rPr lang="en-US" sz="2400" dirty="0" smtClean="0"/>
              <a:t>disp(Z);</a:t>
            </a:r>
          </a:p>
          <a:p>
            <a:pPr marL="109728" indent="0">
              <a:buNone/>
            </a:pPr>
            <a:r>
              <a:rPr lang="en-US" sz="2400" dirty="0" smtClean="0"/>
              <a:t>name </a:t>
            </a:r>
            <a:r>
              <a:rPr lang="en-US" sz="2400" dirty="0"/>
              <a:t>= '</a:t>
            </a:r>
            <a:r>
              <a:rPr lang="en-US" sz="2400" dirty="0" smtClean="0"/>
              <a:t>John </a:t>
            </a:r>
            <a:r>
              <a:rPr lang="en-US" sz="2400" dirty="0"/>
              <a:t>Doe</a:t>
            </a:r>
            <a:r>
              <a:rPr lang="en-US" sz="2400" dirty="0" smtClean="0"/>
              <a:t>'; age </a:t>
            </a:r>
            <a:r>
              <a:rPr lang="en-US" sz="2400" dirty="0"/>
              <a:t>= </a:t>
            </a:r>
            <a:r>
              <a:rPr lang="en-US" sz="2400" dirty="0" smtClean="0"/>
              <a:t>20;</a:t>
            </a:r>
            <a:endParaRPr lang="en-US" sz="2400" dirty="0"/>
          </a:p>
          <a:p>
            <a:pPr marL="109728" indent="0">
              <a:buNone/>
            </a:pPr>
            <a:r>
              <a:rPr lang="en-US" sz="2400" dirty="0"/>
              <a:t>str = sprintf('The student named %s is %i years old.', name, age</a:t>
            </a:r>
            <a:r>
              <a:rPr lang="en-US" sz="2400" dirty="0" smtClean="0"/>
              <a:t>)</a:t>
            </a:r>
            <a:r>
              <a:rPr lang="el-GR" sz="2400" dirty="0" smtClean="0"/>
              <a:t>;</a:t>
            </a:r>
            <a:endParaRPr lang="en-US" sz="2400" dirty="0"/>
          </a:p>
          <a:p>
            <a:pPr marL="109728" indent="0">
              <a:buNone/>
            </a:pPr>
            <a:r>
              <a:rPr lang="en-US" sz="2400" dirty="0"/>
              <a:t>disp(str</a:t>
            </a:r>
            <a:r>
              <a:rPr lang="en-US" sz="2400" dirty="0" smtClean="0"/>
              <a:t>)</a:t>
            </a:r>
            <a:r>
              <a:rPr lang="el-GR" sz="2400" dirty="0" smtClean="0"/>
              <a:t>;</a:t>
            </a: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Είσοδος/Έξοδος</a:t>
            </a:r>
            <a:br>
              <a:rPr lang="el-GR" sz="4400" dirty="0" smtClean="0"/>
            </a:b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576064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b="1" dirty="0"/>
              <a:t>input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l-GR" sz="2200" dirty="0"/>
              <a:t>Εμφανίζει ένα μήνυμα προτροπής εισόδου δεδομένων και περιμένει από το χρήστη να πληκτρολογήσει κάποια τιμή, την οποία εκχωρεί στη μεταβλητή</a:t>
            </a:r>
            <a:r>
              <a:rPr lang="el-GR" sz="2200" dirty="0" smtClean="0"/>
              <a:t>.</a:t>
            </a:r>
            <a:endParaRPr lang="el-GR" sz="2200" u="sng" dirty="0" smtClean="0"/>
          </a:p>
          <a:p>
            <a:pPr marL="109728" indent="0">
              <a:spcBef>
                <a:spcPts val="600"/>
              </a:spcBef>
              <a:buNone/>
            </a:pPr>
            <a:r>
              <a:rPr lang="el-GR" sz="2200" u="sng" dirty="0"/>
              <a:t>Σύνταξη: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200" i="1" dirty="0"/>
              <a:t>evalResponse</a:t>
            </a:r>
            <a:r>
              <a:rPr lang="en-US" sz="2200" dirty="0"/>
              <a:t> = input(prompt</a:t>
            </a:r>
            <a:r>
              <a:rPr lang="en-US" sz="2200" dirty="0" smtClean="0"/>
              <a:t>)</a:t>
            </a:r>
            <a:endParaRPr lang="el-GR" sz="2200" dirty="0"/>
          </a:p>
          <a:p>
            <a:pPr marL="4302125" indent="-4192588">
              <a:spcBef>
                <a:spcPts val="600"/>
              </a:spcBef>
              <a:buNone/>
            </a:pPr>
            <a:r>
              <a:rPr lang="en-US" sz="2200" i="1" dirty="0" smtClean="0"/>
              <a:t>strResponse</a:t>
            </a:r>
            <a:r>
              <a:rPr lang="en-US" sz="2200" dirty="0" smtClean="0"/>
              <a:t> = input(prompt, 's')</a:t>
            </a:r>
            <a:r>
              <a:rPr lang="en-US" sz="2200" dirty="0"/>
              <a:t>	</a:t>
            </a:r>
            <a:endParaRPr lang="en-US" sz="2200" dirty="0" smtClean="0"/>
          </a:p>
          <a:p>
            <a:pPr marL="5559425" lvl="3" indent="-4192588">
              <a:spcBef>
                <a:spcPts val="600"/>
              </a:spcBef>
              <a:buNone/>
            </a:pPr>
            <a:r>
              <a:rPr lang="el-GR" sz="2200" b="1" dirty="0" smtClean="0">
                <a:solidFill>
                  <a:srgbClr val="386C39"/>
                </a:solidFill>
              </a:rPr>
              <a:t>% </a:t>
            </a:r>
            <a:r>
              <a:rPr lang="en-US" sz="2200" b="1" dirty="0">
                <a:solidFill>
                  <a:srgbClr val="386C39"/>
                </a:solidFill>
              </a:rPr>
              <a:t>returns the entered text as a MATLAB </a:t>
            </a:r>
            <a:r>
              <a:rPr lang="en-US" sz="2200" b="1" dirty="0" smtClean="0">
                <a:solidFill>
                  <a:srgbClr val="386C39"/>
                </a:solidFill>
              </a:rPr>
              <a:t>string,</a:t>
            </a:r>
          </a:p>
          <a:p>
            <a:pPr marL="5559425" lvl="3" indent="-4192588">
              <a:spcBef>
                <a:spcPts val="600"/>
              </a:spcBef>
              <a:buNone/>
            </a:pPr>
            <a:r>
              <a:rPr lang="en-US" sz="2200" b="1" dirty="0" smtClean="0">
                <a:solidFill>
                  <a:srgbClr val="386C39"/>
                </a:solidFill>
              </a:rPr>
              <a:t>% without evaluating expressions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200" u="sng" dirty="0"/>
              <a:t>Παραδείγματα: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/>
              <a:t>x = input('Please enter a value for x:')</a:t>
            </a:r>
            <a:endParaRPr lang="el-GR" sz="2200" dirty="0"/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 smtClean="0"/>
              <a:t>reply </a:t>
            </a:r>
            <a:r>
              <a:rPr lang="en-US" sz="2200" dirty="0"/>
              <a:t>= input('Do you want more? Y/N [Y]: ', 's'); </a:t>
            </a:r>
            <a:endParaRPr lang="el-GR" sz="2200" dirty="0"/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/>
              <a:t>if isempty(reply) </a:t>
            </a:r>
            <a:endParaRPr lang="el-GR" sz="2200" dirty="0"/>
          </a:p>
          <a:p>
            <a:pPr marL="358775" indent="0">
              <a:spcBef>
                <a:spcPts val="0"/>
              </a:spcBef>
              <a:buNone/>
            </a:pPr>
            <a:r>
              <a:rPr lang="en-US" sz="2200" dirty="0"/>
              <a:t>reply = 'Y'; </a:t>
            </a:r>
            <a:endParaRPr lang="el-GR" sz="2200" dirty="0"/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/>
              <a:t>end</a:t>
            </a:r>
            <a:endParaRPr lang="el-GR" sz="2200" dirty="0"/>
          </a:p>
          <a:p>
            <a:pPr>
              <a:spcBef>
                <a:spcPts val="600"/>
              </a:spcBef>
            </a:pPr>
            <a:endParaRPr lang="el-GR" sz="2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κώδικας του </a:t>
            </a:r>
            <a:r>
              <a:rPr lang="el-GR" dirty="0"/>
              <a:t>m–file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386C39"/>
                </a:solidFill>
              </a:rPr>
              <a:t>% solseceq.m</a:t>
            </a:r>
            <a:r>
              <a:rPr lang="el-GR" sz="2200" b="1" dirty="0" smtClean="0">
                <a:solidFill>
                  <a:srgbClr val="386C39"/>
                </a:solidFill>
              </a:rPr>
              <a:t> - λύση δευτεροβάθμιας εξίσωσης</a:t>
            </a:r>
            <a:endParaRPr lang="en-US" sz="2200" b="1" dirty="0" smtClean="0">
              <a:solidFill>
                <a:srgbClr val="386C39"/>
              </a:solidFill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 smtClean="0"/>
              <a:t>a</a:t>
            </a:r>
            <a:r>
              <a:rPr lang="el-GR" sz="2200" dirty="0" smtClean="0"/>
              <a:t>=</a:t>
            </a:r>
            <a:r>
              <a:rPr lang="en-US" sz="2200" dirty="0" smtClean="0"/>
              <a:t>input(‘Give a:’); b</a:t>
            </a:r>
            <a:r>
              <a:rPr lang="el-GR" sz="2200" dirty="0" smtClean="0"/>
              <a:t>=</a:t>
            </a:r>
            <a:r>
              <a:rPr lang="en-US" sz="2200" dirty="0"/>
              <a:t>input(‘Give </a:t>
            </a:r>
            <a:r>
              <a:rPr lang="en-US" sz="2200" dirty="0" smtClean="0"/>
              <a:t>b:’); c</a:t>
            </a:r>
            <a:r>
              <a:rPr lang="el-GR" sz="2200" dirty="0" smtClean="0"/>
              <a:t>=</a:t>
            </a:r>
            <a:r>
              <a:rPr lang="en-US" sz="2200" dirty="0"/>
              <a:t>input(‘Give </a:t>
            </a:r>
            <a:r>
              <a:rPr lang="en-US" sz="2200" dirty="0" smtClean="0"/>
              <a:t>c:’);</a:t>
            </a:r>
            <a:endParaRPr lang="el-GR" sz="2200" dirty="0" smtClean="0"/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 smtClean="0"/>
              <a:t>d </a:t>
            </a:r>
            <a:r>
              <a:rPr lang="en-US" sz="2200" dirty="0"/>
              <a:t>= b^2 - 4*a*c; </a:t>
            </a:r>
            <a:endParaRPr lang="en-US" sz="2200" dirty="0" smtClean="0"/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 smtClean="0"/>
              <a:t>if </a:t>
            </a:r>
            <a:r>
              <a:rPr lang="en-US" sz="2200" dirty="0"/>
              <a:t>d&lt;0 </a:t>
            </a:r>
            <a:endParaRPr lang="en-US" sz="2200" dirty="0" smtClean="0"/>
          </a:p>
          <a:p>
            <a:pPr marL="358775" indent="0">
              <a:spcBef>
                <a:spcPts val="0"/>
              </a:spcBef>
              <a:buNone/>
            </a:pPr>
            <a:r>
              <a:rPr lang="en-US" sz="2200" dirty="0" smtClean="0"/>
              <a:t>disp</a:t>
            </a:r>
            <a:r>
              <a:rPr lang="en-US" sz="2200" dirty="0"/>
              <a:t>('</a:t>
            </a:r>
            <a:r>
              <a:rPr lang="el-GR" sz="2200" dirty="0" smtClean="0"/>
              <a:t>Μιγαδικές ρίζες</a:t>
            </a:r>
            <a:r>
              <a:rPr lang="en-US" sz="2200" dirty="0" smtClean="0"/>
              <a:t>');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 smtClean="0"/>
              <a:t>elseif </a:t>
            </a:r>
            <a:r>
              <a:rPr lang="en-US" sz="2200" dirty="0"/>
              <a:t>d==</a:t>
            </a:r>
            <a:r>
              <a:rPr lang="en-US" sz="2200" dirty="0" smtClean="0"/>
              <a:t>0</a:t>
            </a:r>
          </a:p>
          <a:p>
            <a:pPr marL="358775" indent="0">
              <a:spcBef>
                <a:spcPts val="0"/>
              </a:spcBef>
              <a:buNone/>
            </a:pPr>
            <a:r>
              <a:rPr lang="en-US" sz="2200" dirty="0" smtClean="0"/>
              <a:t>disp</a:t>
            </a:r>
            <a:r>
              <a:rPr lang="en-US" sz="2200" dirty="0"/>
              <a:t>('</a:t>
            </a:r>
            <a:r>
              <a:rPr lang="el-GR" sz="2200" dirty="0" smtClean="0"/>
              <a:t>Διπλή ρίζα</a:t>
            </a:r>
            <a:r>
              <a:rPr lang="en-US" sz="2200" dirty="0" smtClean="0"/>
              <a:t>:');</a:t>
            </a:r>
          </a:p>
          <a:p>
            <a:pPr marL="358775" indent="0">
              <a:spcBef>
                <a:spcPts val="0"/>
              </a:spcBef>
              <a:buNone/>
            </a:pPr>
            <a:r>
              <a:rPr lang="en-US" sz="2200" dirty="0" smtClean="0"/>
              <a:t>x=-b/(2*a);</a:t>
            </a:r>
          </a:p>
          <a:p>
            <a:pPr marL="358775" indent="0">
              <a:spcBef>
                <a:spcPts val="0"/>
              </a:spcBef>
              <a:buNone/>
            </a:pPr>
            <a:r>
              <a:rPr lang="en-US" sz="2200" dirty="0"/>
              <a:t>disp(‘</a:t>
            </a:r>
            <a:r>
              <a:rPr lang="en-US" sz="2200" dirty="0" smtClean="0"/>
              <a:t>x='); </a:t>
            </a:r>
            <a:r>
              <a:rPr lang="en-US" sz="2200" dirty="0"/>
              <a:t>disp(x</a:t>
            </a:r>
            <a:r>
              <a:rPr lang="en-US" sz="2200" dirty="0" smtClean="0"/>
              <a:t>);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 smtClean="0"/>
              <a:t>else</a:t>
            </a:r>
          </a:p>
          <a:p>
            <a:pPr marL="358775" indent="0">
              <a:spcBef>
                <a:spcPts val="0"/>
              </a:spcBef>
              <a:buNone/>
            </a:pPr>
            <a:r>
              <a:rPr lang="en-US" sz="2200" dirty="0" smtClean="0"/>
              <a:t>disp</a:t>
            </a:r>
            <a:r>
              <a:rPr lang="en-US" sz="2200" dirty="0"/>
              <a:t>('</a:t>
            </a:r>
            <a:r>
              <a:rPr lang="el-GR" sz="2200" dirty="0" smtClean="0"/>
              <a:t>Δύο πραγματικές ρίζες</a:t>
            </a:r>
            <a:r>
              <a:rPr lang="en-US" sz="2200" dirty="0" smtClean="0"/>
              <a:t>:'); </a:t>
            </a:r>
          </a:p>
          <a:p>
            <a:pPr marL="358775" indent="0">
              <a:spcBef>
                <a:spcPts val="0"/>
              </a:spcBef>
              <a:buNone/>
            </a:pPr>
            <a:r>
              <a:rPr lang="en-US" sz="2200" dirty="0" smtClean="0"/>
              <a:t>x1=(-b+sqrt(d))/(2*a); x</a:t>
            </a:r>
            <a:r>
              <a:rPr lang="el-GR" sz="2200" dirty="0" smtClean="0"/>
              <a:t>2</a:t>
            </a:r>
            <a:r>
              <a:rPr lang="en-US" sz="2200" dirty="0" smtClean="0"/>
              <a:t>=(-b-sqrt(d</a:t>
            </a:r>
            <a:r>
              <a:rPr lang="en-US" sz="2200" dirty="0"/>
              <a:t>))/(2*a);</a:t>
            </a:r>
          </a:p>
          <a:p>
            <a:pPr marL="358775" indent="0">
              <a:spcBef>
                <a:spcPts val="0"/>
              </a:spcBef>
              <a:buNone/>
            </a:pPr>
            <a:r>
              <a:rPr lang="en-US" sz="2200" dirty="0"/>
              <a:t>disp(‘x1='); disp(x1</a:t>
            </a:r>
            <a:r>
              <a:rPr lang="en-US" sz="2200" dirty="0" smtClean="0"/>
              <a:t>); </a:t>
            </a:r>
          </a:p>
          <a:p>
            <a:pPr marL="358775" indent="0">
              <a:spcBef>
                <a:spcPts val="0"/>
              </a:spcBef>
              <a:buNone/>
            </a:pPr>
            <a:r>
              <a:rPr lang="en-US" sz="2200" dirty="0"/>
              <a:t>disp(‘</a:t>
            </a:r>
            <a:r>
              <a:rPr lang="en-US" sz="2200" dirty="0" smtClean="0"/>
              <a:t>x2='); </a:t>
            </a:r>
            <a:r>
              <a:rPr lang="en-US" sz="2200" dirty="0"/>
              <a:t>disp(x2</a:t>
            </a:r>
            <a:r>
              <a:rPr lang="en-US" sz="2200" dirty="0" smtClean="0"/>
              <a:t>);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200" dirty="0" smtClean="0"/>
              <a:t>end</a:t>
            </a:r>
            <a:endParaRPr lang="el-GR" sz="2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Σχεσιακοί </a:t>
            </a:r>
            <a:r>
              <a:rPr lang="el-GR" dirty="0" smtClean="0"/>
              <a:t>και Λογικοί Τελεστές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/>
              <a:t>&gt;</a:t>
            </a:r>
            <a:r>
              <a:rPr lang="el-GR" sz="2400" b="1" dirty="0" smtClean="0"/>
              <a:t>	</a:t>
            </a:r>
            <a:r>
              <a:rPr lang="el-GR" sz="2400" b="1" dirty="0" smtClean="0">
                <a:solidFill>
                  <a:srgbClr val="386C39"/>
                </a:solidFill>
              </a:rPr>
              <a:t>Μεγαλύτερο</a:t>
            </a:r>
          </a:p>
          <a:p>
            <a:pPr marL="109728" indent="0">
              <a:buNone/>
            </a:pPr>
            <a:r>
              <a:rPr lang="el-GR" sz="2400" b="1" dirty="0" smtClean="0"/>
              <a:t>&gt;=</a:t>
            </a:r>
            <a:r>
              <a:rPr lang="el-GR" sz="2400" dirty="0" smtClean="0"/>
              <a:t>	</a:t>
            </a:r>
            <a:r>
              <a:rPr lang="el-GR" sz="2400" b="1" dirty="0" smtClean="0">
                <a:solidFill>
                  <a:srgbClr val="386C39"/>
                </a:solidFill>
              </a:rPr>
              <a:t>Μεγαλύτερο ή ίσο</a:t>
            </a:r>
            <a:endParaRPr lang="en-US" sz="2400" b="1" dirty="0">
              <a:solidFill>
                <a:srgbClr val="386C39"/>
              </a:solidFill>
            </a:endParaRPr>
          </a:p>
          <a:p>
            <a:pPr marL="109728" indent="0">
              <a:buNone/>
            </a:pPr>
            <a:r>
              <a:rPr lang="en-US" sz="2400" b="1" dirty="0" smtClean="0"/>
              <a:t>&lt;</a:t>
            </a:r>
            <a:r>
              <a:rPr lang="el-GR" sz="2400" b="1" dirty="0" smtClean="0"/>
              <a:t>	</a:t>
            </a:r>
            <a:r>
              <a:rPr lang="el-GR" sz="2400" b="1" dirty="0" smtClean="0">
                <a:solidFill>
                  <a:srgbClr val="386C39"/>
                </a:solidFill>
              </a:rPr>
              <a:t>Μικρότερο</a:t>
            </a:r>
          </a:p>
          <a:p>
            <a:pPr marL="109728" indent="0">
              <a:buNone/>
            </a:pPr>
            <a:r>
              <a:rPr lang="el-GR" sz="2400" b="1" dirty="0" smtClean="0"/>
              <a:t>&lt;=	</a:t>
            </a:r>
            <a:r>
              <a:rPr lang="el-GR" sz="2400" b="1" dirty="0" smtClean="0">
                <a:solidFill>
                  <a:srgbClr val="386C39"/>
                </a:solidFill>
              </a:rPr>
              <a:t>Μικρότερο ή ίσο</a:t>
            </a:r>
            <a:r>
              <a:rPr lang="en-US" sz="2400" b="1" dirty="0" smtClean="0">
                <a:solidFill>
                  <a:srgbClr val="386C39"/>
                </a:solidFill>
              </a:rPr>
              <a:t> </a:t>
            </a:r>
            <a:endParaRPr lang="en-US" sz="2400" b="1" dirty="0">
              <a:solidFill>
                <a:srgbClr val="386C39"/>
              </a:solidFill>
            </a:endParaRPr>
          </a:p>
          <a:p>
            <a:pPr marL="109728" indent="0">
              <a:buNone/>
            </a:pPr>
            <a:r>
              <a:rPr lang="en-US" sz="2400" b="1" dirty="0" smtClean="0"/>
              <a:t>==</a:t>
            </a:r>
            <a:r>
              <a:rPr lang="el-GR" sz="2400" b="1" dirty="0" smtClean="0"/>
              <a:t>	</a:t>
            </a:r>
            <a:r>
              <a:rPr lang="el-GR" sz="2400" b="1" dirty="0" smtClean="0">
                <a:solidFill>
                  <a:srgbClr val="386C39"/>
                </a:solidFill>
              </a:rPr>
              <a:t>Ίσο</a:t>
            </a:r>
            <a:r>
              <a:rPr lang="en-US" sz="2400" b="1" dirty="0" smtClean="0">
                <a:solidFill>
                  <a:srgbClr val="386C39"/>
                </a:solidFill>
              </a:rPr>
              <a:t> </a:t>
            </a:r>
            <a:endParaRPr lang="en-US" sz="2400" b="1" dirty="0">
              <a:solidFill>
                <a:srgbClr val="386C39"/>
              </a:solidFill>
            </a:endParaRPr>
          </a:p>
          <a:p>
            <a:pPr marL="109728" indent="0">
              <a:buNone/>
            </a:pPr>
            <a:r>
              <a:rPr lang="en-US" sz="2400" b="1" dirty="0" smtClean="0"/>
              <a:t>~=</a:t>
            </a:r>
            <a:r>
              <a:rPr lang="el-GR" sz="2400" b="1" dirty="0" smtClean="0"/>
              <a:t>	</a:t>
            </a:r>
            <a:r>
              <a:rPr lang="el-GR" sz="2400" b="1" dirty="0" smtClean="0">
                <a:solidFill>
                  <a:srgbClr val="386C39"/>
                </a:solidFill>
              </a:rPr>
              <a:t>Όχι ίσο</a:t>
            </a:r>
          </a:p>
          <a:p>
            <a:pPr marL="109728" indent="0">
              <a:buNone/>
            </a:pPr>
            <a:endParaRPr lang="el-GR" sz="2400" dirty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en-US" sz="2400" b="1" dirty="0" smtClean="0"/>
              <a:t>&amp;</a:t>
            </a:r>
            <a:r>
              <a:rPr lang="el-GR" sz="2400" dirty="0" smtClean="0"/>
              <a:t>	</a:t>
            </a:r>
            <a:r>
              <a:rPr lang="el-GR" sz="2400" b="1" dirty="0" smtClean="0">
                <a:solidFill>
                  <a:srgbClr val="386C39"/>
                </a:solidFill>
              </a:rPr>
              <a:t>λογικό </a:t>
            </a:r>
            <a:r>
              <a:rPr lang="en-US" sz="2400" b="1" dirty="0" smtClean="0">
                <a:solidFill>
                  <a:srgbClr val="386C39"/>
                </a:solidFill>
              </a:rPr>
              <a:t>AND </a:t>
            </a:r>
            <a:endParaRPr lang="en-US" sz="2400" b="1" dirty="0">
              <a:solidFill>
                <a:srgbClr val="386C39"/>
              </a:solidFill>
            </a:endParaRPr>
          </a:p>
          <a:p>
            <a:pPr marL="109728" indent="0">
              <a:buNone/>
            </a:pPr>
            <a:r>
              <a:rPr lang="en-US" sz="2400" b="1" dirty="0" smtClean="0"/>
              <a:t>|</a:t>
            </a:r>
            <a:r>
              <a:rPr lang="el-GR" sz="2400" b="1" dirty="0" smtClean="0"/>
              <a:t>	</a:t>
            </a:r>
            <a:r>
              <a:rPr lang="el-GR" sz="2400" b="1" dirty="0" smtClean="0">
                <a:solidFill>
                  <a:srgbClr val="386C39"/>
                </a:solidFill>
              </a:rPr>
              <a:t>λογικό </a:t>
            </a:r>
            <a:r>
              <a:rPr lang="en-US" sz="2400" b="1" dirty="0" smtClean="0">
                <a:solidFill>
                  <a:srgbClr val="386C39"/>
                </a:solidFill>
              </a:rPr>
              <a:t>OR</a:t>
            </a:r>
            <a:endParaRPr lang="en-US" sz="2400" b="1" dirty="0">
              <a:solidFill>
                <a:srgbClr val="386C39"/>
              </a:solidFill>
            </a:endParaRPr>
          </a:p>
          <a:p>
            <a:pPr marL="109728" indent="0">
              <a:buNone/>
            </a:pPr>
            <a:r>
              <a:rPr lang="en-US" sz="2400" b="1" dirty="0" smtClean="0"/>
              <a:t>~</a:t>
            </a:r>
            <a:r>
              <a:rPr lang="el-GR" sz="2400" b="1" dirty="0" smtClean="0"/>
              <a:t>	</a:t>
            </a:r>
            <a:r>
              <a:rPr lang="el-GR" sz="2400" b="1" dirty="0" smtClean="0">
                <a:solidFill>
                  <a:srgbClr val="386C39"/>
                </a:solidFill>
              </a:rPr>
              <a:t>λογικό </a:t>
            </a:r>
            <a:r>
              <a:rPr lang="en-US" sz="2400" b="1" dirty="0" smtClean="0">
                <a:solidFill>
                  <a:srgbClr val="386C39"/>
                </a:solidFill>
              </a:rPr>
              <a:t>NOT </a:t>
            </a:r>
            <a:endParaRPr lang="el-GR" sz="2400" b="1" dirty="0">
              <a:solidFill>
                <a:srgbClr val="386C39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pt-BR" sz="2400" dirty="0"/>
              <a:t>&gt;&gt; </a:t>
            </a:r>
            <a:r>
              <a:rPr lang="pt-BR" sz="2400" b="1" dirty="0">
                <a:solidFill>
                  <a:srgbClr val="333399"/>
                </a:solidFill>
              </a:rPr>
              <a:t>A = [1 5 3 4 8 3]; </a:t>
            </a:r>
          </a:p>
          <a:p>
            <a:pPr marL="109728" indent="0">
              <a:buNone/>
            </a:pPr>
            <a:r>
              <a:rPr lang="en-US" sz="2400" dirty="0"/>
              <a:t>&gt;&gt; </a:t>
            </a:r>
            <a:r>
              <a:rPr lang="en-US" sz="2400" b="1" dirty="0">
                <a:solidFill>
                  <a:srgbClr val="333399"/>
                </a:solidFill>
              </a:rPr>
              <a:t>B = A&gt;2 </a:t>
            </a:r>
          </a:p>
          <a:p>
            <a:pPr marL="109728" indent="0">
              <a:buNone/>
            </a:pPr>
            <a:r>
              <a:rPr lang="pl-PL" sz="2400" dirty="0"/>
              <a:t>B = 0 1 1 1 1 1 </a:t>
            </a:r>
          </a:p>
          <a:p>
            <a:pPr marL="109728" indent="0">
              <a:buNone/>
            </a:pPr>
            <a:r>
              <a:rPr lang="en-US" sz="2400" dirty="0" smtClean="0"/>
              <a:t>&gt;</a:t>
            </a:r>
            <a:r>
              <a:rPr lang="en-US" sz="2400" dirty="0"/>
              <a:t> &gt; </a:t>
            </a:r>
            <a:r>
              <a:rPr lang="en-US" sz="2400" b="1" dirty="0">
                <a:solidFill>
                  <a:srgbClr val="333399"/>
                </a:solidFill>
              </a:rPr>
              <a:t>C = A&lt;5</a:t>
            </a:r>
            <a:endParaRPr lang="el-GR" sz="2400" b="1" dirty="0" smtClean="0">
              <a:solidFill>
                <a:srgbClr val="333399"/>
              </a:solidFill>
            </a:endParaRPr>
          </a:p>
          <a:p>
            <a:pPr marL="109728" indent="0">
              <a:buNone/>
            </a:pPr>
            <a:r>
              <a:rPr lang="en-US" sz="2400" dirty="0"/>
              <a:t>C = 1 0 1 1 0 </a:t>
            </a:r>
            <a:r>
              <a:rPr lang="en-US" sz="2400" dirty="0" smtClean="0"/>
              <a:t>1</a:t>
            </a:r>
            <a:endParaRPr lang="el-GR" sz="2400" dirty="0" smtClean="0"/>
          </a:p>
          <a:p>
            <a:pPr marL="109728" indent="0">
              <a:buNone/>
            </a:pPr>
            <a:r>
              <a:rPr lang="en-US" sz="2400" dirty="0"/>
              <a:t>&gt;&gt; </a:t>
            </a:r>
            <a:r>
              <a:rPr lang="en-US" sz="2400" b="1" dirty="0">
                <a:solidFill>
                  <a:srgbClr val="333399"/>
                </a:solidFill>
              </a:rPr>
              <a:t>D = B &amp; C </a:t>
            </a:r>
          </a:p>
          <a:p>
            <a:pPr marL="109728" indent="0">
              <a:buNone/>
            </a:pPr>
            <a:r>
              <a:rPr lang="en-US" sz="2400" dirty="0"/>
              <a:t>D = 0 0 1 1 0 </a:t>
            </a:r>
            <a:r>
              <a:rPr lang="en-US" sz="2400" dirty="0" smtClean="0"/>
              <a:t>1</a:t>
            </a:r>
            <a:endParaRPr lang="el-GR" sz="2400" dirty="0" smtClean="0"/>
          </a:p>
          <a:p>
            <a:pPr marL="109728" indent="0">
              <a:buNone/>
            </a:pPr>
            <a:r>
              <a:rPr lang="el-GR" sz="2400" dirty="0" smtClean="0"/>
              <a:t>&gt;&gt;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333399"/>
                </a:solidFill>
              </a:rPr>
              <a:t>whos</a:t>
            </a:r>
          </a:p>
          <a:p>
            <a:pPr marL="109728" indent="0">
              <a:buNone/>
            </a:pPr>
            <a:r>
              <a:rPr lang="en-US" sz="2400" dirty="0" smtClean="0"/>
              <a:t>B	1x6		6  </a:t>
            </a:r>
            <a:r>
              <a:rPr lang="en-US" sz="2400" dirty="0"/>
              <a:t>logical              </a:t>
            </a:r>
          </a:p>
          <a:p>
            <a:pPr marL="109728" indent="0">
              <a:buNone/>
            </a:pPr>
            <a:r>
              <a:rPr lang="en-US" sz="2400" dirty="0" smtClean="0"/>
              <a:t>C	1x6		6  logical</a:t>
            </a:r>
          </a:p>
          <a:p>
            <a:pPr marL="109728" indent="0">
              <a:buNone/>
            </a:pPr>
            <a:r>
              <a:rPr lang="en-US" sz="2400" dirty="0" smtClean="0"/>
              <a:t>D</a:t>
            </a:r>
            <a:r>
              <a:rPr lang="en-US" sz="2400" dirty="0"/>
              <a:t>	1x6		6  logical</a:t>
            </a:r>
          </a:p>
          <a:p>
            <a:pPr marL="109728" indent="0">
              <a:buNone/>
            </a:pP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Παραδείγματα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200" dirty="0"/>
              <a:t>&gt;&gt; </a:t>
            </a:r>
            <a:r>
              <a:rPr lang="en-US" sz="2200" b="1" dirty="0">
                <a:solidFill>
                  <a:srgbClr val="333399"/>
                </a:solidFill>
              </a:rPr>
              <a:t>E = A(D</a:t>
            </a:r>
            <a:r>
              <a:rPr lang="en-US" sz="2200" b="1" dirty="0" smtClean="0">
                <a:solidFill>
                  <a:srgbClr val="333399"/>
                </a:solidFill>
              </a:rPr>
              <a:t>)</a:t>
            </a:r>
            <a:r>
              <a:rPr lang="en-US" sz="2200" dirty="0" smtClean="0">
                <a:solidFill>
                  <a:srgbClr val="0070C0"/>
                </a:solidFill>
              </a:rPr>
              <a:t>	</a:t>
            </a:r>
            <a:r>
              <a:rPr lang="el-GR" sz="2200" b="1" dirty="0" smtClean="0">
                <a:solidFill>
                  <a:srgbClr val="386C39"/>
                </a:solidFill>
              </a:rPr>
              <a:t>%</a:t>
            </a:r>
            <a:r>
              <a:rPr lang="en-US" sz="2200" b="1" dirty="0" smtClean="0">
                <a:solidFill>
                  <a:srgbClr val="386C39"/>
                </a:solidFill>
              </a:rPr>
              <a:t> </a:t>
            </a:r>
            <a:r>
              <a:rPr lang="el-GR" sz="2200" b="1" dirty="0" smtClean="0">
                <a:solidFill>
                  <a:srgbClr val="386C39"/>
                </a:solidFill>
              </a:rPr>
              <a:t>χρήση του </a:t>
            </a:r>
            <a:r>
              <a:rPr lang="en-US" sz="2200" b="1" dirty="0" smtClean="0">
                <a:solidFill>
                  <a:srgbClr val="386C39"/>
                </a:solidFill>
              </a:rPr>
              <a:t>D </a:t>
            </a:r>
            <a:r>
              <a:rPr lang="el-GR" sz="2200" b="1" dirty="0" smtClean="0">
                <a:solidFill>
                  <a:srgbClr val="386C39"/>
                </a:solidFill>
              </a:rPr>
              <a:t>σα λογικό δείκτη στον </a:t>
            </a:r>
            <a:r>
              <a:rPr lang="en-US" sz="2200" b="1" dirty="0" smtClean="0">
                <a:solidFill>
                  <a:srgbClr val="386C39"/>
                </a:solidFill>
              </a:rPr>
              <a:t>A  </a:t>
            </a:r>
            <a:endParaRPr lang="en-US" sz="2200" b="1" dirty="0">
              <a:solidFill>
                <a:srgbClr val="386C39"/>
              </a:solidFill>
            </a:endParaRPr>
          </a:p>
          <a:p>
            <a:pPr marL="109728" indent="0">
              <a:spcAft>
                <a:spcPts val="600"/>
              </a:spcAft>
              <a:buNone/>
            </a:pPr>
            <a:r>
              <a:rPr lang="en-US" sz="2200" dirty="0"/>
              <a:t>E = 3 4 </a:t>
            </a:r>
            <a:r>
              <a:rPr lang="en-US" sz="2200" dirty="0" smtClean="0"/>
              <a:t>3</a:t>
            </a:r>
            <a:endParaRPr lang="el-GR" sz="2200" dirty="0" smtClean="0"/>
          </a:p>
          <a:p>
            <a:pPr marL="109728" indent="0">
              <a:buNone/>
            </a:pPr>
            <a:r>
              <a:rPr lang="el-GR" sz="2200" dirty="0" smtClean="0"/>
              <a:t>Μπορούμε να μετατρέψουμε ένα λογικό δείκτη σε αριθμητικό χρησιμοποιώντας τη συνάρτηση </a:t>
            </a:r>
            <a:r>
              <a:rPr lang="en-US" sz="2200" dirty="0" smtClean="0"/>
              <a:t>find</a:t>
            </a:r>
            <a:r>
              <a:rPr lang="en-US" sz="2200" dirty="0"/>
              <a:t>, </a:t>
            </a:r>
            <a:r>
              <a:rPr lang="el-GR" sz="2200" dirty="0" smtClean="0"/>
              <a:t>η οποία βρίσκει τις μη μηδενικές τιμές του λογικού δείκτη:</a:t>
            </a:r>
          </a:p>
          <a:p>
            <a:pPr marL="109728" indent="0">
              <a:buNone/>
            </a:pPr>
            <a:r>
              <a:rPr lang="en-US" sz="2200" dirty="0" smtClean="0"/>
              <a:t>&gt;&gt; </a:t>
            </a:r>
            <a:r>
              <a:rPr lang="en-US" sz="2200" b="1" dirty="0">
                <a:solidFill>
                  <a:srgbClr val="333399"/>
                </a:solidFill>
              </a:rPr>
              <a:t>F = find(D</a:t>
            </a:r>
            <a:r>
              <a:rPr lang="en-US" sz="2200" b="1" dirty="0" smtClean="0">
                <a:solidFill>
                  <a:srgbClr val="333399"/>
                </a:solidFill>
              </a:rPr>
              <a:t>)</a:t>
            </a:r>
            <a:r>
              <a:rPr lang="el-GR" sz="2200" dirty="0" smtClean="0">
                <a:solidFill>
                  <a:srgbClr val="0070C0"/>
                </a:solidFill>
              </a:rPr>
              <a:t>	</a:t>
            </a:r>
            <a:endParaRPr lang="en-US" sz="2200" dirty="0">
              <a:solidFill>
                <a:srgbClr val="00B050"/>
              </a:solidFill>
            </a:endParaRPr>
          </a:p>
          <a:p>
            <a:pPr marL="109728" indent="0">
              <a:spcAft>
                <a:spcPts val="600"/>
              </a:spcAft>
              <a:buNone/>
            </a:pPr>
            <a:r>
              <a:rPr lang="en-US" sz="2200" dirty="0"/>
              <a:t>F = 3 4 6 </a:t>
            </a:r>
            <a:endParaRPr lang="en-US" sz="2200" dirty="0" smtClean="0"/>
          </a:p>
          <a:p>
            <a:pPr marL="109728" indent="0">
              <a:buNone/>
            </a:pPr>
            <a:r>
              <a:rPr lang="el-GR" sz="2200" dirty="0" smtClean="0"/>
              <a:t>Η λογική δεικτοδότηση είναι χρήσιμη όταν μια μεταβλητή χρησιμοποιείται για την κατηγοριοποίηση μια άλλης</a:t>
            </a:r>
            <a:r>
              <a:rPr lang="en-US" sz="2200" dirty="0" smtClean="0"/>
              <a:t>: </a:t>
            </a:r>
            <a:endParaRPr lang="en-US" sz="2200" dirty="0"/>
          </a:p>
          <a:p>
            <a:pPr marL="109728" indent="0">
              <a:buNone/>
            </a:pPr>
            <a:r>
              <a:rPr lang="en-US" sz="2200" dirty="0"/>
              <a:t>&gt;&gt; </a:t>
            </a:r>
            <a:r>
              <a:rPr lang="en-US" sz="2200" b="1" dirty="0">
                <a:solidFill>
                  <a:srgbClr val="333399"/>
                </a:solidFill>
              </a:rPr>
              <a:t>data = [4 14 6 11 3 14 8 17 17 12 10 18]; 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US" sz="2200" dirty="0"/>
              <a:t>&gt;&gt; </a:t>
            </a:r>
            <a:r>
              <a:rPr lang="en-US" sz="2200" b="1" dirty="0">
                <a:solidFill>
                  <a:srgbClr val="333399"/>
                </a:solidFill>
              </a:rPr>
              <a:t>cat = [1 3 2 1 2 2 3 1 3 2 3 1</a:t>
            </a:r>
            <a:r>
              <a:rPr lang="en-US" sz="2200" b="1" dirty="0" smtClean="0">
                <a:solidFill>
                  <a:srgbClr val="333399"/>
                </a:solidFill>
              </a:rPr>
              <a:t>];</a:t>
            </a:r>
            <a:endParaRPr lang="el-GR" sz="2200" b="1" dirty="0" smtClean="0">
              <a:solidFill>
                <a:srgbClr val="333399"/>
              </a:solidFill>
            </a:endParaRPr>
          </a:p>
          <a:p>
            <a:pPr marL="109728" indent="0">
              <a:buNone/>
            </a:pPr>
            <a:r>
              <a:rPr lang="el-GR" sz="2200" dirty="0" smtClean="0"/>
              <a:t>Για να βρούμε σε ποιες θέσεις ο </a:t>
            </a:r>
            <a:r>
              <a:rPr lang="en-US" sz="2200" dirty="0" smtClean="0"/>
              <a:t>cat </a:t>
            </a:r>
            <a:r>
              <a:rPr lang="el-GR" sz="2200" dirty="0" smtClean="0"/>
              <a:t>έχει την τιμή </a:t>
            </a:r>
            <a:r>
              <a:rPr lang="en-US" sz="2200" dirty="0" smtClean="0"/>
              <a:t>2</a:t>
            </a:r>
            <a:r>
              <a:rPr lang="en-US" sz="2200" dirty="0"/>
              <a:t>: </a:t>
            </a:r>
          </a:p>
          <a:p>
            <a:pPr marL="109728" indent="0">
              <a:buNone/>
            </a:pPr>
            <a:r>
              <a:rPr lang="en-US" sz="2200" dirty="0"/>
              <a:t>&gt;&gt; </a:t>
            </a:r>
            <a:r>
              <a:rPr lang="en-US" sz="2200" b="1" dirty="0">
                <a:solidFill>
                  <a:srgbClr val="333399"/>
                </a:solidFill>
              </a:rPr>
              <a:t>cat2 = cat==2 </a:t>
            </a:r>
          </a:p>
          <a:p>
            <a:pPr marL="109728" indent="0">
              <a:buNone/>
            </a:pPr>
            <a:r>
              <a:rPr lang="en-US" sz="2200" dirty="0"/>
              <a:t>cat2 = 0 0 1 0 1 1 0 0 0 1 0 0</a:t>
            </a:r>
            <a:r>
              <a:rPr lang="en-US" sz="2200" dirty="0" smtClean="0"/>
              <a:t> </a:t>
            </a:r>
            <a:endParaRPr lang="el-GR" sz="2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7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Παραδείγματα</a:t>
            </a:r>
            <a:br>
              <a:rPr lang="el-GR" sz="4400" dirty="0" smtClean="0"/>
            </a:b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l-GR" sz="2400" dirty="0" smtClean="0"/>
              <a:t>Βρίσκουμε τις τιμές του </a:t>
            </a:r>
            <a:r>
              <a:rPr lang="en-US" sz="2400" dirty="0" smtClean="0"/>
              <a:t>data </a:t>
            </a:r>
            <a:r>
              <a:rPr lang="el-GR" sz="2400" dirty="0" smtClean="0"/>
              <a:t>που ανήκουν στην κατηγορία 2</a:t>
            </a:r>
            <a:r>
              <a:rPr lang="en-US" sz="2400" dirty="0" smtClean="0"/>
              <a:t>: </a:t>
            </a:r>
          </a:p>
          <a:p>
            <a:pPr marL="109728" indent="0">
              <a:buNone/>
            </a:pPr>
            <a:r>
              <a:rPr lang="en-US" sz="2400" dirty="0" smtClean="0"/>
              <a:t>&gt;&gt; </a:t>
            </a:r>
            <a:r>
              <a:rPr lang="en-US" sz="2400" b="1" dirty="0" smtClean="0">
                <a:solidFill>
                  <a:srgbClr val="333399"/>
                </a:solidFill>
              </a:rPr>
              <a:t>data2 = data(cat2); </a:t>
            </a:r>
          </a:p>
          <a:p>
            <a:pPr marL="109728" indent="0">
              <a:buNone/>
            </a:pPr>
            <a:r>
              <a:rPr lang="en-US" sz="2400" dirty="0" smtClean="0"/>
              <a:t>data2 = 6 3 14 12</a:t>
            </a:r>
            <a:endParaRPr lang="el-GR" sz="2400" dirty="0" smtClean="0"/>
          </a:p>
          <a:p>
            <a:pPr marL="109728" indent="0">
              <a:buNone/>
            </a:pPr>
            <a:r>
              <a:rPr lang="el-GR" sz="2400" dirty="0" smtClean="0"/>
              <a:t>Για να βρούμε το μέσο όρο της κατηγορίας 2:</a:t>
            </a:r>
          </a:p>
          <a:p>
            <a:pPr marL="109728" indent="0">
              <a:buNone/>
            </a:pPr>
            <a:r>
              <a:rPr lang="en-US" sz="2400" dirty="0" smtClean="0"/>
              <a:t>&gt;&gt;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333399"/>
                </a:solidFill>
              </a:rPr>
              <a:t>mdat2 = mean(data2) </a:t>
            </a:r>
          </a:p>
          <a:p>
            <a:pPr marL="109728" indent="0">
              <a:buNone/>
            </a:pPr>
            <a:r>
              <a:rPr lang="en-US" sz="2400" dirty="0" smtClean="0"/>
              <a:t>mdat2 = 8.75</a:t>
            </a:r>
            <a:endParaRPr lang="el-GR" sz="2400" dirty="0" smtClean="0"/>
          </a:p>
          <a:p>
            <a:pPr marL="109728" indent="0">
              <a:buNone/>
            </a:pPr>
            <a:endParaRPr lang="el-GR" sz="2400" dirty="0" smtClean="0"/>
          </a:p>
          <a:p>
            <a:pPr marL="109728" indent="0">
              <a:buNone/>
            </a:pPr>
            <a:r>
              <a:rPr lang="el-GR" sz="2400" dirty="0" smtClean="0"/>
              <a:t>Όλα με μία εντολή:</a:t>
            </a:r>
          </a:p>
          <a:p>
            <a:pPr marL="109728" indent="0">
              <a:buNone/>
            </a:pPr>
            <a:r>
              <a:rPr lang="en-US" sz="2400" dirty="0" smtClean="0"/>
              <a:t>&gt;&gt; </a:t>
            </a:r>
            <a:r>
              <a:rPr lang="en-US" sz="2400" b="1" dirty="0" smtClean="0">
                <a:solidFill>
                  <a:srgbClr val="333399"/>
                </a:solidFill>
              </a:rPr>
              <a:t>mdat2 = mean(data(cat==2)) </a:t>
            </a:r>
          </a:p>
          <a:p>
            <a:pPr marL="109728" indent="0">
              <a:buNone/>
            </a:pPr>
            <a:r>
              <a:rPr lang="en-US" sz="2400" dirty="0" smtClean="0"/>
              <a:t>mdat2 = 8.75</a:t>
            </a: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5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l-GR" sz="2400" dirty="0" smtClean="0"/>
              <a:t>Γράψτε ένα </a:t>
            </a:r>
            <a:r>
              <a:rPr lang="en-US" sz="2400" dirty="0" smtClean="0"/>
              <a:t>script </a:t>
            </a:r>
            <a:r>
              <a:rPr lang="el-GR" sz="2400" dirty="0" smtClean="0"/>
              <a:t>το οποίο για τα διανύσματα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rgbClr val="333399"/>
                </a:solidFill>
              </a:rPr>
              <a:t>data = [4 14 6 11 3 14 8 17 17 12 10 18]; 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rgbClr val="333399"/>
                </a:solidFill>
              </a:rPr>
              <a:t>cat </a:t>
            </a:r>
            <a:r>
              <a:rPr lang="en-US" sz="2400" b="1" dirty="0">
                <a:solidFill>
                  <a:srgbClr val="333399"/>
                </a:solidFill>
              </a:rPr>
              <a:t>= [1 3 2 1 2 2 3 1 3 2 3 1];</a:t>
            </a:r>
          </a:p>
          <a:p>
            <a:pPr marL="109728" indent="0">
              <a:buNone/>
            </a:pPr>
            <a:r>
              <a:rPr lang="el-GR" sz="2400" dirty="0" smtClean="0"/>
              <a:t>υπολογίζει και σχεδιάζει το μέσο όρο κάθε κατηγορίας.</a:t>
            </a:r>
          </a:p>
          <a:p>
            <a:pPr marL="109728" indent="0">
              <a:buNone/>
            </a:pP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Λύση</a:t>
            </a:r>
            <a:endParaRPr lang="el-GR" dirty="0"/>
          </a:p>
        </p:txBody>
      </p:sp>
      <p:pic>
        <p:nvPicPr>
          <p:cNvPr id="86018" name="Picture 2" title="Λύσ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0" y="1447800"/>
            <a:ext cx="7825280" cy="4538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1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l-GR" sz="2400" dirty="0"/>
              <a:t>Η δομή </a:t>
            </a:r>
            <a:r>
              <a:rPr lang="el-GR" sz="2400" b="1" dirty="0">
                <a:solidFill>
                  <a:srgbClr val="800000"/>
                </a:solidFill>
              </a:rPr>
              <a:t>for … end </a:t>
            </a:r>
            <a:r>
              <a:rPr lang="el-GR" sz="2400" dirty="0"/>
              <a:t>ορίζει ένα σύνολο εντολών που εκτελείται </a:t>
            </a:r>
            <a:r>
              <a:rPr lang="el-GR" sz="2400" dirty="0" smtClean="0"/>
              <a:t>όσες</a:t>
            </a:r>
            <a:r>
              <a:rPr lang="en-US" sz="2400" dirty="0" smtClean="0"/>
              <a:t> </a:t>
            </a:r>
            <a:r>
              <a:rPr lang="el-GR" sz="2400" dirty="0" smtClean="0"/>
              <a:t>φορές </a:t>
            </a:r>
            <a:r>
              <a:rPr lang="el-GR" sz="2400" dirty="0"/>
              <a:t>καθορίζεται στην εντολή </a:t>
            </a:r>
            <a:r>
              <a:rPr lang="el-GR" sz="2400" b="1" dirty="0"/>
              <a:t>for </a:t>
            </a:r>
            <a:r>
              <a:rPr lang="el-GR" sz="2400" dirty="0"/>
              <a:t>όπου καθορίζεται μια</a:t>
            </a:r>
            <a:r>
              <a:rPr lang="el-GR" sz="2400" dirty="0">
                <a:solidFill>
                  <a:srgbClr val="800000"/>
                </a:solidFill>
              </a:rPr>
              <a:t> </a:t>
            </a:r>
            <a:r>
              <a:rPr lang="el-GR" sz="2400" b="1" dirty="0">
                <a:solidFill>
                  <a:srgbClr val="800000"/>
                </a:solidFill>
              </a:rPr>
              <a:t>αρχική </a:t>
            </a:r>
            <a:r>
              <a:rPr lang="el-GR" sz="2400" dirty="0"/>
              <a:t>τιμή</a:t>
            </a:r>
          </a:p>
          <a:p>
            <a:pPr marL="109728" indent="0">
              <a:buNone/>
            </a:pPr>
            <a:r>
              <a:rPr lang="el-GR" sz="2400" dirty="0"/>
              <a:t>(π.χ. 1) και μια </a:t>
            </a:r>
            <a:r>
              <a:rPr lang="el-GR" sz="2400" b="1" dirty="0">
                <a:solidFill>
                  <a:srgbClr val="800000"/>
                </a:solidFill>
              </a:rPr>
              <a:t>τελική</a:t>
            </a:r>
            <a:r>
              <a:rPr lang="el-GR" sz="2400" b="1" dirty="0"/>
              <a:t> </a:t>
            </a:r>
            <a:r>
              <a:rPr lang="el-GR" sz="2400" dirty="0"/>
              <a:t>τιμή (π.χ. 10) για τον </a:t>
            </a:r>
            <a:r>
              <a:rPr lang="el-GR" sz="2400" b="1" dirty="0"/>
              <a:t>μετρητή επαναλήψεων </a:t>
            </a:r>
            <a:r>
              <a:rPr lang="el-GR" sz="2400" dirty="0" smtClean="0">
                <a:solidFill>
                  <a:srgbClr val="800000"/>
                </a:solidFill>
              </a:rPr>
              <a:t>i</a:t>
            </a:r>
            <a:r>
              <a:rPr lang="en-US" sz="2400" dirty="0" smtClean="0"/>
              <a:t>.</a:t>
            </a:r>
          </a:p>
          <a:p>
            <a:pPr marL="109728" indent="0"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3886200"/>
            <a:ext cx="2209800" cy="133882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09728"/>
            <a:r>
              <a:rPr lang="en-US" sz="2700" dirty="0">
                <a:solidFill>
                  <a:prstClr val="black"/>
                </a:solidFill>
              </a:rPr>
              <a:t>for i=1:10</a:t>
            </a:r>
          </a:p>
          <a:p>
            <a:pPr marL="109728"/>
            <a:r>
              <a:rPr lang="en-US" sz="2700" dirty="0">
                <a:solidFill>
                  <a:prstClr val="black"/>
                </a:solidFill>
              </a:rPr>
              <a:t>  disp(i^2);</a:t>
            </a:r>
          </a:p>
          <a:p>
            <a:pPr marL="109728"/>
            <a:r>
              <a:rPr lang="en-US" sz="2700" dirty="0">
                <a:solidFill>
                  <a:prstClr val="black"/>
                </a:solidFill>
              </a:rPr>
              <a:t>end</a:t>
            </a:r>
            <a:endParaRPr lang="el-GR" sz="27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886200"/>
            <a:ext cx="2362200" cy="133882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prstClr val="black"/>
                </a:solidFill>
              </a:rPr>
              <a:t>for i=1:2:10</a:t>
            </a:r>
          </a:p>
          <a:p>
            <a:r>
              <a:rPr lang="en-US" sz="2700" dirty="0">
                <a:solidFill>
                  <a:prstClr val="black"/>
                </a:solidFill>
              </a:rPr>
              <a:t>   disp(i^2);</a:t>
            </a:r>
          </a:p>
          <a:p>
            <a:r>
              <a:rPr lang="en-US" sz="2700" dirty="0">
                <a:solidFill>
                  <a:prstClr val="black"/>
                </a:solidFill>
              </a:rPr>
              <a:t>end</a:t>
            </a:r>
            <a:endParaRPr lang="el-GR" sz="27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3891898"/>
            <a:ext cx="3200400" cy="1754326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prstClr val="black"/>
                </a:solidFill>
              </a:rPr>
              <a:t>for e = eye(5)</a:t>
            </a:r>
          </a:p>
          <a:p>
            <a:r>
              <a:rPr lang="en-US" sz="2700" dirty="0">
                <a:solidFill>
                  <a:prstClr val="black"/>
                </a:solidFill>
              </a:rPr>
              <a:t>  disp</a:t>
            </a:r>
            <a:r>
              <a:rPr lang="en-US" sz="2700" dirty="0" smtClean="0">
                <a:solidFill>
                  <a:prstClr val="black"/>
                </a:solidFill>
              </a:rPr>
              <a:t>(‘current e</a:t>
            </a:r>
            <a:r>
              <a:rPr lang="en-US" sz="2700" dirty="0">
                <a:solidFill>
                  <a:prstClr val="black"/>
                </a:solidFill>
              </a:rPr>
              <a:t>:')</a:t>
            </a:r>
          </a:p>
          <a:p>
            <a:r>
              <a:rPr lang="en-US" sz="2700" dirty="0">
                <a:solidFill>
                  <a:prstClr val="black"/>
                </a:solidFill>
              </a:rPr>
              <a:t>  disp(e</a:t>
            </a:r>
            <a:r>
              <a:rPr lang="en-US" sz="27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sz="2700" dirty="0" smtClean="0">
                <a:solidFill>
                  <a:prstClr val="black"/>
                </a:solidFill>
              </a:rPr>
              <a:t>end</a:t>
            </a:r>
            <a:endParaRPr lang="el-GR" sz="2700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- Θέση περιεχομένου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363272" cy="5040560"/>
              </a:xfrm>
            </p:spPr>
            <p:txBody>
              <a:bodyPr>
                <a:normAutofit/>
              </a:bodyPr>
              <a:lstStyle/>
              <a:p>
                <a:pPr marL="109728" indent="0">
                  <a:lnSpc>
                    <a:spcPct val="150000"/>
                  </a:lnSpc>
                  <a:buNone/>
                </a:pPr>
                <a:r>
                  <a:rPr lang="el-GR" sz="2400" dirty="0" smtClean="0"/>
                  <a:t>Να γραφτεί </a:t>
                </a:r>
                <a:r>
                  <a:rPr lang="en-US" sz="2400" dirty="0" smtClean="0"/>
                  <a:t>m-file (script)</a:t>
                </a:r>
                <a:r>
                  <a:rPr lang="el-GR" sz="2400" dirty="0" smtClean="0"/>
                  <a:t>, το οποίο να σχεδιάζει στο ίδιο σύστημα αξόνων τις γραφικές παραστάσεις των συναρτήσεων: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l-GR" sz="24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l-GR" sz="2400" b="0" i="1" smtClean="0">
                                <a:latin typeface="Cambria Math"/>
                              </a:rPr>
                              <m:t>𝜋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 smtClean="0"/>
                  <a:t>  </a:t>
                </a:r>
                <a:r>
                  <a:rPr lang="el-GR" sz="2400" dirty="0" smtClean="0"/>
                  <a:t>και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  </a:t>
                </a:r>
                <a:r>
                  <a:rPr lang="el-GR" sz="2400" dirty="0" smtClean="0"/>
                  <a:t>με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0,5</m:t>
                        </m:r>
                      </m:e>
                    </m:d>
                  </m:oMath>
                </a14:m>
                <a:endParaRPr lang="el-GR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l-GR" sz="2400" dirty="0" smtClean="0"/>
                  <a:t>με στυλ γραμμής της </a:t>
                </a:r>
                <a:r>
                  <a:rPr lang="en-US" sz="2400" dirty="0" smtClean="0"/>
                  <a:t>Cf  </a:t>
                </a:r>
                <a:r>
                  <a:rPr lang="el-GR" sz="2400" dirty="0" smtClean="0"/>
                  <a:t>: ‘</a:t>
                </a:r>
                <a:r>
                  <a:rPr lang="el-GR" sz="2400" b="1" dirty="0" smtClean="0">
                    <a:solidFill>
                      <a:srgbClr val="800000"/>
                    </a:solidFill>
                  </a:rPr>
                  <a:t>-.-.</a:t>
                </a:r>
                <a:r>
                  <a:rPr lang="el-GR" sz="2400" dirty="0" smtClean="0"/>
                  <a:t>’ και της </a:t>
                </a:r>
                <a:r>
                  <a:rPr lang="en-US" sz="2400" dirty="0" smtClean="0"/>
                  <a:t>Cf </a:t>
                </a:r>
                <a:r>
                  <a:rPr lang="el-GR" sz="2400" dirty="0" smtClean="0"/>
                  <a:t>: ‘</a:t>
                </a:r>
                <a:r>
                  <a:rPr lang="el-GR" sz="2400" dirty="0" smtClean="0">
                    <a:solidFill>
                      <a:srgbClr val="333399"/>
                    </a:solidFill>
                  </a:rPr>
                  <a:t>…</a:t>
                </a:r>
                <a:r>
                  <a:rPr lang="el-GR" sz="2400" dirty="0" smtClean="0"/>
                  <a:t>’,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400" dirty="0" smtClean="0"/>
                  <a:t>τίτλο γραφήματος: ‘</a:t>
                </a:r>
                <a:r>
                  <a:rPr lang="el-GR" sz="2400" b="1" dirty="0" smtClean="0">
                    <a:solidFill>
                      <a:srgbClr val="800000"/>
                    </a:solidFill>
                  </a:rPr>
                  <a:t>Συνδυασμένες Γραφικές Παραστάσεις</a:t>
                </a:r>
                <a:r>
                  <a:rPr lang="el-GR" sz="2400" dirty="0" smtClean="0"/>
                  <a:t>’,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400" dirty="0" smtClean="0"/>
                  <a:t>τίτλους αξόνων: ‘</a:t>
                </a:r>
                <a:r>
                  <a:rPr lang="el-GR" sz="2400" b="1" dirty="0" smtClean="0">
                    <a:solidFill>
                      <a:srgbClr val="800000"/>
                    </a:solidFill>
                  </a:rPr>
                  <a:t>Άξονας χ</a:t>
                </a:r>
                <a:r>
                  <a:rPr lang="el-GR" sz="2400" dirty="0" smtClean="0"/>
                  <a:t>’ και ‘</a:t>
                </a:r>
                <a:r>
                  <a:rPr lang="el-GR" sz="2400" b="1" dirty="0" smtClean="0">
                    <a:solidFill>
                      <a:srgbClr val="800000"/>
                    </a:solidFill>
                  </a:rPr>
                  <a:t>Άξονας ψ</a:t>
                </a:r>
                <a:r>
                  <a:rPr lang="el-GR" sz="2400" dirty="0" smtClean="0"/>
                  <a:t>’,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400" dirty="0" smtClean="0"/>
                  <a:t>υπόμνημα (λεζάντα): ‘</a:t>
                </a:r>
                <a:r>
                  <a:rPr lang="el-GR" sz="2400" b="1" dirty="0" smtClean="0">
                    <a:solidFill>
                      <a:srgbClr val="800000"/>
                    </a:solidFill>
                  </a:rPr>
                  <a:t>συνημίτονο</a:t>
                </a:r>
                <a:r>
                  <a:rPr lang="el-GR" sz="2400" dirty="0" smtClean="0"/>
                  <a:t>’ και ‘</a:t>
                </a:r>
                <a:r>
                  <a:rPr lang="el-GR" sz="2400" b="1" dirty="0" smtClean="0">
                    <a:solidFill>
                      <a:srgbClr val="800000"/>
                    </a:solidFill>
                  </a:rPr>
                  <a:t>εκθετική</a:t>
                </a:r>
                <a:r>
                  <a:rPr lang="el-GR" sz="2400" dirty="0" smtClean="0"/>
                  <a:t>’.</a:t>
                </a:r>
              </a:p>
              <a:p>
                <a:pPr>
                  <a:lnSpc>
                    <a:spcPct val="150000"/>
                  </a:lnSpc>
                </a:pPr>
                <a:endParaRPr lang="el-GR" sz="2400" dirty="0" smtClean="0"/>
              </a:p>
              <a:p>
                <a:pPr>
                  <a:lnSpc>
                    <a:spcPct val="150000"/>
                  </a:lnSpc>
                </a:pPr>
                <a:endParaRPr lang="el-GR" sz="2400" dirty="0" smtClean="0"/>
              </a:p>
            </p:txBody>
          </p:sp>
        </mc:Choice>
        <mc:Fallback xmlns="">
          <p:sp>
            <p:nvSpPr>
              <p:cNvPr id="2" name="1 - Θέση περιεχομένου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363272" cy="5040560"/>
              </a:xfrm>
              <a:blipFill rotWithShape="0">
                <a:blip r:embed="rId2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l-GR" sz="2400" dirty="0"/>
              <a:t>Η δομή </a:t>
            </a:r>
            <a:r>
              <a:rPr lang="el-GR" sz="2400" b="1" dirty="0">
                <a:solidFill>
                  <a:srgbClr val="800000"/>
                </a:solidFill>
              </a:rPr>
              <a:t>while … end </a:t>
            </a:r>
            <a:r>
              <a:rPr lang="el-GR" sz="2400" dirty="0"/>
              <a:t>ορίζει ένα σύνολο εντολών που εκτελείται όσο </a:t>
            </a:r>
            <a:r>
              <a:rPr lang="el-GR" sz="2400" dirty="0" smtClean="0"/>
              <a:t>η</a:t>
            </a:r>
            <a:r>
              <a:rPr lang="en-US" sz="2400" dirty="0" smtClean="0"/>
              <a:t> </a:t>
            </a:r>
            <a:r>
              <a:rPr lang="el-GR" sz="2400" dirty="0" smtClean="0"/>
              <a:t>συνθήκη </a:t>
            </a:r>
            <a:r>
              <a:rPr lang="el-GR" sz="2400" dirty="0"/>
              <a:t>στην εντολή </a:t>
            </a:r>
            <a:r>
              <a:rPr lang="el-GR" sz="2400" b="1" dirty="0"/>
              <a:t>while </a:t>
            </a:r>
            <a:r>
              <a:rPr lang="el-GR" sz="2400" dirty="0" smtClean="0"/>
              <a:t>είναι </a:t>
            </a:r>
            <a:r>
              <a:rPr lang="el-GR" sz="2400" b="1" dirty="0" smtClean="0"/>
              <a:t>αληθής</a:t>
            </a:r>
            <a:r>
              <a:rPr lang="en-US" sz="2400" b="1" dirty="0" smtClean="0"/>
              <a:t>.</a:t>
            </a:r>
          </a:p>
          <a:p>
            <a:pPr marL="109728" indent="0">
              <a:buNone/>
            </a:pP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492896"/>
            <a:ext cx="2438400" cy="2169825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prstClr val="black"/>
                </a:solidFill>
              </a:rPr>
              <a:t>i=0;</a:t>
            </a:r>
          </a:p>
          <a:p>
            <a:r>
              <a:rPr lang="en-US" sz="2700" dirty="0">
                <a:solidFill>
                  <a:prstClr val="black"/>
                </a:solidFill>
              </a:rPr>
              <a:t>while </a:t>
            </a:r>
            <a:r>
              <a:rPr lang="en-US" sz="2700" dirty="0" smtClean="0">
                <a:solidFill>
                  <a:prstClr val="black"/>
                </a:solidFill>
              </a:rPr>
              <a:t>i&lt;10</a:t>
            </a:r>
            <a:endParaRPr lang="en-US" sz="2700" dirty="0">
              <a:solidFill>
                <a:prstClr val="black"/>
              </a:solidFill>
            </a:endParaRPr>
          </a:p>
          <a:p>
            <a:r>
              <a:rPr lang="en-US" sz="2700" dirty="0" smtClean="0">
                <a:solidFill>
                  <a:prstClr val="black"/>
                </a:solidFill>
              </a:rPr>
              <a:t>   i=i+1</a:t>
            </a:r>
            <a:r>
              <a:rPr lang="en-US" sz="2700" dirty="0">
                <a:solidFill>
                  <a:prstClr val="black"/>
                </a:solidFill>
              </a:rPr>
              <a:t>;</a:t>
            </a:r>
          </a:p>
          <a:p>
            <a:r>
              <a:rPr lang="en-US" sz="2700" dirty="0" smtClean="0">
                <a:solidFill>
                  <a:prstClr val="black"/>
                </a:solidFill>
              </a:rPr>
              <a:t>   disp(i^2</a:t>
            </a:r>
            <a:r>
              <a:rPr lang="en-US" sz="2700" dirty="0">
                <a:solidFill>
                  <a:prstClr val="black"/>
                </a:solidFill>
              </a:rPr>
              <a:t>);</a:t>
            </a:r>
          </a:p>
          <a:p>
            <a:r>
              <a:rPr lang="en-US" sz="2700" dirty="0">
                <a:solidFill>
                  <a:prstClr val="black"/>
                </a:solidFill>
              </a:rPr>
              <a:t>end</a:t>
            </a:r>
            <a:endParaRPr lang="el-GR" sz="27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4373" y="2492896"/>
            <a:ext cx="4343400" cy="383181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700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pt-BR" dirty="0">
                <a:solidFill>
                  <a:prstClr val="black"/>
                </a:solidFill>
              </a:rPr>
              <a:t>n = 0; val =200;</a:t>
            </a:r>
          </a:p>
          <a:p>
            <a:r>
              <a:rPr lang="pt-BR" dirty="0">
                <a:solidFill>
                  <a:prstClr val="black"/>
                </a:solidFill>
              </a:rPr>
              <a:t>while 2^n &lt;= val</a:t>
            </a:r>
          </a:p>
          <a:p>
            <a:r>
              <a:rPr lang="pt-BR" dirty="0">
                <a:solidFill>
                  <a:prstClr val="black"/>
                </a:solidFill>
              </a:rPr>
              <a:t>     if rem(n,2) == 0</a:t>
            </a:r>
          </a:p>
          <a:p>
            <a:r>
              <a:rPr lang="pt-BR" dirty="0">
                <a:solidFill>
                  <a:prstClr val="black"/>
                </a:solidFill>
              </a:rPr>
              <a:t>       2^n</a:t>
            </a:r>
          </a:p>
          <a:p>
            <a:r>
              <a:rPr lang="pt-BR" dirty="0">
                <a:solidFill>
                  <a:prstClr val="black"/>
                </a:solidFill>
              </a:rPr>
              <a:t>       n = n + 1;</a:t>
            </a:r>
          </a:p>
          <a:p>
            <a:r>
              <a:rPr lang="pt-BR" dirty="0">
                <a:solidFill>
                  <a:prstClr val="black"/>
                </a:solidFill>
              </a:rPr>
              <a:t>     else</a:t>
            </a:r>
          </a:p>
          <a:p>
            <a:r>
              <a:rPr lang="pt-BR" dirty="0">
                <a:solidFill>
                  <a:prstClr val="black"/>
                </a:solidFill>
              </a:rPr>
              <a:t>       n = n + 1;</a:t>
            </a:r>
          </a:p>
          <a:p>
            <a:r>
              <a:rPr lang="pt-BR" dirty="0">
                <a:solidFill>
                  <a:prstClr val="black"/>
                </a:solidFill>
              </a:rPr>
              <a:t>     end</a:t>
            </a:r>
          </a:p>
          <a:p>
            <a:r>
              <a:rPr lang="pt-BR" dirty="0">
                <a:solidFill>
                  <a:prstClr val="black"/>
                </a:solidFill>
              </a:rPr>
              <a:t>   end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0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435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l-GR" sz="2400" dirty="0" smtClean="0"/>
              <a:t>Να υπολογισθεί το άθροισμα: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1920" y="1700808"/>
                <a:ext cx="1440160" cy="1130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1000000</m:t>
                          </m:r>
                        </m:sup>
                        <m:e>
                          <m:f>
                            <m:f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700808"/>
                <a:ext cx="1440160" cy="11306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044" name="Picture 4" title="Παράδειγμ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25" y="2924944"/>
            <a:ext cx="6436350" cy="3733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Αρχεία</a:t>
            </a:r>
            <a:endParaRPr lang="el-GR" dirty="0"/>
          </a:p>
        </p:txBody>
      </p:sp>
      <p:pic>
        <p:nvPicPr>
          <p:cNvPr id="88066" name="Picture 2" title="Αρχεί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24744"/>
            <a:ext cx="8286750" cy="5491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Μ. Σαμαράκου, Δ. Μητσούδης, Π. Πρεντάκης 2014. Μ. Σαμαράκου, Δ. Μητσούδης, Π. Πρεντάκης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l-GR" sz="2000" dirty="0" smtClean="0"/>
              <a:t>«</a:t>
            </a:r>
            <a:r>
              <a:rPr lang="el-GR" sz="2000" dirty="0"/>
              <a:t>Βελτιστοποίηση Ενεργειακών Συστημάτων</a:t>
            </a:r>
            <a:br>
              <a:rPr lang="el-GR" sz="2000" dirty="0"/>
            </a:br>
            <a:r>
              <a:rPr lang="el-GR" sz="2000" dirty="0"/>
              <a:t>Eργαστήριο Matlab. </a:t>
            </a:r>
            <a:r>
              <a:rPr lang="el-GR" sz="2000" dirty="0" smtClean="0"/>
              <a:t>Ενότητα 5β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fr-FR" sz="2000" dirty="0"/>
              <a:t>Ασκήσεις στα M – Files, Function </a:t>
            </a:r>
            <a:r>
              <a:rPr lang="fr-FR" sz="2000" dirty="0" smtClean="0"/>
              <a:t>Files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5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1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Ο κώδικας του </a:t>
            </a:r>
            <a:r>
              <a:rPr lang="el-GR" sz="4400" dirty="0" smtClean="0"/>
              <a:t>m–file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(Άσκηση 1</a:t>
            </a:r>
            <a:r>
              <a:rPr lang="el-GR" sz="3600" b="0" baseline="30000" dirty="0" smtClean="0"/>
              <a:t>η</a:t>
            </a:r>
            <a:r>
              <a:rPr lang="el-GR" sz="3600" b="0" dirty="0" smtClean="0"/>
              <a:t> ) </a:t>
            </a:r>
            <a:endParaRPr lang="el-GR" sz="3600" b="0" dirty="0"/>
          </a:p>
        </p:txBody>
      </p:sp>
      <p:pic>
        <p:nvPicPr>
          <p:cNvPr id="56321" name="Picture 1" title="Ο κώδικας του m–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1196752"/>
            <a:ext cx="8305800" cy="5186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Αποτέλεσμα</a:t>
            </a:r>
            <a:br>
              <a:rPr lang="el-GR" sz="4400" dirty="0"/>
            </a:br>
            <a:r>
              <a:rPr lang="el-GR" sz="3600" b="0" dirty="0" smtClean="0"/>
              <a:t>(Άσκηση 1</a:t>
            </a:r>
            <a:r>
              <a:rPr lang="el-GR" sz="3600" b="0" baseline="30000" dirty="0" smtClean="0"/>
              <a:t>η</a:t>
            </a:r>
            <a:r>
              <a:rPr lang="el-GR" sz="3600" b="0" dirty="0" smtClean="0"/>
              <a:t> )</a:t>
            </a:r>
            <a:endParaRPr lang="el-GR" sz="3600" b="0" dirty="0"/>
          </a:p>
        </p:txBody>
      </p:sp>
      <p:pic>
        <p:nvPicPr>
          <p:cNvPr id="55297" name="Picture 1" title="Αποτέλεσμ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1052736"/>
            <a:ext cx="6172200" cy="559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5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- Θέση περιεχομένου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lnSpc>
                    <a:spcPct val="150000"/>
                  </a:lnSpc>
                  <a:buNone/>
                </a:pPr>
                <a:r>
                  <a:rPr lang="el-GR" sz="2400" dirty="0" smtClean="0"/>
                  <a:t>Να γραφτεί </a:t>
                </a:r>
                <a:r>
                  <a:rPr lang="en-US" sz="2400" dirty="0" smtClean="0"/>
                  <a:t>function</a:t>
                </a:r>
                <a:r>
                  <a:rPr lang="el-GR" sz="2400" dirty="0" smtClean="0"/>
                  <a:t>, που να παίρνει ως είσοδο ένα αριθμό α και ένα διάνυσμα </a:t>
                </a:r>
                <a:r>
                  <a:rPr lang="en-US" sz="2400" dirty="0" smtClean="0"/>
                  <a:t>t</a:t>
                </a:r>
                <a:r>
                  <a:rPr lang="el-GR" sz="2400" dirty="0" smtClean="0"/>
                  <a:t> και θα υλοποιεί τη συνάρτηση: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𝑡𝑒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𝑎𝑡</m:t>
                        </m:r>
                      </m:sup>
                    </m:sSup>
                  </m:oMath>
                </a14:m>
                <a:endParaRPr lang="el-GR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el-GR" sz="2400" dirty="0" smtClean="0"/>
                  <a:t>Το </a:t>
                </a:r>
                <a:r>
                  <a:rPr lang="en-US" sz="2400" dirty="0" smtClean="0"/>
                  <a:t>y</a:t>
                </a:r>
                <a:r>
                  <a:rPr lang="el-GR" sz="2400" dirty="0" smtClean="0"/>
                  <a:t> να επιστρέφεται ως έξοδος της </a:t>
                </a:r>
                <a:r>
                  <a:rPr lang="en-US" sz="2400" dirty="0" smtClean="0"/>
                  <a:t>function.</a:t>
                </a:r>
                <a:endParaRPr lang="el-GR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l-GR" sz="2400" dirty="0" smtClean="0"/>
                  <a:t>Στη συνέχεια να γραφτεί </a:t>
                </a:r>
                <a:r>
                  <a:rPr lang="en-US" sz="2400" dirty="0" smtClean="0"/>
                  <a:t>m-file (script)</a:t>
                </a:r>
                <a:r>
                  <a:rPr lang="el-GR" sz="2400" dirty="0" smtClean="0"/>
                  <a:t>, το οποίο να σχεδιάζει την προηγούμενη συνάρτηση στο διάστημα [0,1] με βήμα 0.01 και α=3.</a:t>
                </a:r>
              </a:p>
              <a:p>
                <a:pPr>
                  <a:lnSpc>
                    <a:spcPct val="150000"/>
                  </a:lnSpc>
                </a:pPr>
                <a:endParaRPr lang="el-GR" sz="2400" dirty="0" smtClean="0"/>
              </a:p>
            </p:txBody>
          </p:sp>
        </mc:Choice>
        <mc:Fallback xmlns="">
          <p:sp>
            <p:nvSpPr>
              <p:cNvPr id="2" name="1 - Θέση περιεχομένου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r="-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κώδικας</a:t>
            </a:r>
            <a:endParaRPr lang="el-GR" dirty="0"/>
          </a:p>
        </p:txBody>
      </p:sp>
      <p:pic>
        <p:nvPicPr>
          <p:cNvPr id="86018" name="Picture 2" title="Ο κώδικ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" y="1600200"/>
            <a:ext cx="8547736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2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Αποτέλεσμα</a:t>
            </a:r>
            <a:br>
              <a:rPr lang="el-GR" sz="4400" dirty="0" smtClean="0"/>
            </a:br>
            <a:r>
              <a:rPr lang="el-GR" sz="3600" b="0" dirty="0" smtClean="0"/>
              <a:t>(Άσκηση 2</a:t>
            </a:r>
            <a:r>
              <a:rPr lang="el-GR" sz="3600" b="0" baseline="30000" dirty="0" smtClean="0"/>
              <a:t>η</a:t>
            </a:r>
            <a:r>
              <a:rPr lang="el-GR" sz="3600" b="0" dirty="0" smtClean="0"/>
              <a:t> )</a:t>
            </a:r>
            <a:endParaRPr lang="el-GR" sz="3600" b="0" dirty="0"/>
          </a:p>
        </p:txBody>
      </p:sp>
      <p:pic>
        <p:nvPicPr>
          <p:cNvPr id="87042" name="Picture 2" title="Αποτέλεσμ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016" y="1235075"/>
            <a:ext cx="6122656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7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3</a:t>
            </a:r>
            <a:r>
              <a:rPr lang="el-GR" baseline="30000" dirty="0" smtClean="0"/>
              <a:t>η</a:t>
            </a:r>
            <a:endParaRPr lang="el-GR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l-GR" sz="2400" dirty="0"/>
                  <a:t>Να γραφτεί </a:t>
                </a:r>
                <a:r>
                  <a:rPr lang="en-US" sz="2400" dirty="0"/>
                  <a:t>m-file (script)</a:t>
                </a:r>
                <a:r>
                  <a:rPr lang="el-GR" sz="2400" dirty="0"/>
                  <a:t>, το οποίο </a:t>
                </a:r>
                <a:r>
                  <a:rPr lang="el-GR" sz="2400" dirty="0" smtClean="0"/>
                  <a:t>θα ζητάει από το χρήστη να εισάγει από το πληκτρολόγιο τους συντελεστές μιας δευτεροβάθμιας εξίσωσης και μετά από διερεύνηση, θα εμφανίζει τις τυχόν λύσεις της.</a:t>
                </a:r>
                <a:endParaRPr lang="en-US" sz="2400" dirty="0" smtClean="0"/>
              </a:p>
              <a:p>
                <a:pPr>
                  <a:lnSpc>
                    <a:spcPct val="150000"/>
                  </a:lnSpc>
                  <a:spcBef>
                    <a:spcPts val="1800"/>
                  </a:spcBef>
                </a:pPr>
                <a:endParaRPr lang="en-US" sz="24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i="1" smtClean="0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5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if/elseif/else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83568" y="1196752"/>
            <a:ext cx="3888432" cy="5040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600" dirty="0" smtClean="0"/>
              <a:t>Σύνταξη:</a:t>
            </a:r>
          </a:p>
          <a:p>
            <a:pPr marL="109728" indent="0">
              <a:buNone/>
            </a:pPr>
            <a:endParaRPr lang="el-GR" sz="2600" dirty="0" smtClean="0"/>
          </a:p>
          <a:p>
            <a:pPr marL="180975" indent="0">
              <a:buNone/>
            </a:pPr>
            <a:r>
              <a:rPr lang="en-US" sz="2600" dirty="0"/>
              <a:t>if </a:t>
            </a:r>
            <a:r>
              <a:rPr lang="en-US" sz="2600" i="1" dirty="0"/>
              <a:t>expression</a:t>
            </a:r>
            <a:r>
              <a:rPr lang="en-US" sz="2600" dirty="0"/>
              <a:t> </a:t>
            </a:r>
            <a:endParaRPr lang="el-GR" sz="2600" dirty="0"/>
          </a:p>
          <a:p>
            <a:pPr marL="393192" lvl="1" indent="0">
              <a:buNone/>
            </a:pPr>
            <a:r>
              <a:rPr lang="en-US" sz="2400" i="1" dirty="0" smtClean="0"/>
              <a:t>statements </a:t>
            </a:r>
            <a:endParaRPr lang="el-GR" sz="2400" i="1" dirty="0"/>
          </a:p>
          <a:p>
            <a:pPr marL="179388" lvl="1" indent="0">
              <a:buNone/>
            </a:pPr>
            <a:r>
              <a:rPr lang="en-US" sz="2600" dirty="0" smtClean="0"/>
              <a:t>elseif </a:t>
            </a:r>
            <a:r>
              <a:rPr lang="en-US" sz="2600" i="1" dirty="0"/>
              <a:t>expression</a:t>
            </a:r>
            <a:r>
              <a:rPr lang="en-US" sz="2600" dirty="0"/>
              <a:t> </a:t>
            </a:r>
            <a:endParaRPr lang="el-GR" sz="2600" dirty="0" smtClean="0"/>
          </a:p>
          <a:p>
            <a:pPr marL="393192" lvl="1" indent="0">
              <a:buNone/>
            </a:pPr>
            <a:r>
              <a:rPr lang="en-US" sz="2400" i="1" dirty="0" smtClean="0"/>
              <a:t>statements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marL="179388" lvl="1" indent="0">
              <a:buNone/>
            </a:pPr>
            <a:r>
              <a:rPr lang="en-US" sz="2600" dirty="0"/>
              <a:t>else</a:t>
            </a:r>
            <a:r>
              <a:rPr lang="en-US" sz="2600" dirty="0" smtClean="0"/>
              <a:t> </a:t>
            </a:r>
            <a:endParaRPr lang="el-GR" sz="2600" dirty="0" smtClean="0"/>
          </a:p>
          <a:p>
            <a:pPr marL="393192" lvl="1" indent="0">
              <a:buNone/>
            </a:pPr>
            <a:r>
              <a:rPr lang="en-US" sz="2400" i="1" dirty="0" smtClean="0"/>
              <a:t>statements</a:t>
            </a:r>
            <a:r>
              <a:rPr lang="en-US" sz="2600" dirty="0" smtClean="0"/>
              <a:t> </a:t>
            </a:r>
            <a:endParaRPr lang="el-GR" sz="2600" dirty="0" smtClean="0"/>
          </a:p>
          <a:p>
            <a:pPr marL="179388" lvl="1" indent="0">
              <a:buNone/>
            </a:pPr>
            <a:r>
              <a:rPr lang="en-US" sz="2600" dirty="0"/>
              <a:t>end</a:t>
            </a:r>
            <a:endParaRPr lang="el-GR" sz="2600" dirty="0"/>
          </a:p>
        </p:txBody>
      </p:sp>
      <p:sp>
        <p:nvSpPr>
          <p:cNvPr id="5" name="Θέση περιεχομένου 1"/>
          <p:cNvSpPr txBox="1">
            <a:spLocks/>
          </p:cNvSpPr>
          <p:nvPr/>
        </p:nvSpPr>
        <p:spPr>
          <a:xfrm>
            <a:off x="4495800" y="1196752"/>
            <a:ext cx="42672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000" indent="-342000">
              <a:buClr>
                <a:prstClr val="black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sz="2600" dirty="0" smtClean="0">
                <a:solidFill>
                  <a:prstClr val="black"/>
                </a:solidFill>
              </a:rPr>
              <a:t>Παράδειγμα:</a:t>
            </a:r>
          </a:p>
          <a:p>
            <a:pPr marL="109728" indent="0">
              <a:buClr>
                <a:srgbClr val="4F81BD"/>
              </a:buClr>
              <a:buFont typeface="Wingdings 3"/>
              <a:buNone/>
            </a:pPr>
            <a:endParaRPr lang="el-GR" sz="2600" dirty="0" smtClean="0">
              <a:solidFill>
                <a:prstClr val="black"/>
              </a:solidFill>
            </a:endParaRPr>
          </a:p>
          <a:p>
            <a:pPr marL="180975" indent="0">
              <a:buClr>
                <a:srgbClr val="4F81BD"/>
              </a:buClr>
              <a:buFont typeface="Wingdings 3"/>
              <a:buNone/>
            </a:pPr>
            <a:r>
              <a:rPr lang="pt-BR" sz="2600" dirty="0">
                <a:solidFill>
                  <a:prstClr val="black"/>
                </a:solidFill>
              </a:rPr>
              <a:t>if </a:t>
            </a:r>
            <a:r>
              <a:rPr lang="pt-BR" sz="2600" i="1" dirty="0">
                <a:solidFill>
                  <a:prstClr val="black"/>
                </a:solidFill>
              </a:rPr>
              <a:t>r == c </a:t>
            </a:r>
            <a:endParaRPr lang="el-GR" sz="2600" i="1" dirty="0" smtClean="0">
              <a:solidFill>
                <a:prstClr val="black"/>
              </a:solidFill>
            </a:endParaRPr>
          </a:p>
          <a:p>
            <a:pPr marL="447675" indent="0">
              <a:buClr>
                <a:srgbClr val="4F81BD"/>
              </a:buClr>
              <a:buFont typeface="Wingdings 3"/>
              <a:buNone/>
            </a:pPr>
            <a:r>
              <a:rPr lang="en-US" sz="2400" i="1" dirty="0" smtClean="0">
                <a:solidFill>
                  <a:prstClr val="black"/>
                </a:solidFill>
              </a:rPr>
              <a:t>disp(‘Equal’</a:t>
            </a:r>
            <a:r>
              <a:rPr lang="pt-BR" sz="2400" i="1" dirty="0" smtClean="0">
                <a:solidFill>
                  <a:prstClr val="black"/>
                </a:solidFill>
              </a:rPr>
              <a:t>); </a:t>
            </a:r>
            <a:endParaRPr lang="el-GR" sz="2400" i="1" dirty="0" smtClean="0">
              <a:solidFill>
                <a:prstClr val="black"/>
              </a:solidFill>
            </a:endParaRPr>
          </a:p>
          <a:p>
            <a:pPr marL="180975" indent="0">
              <a:buClr>
                <a:srgbClr val="4F81BD"/>
              </a:buClr>
              <a:buFont typeface="Wingdings 3"/>
              <a:buNone/>
            </a:pPr>
            <a:r>
              <a:rPr lang="pt-BR" sz="2600" dirty="0" smtClean="0">
                <a:solidFill>
                  <a:prstClr val="black"/>
                </a:solidFill>
              </a:rPr>
              <a:t>elseif </a:t>
            </a:r>
            <a:r>
              <a:rPr lang="pt-BR" sz="2600" i="1" dirty="0">
                <a:solidFill>
                  <a:prstClr val="black"/>
                </a:solidFill>
              </a:rPr>
              <a:t>abs(r - c) </a:t>
            </a:r>
            <a:r>
              <a:rPr lang="pt-BR" sz="2600" i="1" dirty="0" smtClean="0">
                <a:solidFill>
                  <a:prstClr val="black"/>
                </a:solidFill>
              </a:rPr>
              <a:t>~= 1</a:t>
            </a:r>
            <a:endParaRPr lang="el-GR" sz="2600" i="1" dirty="0" smtClean="0">
              <a:solidFill>
                <a:prstClr val="black"/>
              </a:solidFill>
            </a:endParaRPr>
          </a:p>
          <a:p>
            <a:pPr marL="447675" indent="0">
              <a:buClr>
                <a:srgbClr val="4F81BD"/>
              </a:buClr>
              <a:buFont typeface="Wingdings 3"/>
              <a:buNone/>
            </a:pPr>
            <a:r>
              <a:rPr lang="pt-BR" sz="2600" dirty="0" smtClean="0">
                <a:solidFill>
                  <a:prstClr val="black"/>
                </a:solidFill>
              </a:rPr>
              <a:t> </a:t>
            </a:r>
            <a:r>
              <a:rPr lang="pt-BR" sz="2400" i="1" dirty="0" smtClean="0">
                <a:solidFill>
                  <a:prstClr val="black"/>
                </a:solidFill>
              </a:rPr>
              <a:t>myVar </a:t>
            </a:r>
            <a:r>
              <a:rPr lang="pt-BR" sz="2400" i="1" dirty="0">
                <a:solidFill>
                  <a:prstClr val="black"/>
                </a:solidFill>
              </a:rPr>
              <a:t>= -1; </a:t>
            </a:r>
            <a:endParaRPr lang="el-GR" sz="2400" i="1" dirty="0">
              <a:solidFill>
                <a:prstClr val="black"/>
              </a:solidFill>
            </a:endParaRPr>
          </a:p>
          <a:p>
            <a:pPr marL="180975" indent="0">
              <a:buClr>
                <a:srgbClr val="4F81BD"/>
              </a:buClr>
              <a:buFont typeface="Wingdings 3"/>
              <a:buNone/>
            </a:pPr>
            <a:r>
              <a:rPr lang="pt-BR" sz="2600" dirty="0" smtClean="0">
                <a:solidFill>
                  <a:prstClr val="black"/>
                </a:solidFill>
              </a:rPr>
              <a:t>else </a:t>
            </a:r>
            <a:endParaRPr lang="el-GR" sz="2600" dirty="0" smtClean="0">
              <a:solidFill>
                <a:prstClr val="black"/>
              </a:solidFill>
            </a:endParaRPr>
          </a:p>
          <a:p>
            <a:pPr marL="447675" indent="0">
              <a:buClr>
                <a:srgbClr val="4F81BD"/>
              </a:buClr>
              <a:buFont typeface="Wingdings 3"/>
              <a:buNone/>
            </a:pPr>
            <a:r>
              <a:rPr lang="pt-BR" sz="2400" i="1" dirty="0">
                <a:solidFill>
                  <a:prstClr val="black"/>
                </a:solidFill>
              </a:rPr>
              <a:t>myData(r,c) = 0; </a:t>
            </a:r>
            <a:endParaRPr lang="el-GR" sz="2400" i="1" dirty="0">
              <a:solidFill>
                <a:prstClr val="black"/>
              </a:solidFill>
            </a:endParaRPr>
          </a:p>
          <a:p>
            <a:pPr marL="180975" indent="0">
              <a:buClr>
                <a:srgbClr val="4F81BD"/>
              </a:buClr>
              <a:buFont typeface="Wingdings 3"/>
              <a:buNone/>
            </a:pPr>
            <a:r>
              <a:rPr lang="pt-BR" sz="2600" dirty="0" smtClean="0">
                <a:solidFill>
                  <a:prstClr val="black"/>
                </a:solidFill>
              </a:rPr>
              <a:t>end </a:t>
            </a:r>
            <a:endParaRPr lang="el-GR" sz="2600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737c1b3e4537e793c94e136aee5ab784aee5564"/>
</p:tagLst>
</file>

<file path=ppt/theme/theme1.xml><?xml version="1.0" encoding="utf-8"?>
<a:theme xmlns:a="http://schemas.openxmlformats.org/drawingml/2006/main" name="OC_template_updated">
  <a:themeElements>
    <a:clrScheme name="Προσαρμοσμένο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C_template_updated">
  <a:themeElements>
    <a:clrScheme name="Προσαρμοσμένο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1307</Words>
  <Application>Microsoft Office PowerPoint</Application>
  <PresentationFormat>Προβολή στην οθόνη (4:3)</PresentationFormat>
  <Paragraphs>254</Paragraphs>
  <Slides>29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29</vt:i4>
      </vt:variant>
    </vt:vector>
  </HeadingPairs>
  <TitlesOfParts>
    <vt:vector size="33" baseType="lpstr">
      <vt:lpstr>OC_template_updated</vt:lpstr>
      <vt:lpstr>1_OC_template_updated</vt:lpstr>
      <vt:lpstr>3_OC_template_updated</vt:lpstr>
      <vt:lpstr>4_OC_template_updated</vt:lpstr>
      <vt:lpstr>Βελτιστοποίηση Ενεργειακών Συστημάτων Eργαστήριο Matlab</vt:lpstr>
      <vt:lpstr>Άσκηση 1η </vt:lpstr>
      <vt:lpstr>Ο κώδικας του m–file (Άσκηση 1η ) </vt:lpstr>
      <vt:lpstr>Αποτέλεσμα (Άσκηση 1η )</vt:lpstr>
      <vt:lpstr>Άσκηση 2η </vt:lpstr>
      <vt:lpstr>Ο κώδικας</vt:lpstr>
      <vt:lpstr>Αποτέλεσμα (Άσκηση 2η )</vt:lpstr>
      <vt:lpstr>Άσκηση 3η</vt:lpstr>
      <vt:lpstr>if/elseif/else</vt:lpstr>
      <vt:lpstr>Είσοδος/Έξοδος (1 από 2)</vt:lpstr>
      <vt:lpstr>Είσοδος/Έξοδος (2 από 2)</vt:lpstr>
      <vt:lpstr>Ο κώδικας του m–file</vt:lpstr>
      <vt:lpstr>Σχεσιακοί και Λογικοί Τελεστές</vt:lpstr>
      <vt:lpstr>Παραδείγματα</vt:lpstr>
      <vt:lpstr>Παραδείγματα (1 από 2)</vt:lpstr>
      <vt:lpstr>Παραδείγματα (2 από 2)</vt:lpstr>
      <vt:lpstr>Άσκηση</vt:lpstr>
      <vt:lpstr>Λύση</vt:lpstr>
      <vt:lpstr>for</vt:lpstr>
      <vt:lpstr>while</vt:lpstr>
      <vt:lpstr>Παράδειγμα</vt:lpstr>
      <vt:lpstr>Αρχεία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41</cp:revision>
  <dcterms:created xsi:type="dcterms:W3CDTF">2013-03-04T13:35:19Z</dcterms:created>
  <dcterms:modified xsi:type="dcterms:W3CDTF">2015-06-11T08:12:06Z</dcterms:modified>
</cp:coreProperties>
</file>