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8" r:id="rId4"/>
    <p:sldId id="279" r:id="rId5"/>
    <p:sldId id="280" r:id="rId6"/>
    <p:sldId id="277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57" r:id="rId15"/>
    <p:sldId id="262" r:id="rId16"/>
    <p:sldId id="264" r:id="rId17"/>
    <p:sldId id="267" r:id="rId18"/>
    <p:sldId id="268" r:id="rId19"/>
    <p:sldId id="266" r:id="rId20"/>
    <p:sldId id="261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8" d="100"/>
          <a:sy n="118" d="100"/>
        </p:scale>
        <p:origin x="-16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Office%20Word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tx>
            <c:v>0,004 mol/L</c:v>
          </c:tx>
          <c:trendline>
            <c:trendlineType val="linear"/>
            <c:dispRSqr val="1"/>
            <c:dispEq val="1"/>
            <c:trendlineLbl>
              <c:layout/>
              <c:numFmt formatCode="General" sourceLinked="0"/>
            </c:trendlineLbl>
          </c:trendline>
          <c:cat>
            <c:numRef>
              <c:f>'[Chart in Microsoft Office Word]Φύλλο2'!$B$4:$B$9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30</c:v>
                </c:pt>
              </c:numCache>
            </c:numRef>
          </c:cat>
          <c:val>
            <c:numRef>
              <c:f>'[Chart in Microsoft Office Word]Φύλλο2'!$C$4:$C$9</c:f>
              <c:numCache>
                <c:formatCode>General</c:formatCode>
                <c:ptCount val="6"/>
                <c:pt idx="0">
                  <c:v>0.27600000000000002</c:v>
                </c:pt>
                <c:pt idx="1">
                  <c:v>0.41499999999999998</c:v>
                </c:pt>
                <c:pt idx="2">
                  <c:v>0.42799999999999999</c:v>
                </c:pt>
                <c:pt idx="3">
                  <c:v>0.46899999999999997</c:v>
                </c:pt>
                <c:pt idx="4">
                  <c:v>0.49199999999999999</c:v>
                </c:pt>
                <c:pt idx="5">
                  <c:v>0.52</c:v>
                </c:pt>
              </c:numCache>
            </c:numRef>
          </c:val>
          <c:smooth val="0"/>
        </c:ser>
        <c:ser>
          <c:idx val="0"/>
          <c:order val="1"/>
          <c:tx>
            <c:v>0,002 mol/L</c:v>
          </c:tx>
          <c:trendline>
            <c:trendlineType val="linear"/>
            <c:dispRSqr val="1"/>
            <c:dispEq val="1"/>
            <c:trendlineLbl>
              <c:layout>
                <c:manualLayout>
                  <c:x val="-1.15224136586887E-2"/>
                  <c:y val="-5.1621154475005003E-2"/>
                </c:manualLayout>
              </c:layout>
              <c:numFmt formatCode="General" sourceLinked="0"/>
            </c:trendlineLbl>
          </c:trendline>
          <c:val>
            <c:numRef>
              <c:f>'[Chart in Microsoft Office Word]Φύλλο2'!$E$4:$E$9</c:f>
              <c:numCache>
                <c:formatCode>General</c:formatCode>
                <c:ptCount val="6"/>
                <c:pt idx="0">
                  <c:v>0.14899999999999999</c:v>
                </c:pt>
                <c:pt idx="1">
                  <c:v>0.16500000000000001</c:v>
                </c:pt>
                <c:pt idx="2">
                  <c:v>0.182</c:v>
                </c:pt>
                <c:pt idx="3">
                  <c:v>0.19800000000000001</c:v>
                </c:pt>
                <c:pt idx="4">
                  <c:v>0.20300000000000001</c:v>
                </c:pt>
                <c:pt idx="5">
                  <c:v>0.223</c:v>
                </c:pt>
              </c:numCache>
            </c:numRef>
          </c:val>
          <c:smooth val="0"/>
        </c:ser>
        <c:ser>
          <c:idx val="2"/>
          <c:order val="2"/>
          <c:tx>
            <c:v>0,001 mol/L</c:v>
          </c:tx>
          <c:trendline>
            <c:trendlineType val="linear"/>
            <c:dispRSqr val="1"/>
            <c:dispEq val="1"/>
            <c:trendlineLbl>
              <c:layout>
                <c:manualLayout>
                  <c:x val="5.2607780463085696E-3"/>
                  <c:y val="8.0502442138701003E-2"/>
                </c:manualLayout>
              </c:layout>
              <c:numFmt formatCode="General" sourceLinked="0"/>
            </c:trendlineLbl>
          </c:trendline>
          <c:val>
            <c:numRef>
              <c:f>'[Chart in Microsoft Office Word]Φύλλο2'!$G$4:$G$9</c:f>
              <c:numCache>
                <c:formatCode>General</c:formatCode>
                <c:ptCount val="6"/>
                <c:pt idx="0">
                  <c:v>7.1999999999999995E-2</c:v>
                </c:pt>
                <c:pt idx="1">
                  <c:v>8.2000000000000003E-2</c:v>
                </c:pt>
                <c:pt idx="2">
                  <c:v>9.5000000000000001E-2</c:v>
                </c:pt>
                <c:pt idx="3">
                  <c:v>0.104</c:v>
                </c:pt>
                <c:pt idx="4">
                  <c:v>0.112</c:v>
                </c:pt>
                <c:pt idx="5">
                  <c:v>0.11799999999999999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759808"/>
        <c:axId val="49153152"/>
      </c:lineChart>
      <c:catAx>
        <c:axId val="48759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 (sec)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9153152"/>
        <c:crosses val="autoZero"/>
        <c:auto val="1"/>
        <c:lblAlgn val="ctr"/>
        <c:lblOffset val="100"/>
        <c:noMultiLvlLbl val="0"/>
      </c:catAx>
      <c:valAx>
        <c:axId val="4915315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absorption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8759808"/>
        <c:crosses val="autoZero"/>
        <c:crossBetween val="between"/>
      </c:valAx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</c:legend>
    <c:plotVisOnly val="1"/>
    <c:dispBlanksAs val="gap"/>
    <c:showDLblsOverMax val="0"/>
  </c:chart>
  <c:spPr>
    <a:solidFill>
      <a:sysClr val="windowText" lastClr="000000">
        <a:lumMod val="75000"/>
        <a:lumOff val="25000"/>
      </a:sysClr>
    </a:solidFill>
    <a:ln>
      <a:solidFill>
        <a:srgbClr val="004A82"/>
      </a:solidFill>
    </a:ln>
  </c:spPr>
  <c:txPr>
    <a:bodyPr/>
    <a:lstStyle/>
    <a:p>
      <a:pPr>
        <a:defRPr sz="1400"/>
      </a:pPr>
      <a:endParaRPr lang="el-G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41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7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2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5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0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40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3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48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2200"/>
            </a:lvl2pPr>
            <a:lvl3pPr marL="1143000" indent="-338138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 sz="2200"/>
            </a:lvl3pPr>
            <a:lvl4pPr>
              <a:lnSpc>
                <a:spcPct val="110000"/>
              </a:lnSpc>
              <a:spcBef>
                <a:spcPts val="1000"/>
              </a:spcBef>
              <a:defRPr sz="2200"/>
            </a:lvl4pPr>
            <a:lvl5pPr>
              <a:lnSpc>
                <a:spcPct val="110000"/>
              </a:lnSpc>
              <a:spcBef>
                <a:spcPts val="10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82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1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oleObject" Target="../embeddings/Microsoft_Excel_97-2003_Worksheet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oleObject" Target="../embeddings/Microsoft_Excel_97-2003_Worksheet3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png"/><Relationship Id="rId4" Type="http://schemas.openxmlformats.org/officeDocument/2006/relationships/oleObject" Target="../embeddings/Microsoft_Excel_97-2003_Worksheet4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Εφαρμοσμένη Ενζυμολογία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22322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Αντιστρεπτοί και μη αντιστρεπτοί αναστολείς των </a:t>
            </a:r>
            <a:r>
              <a:rPr lang="el-GR" sz="2600" dirty="0" smtClean="0"/>
              <a:t>ενζύμων - Τρόποι </a:t>
            </a:r>
            <a:r>
              <a:rPr lang="el-GR" sz="2600" dirty="0"/>
              <a:t>μέτρησης της δράσης των αναστολέων</a:t>
            </a:r>
            <a:endParaRPr lang="el-GR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Δρ. Βασίλης Ντουρτόγλου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Οινολογίας και Τεχνολογίας Ποτών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5" name="Γράφημα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732794"/>
              </p:ext>
            </p:extLst>
          </p:nvPr>
        </p:nvGraphicFramePr>
        <p:xfrm>
          <a:off x="731838" y="1382713"/>
          <a:ext cx="7680325" cy="466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4" imgW="7680325" imgH="4669150" progId="Excel.Chart.8">
                  <p:embed/>
                </p:oleObj>
              </mc:Choice>
              <mc:Fallback>
                <p:oleObj r:id="rId4" imgW="7680325" imgH="466915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1382713"/>
                        <a:ext cx="7680325" cy="4668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Μετά από προσθήκη φρουκτόζης </a:t>
            </a:r>
            <a:r>
              <a:rPr lang="el-GR" sz="3000" b="0" dirty="0" smtClean="0"/>
              <a:t>1/2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54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Γράφημα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907567"/>
              </p:ext>
            </p:extLst>
          </p:nvPr>
        </p:nvGraphicFramePr>
        <p:xfrm>
          <a:off x="251520" y="1268760"/>
          <a:ext cx="8640960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4" imgW="7680325" imgH="4053505" progId="Excel.Chart.8">
                  <p:embed/>
                </p:oleObj>
              </mc:Choice>
              <mc:Fallback>
                <p:oleObj r:id="rId4" imgW="7680325" imgH="405350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268760"/>
                        <a:ext cx="8640960" cy="4824536"/>
                      </a:xfrm>
                      <a:prstGeom prst="rect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Μετά από προσθήκη </a:t>
            </a:r>
            <a:r>
              <a:rPr lang="el-GR" dirty="0" smtClean="0"/>
              <a:t>φρουκτόζης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18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3" name="Γράφημα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827955"/>
              </p:ext>
            </p:extLst>
          </p:nvPr>
        </p:nvGraphicFramePr>
        <p:xfrm>
          <a:off x="251520" y="1196752"/>
          <a:ext cx="8712968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4" imgW="7680325" imgH="4260752" progId="Excel.Chart.8">
                  <p:embed/>
                </p:oleObj>
              </mc:Choice>
              <mc:Fallback>
                <p:oleObj r:id="rId4" imgW="7680325" imgH="426075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196752"/>
                        <a:ext cx="8712968" cy="4968552"/>
                      </a:xfrm>
                      <a:prstGeom prst="rect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Σύγκριση κινητικών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702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Ντουρτόγλου 2014. </a:t>
            </a:r>
            <a:r>
              <a:rPr lang="el-GR" sz="2000" dirty="0"/>
              <a:t>Βασίλειος </a:t>
            </a:r>
            <a:r>
              <a:rPr lang="el-GR" sz="2000" dirty="0" smtClean="0"/>
              <a:t>Ντουρτόγλου</a:t>
            </a:r>
            <a:r>
              <a:rPr lang="el-GR" sz="2000" dirty="0"/>
              <a:t>. «Εφαρμοσμένη Ενζυμολογία (Θ). </a:t>
            </a:r>
            <a:r>
              <a:rPr lang="el-GR" sz="2000" dirty="0" smtClean="0"/>
              <a:t>Ενότητα 4</a:t>
            </a:r>
            <a:r>
              <a:rPr lang="en-US" sz="2000" dirty="0" smtClean="0"/>
              <a:t>:</a:t>
            </a:r>
            <a:r>
              <a:rPr lang="el-GR" sz="2000" dirty="0"/>
              <a:t> Αντιστρεπτοί και μη αντιστρεπτοί αναστολείς των ενζύμων - Τρόποι μέτρησης της δράσης των αναστολέων».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14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5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Συναγωνιστική αναστολή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375010"/>
              </p:ext>
            </p:extLst>
          </p:nvPr>
        </p:nvGraphicFramePr>
        <p:xfrm>
          <a:off x="144018" y="1124744"/>
          <a:ext cx="8892478" cy="560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3402"/>
                <a:gridCol w="6110734"/>
                <a:gridCol w="1088342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Οι χημικές </a:t>
                      </a:r>
                      <a:r>
                        <a:rPr lang="el-GR" sz="1800" dirty="0" smtClean="0">
                          <a:effectLst/>
                          <a:latin typeface="+mn-lt"/>
                        </a:rPr>
                        <a:t>αντιδράσεις </a:t>
                      </a:r>
                      <a:r>
                        <a:rPr lang="el-GR" sz="1800" dirty="0">
                          <a:effectLst/>
                          <a:latin typeface="+mn-lt"/>
                        </a:rPr>
                        <a:t>μιας  ενζυμικής </a:t>
                      </a:r>
                      <a:r>
                        <a:rPr lang="el-GR" sz="1800" dirty="0" smtClean="0">
                          <a:effectLst/>
                          <a:latin typeface="+mn-lt"/>
                        </a:rPr>
                        <a:t>αντίδρασης </a:t>
                      </a:r>
                      <a:r>
                        <a:rPr lang="el-GR" sz="1800" dirty="0">
                          <a:effectLst/>
                          <a:latin typeface="+mn-lt"/>
                        </a:rPr>
                        <a:t>με αναστολέα.</a:t>
                      </a:r>
                      <a:endParaRPr lang="el-G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1.</a:t>
                      </a:r>
                      <a:endParaRPr lang="el-G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E = ένζυμο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S = υπόστρωμα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E-S = σύμπλοκο ενζύμου-υποστρώματος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E-P = σύμπλοκο ενζύμου-προϊόν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Ρ = </a:t>
                      </a:r>
                      <a:r>
                        <a:rPr lang="el-GR" sz="1800" dirty="0" smtClean="0">
                          <a:effectLst/>
                          <a:latin typeface="+mn-lt"/>
                        </a:rPr>
                        <a:t>προϊόν</a:t>
                      </a: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  <a:latin typeface="+mn-lt"/>
                        </a:rPr>
                        <a:t>Συναγωνιστική </a:t>
                      </a:r>
                      <a:r>
                        <a:rPr lang="el-GR" sz="1800" dirty="0">
                          <a:effectLst/>
                          <a:latin typeface="+mn-lt"/>
                        </a:rPr>
                        <a:t>αναστολή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Ένας Συναγωνιστικός αναστολέας συναγωνίζεται με το υπόστρωμα για την ενεργή θέση του ενζύμου: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Αυτό σημαίνει ότι με την  αύξηση της συγκέντρωσης </a:t>
                      </a:r>
                      <a:r>
                        <a:rPr lang="el-GR" sz="1800" dirty="0" smtClean="0">
                          <a:effectLst/>
                          <a:latin typeface="+mn-lt"/>
                        </a:rPr>
                        <a:t>του</a:t>
                      </a:r>
                      <a:r>
                        <a:rPr lang="el-GR" sz="1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l-GR" sz="1800" dirty="0" smtClean="0">
                          <a:effectLst/>
                          <a:latin typeface="+mn-lt"/>
                        </a:rPr>
                        <a:t>υποστρώματος </a:t>
                      </a:r>
                      <a:r>
                        <a:rPr lang="el-GR" sz="1800" dirty="0">
                          <a:effectLst/>
                          <a:latin typeface="+mn-lt"/>
                        </a:rPr>
                        <a:t>θα μειωθεί ο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ευκαιρία του αναστολέα σύνδεση με το ένζυμο. Ως εκ τούτου, εάν η συγκέντρωση του υπόστρωματος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είναι αρκετά υψηλή το ένζυμο θα φτάσει στο ίδιο Vmax </a:t>
                      </a:r>
                      <a:r>
                        <a:rPr lang="el-GR" sz="1800" dirty="0" smtClean="0">
                          <a:effectLst/>
                          <a:latin typeface="+mn-lt"/>
                        </a:rPr>
                        <a:t>όπως </a:t>
                      </a:r>
                      <a:endParaRPr lang="el-GR" sz="18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χωρίς τον αναστολέα. Ωστόσο, αυτό θα απαιτήσει υψηλότερη συγκέντρωση σε υπόστρωμα για να επιτευχθεί αυτό και έτσι η Km του ενζύμου θα είναι επίσης υψηλότερο</a:t>
                      </a:r>
                      <a:endParaRPr lang="el-G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Vmax είναι αμετάβλητη,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2" name="Εικόνα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87" y="836712"/>
            <a:ext cx="265747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2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20891"/>
              </p:ext>
            </p:extLst>
          </p:nvPr>
        </p:nvGraphicFramePr>
        <p:xfrm>
          <a:off x="0" y="1556792"/>
          <a:ext cx="9144000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9743"/>
                <a:gridCol w="6013360"/>
                <a:gridCol w="1340897"/>
              </a:tblGrid>
              <a:tr h="21182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2.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01197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E = ένζυμο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S = υπόστρωμα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E-S = σύμπλοκο ενζύμου-υποστρώματος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E-P = σύμπλοκο ενζύμου-προϊόν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Ρ = προϊόν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</a:t>
                      </a:r>
                      <a:r>
                        <a:rPr lang="el-GR" sz="1800" dirty="0">
                          <a:effectLst/>
                        </a:rPr>
                        <a:t>-</a:t>
                      </a:r>
                      <a:r>
                        <a:rPr lang="en-US" sz="1800" dirty="0">
                          <a:effectLst/>
                        </a:rPr>
                        <a:t>S</a:t>
                      </a:r>
                      <a:r>
                        <a:rPr lang="el-GR" sz="1800" dirty="0">
                          <a:effectLst/>
                        </a:rPr>
                        <a:t>-</a:t>
                      </a:r>
                      <a:r>
                        <a:rPr lang="en-US" sz="1800" dirty="0">
                          <a:effectLst/>
                        </a:rPr>
                        <a:t>I</a:t>
                      </a:r>
                      <a:r>
                        <a:rPr lang="el-GR" sz="1800" dirty="0">
                          <a:effectLst/>
                        </a:rPr>
                        <a:t>  = σύμπλοκο ενζύμου-υποστρώματος –αναστολέως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</a:t>
                      </a:r>
                      <a:r>
                        <a:rPr lang="el-GR" sz="1800" dirty="0">
                          <a:effectLst/>
                        </a:rPr>
                        <a:t>-</a:t>
                      </a:r>
                      <a:r>
                        <a:rPr lang="en-US" sz="1800" dirty="0">
                          <a:effectLst/>
                        </a:rPr>
                        <a:t>P</a:t>
                      </a:r>
                      <a:r>
                        <a:rPr lang="el-GR" sz="1800" dirty="0">
                          <a:effectLst/>
                        </a:rPr>
                        <a:t>-</a:t>
                      </a:r>
                      <a:r>
                        <a:rPr lang="en-US" sz="1800" dirty="0">
                          <a:effectLst/>
                        </a:rPr>
                        <a:t>I</a:t>
                      </a:r>
                      <a:r>
                        <a:rPr lang="el-GR" sz="1800" dirty="0">
                          <a:effectLst/>
                        </a:rPr>
                        <a:t>  = σύμπλοκο ενζύμου- </a:t>
                      </a:r>
                      <a:r>
                        <a:rPr lang="el-GR" sz="1800" dirty="0" smtClean="0">
                          <a:effectLst/>
                        </a:rPr>
                        <a:t>προϊόντος </a:t>
                      </a:r>
                      <a:r>
                        <a:rPr lang="el-GR" sz="1800" dirty="0">
                          <a:effectLst/>
                        </a:rPr>
                        <a:t>–</a:t>
                      </a:r>
                      <a:r>
                        <a:rPr lang="el-GR" sz="1800" dirty="0" smtClean="0">
                          <a:effectLst/>
                        </a:rPr>
                        <a:t>αναστολέως</a:t>
                      </a: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011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Μη </a:t>
                      </a:r>
                      <a:r>
                        <a:rPr lang="el-GR" sz="1800" dirty="0">
                          <a:effectLst/>
                        </a:rPr>
                        <a:t>Συναγωνιστική αναστολή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Ένα μη-ανταγωνιστικός αναστολέας αντιδρά με το σύμπλοκο ενζύμου-υποστρώματος, </a:t>
                      </a:r>
                      <a:r>
                        <a:rPr lang="el-GR" sz="1800" dirty="0" smtClean="0">
                          <a:effectLst/>
                        </a:rPr>
                        <a:t>και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l-GR" sz="1800" dirty="0" smtClean="0">
                          <a:effectLst/>
                        </a:rPr>
                        <a:t>επιβραδύνει </a:t>
                      </a:r>
                      <a:r>
                        <a:rPr lang="el-GR" sz="1800" dirty="0">
                          <a:effectLst/>
                        </a:rPr>
                        <a:t>την ταχύτητα της αντίδρασης για να σχηματιστεί το σύμπλοκο </a:t>
                      </a:r>
                      <a:r>
                        <a:rPr lang="el-GR" sz="1800" dirty="0" smtClean="0">
                          <a:effectLst/>
                        </a:rPr>
                        <a:t>ενζύμου-προϊόν.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l-GR" sz="1800" dirty="0" smtClean="0">
                          <a:effectLst/>
                        </a:rPr>
                        <a:t>Αυτό </a:t>
                      </a:r>
                      <a:r>
                        <a:rPr lang="el-GR" sz="1800" dirty="0">
                          <a:effectLst/>
                        </a:rPr>
                        <a:t>σημαίνει ότι η αύξηση της συγκέντρωσης του υποστρώματος δεν θα </a:t>
                      </a:r>
                      <a:r>
                        <a:rPr lang="el-GR" sz="1800" dirty="0" smtClean="0">
                          <a:effectLst/>
                        </a:rPr>
                        <a:t>επηρεάσει</a:t>
                      </a:r>
                      <a:r>
                        <a:rPr lang="el-GR" sz="1800" baseline="0" dirty="0" smtClean="0">
                          <a:effectLst/>
                        </a:rPr>
                        <a:t> </a:t>
                      </a:r>
                      <a:r>
                        <a:rPr lang="el-GR" sz="1800" dirty="0" smtClean="0">
                          <a:effectLst/>
                        </a:rPr>
                        <a:t> την</a:t>
                      </a:r>
                      <a:endParaRPr lang="el-GR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αναστολή, αφού ο αναστολέας αντιδρά με το σύμπλοκο ενζύμου-υποστρώματος.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Κ</a:t>
                      </a:r>
                      <a:r>
                        <a:rPr lang="en-US" sz="1800" dirty="0">
                          <a:effectLst/>
                        </a:rPr>
                        <a:t>m </a:t>
                      </a:r>
                      <a:r>
                        <a:rPr lang="el-GR" sz="1800" dirty="0">
                          <a:effectLst/>
                        </a:rPr>
                        <a:t> είναι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αμετάβλητο, αλλά Vmax μειώνεται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145" name="Εικόνα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196752"/>
            <a:ext cx="425767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 Συναγωνιστική αναστολή</a:t>
            </a:r>
          </a:p>
        </p:txBody>
      </p:sp>
    </p:spTree>
    <p:extLst>
      <p:ext uri="{BB962C8B-B14F-4D97-AF65-F5344CB8AC3E}">
        <p14:creationId xmlns:p14="http://schemas.microsoft.com/office/powerpoint/2010/main" val="9958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71570"/>
              </p:ext>
            </p:extLst>
          </p:nvPr>
        </p:nvGraphicFramePr>
        <p:xfrm>
          <a:off x="107502" y="1628800"/>
          <a:ext cx="9001001" cy="518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1755"/>
                <a:gridCol w="6447159"/>
                <a:gridCol w="792087"/>
              </a:tblGrid>
              <a:tr h="28582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41157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E = ένζυμο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S = υπόστρωμα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E-S = σύμπλοκο ενζύμου-υποστρώματος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E-P = σύμπλοκο ενζύμου-προϊόν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Ρ = προϊόν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E</a:t>
                      </a:r>
                      <a:r>
                        <a:rPr lang="el-GR" sz="18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S</a:t>
                      </a:r>
                      <a:r>
                        <a:rPr lang="el-GR" sz="18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I</a:t>
                      </a:r>
                      <a:r>
                        <a:rPr lang="el-GR" sz="1800" dirty="0">
                          <a:effectLst/>
                          <a:latin typeface="+mn-lt"/>
                        </a:rPr>
                        <a:t>  = σύμπλοκο ενζύμου-υποστρώματος –αναστολέως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E</a:t>
                      </a:r>
                      <a:r>
                        <a:rPr lang="el-GR" sz="18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P</a:t>
                      </a:r>
                      <a:r>
                        <a:rPr lang="el-GR" sz="18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I</a:t>
                      </a:r>
                      <a:r>
                        <a:rPr lang="el-GR" sz="1800" dirty="0">
                          <a:effectLst/>
                          <a:latin typeface="+mn-lt"/>
                        </a:rPr>
                        <a:t>  = σύμπλοκο ενζύμου- </a:t>
                      </a:r>
                      <a:r>
                        <a:rPr lang="el-GR" sz="1800" dirty="0" smtClean="0">
                          <a:effectLst/>
                          <a:latin typeface="+mn-lt"/>
                        </a:rPr>
                        <a:t>προϊόντος </a:t>
                      </a:r>
                      <a:r>
                        <a:rPr lang="el-GR" sz="1800" dirty="0">
                          <a:effectLst/>
                          <a:latin typeface="+mn-lt"/>
                        </a:rPr>
                        <a:t>–αναστολέως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360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· Ασυναγώνιστη αναστολή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Αυτή είναι μια πολύ σπάνια κατηγορία αναστολής. Ένας Ασυναγώνιστος  ς αναστολέας συνδέεται </a:t>
                      </a:r>
                      <a:r>
                        <a:rPr lang="el-GR" sz="1800" dirty="0" smtClean="0">
                          <a:effectLst/>
                          <a:latin typeface="+mn-lt"/>
                        </a:rPr>
                        <a:t>πρώτος </a:t>
                      </a:r>
                      <a:r>
                        <a:rPr lang="el-GR" sz="1800" dirty="0">
                          <a:effectLst/>
                          <a:latin typeface="+mn-lt"/>
                        </a:rPr>
                        <a:t>στο ενεργό </a:t>
                      </a:r>
                      <a:r>
                        <a:rPr lang="el-GR" sz="1800" dirty="0" smtClean="0">
                          <a:effectLst/>
                          <a:latin typeface="+mn-lt"/>
                        </a:rPr>
                        <a:t>κέντρο </a:t>
                      </a:r>
                      <a:r>
                        <a:rPr lang="el-GR" sz="1800" dirty="0">
                          <a:effectLst/>
                          <a:latin typeface="+mn-lt"/>
                        </a:rPr>
                        <a:t>του ενζύμου και ενισχύει την δέσμευση του υποστρώματος (μειώνοντας έτσι Το Κ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m</a:t>
                      </a:r>
                      <a:r>
                        <a:rPr lang="el-GR" sz="1800" dirty="0">
                          <a:effectLst/>
                          <a:latin typeface="+mn-lt"/>
                        </a:rPr>
                        <a:t>), αλλά </a:t>
                      </a:r>
                      <a:r>
                        <a:rPr lang="fr-FR" sz="1800" dirty="0">
                          <a:effectLst/>
                          <a:latin typeface="+mn-lt"/>
                        </a:rPr>
                        <a:t>to</a:t>
                      </a:r>
                      <a:endParaRPr lang="el-GR" sz="18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προκύπτον σύμπλοκο  ενζύμου-αναστολέα-υπόστρωμα υφίσταται μόνο του  αντίδραση για να σχηματίσει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το προϊόν αργά,  και έτσι το Vmax μειώνεται επίσης</a:t>
                      </a:r>
                      <a:r>
                        <a:rPr lang="el-GR" sz="1800" dirty="0" smtClean="0">
                          <a:effectLst/>
                          <a:latin typeface="+mn-lt"/>
                        </a:rPr>
                        <a:t>:</a:t>
                      </a:r>
                      <a:endParaRPr lang="el-GR" sz="18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latin typeface="+mn-lt"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169" name="Εικόνα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169318"/>
            <a:ext cx="425767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Ασυναγώνιστη αναστολή</a:t>
            </a:r>
          </a:p>
        </p:txBody>
      </p:sp>
    </p:spTree>
    <p:extLst>
      <p:ext uri="{BB962C8B-B14F-4D97-AF65-F5344CB8AC3E}">
        <p14:creationId xmlns:p14="http://schemas.microsoft.com/office/powerpoint/2010/main" val="22629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080120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smtClean="0"/>
              <a:t>Κινητική Β – Γλυκοζιδάσης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08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Γράφημα 6" title="discosjdjdknjf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966283"/>
              </p:ext>
            </p:extLst>
          </p:nvPr>
        </p:nvGraphicFramePr>
        <p:xfrm>
          <a:off x="457200" y="1196975"/>
          <a:ext cx="8229600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Χωρίς προσθήκη γλυκόζης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71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Εικόνα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340768"/>
            <a:ext cx="8928992" cy="3960440"/>
          </a:xfrm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627784" y="5403911"/>
            <a:ext cx="1585819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000"/>
              </a:spcBef>
              <a:buBlip>
                <a:blip r:embed="rId3"/>
              </a:buBlip>
              <a:defRPr sz="2400" b="1"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Blip>
                <a:blip r:embed="rId3"/>
              </a:buBlip>
              <a:defRPr sz="2200" b="1"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Blip>
                <a:blip r:embed="rId3"/>
              </a:buBlip>
              <a:defRPr sz="2000" b="1"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Blip>
                <a:blip r:embed="rId3"/>
              </a:buBlip>
              <a:defRPr b="1"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Blip>
                <a:blip r:embed="rId3"/>
              </a:buBlip>
              <a:defRPr b="1"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b="1"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b="1"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b="1"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b="1"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1800"/>
              </a:spcBef>
              <a:buFontTx/>
              <a:buNone/>
            </a:pPr>
            <a:r>
              <a:rPr lang="el-GR" altLang="el-GR" sz="2200" b="0" dirty="0" smtClean="0">
                <a:latin typeface="+mn-lt"/>
              </a:rPr>
              <a:t>Κ</a:t>
            </a:r>
            <a:r>
              <a:rPr lang="en-US" altLang="el-GR" sz="2200" b="0" dirty="0" smtClean="0">
                <a:latin typeface="+mn-lt"/>
              </a:rPr>
              <a:t>m </a:t>
            </a:r>
            <a:r>
              <a:rPr lang="en-US" altLang="el-GR" sz="2200" b="0" dirty="0">
                <a:latin typeface="+mn-lt"/>
              </a:rPr>
              <a:t>= </a:t>
            </a:r>
            <a:r>
              <a:rPr lang="en-US" altLang="el-GR" sz="2200" b="0" dirty="0" smtClean="0">
                <a:latin typeface="+mn-lt"/>
              </a:rPr>
              <a:t>0,02</a:t>
            </a:r>
            <a:endParaRPr lang="en-US" altLang="el-GR" sz="2200" b="0" dirty="0">
              <a:latin typeface="+mn-lt"/>
            </a:endParaRPr>
          </a:p>
          <a:p>
            <a:pPr eaLnBrk="1" hangingPunct="1">
              <a:spcBef>
                <a:spcPts val="1800"/>
              </a:spcBef>
              <a:buFontTx/>
              <a:buNone/>
            </a:pPr>
            <a:r>
              <a:rPr lang="en-US" altLang="el-GR" sz="2200" b="0" dirty="0">
                <a:latin typeface="+mn-lt"/>
              </a:rPr>
              <a:t>Vmax = 0,25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Χωρίς προσθήκη </a:t>
            </a:r>
            <a:r>
              <a:rPr lang="el-GR" dirty="0" smtClean="0"/>
              <a:t>γλυκόζης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462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Γράφημα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586422"/>
              </p:ext>
            </p:extLst>
          </p:nvPr>
        </p:nvGraphicFramePr>
        <p:xfrm>
          <a:off x="539552" y="1124745"/>
          <a:ext cx="8136903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4" imgW="7857094" imgH="5132408" progId="Excel.Chart.8">
                  <p:embed/>
                </p:oleObj>
              </mc:Choice>
              <mc:Fallback>
                <p:oleObj r:id="rId4" imgW="7857094" imgH="5132408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124745"/>
                        <a:ext cx="8136903" cy="540060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 προσθήκη γλυκόζης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38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Εικόνα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764704"/>
            <a:ext cx="8424936" cy="5328592"/>
          </a:xfrm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1403648" y="5877272"/>
            <a:ext cx="14605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Blip>
                <a:blip r:embed="rId3"/>
              </a:buBlip>
              <a:defRPr sz="2400" b="1"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Blip>
                <a:blip r:embed="rId3"/>
              </a:buBlip>
              <a:defRPr sz="2200" b="1"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Blip>
                <a:blip r:embed="rId3"/>
              </a:buBlip>
              <a:defRPr sz="2000" b="1"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Blip>
                <a:blip r:embed="rId3"/>
              </a:buBlip>
              <a:defRPr b="1"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Blip>
                <a:blip r:embed="rId3"/>
              </a:buBlip>
              <a:defRPr b="1"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b="1"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b="1"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b="1"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b="1">
                <a:solidFill>
                  <a:schemeClr val="tx1"/>
                </a:solidFill>
                <a:latin typeface="Candar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0" dirty="0" smtClean="0">
                <a:latin typeface="+mn-lt"/>
              </a:rPr>
              <a:t>Κ</a:t>
            </a:r>
            <a:r>
              <a:rPr lang="en-US" altLang="el-GR" sz="2200" b="0" dirty="0" smtClean="0">
                <a:latin typeface="+mn-lt"/>
              </a:rPr>
              <a:t>m </a:t>
            </a:r>
            <a:r>
              <a:rPr lang="en-US" altLang="el-GR" sz="2200" b="0" dirty="0">
                <a:latin typeface="+mn-lt"/>
              </a:rPr>
              <a:t>= 0,017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b="0" dirty="0">
                <a:latin typeface="+mn-lt"/>
              </a:rPr>
              <a:t>Vmax = 0,1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Χωρίς προσθήκη </a:t>
            </a:r>
            <a:r>
              <a:rPr lang="el-GR" dirty="0" smtClean="0"/>
              <a:t>γλυκόζης </a:t>
            </a:r>
            <a:r>
              <a:rPr lang="el-GR" sz="3000" b="0" dirty="0"/>
              <a:t>3</a:t>
            </a:r>
            <a:r>
              <a:rPr lang="el-GR" sz="3000" b="0" dirty="0" smtClean="0"/>
              <a:t>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56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exo-opistho_simeiomata">
  <a:themeElements>
    <a:clrScheme name="Προσαρμοσμένο 19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bit">
    <a:dk1>
      <a:srgbClr val="000000"/>
    </a:dk1>
    <a:lt1>
      <a:srgbClr val="FFFFFF"/>
    </a:lt1>
    <a:dk2>
      <a:srgbClr val="7C9BA5"/>
    </a:dk2>
    <a:lt2>
      <a:srgbClr val="C1D0CA"/>
    </a:lt2>
    <a:accent1>
      <a:srgbClr val="F2D908"/>
    </a:accent1>
    <a:accent2>
      <a:srgbClr val="9DE61E"/>
    </a:accent2>
    <a:accent3>
      <a:srgbClr val="0D8BE6"/>
    </a:accent3>
    <a:accent4>
      <a:srgbClr val="C61B1B"/>
    </a:accent4>
    <a:accent5>
      <a:srgbClr val="E26F08"/>
    </a:accent5>
    <a:accent6>
      <a:srgbClr val="8D35D1"/>
    </a:accent6>
    <a:hlink>
      <a:srgbClr val="ECBF0B"/>
    </a:hlink>
    <a:folHlink>
      <a:srgbClr val="F4E5A8"/>
    </a:folHlink>
  </a:clrScheme>
  <a:fontScheme name="Orbit">
    <a:majorFont>
      <a:latin typeface="Candara"/>
      <a:ea typeface=""/>
      <a:cs typeface=""/>
      <a:font script="Jpan" typeface="ＭＳ Ｐゴシック"/>
      <a:font script="Hans" typeface="宋体"/>
      <a:font script="Hant" typeface="新細明體"/>
    </a:majorFont>
    <a:minorFont>
      <a:latin typeface="Candara"/>
      <a:ea typeface=""/>
      <a:cs typeface=""/>
      <a:font script="Jpan" typeface="ＭＳ Ｐゴシック"/>
      <a:font script="Hans" typeface="宋体"/>
      <a:font script="Hant" typeface="新細明體"/>
    </a:minorFont>
  </a:fontScheme>
  <a:fmtScheme name="Orbit">
    <a:fillStyleLst>
      <a:solidFill>
        <a:schemeClr val="phClr"/>
      </a:solidFill>
      <a:solidFill>
        <a:schemeClr val="phClr">
          <a:shade val="80000"/>
        </a:schemeClr>
      </a:solidFill>
      <a:gradFill rotWithShape="1">
        <a:gsLst>
          <a:gs pos="0">
            <a:schemeClr val="phClr">
              <a:shade val="30000"/>
              <a:satMod val="100000"/>
            </a:schemeClr>
          </a:gs>
          <a:gs pos="80000">
            <a:schemeClr val="phClr">
              <a:shade val="90000"/>
              <a:satMod val="100000"/>
            </a:schemeClr>
          </a:gs>
          <a:gs pos="100000">
            <a:schemeClr val="phClr">
              <a:tint val="90000"/>
              <a:shade val="100000"/>
              <a:satMod val="150000"/>
            </a:schemeClr>
          </a:gs>
        </a:gsLst>
        <a:lin ang="16200000" scaled="0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31750" cap="flat" cmpd="sng" algn="ctr">
        <a:solidFill>
          <a:schemeClr val="phClr">
            <a:shade val="90000"/>
          </a:schemeClr>
        </a:solidFill>
        <a:prstDash val="solid"/>
      </a:ln>
      <a:ln w="762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a:effectStyle>
      <a:effectStyle>
        <a:effectLst>
          <a:outerShdw blurRad="317500" dist="381000" dir="5400000" sx="90000" sy="2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etal">
          <a:bevelT w="254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1000"/>
              <a:lumMod val="80000"/>
            </a:schemeClr>
            <a:schemeClr val="phClr">
              <a:satMod val="360000"/>
              <a:lumMod val="14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33</TotalTime>
  <Words>991</Words>
  <Application>Microsoft Office PowerPoint</Application>
  <PresentationFormat>Προβολή στην οθόνη (4:3)</PresentationFormat>
  <Paragraphs>142</Paragraphs>
  <Slides>19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2" baseType="lpstr">
      <vt:lpstr>exo-opistho_simeiomata</vt:lpstr>
      <vt:lpstr>OC_template_updated</vt:lpstr>
      <vt:lpstr>Γράφημα του Microsoft Excel</vt:lpstr>
      <vt:lpstr>Εφαρμοσμένη Ενζυμολογία (Θ)</vt:lpstr>
      <vt:lpstr>Συναγωνιστική αναστολή</vt:lpstr>
      <vt:lpstr>Μη Συναγωνιστική αναστολή</vt:lpstr>
      <vt:lpstr>Ασυναγώνιστη αναστολή</vt:lpstr>
      <vt:lpstr>Κινητική Β – Γλυκοζιδάσης</vt:lpstr>
      <vt:lpstr>Χωρίς προσθήκη γλυκόζης 1/3</vt:lpstr>
      <vt:lpstr>Χωρίς προσθήκη γλυκόζης 2/3</vt:lpstr>
      <vt:lpstr>Με προσθήκη γλυκόζης</vt:lpstr>
      <vt:lpstr>Χωρίς προσθήκη γλυκόζης 3/3</vt:lpstr>
      <vt:lpstr>Μετά από προσθήκη φρουκτόζης 1/2</vt:lpstr>
      <vt:lpstr>Μετά από προσθήκη φρουκτόζης 2/2</vt:lpstr>
      <vt:lpstr>Σύγκριση κινητικών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Εφαρμοσμένη Ενζυμολογία (Θ)</dc:title>
  <dc:creator>opencourses@teiath.gr</dc:creator>
  <cp:lastModifiedBy>natasakar new</cp:lastModifiedBy>
  <cp:revision>8</cp:revision>
  <dcterms:created xsi:type="dcterms:W3CDTF">2015-03-18T14:36:57Z</dcterms:created>
  <dcterms:modified xsi:type="dcterms:W3CDTF">2015-07-20T12:59:27Z</dcterms:modified>
</cp:coreProperties>
</file>