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ctiveX/activeX1.xml" ContentType="application/vnd.ms-office.activeX+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1.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 id="2147483708" r:id="rId3"/>
  </p:sldMasterIdLst>
  <p:notesMasterIdLst>
    <p:notesMasterId r:id="rId193"/>
  </p:notesMasterIdLst>
  <p:handoutMasterIdLst>
    <p:handoutMasterId r:id="rId194"/>
  </p:handoutMasterIdLst>
  <p:sldIdLst>
    <p:sldId id="256" r:id="rId4"/>
    <p:sldId id="268" r:id="rId5"/>
    <p:sldId id="269" r:id="rId6"/>
    <p:sldId id="270" r:id="rId7"/>
    <p:sldId id="271" r:id="rId8"/>
    <p:sldId id="272" r:id="rId9"/>
    <p:sldId id="273" r:id="rId10"/>
    <p:sldId id="274" r:id="rId11"/>
    <p:sldId id="275" r:id="rId12"/>
    <p:sldId id="276" r:id="rId13"/>
    <p:sldId id="492" r:id="rId14"/>
    <p:sldId id="278" r:id="rId15"/>
    <p:sldId id="281" r:id="rId16"/>
    <p:sldId id="282" r:id="rId17"/>
    <p:sldId id="283" r:id="rId18"/>
    <p:sldId id="284" r:id="rId19"/>
    <p:sldId id="285" r:id="rId20"/>
    <p:sldId id="493" r:id="rId21"/>
    <p:sldId id="286" r:id="rId22"/>
    <p:sldId id="494" r:id="rId23"/>
    <p:sldId id="288" r:id="rId24"/>
    <p:sldId id="289" r:id="rId25"/>
    <p:sldId id="290" r:id="rId26"/>
    <p:sldId id="291" r:id="rId27"/>
    <p:sldId id="292" r:id="rId28"/>
    <p:sldId id="294" r:id="rId29"/>
    <p:sldId id="295" r:id="rId30"/>
    <p:sldId id="296" r:id="rId31"/>
    <p:sldId id="297" r:id="rId32"/>
    <p:sldId id="298" r:id="rId33"/>
    <p:sldId id="495" r:id="rId34"/>
    <p:sldId id="299" r:id="rId35"/>
    <p:sldId id="300" r:id="rId36"/>
    <p:sldId id="301" r:id="rId37"/>
    <p:sldId id="302" r:id="rId38"/>
    <p:sldId id="303" r:id="rId39"/>
    <p:sldId id="304" r:id="rId40"/>
    <p:sldId id="306" r:id="rId41"/>
    <p:sldId id="307" r:id="rId42"/>
    <p:sldId id="308" r:id="rId43"/>
    <p:sldId id="309" r:id="rId44"/>
    <p:sldId id="310" r:id="rId45"/>
    <p:sldId id="311" r:id="rId46"/>
    <p:sldId id="318" r:id="rId47"/>
    <p:sldId id="319" r:id="rId48"/>
    <p:sldId id="320" r:id="rId49"/>
    <p:sldId id="321" r:id="rId50"/>
    <p:sldId id="331" r:id="rId51"/>
    <p:sldId id="335" r:id="rId52"/>
    <p:sldId id="498" r:id="rId53"/>
    <p:sldId id="342" r:id="rId54"/>
    <p:sldId id="343" r:id="rId55"/>
    <p:sldId id="344" r:id="rId56"/>
    <p:sldId id="345" r:id="rId57"/>
    <p:sldId id="346" r:id="rId58"/>
    <p:sldId id="347" r:id="rId59"/>
    <p:sldId id="348" r:id="rId60"/>
    <p:sldId id="349" r:id="rId61"/>
    <p:sldId id="350" r:id="rId62"/>
    <p:sldId id="351" r:id="rId63"/>
    <p:sldId id="352" r:id="rId64"/>
    <p:sldId id="353" r:id="rId65"/>
    <p:sldId id="354" r:id="rId66"/>
    <p:sldId id="355" r:id="rId67"/>
    <p:sldId id="356" r:id="rId68"/>
    <p:sldId id="357" r:id="rId69"/>
    <p:sldId id="359" r:id="rId70"/>
    <p:sldId id="360" r:id="rId71"/>
    <p:sldId id="361" r:id="rId72"/>
    <p:sldId id="362" r:id="rId73"/>
    <p:sldId id="363" r:id="rId74"/>
    <p:sldId id="364" r:id="rId75"/>
    <p:sldId id="366" r:id="rId76"/>
    <p:sldId id="367" r:id="rId77"/>
    <p:sldId id="369" r:id="rId78"/>
    <p:sldId id="370" r:id="rId79"/>
    <p:sldId id="499" r:id="rId80"/>
    <p:sldId id="371" r:id="rId81"/>
    <p:sldId id="372" r:id="rId82"/>
    <p:sldId id="373" r:id="rId83"/>
    <p:sldId id="374" r:id="rId84"/>
    <p:sldId id="375" r:id="rId85"/>
    <p:sldId id="376" r:id="rId86"/>
    <p:sldId id="377" r:id="rId87"/>
    <p:sldId id="500" r:id="rId88"/>
    <p:sldId id="378" r:id="rId89"/>
    <p:sldId id="379" r:id="rId90"/>
    <p:sldId id="380" r:id="rId91"/>
    <p:sldId id="381" r:id="rId92"/>
    <p:sldId id="382" r:id="rId93"/>
    <p:sldId id="383" r:id="rId94"/>
    <p:sldId id="384" r:id="rId95"/>
    <p:sldId id="385" r:id="rId96"/>
    <p:sldId id="386" r:id="rId97"/>
    <p:sldId id="387" r:id="rId98"/>
    <p:sldId id="388" r:id="rId99"/>
    <p:sldId id="390" r:id="rId100"/>
    <p:sldId id="391" r:id="rId101"/>
    <p:sldId id="392" r:id="rId102"/>
    <p:sldId id="393" r:id="rId103"/>
    <p:sldId id="394" r:id="rId104"/>
    <p:sldId id="395" r:id="rId105"/>
    <p:sldId id="396" r:id="rId106"/>
    <p:sldId id="397" r:id="rId107"/>
    <p:sldId id="398" r:id="rId108"/>
    <p:sldId id="399" r:id="rId109"/>
    <p:sldId id="403" r:id="rId110"/>
    <p:sldId id="404" r:id="rId111"/>
    <p:sldId id="405" r:id="rId112"/>
    <p:sldId id="407" r:id="rId113"/>
    <p:sldId id="411" r:id="rId114"/>
    <p:sldId id="412" r:id="rId115"/>
    <p:sldId id="413" r:id="rId116"/>
    <p:sldId id="414" r:id="rId117"/>
    <p:sldId id="501" r:id="rId118"/>
    <p:sldId id="415" r:id="rId119"/>
    <p:sldId id="506" r:id="rId120"/>
    <p:sldId id="416" r:id="rId121"/>
    <p:sldId id="417" r:id="rId122"/>
    <p:sldId id="420" r:id="rId123"/>
    <p:sldId id="422" r:id="rId124"/>
    <p:sldId id="423" r:id="rId125"/>
    <p:sldId id="424" r:id="rId126"/>
    <p:sldId id="425" r:id="rId127"/>
    <p:sldId id="427" r:id="rId128"/>
    <p:sldId id="428" r:id="rId129"/>
    <p:sldId id="429" r:id="rId130"/>
    <p:sldId id="502" r:id="rId131"/>
    <p:sldId id="432" r:id="rId132"/>
    <p:sldId id="433" r:id="rId133"/>
    <p:sldId id="434" r:id="rId134"/>
    <p:sldId id="435" r:id="rId135"/>
    <p:sldId id="436" r:id="rId136"/>
    <p:sldId id="437" r:id="rId137"/>
    <p:sldId id="438" r:id="rId138"/>
    <p:sldId id="439" r:id="rId139"/>
    <p:sldId id="440" r:id="rId140"/>
    <p:sldId id="441" r:id="rId141"/>
    <p:sldId id="447" r:id="rId142"/>
    <p:sldId id="449" r:id="rId143"/>
    <p:sldId id="450" r:id="rId144"/>
    <p:sldId id="451" r:id="rId145"/>
    <p:sldId id="452" r:id="rId146"/>
    <p:sldId id="503" r:id="rId147"/>
    <p:sldId id="504" r:id="rId148"/>
    <p:sldId id="453" r:id="rId149"/>
    <p:sldId id="454" r:id="rId150"/>
    <p:sldId id="455" r:id="rId151"/>
    <p:sldId id="456" r:id="rId152"/>
    <p:sldId id="457" r:id="rId153"/>
    <p:sldId id="458" r:id="rId154"/>
    <p:sldId id="459" r:id="rId155"/>
    <p:sldId id="460" r:id="rId156"/>
    <p:sldId id="461" r:id="rId157"/>
    <p:sldId id="462" r:id="rId158"/>
    <p:sldId id="463" r:id="rId159"/>
    <p:sldId id="464" r:id="rId160"/>
    <p:sldId id="465" r:id="rId161"/>
    <p:sldId id="466" r:id="rId162"/>
    <p:sldId id="467" r:id="rId163"/>
    <p:sldId id="468" r:id="rId164"/>
    <p:sldId id="469" r:id="rId165"/>
    <p:sldId id="470" r:id="rId166"/>
    <p:sldId id="472" r:id="rId167"/>
    <p:sldId id="473" r:id="rId168"/>
    <p:sldId id="474" r:id="rId169"/>
    <p:sldId id="478" r:id="rId170"/>
    <p:sldId id="505" r:id="rId171"/>
    <p:sldId id="479" r:id="rId172"/>
    <p:sldId id="480" r:id="rId173"/>
    <p:sldId id="481" r:id="rId174"/>
    <p:sldId id="482" r:id="rId175"/>
    <p:sldId id="483" r:id="rId176"/>
    <p:sldId id="484" r:id="rId177"/>
    <p:sldId id="486" r:id="rId178"/>
    <p:sldId id="487" r:id="rId179"/>
    <p:sldId id="488" r:id="rId180"/>
    <p:sldId id="489" r:id="rId181"/>
    <p:sldId id="490" r:id="rId182"/>
    <p:sldId id="507" r:id="rId183"/>
    <p:sldId id="491" r:id="rId184"/>
    <p:sldId id="257" r:id="rId185"/>
    <p:sldId id="262" r:id="rId186"/>
    <p:sldId id="264" r:id="rId187"/>
    <p:sldId id="508" r:id="rId188"/>
    <p:sldId id="509" r:id="rId189"/>
    <p:sldId id="266" r:id="rId190"/>
    <p:sldId id="496" r:id="rId191"/>
    <p:sldId id="261" r:id="rId192"/>
  </p:sldIdLst>
  <p:sldSz cx="9144000" cy="6858000" type="screen4x3"/>
  <p:notesSz cx="7104063" cy="10234613"/>
  <p:custDataLst>
    <p:tags r:id="rId19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Φωτεινό στυλ 1 - Έμφαση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78" d="100"/>
          <a:sy n="78" d="100"/>
        </p:scale>
        <p:origin x="-90" y="-6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slide" Target="slides/slide167.xml"/><Relationship Id="rId191" Type="http://schemas.openxmlformats.org/officeDocument/2006/relationships/slide" Target="slides/slide188.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181" Type="http://schemas.openxmlformats.org/officeDocument/2006/relationships/slide" Target="slides/slide178.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71" Type="http://schemas.openxmlformats.org/officeDocument/2006/relationships/slide" Target="slides/slide168.xml"/><Relationship Id="rId192" Type="http://schemas.openxmlformats.org/officeDocument/2006/relationships/slide" Target="slides/slide189.xml"/><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54" Type="http://schemas.openxmlformats.org/officeDocument/2006/relationships/slide" Target="slides/slide51.xml"/><Relationship Id="rId75" Type="http://schemas.openxmlformats.org/officeDocument/2006/relationships/slide" Target="slides/slide72.xml"/><Relationship Id="rId96" Type="http://schemas.openxmlformats.org/officeDocument/2006/relationships/slide" Target="slides/slide93.xml"/><Relationship Id="rId140" Type="http://schemas.openxmlformats.org/officeDocument/2006/relationships/slide" Target="slides/slide137.xml"/><Relationship Id="rId161" Type="http://schemas.openxmlformats.org/officeDocument/2006/relationships/slide" Target="slides/slide158.xml"/><Relationship Id="rId182" Type="http://schemas.openxmlformats.org/officeDocument/2006/relationships/slide" Target="slides/slide179.xml"/><Relationship Id="rId6" Type="http://schemas.openxmlformats.org/officeDocument/2006/relationships/slide" Target="slides/slide3.xml"/><Relationship Id="rId23" Type="http://schemas.openxmlformats.org/officeDocument/2006/relationships/slide" Target="slides/slide20.xml"/><Relationship Id="rId119" Type="http://schemas.openxmlformats.org/officeDocument/2006/relationships/slide" Target="slides/slide116.xml"/><Relationship Id="rId44" Type="http://schemas.openxmlformats.org/officeDocument/2006/relationships/slide" Target="slides/slide41.xml"/><Relationship Id="rId65" Type="http://schemas.openxmlformats.org/officeDocument/2006/relationships/slide" Target="slides/slide62.xml"/><Relationship Id="rId86" Type="http://schemas.openxmlformats.org/officeDocument/2006/relationships/slide" Target="slides/slide83.xml"/><Relationship Id="rId130" Type="http://schemas.openxmlformats.org/officeDocument/2006/relationships/slide" Target="slides/slide127.xml"/><Relationship Id="rId151" Type="http://schemas.openxmlformats.org/officeDocument/2006/relationships/slide" Target="slides/slide148.xml"/><Relationship Id="rId172" Type="http://schemas.openxmlformats.org/officeDocument/2006/relationships/slide" Target="slides/slide169.xml"/><Relationship Id="rId193" Type="http://schemas.openxmlformats.org/officeDocument/2006/relationships/notesMaster" Target="notesMasters/notesMaster1.xml"/><Relationship Id="rId13" Type="http://schemas.openxmlformats.org/officeDocument/2006/relationships/slide" Target="slides/slide10.xml"/><Relationship Id="rId109" Type="http://schemas.openxmlformats.org/officeDocument/2006/relationships/slide" Target="slides/slide106.xml"/><Relationship Id="rId34" Type="http://schemas.openxmlformats.org/officeDocument/2006/relationships/slide" Target="slides/slide31.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20" Type="http://schemas.openxmlformats.org/officeDocument/2006/relationships/slide" Target="slides/slide117.xml"/><Relationship Id="rId141" Type="http://schemas.openxmlformats.org/officeDocument/2006/relationships/slide" Target="slides/slide138.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183" Type="http://schemas.openxmlformats.org/officeDocument/2006/relationships/slide" Target="slides/slide180.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slide" Target="slides/slide175.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slide" Target="slides/slide170.xml"/><Relationship Id="rId194" Type="http://schemas.openxmlformats.org/officeDocument/2006/relationships/handoutMaster" Target="handoutMasters/handoutMaster1.xml"/><Relationship Id="rId199"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184" Type="http://schemas.openxmlformats.org/officeDocument/2006/relationships/slide" Target="slides/slide181.xml"/><Relationship Id="rId189" Type="http://schemas.openxmlformats.org/officeDocument/2006/relationships/slide" Target="slides/slide186.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79" Type="http://schemas.openxmlformats.org/officeDocument/2006/relationships/slide" Target="slides/slide176.xml"/><Relationship Id="rId195" Type="http://schemas.openxmlformats.org/officeDocument/2006/relationships/tags" Target="tags/tag1.xml"/><Relationship Id="rId190" Type="http://schemas.openxmlformats.org/officeDocument/2006/relationships/slide" Target="slides/slide187.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 Id="rId185" Type="http://schemas.openxmlformats.org/officeDocument/2006/relationships/slide" Target="slides/slide182.xml"/><Relationship Id="rId4" Type="http://schemas.openxmlformats.org/officeDocument/2006/relationships/slide" Target="slides/slide1.xml"/><Relationship Id="rId9" Type="http://schemas.openxmlformats.org/officeDocument/2006/relationships/slide" Target="slides/slide6.xml"/><Relationship Id="rId180" Type="http://schemas.openxmlformats.org/officeDocument/2006/relationships/slide" Target="slides/slide177.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slide" Target="slides/slide172.xml"/><Relationship Id="rId196" Type="http://schemas.openxmlformats.org/officeDocument/2006/relationships/presProps" Target="presProps.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slide" Target="slides/slide162.xml"/><Relationship Id="rId186" Type="http://schemas.openxmlformats.org/officeDocument/2006/relationships/slide" Target="slides/slide183.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 Id="rId176" Type="http://schemas.openxmlformats.org/officeDocument/2006/relationships/slide" Target="slides/slide173.xml"/><Relationship Id="rId197" Type="http://schemas.openxmlformats.org/officeDocument/2006/relationships/viewProps" Target="viewProps.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 Id="rId70" Type="http://schemas.openxmlformats.org/officeDocument/2006/relationships/slide" Target="slides/slide67.xml"/><Relationship Id="rId91" Type="http://schemas.openxmlformats.org/officeDocument/2006/relationships/slide" Target="slides/slide88.xml"/><Relationship Id="rId145" Type="http://schemas.openxmlformats.org/officeDocument/2006/relationships/slide" Target="slides/slide142.xml"/><Relationship Id="rId166" Type="http://schemas.openxmlformats.org/officeDocument/2006/relationships/slide" Target="slides/slide163.xml"/><Relationship Id="rId187" Type="http://schemas.openxmlformats.org/officeDocument/2006/relationships/slide" Target="slides/slide184.xml"/><Relationship Id="rId1" Type="http://schemas.openxmlformats.org/officeDocument/2006/relationships/slideMaster" Target="slideMasters/slideMaster1.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60" Type="http://schemas.openxmlformats.org/officeDocument/2006/relationships/slide" Target="slides/slide57.xml"/><Relationship Id="rId81" Type="http://schemas.openxmlformats.org/officeDocument/2006/relationships/slide" Target="slides/slide78.xml"/><Relationship Id="rId135" Type="http://schemas.openxmlformats.org/officeDocument/2006/relationships/slide" Target="slides/slide132.xml"/><Relationship Id="rId156" Type="http://schemas.openxmlformats.org/officeDocument/2006/relationships/slide" Target="slides/slide153.xml"/><Relationship Id="rId177" Type="http://schemas.openxmlformats.org/officeDocument/2006/relationships/slide" Target="slides/slide174.xml"/><Relationship Id="rId198" Type="http://schemas.openxmlformats.org/officeDocument/2006/relationships/theme" Target="theme/theme1.xml"/><Relationship Id="rId18" Type="http://schemas.openxmlformats.org/officeDocument/2006/relationships/slide" Target="slides/slide15.xml"/><Relationship Id="rId39" Type="http://schemas.openxmlformats.org/officeDocument/2006/relationships/slide" Target="slides/slide36.xml"/><Relationship Id="rId50" Type="http://schemas.openxmlformats.org/officeDocument/2006/relationships/slide" Target="slides/slide47.xml"/><Relationship Id="rId104" Type="http://schemas.openxmlformats.org/officeDocument/2006/relationships/slide" Target="slides/slide101.xml"/><Relationship Id="rId125" Type="http://schemas.openxmlformats.org/officeDocument/2006/relationships/slide" Target="slides/slide122.xml"/><Relationship Id="rId146" Type="http://schemas.openxmlformats.org/officeDocument/2006/relationships/slide" Target="slides/slide143.xml"/><Relationship Id="rId167" Type="http://schemas.openxmlformats.org/officeDocument/2006/relationships/slide" Target="slides/slide164.xml"/><Relationship Id="rId188" Type="http://schemas.openxmlformats.org/officeDocument/2006/relationships/slide" Target="slides/slide185.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236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pitchFamily="34" charset="0"/>
                <a:cs typeface="Arial" pitchFamily="34" charset="0"/>
              </a:defRPr>
            </a:lvl1pPr>
            <a:lvl2pPr marL="804986" indent="-309610" eaLnBrk="0" hangingPunct="0">
              <a:defRPr b="1">
                <a:solidFill>
                  <a:schemeClr val="tx1"/>
                </a:solidFill>
                <a:latin typeface="Arial" pitchFamily="34" charset="0"/>
                <a:cs typeface="Arial" pitchFamily="34" charset="0"/>
              </a:defRPr>
            </a:lvl2pPr>
            <a:lvl3pPr marL="1238441" indent="-247688" eaLnBrk="0" hangingPunct="0">
              <a:defRPr b="1">
                <a:solidFill>
                  <a:schemeClr val="tx1"/>
                </a:solidFill>
                <a:latin typeface="Arial" pitchFamily="34" charset="0"/>
                <a:cs typeface="Arial" pitchFamily="34" charset="0"/>
              </a:defRPr>
            </a:lvl3pPr>
            <a:lvl4pPr marL="1733817" indent="-247688" eaLnBrk="0" hangingPunct="0">
              <a:defRPr b="1">
                <a:solidFill>
                  <a:schemeClr val="tx1"/>
                </a:solidFill>
                <a:latin typeface="Arial" pitchFamily="34" charset="0"/>
                <a:cs typeface="Arial" pitchFamily="34" charset="0"/>
              </a:defRPr>
            </a:lvl4pPr>
            <a:lvl5pPr marL="2229193" indent="-247688" eaLnBrk="0" hangingPunct="0">
              <a:defRPr b="1">
                <a:solidFill>
                  <a:schemeClr val="tx1"/>
                </a:solidFill>
                <a:latin typeface="Arial" pitchFamily="34" charset="0"/>
                <a:cs typeface="Arial" pitchFamily="34" charset="0"/>
              </a:defRPr>
            </a:lvl5pPr>
            <a:lvl6pPr marL="2724569" indent="-247688" eaLnBrk="0" fontAlgn="base" hangingPunct="0">
              <a:spcBef>
                <a:spcPct val="0"/>
              </a:spcBef>
              <a:spcAft>
                <a:spcPct val="0"/>
              </a:spcAft>
              <a:defRPr b="1">
                <a:solidFill>
                  <a:schemeClr val="tx1"/>
                </a:solidFill>
                <a:latin typeface="Arial" pitchFamily="34" charset="0"/>
                <a:cs typeface="Arial" pitchFamily="34" charset="0"/>
              </a:defRPr>
            </a:lvl6pPr>
            <a:lvl7pPr marL="3219945" indent="-247688" eaLnBrk="0" fontAlgn="base" hangingPunct="0">
              <a:spcBef>
                <a:spcPct val="0"/>
              </a:spcBef>
              <a:spcAft>
                <a:spcPct val="0"/>
              </a:spcAft>
              <a:defRPr b="1">
                <a:solidFill>
                  <a:schemeClr val="tx1"/>
                </a:solidFill>
                <a:latin typeface="Arial" pitchFamily="34" charset="0"/>
                <a:cs typeface="Arial" pitchFamily="34" charset="0"/>
              </a:defRPr>
            </a:lvl7pPr>
            <a:lvl8pPr marL="3715322" indent="-247688" eaLnBrk="0" fontAlgn="base" hangingPunct="0">
              <a:spcBef>
                <a:spcPct val="0"/>
              </a:spcBef>
              <a:spcAft>
                <a:spcPct val="0"/>
              </a:spcAft>
              <a:defRPr b="1">
                <a:solidFill>
                  <a:schemeClr val="tx1"/>
                </a:solidFill>
                <a:latin typeface="Arial" pitchFamily="34" charset="0"/>
                <a:cs typeface="Arial" pitchFamily="34" charset="0"/>
              </a:defRPr>
            </a:lvl8pPr>
            <a:lvl9pPr marL="4210698" indent="-247688"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9E1BD42A-2911-43AB-A5E5-DC7DA053BF42}" type="slidenum">
              <a:rPr lang="en-US" altLang="el-GR" smtClean="0"/>
              <a:pPr eaLnBrk="1" hangingPunct="1"/>
              <a:t>74</a:t>
            </a:fld>
            <a:endParaRPr lang="en-US" alt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77</a:t>
            </a:fld>
            <a:endParaRPr lang="el-GR"/>
          </a:p>
        </p:txBody>
      </p:sp>
    </p:spTree>
    <p:extLst>
      <p:ext uri="{BB962C8B-B14F-4D97-AF65-F5344CB8AC3E}">
        <p14:creationId xmlns:p14="http://schemas.microsoft.com/office/powerpoint/2010/main" val="3715196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237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pitchFamily="34" charset="0"/>
                <a:cs typeface="Arial" pitchFamily="34" charset="0"/>
              </a:defRPr>
            </a:lvl1pPr>
            <a:lvl2pPr marL="804986" indent="-309610" eaLnBrk="0" hangingPunct="0">
              <a:defRPr b="1">
                <a:solidFill>
                  <a:schemeClr val="tx1"/>
                </a:solidFill>
                <a:latin typeface="Arial" pitchFamily="34" charset="0"/>
                <a:cs typeface="Arial" pitchFamily="34" charset="0"/>
              </a:defRPr>
            </a:lvl2pPr>
            <a:lvl3pPr marL="1238441" indent="-247688" eaLnBrk="0" hangingPunct="0">
              <a:defRPr b="1">
                <a:solidFill>
                  <a:schemeClr val="tx1"/>
                </a:solidFill>
                <a:latin typeface="Arial" pitchFamily="34" charset="0"/>
                <a:cs typeface="Arial" pitchFamily="34" charset="0"/>
              </a:defRPr>
            </a:lvl3pPr>
            <a:lvl4pPr marL="1733817" indent="-247688" eaLnBrk="0" hangingPunct="0">
              <a:defRPr b="1">
                <a:solidFill>
                  <a:schemeClr val="tx1"/>
                </a:solidFill>
                <a:latin typeface="Arial" pitchFamily="34" charset="0"/>
                <a:cs typeface="Arial" pitchFamily="34" charset="0"/>
              </a:defRPr>
            </a:lvl4pPr>
            <a:lvl5pPr marL="2229193" indent="-247688" eaLnBrk="0" hangingPunct="0">
              <a:defRPr b="1">
                <a:solidFill>
                  <a:schemeClr val="tx1"/>
                </a:solidFill>
                <a:latin typeface="Arial" pitchFamily="34" charset="0"/>
                <a:cs typeface="Arial" pitchFamily="34" charset="0"/>
              </a:defRPr>
            </a:lvl5pPr>
            <a:lvl6pPr marL="2724569" indent="-247688" eaLnBrk="0" fontAlgn="base" hangingPunct="0">
              <a:spcBef>
                <a:spcPct val="0"/>
              </a:spcBef>
              <a:spcAft>
                <a:spcPct val="0"/>
              </a:spcAft>
              <a:defRPr b="1">
                <a:solidFill>
                  <a:schemeClr val="tx1"/>
                </a:solidFill>
                <a:latin typeface="Arial" pitchFamily="34" charset="0"/>
                <a:cs typeface="Arial" pitchFamily="34" charset="0"/>
              </a:defRPr>
            </a:lvl6pPr>
            <a:lvl7pPr marL="3219945" indent="-247688" eaLnBrk="0" fontAlgn="base" hangingPunct="0">
              <a:spcBef>
                <a:spcPct val="0"/>
              </a:spcBef>
              <a:spcAft>
                <a:spcPct val="0"/>
              </a:spcAft>
              <a:defRPr b="1">
                <a:solidFill>
                  <a:schemeClr val="tx1"/>
                </a:solidFill>
                <a:latin typeface="Arial" pitchFamily="34" charset="0"/>
                <a:cs typeface="Arial" pitchFamily="34" charset="0"/>
              </a:defRPr>
            </a:lvl7pPr>
            <a:lvl8pPr marL="3715322" indent="-247688" eaLnBrk="0" fontAlgn="base" hangingPunct="0">
              <a:spcBef>
                <a:spcPct val="0"/>
              </a:spcBef>
              <a:spcAft>
                <a:spcPct val="0"/>
              </a:spcAft>
              <a:defRPr b="1">
                <a:solidFill>
                  <a:schemeClr val="tx1"/>
                </a:solidFill>
                <a:latin typeface="Arial" pitchFamily="34" charset="0"/>
                <a:cs typeface="Arial" pitchFamily="34" charset="0"/>
              </a:defRPr>
            </a:lvl8pPr>
            <a:lvl9pPr marL="4210698" indent="-247688"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22EFB8BB-CD3E-4894-ACA1-012EDD29649A}" type="slidenum">
              <a:rPr lang="en-US" altLang="el-GR" smtClean="0"/>
              <a:pPr eaLnBrk="1" hangingPunct="1"/>
              <a:t>81</a:t>
            </a:fld>
            <a:endParaRPr lang="en-US" altLang="el-G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238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pitchFamily="34" charset="0"/>
                <a:cs typeface="Arial" pitchFamily="34" charset="0"/>
              </a:defRPr>
            </a:lvl1pPr>
            <a:lvl2pPr marL="804986" indent="-309610" eaLnBrk="0" hangingPunct="0">
              <a:defRPr b="1">
                <a:solidFill>
                  <a:schemeClr val="tx1"/>
                </a:solidFill>
                <a:latin typeface="Arial" pitchFamily="34" charset="0"/>
                <a:cs typeface="Arial" pitchFamily="34" charset="0"/>
              </a:defRPr>
            </a:lvl2pPr>
            <a:lvl3pPr marL="1238441" indent="-247688" eaLnBrk="0" hangingPunct="0">
              <a:defRPr b="1">
                <a:solidFill>
                  <a:schemeClr val="tx1"/>
                </a:solidFill>
                <a:latin typeface="Arial" pitchFamily="34" charset="0"/>
                <a:cs typeface="Arial" pitchFamily="34" charset="0"/>
              </a:defRPr>
            </a:lvl3pPr>
            <a:lvl4pPr marL="1733817" indent="-247688" eaLnBrk="0" hangingPunct="0">
              <a:defRPr b="1">
                <a:solidFill>
                  <a:schemeClr val="tx1"/>
                </a:solidFill>
                <a:latin typeface="Arial" pitchFamily="34" charset="0"/>
                <a:cs typeface="Arial" pitchFamily="34" charset="0"/>
              </a:defRPr>
            </a:lvl4pPr>
            <a:lvl5pPr marL="2229193" indent="-247688" eaLnBrk="0" hangingPunct="0">
              <a:defRPr b="1">
                <a:solidFill>
                  <a:schemeClr val="tx1"/>
                </a:solidFill>
                <a:latin typeface="Arial" pitchFamily="34" charset="0"/>
                <a:cs typeface="Arial" pitchFamily="34" charset="0"/>
              </a:defRPr>
            </a:lvl5pPr>
            <a:lvl6pPr marL="2724569" indent="-247688" eaLnBrk="0" fontAlgn="base" hangingPunct="0">
              <a:spcBef>
                <a:spcPct val="0"/>
              </a:spcBef>
              <a:spcAft>
                <a:spcPct val="0"/>
              </a:spcAft>
              <a:defRPr b="1">
                <a:solidFill>
                  <a:schemeClr val="tx1"/>
                </a:solidFill>
                <a:latin typeface="Arial" pitchFamily="34" charset="0"/>
                <a:cs typeface="Arial" pitchFamily="34" charset="0"/>
              </a:defRPr>
            </a:lvl6pPr>
            <a:lvl7pPr marL="3219945" indent="-247688" eaLnBrk="0" fontAlgn="base" hangingPunct="0">
              <a:spcBef>
                <a:spcPct val="0"/>
              </a:spcBef>
              <a:spcAft>
                <a:spcPct val="0"/>
              </a:spcAft>
              <a:defRPr b="1">
                <a:solidFill>
                  <a:schemeClr val="tx1"/>
                </a:solidFill>
                <a:latin typeface="Arial" pitchFamily="34" charset="0"/>
                <a:cs typeface="Arial" pitchFamily="34" charset="0"/>
              </a:defRPr>
            </a:lvl7pPr>
            <a:lvl8pPr marL="3715322" indent="-247688" eaLnBrk="0" fontAlgn="base" hangingPunct="0">
              <a:spcBef>
                <a:spcPct val="0"/>
              </a:spcBef>
              <a:spcAft>
                <a:spcPct val="0"/>
              </a:spcAft>
              <a:defRPr b="1">
                <a:solidFill>
                  <a:schemeClr val="tx1"/>
                </a:solidFill>
                <a:latin typeface="Arial" pitchFamily="34" charset="0"/>
                <a:cs typeface="Arial" pitchFamily="34" charset="0"/>
              </a:defRPr>
            </a:lvl8pPr>
            <a:lvl9pPr marL="4210698" indent="-247688"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FBF3D40A-6A4C-4647-822F-89BA7E812DAA}" type="slidenum">
              <a:rPr lang="en-US" altLang="el-GR" smtClean="0"/>
              <a:pPr eaLnBrk="1" hangingPunct="1"/>
              <a:t>85</a:t>
            </a:fld>
            <a:endParaRPr lang="en-US" altLang="el-G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239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pitchFamily="34" charset="0"/>
                <a:cs typeface="Arial" pitchFamily="34" charset="0"/>
              </a:defRPr>
            </a:lvl1pPr>
            <a:lvl2pPr marL="804986" indent="-309610" eaLnBrk="0" hangingPunct="0">
              <a:defRPr b="1">
                <a:solidFill>
                  <a:schemeClr val="tx1"/>
                </a:solidFill>
                <a:latin typeface="Arial" pitchFamily="34" charset="0"/>
                <a:cs typeface="Arial" pitchFamily="34" charset="0"/>
              </a:defRPr>
            </a:lvl2pPr>
            <a:lvl3pPr marL="1238441" indent="-247688" eaLnBrk="0" hangingPunct="0">
              <a:defRPr b="1">
                <a:solidFill>
                  <a:schemeClr val="tx1"/>
                </a:solidFill>
                <a:latin typeface="Arial" pitchFamily="34" charset="0"/>
                <a:cs typeface="Arial" pitchFamily="34" charset="0"/>
              </a:defRPr>
            </a:lvl3pPr>
            <a:lvl4pPr marL="1733817" indent="-247688" eaLnBrk="0" hangingPunct="0">
              <a:defRPr b="1">
                <a:solidFill>
                  <a:schemeClr val="tx1"/>
                </a:solidFill>
                <a:latin typeface="Arial" pitchFamily="34" charset="0"/>
                <a:cs typeface="Arial" pitchFamily="34" charset="0"/>
              </a:defRPr>
            </a:lvl4pPr>
            <a:lvl5pPr marL="2229193" indent="-247688" eaLnBrk="0" hangingPunct="0">
              <a:defRPr b="1">
                <a:solidFill>
                  <a:schemeClr val="tx1"/>
                </a:solidFill>
                <a:latin typeface="Arial" pitchFamily="34" charset="0"/>
                <a:cs typeface="Arial" pitchFamily="34" charset="0"/>
              </a:defRPr>
            </a:lvl5pPr>
            <a:lvl6pPr marL="2724569" indent="-247688" eaLnBrk="0" fontAlgn="base" hangingPunct="0">
              <a:spcBef>
                <a:spcPct val="0"/>
              </a:spcBef>
              <a:spcAft>
                <a:spcPct val="0"/>
              </a:spcAft>
              <a:defRPr b="1">
                <a:solidFill>
                  <a:schemeClr val="tx1"/>
                </a:solidFill>
                <a:latin typeface="Arial" pitchFamily="34" charset="0"/>
                <a:cs typeface="Arial" pitchFamily="34" charset="0"/>
              </a:defRPr>
            </a:lvl6pPr>
            <a:lvl7pPr marL="3219945" indent="-247688" eaLnBrk="0" fontAlgn="base" hangingPunct="0">
              <a:spcBef>
                <a:spcPct val="0"/>
              </a:spcBef>
              <a:spcAft>
                <a:spcPct val="0"/>
              </a:spcAft>
              <a:defRPr b="1">
                <a:solidFill>
                  <a:schemeClr val="tx1"/>
                </a:solidFill>
                <a:latin typeface="Arial" pitchFamily="34" charset="0"/>
                <a:cs typeface="Arial" pitchFamily="34" charset="0"/>
              </a:defRPr>
            </a:lvl7pPr>
            <a:lvl8pPr marL="3715322" indent="-247688" eaLnBrk="0" fontAlgn="base" hangingPunct="0">
              <a:spcBef>
                <a:spcPct val="0"/>
              </a:spcBef>
              <a:spcAft>
                <a:spcPct val="0"/>
              </a:spcAft>
              <a:defRPr b="1">
                <a:solidFill>
                  <a:schemeClr val="tx1"/>
                </a:solidFill>
                <a:latin typeface="Arial" pitchFamily="34" charset="0"/>
                <a:cs typeface="Arial" pitchFamily="34" charset="0"/>
              </a:defRPr>
            </a:lvl8pPr>
            <a:lvl9pPr marL="4210698" indent="-247688"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72E045E0-940C-4A88-9B93-AF82D0B7D9E5}" type="slidenum">
              <a:rPr lang="en-US" altLang="el-GR" smtClean="0"/>
              <a:pPr eaLnBrk="1" hangingPunct="1"/>
              <a:t>86</a:t>
            </a:fld>
            <a:endParaRPr lang="en-US" altLang="el-G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87</a:t>
            </a:fld>
            <a:endParaRPr lang="el-GR"/>
          </a:p>
        </p:txBody>
      </p:sp>
    </p:spTree>
    <p:extLst>
      <p:ext uri="{BB962C8B-B14F-4D97-AF65-F5344CB8AC3E}">
        <p14:creationId xmlns:p14="http://schemas.microsoft.com/office/powerpoint/2010/main" val="3582421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240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pitchFamily="34" charset="0"/>
                <a:cs typeface="Arial" pitchFamily="34" charset="0"/>
              </a:defRPr>
            </a:lvl1pPr>
            <a:lvl2pPr marL="804986" indent="-309610" eaLnBrk="0" hangingPunct="0">
              <a:defRPr b="1">
                <a:solidFill>
                  <a:schemeClr val="tx1"/>
                </a:solidFill>
                <a:latin typeface="Arial" pitchFamily="34" charset="0"/>
                <a:cs typeface="Arial" pitchFamily="34" charset="0"/>
              </a:defRPr>
            </a:lvl2pPr>
            <a:lvl3pPr marL="1238441" indent="-247688" eaLnBrk="0" hangingPunct="0">
              <a:defRPr b="1">
                <a:solidFill>
                  <a:schemeClr val="tx1"/>
                </a:solidFill>
                <a:latin typeface="Arial" pitchFamily="34" charset="0"/>
                <a:cs typeface="Arial" pitchFamily="34" charset="0"/>
              </a:defRPr>
            </a:lvl3pPr>
            <a:lvl4pPr marL="1733817" indent="-247688" eaLnBrk="0" hangingPunct="0">
              <a:defRPr b="1">
                <a:solidFill>
                  <a:schemeClr val="tx1"/>
                </a:solidFill>
                <a:latin typeface="Arial" pitchFamily="34" charset="0"/>
                <a:cs typeface="Arial" pitchFamily="34" charset="0"/>
              </a:defRPr>
            </a:lvl4pPr>
            <a:lvl5pPr marL="2229193" indent="-247688" eaLnBrk="0" hangingPunct="0">
              <a:defRPr b="1">
                <a:solidFill>
                  <a:schemeClr val="tx1"/>
                </a:solidFill>
                <a:latin typeface="Arial" pitchFamily="34" charset="0"/>
                <a:cs typeface="Arial" pitchFamily="34" charset="0"/>
              </a:defRPr>
            </a:lvl5pPr>
            <a:lvl6pPr marL="2724569" indent="-247688" eaLnBrk="0" fontAlgn="base" hangingPunct="0">
              <a:spcBef>
                <a:spcPct val="0"/>
              </a:spcBef>
              <a:spcAft>
                <a:spcPct val="0"/>
              </a:spcAft>
              <a:defRPr b="1">
                <a:solidFill>
                  <a:schemeClr val="tx1"/>
                </a:solidFill>
                <a:latin typeface="Arial" pitchFamily="34" charset="0"/>
                <a:cs typeface="Arial" pitchFamily="34" charset="0"/>
              </a:defRPr>
            </a:lvl6pPr>
            <a:lvl7pPr marL="3219945" indent="-247688" eaLnBrk="0" fontAlgn="base" hangingPunct="0">
              <a:spcBef>
                <a:spcPct val="0"/>
              </a:spcBef>
              <a:spcAft>
                <a:spcPct val="0"/>
              </a:spcAft>
              <a:defRPr b="1">
                <a:solidFill>
                  <a:schemeClr val="tx1"/>
                </a:solidFill>
                <a:latin typeface="Arial" pitchFamily="34" charset="0"/>
                <a:cs typeface="Arial" pitchFamily="34" charset="0"/>
              </a:defRPr>
            </a:lvl7pPr>
            <a:lvl8pPr marL="3715322" indent="-247688" eaLnBrk="0" fontAlgn="base" hangingPunct="0">
              <a:spcBef>
                <a:spcPct val="0"/>
              </a:spcBef>
              <a:spcAft>
                <a:spcPct val="0"/>
              </a:spcAft>
              <a:defRPr b="1">
                <a:solidFill>
                  <a:schemeClr val="tx1"/>
                </a:solidFill>
                <a:latin typeface="Arial" pitchFamily="34" charset="0"/>
                <a:cs typeface="Arial" pitchFamily="34" charset="0"/>
              </a:defRPr>
            </a:lvl8pPr>
            <a:lvl9pPr marL="4210698" indent="-247688"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9A45F5E4-18B2-4286-9EE5-D57FBEF40FB8}" type="slidenum">
              <a:rPr lang="en-US" altLang="el-GR" smtClean="0"/>
              <a:pPr eaLnBrk="1" hangingPunct="1"/>
              <a:t>88</a:t>
            </a:fld>
            <a:endParaRPr lang="en-US" altLang="el-G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241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pitchFamily="34" charset="0"/>
                <a:cs typeface="Arial" pitchFamily="34" charset="0"/>
              </a:defRPr>
            </a:lvl1pPr>
            <a:lvl2pPr marL="804986" indent="-309610" eaLnBrk="0" hangingPunct="0">
              <a:defRPr b="1">
                <a:solidFill>
                  <a:schemeClr val="tx1"/>
                </a:solidFill>
                <a:latin typeface="Arial" pitchFamily="34" charset="0"/>
                <a:cs typeface="Arial" pitchFamily="34" charset="0"/>
              </a:defRPr>
            </a:lvl2pPr>
            <a:lvl3pPr marL="1238441" indent="-247688" eaLnBrk="0" hangingPunct="0">
              <a:defRPr b="1">
                <a:solidFill>
                  <a:schemeClr val="tx1"/>
                </a:solidFill>
                <a:latin typeface="Arial" pitchFamily="34" charset="0"/>
                <a:cs typeface="Arial" pitchFamily="34" charset="0"/>
              </a:defRPr>
            </a:lvl3pPr>
            <a:lvl4pPr marL="1733817" indent="-247688" eaLnBrk="0" hangingPunct="0">
              <a:defRPr b="1">
                <a:solidFill>
                  <a:schemeClr val="tx1"/>
                </a:solidFill>
                <a:latin typeface="Arial" pitchFamily="34" charset="0"/>
                <a:cs typeface="Arial" pitchFamily="34" charset="0"/>
              </a:defRPr>
            </a:lvl4pPr>
            <a:lvl5pPr marL="2229193" indent="-247688" eaLnBrk="0" hangingPunct="0">
              <a:defRPr b="1">
                <a:solidFill>
                  <a:schemeClr val="tx1"/>
                </a:solidFill>
                <a:latin typeface="Arial" pitchFamily="34" charset="0"/>
                <a:cs typeface="Arial" pitchFamily="34" charset="0"/>
              </a:defRPr>
            </a:lvl5pPr>
            <a:lvl6pPr marL="2724569" indent="-247688" eaLnBrk="0" fontAlgn="base" hangingPunct="0">
              <a:spcBef>
                <a:spcPct val="0"/>
              </a:spcBef>
              <a:spcAft>
                <a:spcPct val="0"/>
              </a:spcAft>
              <a:defRPr b="1">
                <a:solidFill>
                  <a:schemeClr val="tx1"/>
                </a:solidFill>
                <a:latin typeface="Arial" pitchFamily="34" charset="0"/>
                <a:cs typeface="Arial" pitchFamily="34" charset="0"/>
              </a:defRPr>
            </a:lvl6pPr>
            <a:lvl7pPr marL="3219945" indent="-247688" eaLnBrk="0" fontAlgn="base" hangingPunct="0">
              <a:spcBef>
                <a:spcPct val="0"/>
              </a:spcBef>
              <a:spcAft>
                <a:spcPct val="0"/>
              </a:spcAft>
              <a:defRPr b="1">
                <a:solidFill>
                  <a:schemeClr val="tx1"/>
                </a:solidFill>
                <a:latin typeface="Arial" pitchFamily="34" charset="0"/>
                <a:cs typeface="Arial" pitchFamily="34" charset="0"/>
              </a:defRPr>
            </a:lvl7pPr>
            <a:lvl8pPr marL="3715322" indent="-247688" eaLnBrk="0" fontAlgn="base" hangingPunct="0">
              <a:spcBef>
                <a:spcPct val="0"/>
              </a:spcBef>
              <a:spcAft>
                <a:spcPct val="0"/>
              </a:spcAft>
              <a:defRPr b="1">
                <a:solidFill>
                  <a:schemeClr val="tx1"/>
                </a:solidFill>
                <a:latin typeface="Arial" pitchFamily="34" charset="0"/>
                <a:cs typeface="Arial" pitchFamily="34" charset="0"/>
              </a:defRPr>
            </a:lvl8pPr>
            <a:lvl9pPr marL="4210698" indent="-247688"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E5AE096A-AF7A-4AB1-AC25-78223A3BC15D}" type="slidenum">
              <a:rPr lang="en-US" altLang="el-GR" smtClean="0"/>
              <a:pPr eaLnBrk="1" hangingPunct="1"/>
              <a:t>90</a:t>
            </a:fld>
            <a:endParaRPr lang="en-US" altLang="el-G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91</a:t>
            </a:fld>
            <a:endParaRPr lang="el-GR"/>
          </a:p>
        </p:txBody>
      </p:sp>
    </p:spTree>
    <p:extLst>
      <p:ext uri="{BB962C8B-B14F-4D97-AF65-F5344CB8AC3E}">
        <p14:creationId xmlns:p14="http://schemas.microsoft.com/office/powerpoint/2010/main" val="3590516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92</a:t>
            </a:fld>
            <a:endParaRPr lang="el-GR"/>
          </a:p>
        </p:txBody>
      </p:sp>
    </p:spTree>
    <p:extLst>
      <p:ext uri="{BB962C8B-B14F-4D97-AF65-F5344CB8AC3E}">
        <p14:creationId xmlns:p14="http://schemas.microsoft.com/office/powerpoint/2010/main" val="2363103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25</a:t>
            </a:fld>
            <a:endParaRPr lang="el-GR"/>
          </a:p>
        </p:txBody>
      </p:sp>
    </p:spTree>
    <p:extLst>
      <p:ext uri="{BB962C8B-B14F-4D97-AF65-F5344CB8AC3E}">
        <p14:creationId xmlns:p14="http://schemas.microsoft.com/office/powerpoint/2010/main" val="36398068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242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pitchFamily="34" charset="0"/>
                <a:cs typeface="Arial" pitchFamily="34" charset="0"/>
              </a:defRPr>
            </a:lvl1pPr>
            <a:lvl2pPr marL="804986" indent="-309610" eaLnBrk="0" hangingPunct="0">
              <a:defRPr b="1">
                <a:solidFill>
                  <a:schemeClr val="tx1"/>
                </a:solidFill>
                <a:latin typeface="Arial" pitchFamily="34" charset="0"/>
                <a:cs typeface="Arial" pitchFamily="34" charset="0"/>
              </a:defRPr>
            </a:lvl2pPr>
            <a:lvl3pPr marL="1238441" indent="-247688" eaLnBrk="0" hangingPunct="0">
              <a:defRPr b="1">
                <a:solidFill>
                  <a:schemeClr val="tx1"/>
                </a:solidFill>
                <a:latin typeface="Arial" pitchFamily="34" charset="0"/>
                <a:cs typeface="Arial" pitchFamily="34" charset="0"/>
              </a:defRPr>
            </a:lvl3pPr>
            <a:lvl4pPr marL="1733817" indent="-247688" eaLnBrk="0" hangingPunct="0">
              <a:defRPr b="1">
                <a:solidFill>
                  <a:schemeClr val="tx1"/>
                </a:solidFill>
                <a:latin typeface="Arial" pitchFamily="34" charset="0"/>
                <a:cs typeface="Arial" pitchFamily="34" charset="0"/>
              </a:defRPr>
            </a:lvl4pPr>
            <a:lvl5pPr marL="2229193" indent="-247688" eaLnBrk="0" hangingPunct="0">
              <a:defRPr b="1">
                <a:solidFill>
                  <a:schemeClr val="tx1"/>
                </a:solidFill>
                <a:latin typeface="Arial" pitchFamily="34" charset="0"/>
                <a:cs typeface="Arial" pitchFamily="34" charset="0"/>
              </a:defRPr>
            </a:lvl5pPr>
            <a:lvl6pPr marL="2724569" indent="-247688" eaLnBrk="0" fontAlgn="base" hangingPunct="0">
              <a:spcBef>
                <a:spcPct val="0"/>
              </a:spcBef>
              <a:spcAft>
                <a:spcPct val="0"/>
              </a:spcAft>
              <a:defRPr b="1">
                <a:solidFill>
                  <a:schemeClr val="tx1"/>
                </a:solidFill>
                <a:latin typeface="Arial" pitchFamily="34" charset="0"/>
                <a:cs typeface="Arial" pitchFamily="34" charset="0"/>
              </a:defRPr>
            </a:lvl6pPr>
            <a:lvl7pPr marL="3219945" indent="-247688" eaLnBrk="0" fontAlgn="base" hangingPunct="0">
              <a:spcBef>
                <a:spcPct val="0"/>
              </a:spcBef>
              <a:spcAft>
                <a:spcPct val="0"/>
              </a:spcAft>
              <a:defRPr b="1">
                <a:solidFill>
                  <a:schemeClr val="tx1"/>
                </a:solidFill>
                <a:latin typeface="Arial" pitchFamily="34" charset="0"/>
                <a:cs typeface="Arial" pitchFamily="34" charset="0"/>
              </a:defRPr>
            </a:lvl7pPr>
            <a:lvl8pPr marL="3715322" indent="-247688" eaLnBrk="0" fontAlgn="base" hangingPunct="0">
              <a:spcBef>
                <a:spcPct val="0"/>
              </a:spcBef>
              <a:spcAft>
                <a:spcPct val="0"/>
              </a:spcAft>
              <a:defRPr b="1">
                <a:solidFill>
                  <a:schemeClr val="tx1"/>
                </a:solidFill>
                <a:latin typeface="Arial" pitchFamily="34" charset="0"/>
                <a:cs typeface="Arial" pitchFamily="34" charset="0"/>
              </a:defRPr>
            </a:lvl8pPr>
            <a:lvl9pPr marL="4210698" indent="-247688"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E3058D83-901E-4BC3-9777-98650CB36DFC}" type="slidenum">
              <a:rPr lang="en-US" altLang="el-GR" smtClean="0"/>
              <a:pPr eaLnBrk="1" hangingPunct="1"/>
              <a:t>95</a:t>
            </a:fld>
            <a:endParaRPr lang="en-US" altLang="el-G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99</a:t>
            </a:fld>
            <a:endParaRPr lang="el-GR"/>
          </a:p>
        </p:txBody>
      </p:sp>
    </p:spTree>
    <p:extLst>
      <p:ext uri="{BB962C8B-B14F-4D97-AF65-F5344CB8AC3E}">
        <p14:creationId xmlns:p14="http://schemas.microsoft.com/office/powerpoint/2010/main" val="4293277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101</a:t>
            </a:fld>
            <a:endParaRPr lang="el-GR"/>
          </a:p>
        </p:txBody>
      </p:sp>
    </p:spTree>
    <p:extLst>
      <p:ext uri="{BB962C8B-B14F-4D97-AF65-F5344CB8AC3E}">
        <p14:creationId xmlns:p14="http://schemas.microsoft.com/office/powerpoint/2010/main" val="708992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119</a:t>
            </a:fld>
            <a:endParaRPr lang="el-GR"/>
          </a:p>
        </p:txBody>
      </p:sp>
    </p:spTree>
    <p:extLst>
      <p:ext uri="{BB962C8B-B14F-4D97-AF65-F5344CB8AC3E}">
        <p14:creationId xmlns:p14="http://schemas.microsoft.com/office/powerpoint/2010/main" val="21726195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138</a:t>
            </a:fld>
            <a:endParaRPr lang="el-GR"/>
          </a:p>
        </p:txBody>
      </p:sp>
    </p:spTree>
    <p:extLst>
      <p:ext uri="{BB962C8B-B14F-4D97-AF65-F5344CB8AC3E}">
        <p14:creationId xmlns:p14="http://schemas.microsoft.com/office/powerpoint/2010/main" val="982581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139</a:t>
            </a:fld>
            <a:endParaRPr lang="el-GR"/>
          </a:p>
        </p:txBody>
      </p:sp>
    </p:spTree>
    <p:extLst>
      <p:ext uri="{BB962C8B-B14F-4D97-AF65-F5344CB8AC3E}">
        <p14:creationId xmlns:p14="http://schemas.microsoft.com/office/powerpoint/2010/main" val="6725596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140</a:t>
            </a:fld>
            <a:endParaRPr lang="el-GR"/>
          </a:p>
        </p:txBody>
      </p:sp>
    </p:spTree>
    <p:extLst>
      <p:ext uri="{BB962C8B-B14F-4D97-AF65-F5344CB8AC3E}">
        <p14:creationId xmlns:p14="http://schemas.microsoft.com/office/powerpoint/2010/main" val="4555458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155</a:t>
            </a:fld>
            <a:endParaRPr lang="el-GR"/>
          </a:p>
        </p:txBody>
      </p:sp>
    </p:spTree>
    <p:extLst>
      <p:ext uri="{BB962C8B-B14F-4D97-AF65-F5344CB8AC3E}">
        <p14:creationId xmlns:p14="http://schemas.microsoft.com/office/powerpoint/2010/main" val="17542443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160</a:t>
            </a:fld>
            <a:endParaRPr lang="el-GR"/>
          </a:p>
        </p:txBody>
      </p:sp>
    </p:spTree>
    <p:extLst>
      <p:ext uri="{BB962C8B-B14F-4D97-AF65-F5344CB8AC3E}">
        <p14:creationId xmlns:p14="http://schemas.microsoft.com/office/powerpoint/2010/main" val="10194037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162</a:t>
            </a:fld>
            <a:endParaRPr lang="el-GR"/>
          </a:p>
        </p:txBody>
      </p:sp>
    </p:spTree>
    <p:extLst>
      <p:ext uri="{BB962C8B-B14F-4D97-AF65-F5344CB8AC3E}">
        <p14:creationId xmlns:p14="http://schemas.microsoft.com/office/powerpoint/2010/main" val="2698091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33</a:t>
            </a:fld>
            <a:endParaRPr lang="el-GR"/>
          </a:p>
        </p:txBody>
      </p:sp>
    </p:spTree>
    <p:extLst>
      <p:ext uri="{BB962C8B-B14F-4D97-AF65-F5344CB8AC3E}">
        <p14:creationId xmlns:p14="http://schemas.microsoft.com/office/powerpoint/2010/main" val="16344118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164</a:t>
            </a:fld>
            <a:endParaRPr lang="el-GR"/>
          </a:p>
        </p:txBody>
      </p:sp>
    </p:spTree>
    <p:extLst>
      <p:ext uri="{BB962C8B-B14F-4D97-AF65-F5344CB8AC3E}">
        <p14:creationId xmlns:p14="http://schemas.microsoft.com/office/powerpoint/2010/main" val="20266584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166</a:t>
            </a:fld>
            <a:endParaRPr lang="el-GR"/>
          </a:p>
        </p:txBody>
      </p:sp>
    </p:spTree>
    <p:extLst>
      <p:ext uri="{BB962C8B-B14F-4D97-AF65-F5344CB8AC3E}">
        <p14:creationId xmlns:p14="http://schemas.microsoft.com/office/powerpoint/2010/main" val="38107727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167</a:t>
            </a:fld>
            <a:endParaRPr lang="el-GR"/>
          </a:p>
        </p:txBody>
      </p:sp>
    </p:spTree>
    <p:extLst>
      <p:ext uri="{BB962C8B-B14F-4D97-AF65-F5344CB8AC3E}">
        <p14:creationId xmlns:p14="http://schemas.microsoft.com/office/powerpoint/2010/main" val="38107727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168</a:t>
            </a:fld>
            <a:endParaRPr lang="el-GR"/>
          </a:p>
        </p:txBody>
      </p:sp>
    </p:spTree>
    <p:extLst>
      <p:ext uri="{BB962C8B-B14F-4D97-AF65-F5344CB8AC3E}">
        <p14:creationId xmlns:p14="http://schemas.microsoft.com/office/powerpoint/2010/main" val="25291088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182</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184</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187</a:t>
            </a:fld>
            <a:endParaRPr lang="el-GR">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34</a:t>
            </a:fld>
            <a:endParaRPr lang="el-GR"/>
          </a:p>
        </p:txBody>
      </p:sp>
    </p:spTree>
    <p:extLst>
      <p:ext uri="{BB962C8B-B14F-4D97-AF65-F5344CB8AC3E}">
        <p14:creationId xmlns:p14="http://schemas.microsoft.com/office/powerpoint/2010/main" val="9746861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188</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54</a:t>
            </a:fld>
            <a:endParaRPr lang="el-GR"/>
          </a:p>
        </p:txBody>
      </p:sp>
    </p:spTree>
    <p:extLst>
      <p:ext uri="{BB962C8B-B14F-4D97-AF65-F5344CB8AC3E}">
        <p14:creationId xmlns:p14="http://schemas.microsoft.com/office/powerpoint/2010/main" val="2082169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63</a:t>
            </a:fld>
            <a:endParaRPr lang="el-GR"/>
          </a:p>
        </p:txBody>
      </p:sp>
    </p:spTree>
    <p:extLst>
      <p:ext uri="{BB962C8B-B14F-4D97-AF65-F5344CB8AC3E}">
        <p14:creationId xmlns:p14="http://schemas.microsoft.com/office/powerpoint/2010/main" val="2419922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233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pitchFamily="34" charset="0"/>
                <a:cs typeface="Arial" pitchFamily="34" charset="0"/>
              </a:defRPr>
            </a:lvl1pPr>
            <a:lvl2pPr marL="804986" indent="-309610" eaLnBrk="0" hangingPunct="0">
              <a:defRPr b="1">
                <a:solidFill>
                  <a:schemeClr val="tx1"/>
                </a:solidFill>
                <a:latin typeface="Arial" pitchFamily="34" charset="0"/>
                <a:cs typeface="Arial" pitchFamily="34" charset="0"/>
              </a:defRPr>
            </a:lvl2pPr>
            <a:lvl3pPr marL="1238441" indent="-247688" eaLnBrk="0" hangingPunct="0">
              <a:defRPr b="1">
                <a:solidFill>
                  <a:schemeClr val="tx1"/>
                </a:solidFill>
                <a:latin typeface="Arial" pitchFamily="34" charset="0"/>
                <a:cs typeface="Arial" pitchFamily="34" charset="0"/>
              </a:defRPr>
            </a:lvl3pPr>
            <a:lvl4pPr marL="1733817" indent="-247688" eaLnBrk="0" hangingPunct="0">
              <a:defRPr b="1">
                <a:solidFill>
                  <a:schemeClr val="tx1"/>
                </a:solidFill>
                <a:latin typeface="Arial" pitchFamily="34" charset="0"/>
                <a:cs typeface="Arial" pitchFamily="34" charset="0"/>
              </a:defRPr>
            </a:lvl4pPr>
            <a:lvl5pPr marL="2229193" indent="-247688" eaLnBrk="0" hangingPunct="0">
              <a:defRPr b="1">
                <a:solidFill>
                  <a:schemeClr val="tx1"/>
                </a:solidFill>
                <a:latin typeface="Arial" pitchFamily="34" charset="0"/>
                <a:cs typeface="Arial" pitchFamily="34" charset="0"/>
              </a:defRPr>
            </a:lvl5pPr>
            <a:lvl6pPr marL="2724569" indent="-247688" eaLnBrk="0" fontAlgn="base" hangingPunct="0">
              <a:spcBef>
                <a:spcPct val="0"/>
              </a:spcBef>
              <a:spcAft>
                <a:spcPct val="0"/>
              </a:spcAft>
              <a:defRPr b="1">
                <a:solidFill>
                  <a:schemeClr val="tx1"/>
                </a:solidFill>
                <a:latin typeface="Arial" pitchFamily="34" charset="0"/>
                <a:cs typeface="Arial" pitchFamily="34" charset="0"/>
              </a:defRPr>
            </a:lvl6pPr>
            <a:lvl7pPr marL="3219945" indent="-247688" eaLnBrk="0" fontAlgn="base" hangingPunct="0">
              <a:spcBef>
                <a:spcPct val="0"/>
              </a:spcBef>
              <a:spcAft>
                <a:spcPct val="0"/>
              </a:spcAft>
              <a:defRPr b="1">
                <a:solidFill>
                  <a:schemeClr val="tx1"/>
                </a:solidFill>
                <a:latin typeface="Arial" pitchFamily="34" charset="0"/>
                <a:cs typeface="Arial" pitchFamily="34" charset="0"/>
              </a:defRPr>
            </a:lvl7pPr>
            <a:lvl8pPr marL="3715322" indent="-247688" eaLnBrk="0" fontAlgn="base" hangingPunct="0">
              <a:spcBef>
                <a:spcPct val="0"/>
              </a:spcBef>
              <a:spcAft>
                <a:spcPct val="0"/>
              </a:spcAft>
              <a:defRPr b="1">
                <a:solidFill>
                  <a:schemeClr val="tx1"/>
                </a:solidFill>
                <a:latin typeface="Arial" pitchFamily="34" charset="0"/>
                <a:cs typeface="Arial" pitchFamily="34" charset="0"/>
              </a:defRPr>
            </a:lvl8pPr>
            <a:lvl9pPr marL="4210698" indent="-247688"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358DBA7A-29D1-404E-AD55-583A770BC0D9}" type="slidenum">
              <a:rPr lang="en-US" altLang="el-GR" smtClean="0"/>
              <a:pPr eaLnBrk="1" hangingPunct="1"/>
              <a:t>68</a:t>
            </a:fld>
            <a:endParaRPr lang="en-US" alt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234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pitchFamily="34" charset="0"/>
                <a:cs typeface="Arial" pitchFamily="34" charset="0"/>
              </a:defRPr>
            </a:lvl1pPr>
            <a:lvl2pPr marL="804986" indent="-309610" eaLnBrk="0" hangingPunct="0">
              <a:defRPr b="1">
                <a:solidFill>
                  <a:schemeClr val="tx1"/>
                </a:solidFill>
                <a:latin typeface="Arial" pitchFamily="34" charset="0"/>
                <a:cs typeface="Arial" pitchFamily="34" charset="0"/>
              </a:defRPr>
            </a:lvl2pPr>
            <a:lvl3pPr marL="1238441" indent="-247688" eaLnBrk="0" hangingPunct="0">
              <a:defRPr b="1">
                <a:solidFill>
                  <a:schemeClr val="tx1"/>
                </a:solidFill>
                <a:latin typeface="Arial" pitchFamily="34" charset="0"/>
                <a:cs typeface="Arial" pitchFamily="34" charset="0"/>
              </a:defRPr>
            </a:lvl3pPr>
            <a:lvl4pPr marL="1733817" indent="-247688" eaLnBrk="0" hangingPunct="0">
              <a:defRPr b="1">
                <a:solidFill>
                  <a:schemeClr val="tx1"/>
                </a:solidFill>
                <a:latin typeface="Arial" pitchFamily="34" charset="0"/>
                <a:cs typeface="Arial" pitchFamily="34" charset="0"/>
              </a:defRPr>
            </a:lvl4pPr>
            <a:lvl5pPr marL="2229193" indent="-247688" eaLnBrk="0" hangingPunct="0">
              <a:defRPr b="1">
                <a:solidFill>
                  <a:schemeClr val="tx1"/>
                </a:solidFill>
                <a:latin typeface="Arial" pitchFamily="34" charset="0"/>
                <a:cs typeface="Arial" pitchFamily="34" charset="0"/>
              </a:defRPr>
            </a:lvl5pPr>
            <a:lvl6pPr marL="2724569" indent="-247688" eaLnBrk="0" fontAlgn="base" hangingPunct="0">
              <a:spcBef>
                <a:spcPct val="0"/>
              </a:spcBef>
              <a:spcAft>
                <a:spcPct val="0"/>
              </a:spcAft>
              <a:defRPr b="1">
                <a:solidFill>
                  <a:schemeClr val="tx1"/>
                </a:solidFill>
                <a:latin typeface="Arial" pitchFamily="34" charset="0"/>
                <a:cs typeface="Arial" pitchFamily="34" charset="0"/>
              </a:defRPr>
            </a:lvl6pPr>
            <a:lvl7pPr marL="3219945" indent="-247688" eaLnBrk="0" fontAlgn="base" hangingPunct="0">
              <a:spcBef>
                <a:spcPct val="0"/>
              </a:spcBef>
              <a:spcAft>
                <a:spcPct val="0"/>
              </a:spcAft>
              <a:defRPr b="1">
                <a:solidFill>
                  <a:schemeClr val="tx1"/>
                </a:solidFill>
                <a:latin typeface="Arial" pitchFamily="34" charset="0"/>
                <a:cs typeface="Arial" pitchFamily="34" charset="0"/>
              </a:defRPr>
            </a:lvl7pPr>
            <a:lvl8pPr marL="3715322" indent="-247688" eaLnBrk="0" fontAlgn="base" hangingPunct="0">
              <a:spcBef>
                <a:spcPct val="0"/>
              </a:spcBef>
              <a:spcAft>
                <a:spcPct val="0"/>
              </a:spcAft>
              <a:defRPr b="1">
                <a:solidFill>
                  <a:schemeClr val="tx1"/>
                </a:solidFill>
                <a:latin typeface="Arial" pitchFamily="34" charset="0"/>
                <a:cs typeface="Arial" pitchFamily="34" charset="0"/>
              </a:defRPr>
            </a:lvl8pPr>
            <a:lvl9pPr marL="4210698" indent="-247688"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2CB9159F-A9CA-4335-B44C-F7EA565571D2}" type="slidenum">
              <a:rPr lang="en-US" altLang="el-GR" smtClean="0"/>
              <a:pPr eaLnBrk="1" hangingPunct="1"/>
              <a:t>71</a:t>
            </a:fld>
            <a:endParaRPr lang="en-US" alt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235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pitchFamily="34" charset="0"/>
                <a:cs typeface="Arial" pitchFamily="34" charset="0"/>
              </a:defRPr>
            </a:lvl1pPr>
            <a:lvl2pPr marL="804986" indent="-309610" eaLnBrk="0" hangingPunct="0">
              <a:defRPr b="1">
                <a:solidFill>
                  <a:schemeClr val="tx1"/>
                </a:solidFill>
                <a:latin typeface="Arial" pitchFamily="34" charset="0"/>
                <a:cs typeface="Arial" pitchFamily="34" charset="0"/>
              </a:defRPr>
            </a:lvl2pPr>
            <a:lvl3pPr marL="1238441" indent="-247688" eaLnBrk="0" hangingPunct="0">
              <a:defRPr b="1">
                <a:solidFill>
                  <a:schemeClr val="tx1"/>
                </a:solidFill>
                <a:latin typeface="Arial" pitchFamily="34" charset="0"/>
                <a:cs typeface="Arial" pitchFamily="34" charset="0"/>
              </a:defRPr>
            </a:lvl3pPr>
            <a:lvl4pPr marL="1733817" indent="-247688" eaLnBrk="0" hangingPunct="0">
              <a:defRPr b="1">
                <a:solidFill>
                  <a:schemeClr val="tx1"/>
                </a:solidFill>
                <a:latin typeface="Arial" pitchFamily="34" charset="0"/>
                <a:cs typeface="Arial" pitchFamily="34" charset="0"/>
              </a:defRPr>
            </a:lvl4pPr>
            <a:lvl5pPr marL="2229193" indent="-247688" eaLnBrk="0" hangingPunct="0">
              <a:defRPr b="1">
                <a:solidFill>
                  <a:schemeClr val="tx1"/>
                </a:solidFill>
                <a:latin typeface="Arial" pitchFamily="34" charset="0"/>
                <a:cs typeface="Arial" pitchFamily="34" charset="0"/>
              </a:defRPr>
            </a:lvl5pPr>
            <a:lvl6pPr marL="2724569" indent="-247688" eaLnBrk="0" fontAlgn="base" hangingPunct="0">
              <a:spcBef>
                <a:spcPct val="0"/>
              </a:spcBef>
              <a:spcAft>
                <a:spcPct val="0"/>
              </a:spcAft>
              <a:defRPr b="1">
                <a:solidFill>
                  <a:schemeClr val="tx1"/>
                </a:solidFill>
                <a:latin typeface="Arial" pitchFamily="34" charset="0"/>
                <a:cs typeface="Arial" pitchFamily="34" charset="0"/>
              </a:defRPr>
            </a:lvl6pPr>
            <a:lvl7pPr marL="3219945" indent="-247688" eaLnBrk="0" fontAlgn="base" hangingPunct="0">
              <a:spcBef>
                <a:spcPct val="0"/>
              </a:spcBef>
              <a:spcAft>
                <a:spcPct val="0"/>
              </a:spcAft>
              <a:defRPr b="1">
                <a:solidFill>
                  <a:schemeClr val="tx1"/>
                </a:solidFill>
                <a:latin typeface="Arial" pitchFamily="34" charset="0"/>
                <a:cs typeface="Arial" pitchFamily="34" charset="0"/>
              </a:defRPr>
            </a:lvl7pPr>
            <a:lvl8pPr marL="3715322" indent="-247688" eaLnBrk="0" fontAlgn="base" hangingPunct="0">
              <a:spcBef>
                <a:spcPct val="0"/>
              </a:spcBef>
              <a:spcAft>
                <a:spcPct val="0"/>
              </a:spcAft>
              <a:defRPr b="1">
                <a:solidFill>
                  <a:schemeClr val="tx1"/>
                </a:solidFill>
                <a:latin typeface="Arial" pitchFamily="34" charset="0"/>
                <a:cs typeface="Arial" pitchFamily="34" charset="0"/>
              </a:defRPr>
            </a:lvl8pPr>
            <a:lvl9pPr marL="4210698" indent="-247688"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F92308A6-1537-449F-8544-105F719FD9C6}" type="slidenum">
              <a:rPr lang="en-US" altLang="el-GR" smtClean="0"/>
              <a:pPr eaLnBrk="1" hangingPunct="1"/>
              <a:t>72</a:t>
            </a:fld>
            <a:endParaRPr lang="en-US"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4" name="Rectangle 6"/>
          <p:cNvSpPr>
            <a:spLocks noGrp="1" noChangeArrowheads="1"/>
          </p:cNvSpPr>
          <p:nvPr>
            <p:ph type="sldNum" sz="quarter" idx="12"/>
          </p:nvPr>
        </p:nvSpPr>
        <p:spPr>
          <a:ln/>
        </p:spPr>
        <p:txBody>
          <a:bodyPr/>
          <a:lstStyle>
            <a:lvl1pPr>
              <a:defRPr/>
            </a:lvl1pPr>
          </a:lstStyle>
          <a:p>
            <a:pPr>
              <a:defRPr/>
            </a:pPr>
            <a:fld id="{818DA922-1DF0-470B-A17E-BD77DED50DCA}" type="slidenum">
              <a:rPr lang="el-GR" altLang="el-GR"/>
              <a:pPr>
                <a:defRPr/>
              </a:pPr>
              <a:t>‹#›</a:t>
            </a:fld>
            <a:endParaRPr lang="el-GR" altLang="el-GR"/>
          </a:p>
        </p:txBody>
      </p:sp>
    </p:spTree>
    <p:extLst>
      <p:ext uri="{BB962C8B-B14F-4D97-AF65-F5344CB8AC3E}">
        <p14:creationId xmlns:p14="http://schemas.microsoft.com/office/powerpoint/2010/main" val="3260923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298434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407014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5674462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3529181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7905417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7060932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9740984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928231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285750">
              <a:lnSpc>
                <a:spcPct val="112000"/>
              </a:lnSpc>
              <a:spcBef>
                <a:spcPts val="1200"/>
              </a:spcBef>
              <a:buFont typeface="Courier New" panose="02070309020205020404" pitchFamily="49" charset="0"/>
              <a:buChar char="o"/>
              <a:defRPr sz="2200"/>
            </a:lvl2pPr>
            <a:lvl3pPr>
              <a:lnSpc>
                <a:spcPct val="112000"/>
              </a:lnSpc>
              <a:spcBef>
                <a:spcPts val="1200"/>
              </a:spcBef>
              <a:defRPr sz="22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2319700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6812841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882448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1725688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2386246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5720800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2835800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6021512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5479033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788772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2450052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633607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85771567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6707066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ereditary%20Spherocytosis%20smear%202010-03-17" TargetMode="External"/><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ndex.php?title=User:Paulo_Mourao&amp;action=edit&amp;redlink=1" TargetMode="Externa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britannica.com/EBchecked/topic/410999/neutrophil"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www.britannica.com/bps/license/442816" TargetMode="External"/></Relationships>
</file>

<file path=ppt/slides/_rels/slide11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hyperlink" Target="http://commons.wikimedia.org/wiki/File:Rouleaux.jpg" TargetMode="External"/><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Gabriel_Caponetti" TargetMode="External"/></Relationships>
</file>

<file path=ppt/slides/_rels/slide117.xml.rels><?xml version="1.0" encoding="UTF-8" standalone="yes"?>
<Relationships xmlns="http://schemas.openxmlformats.org/package/2006/relationships"><Relationship Id="rId3" Type="http://schemas.openxmlformats.org/officeDocument/2006/relationships/hyperlink" Target="http://commons.wikimedia.org/wiki/File:Gray453-ab.png" TargetMode="External"/><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hyperlink" Target="http://commons.wikimedia.org/wiki/User:Phyzome" TargetMode="Externa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http://clinicclinic2.cafe24.com/clncl-mdcne/hmtlgy/RBC/Anemia.htm" TargetMode="External"/><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hyperlink" Target="http://commons.wikimedia.org/wiki/File:Blausen_0740_Platelets.png" TargetMode="External"/><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BruceBlaus" TargetMode="Externa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hyperlink" Target="http://commons.wikimedia.org/wiki/File:BSG-01.jpg" TargetMode="External"/><Relationship Id="rId2" Type="http://schemas.openxmlformats.org/officeDocument/2006/relationships/image" Target="../media/image54.jpe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Lennert_B" TargetMode="Externa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www.medicine.mcgill.ca/physio/vlab/bloodlab/esr.htm" TargetMode="External"/></Relationships>
</file>

<file path=ppt/slides/_rels/slide168.xml.rels><?xml version="1.0" encoding="UTF-8" standalone="yes"?>
<Relationships xmlns="http://schemas.openxmlformats.org/package/2006/relationships"><Relationship Id="rId3" Type="http://schemas.openxmlformats.org/officeDocument/2006/relationships/hyperlink" Target="http://www.medicine.mcgill.ca/physio/vlab/bloodlab/esr.htm"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hyperlink" Target="http://www.hellotrade.com/isolab-shah-alam/esr-analyzer.html" TargetMode="External"/><Relationship Id="rId2" Type="http://schemas.openxmlformats.org/officeDocument/2006/relationships/image" Target="../media/image58.jpeg"/><Relationship Id="rId1" Type="http://schemas.openxmlformats.org/officeDocument/2006/relationships/slideLayout" Target="../slideLayouts/slideLayout2.xml"/><Relationship Id="rId5" Type="http://schemas.openxmlformats.org/officeDocument/2006/relationships/hyperlink" Target="http://www.vitaldiagnostics.nl/products/esr/mixrateX20.cfm" TargetMode="External"/><Relationship Id="rId4" Type="http://schemas.openxmlformats.org/officeDocument/2006/relationships/image" Target="../media/image59.jpeg"/></Relationships>
</file>

<file path=ppt/slides/_rels/slide1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7.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hyperlink" Target="http://allaboutblood.com/tag/lymphocyte/" TargetMode="External"/><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189.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ommons.wikimedia.org/wiki/File:Hematopoiesis_(human)_diagram.pn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Mikael_H%C3%A4ggstr%C3%B6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commons.wikimedia.org/wiki/File:Neubauer_improved_counting_chamber.jpg"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commons.wikimedia.org/wiki/User:Alcibiade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commons.wikimedia.org/wiki/File:Reticulo_Neubauer.jpg" TargetMode="External"/><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ndex.php?title=User:SantiBadia&amp;action=edit&amp;redlink=1"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commons.wikimedia.org/wiki/File:Hemocytometer.jpg" TargetMode="Externa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hyperlink" Target="http://creativecommons.org/licenses/by-sa/2.0/deed.en" TargetMode="External"/><Relationship Id="rId4" Type="http://schemas.openxmlformats.org/officeDocument/2006/relationships/hyperlink" Target="http://commons.wikimedia.org/wiki/User:Flickr_upload_bot"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Blood"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BruceBlau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hyperlink" Target="http://creativecommons.org/licenses/by-sa/3.0/deed.e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commons.wikimedia.org/w/index.php?title=User:Coinmac&amp;action=edit&amp;redlink=1" TargetMode="External"/><Relationship Id="rId5" Type="http://schemas.openxmlformats.org/officeDocument/2006/relationships/hyperlink" Target="http://commons.wikimedia.org/wiki/File:Stained_peripheral_blood_smear_closeup.jpg" TargetMode="External"/><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commons.wikimedia.org/wiki/File:Blausen_0909_WhiteBloodCells.png" TargetMode="External"/><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BruceBlau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Blausen%200676%20Neutrophil" TargetMode="External"/><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BruceBlaus"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commons.wikimedia.org/wiki/File:Blausen_0077_Basophil.png" TargetMode="External"/><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BruceBlau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commons.wikimedia.org/wiki/User:BruceBlaus" TargetMode="External"/><Relationship Id="rId2" Type="http://schemas.openxmlformats.org/officeDocument/2006/relationships/hyperlink" Target="http://commons.wikimedia.org/wiki/File:Blausen_0352_Eosinophil.png" TargetMode="Externa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creativecommons.org/licenses/by/3.0/deed.en"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commons.wikimedia.org/wiki/File:Blausen_0649_Monocyte.png" TargetMode="External"/><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BruceBlaus"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commons.wikimedia.org/w/index.php?title=User:Lingulidas&amp;action=edit&amp;redlink=1" TargetMode="External"/><Relationship Id="rId3" Type="http://schemas.openxmlformats.org/officeDocument/2006/relationships/image" Target="../media/image27.jpeg"/><Relationship Id="rId7" Type="http://schemas.openxmlformats.org/officeDocument/2006/relationships/hyperlink" Target="http://commons.wikimedia.org/wiki/File:Macrophage.jpg" TargetMode="Externa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Arcadian" TargetMode="External"/><Relationship Id="rId4" Type="http://schemas.openxmlformats.org/officeDocument/2006/relationships/hyperlink" Target="http://commons.wikimedia.org/wiki/File:Macrophage.png" TargetMode="External"/><Relationship Id="rId9" Type="http://schemas.openxmlformats.org/officeDocument/2006/relationships/hyperlink" Target="http://creativecommons.org/licenses/by-sa/2.0/deed.en"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allaboutblood.com/tag/lymphocyte/"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ac-creteil.fr/biotechnologies/doc_hematology-bloodsmear.htm"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31.png"/><Relationship Id="rId5" Type="http://schemas.openxmlformats.org/officeDocument/2006/relationships/hyperlink" Target="https://www.youtube.com/watch?v=O3d_4dkVVSE" TargetMode="External"/><Relationship Id="rId4"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ndex.php?title=User:Coinmac&amp;action=edit&amp;redlink=1" TargetMode="External"/><Relationship Id="rId4" Type="http://schemas.openxmlformats.org/officeDocument/2006/relationships/hyperlink" Target="http://commons.wikimedia.org/wiki/File:Stained_peripheral_blood_smear_closeup.jpg"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ki/User:CFCF" TargetMode="External"/><Relationship Id="rId4" Type="http://schemas.openxmlformats.org/officeDocument/2006/relationships/hyperlink" Target="http://commons.wikimedia.org/wiki/File:1904_Hemoglobin.jpg"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5.emf"/><Relationship Id="rId4" Type="http://schemas.openxmlformats.org/officeDocument/2006/relationships/oleObject" Target="../embeddings/oleObject1.bin"/></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commons.wikimedia.org/wiki/File:RBC_micrograph.jpg"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commons.wikimedia.org/w/index.php?title=User:Medicallessons&amp;action=edit&amp;redlink=1"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ki/User:CFCF" TargetMode="External"/><Relationship Id="rId4" Type="http://schemas.openxmlformats.org/officeDocument/2006/relationships/hyperlink" Target="http://commons.wikimedia.org/wiki/File:1901_Composition_of_Blood.jpg" TargetMode="Externa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commons.wikimedia.org/wiki/File:Acanthocytes,_Peripheral_Blood_(3884092551).jpg" TargetMode="External"/><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hyperlink" Target="http://creativecommons.org/licenses/by/2.0/deed.en" TargetMode="External"/><Relationship Id="rId4" Type="http://schemas.openxmlformats.org/officeDocument/2006/relationships/hyperlink" Target="http://commons.wikimedia.org/wiki/User:File_Upload_Bot_(Magnus_Manske)"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MesserWoland" TargetMode="External"/><Relationship Id="rId4" Type="http://schemas.openxmlformats.org/officeDocument/2006/relationships/hyperlink" Target="http://commons.wikimedia.org/wiki/File:Packed_cell_volume_diagram.svg" TargetMode="External"/></Relationships>
</file>

<file path=ppt/slides/_rels/slide9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psscientific.com/shop/lwscientificm24microhematocritcentrifuge.aspx" TargetMode="External"/></Relationships>
</file>

<file path=ppt/slides/_rels/slide9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www.globescientific.com/micro-hematocrit-capillary-tubes-plastic-c-4_129.html" TargetMode="External"/><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4000" b="1" dirty="0" smtClean="0">
                <a:solidFill>
                  <a:prstClr val="black"/>
                </a:solidFill>
                <a:latin typeface="Calibri"/>
              </a:rPr>
              <a:t>Αιματολογία Ι (Θ)</a:t>
            </a:r>
            <a:endParaRPr lang="el-GR" sz="40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800"/>
              </a:spcAft>
            </a:pPr>
            <a:r>
              <a:rPr lang="el-GR" sz="2600" b="1" dirty="0" smtClean="0"/>
              <a:t>Ενότητα 1</a:t>
            </a:r>
            <a:r>
              <a:rPr lang="el-GR" sz="2600" dirty="0" smtClean="0"/>
              <a:t>: Γενική εξέταση αίματος - </a:t>
            </a:r>
            <a:r>
              <a:rPr lang="el-GR" sz="2600" dirty="0" err="1" smtClean="0"/>
              <a:t>Αιμοδιάγραμμα</a:t>
            </a:r>
            <a:endParaRPr lang="en-US" sz="2600" dirty="0" smtClean="0"/>
          </a:p>
          <a:p>
            <a:pPr>
              <a:spcBef>
                <a:spcPts val="0"/>
              </a:spcBef>
            </a:pPr>
            <a:r>
              <a:rPr lang="el-GR" sz="2200" dirty="0" smtClean="0"/>
              <a:t>Αναστάσιος </a:t>
            </a:r>
            <a:r>
              <a:rPr lang="el-GR" sz="2200" dirty="0" err="1" smtClean="0"/>
              <a:t>Κριεμπάρδης</a:t>
            </a:r>
            <a:endParaRPr lang="el-GR" sz="2200" dirty="0" smtClean="0"/>
          </a:p>
          <a:p>
            <a:pPr>
              <a:spcBef>
                <a:spcPts val="0"/>
              </a:spcBef>
            </a:pPr>
            <a:r>
              <a:rPr lang="el-GR" sz="2200" dirty="0" smtClean="0"/>
              <a:t>Τμήμα Ιατρικών εργαστηρίων</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AutoShape 4" descr="data:image/jpeg;base64,/9j/4AAQSkZJRgABAQAAAQABAAD/2wCEAAkGBhQSEBUUEhQVFBQWGBYYFxgYGBUUGBgVFhcXFRUXFRcXHCYeGBkkGRQUHy8gIycpLCwsFR4xNTAqNSYsLCkBCQoKDgwOGg8PGiwlHyQsLCwsLCwsLCwqLCwsLCwsLCwsLCwsLCwsLCwsLCwsLCwsLCwsLCwsLCwpLCwsLCwsLP/AABEIAMIBAwMBIgACEQEDEQH/xAAbAAABBQEBAAAAAAAAAAAAAAAGAAEDBAUCB//EADoQAAEDAQYEBQMDAwQBBQAAAAEAAhEDBAUSITFRBkFhcRMigZGhMrHBI1LwFNHhM0Jy8ZIHFmKCsv/EABkBAAMBAQEAAAAAAAAAAAAAAAECAwQABf/EACQRAAICAgIBBQADAAAAAAAAAAABAhEDIRIxEyIyQVFhFHGR/9oADAMBAAIRAxEAPwD09t5tNJ1VplrQ4n/6gkg7FBVS0vtFSSS5zjkOQ2AC2eGKeJtdrvodA9SHB0ehHwsS1XZWs7/pcQD5XtBIOxy0PRXR6GPjFtGrcFsfRtApOJwvJaWk6O5EbGfujAOQbw7dVR9YVqgLWtzGLIucdMjy5yi1jAJ7lJKiGanLRNiTSmTJKIUBF43g+vUfmcLSYbOQAymN1d4Ytzg97MRwYHOzzDSIgjbVWLTwq51VzmPa1riTzkTmRCpWuKLnWenkPL4jz9TyQCB0bnor6ekbnOMo8UT3fSls8zrKtMOB0jIj+Z9F1YAAAubdVBdlsqX+CXb6N6hWD2hw5/wj3UkqndTf0m9ZPoSYVxZH2ZH2KUpSSQAJJJNK44dJNKjqVg0SSANyYHuuDRKlKrULY1/0Pa7sQYUzXa/yUaOaa7O5SlMkSgAeVHaLS1jS5xhozJ2XUrl7Q4EEAg5EayEV+hFRrh7Q5plpEgjMEciFJKjo0Q0BrQAAIAGkLtc6+Dh5SlVLxtfh0y7U6DuUMVbTUJkvdPcgfCaMbKQx8thlKUoauu/nNcGVTLSYDuYPKeiIpQcaFlBxZ0XLLva96FKBVgnkIxGFfleZ33VLrVVxah5HoDA+EUi2HEpvYcUeIbIWggtHQtj8JkE08MBMn4mv+ND9PQ7LZWsbhYIaPedyeZVnCeqdrc11CRs85s4DV0AukyABisq8uIaVE4TLnDUNjLuSYBWk86x6d+S82a6ZLtSTO880yRow41LsPrrvynXkMJDgM2uEGNxuFDfN1U3HxHVPCOhJiDtkeaGuHGk2unh5Yif+OEzPwnvm1GraHkmWtJa3YAZGO5BRSp6G8VTpM12XaXD9CsypuJgj2n8Key3C8mapAGwMk+vJDLHlhDmkhwzBCLLyvssp08IGOo0Oz0aIBP3RcpfAJxkmkn2a0QMsoXSF6F/VQZdDxtAHsQiGyWptRoc3Q+4PMFTcWiE8bj2TpJJJSYxKzbRf1JhgkkjXCJA9VPelQijULdQ0/wDfoEHMGieKs0YsalthnZLYyqJY6d9x3B0QjetuNWqST5QSGjkADE9yrdwgttQDdCHYu0T/APqFXve6H0qji1pcxxJBAmJzgxpCZKmVhGMJ0UW1CwhzTDhmCjqyV8TGOj6mh3aRKD7DdFSsR5S1vNxEZdJ1KM6bMIAGQAAHYZBdIXO06SO5WbeV9tpHCBifzGgHc7rSAQOahLiTqSZ7ylihMUFJ7NmjxMZ87BG7TmPQrdo1A4AtMg5goKcEQ8NuPgnYOMdsj9yUzWh8uNJWjYXFZpLSGmDyMTHou0lMymffFmLqMDMth3eNfiUMYuqNSVlW3h5jzLSWE6xBHtyVIyrstjnx0wYtzsskb05wtB1gT3hZtj4cp03BziXkaTAAO8KxeV9UqABquwzoIJJ3gBdJpjTlzaURrzvanZ24nySfpbzPZDlW0WO1VA54fSqOgE6A8s9R6qvxFedO0OY+i7EGB2JpBaRmDIB1/wAKla7QwsGEZ8+y5IvjxUr3Yb0eGLOGgeGD1JJJSVi4p/pqWLM4R7cviEkjlJPsySnNNrkWBqulyEnFcIMXpsaw7/4g8CGtbie4TnoBpnusqx8YPDh4zW4DqWggt6gaFPxLLE2rDBZFu4Zp1XF0ljjm7DBBO8Hn2Wsw/wB56coXYCF0IpOPRRuu6GUPoEk6uOpG2wCFr0sDqNV0jyuJLXciCZidwjmExbOWq5SGhkcXYB2SyOrODWCZ1PIDmSVq8QEeO1vJjGgfP+PZEzWQMgAOmSpXpdIrAGcLxkDrI2I2R5Kx/NcrYPEBbHDUxU2lvvBn8Kqzh6rObmAbyT8Qtyx2QU2BrfU8ydyjJqjss4tUiwnTJ1EynDgsKvwuC6WPLRsRijsZC269TC0u2UNhtfiNmI3VFdWikZOPRFd11NogxJcdXHU9tgrkLoBMxp5mUrdiuTe2LCnhOklBZyQsC9LicXl9KDizLchnzIlEJTQmToaE3F2gUs9x1XHMYBzJI+ANUS2SyimwNboPnqVNhTwi5WNPI5diXJK6UFrYSxwbqWmO8ZJUTRjW7iI4iKQBjLEc57BQ2biZzXRVALTzAgjrHMLLYMuoT1/NDWiScgFWkb/HGqoNCUEce3dUNRlVoLmBmExnhIJOewMjPojSlThrRsAPYQnpfSlM0JcHaPO+ELpdWrguafCaCXHQGQQGg75/CLKPB9Brp8xH7S6QtprYyXQC5y+hp5pSd9EjBAgJk4CSmZiEHNM8ppVe3WsU6b6hzDWkxvGnyqJbKJbB3i+wOcW1WebC2HAZkCZDo5iTmVimu60YKbGS76ch8uTP4xtJdiDw0ftDWxG2Yk+6NLivQWigHwGGS14GmIbdCCCns1tyxx2jQs9LC1rdcIDZ7CFOuWrpSZiYkyZzgBJgAZ56QsepxKycmucNxkPQFck2GMXLo2gnhVbDb2VRLTpqDkR3CtBB6FaaFCSdMUADrl3TJPKaVxw5TBgGmSdKUTh0lzKcoHCSJSKwr+vt1MinT+siSdcIOkTzRSseEHJ0jbxLpBtC/K7CCXYxzDgM/UCQiqxWoVGNe3Q+4I1Hui40PPE4FhOmCdKRGTEJ0lxxn2q5qdQy4EHmQYnuurHddOnm1ue5zPpsrpUVeu1jS5xAA1Ka2UUpNUdLEv69jTinTycRJOwO3VXbHfVKq7Cx3m5Agie0odvthbanzzgjtAj8+yZItjh6qkVjRf8AVjdO8lEHDd6uqBzH5uZmDuOqx3WgYVe4WoHG9/KMI7zJRLZEnF2E4STBJSMFELQoLfYxVpvpuyD2kTllt8q41ictT8qY3KmeZ1eELS12EMxD9wIiPUyEaXBdRs9EMJBMlzo0kxkOwAWr4SWFM5IrPK5qmOE65cYWY/iSgHYS+eoDiPcJasmot9DcSVCKGWhcAe2Zj3AQ+0QEXVqLK1MgnE1wyI9wQVhO4cqgw0tcORJIPqE8WqovinFKmc3G4iuAOYcD2ifuAikLOuq6fCkk4nnKeQGw/utJJN2yOWSlLQlVvG1+HSc+JI0HU5BWlWvCyeLTczSdDsRmPslXYkavYI1LVUcZL3T0JAHYDRbFw3q5zjSqGSBLXHXLUHfeVkvs9Wm6DTdPQEg9iFqXDdzxUNWoMOUNB1z1JHL/ACrySo15OPE3ZWdfN907MzE+SSYa0RLt9dAN1okIO/8AUG7XuFOo0FzWgh0Z4ZMg9tRPQKSVkMaTkky9d3FdK1E0gHU3uHlBOTozIDm6GBotW5rA6jTwue58mRiIJEjSYE5rzrhi7n1bTTLAYY5rnO5ANM69dPVepPeAC45AAk9hmU7bUeI+aKi6idShHiSiWWkuP0vAIPYBpHx8qC1X/WquJa4028mtMZdTzKu3ZfHiEUbSA9rjAcdQeQP99UqTQ0McsfqM2raG4YRRw/Z3MoNxZYiXQeQOn2n1VS306FkhzaYdUP0gkmI55zCzzf1onFIjbCI/v8ova0NK8i10FwTqldd4CtTDgIOhGxH4zBVxTaMjVOmOmlM9wAJJgDMnosOvxQAfIwuG5MT2ELkrDGDl0bhKw+K3Hw2DkX5+xIlXLuvhtbIDC4atO243Vi22RtVhY7Q+4PIhMtMePolsD7TZxTLHMMkEEdwZRbeF1trAYsnDQjUdOoWfYOGGseHOeXxoIgTyJW6jJ/Q2XJbXEH2cKCfNUJGwEfK2aNBrGhrRACnXBQ5WTc5S7OgkoX26m0wXtBGokJktMHF/RYTpk6AglyQulWtttbTALg4k6BrS4neAEUm3SCinfxcLNVw64T7EjF8SgcNECF6OYcJjIjQiMiNCD3WJV4SpF0gvaP2ggj0JEhVi1VM04siiqY/CBPgOnQPOH2Ex6rfhQWaztY0MYIaNP5upwpydshN22x0kkkogkkklxwyir1gxjnHRoJPoJUqjrUw5rmu0IIPYiCigoAK9apankucTqQJyaOgWnwleL21jRcS5hBInPCRt0iVXtHDlem4hjcY0DmkadRMgrY4auF1JxqVcnkQGzMA6kkc8lZ1RtyShwpG8GKG3WcvpPYDm5rmjuRAViFy94aCSQANSch6qNmJM87oktycIIyIPIjJWbBQNSsxrf3AnoAQSUQWm1WKs/wA5aXfu87J7uET6rTstiZTH6bQ0HbMnaTqVXkbJZtdbMLiyznxGVNWxh7EEn5n4VOpeLTSwgZotcyRBgg6g5gjqFDZ7tpNdLabQd4+2yClSJxypRpow6pNns7aQJFSocb41aDlHTQD0Kp2S0OpODmnnmJycOYKv39d9TxTUALmkDTOIEZjbKfVZlKv5hHmPIa59ky2WhTjf+m5bqmKxyyYJznWMRdBj0WA3RGNlsn6WF4nF9Q78vTJY9bhUz5KkDZwkj1GqW1ZPHkirTM25gf6mnG5nthMovKqXZdDaIMeZx1cdthsFl8YWhzWMaJDXE4usAQD7z6IPfQsn5J0jeZXaTAcCdgQVMF5u6ngAc0wdxkZR7ddqNSix51c0T30KDQMuLgrJ3PUb6vlcRqAT6gSpHtSaIXaJI88Eu8xMk5k9UkW1OFKZJIc5oJmBEDskq819m7zwNpOosef9/wALrEoUefR0SkmlMXLjjpclNiSlcFGPeXEQpuLKbcThqTk0HbLUqGy8UGYqMAG7Zy9DqsClkSHagmZ3nNSuKvwRt8UaoOmOBAIzBzB3B0XSzrhn+nZPWO0mPhaJUGqdGFqnRGK7ZiRKhvC8WUW4n89ANSeikZZgDPNYfFlA/pviWiQehMR9kySbobHFSkkyWjxYwmHsc0bziA7rbGeYz27Lz+q8EQMztuje6qLm0KbXfUGienT009EZxS2iuaEY1RahOmTqZnOS4THPM+gifuEO8W1j+nT/ANplx6xkPyiRZl93X4zBh+tsx1nUfb2TRqymNpSTYKCgIW/wvaCWPYZIYRHZ05fHysoXVXnD4bvx/wCWi2qVD+ksznGHPMTtiOTR2H91WXRpyyTVLs1QPVD3ElsdjFMEhuEExlJM69MllPNR36hecU6yQfSNFo1XG0WfHrVpZO3cw8/z6FKlQFj4NNlSyWmpSzYSBtq09wia67W2qzGGhrph0AZHvshUWkYUQcNWctpFzhGMyAdogH1zRktHZkqv5NhJMliUTIKFVvC7mVmYHjLUHmDuFZckXwCToNewRWgptAxS4NM+arLNgIJHqcltW+2Ms1GYyaA1rRzPIfzZYtfi92L9Ngw9SZPXonve0f1dlxUwcVNwLm6mIIy31n3T7ZpcZtrn0ZlTiyuTILQNoy/uie472Fop4ohwycOu46IDC3LC51ns7jOGpWIDRzDRq4jlqUa0Wy441S7DYJIOp1axAON3uku8TI/xv0yC0vJLiXOOpJkrc4ZvN3ieC4kggls5lpGcdo+yw21Qtnhewk1DVOTWggHdxyy6ASm+C2WuOwnxLDv7iI0XBjAC+ASTo0HTLm5bbhGvYII4ms5baXE6PhzTuIAPsQhFWZ8UVKWyzYuLqjXfqhrmk5wIcOo5HsjCk4OALcwQCD0OYXmT3L0S5qBZZ6bXfUGiek5x6ShJasbPBRporXlw82q4va7A465SD1I36qvZuFgDNR+IbARPcreTpebIeSSVWJrYEDIBOkuXOAzOQ65JCZ0uXNB10Sa8HMEEdM0644yrzbTs1J1VlNgeIDchq4wEG1rQ97sTnuLt5Pxsj68rEK1J1MmJ0OxGYPuEHu4atAdhwA//ACxDD31n4Vou0a8EopO+zf4VvB1Sk4PJJYQATqQRInc5FbaoXPdgoUsMySZcdz06BXlOVXozzacm0OkkklEGVG+7IalFzW5nIgbwdPaVfSRToKdOwCFeAQex5LZ4UszgXOghhaAJ5weW8Dn1W++ztJktaTuQCfdPVqBrS46AE+gEp3O1ReWbkqoidYaU4ixk7lo17qcGc9UFVqz7Q+XGZ0HIDYBTXXanUKzWycD3Brhyk5AjYzCLg6C8LrvZFf8AxHUdVcyk4sYwlsjIucMiZ2mR6KXhriCo6qKVV2LFOFx1DgJieYMLN4hu91Cu8kHA9xc13LzGSJ5EEqTha73VbQ2oB5KZknlMEADczmjWi9Q8Ydhq5tFHGxzdMQI9xCkATqRgsBXXFXDsPhk9REHqCtmwUBYqbn1TLnkANHSYHyZKIFg8VWRzgx7QSGyDHKYz+E6d6NKyvI1GXRRZfrMeI2dk7jX7aq5VslK1nxGkseAAR9pCzLI+l4Tg5vn5FWuHGHxXEaYc+85J6KyiltaottueoBAe32KS2gEkPIyXmkUDc1DFPhN+Y9phX2iAAMhGUZDsoLRa2U83ua3udV3ZrU18lj2u3gpW2yLt7JsKhtVhZUbhqNDhseR3BGnorAKeEttCXRmWS4KFN2JtPzDQkl0dpyC5vC/2UnYYL3jUDQdzutQ9EDWMSSXakmTznmqRXLbLY483cgjsnEjHnC4GmTpMEe/Ja6CrXSEIkuGuX2dhdqJE9ASB8QhOCW0dlxqKtF974BJ0Ak+maDalV9pqSZM/S3kAjJ7AQQdCI98kGmlUs1TNpy0cBII7o4w4a39nVnqPs1UagSA5vIg/lGRQxZrJUtNQPe0tYCCScpjkJ1ROhkoGVptfZi2/iujSeWeZ5GuECAdpJzK0rBb2VmB7DLT6EEagjdec2yxPp1HMe04pPI+bPIjeUZ8L2I0bOTU8pc7FBywiABM6HKfVdKFIbJjjGKaNtR2m0tptLnmGj+QNyuaNtY8wx7XHYEE91jcVuP6Y5S4+ogD7lJFW6IwjcqZI3ipk5seG75fZbFGsHNDmmQdChezUqeCXHNX+Gqv+o3kCCPWQfsFSUElaK5MaStG6kmWTe98GmcDIxaknQbeqklZGMXJ0jWXL2Agg6EEHsckN0OIKrTL4e3mIAPoQiOjVDmhzcwQCOxRcWhpQcOwTrXXVouya5w5OaJy6gZgqxdV0vfUD6jS1rSHZ5FxGmW05onhKE3Md5nVFW8raKVJz3DEBGW5JgD3QnaL6r1QAD4bRyZLfc6opvixGrRc0a5EdwZj10Q1dTmAkVMo33RglQ+FRputmrw7ejnTTqGXDNpOpHMHchbqDHVR47TT/AHtj3RkEs1QmaKTs4tFcMaXOyDRJQxU4oqky1rQ3YiTHUrav6iXWd4GuR9AQT8BYNhDPDJdCaCVDYoxq2aVipULTLsGF4+oAx69Vp0bK1ghgAHRDdzOw1suYIRNRKLs7Imn+EiSZ0zkkkJgLUqGrUc9+ZJPpsB0UlB5pVGvbkQR6jmFrXhw64vL6UZkktOUHnB0hdXdw+7EHVYAGeEGZI0k6AK1o0vJHiEQXSYJ1mMIxQ9elxuDy+kJDsy3mDzI6IiTQmjJxHjNxegPp3TWqGMBaOZdkB/dFNksopsawaNGu51J91MRkuH1AASTAAk8oA1KaUuQ0puZ0nCFa3HTQ6GUi5u5dhJ6xH3RBdl5Mr0w9mmhB1B5gpXFoEscoq2i2lCQSSkxIRvO1GtWcCfI0kNHLLIk9SUXSh287pe15fTbia4yQMyCdcuYVcdXsthaT2UKlnwQ5uTm5yOSJLTZW2ii2cpAcCORI/wArCs1iqVThwuaObnAiB+SiinTDQANAAB2GSbI6obLLquwXfcNZpgBrhuHAD1nNbl0Xb4LCCZc4y48ugHQflX0lNzbVE5ZJSVMZCt7si0OnnBHaAPuCitVLfdrKoh2o0I1C6DpnY58XsFarhCJ7lpltCmDrE+hJI+CFlV7voWeHVXOqE/S2BnHTn6mFLQ4tpl0Oa5gP+4wQO8aJ5bWi2S5r0o3UkwcqlS96LXYTUYDtOh68gpUZkmy4qVsuinVzc3PcZH13Vtrp00XS5NoKbRn2O5KdN2IAl3IuMx2V8nOP5l/2ulw90Lm2+wOTfYisW3cOhxJpuwzy5emy12tLtNPZJ4gwdfdFSaDGbj0Y9i4fLDic+SNAB9ytCi9WPEQpXtL69Y4SQJIABjIZclSLci8W8nYWSUkLeNVb5cREJ03jH8H6E75nIEz7DupA1KV0oNmRiSSSQAJJJMSuOEVQvizuqWeqxv1FpA6nWPWIV0lcFMtDR1s8s0yORGo2RnwRZXNpPeZDXuGHqADJ+Y9FtVLupudidTY47loJ6Zqy0J5SVaL5M3JVQ6p3peraDMTsycmtGpP4HVXSEL8ZUTNN/wDtGJpOxMEe+fslirZLHFSlTIv/AHfVmcDI280x3n8Iiu28W1qYe3LkQeRGoQJiEIr4bs5o0HPqeUOJfnlDQAJPsnlFUXzQilo20gVgnjCligNeR+6B7gEytmzWltRocwgtPP8AHQypNNGeUJLtEySSSAgkxTplxwGXzVm1vxaCAOggH8k+qrW/BHlRLfFwCucTXYHxBOoO09eqxRYKNF361TxXA/6bBlI/eT9svVaE1RthNUjSrWh9O7mnMOwNAPMBxgeuEoVpWeQi2neTLWx9Eg03OGU5jLMEHoQDCHH2SrSJa5jp6AkHsRqgkHE6tPs1eFLa4PNEnywS3oRqB0M/CKghzhq6nNcatQYSRDQdYOpI5afdEYU59mfM05aHUTRLoVW23uymcObnbDl3Kr2a/G4xiBbOU5H7aIcX2T4M3FDScA5wOsz3HKOikY8ESMwo7TSBaegJSikNVwLjH8378kLWmx1KNQuYCWzIIz1zgwius8kgREZ6/Aj+ZLhgyTxdFcc+ILl1R3mwuz6JItaUlXyfhbz/AIINzXag8TP1XNotjWNxPIaNz+NyotMzU2WUxCzKHEFF7sIfBOkgtB9StLEhTRzi12PKzr4vYUGTEudk0cupPQK+XIV4vkVKZ5FrgO4Mn7hNBWx8cVKVMpvv20Ez4kdAGx7QiG4r38dpDgA9usaEHmNkH41tcIsJqvd/tDYPckED2BVGlRpywjxsLQE65aulAwiXFWkHAhwDgdQQCD7rtJccZ9G46LHYm0wD6ujsCYCq8Vl39MY0xNxf8f8AvCtkqKtSDmlrhIIgjonUt2x4y2mwBo0AWnOCiDg2cNUf7cTY7wZ+MKZ3CLcWVRwbtAJ7B3+Ft2OytpMDWCGj5PMncqkmqNGXIpRpEd5Xh4QAAl7tBy6krMq17QRJcR2AClv6k4OZUAJABDuccweyri9S5uBgJOmQlGEVQsIqrNG5rwNQOa/NzYz0kHT1Vu2WxtJhe8w0e5PIDcqpddiNNpLvqdE7ADQfdZHGjzhpftl0/wDKBHxiU3FOWhFFSnSJGcaMxf6TsO8gn2j8rPtNnFKo14PiUqhxtO+clp65rDxox4fsofZGtqNxNJc4A8gSYI+fdOtbNMorHtFC7z4lqYWiIOIxyaB/B6otAVey2VlMQxoaOcc+51KstSTdmXJLkxAJOOSdckpCYHAk5nUmSfurVCyYm7+qe97vc0uLZDXcxq0qpZrbgETl130k9Vr00a+1o1Lvtz6Tw0+ZrjEzoeU/ZbdSoTkRA58yenRDV20TWqh+jGGS7SYzgLUdflnDo8Rs+pHvoo5FsjONvRLeNsbRpl5GWkDmdAEK1OKK5dIIaOTQMvnVaPGlSadIjNuI58pjL8oZZUEIJGnDjXG2Ftl4sbgGNvm5xokh+yXc57A4DIz8Ej8JLQscR/DjPQXNQ7xT9dMcodly1CdJZY9mHF7jFrsEaBGt250aZOZwN+wSSXSKZukWYWRxNTBszpAMFsdM4ySSXQ9yIQ9yA4BGnDdMCztgATiJy1MkSfRJJNL2mnP7TUhJOkpGUSZOkuOGShJJccNCeEklxwoSwgckklxw0LPv6kDZqkgGBIkTnln3SSTQ7QY9oBLMwFwkDUL0mmwACANB9kklTJ0i+f4OwEoSSUTOKEoSSXHDYRsqNpsjJ+hv/iEkk8Qoh4jEWZwGQlogZZSMkG1GCdBonSXRNWH2mthm7HTnDsunm5IXIySSRLYvn+z0vh1g/paWQ+lJJJCXuZgn7mf/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l-GR" altLang="el-GR" sz="1800"/>
          </a:p>
        </p:txBody>
      </p:sp>
      <p:sp>
        <p:nvSpPr>
          <p:cNvPr id="11268" name="AutoShape 6" descr="data:image/jpeg;base64,/9j/4AAQSkZJRgABAQAAAQABAAD/2wCEAAkGBhQSEBUUEhQVFBQWGBYYFxgYGBUUGBgVFhcXFRUXFRcXHCYeGBkkGRQUHy8gIycpLCwsFR4xNTAqNSYsLCkBCQoKDgwOGg8PGiwlHyQsLCwsLCwsLCwqLCwsLCwsLCwsLCwsLCwsLCwsLCwsLCwsLCwsLCwsLCwpLCwsLCwsLP/AABEIAMIBAwMBIgACEQEDEQH/xAAbAAABBQEBAAAAAAAAAAAAAAAGAAEDBAUCB//EADoQAAEDAQYEBQMDAwQBBQAAAAEAAhEDBAUSITFRBkFhcRMigZGhMrHBI1LwFNHhM0Jy8ZIHFmKCsv/EABkBAAMBAQEAAAAAAAAAAAAAAAECAwQABf/EACQRAAICAgIBBQADAAAAAAAAAAABAhEDIRIxEyIyQVFhFHGR/9oADAMBAAIRAxEAPwD09t5tNJ1VplrQ4n/6gkg7FBVS0vtFSSS5zjkOQ2AC2eGKeJtdrvodA9SHB0ehHwsS1XZWs7/pcQD5XtBIOxy0PRXR6GPjFtGrcFsfRtApOJwvJaWk6O5EbGfujAOQbw7dVR9YVqgLWtzGLIucdMjy5yi1jAJ7lJKiGanLRNiTSmTJKIUBF43g+vUfmcLSYbOQAymN1d4Ytzg97MRwYHOzzDSIgjbVWLTwq51VzmPa1riTzkTmRCpWuKLnWenkPL4jz9TyQCB0bnor6ekbnOMo8UT3fSls8zrKtMOB0jIj+Z9F1YAAAubdVBdlsqX+CXb6N6hWD2hw5/wj3UkqndTf0m9ZPoSYVxZH2ZH2KUpSSQAJJJNK44dJNKjqVg0SSANyYHuuDRKlKrULY1/0Pa7sQYUzXa/yUaOaa7O5SlMkSgAeVHaLS1jS5xhozJ2XUrl7Q4EEAg5EayEV+hFRrh7Q5plpEgjMEciFJKjo0Q0BrQAAIAGkLtc6+Dh5SlVLxtfh0y7U6DuUMVbTUJkvdPcgfCaMbKQx8thlKUoauu/nNcGVTLSYDuYPKeiIpQcaFlBxZ0XLLva96FKBVgnkIxGFfleZ33VLrVVxah5HoDA+EUi2HEpvYcUeIbIWggtHQtj8JkE08MBMn4mv+ND9PQ7LZWsbhYIaPedyeZVnCeqdrc11CRs85s4DV0AukyABisq8uIaVE4TLnDUNjLuSYBWk86x6d+S82a6ZLtSTO880yRow41LsPrrvynXkMJDgM2uEGNxuFDfN1U3HxHVPCOhJiDtkeaGuHGk2unh5Yif+OEzPwnvm1GraHkmWtJa3YAZGO5BRSp6G8VTpM12XaXD9CsypuJgj2n8Key3C8mapAGwMk+vJDLHlhDmkhwzBCLLyvssp08IGOo0Oz0aIBP3RcpfAJxkmkn2a0QMsoXSF6F/VQZdDxtAHsQiGyWptRoc3Q+4PMFTcWiE8bj2TpJJJSYxKzbRf1JhgkkjXCJA9VPelQijULdQ0/wDfoEHMGieKs0YsalthnZLYyqJY6d9x3B0QjetuNWqST5QSGjkADE9yrdwgttQDdCHYu0T/APqFXve6H0qji1pcxxJBAmJzgxpCZKmVhGMJ0UW1CwhzTDhmCjqyV8TGOj6mh3aRKD7DdFSsR5S1vNxEZdJ1KM6bMIAGQAAHYZBdIXO06SO5WbeV9tpHCBifzGgHc7rSAQOahLiTqSZ7ylihMUFJ7NmjxMZ87BG7TmPQrdo1A4AtMg5goKcEQ8NuPgnYOMdsj9yUzWh8uNJWjYXFZpLSGmDyMTHou0lMymffFmLqMDMth3eNfiUMYuqNSVlW3h5jzLSWE6xBHtyVIyrstjnx0wYtzsskb05wtB1gT3hZtj4cp03BziXkaTAAO8KxeV9UqABquwzoIJJ3gBdJpjTlzaURrzvanZ24nySfpbzPZDlW0WO1VA54fSqOgE6A8s9R6qvxFedO0OY+i7EGB2JpBaRmDIB1/wAKla7QwsGEZ8+y5IvjxUr3Yb0eGLOGgeGD1JJJSVi4p/pqWLM4R7cviEkjlJPsySnNNrkWBqulyEnFcIMXpsaw7/4g8CGtbie4TnoBpnusqx8YPDh4zW4DqWggt6gaFPxLLE2rDBZFu4Zp1XF0ljjm7DBBO8Hn2Wsw/wB56coXYCF0IpOPRRuu6GUPoEk6uOpG2wCFr0sDqNV0jyuJLXciCZidwjmExbOWq5SGhkcXYB2SyOrODWCZ1PIDmSVq8QEeO1vJjGgfP+PZEzWQMgAOmSpXpdIrAGcLxkDrI2I2R5Kx/NcrYPEBbHDUxU2lvvBn8Kqzh6rObmAbyT8Qtyx2QU2BrfU8ydyjJqjss4tUiwnTJ1EynDgsKvwuC6WPLRsRijsZC269TC0u2UNhtfiNmI3VFdWikZOPRFd11NogxJcdXHU9tgrkLoBMxp5mUrdiuTe2LCnhOklBZyQsC9LicXl9KDizLchnzIlEJTQmToaE3F2gUs9x1XHMYBzJI+ANUS2SyimwNboPnqVNhTwi5WNPI5diXJK6UFrYSxwbqWmO8ZJUTRjW7iI4iKQBjLEc57BQ2biZzXRVALTzAgjrHMLLYMuoT1/NDWiScgFWkb/HGqoNCUEce3dUNRlVoLmBmExnhIJOewMjPojSlThrRsAPYQnpfSlM0JcHaPO+ELpdWrguafCaCXHQGQQGg75/CLKPB9Brp8xH7S6QtprYyXQC5y+hp5pSd9EjBAgJk4CSmZiEHNM8ppVe3WsU6b6hzDWkxvGnyqJbKJbB3i+wOcW1WebC2HAZkCZDo5iTmVimu60YKbGS76ch8uTP4xtJdiDw0ftDWxG2Yk+6NLivQWigHwGGS14GmIbdCCCns1tyxx2jQs9LC1rdcIDZ7CFOuWrpSZiYkyZzgBJgAZ56QsepxKycmucNxkPQFck2GMXLo2gnhVbDb2VRLTpqDkR3CtBB6FaaFCSdMUADrl3TJPKaVxw5TBgGmSdKUTh0lzKcoHCSJSKwr+vt1MinT+siSdcIOkTzRSseEHJ0jbxLpBtC/K7CCXYxzDgM/UCQiqxWoVGNe3Q+4I1Hui40PPE4FhOmCdKRGTEJ0lxxn2q5qdQy4EHmQYnuurHddOnm1ue5zPpsrpUVeu1jS5xAA1Ka2UUpNUdLEv69jTinTycRJOwO3VXbHfVKq7Cx3m5Agie0odvthbanzzgjtAj8+yZItjh6qkVjRf8AVjdO8lEHDd6uqBzH5uZmDuOqx3WgYVe4WoHG9/KMI7zJRLZEnF2E4STBJSMFELQoLfYxVpvpuyD2kTllt8q41ictT8qY3KmeZ1eELS12EMxD9wIiPUyEaXBdRs9EMJBMlzo0kxkOwAWr4SWFM5IrPK5qmOE65cYWY/iSgHYS+eoDiPcJasmot9DcSVCKGWhcAe2Zj3AQ+0QEXVqLK1MgnE1wyI9wQVhO4cqgw0tcORJIPqE8WqovinFKmc3G4iuAOYcD2ifuAikLOuq6fCkk4nnKeQGw/utJJN2yOWSlLQlVvG1+HSc+JI0HU5BWlWvCyeLTczSdDsRmPslXYkavYI1LVUcZL3T0JAHYDRbFw3q5zjSqGSBLXHXLUHfeVkvs9Wm6DTdPQEg9iFqXDdzxUNWoMOUNB1z1JHL/ACrySo15OPE3ZWdfN907MzE+SSYa0RLt9dAN1okIO/8AUG7XuFOo0FzWgh0Z4ZMg9tRPQKSVkMaTkky9d3FdK1E0gHU3uHlBOTozIDm6GBotW5rA6jTwue58mRiIJEjSYE5rzrhi7n1bTTLAYY5rnO5ANM69dPVepPeAC45AAk9hmU7bUeI+aKi6idShHiSiWWkuP0vAIPYBpHx8qC1X/WquJa4028mtMZdTzKu3ZfHiEUbSA9rjAcdQeQP99UqTQ0McsfqM2raG4YRRw/Z3MoNxZYiXQeQOn2n1VS306FkhzaYdUP0gkmI55zCzzf1onFIjbCI/v8ova0NK8i10FwTqldd4CtTDgIOhGxH4zBVxTaMjVOmOmlM9wAJJgDMnosOvxQAfIwuG5MT2ELkrDGDl0bhKw+K3Hw2DkX5+xIlXLuvhtbIDC4atO243Vi22RtVhY7Q+4PIhMtMePolsD7TZxTLHMMkEEdwZRbeF1trAYsnDQjUdOoWfYOGGseHOeXxoIgTyJW6jJ/Q2XJbXEH2cKCfNUJGwEfK2aNBrGhrRACnXBQ5WTc5S7OgkoX26m0wXtBGokJktMHF/RYTpk6AglyQulWtttbTALg4k6BrS4neAEUm3SCinfxcLNVw64T7EjF8SgcNECF6OYcJjIjQiMiNCD3WJV4SpF0gvaP2ggj0JEhVi1VM04siiqY/CBPgOnQPOH2Ex6rfhQWaztY0MYIaNP5upwpydshN22x0kkkogkkklxwyir1gxjnHRoJPoJUqjrUw5rmu0IIPYiCigoAK9apankucTqQJyaOgWnwleL21jRcS5hBInPCRt0iVXtHDlem4hjcY0DmkadRMgrY4auF1JxqVcnkQGzMA6kkc8lZ1RtyShwpG8GKG3WcvpPYDm5rmjuRAViFy94aCSQANSch6qNmJM87oktycIIyIPIjJWbBQNSsxrf3AnoAQSUQWm1WKs/wA5aXfu87J7uET6rTstiZTH6bQ0HbMnaTqVXkbJZtdbMLiyznxGVNWxh7EEn5n4VOpeLTSwgZotcyRBgg6g5gjqFDZ7tpNdLabQd4+2yClSJxypRpow6pNns7aQJFSocb41aDlHTQD0Kp2S0OpODmnnmJycOYKv39d9TxTUALmkDTOIEZjbKfVZlKv5hHmPIa59ky2WhTjf+m5bqmKxyyYJznWMRdBj0WA3RGNlsn6WF4nF9Q78vTJY9bhUz5KkDZwkj1GqW1ZPHkirTM25gf6mnG5nthMovKqXZdDaIMeZx1cdthsFl8YWhzWMaJDXE4usAQD7z6IPfQsn5J0jeZXaTAcCdgQVMF5u6ngAc0wdxkZR7ddqNSix51c0T30KDQMuLgrJ3PUb6vlcRqAT6gSpHtSaIXaJI88Eu8xMk5k9UkW1OFKZJIc5oJmBEDskq819m7zwNpOosef9/wALrEoUefR0SkmlMXLjjpclNiSlcFGPeXEQpuLKbcThqTk0HbLUqGy8UGYqMAG7Zy9DqsClkSHagmZ3nNSuKvwRt8UaoOmOBAIzBzB3B0XSzrhn+nZPWO0mPhaJUGqdGFqnRGK7ZiRKhvC8WUW4n89ANSeikZZgDPNYfFlA/pviWiQehMR9kySbobHFSkkyWjxYwmHsc0bziA7rbGeYz27Lz+q8EQMztuje6qLm0KbXfUGienT009EZxS2iuaEY1RahOmTqZnOS4THPM+gifuEO8W1j+nT/ANplx6xkPyiRZl93X4zBh+tsx1nUfb2TRqymNpSTYKCgIW/wvaCWPYZIYRHZ05fHysoXVXnD4bvx/wCWi2qVD+ksznGHPMTtiOTR2H91WXRpyyTVLs1QPVD3ElsdjFMEhuEExlJM69MllPNR36hecU6yQfSNFo1XG0WfHrVpZO3cw8/z6FKlQFj4NNlSyWmpSzYSBtq09wia67W2qzGGhrph0AZHvshUWkYUQcNWctpFzhGMyAdogH1zRktHZkqv5NhJMliUTIKFVvC7mVmYHjLUHmDuFZckXwCToNewRWgptAxS4NM+arLNgIJHqcltW+2Ms1GYyaA1rRzPIfzZYtfi92L9Ngw9SZPXonve0f1dlxUwcVNwLm6mIIy31n3T7ZpcZtrn0ZlTiyuTILQNoy/uie472Fop4ohwycOu46IDC3LC51ns7jOGpWIDRzDRq4jlqUa0Wy441S7DYJIOp1axAON3uku8TI/xv0yC0vJLiXOOpJkrc4ZvN3ieC4kggls5lpGcdo+yw21Qtnhewk1DVOTWggHdxyy6ASm+C2WuOwnxLDv7iI0XBjAC+ASTo0HTLm5bbhGvYII4ms5baXE6PhzTuIAPsQhFWZ8UVKWyzYuLqjXfqhrmk5wIcOo5HsjCk4OALcwQCD0OYXmT3L0S5qBZZ6bXfUGiek5x6ShJasbPBRporXlw82q4va7A465SD1I36qvZuFgDNR+IbARPcreTpebIeSSVWJrYEDIBOkuXOAzOQ65JCZ0uXNB10Sa8HMEEdM0644yrzbTs1J1VlNgeIDchq4wEG1rQ97sTnuLt5Pxsj68rEK1J1MmJ0OxGYPuEHu4atAdhwA//ACxDD31n4Vou0a8EopO+zf4VvB1Sk4PJJYQATqQRInc5FbaoXPdgoUsMySZcdz06BXlOVXozzacm0OkkklEGVG+7IalFzW5nIgbwdPaVfSRToKdOwCFeAQex5LZ4UszgXOghhaAJ5weW8Dn1W++ztJktaTuQCfdPVqBrS46AE+gEp3O1ReWbkqoidYaU4ixk7lo17qcGc9UFVqz7Q+XGZ0HIDYBTXXanUKzWycD3Brhyk5AjYzCLg6C8LrvZFf8AxHUdVcyk4sYwlsjIucMiZ2mR6KXhriCo6qKVV2LFOFx1DgJieYMLN4hu91Cu8kHA9xc13LzGSJ5EEqTha73VbQ2oB5KZknlMEADczmjWi9Q8Ydhq5tFHGxzdMQI9xCkATqRgsBXXFXDsPhk9REHqCtmwUBYqbn1TLnkANHSYHyZKIFg8VWRzgx7QSGyDHKYz+E6d6NKyvI1GXRRZfrMeI2dk7jX7aq5VslK1nxGkseAAR9pCzLI+l4Tg5vn5FWuHGHxXEaYc+85J6KyiltaottueoBAe32KS2gEkPIyXmkUDc1DFPhN+Y9phX2iAAMhGUZDsoLRa2U83ua3udV3ZrU18lj2u3gpW2yLt7JsKhtVhZUbhqNDhseR3BGnorAKeEttCXRmWS4KFN2JtPzDQkl0dpyC5vC/2UnYYL3jUDQdzutQ9EDWMSSXakmTznmqRXLbLY483cgjsnEjHnC4GmTpMEe/Ja6CrXSEIkuGuX2dhdqJE9ASB8QhOCW0dlxqKtF974BJ0Ak+maDalV9pqSZM/S3kAjJ7AQQdCI98kGmlUs1TNpy0cBII7o4w4a39nVnqPs1UagSA5vIg/lGRQxZrJUtNQPe0tYCCScpjkJ1ROhkoGVptfZi2/iujSeWeZ5GuECAdpJzK0rBb2VmB7DLT6EEagjdec2yxPp1HMe04pPI+bPIjeUZ8L2I0bOTU8pc7FBywiABM6HKfVdKFIbJjjGKaNtR2m0tptLnmGj+QNyuaNtY8wx7XHYEE91jcVuP6Y5S4+ogD7lJFW6IwjcqZI3ipk5seG75fZbFGsHNDmmQdChezUqeCXHNX+Gqv+o3kCCPWQfsFSUElaK5MaStG6kmWTe98GmcDIxaknQbeqklZGMXJ0jWXL2Agg6EEHsckN0OIKrTL4e3mIAPoQiOjVDmhzcwQCOxRcWhpQcOwTrXXVouya5w5OaJy6gZgqxdV0vfUD6jS1rSHZ5FxGmW05onhKE3Md5nVFW8raKVJz3DEBGW5JgD3QnaL6r1QAD4bRyZLfc6opvixGrRc0a5EdwZj10Q1dTmAkVMo33RglQ+FRputmrw7ejnTTqGXDNpOpHMHchbqDHVR47TT/AHtj3RkEs1QmaKTs4tFcMaXOyDRJQxU4oqky1rQ3YiTHUrav6iXWd4GuR9AQT8BYNhDPDJdCaCVDYoxq2aVipULTLsGF4+oAx69Vp0bK1ghgAHRDdzOw1suYIRNRKLs7Imn+EiSZ0zkkkJgLUqGrUc9+ZJPpsB0UlB5pVGvbkQR6jmFrXhw64vL6UZkktOUHnB0hdXdw+7EHVYAGeEGZI0k6AK1o0vJHiEQXSYJ1mMIxQ9elxuDy+kJDsy3mDzI6IiTQmjJxHjNxegPp3TWqGMBaOZdkB/dFNksopsawaNGu51J91MRkuH1AASTAAk8oA1KaUuQ0puZ0nCFa3HTQ6GUi5u5dhJ6xH3RBdl5Mr0w9mmhB1B5gpXFoEscoq2i2lCQSSkxIRvO1GtWcCfI0kNHLLIk9SUXSh287pe15fTbia4yQMyCdcuYVcdXsthaT2UKlnwQ5uTm5yOSJLTZW2ii2cpAcCORI/wArCs1iqVThwuaObnAiB+SiinTDQANAAB2GSbI6obLLquwXfcNZpgBrhuHAD1nNbl0Xb4LCCZc4y48ugHQflX0lNzbVE5ZJSVMZCt7si0OnnBHaAPuCitVLfdrKoh2o0I1C6DpnY58XsFarhCJ7lpltCmDrE+hJI+CFlV7voWeHVXOqE/S2BnHTn6mFLQ4tpl0Oa5gP+4wQO8aJ5bWi2S5r0o3UkwcqlS96LXYTUYDtOh68gpUZkmy4qVsuinVzc3PcZH13Vtrp00XS5NoKbRn2O5KdN2IAl3IuMx2V8nOP5l/2ulw90Lm2+wOTfYisW3cOhxJpuwzy5emy12tLtNPZJ4gwdfdFSaDGbj0Y9i4fLDic+SNAB9ytCi9WPEQpXtL69Y4SQJIABjIZclSLci8W8nYWSUkLeNVb5cREJ03jH8H6E75nIEz7DupA1KV0oNmRiSSSQAJJJMSuOEVQvizuqWeqxv1FpA6nWPWIV0lcFMtDR1s8s0yORGo2RnwRZXNpPeZDXuGHqADJ+Y9FtVLupudidTY47loJ6Zqy0J5SVaL5M3JVQ6p3peraDMTsycmtGpP4HVXSEL8ZUTNN/wDtGJpOxMEe+fslirZLHFSlTIv/AHfVmcDI280x3n8Iiu28W1qYe3LkQeRGoQJiEIr4bs5o0HPqeUOJfnlDQAJPsnlFUXzQilo20gVgnjCligNeR+6B7gEytmzWltRocwgtPP8AHQypNNGeUJLtEySSSAgkxTplxwGXzVm1vxaCAOggH8k+qrW/BHlRLfFwCucTXYHxBOoO09eqxRYKNF361TxXA/6bBlI/eT9svVaE1RthNUjSrWh9O7mnMOwNAPMBxgeuEoVpWeQi2neTLWx9Eg03OGU5jLMEHoQDCHH2SrSJa5jp6AkHsRqgkHE6tPs1eFLa4PNEnywS3oRqB0M/CKghzhq6nNcatQYSRDQdYOpI5afdEYU59mfM05aHUTRLoVW23uymcObnbDl3Kr2a/G4xiBbOU5H7aIcX2T4M3FDScA5wOsz3HKOikY8ESMwo7TSBaegJSikNVwLjH8378kLWmx1KNQuYCWzIIz1zgwius8kgREZ6/Aj+ZLhgyTxdFcc+ILl1R3mwuz6JItaUlXyfhbz/AIINzXag8TP1XNotjWNxPIaNz+NyotMzU2WUxCzKHEFF7sIfBOkgtB9StLEhTRzi12PKzr4vYUGTEudk0cupPQK+XIV4vkVKZ5FrgO4Mn7hNBWx8cVKVMpvv20Ez4kdAGx7QiG4r38dpDgA9usaEHmNkH41tcIsJqvd/tDYPckED2BVGlRpywjxsLQE65aulAwiXFWkHAhwDgdQQCD7rtJccZ9G46LHYm0wD6ujsCYCq8Vl39MY0xNxf8f8AvCtkqKtSDmlrhIIgjonUt2x4y2mwBo0AWnOCiDg2cNUf7cTY7wZ+MKZ3CLcWVRwbtAJ7B3+Ft2OytpMDWCGj5PMncqkmqNGXIpRpEd5Xh4QAAl7tBy6krMq17QRJcR2AClv6k4OZUAJABDuccweyri9S5uBgJOmQlGEVQsIqrNG5rwNQOa/NzYz0kHT1Vu2WxtJhe8w0e5PIDcqpddiNNpLvqdE7ADQfdZHGjzhpftl0/wDKBHxiU3FOWhFFSnSJGcaMxf6TsO8gn2j8rPtNnFKo14PiUqhxtO+clp65rDxox4fsofZGtqNxNJc4A8gSYI+fdOtbNMorHtFC7z4lqYWiIOIxyaB/B6otAVey2VlMQxoaOcc+51KstSTdmXJLkxAJOOSdckpCYHAk5nUmSfurVCyYm7+qe97vc0uLZDXcxq0qpZrbgETl130k9Vr00a+1o1Lvtz6Tw0+ZrjEzoeU/ZbdSoTkRA58yenRDV20TWqh+jGGS7SYzgLUdflnDo8Rs+pHvoo5FsjONvRLeNsbRpl5GWkDmdAEK1OKK5dIIaOTQMvnVaPGlSadIjNuI58pjL8oZZUEIJGnDjXG2Ftl4sbgGNvm5xokh+yXc57A4DIz8Ej8JLQscR/DjPQXNQ7xT9dMcodly1CdJZY9mHF7jFrsEaBGt250aZOZwN+wSSXSKZukWYWRxNTBszpAMFsdM4ySSXQ9yIQ9yA4BGnDdMCztgATiJy1MkSfRJJNL2mnP7TUhJOkpGUSZOkuOGShJJccNCeEklxwoSwgckklxw0LPv6kDZqkgGBIkTnln3SSTQ7QY9oBLMwFwkDUL0mmwACANB9kklTJ0i+f4OwEoSSUTOKEoSSXHDYRsqNpsjJ+hv/iEkk8Qoh4jEWZwGQlogZZSMkG1GCdBonSXRNWH2mthm7HTnDsunm5IXIySSRLYvn+z0vh1g/paWQ+lJJJCXuZgn7mf/2Q=="/>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l-GR" altLang="el-GR" sz="1800"/>
          </a:p>
        </p:txBody>
      </p:sp>
      <p:sp>
        <p:nvSpPr>
          <p:cNvPr id="3" name="Τίτλος 2"/>
          <p:cNvSpPr>
            <a:spLocks noGrp="1"/>
          </p:cNvSpPr>
          <p:nvPr>
            <p:ph type="title"/>
          </p:nvPr>
        </p:nvSpPr>
        <p:spPr/>
        <p:txBody>
          <a:bodyPr>
            <a:normAutofit/>
          </a:bodyPr>
          <a:lstStyle/>
          <a:p>
            <a:r>
              <a:rPr lang="el-GR" dirty="0" err="1" smtClean="0"/>
              <a:t>Σφαιροκύτταρα</a:t>
            </a:r>
            <a:endParaRPr lang="el-GR" dirty="0"/>
          </a:p>
        </p:txBody>
      </p:sp>
      <p:pic>
        <p:nvPicPr>
          <p:cNvPr id="231426" name="Picture 2" descr="File:Hereditary Spherocytosis smear 2010-03-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50228"/>
            <a:ext cx="6912768" cy="51759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Rectangle 7"/>
          <p:cNvSpPr/>
          <p:nvPr/>
        </p:nvSpPr>
        <p:spPr>
          <a:xfrm>
            <a:off x="1115616" y="6453336"/>
            <a:ext cx="6912768"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ction="ppaction://hlinkfile"/>
              </a:rPr>
              <a:t>Hereditary Spherocytosis smear </a:t>
            </a:r>
            <a:r>
              <a:rPr lang="en-US" sz="1200" dirty="0" smtClean="0">
                <a:latin typeface="+mn-lt"/>
                <a:hlinkClick r:id="rId3" action="ppaction://hlinkfile"/>
              </a:rPr>
              <a:t>2010-03-17</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Paulo Mourao (page does not exist)"/>
              </a:rPr>
              <a:t>Paulo </a:t>
            </a:r>
            <a:r>
              <a:rPr lang="en-US" sz="1200" dirty="0" err="1" smtClean="0">
                <a:latin typeface="+mn-lt"/>
                <a:hlinkClick r:id="rId4" tooltip="User:Paulo Mourao (page does not exist)"/>
              </a:rPr>
              <a:t>Mourao</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solidFill>
                <a:latin typeface="+mn-lt"/>
                <a:hlinkClick r:id="rId5"/>
              </a:rPr>
              <a:t>CC BY-SA 3.0</a:t>
            </a:r>
            <a:endParaRPr lang="en-US" sz="1200" dirty="0">
              <a:solidFill>
                <a:prstClr val="black"/>
              </a:solidFill>
              <a:latin typeface="+mn-lt"/>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312333702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Βιολογικές Πηγές </a:t>
            </a:r>
            <a:r>
              <a:rPr lang="el-GR" dirty="0" smtClean="0"/>
              <a:t>Λάθους </a:t>
            </a:r>
            <a:r>
              <a:rPr lang="el-GR" sz="3000" b="0" dirty="0" smtClean="0"/>
              <a:t>1/2</a:t>
            </a:r>
            <a:endParaRPr lang="el-GR" sz="3000" b="0" dirty="0"/>
          </a:p>
        </p:txBody>
      </p:sp>
      <p:sp>
        <p:nvSpPr>
          <p:cNvPr id="3" name="Θέση περιεχομένου 2"/>
          <p:cNvSpPr>
            <a:spLocks noGrp="1"/>
          </p:cNvSpPr>
          <p:nvPr>
            <p:ph idx="1"/>
          </p:nvPr>
        </p:nvSpPr>
        <p:spPr>
          <a:xfrm>
            <a:off x="457200" y="1196752"/>
            <a:ext cx="8363272" cy="5400600"/>
          </a:xfrm>
        </p:spPr>
        <p:txBody>
          <a:bodyPr>
            <a:normAutofit/>
          </a:bodyPr>
          <a:lstStyle/>
          <a:p>
            <a:pPr marL="457200" indent="-457200">
              <a:buFont typeface="+mj-lt"/>
              <a:buAutoNum type="arabicPeriod"/>
            </a:pPr>
            <a:r>
              <a:rPr lang="el-GR" dirty="0" smtClean="0"/>
              <a:t>Εάν </a:t>
            </a:r>
            <a:r>
              <a:rPr lang="el-GR" dirty="0"/>
              <a:t>μετρηθεί η στιβάδα των λευκοκυττάρων ο PVC είναι ψευδώς </a:t>
            </a:r>
            <a:r>
              <a:rPr lang="el-GR" dirty="0" smtClean="0"/>
              <a:t>αυξημένος.</a:t>
            </a:r>
            <a:endParaRPr lang="el-GR" dirty="0"/>
          </a:p>
          <a:p>
            <a:pPr marL="457200" indent="-457200">
              <a:buFont typeface="+mj-lt"/>
              <a:buAutoNum type="arabicPeriod"/>
            </a:pPr>
            <a:r>
              <a:rPr lang="el-GR" dirty="0" smtClean="0"/>
              <a:t>Η </a:t>
            </a:r>
            <a:r>
              <a:rPr lang="el-GR" dirty="0" err="1"/>
              <a:t>αιμόλυση</a:t>
            </a:r>
            <a:r>
              <a:rPr lang="el-GR" dirty="0"/>
              <a:t> του δείγματος δίνει ψευδώς χαμηλά αποτελέσματα </a:t>
            </a:r>
            <a:r>
              <a:rPr lang="el-GR" dirty="0" smtClean="0"/>
              <a:t>PVC.</a:t>
            </a:r>
            <a:endParaRPr lang="el-GR" dirty="0"/>
          </a:p>
          <a:p>
            <a:pPr marL="457200" indent="-457200">
              <a:buFont typeface="+mj-lt"/>
              <a:buAutoNum type="arabicPeriod"/>
            </a:pPr>
            <a:r>
              <a:rPr lang="el-GR" dirty="0" smtClean="0"/>
              <a:t>Παρόλο </a:t>
            </a:r>
            <a:r>
              <a:rPr lang="el-GR" dirty="0"/>
              <a:t>που το τριχοειδές </a:t>
            </a:r>
            <a:r>
              <a:rPr lang="el-GR" dirty="0" err="1"/>
              <a:t>φυγοκεντρείται</a:t>
            </a:r>
            <a:r>
              <a:rPr lang="el-GR" dirty="0"/>
              <a:t> στο σωστό χρόνο με τις σωστές στροφές ένα μικρό ποσό πλάσματος παγιδεύεται στη στιβάδα των </a:t>
            </a:r>
            <a:r>
              <a:rPr lang="el-GR" dirty="0" err="1"/>
              <a:t>ερυθροκυττάρων</a:t>
            </a:r>
            <a:r>
              <a:rPr lang="el-GR" dirty="0"/>
              <a:t> (</a:t>
            </a:r>
            <a:r>
              <a:rPr lang="el-GR" dirty="0" err="1"/>
              <a:t>trapped</a:t>
            </a:r>
            <a:r>
              <a:rPr lang="el-GR" dirty="0"/>
              <a:t> </a:t>
            </a:r>
            <a:r>
              <a:rPr lang="el-GR" dirty="0" err="1"/>
              <a:t>plasma</a:t>
            </a:r>
            <a:r>
              <a:rPr lang="el-GR" dirty="0"/>
              <a:t>). Ο PVC είναι αυξημένος κατά 1,3-2,0% σε σχέση με τον HCT λόγω του παγιδευμένου πλάσματος [αυξημένο παγιδευμένο πλάσμα βρίσκεται στις </a:t>
            </a:r>
            <a:r>
              <a:rPr lang="el-GR" dirty="0" err="1"/>
              <a:t>μακροκυτταρικές</a:t>
            </a:r>
            <a:r>
              <a:rPr lang="el-GR" dirty="0"/>
              <a:t> αναιμίες (</a:t>
            </a:r>
            <a:r>
              <a:rPr lang="el-GR" dirty="0" err="1"/>
              <a:t>macrocytic</a:t>
            </a:r>
            <a:r>
              <a:rPr lang="el-GR" dirty="0"/>
              <a:t> </a:t>
            </a:r>
            <a:r>
              <a:rPr lang="el-GR" dirty="0" err="1"/>
              <a:t>anemias</a:t>
            </a:r>
            <a:r>
              <a:rPr lang="el-GR" dirty="0"/>
              <a:t>), στη </a:t>
            </a:r>
            <a:r>
              <a:rPr lang="el-GR" dirty="0" err="1"/>
              <a:t>σφαιροκυττάρωση</a:t>
            </a:r>
            <a:r>
              <a:rPr lang="el-GR" dirty="0"/>
              <a:t> (</a:t>
            </a:r>
            <a:r>
              <a:rPr lang="el-GR" dirty="0" err="1"/>
              <a:t>spherocytosis</a:t>
            </a:r>
            <a:r>
              <a:rPr lang="el-GR" dirty="0"/>
              <a:t>), στη θαλασσαιμία (</a:t>
            </a:r>
            <a:r>
              <a:rPr lang="el-GR" dirty="0" err="1"/>
              <a:t>thalassemia</a:t>
            </a:r>
            <a:r>
              <a:rPr lang="el-GR" dirty="0"/>
              <a:t>), στις </a:t>
            </a:r>
            <a:r>
              <a:rPr lang="el-GR" dirty="0" err="1"/>
              <a:t>υπερχρωματικές</a:t>
            </a:r>
            <a:r>
              <a:rPr lang="el-GR" dirty="0"/>
              <a:t> αναιμίες (</a:t>
            </a:r>
            <a:r>
              <a:rPr lang="el-GR" dirty="0" err="1"/>
              <a:t>hypochromic</a:t>
            </a:r>
            <a:r>
              <a:rPr lang="el-GR" dirty="0"/>
              <a:t> </a:t>
            </a:r>
            <a:r>
              <a:rPr lang="el-GR" dirty="0" err="1"/>
              <a:t>anemias</a:t>
            </a:r>
            <a:r>
              <a:rPr lang="el-GR" dirty="0"/>
              <a:t>), και στη </a:t>
            </a:r>
            <a:r>
              <a:rPr lang="el-GR" dirty="0" err="1"/>
              <a:t>δρεοπανοκυττατική</a:t>
            </a:r>
            <a:r>
              <a:rPr lang="el-GR" dirty="0"/>
              <a:t> αναιμία (</a:t>
            </a:r>
            <a:r>
              <a:rPr lang="el-GR" dirty="0" err="1"/>
              <a:t>sickle</a:t>
            </a:r>
            <a:r>
              <a:rPr lang="el-GR" dirty="0"/>
              <a:t> </a:t>
            </a:r>
            <a:r>
              <a:rPr lang="el-GR" dirty="0" err="1"/>
              <a:t>cell</a:t>
            </a:r>
            <a:r>
              <a:rPr lang="el-GR" dirty="0"/>
              <a:t> </a:t>
            </a:r>
            <a:r>
              <a:rPr lang="el-GR" dirty="0" err="1"/>
              <a:t>anemia</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99</a:t>
            </a:fld>
            <a:endParaRPr lang="el-GR"/>
          </a:p>
        </p:txBody>
      </p:sp>
    </p:spTree>
    <p:extLst>
      <p:ext uri="{BB962C8B-B14F-4D97-AF65-F5344CB8AC3E}">
        <p14:creationId xmlns:p14="http://schemas.microsoft.com/office/powerpoint/2010/main" val="81454973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a:t>Βιολογικές Πηγές Λάθους </a:t>
            </a:r>
            <a:r>
              <a:rPr lang="el-GR" sz="3000" b="0" dirty="0" smtClean="0"/>
              <a:t>2/2</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pPr marL="457200" indent="-457200">
                  <a:spcBef>
                    <a:spcPts val="600"/>
                  </a:spcBef>
                  <a:buFont typeface="+mj-lt"/>
                  <a:buAutoNum type="arabicPeriod" startAt="4"/>
                </a:pPr>
                <a:r>
                  <a:rPr lang="el-GR" dirty="0" smtClean="0"/>
                  <a:t>Ο </a:t>
                </a:r>
                <a:r>
                  <a:rPr lang="el-GR" dirty="0"/>
                  <a:t>λόγος αιματοκρίτης προς αιμοσφαιρίνη είναι 3:1</a:t>
                </a:r>
              </a:p>
              <a:p>
                <a:pPr marL="444500" indent="0">
                  <a:spcBef>
                    <a:spcPts val="600"/>
                  </a:spcBef>
                  <a:buNone/>
                </a:pPr>
                <a:r>
                  <a:rPr lang="el-GR" dirty="0"/>
                  <a:t>(</a:t>
                </a:r>
                <a:r>
                  <a:rPr lang="el-GR" dirty="0" err="1"/>
                  <a:t>hemoglobin</a:t>
                </a:r>
                <a:r>
                  <a:rPr lang="el-GR" dirty="0"/>
                  <a:t> = </a:t>
                </a:r>
                <a:r>
                  <a:rPr lang="el-GR" dirty="0" err="1"/>
                  <a:t>hematocrit</a:t>
                </a:r>
                <a:r>
                  <a:rPr lang="el-GR" dirty="0"/>
                  <a:t> </a:t>
                </a:r>
                <a14:m>
                  <m:oMath xmlns:m="http://schemas.openxmlformats.org/officeDocument/2006/math">
                    <m:r>
                      <a:rPr lang="el-GR" i="1" smtClean="0">
                        <a:latin typeface="Cambria Math"/>
                        <a:ea typeface="Cambria Math"/>
                      </a:rPr>
                      <m:t>±</m:t>
                    </m:r>
                  </m:oMath>
                </a14:m>
                <a:r>
                  <a:rPr lang="el-GR" dirty="0" smtClean="0"/>
                  <a:t>2</a:t>
                </a:r>
                <a:r>
                  <a:rPr lang="el-GR" dirty="0"/>
                  <a:t>% x 3)</a:t>
                </a:r>
              </a:p>
              <a:p>
                <a:pPr marL="444500" indent="0">
                  <a:spcBef>
                    <a:spcPts val="600"/>
                  </a:spcBef>
                  <a:buNone/>
                </a:pPr>
                <a:r>
                  <a:rPr lang="el-GR" dirty="0" smtClean="0"/>
                  <a:t>Ο </a:t>
                </a:r>
                <a:r>
                  <a:rPr lang="el-GR" dirty="0"/>
                  <a:t>λόγος ποικίλλει ανάλογα με το είδος της αναιμίας και την επίδραση στους </a:t>
                </a:r>
                <a:r>
                  <a:rPr lang="el-GR" dirty="0" err="1"/>
                  <a:t>ερυθροκυτταρικούς</a:t>
                </a:r>
                <a:r>
                  <a:rPr lang="el-GR" dirty="0"/>
                  <a:t> δείκτες (MCV</a:t>
                </a:r>
                <a:r>
                  <a:rPr lang="el-GR" dirty="0" smtClean="0"/>
                  <a:t>).</a:t>
                </a:r>
                <a:endParaRPr lang="el-GR" dirty="0"/>
              </a:p>
              <a:p>
                <a:pPr marL="444500" indent="0" algn="ctr">
                  <a:spcBef>
                    <a:spcPts val="600"/>
                  </a:spcBef>
                  <a:buNone/>
                </a:pPr>
                <a:r>
                  <a:rPr lang="el-GR" b="1" dirty="0" err="1" smtClean="0"/>
                  <a:t>This</a:t>
                </a:r>
                <a:r>
                  <a:rPr lang="el-GR" b="1" dirty="0" smtClean="0"/>
                  <a:t> </a:t>
                </a:r>
                <a:r>
                  <a:rPr lang="el-GR" b="1" dirty="0" err="1"/>
                  <a:t>ratio</a:t>
                </a:r>
                <a:r>
                  <a:rPr lang="el-GR" b="1" dirty="0"/>
                  <a:t> </a:t>
                </a:r>
                <a:r>
                  <a:rPr lang="el-GR" b="1" dirty="0" err="1"/>
                  <a:t>is</a:t>
                </a:r>
                <a:r>
                  <a:rPr lang="el-GR" b="1" dirty="0"/>
                  <a:t> </a:t>
                </a:r>
                <a:r>
                  <a:rPr lang="el-GR" b="1" dirty="0" err="1"/>
                  <a:t>called</a:t>
                </a:r>
                <a:r>
                  <a:rPr lang="el-GR" b="1" dirty="0"/>
                  <a:t> “</a:t>
                </a:r>
                <a:r>
                  <a:rPr lang="el-GR" b="1" dirty="0" err="1"/>
                  <a:t>the</a:t>
                </a:r>
                <a:r>
                  <a:rPr lang="el-GR" b="1" dirty="0"/>
                  <a:t> </a:t>
                </a:r>
                <a:r>
                  <a:rPr lang="el-GR" b="1" dirty="0" err="1"/>
                  <a:t>rule</a:t>
                </a:r>
                <a:r>
                  <a:rPr lang="el-GR" b="1" dirty="0"/>
                  <a:t> </a:t>
                </a:r>
                <a:r>
                  <a:rPr lang="el-GR" b="1" dirty="0" err="1"/>
                  <a:t>of</a:t>
                </a:r>
                <a:r>
                  <a:rPr lang="el-GR" b="1" dirty="0"/>
                  <a:t> </a:t>
                </a:r>
                <a:r>
                  <a:rPr lang="el-GR" b="1" dirty="0" err="1"/>
                  <a:t>three</a:t>
                </a:r>
                <a:r>
                  <a:rPr lang="el-GR" b="1" dirty="0" smtClean="0"/>
                  <a:t>”.</a:t>
                </a:r>
                <a:endParaRPr lang="el-GR" b="1"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a:stretch>
                  <a:fillRect l="-963" t="-605"/>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100</a:t>
            </a:fld>
            <a:endParaRPr lang="el-GR"/>
          </a:p>
        </p:txBody>
      </p:sp>
    </p:spTree>
    <p:extLst>
      <p:ext uri="{BB962C8B-B14F-4D97-AF65-F5344CB8AC3E}">
        <p14:creationId xmlns:p14="http://schemas.microsoft.com/office/powerpoint/2010/main" val="296979097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Μηχανικές Πηγές </a:t>
            </a:r>
            <a:r>
              <a:rPr lang="el-GR" dirty="0" smtClean="0"/>
              <a:t>Λάθους στη μέτρηση </a:t>
            </a:r>
            <a:r>
              <a:rPr lang="en-US" dirty="0" err="1" smtClean="0"/>
              <a:t>Hb</a:t>
            </a:r>
            <a:endParaRPr lang="el-GR" dirty="0"/>
          </a:p>
        </p:txBody>
      </p:sp>
      <p:sp>
        <p:nvSpPr>
          <p:cNvPr id="3" name="Θέση περιεχομένου 2"/>
          <p:cNvSpPr>
            <a:spLocks noGrp="1"/>
          </p:cNvSpPr>
          <p:nvPr>
            <p:ph idx="1"/>
          </p:nvPr>
        </p:nvSpPr>
        <p:spPr>
          <a:xfrm>
            <a:off x="457200" y="1196752"/>
            <a:ext cx="8363272" cy="5400600"/>
          </a:xfrm>
        </p:spPr>
        <p:txBody>
          <a:bodyPr>
            <a:normAutofit lnSpcReduction="10000"/>
          </a:bodyPr>
          <a:lstStyle/>
          <a:p>
            <a:pPr marL="457200" indent="-457200">
              <a:buFont typeface="+mj-lt"/>
              <a:buAutoNum type="arabicPeriod"/>
            </a:pPr>
            <a:r>
              <a:rPr lang="el-GR" dirty="0"/>
              <a:t>Ανεπαρκής στεγανοποίηση των τριχοειδών δίνει χαμηλά αποτελέσματα (κατά τη διάρκεια της </a:t>
            </a:r>
            <a:r>
              <a:rPr lang="el-GR" dirty="0" err="1"/>
              <a:t>φυγοκέντρησης</a:t>
            </a:r>
            <a:r>
              <a:rPr lang="el-GR" dirty="0"/>
              <a:t> χάνονται ερυθροκύτταρα και ποσό πλάσματος)</a:t>
            </a:r>
          </a:p>
          <a:p>
            <a:pPr marL="457200" indent="-457200">
              <a:buFont typeface="+mj-lt"/>
              <a:buAutoNum type="arabicPeriod"/>
            </a:pPr>
            <a:r>
              <a:rPr lang="el-GR" dirty="0"/>
              <a:t>Απότομο σταμάτημα της φυγοκέντρου με το χέρι (χάνονται ερυθροκύτταρα από το τριχοειδές και τα αποτελέσματα είναι μειωμένα)</a:t>
            </a:r>
          </a:p>
          <a:p>
            <a:pPr marL="457200" indent="-457200">
              <a:buFont typeface="+mj-lt"/>
              <a:buAutoNum type="arabicPeriod"/>
            </a:pPr>
            <a:r>
              <a:rPr lang="el-GR" dirty="0"/>
              <a:t>Εάν η διάρκεια της </a:t>
            </a:r>
            <a:r>
              <a:rPr lang="el-GR" dirty="0" err="1"/>
              <a:t>φυγοκέντρησης</a:t>
            </a:r>
            <a:r>
              <a:rPr lang="el-GR" dirty="0"/>
              <a:t> είναι μικρή (&lt;5min) ή οι στροφές μικρότερες από 15.000rpm/min αυξάνεται το παγιδευμένο πλάσμα (1-3%). Ψευδώς χαμηλά αποτελέσματα</a:t>
            </a:r>
          </a:p>
          <a:p>
            <a:pPr marL="457200" indent="-457200">
              <a:buFont typeface="+mj-lt"/>
              <a:buAutoNum type="arabicPeriod"/>
            </a:pPr>
            <a:r>
              <a:rPr lang="el-GR" dirty="0"/>
              <a:t>Εάν ο χρόνος μεταξύ του σταματήματος της φυγοκέντρου και της αφαίρεσης του τριχοειδικού σωληναρίου είναι μικρός (&lt;2min) τότε τα ερυθρά αιμοσφαίρια αναμειγνύονται με το πλάσμα. Ψευδώς χαμηλά </a:t>
            </a:r>
            <a:r>
              <a:rPr lang="el-GR" dirty="0" smtClean="0"/>
              <a:t>αποτελέσματα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101</a:t>
            </a:fld>
            <a:endParaRPr lang="el-GR"/>
          </a:p>
        </p:txBody>
      </p:sp>
    </p:spTree>
    <p:extLst>
      <p:ext uri="{BB962C8B-B14F-4D97-AF65-F5344CB8AC3E}">
        <p14:creationId xmlns:p14="http://schemas.microsoft.com/office/powerpoint/2010/main" val="206131882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448272"/>
            <a:ext cx="8229600" cy="908720"/>
          </a:xfrm>
          <a:ln>
            <a:solidFill>
              <a:srgbClr val="004A82"/>
            </a:solidFill>
          </a:ln>
        </p:spPr>
        <p:txBody>
          <a:bodyPr>
            <a:normAutofit/>
          </a:bodyPr>
          <a:lstStyle/>
          <a:p>
            <a:r>
              <a:rPr lang="el-GR" dirty="0" smtClean="0"/>
              <a:t>6. </a:t>
            </a:r>
            <a:r>
              <a:rPr lang="el-GR" dirty="0" err="1" smtClean="0"/>
              <a:t>Ερυθροκυτταρικοί</a:t>
            </a:r>
            <a:r>
              <a:rPr lang="el-GR" dirty="0" smtClean="0"/>
              <a:t> Δείκτες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102</a:t>
            </a:fld>
            <a:endParaRPr lang="el-GR"/>
          </a:p>
        </p:txBody>
      </p:sp>
    </p:spTree>
    <p:extLst>
      <p:ext uri="{BB962C8B-B14F-4D97-AF65-F5344CB8AC3E}">
        <p14:creationId xmlns:p14="http://schemas.microsoft.com/office/powerpoint/2010/main" val="82318592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Ποιοι είναι</a:t>
            </a:r>
            <a:r>
              <a:rPr lang="el-GR" dirty="0" smtClean="0"/>
              <a:t>;</a:t>
            </a:r>
            <a:endParaRPr lang="el-GR" dirty="0"/>
          </a:p>
        </p:txBody>
      </p:sp>
      <p:sp>
        <p:nvSpPr>
          <p:cNvPr id="3" name="Θέση περιεχομένου 2"/>
          <p:cNvSpPr>
            <a:spLocks noGrp="1"/>
          </p:cNvSpPr>
          <p:nvPr>
            <p:ph idx="1"/>
          </p:nvPr>
        </p:nvSpPr>
        <p:spPr/>
        <p:txBody>
          <a:bodyPr/>
          <a:lstStyle/>
          <a:p>
            <a:r>
              <a:rPr lang="en-US" dirty="0"/>
              <a:t>(Mean Corpuscular Volume, MCV</a:t>
            </a:r>
            <a:r>
              <a:rPr lang="en-US" dirty="0" smtClean="0"/>
              <a:t>)</a:t>
            </a:r>
            <a:r>
              <a:rPr lang="el-GR" dirty="0" smtClean="0"/>
              <a:t>.</a:t>
            </a:r>
            <a:endParaRPr lang="en-US" dirty="0"/>
          </a:p>
          <a:p>
            <a:r>
              <a:rPr lang="el-GR" altLang="el-GR" sz="2000" dirty="0"/>
              <a:t>(</a:t>
            </a:r>
            <a:r>
              <a:rPr lang="el-GR" altLang="el-GR" sz="2000" dirty="0" err="1"/>
              <a:t>Mean</a:t>
            </a:r>
            <a:r>
              <a:rPr lang="el-GR" altLang="el-GR" sz="2000" dirty="0"/>
              <a:t> </a:t>
            </a:r>
            <a:r>
              <a:rPr lang="el-GR" altLang="el-GR" sz="2000" dirty="0" err="1"/>
              <a:t>Corpuscular</a:t>
            </a:r>
            <a:r>
              <a:rPr lang="el-GR" altLang="el-GR" sz="2000" dirty="0"/>
              <a:t> </a:t>
            </a:r>
            <a:r>
              <a:rPr lang="el-GR" altLang="el-GR" sz="2000" dirty="0" err="1"/>
              <a:t>Hemoglobin</a:t>
            </a:r>
            <a:r>
              <a:rPr lang="el-GR" altLang="el-GR" sz="2000" dirty="0"/>
              <a:t> ή </a:t>
            </a:r>
            <a:r>
              <a:rPr lang="en-US" altLang="el-GR" sz="2000" dirty="0"/>
              <a:t>M</a:t>
            </a:r>
            <a:r>
              <a:rPr lang="el-GR" altLang="el-GR" sz="2000" dirty="0" err="1"/>
              <a:t>ean</a:t>
            </a:r>
            <a:r>
              <a:rPr lang="el-GR" altLang="el-GR" sz="2000" dirty="0"/>
              <a:t> </a:t>
            </a:r>
            <a:r>
              <a:rPr lang="el-GR" altLang="el-GR" sz="2000" dirty="0" err="1"/>
              <a:t>Cell</a:t>
            </a:r>
            <a:r>
              <a:rPr lang="el-GR" altLang="el-GR" sz="2000" dirty="0"/>
              <a:t> </a:t>
            </a:r>
            <a:r>
              <a:rPr lang="el-GR" altLang="el-GR" sz="2000" dirty="0" err="1"/>
              <a:t>Hemoglobin</a:t>
            </a:r>
            <a:r>
              <a:rPr lang="el-GR" altLang="el-GR" sz="2000" dirty="0"/>
              <a:t>, MCH</a:t>
            </a:r>
            <a:r>
              <a:rPr lang="el-GR" altLang="el-GR" sz="2000" dirty="0" smtClean="0"/>
              <a:t>).</a:t>
            </a:r>
            <a:endParaRPr lang="el-GR" altLang="el-GR" sz="2000" dirty="0"/>
          </a:p>
          <a:p>
            <a:r>
              <a:rPr lang="en-US" dirty="0"/>
              <a:t>(Mean Corpuscular Hemoglobin Concentration, MCHC</a:t>
            </a:r>
            <a:r>
              <a:rPr lang="en-US" dirty="0" smtClean="0"/>
              <a:t>)</a:t>
            </a:r>
            <a:r>
              <a:rPr lang="el-GR" dirty="0" smtClean="0"/>
              <a:t>.</a:t>
            </a:r>
            <a:endParaRPr lang="en-US" dirty="0"/>
          </a:p>
          <a:p>
            <a:r>
              <a:rPr lang="en-US" dirty="0"/>
              <a:t>(Red Blood Cell Distribution Width, RDW</a:t>
            </a:r>
            <a:r>
              <a:rPr lang="en-US" dirty="0" smtClean="0"/>
              <a:t>)</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103</a:t>
            </a:fld>
            <a:endParaRPr lang="el-GR"/>
          </a:p>
        </p:txBody>
      </p:sp>
    </p:spTree>
    <p:extLst>
      <p:ext uri="{BB962C8B-B14F-4D97-AF65-F5344CB8AC3E}">
        <p14:creationId xmlns:p14="http://schemas.microsoft.com/office/powerpoint/2010/main" val="345850131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8" name="AutoShape 9"/>
          <p:cNvSpPr>
            <a:spLocks noChangeArrowheads="1"/>
          </p:cNvSpPr>
          <p:nvPr/>
        </p:nvSpPr>
        <p:spPr bwMode="auto">
          <a:xfrm>
            <a:off x="876833" y="2564904"/>
            <a:ext cx="697322" cy="454981"/>
          </a:xfrm>
          <a:prstGeom prst="curvedRightArrow">
            <a:avLst>
              <a:gd name="adj1" fmla="val 16061"/>
              <a:gd name="adj2" fmla="val 50000"/>
              <a:gd name="adj3" fmla="val 58333"/>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l-GR" altLang="el-GR" sz="1800"/>
          </a:p>
        </p:txBody>
      </p:sp>
      <p:sp>
        <p:nvSpPr>
          <p:cNvPr id="2" name="Τίτλος 1"/>
          <p:cNvSpPr>
            <a:spLocks noGrp="1"/>
          </p:cNvSpPr>
          <p:nvPr>
            <p:ph type="title"/>
          </p:nvPr>
        </p:nvSpPr>
        <p:spPr/>
        <p:txBody>
          <a:bodyPr>
            <a:normAutofit/>
          </a:bodyPr>
          <a:lstStyle/>
          <a:p>
            <a:r>
              <a:rPr lang="el-GR" dirty="0"/>
              <a:t>Που χρησιμεύουν</a:t>
            </a:r>
            <a:r>
              <a:rPr lang="el-GR" dirty="0" smtClean="0"/>
              <a:t>;</a:t>
            </a:r>
            <a:endParaRPr lang="el-GR" dirty="0"/>
          </a:p>
        </p:txBody>
      </p:sp>
      <p:sp>
        <p:nvSpPr>
          <p:cNvPr id="3" name="Θέση περιεχομένου 2"/>
          <p:cNvSpPr>
            <a:spLocks noGrp="1"/>
          </p:cNvSpPr>
          <p:nvPr>
            <p:ph idx="1"/>
          </p:nvPr>
        </p:nvSpPr>
        <p:spPr>
          <a:xfrm>
            <a:off x="457200" y="1196752"/>
            <a:ext cx="8579296" cy="5544616"/>
          </a:xfrm>
        </p:spPr>
        <p:txBody>
          <a:bodyPr>
            <a:noAutofit/>
          </a:bodyPr>
          <a:lstStyle/>
          <a:p>
            <a:pPr marL="0" indent="0">
              <a:lnSpc>
                <a:spcPct val="110000"/>
              </a:lnSpc>
              <a:spcBef>
                <a:spcPts val="600"/>
              </a:spcBef>
              <a:buNone/>
            </a:pPr>
            <a:r>
              <a:rPr lang="el-GR" b="1" dirty="0"/>
              <a:t>Διαφορική διάγνωση των αναιμιών </a:t>
            </a:r>
          </a:p>
          <a:p>
            <a:pPr>
              <a:lnSpc>
                <a:spcPct val="110000"/>
              </a:lnSpc>
              <a:spcBef>
                <a:spcPts val="600"/>
              </a:spcBef>
            </a:pPr>
            <a:r>
              <a:rPr lang="el-GR" dirty="0"/>
              <a:t>Επίχρισμα των </a:t>
            </a:r>
            <a:r>
              <a:rPr lang="el-GR" dirty="0" err="1"/>
              <a:t>ερυθροκυττάρων</a:t>
            </a:r>
            <a:endParaRPr lang="el-GR" dirty="0"/>
          </a:p>
          <a:p>
            <a:pPr>
              <a:lnSpc>
                <a:spcPct val="110000"/>
              </a:lnSpc>
              <a:spcBef>
                <a:spcPts val="600"/>
              </a:spcBef>
            </a:pPr>
            <a:r>
              <a:rPr lang="el-GR" dirty="0" err="1"/>
              <a:t>Ερυθροκυτταρικοί</a:t>
            </a:r>
            <a:r>
              <a:rPr lang="el-GR" dirty="0"/>
              <a:t> δείκτες </a:t>
            </a:r>
          </a:p>
          <a:p>
            <a:pPr marL="0" indent="0" algn="ctr">
              <a:lnSpc>
                <a:spcPct val="110000"/>
              </a:lnSpc>
              <a:spcBef>
                <a:spcPts val="600"/>
              </a:spcBef>
              <a:buNone/>
            </a:pPr>
            <a:r>
              <a:rPr lang="el-GR" dirty="0"/>
              <a:t>ολοκληρωμένη εικόνα για τη μορφολογία των </a:t>
            </a:r>
            <a:r>
              <a:rPr lang="el-GR" dirty="0" err="1"/>
              <a:t>RBCs</a:t>
            </a:r>
            <a:endParaRPr lang="el-GR" dirty="0"/>
          </a:p>
          <a:p>
            <a:pPr>
              <a:lnSpc>
                <a:spcPct val="110000"/>
              </a:lnSpc>
              <a:spcBef>
                <a:spcPts val="600"/>
              </a:spcBef>
            </a:pPr>
            <a:r>
              <a:rPr lang="el-GR" dirty="0"/>
              <a:t>Τα </a:t>
            </a:r>
            <a:r>
              <a:rPr lang="el-GR" dirty="0" err="1"/>
              <a:t>RBCs</a:t>
            </a:r>
            <a:r>
              <a:rPr lang="el-GR" dirty="0"/>
              <a:t> χαρακτηρίζονται φυσιολογικά ή παθολογικά ως προς:</a:t>
            </a:r>
          </a:p>
          <a:p>
            <a:pPr lvl="1">
              <a:lnSpc>
                <a:spcPct val="110000"/>
              </a:lnSpc>
              <a:spcBef>
                <a:spcPts val="600"/>
              </a:spcBef>
            </a:pPr>
            <a:r>
              <a:rPr lang="el-GR" dirty="0"/>
              <a:t>την περιεκτικότητα και </a:t>
            </a:r>
          </a:p>
          <a:p>
            <a:pPr lvl="1">
              <a:lnSpc>
                <a:spcPct val="110000"/>
              </a:lnSpc>
              <a:spcBef>
                <a:spcPts val="600"/>
              </a:spcBef>
            </a:pPr>
            <a:r>
              <a:rPr lang="el-GR" dirty="0"/>
              <a:t>τον όγκο σε αιμοσφαιρίνη </a:t>
            </a:r>
          </a:p>
          <a:p>
            <a:pPr>
              <a:lnSpc>
                <a:spcPct val="110000"/>
              </a:lnSpc>
              <a:spcBef>
                <a:spcPts val="600"/>
              </a:spcBef>
            </a:pPr>
            <a:r>
              <a:rPr lang="el-GR" altLang="el-GR" dirty="0"/>
              <a:t>Με το μέγεθος των </a:t>
            </a:r>
            <a:r>
              <a:rPr lang="en-US" altLang="el-GR" dirty="0"/>
              <a:t>RBCs </a:t>
            </a:r>
            <a:r>
              <a:rPr lang="el-GR" altLang="el-GR" dirty="0"/>
              <a:t>οι αναιμίες ταξινομούνται σε:</a:t>
            </a:r>
          </a:p>
          <a:p>
            <a:pPr lvl="1">
              <a:lnSpc>
                <a:spcPct val="110000"/>
              </a:lnSpc>
              <a:spcBef>
                <a:spcPts val="600"/>
              </a:spcBef>
              <a:buFontTx/>
              <a:buAutoNum type="arabicPeriod"/>
            </a:pPr>
            <a:r>
              <a:rPr lang="el-GR" altLang="el-GR" dirty="0" err="1"/>
              <a:t>Μακροκυτταρικές</a:t>
            </a:r>
            <a:r>
              <a:rPr lang="el-GR" altLang="el-GR" dirty="0"/>
              <a:t>,</a:t>
            </a:r>
          </a:p>
          <a:p>
            <a:pPr lvl="1">
              <a:lnSpc>
                <a:spcPct val="110000"/>
              </a:lnSpc>
              <a:spcBef>
                <a:spcPts val="600"/>
              </a:spcBef>
              <a:buFontTx/>
              <a:buAutoNum type="arabicPeriod"/>
            </a:pPr>
            <a:r>
              <a:rPr lang="el-GR" altLang="el-GR" dirty="0" err="1"/>
              <a:t>Μικροκυτταρικές</a:t>
            </a:r>
            <a:r>
              <a:rPr lang="el-GR" altLang="el-GR" dirty="0"/>
              <a:t> και </a:t>
            </a:r>
          </a:p>
          <a:p>
            <a:pPr lvl="1">
              <a:lnSpc>
                <a:spcPct val="110000"/>
              </a:lnSpc>
              <a:spcBef>
                <a:spcPts val="600"/>
              </a:spcBef>
              <a:buFontTx/>
              <a:buAutoNum type="arabicPeriod"/>
            </a:pPr>
            <a:r>
              <a:rPr lang="el-GR" altLang="el-GR" dirty="0" err="1"/>
              <a:t>Νορμοκυτταρικές</a:t>
            </a:r>
            <a:r>
              <a:rPr lang="el-GR" altLang="el-GR" dirty="0" smtClean="0"/>
              <a:t>.</a:t>
            </a:r>
            <a:endParaRPr lang="el-GR" altLang="el-GR" dirty="0"/>
          </a:p>
          <a:p>
            <a:pPr algn="ctr">
              <a:lnSpc>
                <a:spcPct val="110000"/>
              </a:lnSpc>
              <a:spcBef>
                <a:spcPts val="600"/>
              </a:spcBef>
              <a:buNone/>
            </a:pPr>
            <a:r>
              <a:rPr lang="el-GR" altLang="el-GR" b="1" dirty="0"/>
              <a:t>Με το χρώμα των </a:t>
            </a:r>
            <a:r>
              <a:rPr lang="en-US" altLang="el-GR" b="1" dirty="0"/>
              <a:t>RBCs </a:t>
            </a:r>
            <a:r>
              <a:rPr lang="el-GR" altLang="el-GR" b="1" dirty="0"/>
              <a:t>σε </a:t>
            </a:r>
            <a:r>
              <a:rPr lang="el-GR" altLang="el-GR" b="1" dirty="0" err="1"/>
              <a:t>υπόχρωμες</a:t>
            </a:r>
            <a:r>
              <a:rPr lang="el-GR" altLang="el-GR" b="1" dirty="0"/>
              <a:t> και </a:t>
            </a:r>
            <a:r>
              <a:rPr lang="el-GR" altLang="el-GR" b="1" dirty="0" err="1"/>
              <a:t>υπέρχρωμες</a:t>
            </a:r>
            <a:r>
              <a:rPr lang="el-GR" altLang="el-GR" b="1" dirty="0" smtClean="0"/>
              <a:t>.</a:t>
            </a:r>
            <a:endParaRPr lang="el-GR" b="1" dirty="0"/>
          </a:p>
          <a:p>
            <a:pPr>
              <a:lnSpc>
                <a:spcPct val="110000"/>
              </a:lnSpc>
              <a:spcBef>
                <a:spcPts val="6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104</a:t>
            </a:fld>
            <a:endParaRPr lang="el-GR" dirty="0"/>
          </a:p>
        </p:txBody>
      </p:sp>
    </p:spTree>
    <p:extLst>
      <p:ext uri="{BB962C8B-B14F-4D97-AF65-F5344CB8AC3E}">
        <p14:creationId xmlns:p14="http://schemas.microsoft.com/office/powerpoint/2010/main" val="163201044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Μέσος Όγκος </a:t>
            </a:r>
            <a:r>
              <a:rPr lang="el-GR" dirty="0" err="1"/>
              <a:t>Ερυθροκυττάρων</a:t>
            </a:r>
            <a:r>
              <a:rPr lang="el-GR" dirty="0"/>
              <a:t> (</a:t>
            </a:r>
            <a:r>
              <a:rPr lang="en-US" dirty="0"/>
              <a:t>MCV</a:t>
            </a:r>
            <a:r>
              <a:rPr lang="en-US" dirty="0" smtClean="0"/>
              <a:t>)</a:t>
            </a:r>
            <a:endParaRPr lang="el-GR" dirty="0"/>
          </a:p>
        </p:txBody>
      </p:sp>
      <p:sp>
        <p:nvSpPr>
          <p:cNvPr id="3" name="Θέση περιεχομένου 2"/>
          <p:cNvSpPr>
            <a:spLocks noGrp="1"/>
          </p:cNvSpPr>
          <p:nvPr>
            <p:ph idx="1"/>
          </p:nvPr>
        </p:nvSpPr>
        <p:spPr>
          <a:xfrm>
            <a:off x="457200" y="1196752"/>
            <a:ext cx="8229600" cy="4536504"/>
          </a:xfrm>
        </p:spPr>
        <p:txBody>
          <a:bodyPr/>
          <a:lstStyle/>
          <a:p>
            <a:r>
              <a:rPr lang="el-GR" sz="2400" dirty="0" smtClean="0"/>
              <a:t>Εκφράζει </a:t>
            </a:r>
            <a:r>
              <a:rPr lang="el-GR" sz="2400" dirty="0"/>
              <a:t>τον όγκο που καταλαμβάνει ένα ερυθρό </a:t>
            </a:r>
            <a:r>
              <a:rPr lang="el-GR" sz="2400" dirty="0" smtClean="0"/>
              <a:t>αιμοσφαίριο</a:t>
            </a:r>
            <a:r>
              <a:rPr lang="en-US" sz="2400" dirty="0" smtClean="0"/>
              <a:t> </a:t>
            </a:r>
            <a:r>
              <a:rPr lang="el-GR" sz="2400" dirty="0" smtClean="0"/>
              <a:t>σε </a:t>
            </a:r>
            <a:r>
              <a:rPr lang="el-GR" sz="2400" dirty="0"/>
              <a:t>μm</a:t>
            </a:r>
            <a:r>
              <a:rPr lang="el-GR" sz="2400" baseline="30000" dirty="0"/>
              <a:t>3</a:t>
            </a:r>
            <a:r>
              <a:rPr lang="el-GR" sz="2400" dirty="0"/>
              <a:t> ή σε </a:t>
            </a:r>
            <a:r>
              <a:rPr lang="el-GR" sz="2400" dirty="0" err="1"/>
              <a:t>fl</a:t>
            </a:r>
            <a:r>
              <a:rPr lang="el-GR" sz="2400" dirty="0"/>
              <a:t> (=</a:t>
            </a:r>
            <a:r>
              <a:rPr lang="el-GR" sz="2400" dirty="0" err="1"/>
              <a:t>femtolitres</a:t>
            </a:r>
            <a:r>
              <a:rPr lang="el-GR" sz="2400" dirty="0"/>
              <a:t>). </a:t>
            </a:r>
          </a:p>
          <a:p>
            <a:r>
              <a:rPr lang="el-GR" sz="2400" dirty="0" smtClean="0"/>
              <a:t>Δηλώνει </a:t>
            </a:r>
            <a:r>
              <a:rPr lang="el-GR" sz="2400" dirty="0"/>
              <a:t>κατά πόσο τα ερυθροκύτταρα είναι α) </a:t>
            </a:r>
            <a:r>
              <a:rPr lang="el-GR" sz="2400" dirty="0" smtClean="0"/>
              <a:t>φυσιολογικά</a:t>
            </a:r>
            <a:r>
              <a:rPr lang="en-US" sz="2400" dirty="0" smtClean="0"/>
              <a:t> </a:t>
            </a:r>
            <a:r>
              <a:rPr lang="el-GR" sz="2400" dirty="0" smtClean="0"/>
              <a:t>(</a:t>
            </a:r>
            <a:r>
              <a:rPr lang="el-GR" sz="2400" dirty="0" err="1" smtClean="0"/>
              <a:t>νορμοκύτταρα</a:t>
            </a:r>
            <a:r>
              <a:rPr lang="el-GR" sz="2400" dirty="0"/>
              <a:t>), β) μικρότερα σε μέγεθος (μικροκύτταρα) ή </a:t>
            </a:r>
          </a:p>
          <a:p>
            <a:r>
              <a:rPr lang="el-GR" sz="2400" dirty="0" smtClean="0"/>
              <a:t>Μεγαλύτερα </a:t>
            </a:r>
            <a:r>
              <a:rPr lang="el-GR" sz="2400" dirty="0"/>
              <a:t>σε μέγεθος (</a:t>
            </a:r>
            <a:r>
              <a:rPr lang="el-GR" sz="2400" dirty="0" err="1"/>
              <a:t>μακροκύτταρα</a:t>
            </a:r>
            <a:r>
              <a:rPr lang="el-GR" sz="2400" dirty="0"/>
              <a:t>) </a:t>
            </a:r>
          </a:p>
          <a:p>
            <a:pPr marL="352425" indent="3175">
              <a:spcBef>
                <a:spcPct val="0"/>
              </a:spcBef>
              <a:buNone/>
            </a:pPr>
            <a:r>
              <a:rPr lang="en-US" altLang="el-GR" sz="2400" dirty="0"/>
              <a:t>MCV </a:t>
            </a:r>
            <a:r>
              <a:rPr lang="el-GR" altLang="el-GR" sz="2400" dirty="0"/>
              <a:t>&lt; 82μ</a:t>
            </a:r>
            <a:r>
              <a:rPr lang="en-US" altLang="el-GR" sz="2400" dirty="0"/>
              <a:t>m</a:t>
            </a:r>
            <a:r>
              <a:rPr lang="el-GR" altLang="el-GR" sz="2400" baseline="30000" dirty="0">
                <a:ea typeface="Arial Unicode MS" pitchFamily="34" charset="-128"/>
                <a:cs typeface="Arial Unicode MS" pitchFamily="34" charset="-128"/>
              </a:rPr>
              <a:t>3</a:t>
            </a:r>
            <a:r>
              <a:rPr lang="el-GR" altLang="el-GR" sz="2400" dirty="0"/>
              <a:t> = </a:t>
            </a:r>
            <a:r>
              <a:rPr lang="el-GR" altLang="el-GR" sz="2400" dirty="0" err="1"/>
              <a:t>μικροκυτταρικά</a:t>
            </a:r>
            <a:r>
              <a:rPr lang="el-GR" altLang="el-GR" sz="2400" dirty="0"/>
              <a:t> </a:t>
            </a:r>
            <a:r>
              <a:rPr lang="en-US" altLang="el-GR" sz="2400" dirty="0"/>
              <a:t>RBCs </a:t>
            </a:r>
          </a:p>
          <a:p>
            <a:pPr marL="352425" indent="3175">
              <a:spcBef>
                <a:spcPct val="0"/>
              </a:spcBef>
              <a:buNone/>
            </a:pPr>
            <a:r>
              <a:rPr lang="en-US" altLang="el-GR" sz="2400" dirty="0"/>
              <a:t>MCV &gt; </a:t>
            </a:r>
            <a:r>
              <a:rPr lang="el-GR" altLang="el-GR" sz="2400" dirty="0"/>
              <a:t>100 μ</a:t>
            </a:r>
            <a:r>
              <a:rPr lang="en-US" altLang="el-GR" sz="2400" dirty="0"/>
              <a:t>m</a:t>
            </a:r>
            <a:r>
              <a:rPr lang="el-GR" altLang="el-GR" sz="2400" baseline="30000" dirty="0">
                <a:ea typeface="Arial Unicode MS" pitchFamily="34" charset="-128"/>
                <a:cs typeface="Arial Unicode MS" pitchFamily="34" charset="-128"/>
              </a:rPr>
              <a:t>3</a:t>
            </a:r>
            <a:r>
              <a:rPr lang="el-GR" altLang="el-GR" sz="2400" dirty="0"/>
              <a:t> </a:t>
            </a:r>
            <a:r>
              <a:rPr lang="en-US" altLang="el-GR" sz="2400" dirty="0"/>
              <a:t>= </a:t>
            </a:r>
            <a:r>
              <a:rPr lang="el-GR" altLang="el-GR" sz="2400" dirty="0" err="1"/>
              <a:t>μακροκυτταρικά</a:t>
            </a:r>
            <a:r>
              <a:rPr lang="el-GR" altLang="el-GR" sz="2400" dirty="0"/>
              <a:t> </a:t>
            </a:r>
            <a:r>
              <a:rPr lang="en-US" altLang="el-GR" sz="2400" dirty="0"/>
              <a:t> RBCs</a:t>
            </a:r>
            <a:endParaRPr lang="el-GR" altLang="el-GR" sz="2400" dirty="0"/>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105</a:t>
            </a:fld>
            <a:endParaRPr lang="el-GR"/>
          </a:p>
        </p:txBody>
      </p:sp>
    </p:spTree>
    <p:extLst>
      <p:ext uri="{BB962C8B-B14F-4D97-AF65-F5344CB8AC3E}">
        <p14:creationId xmlns:p14="http://schemas.microsoft.com/office/powerpoint/2010/main" val="388075529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Φυσιολογικές </a:t>
            </a:r>
            <a:r>
              <a:rPr lang="el-GR" dirty="0" smtClean="0"/>
              <a:t>Τιμές </a:t>
            </a:r>
            <a:r>
              <a:rPr lang="en-US" dirty="0"/>
              <a:t>MCV</a:t>
            </a:r>
            <a:r>
              <a:rPr lang="el-GR" dirty="0" smtClean="0"/>
              <a:t> </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2"/>
                <a:ext cx="6779096" cy="5040560"/>
              </a:xfrm>
            </p:spPr>
            <p:txBody>
              <a:bodyPr/>
              <a:lstStyle/>
              <a:p>
                <a:pPr>
                  <a:spcBef>
                    <a:spcPct val="0"/>
                  </a:spcBef>
                </a:pPr>
                <a:r>
                  <a:rPr lang="el-GR" altLang="el-GR" sz="2400" b="1" dirty="0" smtClean="0"/>
                  <a:t>82-98</a:t>
                </a:r>
                <a:r>
                  <a:rPr lang="en-US" altLang="el-GR" sz="2400" b="1" dirty="0"/>
                  <a:t> </a:t>
                </a:r>
                <a:r>
                  <a:rPr lang="en-US" altLang="el-GR" sz="2400" b="1" dirty="0" err="1"/>
                  <a:t>fl</a:t>
                </a:r>
                <a:r>
                  <a:rPr lang="en-US" altLang="el-GR" sz="2400" b="1" dirty="0"/>
                  <a:t> </a:t>
                </a:r>
                <a:r>
                  <a:rPr lang="el-GR" altLang="el-GR" sz="2400" b="1" dirty="0"/>
                  <a:t>ή μ</a:t>
                </a:r>
                <a:r>
                  <a:rPr lang="en-US" altLang="el-GR" sz="2400" b="1" dirty="0" smtClean="0"/>
                  <a:t>m</a:t>
                </a:r>
                <a:r>
                  <a:rPr lang="el-GR" altLang="el-GR" sz="2400" b="1" baseline="30000" dirty="0" smtClean="0">
                    <a:ea typeface="Arial Unicode MS" pitchFamily="34" charset="-128"/>
                    <a:cs typeface="Arial Unicode MS" pitchFamily="34" charset="-128"/>
                  </a:rPr>
                  <a:t>3</a:t>
                </a:r>
                <a:r>
                  <a:rPr lang="el-GR" altLang="el-GR" sz="2400" b="1" dirty="0" smtClean="0"/>
                  <a:t> </a:t>
                </a:r>
                <a:endParaRPr lang="en-US" altLang="el-GR" sz="2400" b="1" dirty="0" smtClean="0"/>
              </a:p>
              <a:p>
                <a:pPr>
                  <a:spcBef>
                    <a:spcPct val="0"/>
                  </a:spcBef>
                </a:pPr>
                <a:r>
                  <a:rPr lang="el-GR" altLang="el-GR" sz="2400" dirty="0" smtClean="0"/>
                  <a:t>Στα </a:t>
                </a:r>
                <a:r>
                  <a:rPr lang="el-GR" altLang="el-GR" sz="2400" dirty="0"/>
                  <a:t>βρέφη και τα νεογέννητα παρατηρούνται υψηλότερες τιμές από τους ενήλικες </a:t>
                </a:r>
                <a:r>
                  <a:rPr lang="en-US" altLang="el-GR" sz="2400" dirty="0" smtClean="0"/>
                  <a:t>.</a:t>
                </a:r>
                <a:endParaRPr lang="el-GR" altLang="el-GR" sz="2400" dirty="0"/>
              </a:p>
              <a:p>
                <a:pPr>
                  <a:spcBef>
                    <a:spcPct val="0"/>
                  </a:spcBef>
                </a:pPr>
                <a:r>
                  <a:rPr lang="el-GR" altLang="el-GR" sz="2400" dirty="0" smtClean="0"/>
                  <a:t>Υπολογισμός</a:t>
                </a:r>
                <a:r>
                  <a:rPr lang="el-GR" altLang="el-GR" sz="2400" dirty="0"/>
                  <a:t>:</a:t>
                </a:r>
              </a:p>
              <a:p>
                <a:pPr>
                  <a:spcBef>
                    <a:spcPct val="0"/>
                  </a:spcBef>
                  <a:buNone/>
                </a:pPr>
                <a14:m>
                  <m:oMathPara xmlns:m="http://schemas.openxmlformats.org/officeDocument/2006/math">
                    <m:oMathParaPr>
                      <m:jc m:val="centerGroup"/>
                    </m:oMathParaPr>
                    <m:oMath xmlns:m="http://schemas.openxmlformats.org/officeDocument/2006/math">
                      <m:r>
                        <a:rPr lang="en-US" altLang="el-GR" sz="2400" b="1" i="1" smtClean="0">
                          <a:latin typeface="Cambria Math"/>
                        </a:rPr>
                        <m:t>𝑴𝑪𝑽</m:t>
                      </m:r>
                      <m:r>
                        <a:rPr lang="en-US" altLang="el-GR" sz="2400" b="1" i="1" smtClean="0">
                          <a:latin typeface="Cambria Math"/>
                        </a:rPr>
                        <m:t>=</m:t>
                      </m:r>
                      <m:f>
                        <m:fPr>
                          <m:ctrlPr>
                            <a:rPr lang="en-US" altLang="el-GR" sz="2400" b="1" i="1" smtClean="0">
                              <a:latin typeface="Cambria Math"/>
                            </a:rPr>
                          </m:ctrlPr>
                        </m:fPr>
                        <m:num>
                          <m:r>
                            <a:rPr lang="en-US" altLang="el-GR" sz="2400" b="1" i="1" smtClean="0">
                              <a:latin typeface="Cambria Math"/>
                            </a:rPr>
                            <m:t>𝑯𝒄𝒕</m:t>
                          </m:r>
                          <m:d>
                            <m:dPr>
                              <m:ctrlPr>
                                <a:rPr lang="en-US" altLang="el-GR" sz="2400" b="1" i="1" smtClean="0">
                                  <a:latin typeface="Cambria Math"/>
                                </a:rPr>
                              </m:ctrlPr>
                            </m:dPr>
                            <m:e>
                              <m:r>
                                <a:rPr lang="en-US" altLang="el-GR" sz="2400" b="1" i="1" smtClean="0">
                                  <a:latin typeface="Cambria Math"/>
                                </a:rPr>
                                <m:t>%</m:t>
                              </m:r>
                            </m:e>
                          </m:d>
                          <m:r>
                            <a:rPr lang="en-US" altLang="el-GR" sz="2400" b="1" i="1" smtClean="0">
                              <a:latin typeface="Cambria Math"/>
                              <a:ea typeface="Cambria Math"/>
                            </a:rPr>
                            <m:t>×</m:t>
                          </m:r>
                          <m:r>
                            <a:rPr lang="en-US" altLang="el-GR" sz="2400" b="1" i="1" smtClean="0">
                              <a:latin typeface="Cambria Math"/>
                              <a:ea typeface="Cambria Math"/>
                            </a:rPr>
                            <m:t>𝟏𝟎</m:t>
                          </m:r>
                        </m:num>
                        <m:den>
                          <m:r>
                            <a:rPr lang="en-US" altLang="el-GR" sz="2400" b="1" i="1" smtClean="0">
                              <a:latin typeface="Cambria Math"/>
                            </a:rPr>
                            <m:t>𝑹𝑩𝑪</m:t>
                          </m:r>
                          <m:d>
                            <m:dPr>
                              <m:ctrlPr>
                                <a:rPr lang="en-US" altLang="el-GR" sz="2400" b="1" i="1" smtClean="0">
                                  <a:latin typeface="Cambria Math"/>
                                </a:rPr>
                              </m:ctrlPr>
                            </m:dPr>
                            <m:e>
                              <m:f>
                                <m:fPr>
                                  <m:type m:val="lin"/>
                                  <m:ctrlPr>
                                    <a:rPr lang="en-US" altLang="el-GR" sz="2400" b="1" i="1" smtClean="0">
                                      <a:latin typeface="Cambria Math"/>
                                    </a:rPr>
                                  </m:ctrlPr>
                                </m:fPr>
                                <m:num>
                                  <m:sSup>
                                    <m:sSupPr>
                                      <m:ctrlPr>
                                        <a:rPr lang="en-US" altLang="el-GR" sz="2400" b="1" i="1" smtClean="0">
                                          <a:latin typeface="Cambria Math"/>
                                        </a:rPr>
                                      </m:ctrlPr>
                                    </m:sSupPr>
                                    <m:e>
                                      <m:r>
                                        <a:rPr lang="en-US" altLang="el-GR" sz="2400" b="1" i="1" smtClean="0">
                                          <a:latin typeface="Cambria Math"/>
                                        </a:rPr>
                                        <m:t>𝟏𝟎</m:t>
                                      </m:r>
                                    </m:e>
                                    <m:sup>
                                      <m:r>
                                        <a:rPr lang="en-US" altLang="el-GR" sz="2400" b="1" i="1" smtClean="0">
                                          <a:latin typeface="Cambria Math"/>
                                        </a:rPr>
                                        <m:t>𝟏𝟐</m:t>
                                      </m:r>
                                    </m:sup>
                                  </m:sSup>
                                </m:num>
                                <m:den>
                                  <m:r>
                                    <a:rPr lang="en-US" altLang="el-GR" sz="2400" b="1" i="1" smtClean="0">
                                      <a:latin typeface="Cambria Math"/>
                                    </a:rPr>
                                    <m:t>𝑳</m:t>
                                  </m:r>
                                </m:den>
                              </m:f>
                            </m:e>
                          </m:d>
                        </m:den>
                      </m:f>
                      <m:d>
                        <m:dPr>
                          <m:ctrlPr>
                            <a:rPr lang="en-US" altLang="el-GR" sz="2400" b="1" i="1" smtClean="0">
                              <a:latin typeface="Cambria Math"/>
                            </a:rPr>
                          </m:ctrlPr>
                        </m:dPr>
                        <m:e>
                          <m:r>
                            <a:rPr lang="en-US" altLang="el-GR" sz="2400" b="1" i="1" smtClean="0">
                              <a:latin typeface="Cambria Math"/>
                            </a:rPr>
                            <m:t>𝒇𝒍</m:t>
                          </m:r>
                        </m:e>
                      </m:d>
                    </m:oMath>
                  </m:oMathPara>
                </a14:m>
                <a:endParaRPr lang="el-GR" altLang="el-GR" sz="2400" b="1"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6779096" cy="5040560"/>
              </a:xfrm>
              <a:blipFill rotWithShape="1">
                <a:blip r:embed="rId2"/>
                <a:stretch>
                  <a:fillRect l="-1169" t="-605"/>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106</a:t>
            </a:fld>
            <a:endParaRPr lang="el-GR"/>
          </a:p>
        </p:txBody>
      </p:sp>
    </p:spTree>
    <p:extLst>
      <p:ext uri="{BB962C8B-B14F-4D97-AF65-F5344CB8AC3E}">
        <p14:creationId xmlns:p14="http://schemas.microsoft.com/office/powerpoint/2010/main" val="258742537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Παράγοντες </a:t>
            </a:r>
            <a:r>
              <a:rPr lang="el-GR" dirty="0" smtClean="0"/>
              <a:t>Σύγχυσης στον υπολογισμό </a:t>
            </a:r>
            <a:r>
              <a:rPr lang="el-GR" dirty="0"/>
              <a:t>MCV</a:t>
            </a:r>
          </a:p>
        </p:txBody>
      </p:sp>
      <p:sp>
        <p:nvSpPr>
          <p:cNvPr id="3" name="Θέση περιεχομένου 2"/>
          <p:cNvSpPr>
            <a:spLocks noGrp="1"/>
          </p:cNvSpPr>
          <p:nvPr>
            <p:ph idx="1"/>
          </p:nvPr>
        </p:nvSpPr>
        <p:spPr/>
        <p:txBody>
          <a:bodyPr/>
          <a:lstStyle/>
          <a:p>
            <a:r>
              <a:rPr lang="el-GR" dirty="0"/>
              <a:t>Σημειώνεται ότι δίμορφος πληθυσμός </a:t>
            </a:r>
            <a:r>
              <a:rPr lang="el-GR" dirty="0" err="1"/>
              <a:t>μακροκυττάρων</a:t>
            </a:r>
            <a:r>
              <a:rPr lang="el-GR" dirty="0"/>
              <a:t> και μικροκυττάρων μπορεί να δώσει φυσιολογικό MCV</a:t>
            </a:r>
            <a:r>
              <a:rPr lang="el-GR" dirty="0" smtClean="0"/>
              <a:t>.</a:t>
            </a:r>
            <a:endParaRPr lang="el-GR" dirty="0"/>
          </a:p>
          <a:p>
            <a:r>
              <a:rPr lang="el-GR" dirty="0"/>
              <a:t>Χρειάζεται η μικροσκοπική παρατήρηση επιχρίσματος αίματος</a:t>
            </a:r>
            <a:r>
              <a:rPr lang="el-GR" dirty="0" smtClean="0"/>
              <a:t>.</a:t>
            </a:r>
            <a:endParaRPr lang="el-GR" dirty="0"/>
          </a:p>
          <a:p>
            <a:r>
              <a:rPr lang="el-GR" dirty="0"/>
              <a:t>Σε πολλές περιπτώσεις όταν συνυπάρχει </a:t>
            </a:r>
            <a:r>
              <a:rPr lang="el-GR" dirty="0" err="1"/>
              <a:t>δικτυοερυθροκυττάρωση</a:t>
            </a:r>
            <a:r>
              <a:rPr lang="el-GR" dirty="0"/>
              <a:t> τα </a:t>
            </a:r>
            <a:r>
              <a:rPr lang="el-GR" dirty="0" err="1"/>
              <a:t>δικτυοερυθροκύτταρα</a:t>
            </a:r>
            <a:r>
              <a:rPr lang="el-GR" dirty="0"/>
              <a:t> (ΔΕΚ) μπορούν να αυξήσουν το </a:t>
            </a:r>
            <a:r>
              <a:rPr lang="el-GR" dirty="0" smtClean="0"/>
              <a:t>MCV.</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107</a:t>
            </a:fld>
            <a:endParaRPr lang="el-GR"/>
          </a:p>
        </p:txBody>
      </p:sp>
    </p:spTree>
    <p:extLst>
      <p:ext uri="{BB962C8B-B14F-4D97-AF65-F5344CB8AC3E}">
        <p14:creationId xmlns:p14="http://schemas.microsoft.com/office/powerpoint/2010/main" val="100120966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Μέση Αιμοσφαιρίνη </a:t>
            </a:r>
            <a:r>
              <a:rPr lang="el-GR" dirty="0" err="1"/>
              <a:t>Ερυθροκυττάρων</a:t>
            </a:r>
            <a:r>
              <a:rPr lang="el-GR" dirty="0"/>
              <a:t> (</a:t>
            </a:r>
            <a:r>
              <a:rPr lang="en-US" dirty="0"/>
              <a:t>MCH) </a:t>
            </a:r>
            <a:endParaRPr lang="el-GR" dirty="0"/>
          </a:p>
        </p:txBody>
      </p:sp>
      <p:sp>
        <p:nvSpPr>
          <p:cNvPr id="3" name="Θέση περιεχομένου 2"/>
          <p:cNvSpPr>
            <a:spLocks noGrp="1"/>
          </p:cNvSpPr>
          <p:nvPr>
            <p:ph idx="1"/>
          </p:nvPr>
        </p:nvSpPr>
        <p:spPr/>
        <p:txBody>
          <a:bodyPr>
            <a:normAutofit/>
          </a:bodyPr>
          <a:lstStyle/>
          <a:p>
            <a:r>
              <a:rPr lang="el-GR" sz="2400" dirty="0"/>
              <a:t>Η ΜCH αποτελεί μέτρο του βάρους της αιμοσφαιρίνης στο ερυθρό αιμοσφαίριο</a:t>
            </a:r>
            <a:r>
              <a:rPr lang="el-GR" sz="2400" dirty="0" smtClean="0"/>
              <a:t>.</a:t>
            </a:r>
            <a:endParaRPr lang="el-GR" sz="2400" dirty="0"/>
          </a:p>
          <a:p>
            <a:r>
              <a:rPr lang="el-GR" sz="2400" dirty="0"/>
              <a:t>Ο δείκτης αυτός έχει μεγάλη διαγνωστική αξία για τις βαριές αναιμίες</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108</a:t>
            </a:fld>
            <a:endParaRPr lang="el-GR"/>
          </a:p>
        </p:txBody>
      </p:sp>
    </p:spTree>
    <p:extLst>
      <p:ext uri="{BB962C8B-B14F-4D97-AF65-F5344CB8AC3E}">
        <p14:creationId xmlns:p14="http://schemas.microsoft.com/office/powerpoint/2010/main" val="2769601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Νεκρωτικά Λευκά </a:t>
            </a:r>
            <a:r>
              <a:rPr lang="el-GR" dirty="0" smtClean="0"/>
              <a:t>Αιμοσφαίρια</a:t>
            </a:r>
            <a:endParaRPr lang="el-GR" dirty="0"/>
          </a:p>
        </p:txBody>
      </p:sp>
      <p:pic>
        <p:nvPicPr>
          <p:cNvPr id="242690" name="Picture 2" descr="chronic granulomatous dise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6364" y="1556792"/>
            <a:ext cx="5671273" cy="43204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Rectangle 7"/>
          <p:cNvSpPr/>
          <p:nvPr/>
        </p:nvSpPr>
        <p:spPr>
          <a:xfrm>
            <a:off x="2375756" y="6093296"/>
            <a:ext cx="4392488"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chronic granulomatous disease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rPr>
              <a:t>britannica.com</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4"/>
              </a:rPr>
              <a:t>GNU Free Documentation License Version 1.2</a:t>
            </a:r>
            <a:endParaRPr lang="en-US" sz="1200" dirty="0">
              <a:solidFill>
                <a:prstClr val="black"/>
              </a:solidFill>
              <a:latin typeface="+mn-lt"/>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29497918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Φυσιολογικές Τιμές </a:t>
            </a:r>
            <a:r>
              <a:rPr lang="en-US" dirty="0" smtClean="0"/>
              <a:t>MCH</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2"/>
                <a:ext cx="8229600" cy="4608512"/>
              </a:xfrm>
            </p:spPr>
            <p:txBody>
              <a:bodyPr>
                <a:normAutofit/>
              </a:bodyPr>
              <a:lstStyle/>
              <a:p>
                <a:r>
                  <a:rPr lang="el-GR" altLang="el-GR" sz="2400" b="1" dirty="0" smtClean="0"/>
                  <a:t>26-34 </a:t>
                </a:r>
                <a:r>
                  <a:rPr lang="en-US" altLang="el-GR" sz="2400" b="1" dirty="0" err="1"/>
                  <a:t>pg</a:t>
                </a:r>
                <a:r>
                  <a:rPr lang="en-US" altLang="el-GR" sz="2400" b="1" dirty="0"/>
                  <a:t>/RBC </a:t>
                </a:r>
                <a:r>
                  <a:rPr lang="el-GR" altLang="el-GR" sz="2400" b="1" dirty="0"/>
                  <a:t>ή </a:t>
                </a:r>
                <a:r>
                  <a:rPr lang="en-US" altLang="el-GR" sz="2400" b="1" dirty="0"/>
                  <a:t>0,40-0,53 </a:t>
                </a:r>
                <a:r>
                  <a:rPr lang="en-US" altLang="el-GR" sz="2400" b="1" dirty="0" err="1"/>
                  <a:t>fmol</a:t>
                </a:r>
                <a:r>
                  <a:rPr lang="en-US" altLang="el-GR" sz="2400" b="1" dirty="0"/>
                  <a:t>/RBC</a:t>
                </a:r>
                <a:endParaRPr lang="el-GR" altLang="el-GR" sz="2400" b="1" dirty="0"/>
              </a:p>
              <a:p>
                <a:r>
                  <a:rPr lang="el-GR" altLang="el-GR" sz="2400" dirty="0" smtClean="0"/>
                  <a:t>Στα </a:t>
                </a:r>
                <a:r>
                  <a:rPr lang="el-GR" altLang="el-GR" sz="2400" dirty="0"/>
                  <a:t>βρέφη και τα νεογέννητα παρατηρούνται υψηλότερες τιμές από τους </a:t>
                </a:r>
                <a:r>
                  <a:rPr lang="el-GR" altLang="el-GR" sz="2400" dirty="0" smtClean="0"/>
                  <a:t>ενήλικες</a:t>
                </a:r>
                <a:r>
                  <a:rPr lang="en-US" altLang="el-GR" sz="2400" dirty="0" smtClean="0"/>
                  <a:t>.</a:t>
                </a:r>
                <a:endParaRPr lang="el-GR" altLang="el-GR" sz="2400" dirty="0"/>
              </a:p>
              <a:p>
                <a:r>
                  <a:rPr lang="el-GR" altLang="el-GR" sz="2400" dirty="0" smtClean="0"/>
                  <a:t>Υπολογισμός</a:t>
                </a:r>
                <a:r>
                  <a:rPr lang="el-GR" altLang="el-GR" sz="2400" dirty="0"/>
                  <a:t>:</a:t>
                </a:r>
              </a:p>
              <a:p>
                <a:pPr marL="0" indent="0">
                  <a:buNone/>
                </a:pPr>
                <a14:m>
                  <m:oMathPara xmlns:m="http://schemas.openxmlformats.org/officeDocument/2006/math">
                    <m:oMathParaPr>
                      <m:jc m:val="centerGroup"/>
                    </m:oMathParaPr>
                    <m:oMath xmlns:m="http://schemas.openxmlformats.org/officeDocument/2006/math">
                      <m:r>
                        <a:rPr lang="en-US" sz="2400" b="1" i="1" smtClean="0">
                          <a:latin typeface="Cambria Math"/>
                        </a:rPr>
                        <m:t>𝑴𝑪𝑯</m:t>
                      </m:r>
                      <m:r>
                        <a:rPr lang="en-US" sz="2400" b="1" i="1" smtClean="0">
                          <a:latin typeface="Cambria Math"/>
                        </a:rPr>
                        <m:t>=</m:t>
                      </m:r>
                      <m:f>
                        <m:fPr>
                          <m:ctrlPr>
                            <a:rPr lang="en-US" sz="2400" b="1" i="1" smtClean="0">
                              <a:latin typeface="Cambria Math"/>
                            </a:rPr>
                          </m:ctrlPr>
                        </m:fPr>
                        <m:num>
                          <m:r>
                            <a:rPr lang="en-US" sz="2400" b="1" i="1" smtClean="0">
                              <a:latin typeface="Cambria Math"/>
                            </a:rPr>
                            <m:t>𝑯𝒅</m:t>
                          </m:r>
                          <m:d>
                            <m:dPr>
                              <m:ctrlPr>
                                <a:rPr lang="en-US" sz="2400" b="1" i="1" smtClean="0">
                                  <a:latin typeface="Cambria Math"/>
                                </a:rPr>
                              </m:ctrlPr>
                            </m:dPr>
                            <m:e>
                              <m:f>
                                <m:fPr>
                                  <m:type m:val="lin"/>
                                  <m:ctrlPr>
                                    <a:rPr lang="en-US" sz="2400" b="1" i="1" smtClean="0">
                                      <a:latin typeface="Cambria Math"/>
                                    </a:rPr>
                                  </m:ctrlPr>
                                </m:fPr>
                                <m:num>
                                  <m:r>
                                    <a:rPr lang="en-US" sz="2400" b="1" i="1" smtClean="0">
                                      <a:latin typeface="Cambria Math"/>
                                    </a:rPr>
                                    <m:t>𝒈𝒓</m:t>
                                  </m:r>
                                </m:num>
                                <m:den>
                                  <m:r>
                                    <a:rPr lang="en-US" sz="2400" b="1" i="1" smtClean="0">
                                      <a:latin typeface="Cambria Math"/>
                                    </a:rPr>
                                    <m:t>𝒅𝒍</m:t>
                                  </m:r>
                                </m:den>
                              </m:f>
                            </m:e>
                          </m:d>
                          <m:r>
                            <a:rPr lang="en-US" sz="2400" b="1" i="1" smtClean="0">
                              <a:latin typeface="Cambria Math"/>
                              <a:ea typeface="Cambria Math"/>
                            </a:rPr>
                            <m:t>×</m:t>
                          </m:r>
                          <m:r>
                            <a:rPr lang="en-US" sz="2400" b="1" i="1" smtClean="0">
                              <a:latin typeface="Cambria Math"/>
                              <a:ea typeface="Cambria Math"/>
                            </a:rPr>
                            <m:t>𝟏𝟎</m:t>
                          </m:r>
                        </m:num>
                        <m:den>
                          <m:r>
                            <a:rPr lang="en-US" sz="2400" b="1" i="1" smtClean="0">
                              <a:latin typeface="Cambria Math"/>
                            </a:rPr>
                            <m:t>𝑹𝑩𝑪</m:t>
                          </m:r>
                          <m:d>
                            <m:dPr>
                              <m:ctrlPr>
                                <a:rPr lang="en-US" sz="2400" b="1" i="1" smtClean="0">
                                  <a:latin typeface="Cambria Math"/>
                                </a:rPr>
                              </m:ctrlPr>
                            </m:dPr>
                            <m:e>
                              <m:f>
                                <m:fPr>
                                  <m:type m:val="lin"/>
                                  <m:ctrlPr>
                                    <a:rPr lang="en-US" sz="2400" b="1" i="1" smtClean="0">
                                      <a:latin typeface="Cambria Math"/>
                                    </a:rPr>
                                  </m:ctrlPr>
                                </m:fPr>
                                <m:num>
                                  <m:sSup>
                                    <m:sSupPr>
                                      <m:ctrlPr>
                                        <a:rPr lang="en-US" sz="2400" b="1" i="1" smtClean="0">
                                          <a:latin typeface="Cambria Math"/>
                                        </a:rPr>
                                      </m:ctrlPr>
                                    </m:sSupPr>
                                    <m:e>
                                      <m:r>
                                        <a:rPr lang="en-US" sz="2400" b="1" i="1" smtClean="0">
                                          <a:latin typeface="Cambria Math"/>
                                        </a:rPr>
                                        <m:t>𝟏𝟎</m:t>
                                      </m:r>
                                    </m:e>
                                    <m:sup>
                                      <m:r>
                                        <a:rPr lang="en-US" sz="2400" b="1" i="1" smtClean="0">
                                          <a:latin typeface="Cambria Math"/>
                                        </a:rPr>
                                        <m:t>𝟏𝟐</m:t>
                                      </m:r>
                                    </m:sup>
                                  </m:sSup>
                                </m:num>
                                <m:den>
                                  <m:r>
                                    <a:rPr lang="en-US" sz="2400" b="1" i="1" smtClean="0">
                                      <a:latin typeface="Cambria Math"/>
                                    </a:rPr>
                                    <m:t>𝑳</m:t>
                                  </m:r>
                                </m:den>
                              </m:f>
                            </m:e>
                          </m:d>
                        </m:den>
                      </m:f>
                    </m:oMath>
                  </m:oMathPara>
                </a14:m>
                <a:endParaRPr lang="el-GR" sz="2400" b="1"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229600" cy="4608512"/>
              </a:xfrm>
              <a:blipFill rotWithShape="1">
                <a:blip r:embed="rId2"/>
                <a:stretch>
                  <a:fillRect l="-963" t="-661"/>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109</a:t>
            </a:fld>
            <a:endParaRPr lang="el-GR"/>
          </a:p>
        </p:txBody>
      </p:sp>
    </p:spTree>
    <p:extLst>
      <p:ext uri="{BB962C8B-B14F-4D97-AF65-F5344CB8AC3E}">
        <p14:creationId xmlns:p14="http://schemas.microsoft.com/office/powerpoint/2010/main" val="160334648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Παράγοντες </a:t>
            </a:r>
            <a:r>
              <a:rPr lang="el-GR" dirty="0" smtClean="0"/>
              <a:t>Σύγχυσης  </a:t>
            </a:r>
            <a:r>
              <a:rPr lang="en-US" dirty="0"/>
              <a:t>MCH</a:t>
            </a:r>
            <a:endParaRPr lang="el-GR" dirty="0"/>
          </a:p>
        </p:txBody>
      </p:sp>
      <p:sp>
        <p:nvSpPr>
          <p:cNvPr id="3" name="Θέση περιεχομένου 2"/>
          <p:cNvSpPr>
            <a:spLocks noGrp="1"/>
          </p:cNvSpPr>
          <p:nvPr>
            <p:ph idx="1"/>
          </p:nvPr>
        </p:nvSpPr>
        <p:spPr/>
        <p:txBody>
          <a:bodyPr>
            <a:normAutofit/>
          </a:bodyPr>
          <a:lstStyle/>
          <a:p>
            <a:r>
              <a:rPr lang="el-GR" sz="2400" dirty="0"/>
              <a:t>Ψευδή αύξηση του δείκτη MCH έχει παρατηρηθεί σε ασθενείς με αυξημένα λιπίδια στον ορό τους (</a:t>
            </a:r>
            <a:r>
              <a:rPr lang="el-GR" sz="2400" dirty="0" err="1"/>
              <a:t>υπερλιπιδαιμία</a:t>
            </a:r>
            <a:r>
              <a:rPr lang="el-GR" sz="2400" dirty="0"/>
              <a:t>). </a:t>
            </a:r>
          </a:p>
          <a:p>
            <a:r>
              <a:rPr lang="el-GR" sz="2400" dirty="0"/>
              <a:t>Αριθμός λευκών αιμοσφαιρίων μεγαλύτερος από 50.000/mm</a:t>
            </a:r>
            <a:r>
              <a:rPr lang="el-GR" sz="2400" baseline="30000" dirty="0"/>
              <a:t>3</a:t>
            </a:r>
            <a:r>
              <a:rPr lang="el-GR" sz="2400" dirty="0"/>
              <a:t> προκαλεί ψευδή αύξηση της αιμοσφαιρίνης με αποτέλεσμα να παρουσιάζεται ο δείκτης MCH αυξημένος. </a:t>
            </a:r>
          </a:p>
          <a:p>
            <a:r>
              <a:rPr lang="el-GR" sz="2400" dirty="0"/>
              <a:t>Σε ασθενείς που βρίσκονται σε θεραπεία με υψηλές δόσης ηπαρίνης παρατηρείται ψευδώς αυξημένη τιμή MCH</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110</a:t>
            </a:fld>
            <a:endParaRPr lang="el-GR"/>
          </a:p>
        </p:txBody>
      </p:sp>
    </p:spTree>
    <p:extLst>
      <p:ext uri="{BB962C8B-B14F-4D97-AF65-F5344CB8AC3E}">
        <p14:creationId xmlns:p14="http://schemas.microsoft.com/office/powerpoint/2010/main" val="48623746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a:t>Μέση Συγκέντρωση Αιμοσφαιρίνης </a:t>
            </a:r>
            <a:r>
              <a:rPr lang="el-GR" dirty="0" err="1"/>
              <a:t>Ερυθροκυττάρων</a:t>
            </a:r>
            <a:r>
              <a:rPr lang="el-GR" dirty="0"/>
              <a:t> (MCHC</a:t>
            </a:r>
            <a:r>
              <a:rPr lang="el-GR" dirty="0" smtClean="0"/>
              <a:t>)</a:t>
            </a:r>
            <a:endParaRPr lang="el-GR" dirty="0"/>
          </a:p>
        </p:txBody>
      </p:sp>
      <p:sp>
        <p:nvSpPr>
          <p:cNvPr id="3" name="Θέση περιεχομένου 2"/>
          <p:cNvSpPr>
            <a:spLocks noGrp="1"/>
          </p:cNvSpPr>
          <p:nvPr>
            <p:ph idx="1"/>
          </p:nvPr>
        </p:nvSpPr>
        <p:spPr>
          <a:xfrm>
            <a:off x="457200" y="1628800"/>
            <a:ext cx="8229600" cy="4608512"/>
          </a:xfrm>
        </p:spPr>
        <p:txBody>
          <a:bodyPr>
            <a:normAutofit/>
          </a:bodyPr>
          <a:lstStyle/>
          <a:p>
            <a:r>
              <a:rPr lang="el-GR" sz="2400" dirty="0"/>
              <a:t>Ο δείκτης MCHC μετράει τη μέση συγκέντρωση αιμοσφαιρίνης στα ερυθρά αιμοσφαίρια. </a:t>
            </a:r>
          </a:p>
          <a:p>
            <a:r>
              <a:rPr lang="el-GR" sz="2400" dirty="0"/>
              <a:t>Η MCHC είναι ιδιαίτερα χρήσιμη στην παρακολούθηση της θεραπείας για αναιμία επειδή για τον υπολογισμό της χρησιμοποιούνται οι δύο κύριες αιματολογικές μεταβλητές αιμοσφαιρίνη και αιματοκρίτης</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111</a:t>
            </a:fld>
            <a:endParaRPr lang="el-GR"/>
          </a:p>
        </p:txBody>
      </p:sp>
    </p:spTree>
    <p:extLst>
      <p:ext uri="{BB962C8B-B14F-4D97-AF65-F5344CB8AC3E}">
        <p14:creationId xmlns:p14="http://schemas.microsoft.com/office/powerpoint/2010/main" val="240090370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Φυσιολογικές </a:t>
            </a:r>
            <a:r>
              <a:rPr lang="el-GR" dirty="0" smtClean="0"/>
              <a:t>Τιμές </a:t>
            </a:r>
            <a:r>
              <a:rPr lang="el-GR" dirty="0"/>
              <a:t>MCHC</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2"/>
                <a:ext cx="8229600" cy="4680520"/>
              </a:xfrm>
            </p:spPr>
            <p:txBody>
              <a:bodyPr>
                <a:normAutofit/>
              </a:bodyPr>
              <a:lstStyle/>
              <a:p>
                <a:r>
                  <a:rPr lang="el-GR" altLang="el-GR" sz="2400" b="1" dirty="0" smtClean="0"/>
                  <a:t>31-37</a:t>
                </a:r>
                <a:r>
                  <a:rPr lang="en-US" altLang="el-GR" sz="2400" b="1" dirty="0"/>
                  <a:t>gr</a:t>
                </a:r>
                <a:r>
                  <a:rPr lang="el-GR" altLang="el-GR" sz="2400" b="1" dirty="0"/>
                  <a:t>/</a:t>
                </a:r>
                <a:r>
                  <a:rPr lang="en-US" altLang="el-GR" sz="2400" b="1" dirty="0"/>
                  <a:t>dl </a:t>
                </a:r>
                <a:r>
                  <a:rPr lang="el-GR" altLang="el-GR" sz="2400" b="1" dirty="0"/>
                  <a:t>ή 41,81-57,40</a:t>
                </a:r>
                <a:r>
                  <a:rPr lang="en-US" altLang="el-GR" sz="2400" b="1" dirty="0" err="1"/>
                  <a:t>mmol</a:t>
                </a:r>
                <a:r>
                  <a:rPr lang="en-US" altLang="el-GR" sz="2400" b="1" dirty="0"/>
                  <a:t> </a:t>
                </a:r>
                <a:r>
                  <a:rPr lang="en-US" altLang="el-GR" sz="2400" b="1" dirty="0" err="1"/>
                  <a:t>Hb</a:t>
                </a:r>
                <a:r>
                  <a:rPr lang="el-GR" altLang="el-GR" sz="2400" b="1" dirty="0"/>
                  <a:t>/</a:t>
                </a:r>
                <a:r>
                  <a:rPr lang="en-US" altLang="el-GR" sz="2400" b="1" dirty="0"/>
                  <a:t>L</a:t>
                </a:r>
                <a:r>
                  <a:rPr lang="el-GR" altLang="el-GR" sz="2400" b="1" dirty="0"/>
                  <a:t> </a:t>
                </a:r>
              </a:p>
              <a:p>
                <a:r>
                  <a:rPr lang="el-GR" altLang="el-GR" sz="2400" dirty="0"/>
                  <a:t>Τιμή </a:t>
                </a:r>
                <a:r>
                  <a:rPr lang="en-US" altLang="el-GR" sz="2400" dirty="0"/>
                  <a:t>MCHC</a:t>
                </a:r>
                <a:r>
                  <a:rPr lang="el-GR" altLang="el-GR" sz="2400" dirty="0"/>
                  <a:t>&lt;30</a:t>
                </a:r>
                <a:r>
                  <a:rPr lang="en-US" altLang="el-GR" sz="2400" dirty="0"/>
                  <a:t>gr</a:t>
                </a:r>
                <a:r>
                  <a:rPr lang="el-GR" altLang="el-GR" sz="2400" dirty="0"/>
                  <a:t>/</a:t>
                </a:r>
                <a:r>
                  <a:rPr lang="en-US" altLang="el-GR" sz="2400" dirty="0"/>
                  <a:t>dl</a:t>
                </a:r>
                <a:r>
                  <a:rPr lang="el-GR" altLang="el-GR" sz="2400" dirty="0"/>
                  <a:t> υποδηλώνει </a:t>
                </a:r>
                <a:r>
                  <a:rPr lang="el-GR" altLang="el-GR" sz="2400" dirty="0" err="1"/>
                  <a:t>υπόχρωμη</a:t>
                </a:r>
                <a:r>
                  <a:rPr lang="el-GR" altLang="el-GR" sz="2400" dirty="0"/>
                  <a:t> </a:t>
                </a:r>
                <a:r>
                  <a:rPr lang="el-GR" altLang="el-GR" sz="2400" dirty="0" smtClean="0"/>
                  <a:t>αναιμία.</a:t>
                </a:r>
                <a:endParaRPr lang="el-GR" altLang="el-GR" sz="2400" dirty="0"/>
              </a:p>
              <a:p>
                <a:r>
                  <a:rPr lang="el-GR" altLang="el-GR" sz="2400" dirty="0"/>
                  <a:t>Αυξημένη τιμή της συνήθως υποδηλώνει </a:t>
                </a:r>
                <a:r>
                  <a:rPr lang="el-GR" altLang="el-GR" sz="2400" dirty="0" err="1"/>
                  <a:t>σφαιροκυττάρωση</a:t>
                </a:r>
                <a:r>
                  <a:rPr lang="el-GR" altLang="el-GR" sz="2400" dirty="0"/>
                  <a:t> και η μελέτη του επιχρίσματος επιβεβαιώνει την </a:t>
                </a:r>
                <a:r>
                  <a:rPr lang="el-GR" altLang="el-GR" sz="2400" dirty="0" smtClean="0"/>
                  <a:t>παρατήρηση.</a:t>
                </a:r>
              </a:p>
              <a:p>
                <a:r>
                  <a:rPr lang="el-GR" altLang="el-GR" sz="2400" dirty="0" smtClean="0"/>
                  <a:t>Υπολογισμός:</a:t>
                </a:r>
              </a:p>
              <a:p>
                <a:pPr marL="0" indent="0">
                  <a:buNone/>
                </a:pPr>
                <a14:m>
                  <m:oMathPara xmlns:m="http://schemas.openxmlformats.org/officeDocument/2006/math">
                    <m:oMathParaPr>
                      <m:jc m:val="centerGroup"/>
                    </m:oMathParaPr>
                    <m:oMath xmlns:m="http://schemas.openxmlformats.org/officeDocument/2006/math">
                      <m:r>
                        <m:rPr>
                          <m:nor/>
                        </m:rPr>
                        <a:rPr lang="el-GR" sz="2400" b="1" dirty="0"/>
                        <m:t>MC</m:t>
                      </m:r>
                      <m:r>
                        <m:rPr>
                          <m:nor/>
                        </m:rPr>
                        <a:rPr lang="en-US" sz="2400" b="1" i="0" dirty="0" smtClean="0"/>
                        <m:t>HC</m:t>
                      </m:r>
                      <m:r>
                        <m:rPr>
                          <m:nor/>
                        </m:rPr>
                        <a:rPr lang="en-US" sz="2400" b="1" i="0" dirty="0" smtClean="0"/>
                        <m:t>=</m:t>
                      </m:r>
                      <m:f>
                        <m:fPr>
                          <m:ctrlPr>
                            <a:rPr lang="en-US" sz="2400" b="1" i="1" dirty="0" smtClean="0">
                              <a:latin typeface="Cambria Math"/>
                            </a:rPr>
                          </m:ctrlPr>
                        </m:fPr>
                        <m:num>
                          <m:r>
                            <a:rPr lang="en-US" sz="2400" b="1" i="1" dirty="0" smtClean="0">
                              <a:latin typeface="Cambria Math"/>
                            </a:rPr>
                            <m:t>𝑯𝒃</m:t>
                          </m:r>
                          <m:d>
                            <m:dPr>
                              <m:ctrlPr>
                                <a:rPr lang="en-US" sz="2400" b="1" i="1" dirty="0" smtClean="0">
                                  <a:latin typeface="Cambria Math"/>
                                </a:rPr>
                              </m:ctrlPr>
                            </m:dPr>
                            <m:e>
                              <m:f>
                                <m:fPr>
                                  <m:type m:val="lin"/>
                                  <m:ctrlPr>
                                    <a:rPr lang="en-US" sz="2400" b="1" i="1" dirty="0" smtClean="0">
                                      <a:latin typeface="Cambria Math"/>
                                    </a:rPr>
                                  </m:ctrlPr>
                                </m:fPr>
                                <m:num>
                                  <m:r>
                                    <a:rPr lang="en-US" sz="2400" b="1" i="1" dirty="0" smtClean="0">
                                      <a:latin typeface="Cambria Math"/>
                                    </a:rPr>
                                    <m:t>𝒈𝒓</m:t>
                                  </m:r>
                                </m:num>
                                <m:den>
                                  <m:r>
                                    <a:rPr lang="en-US" sz="2400" b="1" i="1" dirty="0" smtClean="0">
                                      <a:latin typeface="Cambria Math"/>
                                    </a:rPr>
                                    <m:t>𝒅𝒍</m:t>
                                  </m:r>
                                </m:den>
                              </m:f>
                            </m:e>
                          </m:d>
                          <m:r>
                            <a:rPr lang="en-US" sz="2400" b="1" i="1" dirty="0" smtClean="0">
                              <a:latin typeface="Cambria Math"/>
                              <a:ea typeface="Cambria Math"/>
                            </a:rPr>
                            <m:t>×</m:t>
                          </m:r>
                          <m:r>
                            <a:rPr lang="en-US" sz="2400" b="1" i="1" dirty="0" smtClean="0">
                              <a:latin typeface="Cambria Math"/>
                              <a:ea typeface="Cambria Math"/>
                            </a:rPr>
                            <m:t>𝟏𝟎𝟎</m:t>
                          </m:r>
                        </m:num>
                        <m:den>
                          <m:r>
                            <a:rPr lang="en-US" sz="2400" b="1" i="1" dirty="0" smtClean="0">
                              <a:latin typeface="Cambria Math"/>
                            </a:rPr>
                            <m:t>𝑯𝑪𝑻</m:t>
                          </m:r>
                          <m:d>
                            <m:dPr>
                              <m:ctrlPr>
                                <a:rPr lang="en-US" sz="2400" b="1" i="1" dirty="0" smtClean="0">
                                  <a:latin typeface="Cambria Math"/>
                                </a:rPr>
                              </m:ctrlPr>
                            </m:dPr>
                            <m:e>
                              <m:r>
                                <a:rPr lang="en-US" sz="2400" b="1" i="1" dirty="0" smtClean="0">
                                  <a:latin typeface="Cambria Math"/>
                                </a:rPr>
                                <m:t>%</m:t>
                              </m:r>
                            </m:e>
                          </m:d>
                        </m:den>
                      </m:f>
                      <m:d>
                        <m:dPr>
                          <m:ctrlPr>
                            <a:rPr lang="en-US" sz="2400" b="1" i="1" dirty="0" smtClean="0">
                              <a:latin typeface="Cambria Math"/>
                            </a:rPr>
                          </m:ctrlPr>
                        </m:dPr>
                        <m:e>
                          <m:f>
                            <m:fPr>
                              <m:type m:val="lin"/>
                              <m:ctrlPr>
                                <a:rPr lang="en-US" sz="2400" b="1" i="1" dirty="0" smtClean="0">
                                  <a:latin typeface="Cambria Math"/>
                                </a:rPr>
                              </m:ctrlPr>
                            </m:fPr>
                            <m:num>
                              <m:r>
                                <a:rPr lang="en-US" sz="2400" b="1" i="1" dirty="0" smtClean="0">
                                  <a:latin typeface="Cambria Math"/>
                                </a:rPr>
                                <m:t>𝒈𝒓</m:t>
                              </m:r>
                            </m:num>
                            <m:den>
                              <m:r>
                                <a:rPr lang="en-US" sz="2400" b="1" i="1" dirty="0" smtClean="0">
                                  <a:latin typeface="Cambria Math"/>
                                </a:rPr>
                                <m:t>𝒅𝒍</m:t>
                              </m:r>
                            </m:den>
                          </m:f>
                        </m:e>
                      </m:d>
                    </m:oMath>
                  </m:oMathPara>
                </a14:m>
                <a:endParaRPr lang="el-GR" altLang="el-GR" sz="2400" b="1"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229600" cy="4680520"/>
              </a:xfrm>
              <a:blipFill rotWithShape="1">
                <a:blip r:embed="rId2"/>
                <a:stretch>
                  <a:fillRect l="-963" t="-651"/>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112</a:t>
            </a:fld>
            <a:endParaRPr lang="el-GR"/>
          </a:p>
        </p:txBody>
      </p:sp>
    </p:spTree>
    <p:extLst>
      <p:ext uri="{BB962C8B-B14F-4D97-AF65-F5344CB8AC3E}">
        <p14:creationId xmlns:p14="http://schemas.microsoft.com/office/powerpoint/2010/main" val="379847971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Παράγοντες </a:t>
            </a:r>
            <a:r>
              <a:rPr lang="el-GR" dirty="0" smtClean="0"/>
              <a:t>Σύγχυσης</a:t>
            </a:r>
            <a:r>
              <a:rPr lang="en-US" dirty="0" smtClean="0"/>
              <a:t> MCHC </a:t>
            </a:r>
            <a:endParaRPr lang="el-GR" dirty="0"/>
          </a:p>
        </p:txBody>
      </p:sp>
      <p:sp>
        <p:nvSpPr>
          <p:cNvPr id="3" name="Θέση περιεχομένου 2"/>
          <p:cNvSpPr>
            <a:spLocks noGrp="1"/>
          </p:cNvSpPr>
          <p:nvPr>
            <p:ph idx="1"/>
          </p:nvPr>
        </p:nvSpPr>
        <p:spPr/>
        <p:txBody>
          <a:bodyPr>
            <a:noAutofit/>
          </a:bodyPr>
          <a:lstStyle/>
          <a:p>
            <a:r>
              <a:rPr lang="el-GR" sz="2400" dirty="0"/>
              <a:t>Ψευδώς αυξημένη τιμή MCHC παρατηρείται σε ασθενείς με </a:t>
            </a:r>
            <a:r>
              <a:rPr lang="el-GR" sz="2400" dirty="0" err="1"/>
              <a:t>υπερλιπιδαιμία</a:t>
            </a:r>
            <a:r>
              <a:rPr lang="el-GR" sz="2400" dirty="0"/>
              <a:t>, ασθενείς σε θεραπεία με υψηλές δόσης ηπαρίνης και σε ασθενείς που τα ερυθροκύτταρα τους παρουσιάζουν </a:t>
            </a:r>
            <a:r>
              <a:rPr lang="el-GR" sz="2400" dirty="0" err="1"/>
              <a:t>ψυχροσυγκολλητίνες</a:t>
            </a:r>
            <a:r>
              <a:rPr lang="el-GR" sz="2400" dirty="0"/>
              <a:t> ή και το φαινόμενο </a:t>
            </a:r>
            <a:r>
              <a:rPr lang="el-GR" sz="2400" dirty="0" err="1" smtClean="0"/>
              <a:t>rouleaux</a:t>
            </a:r>
            <a:r>
              <a:rPr lang="el-GR" sz="2400" dirty="0" smtClean="0"/>
              <a:t>.</a:t>
            </a:r>
            <a:endParaRPr lang="en-US" sz="2400" dirty="0" smtClean="0"/>
          </a:p>
          <a:p>
            <a:r>
              <a:rPr lang="el-GR" sz="2400" dirty="0" smtClean="0"/>
              <a:t>Τα </a:t>
            </a:r>
            <a:r>
              <a:rPr lang="el-GR" sz="2400" dirty="0"/>
              <a:t>ερυθρά αιμοσφαίρια δεν μπορούν να περιέχουν μεγαλύτερο ποσό αιμοσφαιρίνης από 37gr/dl (συμπεριλαμβανομένων και των νεογέννητων</a:t>
            </a:r>
            <a:r>
              <a:rPr lang="el-GR" sz="2400" dirty="0" smtClean="0"/>
              <a:t>)</a:t>
            </a:r>
            <a:r>
              <a:rPr lang="en-US" sz="2400"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113</a:t>
            </a:fld>
            <a:endParaRPr lang="el-GR"/>
          </a:p>
        </p:txBody>
      </p:sp>
    </p:spTree>
    <p:extLst>
      <p:ext uri="{BB962C8B-B14F-4D97-AF65-F5344CB8AC3E}">
        <p14:creationId xmlns:p14="http://schemas.microsoft.com/office/powerpoint/2010/main" val="356780845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Σχηματισμός </a:t>
            </a:r>
            <a:r>
              <a:rPr lang="en-US" dirty="0" err="1" smtClean="0"/>
              <a:t>rouleaux</a:t>
            </a:r>
            <a:endParaRPr lang="el-GR" dirty="0"/>
          </a:p>
        </p:txBody>
      </p:sp>
      <p:sp>
        <p:nvSpPr>
          <p:cNvPr id="3" name="Θέση περιεχομένου 2"/>
          <p:cNvSpPr>
            <a:spLocks noGrp="1"/>
          </p:cNvSpPr>
          <p:nvPr>
            <p:ph idx="1"/>
          </p:nvPr>
        </p:nvSpPr>
        <p:spPr/>
        <p:txBody>
          <a:bodyPr>
            <a:noAutofit/>
          </a:bodyPr>
          <a:lstStyle/>
          <a:p>
            <a:r>
              <a:rPr lang="el-GR" altLang="el-GR" sz="2400" dirty="0" smtClean="0">
                <a:cs typeface="Times New Roman" pitchFamily="18" charset="0"/>
              </a:rPr>
              <a:t>Τα </a:t>
            </a:r>
            <a:r>
              <a:rPr lang="el-GR" altLang="el-GR" sz="2400" dirty="0" err="1">
                <a:cs typeface="Times New Roman" pitchFamily="18" charset="0"/>
              </a:rPr>
              <a:t>rouleuax</a:t>
            </a:r>
            <a:r>
              <a:rPr lang="el-GR" altLang="el-GR" sz="2400" dirty="0">
                <a:cs typeface="Times New Roman" pitchFamily="18" charset="0"/>
              </a:rPr>
              <a:t> (εν. </a:t>
            </a:r>
            <a:r>
              <a:rPr lang="el-GR" altLang="el-GR" sz="2400" dirty="0" err="1">
                <a:cs typeface="Times New Roman" pitchFamily="18" charset="0"/>
              </a:rPr>
              <a:t>rouleau</a:t>
            </a:r>
            <a:r>
              <a:rPr lang="el-GR" altLang="el-GR" sz="2400" dirty="0">
                <a:cs typeface="Times New Roman" pitchFamily="18" charset="0"/>
              </a:rPr>
              <a:t>) αποτελούν φαινόμενο </a:t>
            </a:r>
            <a:r>
              <a:rPr lang="el-GR" altLang="el-GR" sz="2400" dirty="0" err="1">
                <a:cs typeface="Times New Roman" pitchFamily="18" charset="0"/>
              </a:rPr>
              <a:t>in</a:t>
            </a:r>
            <a:r>
              <a:rPr lang="el-GR" altLang="el-GR" sz="2400" dirty="0">
                <a:cs typeface="Times New Roman" pitchFamily="18" charset="0"/>
              </a:rPr>
              <a:t> </a:t>
            </a:r>
            <a:r>
              <a:rPr lang="el-GR" altLang="el-GR" sz="2400" dirty="0" err="1">
                <a:cs typeface="Times New Roman" pitchFamily="18" charset="0"/>
              </a:rPr>
              <a:t>vivo</a:t>
            </a:r>
            <a:r>
              <a:rPr lang="el-GR" altLang="el-GR" sz="2400" dirty="0">
                <a:cs typeface="Times New Roman" pitchFamily="18" charset="0"/>
              </a:rPr>
              <a:t> και εμφανίζονται στο περιφερικό αίμα ως ομάδες τεσσάρων ή περισσότερων </a:t>
            </a:r>
            <a:r>
              <a:rPr lang="el-GR" altLang="el-GR" sz="2400" dirty="0" err="1">
                <a:cs typeface="Times New Roman" pitchFamily="18" charset="0"/>
              </a:rPr>
              <a:t>ερυθροκυττάρων</a:t>
            </a:r>
            <a:r>
              <a:rPr lang="el-GR" altLang="el-GR" sz="2400" dirty="0">
                <a:cs typeface="Times New Roman" pitchFamily="18" charset="0"/>
              </a:rPr>
              <a:t> με τη μορφή στήλης νομισμάτων. Ο σχηματισμός τους οφείλεται στην επικάλυψη των </a:t>
            </a:r>
            <a:r>
              <a:rPr lang="el-GR" altLang="el-GR" sz="2400" dirty="0" err="1">
                <a:cs typeface="Times New Roman" pitchFamily="18" charset="0"/>
              </a:rPr>
              <a:t>ερυθροκυττάρων</a:t>
            </a:r>
            <a:r>
              <a:rPr lang="el-GR" altLang="el-GR" sz="2400" dirty="0">
                <a:cs typeface="Times New Roman" pitchFamily="18" charset="0"/>
              </a:rPr>
              <a:t> από </a:t>
            </a:r>
            <a:r>
              <a:rPr lang="el-GR" altLang="el-GR" sz="2400" dirty="0" err="1">
                <a:cs typeface="Times New Roman" pitchFamily="18" charset="0"/>
              </a:rPr>
              <a:t>ανοσοσφαιρίνες</a:t>
            </a:r>
            <a:r>
              <a:rPr lang="el-GR" altLang="el-GR" sz="2400" dirty="0">
                <a:cs typeface="Times New Roman" pitchFamily="18" charset="0"/>
              </a:rPr>
              <a:t> ή </a:t>
            </a:r>
            <a:r>
              <a:rPr lang="el-GR" altLang="el-GR" sz="2400" dirty="0" err="1">
                <a:cs typeface="Times New Roman" pitchFamily="18" charset="0"/>
              </a:rPr>
              <a:t>ινωδογόνο</a:t>
            </a:r>
            <a:r>
              <a:rPr lang="el-GR" altLang="el-GR" sz="2400" dirty="0">
                <a:cs typeface="Times New Roman" pitchFamily="18" charset="0"/>
              </a:rPr>
              <a:t>, με αποτέλεσμα να μην εκδηλώνουν το αρνητικό ηλεκτρικό φορτίο τους και επομένως να επιτρέπουν τη συγκόλλησή τους. Αποτελούν χαρακτηριστικό εύρημα στο πολλαπλό </a:t>
            </a:r>
            <a:r>
              <a:rPr lang="el-GR" altLang="el-GR" sz="2400" dirty="0" err="1">
                <a:cs typeface="Times New Roman" pitchFamily="18" charset="0"/>
              </a:rPr>
              <a:t>μυέλωμα</a:t>
            </a:r>
            <a:r>
              <a:rPr lang="el-GR" altLang="el-GR" sz="2400" dirty="0">
                <a:cs typeface="Times New Roman" pitchFamily="18" charset="0"/>
              </a:rPr>
              <a:t> και μερικές φορές στη λοιμώδη μονοπυρήνωση και τα χρόνια φλεγμονώδη νοσήματα</a:t>
            </a:r>
            <a:r>
              <a:rPr lang="el-GR" altLang="el-GR" sz="2400" dirty="0" smtClean="0">
                <a:cs typeface="Times New Roman" pitchFamily="18" charset="0"/>
              </a:rPr>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114</a:t>
            </a:fld>
            <a:endParaRPr lang="el-GR"/>
          </a:p>
        </p:txBody>
      </p:sp>
    </p:spTree>
    <p:extLst>
      <p:ext uri="{BB962C8B-B14F-4D97-AF65-F5344CB8AC3E}">
        <p14:creationId xmlns:p14="http://schemas.microsoft.com/office/powerpoint/2010/main" val="319913295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Φαινόμενο </a:t>
            </a:r>
            <a:r>
              <a:rPr lang="en-US" dirty="0" smtClean="0"/>
              <a:t>Rouleaux</a:t>
            </a:r>
            <a:r>
              <a:rPr lang="el-GR" dirty="0" smtClean="0"/>
              <a:t> </a:t>
            </a:r>
            <a:r>
              <a:rPr lang="el-GR" sz="3000" b="0" dirty="0" smtClean="0"/>
              <a:t>1/2</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115</a:t>
            </a:fld>
            <a:endParaRPr lang="el-GR"/>
          </a:p>
        </p:txBody>
      </p:sp>
      <p:pic>
        <p:nvPicPr>
          <p:cNvPr id="136194" name="Picture 2" descr="File:Rouleau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664" y="1331768"/>
            <a:ext cx="6060673" cy="45455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1943708" y="6013216"/>
            <a:ext cx="5256584"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3"/>
              </a:rPr>
              <a:t>Rouleaux</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Gabriel Caponetti"/>
              </a:rPr>
              <a:t>Gabriel </a:t>
            </a:r>
            <a:r>
              <a:rPr lang="en-US" sz="1200" dirty="0" err="1">
                <a:latin typeface="+mn-lt"/>
                <a:hlinkClick r:id="rId4" tooltip="User:Gabriel Caponetti"/>
              </a:rPr>
              <a:t>Caponetti</a:t>
            </a:r>
            <a:r>
              <a:rPr lang="en-US" sz="1200" dirty="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solidFill>
                <a:latin typeface="+mn-lt"/>
                <a:hlinkClick r:id="rId5"/>
              </a:rPr>
              <a:t>CC BY-SA 3.0</a:t>
            </a:r>
            <a:endParaRPr lang="en-US" sz="1200" dirty="0">
              <a:solidFill>
                <a:prstClr val="black"/>
              </a:solidFill>
              <a:latin typeface="+mn-lt"/>
            </a:endParaRPr>
          </a:p>
        </p:txBody>
      </p:sp>
    </p:spTree>
    <p:extLst>
      <p:ext uri="{BB962C8B-B14F-4D97-AF65-F5344CB8AC3E}">
        <p14:creationId xmlns:p14="http://schemas.microsoft.com/office/powerpoint/2010/main" val="202360633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Φαινόμενο </a:t>
            </a:r>
            <a:r>
              <a:rPr lang="en-US" dirty="0" smtClean="0"/>
              <a:t>Rouleaux</a:t>
            </a:r>
            <a:r>
              <a:rPr lang="el-GR" dirty="0" smtClean="0"/>
              <a:t> </a:t>
            </a:r>
            <a:r>
              <a:rPr lang="el-GR" sz="3000" b="0" dirty="0"/>
              <a:t>2</a:t>
            </a:r>
            <a:r>
              <a:rPr lang="el-GR" sz="3000" b="0" dirty="0" smtClean="0"/>
              <a:t>/2</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116</a:t>
            </a:fld>
            <a:endParaRPr lang="el-GR"/>
          </a:p>
        </p:txBody>
      </p:sp>
      <p:grpSp>
        <p:nvGrpSpPr>
          <p:cNvPr id="5" name="Ομάδα 4"/>
          <p:cNvGrpSpPr/>
          <p:nvPr/>
        </p:nvGrpSpPr>
        <p:grpSpPr>
          <a:xfrm>
            <a:off x="743226" y="1988840"/>
            <a:ext cx="7657548" cy="3020851"/>
            <a:chOff x="743226" y="1988840"/>
            <a:chExt cx="7657548" cy="3020851"/>
          </a:xfrm>
        </p:grpSpPr>
        <p:pic>
          <p:nvPicPr>
            <p:cNvPr id="142338" name="Picture 2" descr="File:Gray453-a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226" y="1988840"/>
              <a:ext cx="7657548" cy="28083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Βέλος προς τα επάνω 2"/>
            <p:cNvSpPr/>
            <p:nvPr/>
          </p:nvSpPr>
          <p:spPr>
            <a:xfrm rot="20282660">
              <a:off x="5761144" y="3929571"/>
              <a:ext cx="576064" cy="1080120"/>
            </a:xfrm>
            <a:prstGeom prst="up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9" name="Rectangle 7"/>
          <p:cNvSpPr/>
          <p:nvPr/>
        </p:nvSpPr>
        <p:spPr>
          <a:xfrm>
            <a:off x="762000" y="5229200"/>
            <a:ext cx="7620000"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3"/>
              </a:rPr>
              <a:t>Gray453-ab</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4" tooltip="User:Phyzome"/>
              </a:rPr>
              <a:t>Phyzome</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390856353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26368"/>
          </a:xfrm>
        </p:spPr>
        <p:txBody>
          <a:bodyPr>
            <a:noAutofit/>
          </a:bodyPr>
          <a:lstStyle/>
          <a:p>
            <a:r>
              <a:rPr lang="el-GR" dirty="0"/>
              <a:t>Εύρος </a:t>
            </a:r>
            <a:r>
              <a:rPr lang="en-US" dirty="0"/>
              <a:t>K</a:t>
            </a:r>
            <a:r>
              <a:rPr lang="el-GR" dirty="0" err="1"/>
              <a:t>ατανομής</a:t>
            </a:r>
            <a:r>
              <a:rPr lang="el-GR" dirty="0"/>
              <a:t> </a:t>
            </a:r>
            <a:r>
              <a:rPr lang="en-US" dirty="0"/>
              <a:t>M</a:t>
            </a:r>
            <a:r>
              <a:rPr lang="el-GR" dirty="0" err="1"/>
              <a:t>εγέθους</a:t>
            </a:r>
            <a:r>
              <a:rPr lang="el-GR" dirty="0"/>
              <a:t> </a:t>
            </a:r>
            <a:r>
              <a:rPr lang="en-US" dirty="0"/>
              <a:t>E</a:t>
            </a:r>
            <a:r>
              <a:rPr lang="el-GR" dirty="0" err="1" smtClean="0"/>
              <a:t>ρυθροκυττάρων</a:t>
            </a:r>
            <a:r>
              <a:rPr lang="en-US" dirty="0" smtClean="0"/>
              <a:t> </a:t>
            </a:r>
            <a:r>
              <a:rPr lang="el-GR" dirty="0" smtClean="0"/>
              <a:t>(</a:t>
            </a:r>
            <a:r>
              <a:rPr lang="en-US" dirty="0"/>
              <a:t>RDW</a:t>
            </a:r>
            <a:r>
              <a:rPr lang="en-US" dirty="0" smtClean="0"/>
              <a:t>)</a:t>
            </a:r>
            <a:r>
              <a:rPr lang="el-GR" dirty="0" smtClean="0"/>
              <a:t> </a:t>
            </a:r>
            <a:r>
              <a:rPr lang="el-GR" sz="3000" b="0" dirty="0" smtClean="0"/>
              <a:t>1/2</a:t>
            </a:r>
            <a:endParaRPr lang="el-GR" sz="3000" b="0" dirty="0"/>
          </a:p>
        </p:txBody>
      </p:sp>
      <p:sp>
        <p:nvSpPr>
          <p:cNvPr id="3" name="Θέση περιεχομένου 2"/>
          <p:cNvSpPr>
            <a:spLocks noGrp="1"/>
          </p:cNvSpPr>
          <p:nvPr>
            <p:ph idx="1"/>
          </p:nvPr>
        </p:nvSpPr>
        <p:spPr>
          <a:xfrm>
            <a:off x="457200" y="1412776"/>
            <a:ext cx="8291264" cy="5112568"/>
          </a:xfrm>
        </p:spPr>
        <p:txBody>
          <a:bodyPr>
            <a:normAutofit/>
          </a:bodyPr>
          <a:lstStyle/>
          <a:p>
            <a:r>
              <a:rPr lang="el-GR" b="1" dirty="0" smtClean="0"/>
              <a:t>Δείκτης </a:t>
            </a:r>
            <a:r>
              <a:rPr lang="el-GR" b="1" dirty="0"/>
              <a:t>του βαθμού της </a:t>
            </a:r>
            <a:r>
              <a:rPr lang="el-GR" b="1" dirty="0" err="1"/>
              <a:t>ανισοκυττάρωσης</a:t>
            </a:r>
            <a:r>
              <a:rPr lang="el-GR" b="1" dirty="0"/>
              <a:t> </a:t>
            </a:r>
          </a:p>
          <a:p>
            <a:pPr lvl="1"/>
            <a:r>
              <a:rPr lang="el-GR" altLang="el-GR" dirty="0" smtClean="0"/>
              <a:t>Αυτοματοποιημένη </a:t>
            </a:r>
            <a:r>
              <a:rPr lang="el-GR" altLang="el-GR" dirty="0"/>
              <a:t>μέτρηση που εξάγεται από τους αιματολογικούς </a:t>
            </a:r>
            <a:r>
              <a:rPr lang="el-GR" altLang="el-GR" dirty="0" smtClean="0"/>
              <a:t>αναλυτές</a:t>
            </a:r>
            <a:r>
              <a:rPr lang="en-US" altLang="el-GR" dirty="0" smtClean="0"/>
              <a:t>.</a:t>
            </a:r>
          </a:p>
          <a:p>
            <a:pPr lvl="1"/>
            <a:r>
              <a:rPr lang="el-GR" altLang="el-GR" dirty="0" smtClean="0"/>
              <a:t>Χρήσιμη </a:t>
            </a:r>
            <a:r>
              <a:rPr lang="el-GR" altLang="el-GR" dirty="0"/>
              <a:t>στην διερεύνηση ορισμένων αιματολογικών διαταραχών και στην παρακολούθηση της ανταπόκρισης στη </a:t>
            </a:r>
            <a:r>
              <a:rPr lang="el-GR" altLang="el-GR" dirty="0" smtClean="0"/>
              <a:t>θεραπεία</a:t>
            </a:r>
            <a:r>
              <a:rPr lang="en-US" altLang="el-GR" dirty="0" smtClean="0"/>
              <a:t>.</a:t>
            </a:r>
            <a:endParaRPr lang="el-GR" altLang="el-GR" dirty="0"/>
          </a:p>
          <a:p>
            <a:pPr lvl="1"/>
            <a:r>
              <a:rPr lang="el-GR" altLang="el-GR" dirty="0" smtClean="0"/>
              <a:t>Δεν </a:t>
            </a:r>
            <a:r>
              <a:rPr lang="el-GR" altLang="el-GR" dirty="0"/>
              <a:t>έχει καμία χρησιμότητα σε απουσία αναιμίας </a:t>
            </a:r>
          </a:p>
          <a:p>
            <a:r>
              <a:rPr lang="el-GR" altLang="el-GR" dirty="0" smtClean="0"/>
              <a:t>Φυσιολογικές </a:t>
            </a:r>
            <a:r>
              <a:rPr lang="el-GR" altLang="el-GR" dirty="0"/>
              <a:t>τιμές του δείκτη είναι από </a:t>
            </a:r>
            <a:r>
              <a:rPr lang="el-GR" altLang="el-GR" b="1" dirty="0"/>
              <a:t>11,5-14,5 </a:t>
            </a:r>
            <a:r>
              <a:rPr lang="en-US" altLang="el-GR" b="1" dirty="0"/>
              <a:t>CV</a:t>
            </a:r>
            <a:r>
              <a:rPr lang="el-GR" altLang="el-GR" b="1" dirty="0"/>
              <a:t>% </a:t>
            </a:r>
          </a:p>
          <a:p>
            <a:pPr marL="0" indent="0" algn="ctr">
              <a:buNone/>
            </a:pPr>
            <a:r>
              <a:rPr lang="en-US" altLang="el-GR" b="1" dirty="0"/>
              <a:t>RDW = (Standard deviation of RBC volume χ mean cell volume) x 100 </a:t>
            </a:r>
            <a:endParaRPr lang="el-GR" altLang="el-GR" b="1"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117</a:t>
            </a:fld>
            <a:endParaRPr lang="el-GR"/>
          </a:p>
        </p:txBody>
      </p:sp>
    </p:spTree>
    <p:extLst>
      <p:ext uri="{BB962C8B-B14F-4D97-AF65-F5344CB8AC3E}">
        <p14:creationId xmlns:p14="http://schemas.microsoft.com/office/powerpoint/2010/main" val="347519357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5" descr="Anemia1"/>
          <p:cNvPicPr>
            <a:picLocks noChangeAspect="1" noChangeArrowheads="1"/>
          </p:cNvPicPr>
          <p:nvPr/>
        </p:nvPicPr>
        <p:blipFill>
          <a:blip r:embed="rId2">
            <a:extLst>
              <a:ext uri="{28A0092B-C50C-407E-A947-70E740481C1C}">
                <a14:useLocalDpi xmlns:a14="http://schemas.microsoft.com/office/drawing/2010/main" val="0"/>
              </a:ext>
            </a:extLst>
          </a:blip>
          <a:srcRect l="12451" t="8253" r="9727" b="17468"/>
          <a:stretch>
            <a:fillRect/>
          </a:stretch>
        </p:blipFill>
        <p:spPr bwMode="auto">
          <a:xfrm>
            <a:off x="685800" y="1752600"/>
            <a:ext cx="7543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a:xfrm>
            <a:off x="0" y="116632"/>
            <a:ext cx="9144000" cy="1008112"/>
          </a:xfrm>
        </p:spPr>
        <p:txBody>
          <a:bodyPr>
            <a:noAutofit/>
          </a:bodyPr>
          <a:lstStyle/>
          <a:p>
            <a:r>
              <a:rPr lang="el-GR" dirty="0"/>
              <a:t>Εύρος </a:t>
            </a:r>
            <a:r>
              <a:rPr lang="en-US" dirty="0"/>
              <a:t>K</a:t>
            </a:r>
            <a:r>
              <a:rPr lang="el-GR" dirty="0" err="1"/>
              <a:t>ατανομής</a:t>
            </a:r>
            <a:r>
              <a:rPr lang="el-GR" dirty="0"/>
              <a:t> </a:t>
            </a:r>
            <a:r>
              <a:rPr lang="en-US" dirty="0"/>
              <a:t>M</a:t>
            </a:r>
            <a:r>
              <a:rPr lang="el-GR" dirty="0" err="1"/>
              <a:t>εγέθους</a:t>
            </a:r>
            <a:r>
              <a:rPr lang="el-GR" dirty="0"/>
              <a:t> </a:t>
            </a:r>
            <a:r>
              <a:rPr lang="en-US" dirty="0"/>
              <a:t>E</a:t>
            </a:r>
            <a:r>
              <a:rPr lang="el-GR" dirty="0" err="1"/>
              <a:t>ρυθροκυττάρων</a:t>
            </a:r>
            <a:r>
              <a:rPr lang="el-GR" dirty="0"/>
              <a:t> (</a:t>
            </a:r>
            <a:r>
              <a:rPr lang="en-US" dirty="0"/>
              <a:t>RDW</a:t>
            </a:r>
            <a:r>
              <a:rPr lang="en-US" dirty="0" smtClean="0"/>
              <a:t>)</a:t>
            </a:r>
            <a:r>
              <a:rPr lang="el-GR" dirty="0" smtClean="0"/>
              <a:t> </a:t>
            </a:r>
            <a:r>
              <a:rPr lang="el-GR" sz="3000" b="0" dirty="0" smtClean="0"/>
              <a:t>2/2</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118</a:t>
            </a:fld>
            <a:endParaRPr lang="el-GR"/>
          </a:p>
        </p:txBody>
      </p:sp>
      <p:sp>
        <p:nvSpPr>
          <p:cNvPr id="5" name="Ορθογώνιο 4"/>
          <p:cNvSpPr/>
          <p:nvPr/>
        </p:nvSpPr>
        <p:spPr>
          <a:xfrm>
            <a:off x="2411760" y="6278563"/>
            <a:ext cx="4572000" cy="276999"/>
          </a:xfrm>
          <a:prstGeom prst="rect">
            <a:avLst/>
          </a:prstGeom>
        </p:spPr>
        <p:txBody>
          <a:bodyPr>
            <a:spAutoFit/>
          </a:bodyPr>
          <a:lstStyle/>
          <a:p>
            <a:pPr algn="ctr"/>
            <a:r>
              <a:rPr lang="en-US" sz="1200" dirty="0" smtClean="0">
                <a:latin typeface="+mn-lt"/>
                <a:hlinkClick r:id="rId3"/>
              </a:rPr>
              <a:t>clinicclinic2.cafe24.com</a:t>
            </a:r>
            <a:endParaRPr lang="el-GR" sz="1200" dirty="0">
              <a:latin typeface="+mn-lt"/>
            </a:endParaRPr>
          </a:p>
        </p:txBody>
      </p:sp>
    </p:spTree>
    <p:extLst>
      <p:ext uri="{BB962C8B-B14F-4D97-AF65-F5344CB8AC3E}">
        <p14:creationId xmlns:p14="http://schemas.microsoft.com/office/powerpoint/2010/main" val="2372637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Επίδραση στα </a:t>
            </a:r>
            <a:r>
              <a:rPr lang="el-GR" dirty="0" smtClean="0"/>
              <a:t>Αιμοπετάλια</a:t>
            </a:r>
            <a:endParaRPr lang="el-GR" dirty="0"/>
          </a:p>
        </p:txBody>
      </p:sp>
      <p:sp>
        <p:nvSpPr>
          <p:cNvPr id="5" name="Θέση περιεχομένου 4"/>
          <p:cNvSpPr>
            <a:spLocks noGrp="1"/>
          </p:cNvSpPr>
          <p:nvPr>
            <p:ph idx="1"/>
          </p:nvPr>
        </p:nvSpPr>
        <p:spPr>
          <a:xfrm>
            <a:off x="457200" y="1196752"/>
            <a:ext cx="8075240" cy="5040560"/>
          </a:xfrm>
        </p:spPr>
        <p:txBody>
          <a:bodyPr/>
          <a:lstStyle/>
          <a:p>
            <a:r>
              <a:rPr lang="el-GR" dirty="0"/>
              <a:t>Μειώνει την </a:t>
            </a:r>
            <a:r>
              <a:rPr lang="el-GR" dirty="0" err="1"/>
              <a:t>αιμοπεταλιακή</a:t>
            </a:r>
            <a:r>
              <a:rPr lang="el-GR" dirty="0"/>
              <a:t> </a:t>
            </a:r>
            <a:r>
              <a:rPr lang="el-GR" dirty="0" smtClean="0"/>
              <a:t>ενεργοποίηση.</a:t>
            </a:r>
            <a:endParaRPr lang="el-GR" dirty="0"/>
          </a:p>
          <a:p>
            <a:r>
              <a:rPr lang="el-GR" dirty="0"/>
              <a:t>Δεν αφήνει τα αιμοπετάλια να έρθουν σε επαφή με το </a:t>
            </a:r>
            <a:r>
              <a:rPr lang="el-GR" dirty="0" smtClean="0"/>
              <a:t>σωληνάριο.</a:t>
            </a:r>
            <a:endParaRPr lang="el-GR" dirty="0"/>
          </a:p>
          <a:p>
            <a:r>
              <a:rPr lang="el-GR" dirty="0" err="1"/>
              <a:t>Ψευδοθρομβοπενία</a:t>
            </a:r>
            <a:r>
              <a:rPr lang="el-GR" dirty="0"/>
              <a:t> μπορεί να υπάρξει από κακή ανάμειξη αίματος και αντιπηκτικού (μικροί θρόμβοι </a:t>
            </a:r>
            <a:r>
              <a:rPr lang="el-GR" dirty="0" err="1"/>
              <a:t>ινικής</a:t>
            </a:r>
            <a:r>
              <a:rPr lang="el-GR" dirty="0" smtClean="0"/>
              <a:t>).</a:t>
            </a:r>
            <a:endParaRPr lang="el-GR" dirty="0"/>
          </a:p>
          <a:p>
            <a:r>
              <a:rPr lang="el-GR" dirty="0"/>
              <a:t>Προσοχή στην αληθή </a:t>
            </a:r>
            <a:r>
              <a:rPr lang="el-GR" dirty="0" err="1" smtClean="0"/>
              <a:t>θρομβοπενία</a:t>
            </a:r>
            <a:r>
              <a:rPr lang="el-GR" dirty="0" smtClean="0"/>
              <a:t>.</a:t>
            </a:r>
            <a:endParaRPr lang="el-GR" dirty="0"/>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337772980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Αυξημένος δείκτης </a:t>
            </a:r>
            <a:r>
              <a:rPr lang="en-US" dirty="0"/>
              <a:t>RDW </a:t>
            </a:r>
            <a:endParaRPr lang="el-GR" dirty="0"/>
          </a:p>
        </p:txBody>
      </p:sp>
      <p:sp>
        <p:nvSpPr>
          <p:cNvPr id="3" name="Θέση περιεχομένου 2"/>
          <p:cNvSpPr>
            <a:spLocks noGrp="1"/>
          </p:cNvSpPr>
          <p:nvPr>
            <p:ph idx="1"/>
          </p:nvPr>
        </p:nvSpPr>
        <p:spPr/>
        <p:txBody>
          <a:bodyPr>
            <a:normAutofit/>
          </a:bodyPr>
          <a:lstStyle/>
          <a:p>
            <a:pPr>
              <a:buNone/>
            </a:pPr>
            <a:r>
              <a:rPr lang="el-GR" altLang="el-GR" sz="2400" dirty="0"/>
              <a:t>Αυξημένος δείκτης </a:t>
            </a:r>
            <a:r>
              <a:rPr lang="en-US" altLang="el-GR" sz="2400" dirty="0"/>
              <a:t>RDW </a:t>
            </a:r>
            <a:r>
              <a:rPr lang="el-GR" altLang="el-GR" sz="2400" dirty="0"/>
              <a:t>παρατηρείται </a:t>
            </a:r>
            <a:r>
              <a:rPr lang="el-GR" altLang="el-GR" sz="2400" dirty="0" smtClean="0"/>
              <a:t>σε:</a:t>
            </a:r>
            <a:endParaRPr lang="en-US" altLang="el-GR" sz="2400" dirty="0"/>
          </a:p>
          <a:p>
            <a:r>
              <a:rPr lang="el-GR" altLang="el-GR" sz="2400" dirty="0" smtClean="0"/>
              <a:t>Σιδηροπενική </a:t>
            </a:r>
            <a:r>
              <a:rPr lang="el-GR" altLang="el-GR" sz="2400" dirty="0"/>
              <a:t>αναιμία</a:t>
            </a:r>
            <a:r>
              <a:rPr lang="el-GR" altLang="el-GR" sz="2400" dirty="0" smtClean="0"/>
              <a:t>,</a:t>
            </a:r>
            <a:endParaRPr lang="en-US" altLang="el-GR" sz="2400" dirty="0"/>
          </a:p>
          <a:p>
            <a:r>
              <a:rPr lang="el-GR" altLang="el-GR" sz="2400" dirty="0"/>
              <a:t>Ένδεια απουσίας βιταμίνης Β12 και </a:t>
            </a:r>
            <a:r>
              <a:rPr lang="el-GR" altLang="el-GR" sz="2400" dirty="0" err="1"/>
              <a:t>φυλλικού</a:t>
            </a:r>
            <a:r>
              <a:rPr lang="el-GR" altLang="el-GR" sz="2400" dirty="0"/>
              <a:t> οξέος</a:t>
            </a:r>
            <a:r>
              <a:rPr lang="el-GR" altLang="el-GR" sz="2400" dirty="0" smtClean="0"/>
              <a:t>,</a:t>
            </a:r>
            <a:endParaRPr lang="en-US" altLang="el-GR" sz="2400" dirty="0"/>
          </a:p>
          <a:p>
            <a:r>
              <a:rPr lang="el-GR" altLang="el-GR" sz="2400" dirty="0"/>
              <a:t>Σε περιπτώσεις παθολογικές αιμοσφαιρίνης</a:t>
            </a:r>
            <a:r>
              <a:rPr lang="el-GR" altLang="el-GR" sz="2400" dirty="0" smtClean="0"/>
              <a:t>,</a:t>
            </a:r>
            <a:endParaRPr lang="en-US" altLang="el-GR" sz="2400" dirty="0"/>
          </a:p>
          <a:p>
            <a:r>
              <a:rPr lang="el-GR" altLang="el-GR" sz="2400" dirty="0"/>
              <a:t>Θαλασσαιμίες και </a:t>
            </a:r>
            <a:r>
              <a:rPr lang="el-GR" altLang="el-GR" sz="2400" dirty="0" smtClean="0"/>
              <a:t>σε</a:t>
            </a:r>
            <a:endParaRPr lang="en-US" altLang="el-GR" sz="2400" dirty="0"/>
          </a:p>
          <a:p>
            <a:r>
              <a:rPr lang="el-GR" altLang="el-GR" sz="2400" dirty="0" err="1"/>
              <a:t>Αυτοάνοση</a:t>
            </a:r>
            <a:r>
              <a:rPr lang="el-GR" altLang="el-GR" sz="2400" dirty="0"/>
              <a:t> αιμολυτική αναιμία</a:t>
            </a:r>
            <a:r>
              <a:rPr lang="el-GR" alt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119</a:t>
            </a:fld>
            <a:endParaRPr lang="el-GR"/>
          </a:p>
        </p:txBody>
      </p:sp>
    </p:spTree>
    <p:extLst>
      <p:ext uri="{BB962C8B-B14F-4D97-AF65-F5344CB8AC3E}">
        <p14:creationId xmlns:p14="http://schemas.microsoft.com/office/powerpoint/2010/main" val="292961626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636912"/>
            <a:ext cx="8229600" cy="908720"/>
          </a:xfrm>
          <a:ln>
            <a:solidFill>
              <a:srgbClr val="004A82"/>
            </a:solidFill>
          </a:ln>
        </p:spPr>
        <p:txBody>
          <a:bodyPr>
            <a:normAutofit/>
          </a:bodyPr>
          <a:lstStyle/>
          <a:p>
            <a:r>
              <a:rPr lang="el-GR" dirty="0" smtClean="0"/>
              <a:t>7. Αρίθμηση Αιμοπεταλίων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120</a:t>
            </a:fld>
            <a:endParaRPr lang="el-GR"/>
          </a:p>
        </p:txBody>
      </p:sp>
    </p:spTree>
    <p:extLst>
      <p:ext uri="{BB962C8B-B14F-4D97-AF65-F5344CB8AC3E}">
        <p14:creationId xmlns:p14="http://schemas.microsoft.com/office/powerpoint/2010/main" val="396804978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Παράμετροι </a:t>
            </a:r>
            <a:r>
              <a:rPr lang="en-US" dirty="0" smtClean="0"/>
              <a:t>PLTs</a:t>
            </a:r>
            <a:endParaRPr lang="el-GR" dirty="0"/>
          </a:p>
        </p:txBody>
      </p:sp>
      <p:sp>
        <p:nvSpPr>
          <p:cNvPr id="3" name="Θέση περιεχομένου 2"/>
          <p:cNvSpPr>
            <a:spLocks noGrp="1"/>
          </p:cNvSpPr>
          <p:nvPr>
            <p:ph idx="1"/>
          </p:nvPr>
        </p:nvSpPr>
        <p:spPr/>
        <p:txBody>
          <a:bodyPr>
            <a:normAutofit/>
          </a:bodyPr>
          <a:lstStyle/>
          <a:p>
            <a:r>
              <a:rPr lang="el-GR" sz="2400" dirty="0"/>
              <a:t>Μέσος όγκος </a:t>
            </a:r>
            <a:r>
              <a:rPr lang="en-US" sz="2400" dirty="0"/>
              <a:t>PLT, MPV (Mean Platelet Volume)</a:t>
            </a:r>
          </a:p>
          <a:p>
            <a:pPr marL="0" indent="0" algn="ctr">
              <a:buNone/>
            </a:pPr>
            <a:r>
              <a:rPr lang="el-GR" sz="2400" b="1" dirty="0"/>
              <a:t>Φ.Τ. 8-12 </a:t>
            </a:r>
            <a:r>
              <a:rPr lang="en-US" sz="2400" b="1" dirty="0" err="1" smtClean="0"/>
              <a:t>fl</a:t>
            </a:r>
            <a:endParaRPr lang="en-US" sz="2400" dirty="0"/>
          </a:p>
          <a:p>
            <a:r>
              <a:rPr lang="el-GR" sz="2400" dirty="0"/>
              <a:t>Ασυμφωνία μεταξύ αναλυτών</a:t>
            </a:r>
          </a:p>
          <a:p>
            <a:pPr marL="355600" indent="0">
              <a:spcAft>
                <a:spcPts val="2400"/>
              </a:spcAft>
              <a:buNone/>
            </a:pPr>
            <a:r>
              <a:rPr lang="el-GR" sz="2400" dirty="0"/>
              <a:t>Παραμονή δείγματος →  ↑</a:t>
            </a:r>
            <a:r>
              <a:rPr lang="en-US" sz="2400" dirty="0"/>
              <a:t>MPV (</a:t>
            </a:r>
            <a:r>
              <a:rPr lang="el-GR" sz="2400" dirty="0"/>
              <a:t>αλλοίωση σχήματος </a:t>
            </a:r>
            <a:r>
              <a:rPr lang="en-US" sz="2400" dirty="0"/>
              <a:t>PLTs</a:t>
            </a:r>
            <a:r>
              <a:rPr lang="en-US" sz="2400" dirty="0" smtClean="0"/>
              <a:t>)</a:t>
            </a:r>
            <a:r>
              <a:rPr lang="el-GR" sz="2400" dirty="0" smtClean="0"/>
              <a:t>.</a:t>
            </a:r>
            <a:endParaRPr lang="en-US" sz="2400" dirty="0"/>
          </a:p>
          <a:p>
            <a:r>
              <a:rPr lang="en-US" sz="2400" b="1" dirty="0" smtClean="0"/>
              <a:t>MPV</a:t>
            </a:r>
            <a:r>
              <a:rPr lang="el-GR" sz="2400" b="1" dirty="0" smtClean="0"/>
              <a:t> </a:t>
            </a:r>
            <a:r>
              <a:rPr lang="en-US" sz="2400" dirty="0" smtClean="0"/>
              <a:t>- </a:t>
            </a:r>
            <a:r>
              <a:rPr lang="el-GR" sz="2400" dirty="0"/>
              <a:t>Ιδιοπαθής </a:t>
            </a:r>
            <a:r>
              <a:rPr lang="el-GR" sz="2400" dirty="0" err="1"/>
              <a:t>θρομβοπενική</a:t>
            </a:r>
            <a:r>
              <a:rPr lang="el-GR" sz="2400" dirty="0"/>
              <a:t> </a:t>
            </a:r>
            <a:r>
              <a:rPr lang="el-GR" sz="2400" dirty="0" smtClean="0"/>
              <a:t>πορφύρα.</a:t>
            </a:r>
            <a:endParaRPr lang="el-GR" sz="2400" dirty="0"/>
          </a:p>
          <a:p>
            <a:r>
              <a:rPr lang="en-US" sz="2400" b="1" dirty="0" smtClean="0"/>
              <a:t>MPV</a:t>
            </a:r>
            <a:r>
              <a:rPr lang="el-GR" sz="2400" b="1" dirty="0" smtClean="0"/>
              <a:t> </a:t>
            </a:r>
            <a:r>
              <a:rPr lang="en-US" sz="2400" dirty="0" smtClean="0"/>
              <a:t>-</a:t>
            </a:r>
            <a:r>
              <a:rPr lang="en-US" sz="2400" b="1" dirty="0" smtClean="0"/>
              <a:t> </a:t>
            </a:r>
            <a:r>
              <a:rPr lang="el-GR" sz="2400" dirty="0" err="1"/>
              <a:t>Θρομβοπενία</a:t>
            </a:r>
            <a:r>
              <a:rPr lang="el-GR" sz="2400" dirty="0"/>
              <a:t> λόγω μυελικής </a:t>
            </a:r>
            <a:r>
              <a:rPr lang="el-GR" sz="2400" dirty="0" smtClean="0"/>
              <a:t>απλασίας.</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121</a:t>
            </a:fld>
            <a:endParaRPr lang="el-GR"/>
          </a:p>
        </p:txBody>
      </p:sp>
    </p:spTree>
    <p:extLst>
      <p:ext uri="{BB962C8B-B14F-4D97-AF65-F5344CB8AC3E}">
        <p14:creationId xmlns:p14="http://schemas.microsoft.com/office/powerpoint/2010/main" val="171229003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a:t>Αιμοπετάλια ή </a:t>
            </a:r>
            <a:r>
              <a:rPr lang="el-GR" dirty="0" err="1"/>
              <a:t>Θρομβοκύτταρα</a:t>
            </a:r>
            <a:r>
              <a:rPr lang="el-GR" dirty="0"/>
              <a:t> </a:t>
            </a:r>
            <a:br>
              <a:rPr lang="el-GR" dirty="0"/>
            </a:br>
            <a:r>
              <a:rPr lang="en-US" dirty="0" smtClean="0"/>
              <a:t>Platelets</a:t>
            </a:r>
            <a:r>
              <a:rPr lang="el-GR" dirty="0" smtClean="0"/>
              <a:t> </a:t>
            </a:r>
            <a:r>
              <a:rPr lang="el-GR" sz="3000" b="0" dirty="0" smtClean="0"/>
              <a:t>1/2</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122</a:t>
            </a:fld>
            <a:endParaRPr lang="el-GR"/>
          </a:p>
        </p:txBody>
      </p:sp>
      <p:pic>
        <p:nvPicPr>
          <p:cNvPr id="137218" name="Picture 2" descr="File:Blausen 0740 Platelets.png"/>
          <p:cNvPicPr>
            <a:picLocks noChangeAspect="1" noChangeArrowheads="1"/>
          </p:cNvPicPr>
          <p:nvPr/>
        </p:nvPicPr>
        <p:blipFill rotWithShape="1">
          <a:blip r:embed="rId2">
            <a:extLst>
              <a:ext uri="{28A0092B-C50C-407E-A947-70E740481C1C}">
                <a14:useLocalDpi xmlns:a14="http://schemas.microsoft.com/office/drawing/2010/main" val="0"/>
              </a:ext>
            </a:extLst>
          </a:blip>
          <a:srcRect t="4138" b="9647"/>
          <a:stretch/>
        </p:blipFill>
        <p:spPr bwMode="auto">
          <a:xfrm>
            <a:off x="1763688" y="1484784"/>
            <a:ext cx="5715000" cy="492710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1259631" y="6464369"/>
            <a:ext cx="6659893"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Blausen 0740 </a:t>
            </a:r>
            <a:r>
              <a:rPr lang="en-US" sz="1200" dirty="0" smtClean="0">
                <a:latin typeface="+mn-lt"/>
                <a:hlinkClick r:id="rId3"/>
              </a:rPr>
              <a:t>Platelets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smtClean="0">
                <a:solidFill>
                  <a:prstClr val="black">
                    <a:lumMod val="75000"/>
                    <a:lumOff val="25000"/>
                  </a:prstClr>
                </a:solidFill>
                <a:latin typeface="+mn-lt"/>
                <a:hlinkClick r:id="rId4"/>
              </a:rPr>
              <a:t>BruceBlaus</a:t>
            </a:r>
            <a:r>
              <a:rPr lang="el-GR" sz="1200" dirty="0" smtClean="0">
                <a:solidFill>
                  <a:prstClr val="black">
                    <a:lumMod val="75000"/>
                    <a:lumOff val="25000"/>
                  </a:prstClr>
                </a:solidFill>
                <a:latin typeface="+mn-lt"/>
              </a:rPr>
              <a:t> διαθέσιμο με άδεια </a:t>
            </a:r>
            <a:r>
              <a:rPr lang="en-US" sz="1200" dirty="0">
                <a:solidFill>
                  <a:prstClr val="black">
                    <a:lumMod val="75000"/>
                    <a:lumOff val="25000"/>
                  </a:prstClr>
                </a:solidFill>
                <a:latin typeface="+mn-lt"/>
                <a:hlinkClick r:id="rId5"/>
              </a:rPr>
              <a:t>CC BY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44013113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Αιμοπετάλια - Αρχές μέτρησης</a:t>
            </a:r>
            <a:endParaRPr lang="el-GR" dirty="0"/>
          </a:p>
        </p:txBody>
      </p:sp>
      <p:sp>
        <p:nvSpPr>
          <p:cNvPr id="3" name="Θέση περιεχομένου 2"/>
          <p:cNvSpPr>
            <a:spLocks noGrp="1"/>
          </p:cNvSpPr>
          <p:nvPr>
            <p:ph idx="1"/>
          </p:nvPr>
        </p:nvSpPr>
        <p:spPr/>
        <p:txBody>
          <a:bodyPr>
            <a:normAutofit/>
          </a:bodyPr>
          <a:lstStyle/>
          <a:p>
            <a:r>
              <a:rPr lang="el-GR" sz="2400" dirty="0" smtClean="0"/>
              <a:t>Ηλεκτρονική-Μεταβολή </a:t>
            </a:r>
            <a:r>
              <a:rPr lang="el-GR" sz="2400" dirty="0"/>
              <a:t>ηλεκτρικής </a:t>
            </a:r>
            <a:r>
              <a:rPr lang="el-GR" sz="2400" dirty="0" smtClean="0"/>
              <a:t>αντίστασης.</a:t>
            </a:r>
            <a:endParaRPr lang="el-GR" sz="2400" dirty="0"/>
          </a:p>
          <a:p>
            <a:r>
              <a:rPr lang="el-GR" sz="2400" dirty="0" smtClean="0"/>
              <a:t>Οπτικός </a:t>
            </a:r>
            <a:r>
              <a:rPr lang="el-GR" sz="2400" dirty="0"/>
              <a:t>σκεδασμός ακτίνας </a:t>
            </a:r>
            <a:r>
              <a:rPr lang="el-GR" sz="2400" dirty="0" err="1"/>
              <a:t>laser</a:t>
            </a:r>
            <a:r>
              <a:rPr lang="el-GR" sz="2400" dirty="0"/>
              <a:t> ή</a:t>
            </a:r>
          </a:p>
          <a:p>
            <a:r>
              <a:rPr lang="el-GR" sz="2400" dirty="0" smtClean="0"/>
              <a:t>Οπτική </a:t>
            </a:r>
            <a:r>
              <a:rPr lang="el-GR" sz="2400" dirty="0"/>
              <a:t>μέτρηση με φθορισμό (</a:t>
            </a:r>
            <a:r>
              <a:rPr lang="el-GR" sz="2400" dirty="0" err="1"/>
              <a:t>Sysmex</a:t>
            </a:r>
            <a:r>
              <a:rPr lang="el-GR" sz="2400" dirty="0"/>
              <a:t> ,</a:t>
            </a:r>
            <a:r>
              <a:rPr lang="el-GR" sz="2400" dirty="0" err="1"/>
              <a:t>φθοριόχρωμα</a:t>
            </a:r>
            <a:r>
              <a:rPr lang="el-GR" sz="2400" dirty="0"/>
              <a:t> </a:t>
            </a:r>
            <a:r>
              <a:rPr lang="el-GR" sz="2400" dirty="0" err="1"/>
              <a:t>πολυμεθίνη</a:t>
            </a:r>
            <a:r>
              <a:rPr lang="el-GR" sz="2400" dirty="0"/>
              <a:t> ) ιδιαίτερα αξιόπιστη σε θαλασσαιμικά σύνδρομα, ύπαρξη μεγάλων </a:t>
            </a:r>
            <a:r>
              <a:rPr lang="el-GR" sz="2400" dirty="0" smtClean="0"/>
              <a:t>ΑΜΠ.</a:t>
            </a:r>
            <a:endParaRPr lang="el-GR" sz="2400" dirty="0"/>
          </a:p>
          <a:p>
            <a:r>
              <a:rPr lang="el-GR" sz="2400" dirty="0" smtClean="0"/>
              <a:t>Ανοσολογική </a:t>
            </a:r>
            <a:r>
              <a:rPr lang="el-GR" sz="2400" dirty="0"/>
              <a:t>μέτρηση (αντι-CD61 αντισώματα</a:t>
            </a:r>
            <a:r>
              <a:rPr lang="el-GR" sz="2400" dirty="0" smtClean="0"/>
              <a:t>).</a:t>
            </a:r>
          </a:p>
          <a:p>
            <a:r>
              <a:rPr lang="el-GR" sz="2400" b="1" dirty="0"/>
              <a:t>Φ.Τ. 150.000 - 400.000 /μ</a:t>
            </a:r>
            <a:r>
              <a:rPr lang="en-US" sz="2400" b="1" dirty="0" smtClean="0"/>
              <a:t>l</a:t>
            </a:r>
            <a:r>
              <a:rPr lang="el-GR" sz="2400" b="1" dirty="0" smtClean="0"/>
              <a:t>.</a:t>
            </a:r>
            <a:endParaRPr lang="el-GR" sz="2400"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123</a:t>
            </a:fld>
            <a:endParaRPr lang="el-GR" dirty="0"/>
          </a:p>
        </p:txBody>
      </p:sp>
    </p:spTree>
    <p:extLst>
      <p:ext uri="{BB962C8B-B14F-4D97-AF65-F5344CB8AC3E}">
        <p14:creationId xmlns:p14="http://schemas.microsoft.com/office/powerpoint/2010/main" val="216876827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44624"/>
            <a:ext cx="8229600" cy="1229568"/>
          </a:xfrm>
        </p:spPr>
        <p:txBody>
          <a:bodyPr>
            <a:normAutofit/>
          </a:bodyPr>
          <a:lstStyle/>
          <a:p>
            <a:r>
              <a:rPr lang="el-GR" dirty="0"/>
              <a:t>Αιμοπετάλια ή </a:t>
            </a:r>
            <a:r>
              <a:rPr lang="el-GR" dirty="0" err="1"/>
              <a:t>Θρομβοκύτταρα</a:t>
            </a:r>
            <a:r>
              <a:rPr lang="el-GR" dirty="0"/>
              <a:t> </a:t>
            </a:r>
            <a:br>
              <a:rPr lang="el-GR" dirty="0"/>
            </a:br>
            <a:r>
              <a:rPr lang="en-US" dirty="0"/>
              <a:t>Platelets</a:t>
            </a:r>
            <a:r>
              <a:rPr lang="el-GR" dirty="0"/>
              <a:t> </a:t>
            </a:r>
            <a:r>
              <a:rPr lang="el-GR" sz="3000" b="0" dirty="0" smtClean="0"/>
              <a:t>2/2</a:t>
            </a:r>
            <a:endParaRPr lang="el-GR" dirty="0"/>
          </a:p>
        </p:txBody>
      </p:sp>
      <p:sp>
        <p:nvSpPr>
          <p:cNvPr id="3" name="Θέση περιεχομένου 2"/>
          <p:cNvSpPr>
            <a:spLocks noGrp="1"/>
          </p:cNvSpPr>
          <p:nvPr>
            <p:ph idx="1"/>
          </p:nvPr>
        </p:nvSpPr>
        <p:spPr>
          <a:xfrm>
            <a:off x="467544" y="1412776"/>
            <a:ext cx="8496944" cy="5445224"/>
          </a:xfrm>
        </p:spPr>
        <p:txBody>
          <a:bodyPr>
            <a:normAutofit/>
          </a:bodyPr>
          <a:lstStyle/>
          <a:p>
            <a:pPr marL="457200" indent="-457200">
              <a:spcBef>
                <a:spcPts val="600"/>
              </a:spcBef>
              <a:buFont typeface="+mj-lt"/>
              <a:buAutoNum type="arabicPeriod"/>
            </a:pPr>
            <a:r>
              <a:rPr lang="el-GR" dirty="0"/>
              <a:t>Κυτταρόμορφα σωματίδια μικρότερα από τα </a:t>
            </a:r>
            <a:r>
              <a:rPr lang="el-GR" dirty="0" err="1"/>
              <a:t>RBCs</a:t>
            </a:r>
            <a:r>
              <a:rPr lang="el-GR" dirty="0"/>
              <a:t> και </a:t>
            </a:r>
            <a:r>
              <a:rPr lang="el-GR" dirty="0" err="1" smtClean="0"/>
              <a:t>WBCs</a:t>
            </a:r>
            <a:r>
              <a:rPr lang="el-GR" dirty="0" smtClean="0"/>
              <a:t>.</a:t>
            </a:r>
            <a:endParaRPr lang="el-GR" dirty="0"/>
          </a:p>
          <a:p>
            <a:pPr marL="457200" indent="-457200">
              <a:spcBef>
                <a:spcPts val="600"/>
              </a:spcBef>
              <a:buFont typeface="+mj-lt"/>
              <a:buAutoNum type="arabicPeriod"/>
            </a:pPr>
            <a:r>
              <a:rPr lang="el-GR" dirty="0"/>
              <a:t>Είναι δισκοειδή ή ωοειδή ή επιμήκη σωματίδια μεγέθους 1-4μm και δεν έχουν </a:t>
            </a:r>
            <a:r>
              <a:rPr lang="el-GR" dirty="0" smtClean="0"/>
              <a:t>πυρήνα.</a:t>
            </a:r>
            <a:endParaRPr lang="el-GR" dirty="0"/>
          </a:p>
          <a:p>
            <a:pPr marL="457200" indent="-457200">
              <a:spcBef>
                <a:spcPts val="600"/>
              </a:spcBef>
              <a:buFont typeface="+mj-lt"/>
              <a:buAutoNum type="arabicPeriod"/>
            </a:pPr>
            <a:r>
              <a:rPr lang="el-GR" dirty="0"/>
              <a:t>Προέρχονται από το κυτταρόπλασμα των </a:t>
            </a:r>
            <a:r>
              <a:rPr lang="el-GR" dirty="0" err="1" smtClean="0"/>
              <a:t>μεγακαρυοκυττάρων</a:t>
            </a:r>
            <a:r>
              <a:rPr lang="el-GR" dirty="0" smtClean="0"/>
              <a:t>.</a:t>
            </a:r>
            <a:endParaRPr lang="el-GR" dirty="0"/>
          </a:p>
          <a:p>
            <a:pPr marL="457200" indent="-457200">
              <a:spcBef>
                <a:spcPts val="600"/>
              </a:spcBef>
              <a:buFont typeface="+mj-lt"/>
              <a:buAutoNum type="arabicPeriod"/>
            </a:pPr>
            <a:r>
              <a:rPr lang="el-GR" dirty="0"/>
              <a:t>Πολυδύναμο αρχέγονο κύτταρο, </a:t>
            </a:r>
            <a:r>
              <a:rPr lang="el-GR" dirty="0" err="1"/>
              <a:t>μονοδύναμο</a:t>
            </a:r>
            <a:r>
              <a:rPr lang="el-GR" dirty="0"/>
              <a:t> αρχέγονο κύτταρο, </a:t>
            </a:r>
            <a:r>
              <a:rPr lang="el-GR" dirty="0" err="1"/>
              <a:t>Μεγακαρυοβλάστη</a:t>
            </a:r>
            <a:r>
              <a:rPr lang="el-GR" dirty="0"/>
              <a:t>, </a:t>
            </a:r>
            <a:r>
              <a:rPr lang="el-GR" dirty="0" err="1"/>
              <a:t>προμεκαρυοπλάστη</a:t>
            </a:r>
            <a:r>
              <a:rPr lang="el-GR" dirty="0"/>
              <a:t>, </a:t>
            </a:r>
            <a:r>
              <a:rPr lang="el-GR" dirty="0" err="1"/>
              <a:t>μεγακαρυοκύτταρο</a:t>
            </a:r>
            <a:r>
              <a:rPr lang="el-GR" dirty="0"/>
              <a:t>, </a:t>
            </a:r>
            <a:r>
              <a:rPr lang="el-GR" dirty="0" smtClean="0"/>
              <a:t>PLT.</a:t>
            </a:r>
            <a:endParaRPr lang="el-GR" dirty="0"/>
          </a:p>
          <a:p>
            <a:pPr marL="457200" indent="-457200">
              <a:spcBef>
                <a:spcPts val="600"/>
              </a:spcBef>
              <a:buFont typeface="+mj-lt"/>
              <a:buAutoNum type="arabicPeriod"/>
            </a:pPr>
            <a:r>
              <a:rPr lang="el-GR" dirty="0" smtClean="0"/>
              <a:t>Από </a:t>
            </a:r>
            <a:r>
              <a:rPr lang="el-GR" dirty="0"/>
              <a:t>ένα </a:t>
            </a:r>
            <a:r>
              <a:rPr lang="el-GR" dirty="0" err="1"/>
              <a:t>μεγακαρυοκύτταρο</a:t>
            </a:r>
            <a:r>
              <a:rPr lang="el-GR" dirty="0"/>
              <a:t> δημιουργούνται 1.000 </a:t>
            </a:r>
            <a:r>
              <a:rPr lang="el-GR" dirty="0" err="1" smtClean="0"/>
              <a:t>PLTs</a:t>
            </a:r>
            <a:r>
              <a:rPr lang="el-GR" dirty="0" smtClean="0"/>
              <a:t>.</a:t>
            </a:r>
            <a:endParaRPr lang="el-GR" dirty="0"/>
          </a:p>
          <a:p>
            <a:pPr marL="457200" indent="-457200">
              <a:spcBef>
                <a:spcPts val="600"/>
              </a:spcBef>
              <a:buFont typeface="+mj-lt"/>
              <a:buAutoNum type="arabicPeriod"/>
            </a:pPr>
            <a:r>
              <a:rPr lang="el-GR" dirty="0" smtClean="0"/>
              <a:t>Ζουν </a:t>
            </a:r>
            <a:r>
              <a:rPr lang="el-GR" dirty="0"/>
              <a:t>στο περιφερικό αίμα 8-14 </a:t>
            </a:r>
            <a:r>
              <a:rPr lang="el-GR" dirty="0" smtClean="0"/>
              <a:t>ημέρες.</a:t>
            </a:r>
            <a:endParaRPr lang="el-GR" dirty="0"/>
          </a:p>
          <a:p>
            <a:pPr marL="457200" indent="-457200">
              <a:spcBef>
                <a:spcPts val="600"/>
              </a:spcBef>
              <a:buFont typeface="+mj-lt"/>
              <a:buAutoNum type="arabicPeriod"/>
            </a:pPr>
            <a:r>
              <a:rPr lang="el-GR" dirty="0" smtClean="0"/>
              <a:t>Συμμετέχουν </a:t>
            </a:r>
            <a:r>
              <a:rPr lang="el-GR" dirty="0"/>
              <a:t>στην πήξη (δημιουργία θρόμβου</a:t>
            </a:r>
            <a:r>
              <a:rPr lang="el-GR" dirty="0" smtClean="0"/>
              <a:t>).</a:t>
            </a:r>
            <a:endParaRPr lang="el-GR" dirty="0"/>
          </a:p>
          <a:p>
            <a:pPr marL="457200" indent="-457200">
              <a:spcBef>
                <a:spcPts val="600"/>
              </a:spcBef>
              <a:buFont typeface="+mj-lt"/>
              <a:buAutoNum type="arabicPeriod"/>
            </a:pPr>
            <a:r>
              <a:rPr lang="el-GR" dirty="0" smtClean="0"/>
              <a:t>&gt; </a:t>
            </a:r>
            <a:r>
              <a:rPr lang="el-GR" dirty="0"/>
              <a:t>4μm = </a:t>
            </a:r>
            <a:r>
              <a:rPr lang="el-GR" dirty="0" err="1" smtClean="0"/>
              <a:t>μακροθρομβοκύτταρα</a:t>
            </a:r>
            <a:r>
              <a:rPr lang="el-GR" dirty="0" smtClean="0"/>
              <a:t>.</a:t>
            </a:r>
            <a:endParaRPr lang="el-GR" dirty="0"/>
          </a:p>
          <a:p>
            <a:pPr marL="457200" indent="-457200">
              <a:spcBef>
                <a:spcPts val="600"/>
              </a:spcBef>
              <a:buFont typeface="+mj-lt"/>
              <a:buAutoNum type="arabicPeriod"/>
            </a:pPr>
            <a:r>
              <a:rPr lang="el-GR" dirty="0" smtClean="0"/>
              <a:t>&gt;</a:t>
            </a:r>
            <a:r>
              <a:rPr lang="el-GR" dirty="0"/>
              <a:t>6μm = γιγάντια </a:t>
            </a:r>
            <a:r>
              <a:rPr lang="el-GR" dirty="0" smtClean="0"/>
              <a:t>αιμοπετάλια.</a:t>
            </a:r>
            <a:endParaRPr lang="el-GR" dirty="0"/>
          </a:p>
          <a:p>
            <a:pPr marL="457200" indent="-457200">
              <a:spcBef>
                <a:spcPts val="600"/>
              </a:spcBef>
              <a:buFont typeface="+mj-lt"/>
              <a:buAutoNum type="arabicPeriod"/>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124</a:t>
            </a:fld>
            <a:endParaRPr lang="el-GR"/>
          </a:p>
        </p:txBody>
      </p:sp>
    </p:spTree>
    <p:extLst>
      <p:ext uri="{BB962C8B-B14F-4D97-AF65-F5344CB8AC3E}">
        <p14:creationId xmlns:p14="http://schemas.microsoft.com/office/powerpoint/2010/main" val="68231466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Μέτρηση </a:t>
            </a:r>
            <a:r>
              <a:rPr lang="el-GR" dirty="0" smtClean="0"/>
              <a:t>Αιμοπεταλίων</a:t>
            </a:r>
            <a:endParaRPr lang="el-GR" dirty="0"/>
          </a:p>
        </p:txBody>
      </p:sp>
      <p:sp>
        <p:nvSpPr>
          <p:cNvPr id="3" name="Θέση περιεχομένου 2"/>
          <p:cNvSpPr>
            <a:spLocks noGrp="1"/>
          </p:cNvSpPr>
          <p:nvPr>
            <p:ph idx="1"/>
          </p:nvPr>
        </p:nvSpPr>
        <p:spPr/>
        <p:txBody>
          <a:bodyPr>
            <a:normAutofit/>
          </a:bodyPr>
          <a:lstStyle/>
          <a:p>
            <a:r>
              <a:rPr lang="el-GR" sz="2400" dirty="0"/>
              <a:t>Αίμα με αντιπηκτικό </a:t>
            </a:r>
            <a:r>
              <a:rPr lang="el-GR" sz="2400" dirty="0" smtClean="0"/>
              <a:t>EDTA.</a:t>
            </a:r>
            <a:endParaRPr lang="el-GR" sz="2400" dirty="0"/>
          </a:p>
          <a:p>
            <a:r>
              <a:rPr lang="el-GR" sz="2400" dirty="0"/>
              <a:t>EDTA βοηθάει στη μη συσσώρευση των </a:t>
            </a:r>
            <a:r>
              <a:rPr lang="el-GR" sz="2400" dirty="0" smtClean="0"/>
              <a:t>αιμοπεταλίων.</a:t>
            </a:r>
            <a:endParaRPr lang="el-GR" sz="2400" dirty="0"/>
          </a:p>
          <a:p>
            <a:r>
              <a:rPr lang="el-GR" sz="2400" dirty="0"/>
              <a:t>Προσοχή όταν υπάρχουν </a:t>
            </a:r>
            <a:r>
              <a:rPr lang="el-GR" sz="2400" dirty="0" err="1" smtClean="0"/>
              <a:t>ψυχροσυγκολλητίνες</a:t>
            </a:r>
            <a:r>
              <a:rPr lang="el-GR" sz="2400" dirty="0" smtClean="0"/>
              <a:t>.</a:t>
            </a:r>
            <a:endParaRPr lang="el-GR" sz="2400" dirty="0"/>
          </a:p>
          <a:p>
            <a:r>
              <a:rPr lang="el-GR" sz="2400" dirty="0"/>
              <a:t>Δημιουργία ροδάκων </a:t>
            </a:r>
            <a:r>
              <a:rPr lang="el-GR" sz="2400" dirty="0" err="1" smtClean="0"/>
              <a:t>PLTs</a:t>
            </a:r>
            <a:r>
              <a:rPr lang="el-GR" sz="2400" dirty="0" smtClean="0"/>
              <a:t>-</a:t>
            </a:r>
            <a:r>
              <a:rPr lang="el-GR" sz="2400" dirty="0" err="1" smtClean="0"/>
              <a:t>WBCs</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125</a:t>
            </a:fld>
            <a:endParaRPr lang="el-GR"/>
          </a:p>
        </p:txBody>
      </p:sp>
    </p:spTree>
    <p:extLst>
      <p:ext uri="{BB962C8B-B14F-4D97-AF65-F5344CB8AC3E}">
        <p14:creationId xmlns:p14="http://schemas.microsoft.com/office/powerpoint/2010/main" val="344983484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80120"/>
          </a:xfrm>
        </p:spPr>
        <p:txBody>
          <a:bodyPr>
            <a:noAutofit/>
          </a:bodyPr>
          <a:lstStyle/>
          <a:p>
            <a:r>
              <a:rPr lang="el-GR" dirty="0"/>
              <a:t>Μέτρηση Αιμοπεταλίων από το  </a:t>
            </a:r>
            <a:br>
              <a:rPr lang="el-GR" dirty="0"/>
            </a:br>
            <a:r>
              <a:rPr lang="el-GR" dirty="0"/>
              <a:t>Επίχρισμα του Λευκοκυτταρικού </a:t>
            </a:r>
            <a:r>
              <a:rPr lang="el-GR" dirty="0" smtClean="0"/>
              <a:t>Τύπου </a:t>
            </a:r>
            <a:r>
              <a:rPr lang="el-GR" sz="3000" b="0" dirty="0" smtClean="0"/>
              <a:t>1/2</a:t>
            </a:r>
            <a:endParaRPr lang="el-GR" sz="3000" b="0" dirty="0"/>
          </a:p>
        </p:txBody>
      </p:sp>
      <p:sp>
        <p:nvSpPr>
          <p:cNvPr id="3" name="Θέση περιεχομένου 2"/>
          <p:cNvSpPr>
            <a:spLocks noGrp="1"/>
          </p:cNvSpPr>
          <p:nvPr>
            <p:ph idx="1"/>
          </p:nvPr>
        </p:nvSpPr>
        <p:spPr>
          <a:xfrm>
            <a:off x="457200" y="1556792"/>
            <a:ext cx="8229600" cy="4680520"/>
          </a:xfrm>
        </p:spPr>
        <p:txBody>
          <a:bodyPr>
            <a:normAutofit/>
          </a:bodyPr>
          <a:lstStyle/>
          <a:p>
            <a:pPr marL="457200" indent="-457200">
              <a:buFont typeface="+mj-lt"/>
              <a:buAutoNum type="arabicPeriod"/>
            </a:pPr>
            <a:r>
              <a:rPr lang="el-GR" sz="2400" dirty="0"/>
              <a:t>Ο αριθμός των PLTS προσδιορίζεται σε σχέση με τα </a:t>
            </a:r>
            <a:r>
              <a:rPr lang="el-GR" sz="2400" dirty="0" err="1" smtClean="0"/>
              <a:t>RBCs</a:t>
            </a:r>
            <a:r>
              <a:rPr lang="el-GR" sz="2400" dirty="0" smtClean="0"/>
              <a:t>.</a:t>
            </a:r>
            <a:endParaRPr lang="el-GR" sz="2400" dirty="0"/>
          </a:p>
          <a:p>
            <a:pPr marL="457200" indent="-457200">
              <a:buFont typeface="+mj-lt"/>
              <a:buAutoNum type="arabicPeriod"/>
            </a:pPr>
            <a:r>
              <a:rPr lang="el-GR" sz="2400" dirty="0"/>
              <a:t>Αραιά στρωμένο επίχρισμα και βαμμένο πολύ </a:t>
            </a:r>
            <a:r>
              <a:rPr lang="el-GR" sz="2400" dirty="0" smtClean="0"/>
              <a:t>καλά.</a:t>
            </a:r>
            <a:endParaRPr lang="el-GR" sz="2400" dirty="0"/>
          </a:p>
          <a:p>
            <a:pPr marL="457200" indent="-457200">
              <a:buFont typeface="+mj-lt"/>
              <a:buAutoNum type="arabicPeriod"/>
            </a:pPr>
            <a:r>
              <a:rPr lang="el-GR" sz="2400" dirty="0" err="1"/>
              <a:t>Μικροσκόπιση</a:t>
            </a:r>
            <a:r>
              <a:rPr lang="el-GR" sz="2400" dirty="0"/>
              <a:t> με καταδυτικό </a:t>
            </a:r>
            <a:r>
              <a:rPr lang="el-GR" sz="2400" dirty="0" smtClean="0"/>
              <a:t>φακό.</a:t>
            </a:r>
            <a:endParaRPr lang="el-GR" sz="2400" dirty="0"/>
          </a:p>
          <a:p>
            <a:pPr marL="457200" indent="-457200">
              <a:buFont typeface="+mj-lt"/>
              <a:buAutoNum type="arabicPeriod"/>
            </a:pPr>
            <a:r>
              <a:rPr lang="el-GR" sz="2400" dirty="0"/>
              <a:t>Μέτρηση 5 οπτικών πεδίων (</a:t>
            </a:r>
            <a:r>
              <a:rPr lang="el-GR" sz="2400" dirty="0" err="1"/>
              <a:t>PLTs</a:t>
            </a:r>
            <a:r>
              <a:rPr lang="el-GR" sz="2400" dirty="0"/>
              <a:t> και </a:t>
            </a:r>
            <a:r>
              <a:rPr lang="el-GR" sz="2400" dirty="0" err="1"/>
              <a:t>RBCs</a:t>
            </a:r>
            <a:r>
              <a:rPr lang="el-GR" sz="2400" dirty="0" smtClean="0"/>
              <a:t>).</a:t>
            </a:r>
            <a:endParaRPr lang="el-GR" sz="2400" dirty="0"/>
          </a:p>
          <a:p>
            <a:pPr marL="457200" indent="-457200">
              <a:buFont typeface="+mj-lt"/>
              <a:buAutoNum type="arabicPeriod"/>
            </a:pPr>
            <a:r>
              <a:rPr lang="el-GR" sz="2400" dirty="0"/>
              <a:t>Προσοχή όταν τα αιμοπετάλια είναι σε </a:t>
            </a:r>
            <a:r>
              <a:rPr lang="el-GR" sz="2400" dirty="0" smtClean="0"/>
              <a:t>σωρούς.</a:t>
            </a:r>
            <a:endParaRPr lang="el-GR" sz="2400" dirty="0"/>
          </a:p>
          <a:p>
            <a:pPr marL="457200" indent="-457200">
              <a:buFont typeface="+mj-lt"/>
              <a:buAutoNum type="arabicPeriod"/>
            </a:pPr>
            <a:r>
              <a:rPr lang="el-GR" sz="2400" dirty="0"/>
              <a:t>Ο υπολογισμός γίνεται με την μέθοδο των </a:t>
            </a:r>
            <a:r>
              <a:rPr lang="el-GR" sz="2400" dirty="0" smtClean="0"/>
              <a:t>τριών.</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126</a:t>
            </a:fld>
            <a:endParaRPr lang="el-GR"/>
          </a:p>
        </p:txBody>
      </p:sp>
    </p:spTree>
    <p:extLst>
      <p:ext uri="{BB962C8B-B14F-4D97-AF65-F5344CB8AC3E}">
        <p14:creationId xmlns:p14="http://schemas.microsoft.com/office/powerpoint/2010/main" val="369609159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80120"/>
          </a:xfrm>
        </p:spPr>
        <p:txBody>
          <a:bodyPr>
            <a:noAutofit/>
          </a:bodyPr>
          <a:lstStyle/>
          <a:p>
            <a:r>
              <a:rPr lang="el-GR" dirty="0"/>
              <a:t>Μέτρηση Αιμοπεταλίων από το  </a:t>
            </a:r>
            <a:br>
              <a:rPr lang="el-GR" dirty="0"/>
            </a:br>
            <a:r>
              <a:rPr lang="el-GR" dirty="0"/>
              <a:t>Επίχρισμα του Λευκοκυτταρικού </a:t>
            </a:r>
            <a:r>
              <a:rPr lang="el-GR" dirty="0" smtClean="0"/>
              <a:t>Τύπου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a:xfrm>
            <a:off x="457200" y="1484784"/>
            <a:ext cx="8229600" cy="4752528"/>
          </a:xfrm>
        </p:spPr>
        <p:txBody>
          <a:bodyPr>
            <a:normAutofit/>
          </a:bodyPr>
          <a:lstStyle/>
          <a:p>
            <a:r>
              <a:rPr lang="el-GR" b="1" dirty="0" smtClean="0"/>
              <a:t>Παράδειγμα</a:t>
            </a:r>
            <a:r>
              <a:rPr lang="el-GR" b="1" dirty="0"/>
              <a:t>: </a:t>
            </a:r>
            <a:r>
              <a:rPr lang="el-GR" dirty="0"/>
              <a:t>μετρήσαμε 1000 </a:t>
            </a:r>
            <a:r>
              <a:rPr lang="el-GR" dirty="0" err="1"/>
              <a:t>RBCs</a:t>
            </a:r>
            <a:r>
              <a:rPr lang="el-GR" dirty="0"/>
              <a:t> και 60 </a:t>
            </a:r>
            <a:r>
              <a:rPr lang="el-GR" dirty="0" err="1"/>
              <a:t>PLTs</a:t>
            </a:r>
            <a:endParaRPr lang="el-GR" dirty="0"/>
          </a:p>
          <a:p>
            <a:pPr marL="355600" indent="0">
              <a:buNone/>
            </a:pPr>
            <a:r>
              <a:rPr lang="el-GR" dirty="0"/>
              <a:t>Εάν ο απόλυτος αριθμός των </a:t>
            </a:r>
            <a:r>
              <a:rPr lang="el-GR" dirty="0" err="1"/>
              <a:t>RBCs</a:t>
            </a:r>
            <a:r>
              <a:rPr lang="el-GR" dirty="0"/>
              <a:t> είναι 5.000.000/μl τότε:</a:t>
            </a:r>
          </a:p>
          <a:p>
            <a:endParaRPr lang="el-GR" dirty="0"/>
          </a:p>
          <a:p>
            <a:pPr marL="444500" indent="0">
              <a:buNone/>
            </a:pPr>
            <a:r>
              <a:rPr lang="el-GR" b="1" dirty="0"/>
              <a:t>1000 </a:t>
            </a:r>
            <a:r>
              <a:rPr lang="el-GR" b="1" dirty="0" err="1" smtClean="0"/>
              <a:t>RBCs</a:t>
            </a:r>
            <a:r>
              <a:rPr lang="el-GR" b="1" dirty="0" smtClean="0"/>
              <a:t> 		60 </a:t>
            </a:r>
            <a:r>
              <a:rPr lang="el-GR" b="1" dirty="0" err="1"/>
              <a:t>PLTs</a:t>
            </a:r>
            <a:endParaRPr lang="el-GR" b="1" dirty="0"/>
          </a:p>
          <a:p>
            <a:pPr marL="444500" indent="0">
              <a:buNone/>
            </a:pPr>
            <a:r>
              <a:rPr lang="el-GR" b="1" dirty="0"/>
              <a:t>5.000.000 </a:t>
            </a:r>
            <a:r>
              <a:rPr lang="el-GR" b="1" dirty="0" err="1"/>
              <a:t>RBCs</a:t>
            </a:r>
            <a:r>
              <a:rPr lang="el-GR" b="1" dirty="0"/>
              <a:t>	</a:t>
            </a:r>
            <a:r>
              <a:rPr lang="el-GR" b="1" dirty="0" smtClean="0"/>
              <a:t>x </a:t>
            </a:r>
            <a:r>
              <a:rPr lang="el-GR" b="1" dirty="0" err="1"/>
              <a:t>PLTs</a:t>
            </a:r>
            <a:endParaRPr lang="el-GR" b="1" dirty="0"/>
          </a:p>
          <a:p>
            <a:pPr marL="444500" indent="0"/>
            <a:endParaRPr lang="el-GR" b="1" dirty="0"/>
          </a:p>
          <a:p>
            <a:pPr marL="444500" indent="0">
              <a:buNone/>
            </a:pPr>
            <a:r>
              <a:rPr lang="el-GR" b="1" dirty="0"/>
              <a:t>X= 300.000/μl</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127</a:t>
            </a:fld>
            <a:endParaRPr lang="el-GR"/>
          </a:p>
        </p:txBody>
      </p:sp>
    </p:spTree>
    <p:extLst>
      <p:ext uri="{BB962C8B-B14F-4D97-AF65-F5344CB8AC3E}">
        <p14:creationId xmlns:p14="http://schemas.microsoft.com/office/powerpoint/2010/main" val="156088725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a:t>Σφάλματα στη μέτρηση των </a:t>
            </a:r>
            <a:r>
              <a:rPr lang="el-GR" dirty="0" err="1"/>
              <a:t>PLTs</a:t>
            </a:r>
            <a:r>
              <a:rPr lang="el-GR" dirty="0"/>
              <a:t/>
            </a:r>
            <a:br>
              <a:rPr lang="el-GR" dirty="0"/>
            </a:br>
            <a:r>
              <a:rPr lang="el-GR" dirty="0"/>
              <a:t>Ψευδής αύξηση </a:t>
            </a:r>
            <a:r>
              <a:rPr lang="el-GR" dirty="0" err="1" smtClean="0"/>
              <a:t>PLTs</a:t>
            </a:r>
            <a:endParaRPr lang="el-GR" dirty="0"/>
          </a:p>
        </p:txBody>
      </p:sp>
      <p:sp>
        <p:nvSpPr>
          <p:cNvPr id="3" name="Θέση περιεχομένου 2"/>
          <p:cNvSpPr>
            <a:spLocks noGrp="1"/>
          </p:cNvSpPr>
          <p:nvPr>
            <p:ph idx="1"/>
          </p:nvPr>
        </p:nvSpPr>
        <p:spPr>
          <a:xfrm>
            <a:off x="457200" y="1628800"/>
            <a:ext cx="8229600" cy="4608512"/>
          </a:xfrm>
        </p:spPr>
        <p:txBody>
          <a:bodyPr>
            <a:normAutofit/>
          </a:bodyPr>
          <a:lstStyle/>
          <a:p>
            <a:r>
              <a:rPr lang="el-GR" sz="2400" dirty="0" err="1" smtClean="0"/>
              <a:t>Μικροποικιλοκυττάρωση</a:t>
            </a:r>
            <a:r>
              <a:rPr lang="el-GR" sz="2400" dirty="0" smtClean="0"/>
              <a:t> </a:t>
            </a:r>
            <a:r>
              <a:rPr lang="el-GR" sz="2400" dirty="0"/>
              <a:t>(θαλασσαιμικά σύνδρομα</a:t>
            </a:r>
            <a:r>
              <a:rPr lang="el-GR" sz="2400" dirty="0" smtClean="0"/>
              <a:t>).</a:t>
            </a:r>
            <a:endParaRPr lang="el-GR" sz="2400" dirty="0"/>
          </a:p>
          <a:p>
            <a:r>
              <a:rPr lang="el-GR" sz="2400" dirty="0" err="1" smtClean="0"/>
              <a:t>Μικροσφαιροκύτταρα</a:t>
            </a:r>
            <a:r>
              <a:rPr lang="el-GR" sz="2400" dirty="0" smtClean="0"/>
              <a:t> </a:t>
            </a:r>
            <a:r>
              <a:rPr lang="el-GR" sz="2400" dirty="0"/>
              <a:t>(βαριά εγκαύματα) ή </a:t>
            </a:r>
            <a:r>
              <a:rPr lang="el-GR" sz="2400" dirty="0" err="1" smtClean="0"/>
              <a:t>σχιστοκύτταρα</a:t>
            </a:r>
            <a:r>
              <a:rPr lang="el-GR" sz="2400" dirty="0" smtClean="0"/>
              <a:t>.</a:t>
            </a:r>
            <a:endParaRPr lang="el-GR" sz="2400" dirty="0"/>
          </a:p>
          <a:p>
            <a:r>
              <a:rPr lang="el-GR" sz="2400" dirty="0" smtClean="0"/>
              <a:t>Θραύσματα </a:t>
            </a:r>
            <a:r>
              <a:rPr lang="el-GR" sz="2400" dirty="0" err="1"/>
              <a:t>WBCs</a:t>
            </a:r>
            <a:r>
              <a:rPr lang="el-GR" sz="2400" dirty="0"/>
              <a:t> (μετά από χημειοθεραπεία σε λευχαιμίες και λεμφώματα</a:t>
            </a:r>
            <a:r>
              <a:rPr lang="el-GR" sz="2400" dirty="0" smtClean="0"/>
              <a:t>).</a:t>
            </a:r>
            <a:endParaRPr lang="el-GR" sz="2400" dirty="0"/>
          </a:p>
          <a:p>
            <a:r>
              <a:rPr lang="el-GR" sz="2400" dirty="0" err="1" smtClean="0"/>
              <a:t>Κρυοσφαιρίνες</a:t>
            </a:r>
            <a:r>
              <a:rPr lang="el-GR" sz="2400" dirty="0" smtClean="0"/>
              <a:t> </a:t>
            </a:r>
            <a:r>
              <a:rPr lang="el-GR" sz="2400" dirty="0"/>
              <a:t>(</a:t>
            </a:r>
            <a:r>
              <a:rPr lang="el-GR" sz="2400" dirty="0" err="1"/>
              <a:t>μικροκρύσταλλοι</a:t>
            </a:r>
            <a:r>
              <a:rPr lang="el-GR" sz="2400" dirty="0" smtClean="0"/>
              <a:t>).</a:t>
            </a:r>
            <a:endParaRPr lang="el-GR" sz="2400" dirty="0"/>
          </a:p>
          <a:p>
            <a:r>
              <a:rPr lang="el-GR" sz="2400" dirty="0" smtClean="0"/>
              <a:t>Βακτήρια</a:t>
            </a:r>
            <a:r>
              <a:rPr lang="el-GR" sz="2400" dirty="0"/>
              <a:t>, μύκητες, </a:t>
            </a:r>
            <a:r>
              <a:rPr lang="el-GR" sz="2400" dirty="0" err="1" smtClean="0"/>
              <a:t>λιπίδια,φυσσαλίδες</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128</a:t>
            </a:fld>
            <a:endParaRPr lang="el-GR"/>
          </a:p>
        </p:txBody>
      </p:sp>
    </p:spTree>
    <p:extLst>
      <p:ext uri="{BB962C8B-B14F-4D97-AF65-F5344CB8AC3E}">
        <p14:creationId xmlns:p14="http://schemas.microsoft.com/office/powerpoint/2010/main" val="1414237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a:extLst>
              <a:ext uri="{28A0092B-C50C-407E-A947-70E740481C1C}">
                <a14:useLocalDpi xmlns:a14="http://schemas.microsoft.com/office/drawing/2010/main" val="0"/>
              </a:ext>
            </a:extLst>
          </a:blip>
          <a:srcRect t="-276" b="4437"/>
          <a:stretch>
            <a:fillRect/>
          </a:stretch>
        </p:blipFill>
        <p:spPr bwMode="auto">
          <a:xfrm rot="5400000">
            <a:off x="1966219" y="112742"/>
            <a:ext cx="5211562" cy="73448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Τίτλος 1"/>
          <p:cNvSpPr>
            <a:spLocks noGrp="1"/>
          </p:cNvSpPr>
          <p:nvPr>
            <p:ph type="title"/>
          </p:nvPr>
        </p:nvSpPr>
        <p:spPr>
          <a:xfrm>
            <a:off x="0" y="116632"/>
            <a:ext cx="9144000" cy="908720"/>
          </a:xfrm>
        </p:spPr>
        <p:txBody>
          <a:bodyPr>
            <a:normAutofit/>
          </a:bodyPr>
          <a:lstStyle/>
          <a:p>
            <a:r>
              <a:rPr lang="el-GR" dirty="0"/>
              <a:t>Γενική Εξέταση Αίματος ή </a:t>
            </a:r>
            <a:r>
              <a:rPr lang="el-GR" dirty="0" err="1" smtClean="0"/>
              <a:t>Αιμοδιάγραμμα</a:t>
            </a:r>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30505569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Ψευδή μειωμένα </a:t>
            </a:r>
            <a:r>
              <a:rPr lang="en-US" dirty="0" smtClean="0"/>
              <a:t>PLTs</a:t>
            </a:r>
            <a:endParaRPr lang="el-GR" dirty="0"/>
          </a:p>
        </p:txBody>
      </p:sp>
      <p:sp>
        <p:nvSpPr>
          <p:cNvPr id="3" name="Θέση περιεχομένου 2"/>
          <p:cNvSpPr>
            <a:spLocks noGrp="1"/>
          </p:cNvSpPr>
          <p:nvPr>
            <p:ph idx="1"/>
          </p:nvPr>
        </p:nvSpPr>
        <p:spPr/>
        <p:txBody>
          <a:bodyPr>
            <a:normAutofit/>
          </a:bodyPr>
          <a:lstStyle/>
          <a:p>
            <a:r>
              <a:rPr lang="el-GR" sz="2400" b="1" dirty="0" smtClean="0"/>
              <a:t>Πήγμα</a:t>
            </a:r>
            <a:endParaRPr lang="el-GR" sz="2400" b="1" dirty="0"/>
          </a:p>
          <a:p>
            <a:pPr marL="355600" indent="0">
              <a:spcBef>
                <a:spcPts val="300"/>
              </a:spcBef>
              <a:buNone/>
            </a:pPr>
            <a:r>
              <a:rPr lang="el-GR" sz="2400" dirty="0"/>
              <a:t>(</a:t>
            </a:r>
            <a:r>
              <a:rPr lang="el-GR" sz="2400" dirty="0" err="1"/>
              <a:t>αιμοληψία,ανακίνηση,αντιπηκτικό</a:t>
            </a:r>
            <a:r>
              <a:rPr lang="el-GR" sz="2400" dirty="0" smtClean="0"/>
              <a:t>).</a:t>
            </a:r>
            <a:endParaRPr lang="el-GR" sz="2400" dirty="0"/>
          </a:p>
          <a:p>
            <a:r>
              <a:rPr lang="en-US" sz="2400" b="1" dirty="0" smtClean="0"/>
              <a:t>EDTA </a:t>
            </a:r>
            <a:r>
              <a:rPr lang="el-GR" sz="2400" b="1" dirty="0" err="1"/>
              <a:t>ψευδοθρομβοπενία</a:t>
            </a:r>
            <a:endParaRPr lang="el-GR" sz="2400" b="1" dirty="0"/>
          </a:p>
          <a:p>
            <a:pPr marL="355600" indent="0">
              <a:spcBef>
                <a:spcPts val="300"/>
              </a:spcBef>
              <a:buNone/>
            </a:pPr>
            <a:r>
              <a:rPr lang="el-GR" sz="2400" dirty="0" smtClean="0"/>
              <a:t>Αντιαιμοπεταλιακές </a:t>
            </a:r>
            <a:r>
              <a:rPr lang="el-GR" sz="2400" dirty="0" err="1"/>
              <a:t>συγκολλητίνες</a:t>
            </a:r>
            <a:r>
              <a:rPr lang="el-GR" sz="2400" dirty="0"/>
              <a:t> έναντι </a:t>
            </a:r>
            <a:r>
              <a:rPr lang="el-GR" sz="2400" dirty="0" err="1"/>
              <a:t>γλυκοπρωτεϊνης</a:t>
            </a:r>
            <a:r>
              <a:rPr lang="el-GR" sz="2400" dirty="0"/>
              <a:t> </a:t>
            </a:r>
            <a:r>
              <a:rPr lang="en-US" sz="2400" dirty="0"/>
              <a:t>PLT, </a:t>
            </a:r>
            <a:r>
              <a:rPr lang="el-GR" sz="2400" dirty="0" err="1"/>
              <a:t>απτινική</a:t>
            </a:r>
            <a:r>
              <a:rPr lang="el-GR" sz="2400" dirty="0"/>
              <a:t> δράση </a:t>
            </a:r>
            <a:r>
              <a:rPr lang="en-US" sz="2400" dirty="0"/>
              <a:t>EDTA → </a:t>
            </a:r>
            <a:r>
              <a:rPr lang="el-GR" sz="2400" dirty="0"/>
              <a:t>συγκόλληση </a:t>
            </a:r>
            <a:r>
              <a:rPr lang="en-US" sz="2400" dirty="0"/>
              <a:t>PLTs (0.1% </a:t>
            </a:r>
            <a:r>
              <a:rPr lang="el-GR" sz="2400" dirty="0"/>
              <a:t>γενικού πληθυσμού</a:t>
            </a:r>
            <a:r>
              <a:rPr lang="el-GR" sz="2400" dirty="0" smtClean="0"/>
              <a:t>).</a:t>
            </a:r>
            <a:endParaRPr lang="el-GR" sz="2400" dirty="0"/>
          </a:p>
          <a:p>
            <a:pPr marL="355600" indent="0">
              <a:spcBef>
                <a:spcPts val="300"/>
              </a:spcBef>
              <a:buNone/>
            </a:pPr>
            <a:r>
              <a:rPr lang="el-GR" sz="2400" dirty="0"/>
              <a:t>Διόρθωση με κιτρικό </a:t>
            </a:r>
            <a:r>
              <a:rPr lang="en-US" sz="2400" dirty="0"/>
              <a:t>Na, </a:t>
            </a:r>
            <a:r>
              <a:rPr lang="el-GR" sz="2400" dirty="0" smtClean="0"/>
              <a:t>ηπαρίνη.</a:t>
            </a:r>
            <a:endParaRPr lang="el-GR" sz="2400" dirty="0"/>
          </a:p>
          <a:p>
            <a:r>
              <a:rPr lang="el-GR" sz="2400" b="1" dirty="0" smtClean="0"/>
              <a:t>Γιγάντια </a:t>
            </a:r>
            <a:r>
              <a:rPr lang="en-US" sz="2400" b="1" dirty="0"/>
              <a:t>PLTs</a:t>
            </a:r>
          </a:p>
          <a:p>
            <a:pPr marL="355600" indent="0">
              <a:spcBef>
                <a:spcPts val="300"/>
              </a:spcBef>
              <a:buNone/>
            </a:pPr>
            <a:r>
              <a:rPr lang="en-US" sz="2400" dirty="0"/>
              <a:t>(</a:t>
            </a:r>
            <a:r>
              <a:rPr lang="el-GR" sz="2400" dirty="0"/>
              <a:t>διάμετρος μεγαλύτερη από την οπή μέτρησης </a:t>
            </a:r>
            <a:r>
              <a:rPr lang="en-US" sz="2400" dirty="0"/>
              <a:t>PLTs</a:t>
            </a:r>
            <a:r>
              <a:rPr lang="en-US" sz="2400" dirty="0" smtClean="0"/>
              <a:t>)</a:t>
            </a:r>
            <a:r>
              <a:rPr lang="el-GR" sz="2400" dirty="0" smtClean="0"/>
              <a:t>.</a:t>
            </a:r>
            <a:endParaRPr lang="en-US"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129</a:t>
            </a:fld>
            <a:endParaRPr lang="el-GR"/>
          </a:p>
        </p:txBody>
      </p:sp>
    </p:spTree>
    <p:extLst>
      <p:ext uri="{BB962C8B-B14F-4D97-AF65-F5344CB8AC3E}">
        <p14:creationId xmlns:p14="http://schemas.microsoft.com/office/powerpoint/2010/main" val="30934591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400" dirty="0"/>
              <a:t>Μέτρηση Αιμοπεταλίων με πλάκα </a:t>
            </a:r>
            <a:r>
              <a:rPr lang="el-GR" sz="3400" dirty="0" err="1"/>
              <a:t>Neubauer</a:t>
            </a:r>
            <a:r>
              <a:rPr lang="el-GR" sz="3400" dirty="0"/>
              <a:t> </a:t>
            </a:r>
            <a:r>
              <a:rPr lang="el-GR" sz="2800" b="0" dirty="0"/>
              <a:t>1</a:t>
            </a:r>
            <a:r>
              <a:rPr lang="el-GR" sz="2800" b="0" dirty="0" smtClean="0"/>
              <a:t>/2</a:t>
            </a:r>
            <a:endParaRPr lang="el-GR" dirty="0"/>
          </a:p>
        </p:txBody>
      </p:sp>
      <p:sp>
        <p:nvSpPr>
          <p:cNvPr id="3" name="Θέση περιεχομένου 2"/>
          <p:cNvSpPr>
            <a:spLocks noGrp="1"/>
          </p:cNvSpPr>
          <p:nvPr>
            <p:ph idx="1"/>
          </p:nvPr>
        </p:nvSpPr>
        <p:spPr>
          <a:xfrm>
            <a:off x="457200" y="1196752"/>
            <a:ext cx="8291264" cy="5472608"/>
          </a:xfrm>
        </p:spPr>
        <p:txBody>
          <a:bodyPr>
            <a:normAutofit/>
          </a:bodyPr>
          <a:lstStyle/>
          <a:p>
            <a:pPr>
              <a:lnSpc>
                <a:spcPct val="110000"/>
              </a:lnSpc>
              <a:spcBef>
                <a:spcPts val="900"/>
              </a:spcBef>
              <a:buFontTx/>
              <a:buAutoNum type="arabicPeriod"/>
            </a:pPr>
            <a:r>
              <a:rPr lang="el-GR" altLang="el-GR" dirty="0"/>
              <a:t>Καταστρέφονται τα </a:t>
            </a:r>
            <a:r>
              <a:rPr lang="en-US" altLang="el-GR" dirty="0"/>
              <a:t>RBCs </a:t>
            </a:r>
            <a:r>
              <a:rPr lang="el-GR" altLang="el-GR" dirty="0"/>
              <a:t>με </a:t>
            </a:r>
            <a:r>
              <a:rPr lang="el-GR" altLang="el-GR" dirty="0" err="1"/>
              <a:t>υπότονο</a:t>
            </a:r>
            <a:r>
              <a:rPr lang="el-GR" altLang="el-GR" dirty="0"/>
              <a:t> διάλυμα οξαλικού </a:t>
            </a:r>
            <a:r>
              <a:rPr lang="el-GR" altLang="el-GR" dirty="0" smtClean="0"/>
              <a:t>Αμμωνίου.</a:t>
            </a:r>
          </a:p>
          <a:p>
            <a:pPr>
              <a:lnSpc>
                <a:spcPct val="110000"/>
              </a:lnSpc>
              <a:spcBef>
                <a:spcPts val="900"/>
              </a:spcBef>
              <a:buFontTx/>
              <a:buAutoNum type="arabicPeriod"/>
            </a:pPr>
            <a:r>
              <a:rPr lang="el-GR" altLang="el-GR" dirty="0" smtClean="0"/>
              <a:t>Τα </a:t>
            </a:r>
            <a:r>
              <a:rPr lang="el-GR" altLang="el-GR" dirty="0"/>
              <a:t>αιμοπετάλια φαίνονται ως μουντά σφαιρικά και άχροα </a:t>
            </a:r>
            <a:r>
              <a:rPr lang="el-GR" altLang="el-GR" dirty="0" smtClean="0"/>
              <a:t>σωματίδια </a:t>
            </a:r>
            <a:r>
              <a:rPr lang="el-GR" altLang="el-GR" dirty="0"/>
              <a:t>με σκοτεινόχρωμη </a:t>
            </a:r>
            <a:r>
              <a:rPr lang="el-GR" altLang="el-GR" dirty="0" smtClean="0"/>
              <a:t>περιφέρεια.</a:t>
            </a:r>
          </a:p>
          <a:p>
            <a:pPr>
              <a:lnSpc>
                <a:spcPct val="110000"/>
              </a:lnSpc>
              <a:spcBef>
                <a:spcPts val="900"/>
              </a:spcBef>
              <a:buFontTx/>
              <a:buAutoNum type="arabicPeriod"/>
            </a:pPr>
            <a:r>
              <a:rPr lang="el-GR" altLang="el-GR" dirty="0" smtClean="0"/>
              <a:t>Τεχνική</a:t>
            </a:r>
            <a:r>
              <a:rPr lang="el-GR" altLang="el-GR" dirty="0"/>
              <a:t>:</a:t>
            </a:r>
          </a:p>
          <a:p>
            <a:pPr marL="714375">
              <a:lnSpc>
                <a:spcPct val="110000"/>
              </a:lnSpc>
              <a:spcBef>
                <a:spcPts val="900"/>
              </a:spcBef>
              <a:buFont typeface="Courier New" panose="02070309020205020404" pitchFamily="49" charset="0"/>
              <a:buChar char="o"/>
            </a:pPr>
            <a:r>
              <a:rPr lang="el-GR" altLang="el-GR" dirty="0"/>
              <a:t>1:3 αίμα και διάλυμα οξαλικού </a:t>
            </a:r>
            <a:r>
              <a:rPr lang="el-GR" altLang="el-GR" dirty="0" smtClean="0"/>
              <a:t>αμμωνίου.</a:t>
            </a:r>
            <a:endParaRPr lang="el-GR" altLang="el-GR" dirty="0"/>
          </a:p>
          <a:p>
            <a:pPr marL="714375">
              <a:lnSpc>
                <a:spcPct val="110000"/>
              </a:lnSpc>
              <a:spcBef>
                <a:spcPts val="900"/>
              </a:spcBef>
              <a:buFont typeface="Courier New" panose="02070309020205020404" pitchFamily="49" charset="0"/>
              <a:buChar char="o"/>
            </a:pPr>
            <a:r>
              <a:rPr lang="el-GR" altLang="el-GR" dirty="0"/>
              <a:t>Επώαση 20 λεπτά σε θερμοκρασία </a:t>
            </a:r>
            <a:r>
              <a:rPr lang="el-GR" altLang="el-GR" dirty="0" smtClean="0"/>
              <a:t>δωματίου.</a:t>
            </a:r>
            <a:endParaRPr lang="el-GR" altLang="el-GR" dirty="0"/>
          </a:p>
          <a:p>
            <a:pPr marL="714375">
              <a:lnSpc>
                <a:spcPct val="110000"/>
              </a:lnSpc>
              <a:spcBef>
                <a:spcPts val="900"/>
              </a:spcBef>
              <a:buFont typeface="Courier New" panose="02070309020205020404" pitchFamily="49" charset="0"/>
              <a:buChar char="o"/>
            </a:pPr>
            <a:r>
              <a:rPr lang="el-GR" altLang="el-GR" dirty="0"/>
              <a:t>Μεταφέρουμε 20μ</a:t>
            </a:r>
            <a:r>
              <a:rPr lang="en-US" altLang="el-GR" dirty="0"/>
              <a:t>l</a:t>
            </a:r>
            <a:r>
              <a:rPr lang="el-GR" altLang="el-GR" dirty="0"/>
              <a:t> στην πλάκα </a:t>
            </a:r>
            <a:r>
              <a:rPr lang="en-US" altLang="el-GR" dirty="0" err="1" smtClean="0"/>
              <a:t>Neubauer</a:t>
            </a:r>
            <a:r>
              <a:rPr lang="el-GR" altLang="el-GR" dirty="0" smtClean="0"/>
              <a:t>.</a:t>
            </a:r>
            <a:endParaRPr lang="en-US" altLang="el-GR" dirty="0"/>
          </a:p>
          <a:p>
            <a:pPr marL="714375">
              <a:lnSpc>
                <a:spcPct val="110000"/>
              </a:lnSpc>
              <a:spcBef>
                <a:spcPts val="900"/>
              </a:spcBef>
              <a:buFont typeface="Courier New" panose="02070309020205020404" pitchFamily="49" charset="0"/>
              <a:buChar char="o"/>
            </a:pPr>
            <a:r>
              <a:rPr lang="el-GR" altLang="el-GR" dirty="0"/>
              <a:t>Μετρώνται με φακό 40</a:t>
            </a:r>
            <a:r>
              <a:rPr lang="en-US" altLang="el-GR" dirty="0"/>
              <a:t>x </a:t>
            </a:r>
            <a:r>
              <a:rPr lang="el-GR" altLang="el-GR" dirty="0"/>
              <a:t>τα </a:t>
            </a:r>
            <a:r>
              <a:rPr lang="en-US" altLang="el-GR" dirty="0"/>
              <a:t>PLTs </a:t>
            </a:r>
            <a:r>
              <a:rPr lang="el-GR" altLang="el-GR" dirty="0"/>
              <a:t>στα 2 διαγώνια τετράγωνα της</a:t>
            </a:r>
            <a:r>
              <a:rPr lang="en-US" altLang="el-GR" dirty="0"/>
              <a:t> </a:t>
            </a:r>
            <a:r>
              <a:rPr lang="el-GR" altLang="el-GR" dirty="0"/>
              <a:t>πλάκας κάτω από τον </a:t>
            </a:r>
            <a:r>
              <a:rPr lang="el-GR" altLang="el-GR" dirty="0" smtClean="0"/>
              <a:t>σταυρό.</a:t>
            </a:r>
            <a:endParaRPr lang="el-GR" altLang="el-GR" dirty="0"/>
          </a:p>
          <a:p>
            <a:pPr marL="714375">
              <a:lnSpc>
                <a:spcPct val="110000"/>
              </a:lnSpc>
              <a:spcBef>
                <a:spcPts val="900"/>
              </a:spcBef>
              <a:buFont typeface="Courier New" panose="02070309020205020404" pitchFamily="49" charset="0"/>
              <a:buChar char="o"/>
            </a:pPr>
            <a:r>
              <a:rPr lang="el-GR" altLang="el-GR" dirty="0"/>
              <a:t>Πολλαπλασιάζεται ο αριθμός που μετρήθηκε με τη σταθερά 500</a:t>
            </a:r>
            <a:r>
              <a:rPr lang="en-US" altLang="el-GR" dirty="0"/>
              <a:t> </a:t>
            </a:r>
            <a:r>
              <a:rPr lang="el-GR" altLang="el-GR" dirty="0"/>
              <a:t>φυσιολογικές τιμές αιμοπεταλίων = 150.000-400.000/μ</a:t>
            </a:r>
            <a:r>
              <a:rPr lang="en-US" altLang="el-GR" dirty="0" smtClean="0"/>
              <a:t>l</a:t>
            </a:r>
            <a:r>
              <a:rPr lang="el-GR" alt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130</a:t>
            </a:fld>
            <a:endParaRPr lang="el-GR"/>
          </a:p>
        </p:txBody>
      </p:sp>
    </p:spTree>
    <p:extLst>
      <p:ext uri="{BB962C8B-B14F-4D97-AF65-F5344CB8AC3E}">
        <p14:creationId xmlns:p14="http://schemas.microsoft.com/office/powerpoint/2010/main" val="90461061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Ομάδα 4"/>
          <p:cNvGrpSpPr/>
          <p:nvPr/>
        </p:nvGrpSpPr>
        <p:grpSpPr>
          <a:xfrm>
            <a:off x="1981200" y="1352550"/>
            <a:ext cx="5372100" cy="5048250"/>
            <a:chOff x="1981200" y="1352550"/>
            <a:chExt cx="5372100" cy="5048250"/>
          </a:xfrm>
        </p:grpSpPr>
        <p:pic>
          <p:nvPicPr>
            <p:cNvPr id="174082"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t="7018" r="35321"/>
            <a:stretch>
              <a:fillRect/>
            </a:stretch>
          </p:blipFill>
          <p:spPr bwMode="auto">
            <a:xfrm>
              <a:off x="1981200" y="1352550"/>
              <a:ext cx="5372100" cy="5048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4083" name="Oval 3"/>
            <p:cNvSpPr>
              <a:spLocks noChangeArrowheads="1"/>
            </p:cNvSpPr>
            <p:nvPr/>
          </p:nvSpPr>
          <p:spPr bwMode="auto">
            <a:xfrm>
              <a:off x="5257800" y="4114800"/>
              <a:ext cx="1752600" cy="1676400"/>
            </a:xfrm>
            <a:prstGeom prst="ellipse">
              <a:avLst/>
            </a:prstGeom>
            <a:noFill/>
            <a:ln w="41275">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l-GR" altLang="el-GR" sz="1800"/>
            </a:p>
          </p:txBody>
        </p:sp>
        <p:sp>
          <p:nvSpPr>
            <p:cNvPr id="174084" name="Oval 4"/>
            <p:cNvSpPr>
              <a:spLocks noChangeArrowheads="1"/>
            </p:cNvSpPr>
            <p:nvPr/>
          </p:nvSpPr>
          <p:spPr bwMode="auto">
            <a:xfrm>
              <a:off x="2286000" y="4105275"/>
              <a:ext cx="1752600" cy="1676400"/>
            </a:xfrm>
            <a:prstGeom prst="ellipse">
              <a:avLst/>
            </a:prstGeom>
            <a:noFill/>
            <a:ln w="41275">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l-GR" altLang="el-GR" sz="1800"/>
            </a:p>
          </p:txBody>
        </p:sp>
      </p:grpSp>
      <p:sp>
        <p:nvSpPr>
          <p:cNvPr id="2" name="Τίτλος 1"/>
          <p:cNvSpPr>
            <a:spLocks noGrp="1"/>
          </p:cNvSpPr>
          <p:nvPr>
            <p:ph type="title"/>
          </p:nvPr>
        </p:nvSpPr>
        <p:spPr>
          <a:xfrm>
            <a:off x="0" y="116632"/>
            <a:ext cx="9144000" cy="908720"/>
          </a:xfrm>
        </p:spPr>
        <p:txBody>
          <a:bodyPr>
            <a:normAutofit fontScale="90000"/>
          </a:bodyPr>
          <a:lstStyle/>
          <a:p>
            <a:r>
              <a:rPr lang="el-GR" sz="3800" dirty="0"/>
              <a:t>Μέτρηση Αιμοπεταλίων με πλάκα </a:t>
            </a:r>
            <a:r>
              <a:rPr lang="el-GR" sz="3800" dirty="0" err="1" smtClean="0"/>
              <a:t>Neubauer</a:t>
            </a:r>
            <a:r>
              <a:rPr lang="el-GR" sz="3800" dirty="0" smtClean="0"/>
              <a:t> </a:t>
            </a:r>
            <a:r>
              <a:rPr lang="el-GR" sz="3100" b="0" dirty="0"/>
              <a:t>2</a:t>
            </a:r>
            <a:r>
              <a:rPr lang="el-GR" sz="3100" b="0" dirty="0" smtClean="0"/>
              <a:t>/2</a:t>
            </a:r>
            <a:endParaRPr lang="el-GR" sz="31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131</a:t>
            </a:fld>
            <a:endParaRPr lang="el-GR"/>
          </a:p>
        </p:txBody>
      </p:sp>
    </p:spTree>
    <p:extLst>
      <p:ext uri="{BB962C8B-B14F-4D97-AF65-F5344CB8AC3E}">
        <p14:creationId xmlns:p14="http://schemas.microsoft.com/office/powerpoint/2010/main" val="20349352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520280"/>
            <a:ext cx="8229600" cy="908720"/>
          </a:xfrm>
          <a:ln>
            <a:solidFill>
              <a:srgbClr val="004A82"/>
            </a:solidFill>
          </a:ln>
        </p:spPr>
        <p:txBody>
          <a:bodyPr>
            <a:normAutofit/>
          </a:bodyPr>
          <a:lstStyle/>
          <a:p>
            <a:r>
              <a:rPr lang="el-GR" dirty="0" smtClean="0"/>
              <a:t>8. Ιστόγραμμα </a:t>
            </a:r>
            <a:r>
              <a:rPr lang="el-GR" dirty="0"/>
              <a:t>και </a:t>
            </a:r>
            <a:r>
              <a:rPr lang="el-GR" dirty="0" err="1" smtClean="0"/>
              <a:t>Νεφελογράμματα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132</a:t>
            </a:fld>
            <a:endParaRPr lang="el-GR"/>
          </a:p>
        </p:txBody>
      </p:sp>
    </p:spTree>
    <p:extLst>
      <p:ext uri="{BB962C8B-B14F-4D97-AF65-F5344CB8AC3E}">
        <p14:creationId xmlns:p14="http://schemas.microsoft.com/office/powerpoint/2010/main" val="223950771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Ιστόγραμμα και </a:t>
            </a:r>
            <a:r>
              <a:rPr lang="el-GR" dirty="0" err="1" smtClean="0"/>
              <a:t>Νεφελογράμματα</a:t>
            </a:r>
            <a:r>
              <a:rPr lang="el-GR" dirty="0" smtClean="0"/>
              <a:t> </a:t>
            </a:r>
            <a:r>
              <a:rPr lang="el-GR" sz="3000" b="0" dirty="0" smtClean="0"/>
              <a:t>1/2</a:t>
            </a:r>
            <a:endParaRPr lang="el-GR" sz="3000" b="0" dirty="0"/>
          </a:p>
        </p:txBody>
      </p:sp>
      <p:sp>
        <p:nvSpPr>
          <p:cNvPr id="3" name="Θέση περιεχομένου 2"/>
          <p:cNvSpPr>
            <a:spLocks noGrp="1"/>
          </p:cNvSpPr>
          <p:nvPr>
            <p:ph idx="1"/>
          </p:nvPr>
        </p:nvSpPr>
        <p:spPr/>
        <p:txBody>
          <a:bodyPr>
            <a:normAutofit/>
          </a:bodyPr>
          <a:lstStyle/>
          <a:p>
            <a:r>
              <a:rPr lang="el-GR" sz="2400" dirty="0"/>
              <a:t>Δυνατότητα να μελετηθούν άμεσα οι πληθυσμοί των κυττάρων του αίματος μελετώντας τις τελικές εκφράσεις της κάθε κυτταρικής </a:t>
            </a:r>
            <a:r>
              <a:rPr lang="el-GR" sz="2400" dirty="0" smtClean="0"/>
              <a:t>ανάλυσης.</a:t>
            </a:r>
            <a:endParaRPr lang="el-GR" sz="2400" dirty="0"/>
          </a:p>
          <a:p>
            <a:r>
              <a:rPr lang="el-GR" sz="2400" dirty="0"/>
              <a:t>Με την πρώτη ματιά παίρνουμε πληροφορίες για τον όγκο των κυττάρων του κάθε πληθυσμού και για τυχόν παρεμβολές εάν </a:t>
            </a:r>
            <a:r>
              <a:rPr lang="el-GR" sz="2400" dirty="0" smtClean="0"/>
              <a:t>υπάρχουν.</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133</a:t>
            </a:fld>
            <a:endParaRPr lang="el-GR"/>
          </a:p>
        </p:txBody>
      </p:sp>
    </p:spTree>
    <p:extLst>
      <p:ext uri="{BB962C8B-B14F-4D97-AF65-F5344CB8AC3E}">
        <p14:creationId xmlns:p14="http://schemas.microsoft.com/office/powerpoint/2010/main" val="41330293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Ιστόγραμμα και </a:t>
            </a:r>
            <a:r>
              <a:rPr lang="el-GR" dirty="0" err="1"/>
              <a:t>Νεφελογράμματα</a:t>
            </a:r>
            <a:r>
              <a:rPr lang="el-GR" dirty="0"/>
              <a:t> </a:t>
            </a:r>
            <a:r>
              <a:rPr lang="el-GR" sz="3000" b="0" dirty="0" smtClean="0"/>
              <a:t>2/2</a:t>
            </a:r>
            <a:endParaRPr lang="el-GR" dirty="0"/>
          </a:p>
        </p:txBody>
      </p:sp>
      <p:sp>
        <p:nvSpPr>
          <p:cNvPr id="3" name="Θέση περιεχομένου 2"/>
          <p:cNvSpPr>
            <a:spLocks noGrp="1"/>
          </p:cNvSpPr>
          <p:nvPr>
            <p:ph idx="1"/>
          </p:nvPr>
        </p:nvSpPr>
        <p:spPr/>
        <p:txBody>
          <a:bodyPr>
            <a:normAutofit/>
          </a:bodyPr>
          <a:lstStyle/>
          <a:p>
            <a:r>
              <a:rPr lang="el-GR" sz="2400" dirty="0"/>
              <a:t>Στη κατά όγκο ανάλυση το μόνο διακριτικό στοιχείο μεταξύ των κυτταρικών πληθυσμών είναι το μέγεθος των </a:t>
            </a:r>
            <a:r>
              <a:rPr lang="el-GR" sz="2400" dirty="0" smtClean="0"/>
              <a:t>κυττάρων:</a:t>
            </a:r>
            <a:endParaRPr lang="el-GR" sz="2400" dirty="0"/>
          </a:p>
          <a:p>
            <a:pPr lvl="1"/>
            <a:r>
              <a:rPr lang="el-GR" sz="2400" dirty="0" err="1"/>
              <a:t>PLTs</a:t>
            </a:r>
            <a:r>
              <a:rPr lang="el-GR" sz="2400" dirty="0"/>
              <a:t> </a:t>
            </a:r>
            <a:r>
              <a:rPr lang="el-GR" sz="2400" dirty="0" smtClean="0"/>
              <a:t>2-35fl,</a:t>
            </a:r>
            <a:endParaRPr lang="el-GR" sz="2400" dirty="0"/>
          </a:p>
          <a:p>
            <a:pPr lvl="1"/>
            <a:r>
              <a:rPr lang="el-GR" sz="2400" dirty="0" err="1"/>
              <a:t>RBCs</a:t>
            </a:r>
            <a:r>
              <a:rPr lang="el-GR" sz="2400" dirty="0"/>
              <a:t> </a:t>
            </a:r>
            <a:r>
              <a:rPr lang="el-GR" sz="2400" dirty="0" smtClean="0"/>
              <a:t>35-40fl,</a:t>
            </a:r>
            <a:endParaRPr lang="el-GR" sz="2400" dirty="0"/>
          </a:p>
          <a:p>
            <a:pPr lvl="1"/>
            <a:r>
              <a:rPr lang="el-GR" sz="2400" dirty="0" err="1"/>
              <a:t>WBCs</a:t>
            </a:r>
            <a:r>
              <a:rPr lang="el-GR" sz="2400" dirty="0"/>
              <a:t> </a:t>
            </a:r>
            <a:r>
              <a:rPr lang="el-GR" sz="2400" dirty="0" smtClean="0"/>
              <a:t>40-90fl.</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134</a:t>
            </a:fld>
            <a:endParaRPr lang="el-GR"/>
          </a:p>
        </p:txBody>
      </p:sp>
    </p:spTree>
    <p:extLst>
      <p:ext uri="{BB962C8B-B14F-4D97-AF65-F5344CB8AC3E}">
        <p14:creationId xmlns:p14="http://schemas.microsoft.com/office/powerpoint/2010/main" val="371242026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descr="Hematology%20Analyzer%20(22%20Parameters)718"/>
          <p:cNvPicPr>
            <a:picLocks noChangeAspect="1" noChangeArrowheads="1"/>
          </p:cNvPicPr>
          <p:nvPr/>
        </p:nvPicPr>
        <p:blipFill>
          <a:blip r:embed="rId2">
            <a:extLst>
              <a:ext uri="{28A0092B-C50C-407E-A947-70E740481C1C}">
                <a14:useLocalDpi xmlns:a14="http://schemas.microsoft.com/office/drawing/2010/main" val="0"/>
              </a:ext>
            </a:extLst>
          </a:blip>
          <a:srcRect l="43744" t="16725" r="31075" b="53032"/>
          <a:stretch>
            <a:fillRect/>
          </a:stretch>
        </p:blipFill>
        <p:spPr bwMode="auto">
          <a:xfrm>
            <a:off x="509550" y="1012676"/>
            <a:ext cx="3900488" cy="5715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8179" name="Text Box 3"/>
          <p:cNvSpPr txBox="1">
            <a:spLocks noChangeArrowheads="1"/>
          </p:cNvSpPr>
          <p:nvPr/>
        </p:nvSpPr>
        <p:spPr bwMode="auto">
          <a:xfrm>
            <a:off x="4471950" y="1584176"/>
            <a:ext cx="276434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l-GR" sz="2800" b="1" dirty="0">
                <a:latin typeface="+mn-lt"/>
              </a:rPr>
              <a:t>White blood cells</a:t>
            </a:r>
            <a:endParaRPr lang="el-GR" altLang="el-GR" sz="2800" b="1" dirty="0">
              <a:latin typeface="+mn-lt"/>
            </a:endParaRPr>
          </a:p>
        </p:txBody>
      </p:sp>
      <p:sp>
        <p:nvSpPr>
          <p:cNvPr id="178180" name="Text Box 4"/>
          <p:cNvSpPr txBox="1">
            <a:spLocks noChangeArrowheads="1"/>
          </p:cNvSpPr>
          <p:nvPr/>
        </p:nvSpPr>
        <p:spPr bwMode="auto">
          <a:xfrm>
            <a:off x="4471950" y="3108176"/>
            <a:ext cx="24268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l-GR" sz="2800" b="1" dirty="0">
                <a:latin typeface="+mn-lt"/>
              </a:rPr>
              <a:t>Red blood cells</a:t>
            </a:r>
            <a:endParaRPr lang="el-GR" altLang="el-GR" sz="2800" b="1" dirty="0">
              <a:latin typeface="+mn-lt"/>
            </a:endParaRPr>
          </a:p>
        </p:txBody>
      </p:sp>
      <p:sp>
        <p:nvSpPr>
          <p:cNvPr id="178181" name="Text Box 5"/>
          <p:cNvSpPr txBox="1">
            <a:spLocks noChangeArrowheads="1"/>
          </p:cNvSpPr>
          <p:nvPr/>
        </p:nvSpPr>
        <p:spPr bwMode="auto">
          <a:xfrm>
            <a:off x="4548150" y="5013176"/>
            <a:ext cx="147457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l-GR" sz="2800" b="1" dirty="0">
                <a:latin typeface="+mn-lt"/>
              </a:rPr>
              <a:t>Platelets</a:t>
            </a:r>
            <a:endParaRPr lang="el-GR" altLang="el-GR" sz="2800" b="1" dirty="0">
              <a:latin typeface="+mn-lt"/>
            </a:endParaRPr>
          </a:p>
        </p:txBody>
      </p:sp>
      <p:sp>
        <p:nvSpPr>
          <p:cNvPr id="2" name="Τίτλος 1"/>
          <p:cNvSpPr>
            <a:spLocks noGrp="1"/>
          </p:cNvSpPr>
          <p:nvPr>
            <p:ph type="title"/>
          </p:nvPr>
        </p:nvSpPr>
        <p:spPr/>
        <p:txBody>
          <a:bodyPr/>
          <a:lstStyle/>
          <a:p>
            <a:r>
              <a:rPr lang="el-GR" dirty="0"/>
              <a:t>Ιστόγραμμα </a:t>
            </a:r>
            <a:r>
              <a:rPr lang="el-GR" dirty="0" smtClean="0"/>
              <a:t>κυττάρων αίματος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135</a:t>
            </a:fld>
            <a:endParaRPr lang="el-GR"/>
          </a:p>
        </p:txBody>
      </p:sp>
    </p:spTree>
    <p:extLst>
      <p:ext uri="{BB962C8B-B14F-4D97-AF65-F5344CB8AC3E}">
        <p14:creationId xmlns:p14="http://schemas.microsoft.com/office/powerpoint/2010/main" val="354201073"/>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9202" name="Group 2"/>
          <p:cNvGrpSpPr>
            <a:grpSpLocks/>
          </p:cNvGrpSpPr>
          <p:nvPr/>
        </p:nvGrpSpPr>
        <p:grpSpPr bwMode="auto">
          <a:xfrm>
            <a:off x="914400" y="901824"/>
            <a:ext cx="7315200" cy="2743200"/>
            <a:chOff x="576" y="432"/>
            <a:chExt cx="4608" cy="1728"/>
          </a:xfrm>
        </p:grpSpPr>
        <p:pic>
          <p:nvPicPr>
            <p:cNvPr id="179205" name="Picture 3" descr="Hematology%20Analyzer%20(22%20Parameters)718"/>
            <p:cNvPicPr>
              <a:picLocks noChangeAspect="1" noChangeArrowheads="1"/>
            </p:cNvPicPr>
            <p:nvPr/>
          </p:nvPicPr>
          <p:blipFill>
            <a:blip r:embed="rId2">
              <a:extLst>
                <a:ext uri="{28A0092B-C50C-407E-A947-70E740481C1C}">
                  <a14:useLocalDpi xmlns:a14="http://schemas.microsoft.com/office/drawing/2010/main" val="0"/>
                </a:ext>
              </a:extLst>
            </a:blip>
            <a:srcRect l="43744" t="16725" r="31075" b="72992"/>
            <a:stretch>
              <a:fillRect/>
            </a:stretch>
          </p:blipFill>
          <p:spPr bwMode="auto">
            <a:xfrm>
              <a:off x="576" y="432"/>
              <a:ext cx="4608"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6" name="Text Box 4"/>
            <p:cNvSpPr txBox="1">
              <a:spLocks noChangeArrowheads="1"/>
            </p:cNvSpPr>
            <p:nvPr/>
          </p:nvSpPr>
          <p:spPr bwMode="auto">
            <a:xfrm rot="5400000">
              <a:off x="481" y="1045"/>
              <a:ext cx="105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l-GR" altLang="el-GR" sz="1800" b="1" dirty="0">
                  <a:solidFill>
                    <a:schemeClr val="bg1"/>
                  </a:solidFill>
                  <a:latin typeface="+mn-lt"/>
                </a:rPr>
                <a:t>λεμφοκύτταρα</a:t>
              </a:r>
            </a:p>
          </p:txBody>
        </p:sp>
        <p:sp>
          <p:nvSpPr>
            <p:cNvPr id="179207" name="Text Box 5"/>
            <p:cNvSpPr txBox="1">
              <a:spLocks noChangeArrowheads="1"/>
            </p:cNvSpPr>
            <p:nvPr/>
          </p:nvSpPr>
          <p:spPr bwMode="auto">
            <a:xfrm rot="5400000">
              <a:off x="1940" y="922"/>
              <a:ext cx="980"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l-GR" altLang="el-GR" sz="1800" b="1" dirty="0">
                  <a:solidFill>
                    <a:schemeClr val="bg1"/>
                  </a:solidFill>
                  <a:latin typeface="+mn-lt"/>
                </a:rPr>
                <a:t>Ενδιάμεσος </a:t>
              </a:r>
              <a:r>
                <a:rPr lang="el-GR" altLang="el-GR" sz="1800" b="1" dirty="0" smtClean="0">
                  <a:solidFill>
                    <a:schemeClr val="bg1"/>
                  </a:solidFill>
                  <a:latin typeface="+mn-lt"/>
                </a:rPr>
                <a:t>πληθυσμός</a:t>
              </a:r>
              <a:endParaRPr lang="el-GR" altLang="el-GR" sz="1800" b="1" dirty="0">
                <a:solidFill>
                  <a:schemeClr val="bg1"/>
                </a:solidFill>
                <a:latin typeface="+mn-lt"/>
              </a:endParaRPr>
            </a:p>
          </p:txBody>
        </p:sp>
        <p:sp>
          <p:nvSpPr>
            <p:cNvPr id="179208" name="Text Box 6"/>
            <p:cNvSpPr txBox="1">
              <a:spLocks noChangeArrowheads="1"/>
            </p:cNvSpPr>
            <p:nvPr/>
          </p:nvSpPr>
          <p:spPr bwMode="auto">
            <a:xfrm>
              <a:off x="2744" y="1045"/>
              <a:ext cx="131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l-GR" altLang="el-GR" sz="1800" b="1" dirty="0">
                  <a:solidFill>
                    <a:schemeClr val="bg1"/>
                  </a:solidFill>
                  <a:latin typeface="+mn-lt"/>
                </a:rPr>
                <a:t>πολυμορφοπύρηνα</a:t>
              </a:r>
            </a:p>
          </p:txBody>
        </p:sp>
        <p:sp>
          <p:nvSpPr>
            <p:cNvPr id="179209" name="Rectangle 7"/>
            <p:cNvSpPr>
              <a:spLocks noChangeArrowheads="1"/>
            </p:cNvSpPr>
            <p:nvPr/>
          </p:nvSpPr>
          <p:spPr bwMode="auto">
            <a:xfrm>
              <a:off x="768" y="576"/>
              <a:ext cx="960" cy="1584"/>
            </a:xfrm>
            <a:prstGeom prst="rect">
              <a:avLst/>
            </a:prstGeom>
            <a:noFill/>
            <a:ln w="476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l-GR" altLang="el-GR" sz="1800"/>
            </a:p>
          </p:txBody>
        </p:sp>
        <p:sp>
          <p:nvSpPr>
            <p:cNvPr id="179210" name="Rectangle 8"/>
            <p:cNvSpPr>
              <a:spLocks noChangeArrowheads="1"/>
            </p:cNvSpPr>
            <p:nvPr/>
          </p:nvSpPr>
          <p:spPr bwMode="auto">
            <a:xfrm>
              <a:off x="1776" y="576"/>
              <a:ext cx="864" cy="1584"/>
            </a:xfrm>
            <a:prstGeom prst="rect">
              <a:avLst/>
            </a:prstGeom>
            <a:noFill/>
            <a:ln w="476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l-GR" altLang="el-GR" sz="1800"/>
            </a:p>
          </p:txBody>
        </p:sp>
        <p:sp>
          <p:nvSpPr>
            <p:cNvPr id="179211" name="Rectangle 9"/>
            <p:cNvSpPr>
              <a:spLocks noChangeArrowheads="1"/>
            </p:cNvSpPr>
            <p:nvPr/>
          </p:nvSpPr>
          <p:spPr bwMode="auto">
            <a:xfrm>
              <a:off x="2688" y="576"/>
              <a:ext cx="1728" cy="1584"/>
            </a:xfrm>
            <a:prstGeom prst="rect">
              <a:avLst/>
            </a:prstGeom>
            <a:noFill/>
            <a:ln w="476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l-GR" altLang="el-GR" sz="1800"/>
            </a:p>
          </p:txBody>
        </p:sp>
      </p:grpSp>
      <p:sp>
        <p:nvSpPr>
          <p:cNvPr id="2" name="Τίτλος 1"/>
          <p:cNvSpPr>
            <a:spLocks noGrp="1"/>
          </p:cNvSpPr>
          <p:nvPr>
            <p:ph type="title"/>
          </p:nvPr>
        </p:nvSpPr>
        <p:spPr/>
        <p:txBody>
          <a:bodyPr>
            <a:normAutofit/>
          </a:bodyPr>
          <a:lstStyle/>
          <a:p>
            <a:r>
              <a:rPr lang="el-GR" dirty="0"/>
              <a:t>Ιστόγραμμα Λευκών </a:t>
            </a:r>
            <a:r>
              <a:rPr lang="el-GR" dirty="0" smtClean="0"/>
              <a:t>Αιμοσφαιρίων</a:t>
            </a:r>
            <a:endParaRPr lang="el-GR" dirty="0"/>
          </a:p>
        </p:txBody>
      </p:sp>
      <p:sp>
        <p:nvSpPr>
          <p:cNvPr id="3" name="Θέση περιεχομένου 2"/>
          <p:cNvSpPr>
            <a:spLocks noGrp="1"/>
          </p:cNvSpPr>
          <p:nvPr>
            <p:ph idx="1"/>
          </p:nvPr>
        </p:nvSpPr>
        <p:spPr>
          <a:xfrm>
            <a:off x="323528" y="3789040"/>
            <a:ext cx="8784976" cy="2952328"/>
          </a:xfrm>
        </p:spPr>
        <p:txBody>
          <a:bodyPr>
            <a:noAutofit/>
          </a:bodyPr>
          <a:lstStyle/>
          <a:p>
            <a:pPr>
              <a:spcBef>
                <a:spcPct val="0"/>
              </a:spcBef>
              <a:buFontTx/>
              <a:buAutoNum type="arabicPeriod"/>
            </a:pPr>
            <a:r>
              <a:rPr lang="el-GR" altLang="el-GR" dirty="0"/>
              <a:t>40-90</a:t>
            </a:r>
            <a:r>
              <a:rPr lang="en-US" altLang="el-GR" dirty="0" err="1"/>
              <a:t>fl</a:t>
            </a:r>
            <a:r>
              <a:rPr lang="en-US" altLang="el-GR" dirty="0"/>
              <a:t> = </a:t>
            </a:r>
            <a:r>
              <a:rPr lang="el-GR" altLang="el-GR" dirty="0"/>
              <a:t>τυπικά και άτυπα </a:t>
            </a:r>
            <a:r>
              <a:rPr lang="el-GR" altLang="el-GR" dirty="0" smtClean="0"/>
              <a:t>λεμφοκύτταρα.</a:t>
            </a:r>
            <a:endParaRPr lang="el-GR" altLang="el-GR" dirty="0"/>
          </a:p>
          <a:p>
            <a:pPr>
              <a:spcBef>
                <a:spcPct val="0"/>
              </a:spcBef>
              <a:buFontTx/>
              <a:buAutoNum type="arabicPeriod"/>
            </a:pPr>
            <a:r>
              <a:rPr lang="el-GR" altLang="el-GR" dirty="0"/>
              <a:t>90-160</a:t>
            </a:r>
            <a:r>
              <a:rPr lang="en-US" altLang="el-GR" dirty="0" err="1"/>
              <a:t>fl</a:t>
            </a:r>
            <a:r>
              <a:rPr lang="en-US" altLang="el-GR" dirty="0"/>
              <a:t> </a:t>
            </a:r>
            <a:r>
              <a:rPr lang="el-GR" altLang="el-GR" dirty="0"/>
              <a:t>= ενδιάμεσος πληθυσμός (μονοκύτταρα, </a:t>
            </a:r>
            <a:r>
              <a:rPr lang="el-GR" altLang="el-GR" dirty="0" err="1"/>
              <a:t>προμυελοκύτταρα</a:t>
            </a:r>
            <a:r>
              <a:rPr lang="el-GR" altLang="el-GR" dirty="0"/>
              <a:t>, μυελοκύτταρα, πλασματοκύτταρα και βλάστες</a:t>
            </a:r>
            <a:r>
              <a:rPr lang="el-GR" altLang="el-GR" dirty="0" smtClean="0"/>
              <a:t>).</a:t>
            </a:r>
            <a:endParaRPr lang="el-GR" altLang="el-GR" dirty="0"/>
          </a:p>
          <a:p>
            <a:pPr>
              <a:spcBef>
                <a:spcPct val="0"/>
              </a:spcBef>
              <a:buFontTx/>
              <a:buAutoNum type="arabicPeriod"/>
            </a:pPr>
            <a:r>
              <a:rPr lang="el-GR" altLang="el-GR" dirty="0"/>
              <a:t>160-450</a:t>
            </a:r>
            <a:r>
              <a:rPr lang="en-US" altLang="el-GR" dirty="0" err="1"/>
              <a:t>fl</a:t>
            </a:r>
            <a:r>
              <a:rPr lang="en-US" altLang="el-GR" dirty="0"/>
              <a:t> = </a:t>
            </a:r>
            <a:r>
              <a:rPr lang="el-GR" altLang="el-GR" dirty="0"/>
              <a:t>ουδετερόφιλα </a:t>
            </a:r>
            <a:r>
              <a:rPr lang="el-GR" altLang="el-GR" dirty="0" smtClean="0"/>
              <a:t>πολυμορφοπύρηνα.</a:t>
            </a:r>
            <a:endParaRPr lang="el-GR" altLang="el-GR" dirty="0"/>
          </a:p>
          <a:p>
            <a:pPr>
              <a:spcBef>
                <a:spcPct val="0"/>
              </a:spcBef>
              <a:buFontTx/>
              <a:buAutoNum type="arabicPeriod"/>
            </a:pPr>
            <a:r>
              <a:rPr lang="el-GR" altLang="el-GR" dirty="0" err="1"/>
              <a:t>Ηωσινόφιλα</a:t>
            </a:r>
            <a:r>
              <a:rPr lang="el-GR" altLang="el-GR" dirty="0"/>
              <a:t> και </a:t>
            </a:r>
            <a:r>
              <a:rPr lang="el-GR" altLang="el-GR" dirty="0" err="1"/>
              <a:t>βασεόφιλα</a:t>
            </a:r>
            <a:r>
              <a:rPr lang="el-GR" altLang="el-GR" dirty="0"/>
              <a:t> πιθανά να τοποθετούνται ή στον ενδιάμεσο πληθυσμό ή τα </a:t>
            </a:r>
            <a:r>
              <a:rPr lang="el-GR" altLang="el-GR" dirty="0" err="1"/>
              <a:t>ηωσινόφιλα</a:t>
            </a:r>
            <a:r>
              <a:rPr lang="el-GR" altLang="el-GR" dirty="0"/>
              <a:t> στον πληθυσμό των </a:t>
            </a:r>
            <a:r>
              <a:rPr lang="el-GR" altLang="el-GR" dirty="0" err="1"/>
              <a:t>ουδετεροφίλων</a:t>
            </a:r>
            <a:r>
              <a:rPr lang="el-GR" altLang="el-GR" dirty="0"/>
              <a:t> και τα </a:t>
            </a:r>
            <a:r>
              <a:rPr lang="el-GR" altLang="el-GR" dirty="0" err="1"/>
              <a:t>βασεόφιλα</a:t>
            </a:r>
            <a:r>
              <a:rPr lang="el-GR" altLang="el-GR" dirty="0"/>
              <a:t> στον πληθυσμό των </a:t>
            </a:r>
            <a:r>
              <a:rPr lang="el-GR" altLang="el-GR" dirty="0" smtClean="0"/>
              <a:t>λεμφοκυττάρων.</a:t>
            </a:r>
            <a:endParaRPr lang="el-GR" alt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136</a:t>
            </a:fld>
            <a:endParaRPr lang="el-GR"/>
          </a:p>
        </p:txBody>
      </p:sp>
    </p:spTree>
    <p:extLst>
      <p:ext uri="{BB962C8B-B14F-4D97-AF65-F5344CB8AC3E}">
        <p14:creationId xmlns:p14="http://schemas.microsoft.com/office/powerpoint/2010/main" val="92382564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Ομάδα 4"/>
          <p:cNvGrpSpPr/>
          <p:nvPr/>
        </p:nvGrpSpPr>
        <p:grpSpPr>
          <a:xfrm>
            <a:off x="1409700" y="1412776"/>
            <a:ext cx="6324600" cy="4674890"/>
            <a:chOff x="1409700" y="1730375"/>
            <a:chExt cx="6324600" cy="4674890"/>
          </a:xfrm>
        </p:grpSpPr>
        <p:pic>
          <p:nvPicPr>
            <p:cNvPr id="180226" name="Picture 2" descr="Hematology%20Analyzer%20(22%20Parameters)718"/>
            <p:cNvPicPr>
              <a:picLocks noChangeAspect="1" noChangeArrowheads="1"/>
            </p:cNvPicPr>
            <p:nvPr/>
          </p:nvPicPr>
          <p:blipFill>
            <a:blip r:embed="rId2">
              <a:extLst>
                <a:ext uri="{28A0092B-C50C-407E-A947-70E740481C1C}">
                  <a14:useLocalDpi xmlns:a14="http://schemas.microsoft.com/office/drawing/2010/main" val="0"/>
                </a:ext>
              </a:extLst>
            </a:blip>
            <a:srcRect l="43744" t="35880" r="31075" b="53032"/>
            <a:stretch>
              <a:fillRect/>
            </a:stretch>
          </p:blipFill>
          <p:spPr bwMode="auto">
            <a:xfrm>
              <a:off x="1409700" y="1730375"/>
              <a:ext cx="6324600" cy="3397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0228" name="Oval 4"/>
            <p:cNvSpPr>
              <a:spLocks noChangeArrowheads="1"/>
            </p:cNvSpPr>
            <p:nvPr/>
          </p:nvSpPr>
          <p:spPr bwMode="auto">
            <a:xfrm>
              <a:off x="5410200" y="2971800"/>
              <a:ext cx="1752600" cy="1828800"/>
            </a:xfrm>
            <a:prstGeom prst="ellipse">
              <a:avLst/>
            </a:prstGeom>
            <a:noFill/>
            <a:ln w="444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l-GR" altLang="el-GR" sz="1800"/>
            </a:p>
          </p:txBody>
        </p:sp>
        <p:sp>
          <p:nvSpPr>
            <p:cNvPr id="180229" name="AutoShape 5"/>
            <p:cNvSpPr>
              <a:spLocks noChangeArrowheads="1"/>
            </p:cNvSpPr>
            <p:nvPr/>
          </p:nvSpPr>
          <p:spPr bwMode="auto">
            <a:xfrm>
              <a:off x="5943600" y="4800600"/>
              <a:ext cx="685800" cy="1066800"/>
            </a:xfrm>
            <a:prstGeom prst="downArrow">
              <a:avLst>
                <a:gd name="adj1" fmla="val 50000"/>
                <a:gd name="adj2" fmla="val 38889"/>
              </a:avLst>
            </a:prstGeom>
            <a:noFill/>
            <a:ln w="412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l-GR" altLang="el-GR" sz="1800"/>
            </a:p>
          </p:txBody>
        </p:sp>
        <p:sp>
          <p:nvSpPr>
            <p:cNvPr id="180230" name="Text Box 6"/>
            <p:cNvSpPr txBox="1">
              <a:spLocks noChangeArrowheads="1"/>
            </p:cNvSpPr>
            <p:nvPr/>
          </p:nvSpPr>
          <p:spPr bwMode="auto">
            <a:xfrm>
              <a:off x="5105400" y="5943600"/>
              <a:ext cx="2297167" cy="4616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l-GR" altLang="el-GR" sz="2400" dirty="0">
                  <a:latin typeface="+mn-lt"/>
                </a:rPr>
                <a:t>Πάντα να κλείνει</a:t>
              </a:r>
            </a:p>
          </p:txBody>
        </p:sp>
      </p:grpSp>
      <p:sp>
        <p:nvSpPr>
          <p:cNvPr id="2" name="Τίτλος 1"/>
          <p:cNvSpPr>
            <a:spLocks noGrp="1"/>
          </p:cNvSpPr>
          <p:nvPr>
            <p:ph type="title"/>
          </p:nvPr>
        </p:nvSpPr>
        <p:spPr/>
        <p:txBody>
          <a:bodyPr>
            <a:normAutofit/>
          </a:bodyPr>
          <a:lstStyle/>
          <a:p>
            <a:r>
              <a:rPr lang="el-GR" dirty="0"/>
              <a:t>Ιστόγραμμα </a:t>
            </a:r>
            <a:r>
              <a:rPr lang="en-US" dirty="0" smtClean="0"/>
              <a:t>PLTs</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137</a:t>
            </a:fld>
            <a:endParaRPr lang="el-GR"/>
          </a:p>
        </p:txBody>
      </p:sp>
    </p:spTree>
    <p:extLst>
      <p:ext uri="{BB962C8B-B14F-4D97-AF65-F5344CB8AC3E}">
        <p14:creationId xmlns:p14="http://schemas.microsoft.com/office/powerpoint/2010/main" val="391113903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Νεφελόγραμμα</a:t>
            </a:r>
            <a:r>
              <a:rPr lang="el-GR" dirty="0" smtClean="0"/>
              <a:t> κυττάρων αίματος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138</a:t>
            </a:fld>
            <a:endParaRPr lang="el-GR"/>
          </a:p>
        </p:txBody>
      </p:sp>
      <p:pic>
        <p:nvPicPr>
          <p:cNvPr id="138242" name="Picture 2" descr="http://www.hemato-images.eu/sites/bildatlas/content/e7421/e10373/e10374/e10529/mediacoll_elements10530/SCC2008_14_Diff_e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0516" y="1196752"/>
            <a:ext cx="5011568" cy="5011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1284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5"/>
          <p:cNvPicPr>
            <a:picLocks noChangeAspect="1" noChangeArrowheads="1"/>
          </p:cNvPicPr>
          <p:nvPr/>
        </p:nvPicPr>
        <p:blipFill>
          <a:blip r:embed="rId2">
            <a:extLst>
              <a:ext uri="{28A0092B-C50C-407E-A947-70E740481C1C}">
                <a14:useLocalDpi xmlns:a14="http://schemas.microsoft.com/office/drawing/2010/main" val="0"/>
              </a:ext>
            </a:extLst>
          </a:blip>
          <a:srcRect t="-276" b="46767"/>
          <a:stretch>
            <a:fillRect/>
          </a:stretch>
        </p:blipFill>
        <p:spPr bwMode="auto">
          <a:xfrm rot="5400000">
            <a:off x="4323924" y="1812772"/>
            <a:ext cx="5464703"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Τίτλος 1"/>
          <p:cNvSpPr>
            <a:spLocks noGrp="1"/>
          </p:cNvSpPr>
          <p:nvPr>
            <p:ph type="title"/>
          </p:nvPr>
        </p:nvSpPr>
        <p:spPr/>
        <p:txBody>
          <a:bodyPr>
            <a:normAutofit/>
          </a:bodyPr>
          <a:lstStyle/>
          <a:p>
            <a:r>
              <a:rPr lang="el-GR" dirty="0" smtClean="0"/>
              <a:t>Ιστογράμματα - </a:t>
            </a:r>
            <a:r>
              <a:rPr lang="el-GR" dirty="0" err="1" smtClean="0"/>
              <a:t>Νεφελογράμματα</a:t>
            </a:r>
            <a:endParaRPr lang="el-GR" dirty="0"/>
          </a:p>
        </p:txBody>
      </p:sp>
      <p:sp>
        <p:nvSpPr>
          <p:cNvPr id="3" name="Θέση περιεχομένου 2"/>
          <p:cNvSpPr>
            <a:spLocks noGrp="1"/>
          </p:cNvSpPr>
          <p:nvPr>
            <p:ph idx="1"/>
          </p:nvPr>
        </p:nvSpPr>
        <p:spPr>
          <a:xfrm>
            <a:off x="251520" y="1340768"/>
            <a:ext cx="5194921" cy="5040560"/>
          </a:xfrm>
        </p:spPr>
        <p:txBody>
          <a:bodyPr>
            <a:normAutofit/>
          </a:bodyPr>
          <a:lstStyle/>
          <a:p>
            <a:r>
              <a:rPr lang="el-GR" b="1" dirty="0" smtClean="0"/>
              <a:t>Ιστογράμματα</a:t>
            </a:r>
            <a:endParaRPr lang="el-GR" b="1" dirty="0"/>
          </a:p>
          <a:p>
            <a:pPr marL="355600" indent="0">
              <a:buNone/>
            </a:pPr>
            <a:r>
              <a:rPr lang="el-GR" dirty="0"/>
              <a:t>Κατανομές συχνότητας μιας παραμέτρου (κατ’ όγκο ανάλυση</a:t>
            </a:r>
            <a:r>
              <a:rPr lang="el-GR" dirty="0" smtClean="0"/>
              <a:t>).</a:t>
            </a:r>
            <a:endParaRPr lang="el-GR" dirty="0"/>
          </a:p>
          <a:p>
            <a:endParaRPr lang="el-GR" dirty="0"/>
          </a:p>
          <a:p>
            <a:r>
              <a:rPr lang="el-GR" b="1" dirty="0" err="1" smtClean="0"/>
              <a:t>Νεφελογράμματα</a:t>
            </a:r>
            <a:r>
              <a:rPr lang="el-GR" b="1" dirty="0" smtClean="0"/>
              <a:t> ή </a:t>
            </a:r>
            <a:r>
              <a:rPr lang="el-GR" b="1" dirty="0" err="1" smtClean="0"/>
              <a:t>κυτταρογράμματα</a:t>
            </a:r>
            <a:r>
              <a:rPr lang="el-GR" b="1" dirty="0" smtClean="0"/>
              <a:t> </a:t>
            </a:r>
            <a:r>
              <a:rPr lang="el-GR" b="1" dirty="0"/>
              <a:t>ή </a:t>
            </a:r>
            <a:r>
              <a:rPr lang="el-GR" b="1" dirty="0" err="1"/>
              <a:t>στικτογράμματα</a:t>
            </a:r>
            <a:endParaRPr lang="el-GR" b="1" dirty="0"/>
          </a:p>
          <a:p>
            <a:pPr marL="355600" indent="0">
              <a:buNone/>
            </a:pPr>
            <a:r>
              <a:rPr lang="el-GR" dirty="0"/>
              <a:t>Απεικονίζονται οι πληθυσμοί των κυττάρων που πέρασαν από την οπή μέτρησης, με τη μορφή </a:t>
            </a:r>
            <a:r>
              <a:rPr lang="el-GR" dirty="0" smtClean="0"/>
              <a:t>νεφελωμάτων.</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3392489743"/>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Επιβεβαίωση με επίχρισμα</a:t>
            </a:r>
            <a:endParaRPr lang="el-GR" dirty="0"/>
          </a:p>
        </p:txBody>
      </p:sp>
      <p:sp>
        <p:nvSpPr>
          <p:cNvPr id="3" name="Θέση περιεχομένου 2"/>
          <p:cNvSpPr>
            <a:spLocks noGrp="1"/>
          </p:cNvSpPr>
          <p:nvPr>
            <p:ph idx="1"/>
          </p:nvPr>
        </p:nvSpPr>
        <p:spPr>
          <a:xfrm>
            <a:off x="457200" y="1700808"/>
            <a:ext cx="8229600" cy="4536504"/>
          </a:xfrm>
        </p:spPr>
        <p:txBody>
          <a:bodyPr>
            <a:normAutofit/>
          </a:bodyPr>
          <a:lstStyle/>
          <a:p>
            <a:pPr marL="541338" indent="-541338" algn="ctr">
              <a:buFont typeface="Wingdings" panose="05000000000000000000" pitchFamily="2" charset="2"/>
              <a:buChar char="ü"/>
            </a:pPr>
            <a:r>
              <a:rPr lang="el-GR" sz="2600" dirty="0"/>
              <a:t>Χαμηλός αριθμός WBCS και ιδιαίτερα </a:t>
            </a:r>
            <a:r>
              <a:rPr lang="el-GR" sz="2600" dirty="0" err="1"/>
              <a:t>PLTs</a:t>
            </a:r>
            <a:r>
              <a:rPr lang="el-GR" sz="2600" dirty="0"/>
              <a:t> απαιτεί επαλήθευση, </a:t>
            </a:r>
            <a:r>
              <a:rPr lang="el-GR" sz="2600" dirty="0" smtClean="0"/>
              <a:t>εκτίμηση </a:t>
            </a:r>
            <a:r>
              <a:rPr lang="el-GR" sz="2600" dirty="0"/>
              <a:t>και μορφολογική επιβεβαίωση από επίχρισμα περιφερικού </a:t>
            </a:r>
            <a:r>
              <a:rPr lang="el-GR" sz="2600" dirty="0" smtClean="0"/>
              <a:t>αίματος.</a:t>
            </a:r>
            <a:endParaRPr lang="el-GR" sz="2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139</a:t>
            </a:fld>
            <a:endParaRPr lang="el-GR"/>
          </a:p>
        </p:txBody>
      </p:sp>
    </p:spTree>
    <p:extLst>
      <p:ext uri="{BB962C8B-B14F-4D97-AF65-F5344CB8AC3E}">
        <p14:creationId xmlns:p14="http://schemas.microsoft.com/office/powerpoint/2010/main" val="118613303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Συμπέρασμα</a:t>
            </a:r>
            <a:endParaRPr lang="el-GR" dirty="0"/>
          </a:p>
        </p:txBody>
      </p:sp>
      <p:sp>
        <p:nvSpPr>
          <p:cNvPr id="3" name="Θέση περιεχομένου 2"/>
          <p:cNvSpPr>
            <a:spLocks noGrp="1"/>
          </p:cNvSpPr>
          <p:nvPr>
            <p:ph idx="1"/>
          </p:nvPr>
        </p:nvSpPr>
        <p:spPr/>
        <p:txBody>
          <a:bodyPr>
            <a:normAutofit/>
          </a:bodyPr>
          <a:lstStyle/>
          <a:p>
            <a:r>
              <a:rPr lang="el-GR" altLang="el-GR" sz="2400" dirty="0" smtClean="0"/>
              <a:t>Οι </a:t>
            </a:r>
            <a:r>
              <a:rPr lang="el-GR" altLang="el-GR" sz="2400" dirty="0"/>
              <a:t>αυτόματοι αιματολογικοί αναλυτές προσφέρουν γρήγορα και αξιόπιστα </a:t>
            </a:r>
            <a:r>
              <a:rPr lang="el-GR" altLang="el-GR" sz="2400" dirty="0" smtClean="0"/>
              <a:t>αποτελέσματα.</a:t>
            </a:r>
            <a:endParaRPr lang="en-US" altLang="el-GR" sz="2400" dirty="0"/>
          </a:p>
          <a:p>
            <a:r>
              <a:rPr lang="el-GR" altLang="el-GR" sz="2400" dirty="0" smtClean="0"/>
              <a:t>Ο </a:t>
            </a:r>
            <a:r>
              <a:rPr lang="el-GR" altLang="el-GR" sz="2400" dirty="0"/>
              <a:t>εργαστηριακός που εγκρίνει το αποτέλεσμα μιας γενικής αίματος πρέπει να γνωρίζει καλά τα τεχνικά χαρακτηριστικά του αναλυτή που χρησιμοποιεί, για να αξιολογεί τα ευρήματα και να αναγνωρίζει και να διορθώνει τις ψευδείς </a:t>
            </a:r>
            <a:r>
              <a:rPr lang="el-GR" altLang="el-GR" sz="2400" dirty="0" smtClean="0"/>
              <a:t>μετρήσεις.</a:t>
            </a:r>
            <a:endParaRPr lang="el-GR" altLang="el-GR" sz="2400" dirty="0"/>
          </a:p>
          <a:p>
            <a:r>
              <a:rPr lang="el-GR" altLang="el-GR" sz="2400" dirty="0" smtClean="0"/>
              <a:t>H </a:t>
            </a:r>
            <a:r>
              <a:rPr lang="el-GR" altLang="el-GR" sz="2400" dirty="0"/>
              <a:t>παραδοσιακή αιματολογία δε μπορεί να καταργηθεί και οι αυτόματοι αναλυτές δε μπορούν να λειτουργήσουν ανεξάρτητα από το οπτικό </a:t>
            </a:r>
            <a:r>
              <a:rPr lang="el-GR" altLang="el-GR" sz="2400" dirty="0" smtClean="0"/>
              <a:t>μικροσκόπιο.</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140</a:t>
            </a:fld>
            <a:endParaRPr lang="el-GR"/>
          </a:p>
        </p:txBody>
      </p:sp>
    </p:spTree>
    <p:extLst>
      <p:ext uri="{BB962C8B-B14F-4D97-AF65-F5344CB8AC3E}">
        <p14:creationId xmlns:p14="http://schemas.microsoft.com/office/powerpoint/2010/main" val="145736615"/>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p:cNvPicPr>
            <a:picLocks noChangeAspect="1" noChangeArrowheads="1"/>
          </p:cNvPicPr>
          <p:nvPr/>
        </p:nvPicPr>
        <p:blipFill>
          <a:blip r:embed="rId2">
            <a:extLst>
              <a:ext uri="{28A0092B-C50C-407E-A947-70E740481C1C}">
                <a14:useLocalDpi xmlns:a14="http://schemas.microsoft.com/office/drawing/2010/main" val="0"/>
              </a:ext>
            </a:extLst>
          </a:blip>
          <a:srcRect t="-276" b="4437"/>
          <a:stretch>
            <a:fillRect/>
          </a:stretch>
        </p:blipFill>
        <p:spPr bwMode="auto">
          <a:xfrm rot="5400000">
            <a:off x="1684428" y="-363722"/>
            <a:ext cx="5749744" cy="860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Τίτλος 1"/>
          <p:cNvSpPr>
            <a:spLocks noGrp="1"/>
          </p:cNvSpPr>
          <p:nvPr>
            <p:ph type="title"/>
          </p:nvPr>
        </p:nvSpPr>
        <p:spPr/>
        <p:txBody>
          <a:bodyPr>
            <a:normAutofit/>
          </a:bodyPr>
          <a:lstStyle/>
          <a:p>
            <a:r>
              <a:rPr lang="el-GR" dirty="0"/>
              <a:t>Γενική Εξέταση Αίματος ή </a:t>
            </a:r>
            <a:r>
              <a:rPr lang="el-GR" dirty="0" err="1" smtClean="0"/>
              <a:t>Αιμοδιάγραμμα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141</a:t>
            </a:fld>
            <a:endParaRPr lang="el-GR"/>
          </a:p>
        </p:txBody>
      </p:sp>
    </p:spTree>
    <p:extLst>
      <p:ext uri="{BB962C8B-B14F-4D97-AF65-F5344CB8AC3E}">
        <p14:creationId xmlns:p14="http://schemas.microsoft.com/office/powerpoint/2010/main" val="9397528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Γενική Εξέταση Αίματος ή </a:t>
            </a:r>
            <a:r>
              <a:rPr lang="el-GR" dirty="0" err="1" smtClean="0"/>
              <a:t>Αιμοδιάγραμμα</a:t>
            </a:r>
            <a:r>
              <a:rPr lang="el-GR" dirty="0" smtClean="0"/>
              <a:t> </a:t>
            </a:r>
            <a:r>
              <a:rPr lang="el-GR" sz="3000" b="0" dirty="0" smtClean="0"/>
              <a:t>1/3</a:t>
            </a:r>
            <a:endParaRPr lang="el-GR" sz="3000" b="0" dirty="0"/>
          </a:p>
        </p:txBody>
      </p:sp>
      <p:sp>
        <p:nvSpPr>
          <p:cNvPr id="3" name="Θέση περιεχομένου 2"/>
          <p:cNvSpPr>
            <a:spLocks noGrp="1"/>
          </p:cNvSpPr>
          <p:nvPr>
            <p:ph idx="1"/>
          </p:nvPr>
        </p:nvSpPr>
        <p:spPr/>
        <p:txBody>
          <a:bodyPr>
            <a:normAutofit/>
          </a:bodyPr>
          <a:lstStyle/>
          <a:p>
            <a:r>
              <a:rPr lang="en-US" sz="2400" dirty="0"/>
              <a:t>WBCs (</a:t>
            </a:r>
            <a:r>
              <a:rPr lang="el-GR" sz="2400" dirty="0"/>
              <a:t>λευκά αιμοσφαίρια, </a:t>
            </a:r>
            <a:r>
              <a:rPr lang="en-US" sz="2400" dirty="0"/>
              <a:t>white blood cells) 5.000-10.000/</a:t>
            </a:r>
            <a:r>
              <a:rPr lang="el-GR" sz="2400" dirty="0"/>
              <a:t>μ</a:t>
            </a:r>
            <a:r>
              <a:rPr lang="en-US" sz="2400" dirty="0" smtClean="0"/>
              <a:t>l</a:t>
            </a:r>
            <a:r>
              <a:rPr lang="el-GR" sz="2400" dirty="0" smtClean="0"/>
              <a:t>.</a:t>
            </a:r>
            <a:endParaRPr lang="en-US" sz="2400" dirty="0"/>
          </a:p>
          <a:p>
            <a:r>
              <a:rPr lang="en-US" sz="2400" dirty="0"/>
              <a:t>NEU</a:t>
            </a:r>
            <a:r>
              <a:rPr lang="el-GR" sz="2400" dirty="0"/>
              <a:t>Τ (Ουδετερόφιλα, </a:t>
            </a:r>
            <a:r>
              <a:rPr lang="en-US" sz="2400" dirty="0"/>
              <a:t>Neutrophil) 50-60% </a:t>
            </a:r>
            <a:r>
              <a:rPr lang="el-GR" sz="2400" dirty="0"/>
              <a:t>ή 2.200-7.000/μ</a:t>
            </a:r>
            <a:r>
              <a:rPr lang="en-US" sz="2400" dirty="0" smtClean="0"/>
              <a:t>l</a:t>
            </a:r>
            <a:r>
              <a:rPr lang="el-GR" sz="2400" dirty="0" smtClean="0"/>
              <a:t>.</a:t>
            </a:r>
            <a:endParaRPr lang="en-US" sz="2400" dirty="0"/>
          </a:p>
          <a:p>
            <a:r>
              <a:rPr lang="en-US" sz="2400" dirty="0"/>
              <a:t>LYM (</a:t>
            </a:r>
            <a:r>
              <a:rPr lang="el-GR" sz="2400" dirty="0"/>
              <a:t>Λεμφοκύτταρα, </a:t>
            </a:r>
            <a:r>
              <a:rPr lang="en-US" sz="2400" dirty="0" err="1"/>
              <a:t>Lympfocyte</a:t>
            </a:r>
            <a:r>
              <a:rPr lang="en-US" sz="2400" dirty="0"/>
              <a:t>) 20-40% </a:t>
            </a:r>
            <a:r>
              <a:rPr lang="el-GR" sz="2400" dirty="0"/>
              <a:t>ή 1.100-3.300/μ</a:t>
            </a:r>
            <a:r>
              <a:rPr lang="en-US" sz="2400" dirty="0" smtClean="0"/>
              <a:t>l</a:t>
            </a:r>
            <a:r>
              <a:rPr lang="el-GR" sz="2400" dirty="0" smtClean="0"/>
              <a:t>.</a:t>
            </a:r>
            <a:endParaRPr lang="en-US" sz="2400" dirty="0"/>
          </a:p>
          <a:p>
            <a:r>
              <a:rPr lang="en-US" sz="2400" dirty="0"/>
              <a:t>MONO (</a:t>
            </a:r>
            <a:r>
              <a:rPr lang="el-GR" sz="2400" dirty="0"/>
              <a:t>Μονοκύτταρα, </a:t>
            </a:r>
            <a:r>
              <a:rPr lang="en-US" sz="2400" dirty="0"/>
              <a:t>Monocyte) 2-6% </a:t>
            </a:r>
            <a:r>
              <a:rPr lang="el-GR" sz="2400" dirty="0"/>
              <a:t>ή 150-700/μ</a:t>
            </a:r>
            <a:r>
              <a:rPr lang="en-US" sz="2400" dirty="0" smtClean="0"/>
              <a:t>l</a:t>
            </a:r>
            <a:r>
              <a:rPr lang="el-GR" sz="2400" dirty="0" smtClean="0"/>
              <a:t>.</a:t>
            </a:r>
            <a:endParaRPr lang="en-US" sz="2400" dirty="0"/>
          </a:p>
          <a:p>
            <a:r>
              <a:rPr lang="en-US" sz="2400" dirty="0"/>
              <a:t>BASO (</a:t>
            </a:r>
            <a:r>
              <a:rPr lang="el-GR" sz="2400" dirty="0" err="1"/>
              <a:t>Βασεόφιλα</a:t>
            </a:r>
            <a:r>
              <a:rPr lang="el-GR" sz="2400" dirty="0"/>
              <a:t>, </a:t>
            </a:r>
            <a:r>
              <a:rPr lang="en-US" sz="2400" dirty="0" err="1"/>
              <a:t>Basopfil</a:t>
            </a:r>
            <a:r>
              <a:rPr lang="en-US" sz="2400" dirty="0"/>
              <a:t>) 0-1% </a:t>
            </a:r>
            <a:r>
              <a:rPr lang="el-GR" sz="2400" dirty="0"/>
              <a:t>ή 0-100/μ</a:t>
            </a:r>
            <a:r>
              <a:rPr lang="en-US" sz="2400" dirty="0" smtClean="0"/>
              <a:t>l</a:t>
            </a:r>
            <a:r>
              <a:rPr lang="el-GR" sz="2400" dirty="0" smtClean="0"/>
              <a:t>.</a:t>
            </a:r>
            <a:endParaRPr lang="en-US" sz="2400" dirty="0"/>
          </a:p>
          <a:p>
            <a:r>
              <a:rPr lang="en-US" sz="2400" dirty="0"/>
              <a:t>EO (</a:t>
            </a:r>
            <a:r>
              <a:rPr lang="el-GR" sz="2400" dirty="0" err="1"/>
              <a:t>Ηωσινόφιλα</a:t>
            </a:r>
            <a:r>
              <a:rPr lang="el-GR" sz="2400" dirty="0"/>
              <a:t>, </a:t>
            </a:r>
            <a:r>
              <a:rPr lang="en-US" sz="2400" dirty="0" err="1"/>
              <a:t>Eosinopfil</a:t>
            </a:r>
            <a:r>
              <a:rPr lang="en-US" sz="2400" dirty="0"/>
              <a:t>) 1-4% </a:t>
            </a:r>
            <a:r>
              <a:rPr lang="el-GR" sz="2400" dirty="0"/>
              <a:t>ή 100-400/μ</a:t>
            </a:r>
            <a:r>
              <a:rPr lang="en-US" sz="2400" dirty="0" smtClean="0"/>
              <a:t>l</a:t>
            </a:r>
            <a:r>
              <a:rPr lang="el-GR" sz="2400" dirty="0" smtClean="0"/>
              <a:t>.</a:t>
            </a:r>
            <a:endParaRPr lang="en-US" sz="2400" dirty="0"/>
          </a:p>
          <a:p>
            <a:r>
              <a:rPr lang="en-US" sz="2400" dirty="0"/>
              <a:t>RBCs  (</a:t>
            </a:r>
            <a:r>
              <a:rPr lang="el-GR" sz="2400" dirty="0"/>
              <a:t>Ερυθρά αιμοσφαίρια ή Ερυθροκύτταρα, </a:t>
            </a:r>
            <a:r>
              <a:rPr lang="en-US" sz="2400" dirty="0"/>
              <a:t>Erythrocytes)</a:t>
            </a:r>
          </a:p>
          <a:p>
            <a:pPr marL="355600" indent="0">
              <a:buNone/>
            </a:pPr>
            <a:r>
              <a:rPr lang="el-GR" altLang="el-GR" sz="2400" dirty="0"/>
              <a:t>άντρες </a:t>
            </a:r>
            <a:r>
              <a:rPr lang="en-US" altLang="el-GR" sz="2400" dirty="0"/>
              <a:t>4.2x10</a:t>
            </a:r>
            <a:r>
              <a:rPr lang="en-US" altLang="el-GR" sz="2400" baseline="30000" dirty="0"/>
              <a:t>6</a:t>
            </a:r>
            <a:r>
              <a:rPr lang="el-GR" altLang="el-GR" sz="2400" dirty="0"/>
              <a:t>-</a:t>
            </a:r>
            <a:r>
              <a:rPr lang="en-US" altLang="el-GR" sz="2400" dirty="0"/>
              <a:t>5</a:t>
            </a:r>
            <a:r>
              <a:rPr lang="el-GR" altLang="el-GR" sz="2400" dirty="0"/>
              <a:t>.</a:t>
            </a:r>
            <a:r>
              <a:rPr lang="en-US" altLang="el-GR" sz="2400" dirty="0"/>
              <a:t>4x10</a:t>
            </a:r>
            <a:r>
              <a:rPr lang="en-US" altLang="el-GR" sz="2400" baseline="30000" dirty="0"/>
              <a:t>6</a:t>
            </a:r>
            <a:r>
              <a:rPr lang="el-GR" altLang="el-GR" sz="2400" dirty="0"/>
              <a:t>/μ</a:t>
            </a:r>
            <a:r>
              <a:rPr lang="en-US" altLang="el-GR" sz="2400" dirty="0"/>
              <a:t>l, </a:t>
            </a:r>
            <a:r>
              <a:rPr lang="el-GR" altLang="el-GR" sz="2400" dirty="0"/>
              <a:t>γυναίκες 3</a:t>
            </a:r>
            <a:r>
              <a:rPr lang="en-US" altLang="el-GR" sz="2400" dirty="0"/>
              <a:t>.</a:t>
            </a:r>
            <a:r>
              <a:rPr lang="el-GR" altLang="el-GR" sz="2400" dirty="0"/>
              <a:t>6</a:t>
            </a:r>
            <a:r>
              <a:rPr lang="en-US" altLang="el-GR" sz="2400" dirty="0"/>
              <a:t>x10</a:t>
            </a:r>
            <a:r>
              <a:rPr lang="en-US" altLang="el-GR" sz="2400" baseline="30000" dirty="0"/>
              <a:t>6</a:t>
            </a:r>
            <a:r>
              <a:rPr lang="el-GR" altLang="el-GR" sz="2400" dirty="0"/>
              <a:t>-</a:t>
            </a:r>
            <a:r>
              <a:rPr lang="en-US" altLang="el-GR" sz="2400" dirty="0"/>
              <a:t>5</a:t>
            </a:r>
            <a:r>
              <a:rPr lang="el-GR" altLang="el-GR" sz="2400" dirty="0"/>
              <a:t>.0</a:t>
            </a:r>
            <a:r>
              <a:rPr lang="en-US" altLang="el-GR" sz="2400" dirty="0"/>
              <a:t>x10</a:t>
            </a:r>
            <a:r>
              <a:rPr lang="en-US" altLang="el-GR" sz="2400" baseline="30000" dirty="0"/>
              <a:t>6</a:t>
            </a:r>
            <a:r>
              <a:rPr lang="el-GR" altLang="el-GR" sz="2400" dirty="0"/>
              <a:t>/μ</a:t>
            </a:r>
            <a:r>
              <a:rPr lang="en-US" altLang="el-GR" sz="2400" dirty="0" smtClean="0"/>
              <a:t>l.</a:t>
            </a:r>
            <a:endParaRPr lang="el-GR" alt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142</a:t>
            </a:fld>
            <a:endParaRPr lang="el-GR"/>
          </a:p>
        </p:txBody>
      </p:sp>
    </p:spTree>
    <p:extLst>
      <p:ext uri="{BB962C8B-B14F-4D97-AF65-F5344CB8AC3E}">
        <p14:creationId xmlns:p14="http://schemas.microsoft.com/office/powerpoint/2010/main" val="243403454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Γενική Εξέταση Αίματος ή </a:t>
            </a:r>
            <a:r>
              <a:rPr lang="el-GR" dirty="0" err="1"/>
              <a:t>Αιμοδιάγραμμα</a:t>
            </a:r>
            <a:r>
              <a:rPr lang="el-GR" dirty="0"/>
              <a:t> </a:t>
            </a:r>
            <a:r>
              <a:rPr lang="el-GR" sz="3000" b="0" dirty="0" smtClean="0"/>
              <a:t>2/3</a:t>
            </a:r>
            <a:endParaRPr lang="el-GR" dirty="0"/>
          </a:p>
        </p:txBody>
      </p:sp>
      <p:sp>
        <p:nvSpPr>
          <p:cNvPr id="3" name="Θέση περιεχομένου 2"/>
          <p:cNvSpPr>
            <a:spLocks noGrp="1"/>
          </p:cNvSpPr>
          <p:nvPr>
            <p:ph idx="1"/>
          </p:nvPr>
        </p:nvSpPr>
        <p:spPr>
          <a:xfrm>
            <a:off x="457200" y="1196752"/>
            <a:ext cx="8363272" cy="5472608"/>
          </a:xfrm>
        </p:spPr>
        <p:txBody>
          <a:bodyPr>
            <a:normAutofit/>
          </a:bodyPr>
          <a:lstStyle/>
          <a:p>
            <a:r>
              <a:rPr lang="el-GR" sz="2400" dirty="0" smtClean="0"/>
              <a:t>Η</a:t>
            </a:r>
            <a:r>
              <a:rPr lang="en-US" sz="2400" dirty="0"/>
              <a:t>b (</a:t>
            </a:r>
            <a:r>
              <a:rPr lang="el-GR" sz="2400" dirty="0"/>
              <a:t>Αιμοσφαιρίνη, </a:t>
            </a:r>
            <a:r>
              <a:rPr lang="en-US" sz="2400" dirty="0"/>
              <a:t>Hemoglobin</a:t>
            </a:r>
            <a:r>
              <a:rPr lang="en-US" sz="2400" dirty="0" smtClean="0"/>
              <a:t>)</a:t>
            </a:r>
            <a:r>
              <a:rPr lang="el-GR" sz="2400" dirty="0"/>
              <a:t> άντρες 14-17</a:t>
            </a:r>
            <a:r>
              <a:rPr lang="en-US" sz="2400" dirty="0"/>
              <a:t>gr/dl, </a:t>
            </a:r>
            <a:r>
              <a:rPr lang="el-GR" sz="2400" dirty="0"/>
              <a:t>γυναίκες 12-16</a:t>
            </a:r>
            <a:r>
              <a:rPr lang="en-US" sz="2400" dirty="0" smtClean="0"/>
              <a:t>gr/dl</a:t>
            </a:r>
            <a:r>
              <a:rPr lang="el-GR" sz="2400" dirty="0" smtClean="0"/>
              <a:t>.</a:t>
            </a:r>
            <a:endParaRPr lang="en-US" sz="2400" dirty="0"/>
          </a:p>
          <a:p>
            <a:r>
              <a:rPr lang="en-US" sz="2400" dirty="0" err="1"/>
              <a:t>HCt</a:t>
            </a:r>
            <a:r>
              <a:rPr lang="en-US" sz="2400" dirty="0"/>
              <a:t> (</a:t>
            </a:r>
            <a:r>
              <a:rPr lang="el-GR" sz="2400" dirty="0"/>
              <a:t>Αιματοκρίτης, </a:t>
            </a:r>
            <a:r>
              <a:rPr lang="en-US" sz="2400" dirty="0" err="1"/>
              <a:t>Hematoctrit</a:t>
            </a:r>
            <a:r>
              <a:rPr lang="en-US" sz="2400" dirty="0" smtClean="0"/>
              <a:t>)</a:t>
            </a:r>
            <a:r>
              <a:rPr lang="el-GR" sz="2400" dirty="0"/>
              <a:t> άντρες 42-52%, γυναίκες 36-48</a:t>
            </a:r>
            <a:r>
              <a:rPr lang="el-GR" sz="2400" dirty="0" smtClean="0"/>
              <a:t>%.</a:t>
            </a:r>
            <a:endParaRPr lang="en-US" sz="2400" dirty="0"/>
          </a:p>
          <a:p>
            <a:r>
              <a:rPr lang="en-US" sz="2400" dirty="0"/>
              <a:t>MCV (</a:t>
            </a:r>
            <a:r>
              <a:rPr lang="el-GR" sz="2400" dirty="0"/>
              <a:t>Μέσος όγκος </a:t>
            </a:r>
            <a:r>
              <a:rPr lang="el-GR" sz="2400" dirty="0" err="1"/>
              <a:t>ερυθροκυττάρων</a:t>
            </a:r>
            <a:r>
              <a:rPr lang="el-GR" sz="2400" dirty="0"/>
              <a:t>, </a:t>
            </a:r>
            <a:r>
              <a:rPr lang="en-US" sz="2400" dirty="0"/>
              <a:t>Mean corpuscular volume) </a:t>
            </a:r>
            <a:r>
              <a:rPr lang="en-US" sz="2400" dirty="0" smtClean="0"/>
              <a:t>82-98fl</a:t>
            </a:r>
            <a:r>
              <a:rPr lang="el-GR" sz="2400" dirty="0" smtClean="0"/>
              <a:t>.</a:t>
            </a:r>
            <a:endParaRPr lang="en-US" sz="2400" dirty="0"/>
          </a:p>
          <a:p>
            <a:r>
              <a:rPr lang="en-US" sz="2400" dirty="0"/>
              <a:t>MCH (</a:t>
            </a:r>
            <a:r>
              <a:rPr lang="el-GR" sz="2400" dirty="0"/>
              <a:t>Μέση περιεκτικότητα </a:t>
            </a:r>
            <a:r>
              <a:rPr lang="en-US" sz="2400" dirty="0" err="1"/>
              <a:t>Hb</a:t>
            </a:r>
            <a:r>
              <a:rPr lang="en-US" sz="2400" dirty="0"/>
              <a:t>, Mean </a:t>
            </a:r>
            <a:r>
              <a:rPr lang="en-US" sz="2400" dirty="0" err="1"/>
              <a:t>Hb</a:t>
            </a:r>
            <a:r>
              <a:rPr lang="en-US" sz="2400" dirty="0"/>
              <a:t> Concentration) </a:t>
            </a:r>
            <a:r>
              <a:rPr lang="en-US" sz="2400" dirty="0" smtClean="0"/>
              <a:t>25-34pg</a:t>
            </a:r>
            <a:r>
              <a:rPr lang="el-GR" sz="2400" dirty="0" smtClean="0"/>
              <a:t>.</a:t>
            </a:r>
            <a:endParaRPr lang="en-US" sz="2400" dirty="0"/>
          </a:p>
          <a:p>
            <a:r>
              <a:rPr lang="en-US" sz="2400" dirty="0"/>
              <a:t>MCHC (</a:t>
            </a:r>
            <a:r>
              <a:rPr lang="el-GR" sz="2400" dirty="0"/>
              <a:t>Μέση πυκνότητα </a:t>
            </a:r>
            <a:r>
              <a:rPr lang="en-US" sz="2400" dirty="0" err="1"/>
              <a:t>Hb</a:t>
            </a:r>
            <a:r>
              <a:rPr lang="en-US" sz="2400" dirty="0"/>
              <a:t>, Mean corpuscular </a:t>
            </a:r>
            <a:r>
              <a:rPr lang="en-US" sz="2400" dirty="0" err="1"/>
              <a:t>Hb</a:t>
            </a:r>
            <a:r>
              <a:rPr lang="en-US" sz="2400" dirty="0"/>
              <a:t> </a:t>
            </a:r>
            <a:r>
              <a:rPr lang="en-US" sz="2400" dirty="0" err="1"/>
              <a:t>concetration</a:t>
            </a:r>
            <a:r>
              <a:rPr lang="en-US" sz="2400" dirty="0"/>
              <a:t>) </a:t>
            </a:r>
            <a:r>
              <a:rPr lang="en-US" sz="2400" dirty="0" smtClean="0"/>
              <a:t>31-37gr/</a:t>
            </a:r>
            <a:r>
              <a:rPr lang="en-US" sz="2400" dirty="0" err="1" smtClean="0"/>
              <a:t>dL</a:t>
            </a:r>
            <a:r>
              <a:rPr lang="el-GR" sz="2400" dirty="0" smtClean="0"/>
              <a:t>.</a:t>
            </a:r>
            <a:endParaRPr lang="en-US"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143</a:t>
            </a:fld>
            <a:endParaRPr lang="el-GR"/>
          </a:p>
        </p:txBody>
      </p:sp>
    </p:spTree>
    <p:extLst>
      <p:ext uri="{BB962C8B-B14F-4D97-AF65-F5344CB8AC3E}">
        <p14:creationId xmlns:p14="http://schemas.microsoft.com/office/powerpoint/2010/main" val="81288753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Γενική Εξέταση Αίματος ή </a:t>
            </a:r>
            <a:r>
              <a:rPr lang="el-GR" dirty="0" err="1"/>
              <a:t>Αιμοδιάγραμμα</a:t>
            </a:r>
            <a:r>
              <a:rPr lang="el-GR" dirty="0"/>
              <a:t> </a:t>
            </a:r>
            <a:r>
              <a:rPr lang="el-GR" sz="3000" b="0" dirty="0"/>
              <a:t>3</a:t>
            </a:r>
            <a:r>
              <a:rPr lang="el-GR" sz="3000" b="0" dirty="0" smtClean="0"/>
              <a:t>/3</a:t>
            </a:r>
            <a:endParaRPr lang="el-GR" dirty="0"/>
          </a:p>
        </p:txBody>
      </p:sp>
      <p:sp>
        <p:nvSpPr>
          <p:cNvPr id="3" name="Θέση περιεχομένου 2"/>
          <p:cNvSpPr>
            <a:spLocks noGrp="1"/>
          </p:cNvSpPr>
          <p:nvPr>
            <p:ph idx="1"/>
          </p:nvPr>
        </p:nvSpPr>
        <p:spPr>
          <a:xfrm>
            <a:off x="457200" y="1196752"/>
            <a:ext cx="8363272" cy="5472608"/>
          </a:xfrm>
        </p:spPr>
        <p:txBody>
          <a:bodyPr>
            <a:normAutofit/>
          </a:bodyPr>
          <a:lstStyle/>
          <a:p>
            <a:r>
              <a:rPr lang="en-US" sz="2400" dirty="0" smtClean="0"/>
              <a:t>RDW </a:t>
            </a:r>
            <a:r>
              <a:rPr lang="en-US" sz="2400" dirty="0"/>
              <a:t>(</a:t>
            </a:r>
            <a:r>
              <a:rPr lang="el-GR" sz="2400" dirty="0"/>
              <a:t>Εύρος κατανομής </a:t>
            </a:r>
            <a:r>
              <a:rPr lang="el-GR" sz="2400" dirty="0" err="1"/>
              <a:t>ερυθροκυττάρων</a:t>
            </a:r>
            <a:r>
              <a:rPr lang="el-GR" sz="2400" dirty="0"/>
              <a:t>, </a:t>
            </a:r>
            <a:r>
              <a:rPr lang="en-US" sz="2400" dirty="0"/>
              <a:t>Red cells distribution width) 11,5-14,5% </a:t>
            </a:r>
            <a:r>
              <a:rPr lang="en-US" sz="2400" dirty="0" smtClean="0"/>
              <a:t>CV</a:t>
            </a:r>
            <a:r>
              <a:rPr lang="el-GR" sz="2400" dirty="0" smtClean="0"/>
              <a:t>.</a:t>
            </a:r>
            <a:endParaRPr lang="en-US" sz="2400" dirty="0"/>
          </a:p>
          <a:p>
            <a:r>
              <a:rPr lang="en-US" sz="2400" dirty="0"/>
              <a:t>PLTs (</a:t>
            </a:r>
            <a:r>
              <a:rPr lang="el-GR" sz="2400" dirty="0"/>
              <a:t>Αιμοπετάλια, </a:t>
            </a:r>
            <a:r>
              <a:rPr lang="en-US" sz="2400" dirty="0"/>
              <a:t>Platelets) 140.000-400.000/</a:t>
            </a:r>
            <a:r>
              <a:rPr lang="el-GR" sz="2400" dirty="0"/>
              <a:t>μ</a:t>
            </a:r>
            <a:r>
              <a:rPr lang="en-US" sz="2400" dirty="0" smtClean="0"/>
              <a:t>l</a:t>
            </a:r>
            <a:r>
              <a:rPr lang="el-GR" sz="2400" dirty="0" smtClean="0"/>
              <a:t>.</a:t>
            </a:r>
            <a:endParaRPr lang="en-US" sz="2400" dirty="0"/>
          </a:p>
          <a:p>
            <a:r>
              <a:rPr lang="en-US" sz="2400" dirty="0"/>
              <a:t>MPV (</a:t>
            </a:r>
            <a:r>
              <a:rPr lang="el-GR" sz="2400" dirty="0"/>
              <a:t>Μέσος όγκος αιμοπεταλίων, </a:t>
            </a:r>
            <a:r>
              <a:rPr lang="en-US" sz="2400" dirty="0"/>
              <a:t>Mean platelet volume) </a:t>
            </a:r>
            <a:r>
              <a:rPr lang="en-US" sz="2400" dirty="0" smtClean="0"/>
              <a:t>8,9-13,2fl</a:t>
            </a:r>
            <a:r>
              <a:rPr lang="el-GR" sz="2400" dirty="0" smtClean="0"/>
              <a:t>.</a:t>
            </a:r>
            <a:endParaRPr lang="en-US" sz="2400" dirty="0"/>
          </a:p>
          <a:p>
            <a:r>
              <a:rPr lang="en-US" sz="2400" dirty="0"/>
              <a:t>PDW (</a:t>
            </a:r>
            <a:r>
              <a:rPr lang="el-GR" sz="2400" dirty="0"/>
              <a:t>Εύρος κατανομής αιμοπεταλίων, </a:t>
            </a:r>
            <a:r>
              <a:rPr lang="en-US" sz="2400" dirty="0"/>
              <a:t>Platelets distribution width) </a:t>
            </a:r>
            <a:r>
              <a:rPr lang="en-US" sz="2400" dirty="0" smtClean="0"/>
              <a:t>9-17fl</a:t>
            </a:r>
            <a:r>
              <a:rPr lang="el-GR" sz="2400" dirty="0" smtClean="0"/>
              <a:t>.</a:t>
            </a:r>
            <a:endParaRPr lang="en-US"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144</a:t>
            </a:fld>
            <a:endParaRPr lang="el-GR"/>
          </a:p>
        </p:txBody>
      </p:sp>
    </p:spTree>
    <p:extLst>
      <p:ext uri="{BB962C8B-B14F-4D97-AF65-F5344CB8AC3E}">
        <p14:creationId xmlns:p14="http://schemas.microsoft.com/office/powerpoint/2010/main" val="364539485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9" name="AutoShape 84" descr="2Q=="/>
          <p:cNvSpPr>
            <a:spLocks noChangeAspect="1" noChangeArrowheads="1"/>
          </p:cNvSpPr>
          <p:nvPr/>
        </p:nvSpPr>
        <p:spPr bwMode="auto">
          <a:xfrm>
            <a:off x="3810000" y="2776538"/>
            <a:ext cx="15240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l-GR" altLang="el-GR" sz="1800"/>
          </a:p>
        </p:txBody>
      </p:sp>
      <p:sp>
        <p:nvSpPr>
          <p:cNvPr id="2" name="Τίτλος 1"/>
          <p:cNvSpPr>
            <a:spLocks noGrp="1"/>
          </p:cNvSpPr>
          <p:nvPr>
            <p:ph type="title"/>
          </p:nvPr>
        </p:nvSpPr>
        <p:spPr/>
        <p:txBody>
          <a:bodyPr>
            <a:normAutofit/>
          </a:bodyPr>
          <a:lstStyle/>
          <a:p>
            <a:r>
              <a:rPr lang="el-GR" dirty="0"/>
              <a:t>Σημάνσεις Αναλυτή (</a:t>
            </a:r>
            <a:r>
              <a:rPr lang="en-US" dirty="0"/>
              <a:t>Flags</a:t>
            </a:r>
            <a:r>
              <a:rPr lang="en-US" dirty="0" smtClean="0"/>
              <a:t>)</a:t>
            </a:r>
            <a:endParaRPr lang="el-GR" dirty="0"/>
          </a:p>
        </p:txBody>
      </p:sp>
      <p:sp>
        <p:nvSpPr>
          <p:cNvPr id="3" name="Θέση περιεχομένου 2"/>
          <p:cNvSpPr>
            <a:spLocks noGrp="1"/>
          </p:cNvSpPr>
          <p:nvPr>
            <p:ph idx="1"/>
          </p:nvPr>
        </p:nvSpPr>
        <p:spPr>
          <a:xfrm>
            <a:off x="457200" y="1196752"/>
            <a:ext cx="8229600" cy="4320480"/>
          </a:xfrm>
        </p:spPr>
        <p:txBody>
          <a:bodyPr>
            <a:normAutofit/>
          </a:bodyPr>
          <a:lstStyle/>
          <a:p>
            <a:r>
              <a:rPr lang="el-GR" sz="2400" dirty="0"/>
              <a:t>Περιγράφουν τον κυτταρικό </a:t>
            </a:r>
            <a:r>
              <a:rPr lang="el-GR" sz="2400" dirty="0" smtClean="0"/>
              <a:t>πληθυσμό.</a:t>
            </a:r>
            <a:endParaRPr lang="el-GR" sz="2400" dirty="0"/>
          </a:p>
          <a:p>
            <a:r>
              <a:rPr lang="el-GR" sz="2400" dirty="0"/>
              <a:t>Δίνουν πληροφορίες για φυσιολογικά ή άωρα </a:t>
            </a:r>
            <a:r>
              <a:rPr lang="el-GR" sz="2400" dirty="0" smtClean="0"/>
              <a:t>κύτταρα.</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145</a:t>
            </a:fld>
            <a:endParaRPr lang="el-GR"/>
          </a:p>
        </p:txBody>
      </p:sp>
    </p:spTree>
    <p:extLst>
      <p:ext uri="{BB962C8B-B14F-4D97-AF65-F5344CB8AC3E}">
        <p14:creationId xmlns:p14="http://schemas.microsoft.com/office/powerpoint/2010/main" val="462457555"/>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132856"/>
            <a:ext cx="8229600" cy="1296144"/>
          </a:xfrm>
          <a:ln>
            <a:solidFill>
              <a:srgbClr val="004A82"/>
            </a:solidFill>
          </a:ln>
        </p:spPr>
        <p:txBody>
          <a:bodyPr>
            <a:noAutofit/>
          </a:bodyPr>
          <a:lstStyle/>
          <a:p>
            <a:r>
              <a:rPr lang="el-GR" dirty="0" smtClean="0"/>
              <a:t>9. Ταχύτητα </a:t>
            </a:r>
            <a:r>
              <a:rPr lang="el-GR" dirty="0"/>
              <a:t>Καθίζησης </a:t>
            </a:r>
            <a:r>
              <a:rPr lang="el-GR" dirty="0" err="1"/>
              <a:t>Ερυθροκυττάρων</a:t>
            </a:r>
            <a:r>
              <a:rPr lang="el-GR" dirty="0"/>
              <a:t/>
            </a:r>
            <a:br>
              <a:rPr lang="el-GR" dirty="0"/>
            </a:br>
            <a:r>
              <a:rPr lang="el-GR" dirty="0" smtClean="0"/>
              <a:t>ΤΚΕ</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146</a:t>
            </a:fld>
            <a:endParaRPr lang="el-GR"/>
          </a:p>
        </p:txBody>
      </p:sp>
    </p:spTree>
    <p:extLst>
      <p:ext uri="{BB962C8B-B14F-4D97-AF65-F5344CB8AC3E}">
        <p14:creationId xmlns:p14="http://schemas.microsoft.com/office/powerpoint/2010/main" val="722329499"/>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r>
              <a:rPr lang="el-GR" altLang="el-GR" sz="3200" b="1" dirty="0" smtClean="0"/>
              <a:t>ΤΚΕ (Ορισμός)</a:t>
            </a:r>
          </a:p>
        </p:txBody>
      </p:sp>
      <p:sp>
        <p:nvSpPr>
          <p:cNvPr id="194563" name="Rectangle 3"/>
          <p:cNvSpPr>
            <a:spLocks noGrp="1" noChangeArrowheads="1"/>
          </p:cNvSpPr>
          <p:nvPr>
            <p:ph idx="1"/>
          </p:nvPr>
        </p:nvSpPr>
        <p:spPr>
          <a:xfrm>
            <a:off x="457200" y="1196752"/>
            <a:ext cx="6419056" cy="5040560"/>
          </a:xfrm>
        </p:spPr>
        <p:txBody>
          <a:bodyPr/>
          <a:lstStyle/>
          <a:p>
            <a:r>
              <a:rPr lang="el-GR" altLang="el-GR" sz="2400" dirty="0" smtClean="0"/>
              <a:t>Είναι η ταχύτητα με την οποία καθιζάνουν τα ερυθροκύτταρα εντός του πλάσματος του αίματος, όταν αυτό τοποθετηθεί με κατάλληλο αντιπηκτικό εντός ειδικής </a:t>
            </a:r>
            <a:r>
              <a:rPr lang="el-GR" altLang="el-GR" sz="2400" dirty="0" err="1" smtClean="0"/>
              <a:t>πιπέτας</a:t>
            </a:r>
            <a:r>
              <a:rPr lang="el-GR" altLang="el-GR" sz="2400" dirty="0" smtClean="0"/>
              <a:t>, ορισμένων διαστάσεων και σε καθορισμένη θερμοκρασία περιβάλλοντος.</a:t>
            </a:r>
          </a:p>
          <a:p>
            <a:r>
              <a:rPr lang="el-GR" altLang="el-GR" sz="2400" dirty="0" smtClean="0"/>
              <a:t>Η καθίζηση είναι φυσικοχημικό φαινόμενο και αποτελεί φυσιολογική ιδιότητα των </a:t>
            </a:r>
            <a:r>
              <a:rPr lang="el-GR" altLang="el-GR" sz="2400" dirty="0" err="1" smtClean="0"/>
              <a:t>ερυθροκυττάρων</a:t>
            </a:r>
            <a:r>
              <a:rPr lang="el-GR" altLang="el-GR" sz="2400" dirty="0" smtClean="0"/>
              <a:t>.</a:t>
            </a:r>
          </a:p>
        </p:txBody>
      </p:sp>
      <p:grpSp>
        <p:nvGrpSpPr>
          <p:cNvPr id="3" name="Ομάδα 2"/>
          <p:cNvGrpSpPr/>
          <p:nvPr/>
        </p:nvGrpSpPr>
        <p:grpSpPr>
          <a:xfrm>
            <a:off x="7190184" y="1035892"/>
            <a:ext cx="1630288" cy="5705476"/>
            <a:chOff x="6660232" y="876300"/>
            <a:chExt cx="1630288" cy="5705476"/>
          </a:xfrm>
        </p:grpSpPr>
        <p:pic>
          <p:nvPicPr>
            <p:cNvPr id="139266" name="Picture 2" descr="File:BSG-01.jpg"/>
            <p:cNvPicPr>
              <a:picLocks noChangeAspect="1" noChangeArrowheads="1"/>
            </p:cNvPicPr>
            <p:nvPr/>
          </p:nvPicPr>
          <p:blipFill rotWithShape="1">
            <a:blip r:embed="rId2">
              <a:extLst>
                <a:ext uri="{28A0092B-C50C-407E-A947-70E740481C1C}">
                  <a14:useLocalDpi xmlns:a14="http://schemas.microsoft.com/office/drawing/2010/main" val="0"/>
                </a:ext>
              </a:extLst>
            </a:blip>
            <a:srcRect l="38666" r="43199"/>
            <a:stretch/>
          </p:blipFill>
          <p:spPr bwMode="auto">
            <a:xfrm>
              <a:off x="6660232" y="876300"/>
              <a:ext cx="1083076" cy="57054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94565" name="AutoShape 9"/>
            <p:cNvSpPr>
              <a:spLocks noChangeArrowheads="1"/>
            </p:cNvSpPr>
            <p:nvPr/>
          </p:nvSpPr>
          <p:spPr bwMode="auto">
            <a:xfrm>
              <a:off x="7452320" y="2132856"/>
              <a:ext cx="838200" cy="457200"/>
            </a:xfrm>
            <a:prstGeom prst="leftArrow">
              <a:avLst>
                <a:gd name="adj1" fmla="val 50000"/>
                <a:gd name="adj2" fmla="val 4583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l-GR" altLang="el-GR" sz="1800"/>
            </a:p>
          </p:txBody>
        </p:sp>
      </p:gr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147</a:t>
            </a:fld>
            <a:endParaRPr lang="el-GR" dirty="0"/>
          </a:p>
        </p:txBody>
      </p:sp>
      <p:sp>
        <p:nvSpPr>
          <p:cNvPr id="9" name="Rectangle 7"/>
          <p:cNvSpPr/>
          <p:nvPr/>
        </p:nvSpPr>
        <p:spPr>
          <a:xfrm>
            <a:off x="4283968" y="6165304"/>
            <a:ext cx="2772308"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3"/>
              </a:rPr>
              <a:t>BSG-01</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4" tooltip="User:Lennert B"/>
              </a:rPr>
              <a:t>Lennert</a:t>
            </a:r>
            <a:r>
              <a:rPr lang="en-US" sz="1200" dirty="0">
                <a:latin typeface="+mn-lt"/>
                <a:hlinkClick r:id="rId4" tooltip="User:Lennert B"/>
              </a:rPr>
              <a:t> B</a:t>
            </a:r>
            <a:r>
              <a:rPr lang="en-US" sz="1200" dirty="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solidFill>
                <a:latin typeface="+mn-lt"/>
                <a:hlinkClick r:id="rId5"/>
              </a:rPr>
              <a:t>CC BY-SA 3.0</a:t>
            </a:r>
            <a:endParaRPr lang="en-US" sz="1200" dirty="0">
              <a:solidFill>
                <a:prstClr val="black"/>
              </a:solidFill>
              <a:latin typeface="+mn-lt"/>
            </a:endParaRPr>
          </a:p>
        </p:txBody>
      </p:sp>
    </p:spTree>
    <p:extLst>
      <p:ext uri="{BB962C8B-B14F-4D97-AF65-F5344CB8AC3E}">
        <p14:creationId xmlns:p14="http://schemas.microsoft.com/office/powerpoint/2010/main" val="1484330749"/>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normAutofit/>
          </a:bodyPr>
          <a:lstStyle/>
          <a:p>
            <a:r>
              <a:rPr lang="el-GR" altLang="el-GR" b="1" dirty="0" smtClean="0"/>
              <a:t>Τι Μετράται; Ποια η Διαγνωστική Αξία;</a:t>
            </a:r>
          </a:p>
        </p:txBody>
      </p:sp>
      <p:sp>
        <p:nvSpPr>
          <p:cNvPr id="195587" name="Rectangle 3"/>
          <p:cNvSpPr>
            <a:spLocks noGrp="1" noChangeArrowheads="1"/>
          </p:cNvSpPr>
          <p:nvPr>
            <p:ph idx="1"/>
          </p:nvPr>
        </p:nvSpPr>
        <p:spPr/>
        <p:txBody>
          <a:bodyPr>
            <a:noAutofit/>
          </a:bodyPr>
          <a:lstStyle/>
          <a:p>
            <a:pPr>
              <a:lnSpc>
                <a:spcPct val="110000"/>
              </a:lnSpc>
            </a:pPr>
            <a:r>
              <a:rPr lang="el-GR" altLang="el-GR" sz="2400" dirty="0" smtClean="0"/>
              <a:t>Με την ΤΚΕ μετράται εντός ειδικού αριθμημένου σιφωνίου η σταθερότητα </a:t>
            </a:r>
            <a:r>
              <a:rPr lang="el-GR" altLang="el-GR" sz="2400" dirty="0" err="1" smtClean="0"/>
              <a:t>εναιώρησης</a:t>
            </a:r>
            <a:r>
              <a:rPr lang="el-GR" altLang="el-GR" sz="2400" dirty="0" smtClean="0"/>
              <a:t> των ερυθρών αιμοσφαιρίων στο ολικό αίμα.</a:t>
            </a:r>
          </a:p>
          <a:p>
            <a:pPr>
              <a:lnSpc>
                <a:spcPct val="110000"/>
              </a:lnSpc>
            </a:pPr>
            <a:r>
              <a:rPr lang="el-GR" altLang="el-GR" sz="2400" dirty="0" smtClean="0"/>
              <a:t>Η ΤΚΕ αποτελεί την πιο απλή αιματολογική εξέταση.</a:t>
            </a:r>
          </a:p>
          <a:p>
            <a:pPr>
              <a:lnSpc>
                <a:spcPct val="110000"/>
              </a:lnSpc>
            </a:pPr>
            <a:r>
              <a:rPr lang="el-GR" altLang="el-GR" sz="2400" dirty="0" smtClean="0"/>
              <a:t>Παρέχει πληροφορίες για την ύπαρξη μιας διαταραχής στον οργανισμό, όπως σε φλεγμονή, αναιμία, λευχαιμία, νεοπλασία κ.λπ., χωρίς όμως να καθορίζει το είδος της διαταραχής, δηλαδή είναι ενδεικτική για κάποια νόσο, όχι όμως και αποδεικτική.</a:t>
            </a:r>
            <a:endParaRPr lang="el-GR" altLang="el-GR" sz="2400" dirty="0" smtClean="0">
              <a:solidFill>
                <a:schemeClr val="accent2"/>
              </a:solidFill>
            </a:endParaRPr>
          </a:p>
          <a:p>
            <a:pPr>
              <a:lnSpc>
                <a:spcPct val="110000"/>
              </a:lnSpc>
            </a:pPr>
            <a:r>
              <a:rPr lang="el-GR" altLang="el-GR" sz="2400" b="1" dirty="0" smtClean="0"/>
              <a:t>ΠΡΟΣΟΧΗ! Δεν αποτελεί παράμετρο της Γενικής Αίματος.</a:t>
            </a:r>
          </a:p>
          <a:p>
            <a:pPr>
              <a:lnSpc>
                <a:spcPct val="110000"/>
              </a:lnSpc>
            </a:pPr>
            <a:endParaRPr lang="el-GR" altLang="el-GR" sz="2400" dirty="0" smtClean="0">
              <a:solidFill>
                <a:schemeClr val="hlink"/>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148</a:t>
            </a:fld>
            <a:endParaRPr lang="el-GR"/>
          </a:p>
        </p:txBody>
      </p:sp>
    </p:spTree>
    <p:extLst>
      <p:ext uri="{BB962C8B-B14F-4D97-AF65-F5344CB8AC3E}">
        <p14:creationId xmlns:p14="http://schemas.microsoft.com/office/powerpoint/2010/main" val="1297476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467544" y="2204864"/>
            <a:ext cx="8229600" cy="1224136"/>
          </a:xfrm>
          <a:ln>
            <a:solidFill>
              <a:srgbClr val="004A82"/>
            </a:solidFill>
          </a:ln>
        </p:spPr>
        <p:txBody>
          <a:bodyPr>
            <a:normAutofit/>
          </a:bodyPr>
          <a:lstStyle/>
          <a:p>
            <a:r>
              <a:rPr lang="el-GR" dirty="0" smtClean="0"/>
              <a:t>1. Λευκά </a:t>
            </a:r>
            <a:r>
              <a:rPr lang="el-GR" dirty="0"/>
              <a:t>αιμοσφαίρια ή </a:t>
            </a:r>
            <a:r>
              <a:rPr lang="el-GR" dirty="0" smtClean="0"/>
              <a:t>λευκοκύτταρα</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286255658"/>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normAutofit/>
          </a:bodyPr>
          <a:lstStyle/>
          <a:p>
            <a:r>
              <a:rPr lang="el-GR" altLang="el-GR" b="1" dirty="0" smtClean="0"/>
              <a:t>Είναι Κατατοπιστική; </a:t>
            </a:r>
          </a:p>
        </p:txBody>
      </p:sp>
      <p:sp>
        <p:nvSpPr>
          <p:cNvPr id="196611" name="Rectangle 3"/>
          <p:cNvSpPr>
            <a:spLocks noGrp="1" noChangeArrowheads="1"/>
          </p:cNvSpPr>
          <p:nvPr>
            <p:ph idx="1"/>
          </p:nvPr>
        </p:nvSpPr>
        <p:spPr/>
        <p:txBody>
          <a:bodyPr>
            <a:normAutofit/>
          </a:bodyPr>
          <a:lstStyle/>
          <a:p>
            <a:r>
              <a:rPr lang="el-GR" altLang="el-GR" sz="2400" dirty="0" smtClean="0"/>
              <a:t>Η διάγνωση της υποκείμενης νόσου θα τεθεί με τις υπόλοιπες κλινικές και εργαστηριακές εξετάσεις.</a:t>
            </a:r>
          </a:p>
          <a:p>
            <a:r>
              <a:rPr lang="el-GR" altLang="el-GR" sz="2400" dirty="0" smtClean="0"/>
              <a:t>Δεν αποτελεί ειδική εξέταση κάποιας νόσου, επειδή το εύρος των νοσημάτων που συνοδεύονται από μεταβολές στις τιμές της ΤΚΕ είναι μεγάλο.</a:t>
            </a:r>
          </a:p>
          <a:p>
            <a:r>
              <a:rPr lang="el-GR" altLang="el-GR" sz="2400" dirty="0" smtClean="0"/>
              <a:t>Θεωρείται ωστόσο πολύ κατατοπιστική και χρήσιμη εξέταση στην επιβεβαίωση της διάγνωσης μιας νόσου και στην παρακολούθηση της πορείας και της θεραπείας της.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149</a:t>
            </a:fld>
            <a:endParaRPr lang="el-GR"/>
          </a:p>
        </p:txBody>
      </p:sp>
    </p:spTree>
    <p:extLst>
      <p:ext uri="{BB962C8B-B14F-4D97-AF65-F5344CB8AC3E}">
        <p14:creationId xmlns:p14="http://schemas.microsoft.com/office/powerpoint/2010/main" val="991180448"/>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normAutofit/>
          </a:bodyPr>
          <a:lstStyle/>
          <a:p>
            <a:r>
              <a:rPr lang="el-GR" altLang="el-GR" b="1" dirty="0" smtClean="0"/>
              <a:t>Διαφορική Διάγνωση</a:t>
            </a:r>
          </a:p>
        </p:txBody>
      </p:sp>
      <p:sp>
        <p:nvSpPr>
          <p:cNvPr id="197635" name="Rectangle 3"/>
          <p:cNvSpPr>
            <a:spLocks noGrp="1" noChangeArrowheads="1"/>
          </p:cNvSpPr>
          <p:nvPr>
            <p:ph idx="1"/>
          </p:nvPr>
        </p:nvSpPr>
        <p:spPr/>
        <p:txBody>
          <a:bodyPr>
            <a:normAutofit/>
          </a:bodyPr>
          <a:lstStyle/>
          <a:p>
            <a:r>
              <a:rPr lang="el-GR" altLang="el-GR" sz="2400" dirty="0" smtClean="0"/>
              <a:t>Βοήθεια προσφέρει επίσης στη διάγνωση μεταξύ οργανικής και λειτουργικής πάθησης, όπως π.χ. σε ασθενείς με αδυναμία, εξάντληση, εύκολη κόπωση, όπου πρέπει να γίνει διαφορική διάγνωση μεταξύ νευρωσικών εκδηλώσεων και οργανικής βλάβης.</a:t>
            </a:r>
          </a:p>
          <a:p>
            <a:r>
              <a:rPr lang="el-GR" altLang="el-GR" sz="2400" dirty="0" smtClean="0"/>
              <a:t>Εκτός από την αυξημένη τιμή της ΤΚΕ, πολύ σημαντική είναι και η εξέλιξη των τιμών της κατά τη διάρκεια της νόσου, επειδή καθορίζει την πορεία, το θεραπευτικό αποτέλεσμα και την ίαση αυτής.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150</a:t>
            </a:fld>
            <a:endParaRPr lang="el-GR"/>
          </a:p>
        </p:txBody>
      </p:sp>
    </p:spTree>
    <p:extLst>
      <p:ext uri="{BB962C8B-B14F-4D97-AF65-F5344CB8AC3E}">
        <p14:creationId xmlns:p14="http://schemas.microsoft.com/office/powerpoint/2010/main" val="3633983393"/>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Η ΤΚΕ Πλεονεκτεί στη Μέτρηση Έναντι</a:t>
            </a:r>
            <a:r>
              <a:rPr lang="el-GR" dirty="0" smtClean="0"/>
              <a:t>:</a:t>
            </a:r>
            <a:endParaRPr lang="el-GR" dirty="0"/>
          </a:p>
        </p:txBody>
      </p:sp>
      <p:sp>
        <p:nvSpPr>
          <p:cNvPr id="3" name="Θέση περιεχομένου 2"/>
          <p:cNvSpPr>
            <a:spLocks noGrp="1"/>
          </p:cNvSpPr>
          <p:nvPr>
            <p:ph idx="1"/>
          </p:nvPr>
        </p:nvSpPr>
        <p:spPr>
          <a:xfrm>
            <a:off x="468061" y="1184945"/>
            <a:ext cx="8229600" cy="5040560"/>
          </a:xfrm>
        </p:spPr>
        <p:txBody>
          <a:bodyPr>
            <a:normAutofit/>
          </a:bodyPr>
          <a:lstStyle/>
          <a:p>
            <a:r>
              <a:rPr lang="el-GR" sz="2400" dirty="0" smtClean="0"/>
              <a:t>CRP.</a:t>
            </a:r>
            <a:endParaRPr lang="el-GR" sz="2400" dirty="0"/>
          </a:p>
          <a:p>
            <a:r>
              <a:rPr lang="el-GR" sz="2400" dirty="0" err="1" smtClean="0"/>
              <a:t>Κυτταροκινών</a:t>
            </a:r>
            <a:r>
              <a:rPr lang="el-GR" sz="2400" dirty="0" smtClean="0"/>
              <a:t>.</a:t>
            </a:r>
            <a:endParaRPr lang="el-GR" sz="2400" dirty="0"/>
          </a:p>
          <a:p>
            <a:r>
              <a:rPr lang="el-GR" sz="2400" dirty="0"/>
              <a:t>Άλλων </a:t>
            </a:r>
            <a:r>
              <a:rPr lang="el-GR" sz="2400" dirty="0" smtClean="0"/>
              <a:t>Πρωτεϊνών.</a:t>
            </a:r>
            <a:endParaRPr lang="el-GR" sz="2400" dirty="0"/>
          </a:p>
          <a:p>
            <a:r>
              <a:rPr lang="el-GR" sz="2400" dirty="0"/>
              <a:t>Λόγω της ευκολίας στον εργαστηριακή μέτρηση και του χαμηλού </a:t>
            </a:r>
            <a:r>
              <a:rPr lang="el-GR" sz="2400" dirty="0" smtClean="0"/>
              <a:t>κόστους.</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151</a:t>
            </a:fld>
            <a:endParaRPr lang="el-GR"/>
          </a:p>
        </p:txBody>
      </p:sp>
    </p:spTree>
    <p:extLst>
      <p:ext uri="{BB962C8B-B14F-4D97-AF65-F5344CB8AC3E}">
        <p14:creationId xmlns:p14="http://schemas.microsoft.com/office/powerpoint/2010/main" val="2412302384"/>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t>C-Reactive Protein (CRP</a:t>
            </a:r>
            <a:r>
              <a:rPr lang="en-US" dirty="0" smtClean="0"/>
              <a:t>)</a:t>
            </a:r>
            <a:endParaRPr lang="el-GR" dirty="0"/>
          </a:p>
        </p:txBody>
      </p:sp>
      <p:sp>
        <p:nvSpPr>
          <p:cNvPr id="3" name="Θέση περιεχομένου 2"/>
          <p:cNvSpPr>
            <a:spLocks noGrp="1"/>
          </p:cNvSpPr>
          <p:nvPr>
            <p:ph idx="1"/>
          </p:nvPr>
        </p:nvSpPr>
        <p:spPr/>
        <p:txBody>
          <a:bodyPr>
            <a:normAutofit/>
          </a:bodyPr>
          <a:lstStyle/>
          <a:p>
            <a:r>
              <a:rPr lang="el-GR" sz="2400" dirty="0"/>
              <a:t>Η εξέταση είναι συγκρίσιμη με την </a:t>
            </a:r>
            <a:r>
              <a:rPr lang="el-GR" sz="2400" dirty="0" smtClean="0"/>
              <a:t>ΤΚΕ.</a:t>
            </a:r>
            <a:endParaRPr lang="el-GR" sz="2400" dirty="0"/>
          </a:p>
          <a:p>
            <a:r>
              <a:rPr lang="el-GR" sz="2400" dirty="0"/>
              <a:t>Είναι πιο </a:t>
            </a:r>
            <a:r>
              <a:rPr lang="el-GR" sz="2400" dirty="0" smtClean="0"/>
              <a:t>ακριβή.</a:t>
            </a:r>
            <a:endParaRPr lang="el-GR" sz="2400" dirty="0"/>
          </a:p>
          <a:p>
            <a:r>
              <a:rPr lang="el-GR" sz="2400" dirty="0"/>
              <a:t>Δεν υπάρχει διαγνωστική διαφορά ανάμεσα στην ΤΚΕ και τη C-αντιδρώσα </a:t>
            </a:r>
            <a:r>
              <a:rPr lang="el-GR" sz="2400" dirty="0" smtClean="0"/>
              <a:t>πρωτεΐνη.</a:t>
            </a:r>
            <a:endParaRPr lang="el-GR" sz="2400" dirty="0"/>
          </a:p>
          <a:p>
            <a:r>
              <a:rPr lang="el-GR" sz="2400" dirty="0"/>
              <a:t> Η CRP συμπληρώνει την ΤΚΕ για τον έλεγχο των χρόνιων  φλεγμονών όπως η ρευματοειδής </a:t>
            </a:r>
            <a:r>
              <a:rPr lang="el-GR" sz="2400" dirty="0" smtClean="0"/>
              <a:t>αρθρίτιδα.</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152</a:t>
            </a:fld>
            <a:endParaRPr lang="el-GR"/>
          </a:p>
        </p:txBody>
      </p:sp>
    </p:spTree>
    <p:extLst>
      <p:ext uri="{BB962C8B-B14F-4D97-AF65-F5344CB8AC3E}">
        <p14:creationId xmlns:p14="http://schemas.microsoft.com/office/powerpoint/2010/main" val="560489714"/>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a:t>Κυτταροκίνες</a:t>
            </a:r>
            <a:r>
              <a:rPr lang="el-GR" dirty="0"/>
              <a:t> (</a:t>
            </a:r>
            <a:r>
              <a:rPr lang="en-US" dirty="0"/>
              <a:t>Cytokines) </a:t>
            </a:r>
            <a:endParaRPr lang="el-GR" dirty="0"/>
          </a:p>
        </p:txBody>
      </p:sp>
      <p:sp>
        <p:nvSpPr>
          <p:cNvPr id="3" name="Θέση περιεχομένου 2"/>
          <p:cNvSpPr>
            <a:spLocks noGrp="1"/>
          </p:cNvSpPr>
          <p:nvPr>
            <p:ph idx="1"/>
          </p:nvPr>
        </p:nvSpPr>
        <p:spPr/>
        <p:txBody>
          <a:bodyPr>
            <a:normAutofit/>
          </a:bodyPr>
          <a:lstStyle/>
          <a:p>
            <a:r>
              <a:rPr lang="el-GR" sz="2400" dirty="0"/>
              <a:t> Είναι </a:t>
            </a:r>
            <a:r>
              <a:rPr lang="el-GR" sz="2400" dirty="0" err="1"/>
              <a:t>γλυκοπρωτεΐνες</a:t>
            </a:r>
            <a:r>
              <a:rPr lang="el-GR" sz="2400" dirty="0"/>
              <a:t> που παράγονται από διαφορετικά κύτταρα και εμπλέκονται στην ανοσολογική </a:t>
            </a:r>
            <a:r>
              <a:rPr lang="el-GR" sz="2400" dirty="0" smtClean="0"/>
              <a:t>απόκριση.</a:t>
            </a:r>
            <a:endParaRPr lang="el-GR" sz="2400" dirty="0"/>
          </a:p>
          <a:p>
            <a:r>
              <a:rPr lang="el-GR" sz="2400" dirty="0"/>
              <a:t>Η μέτρηση τους είναι πιο χρονοβόρα σε σχέση με την ΤΚΕ και είναι πιο </a:t>
            </a:r>
            <a:r>
              <a:rPr lang="el-GR" sz="2400" dirty="0" smtClean="0"/>
              <a:t>ακριβή.</a:t>
            </a:r>
            <a:endParaRPr lang="el-GR" sz="2400" dirty="0"/>
          </a:p>
          <a:p>
            <a:r>
              <a:rPr lang="el-GR" sz="2400" dirty="0"/>
              <a:t>Μερικές από τις </a:t>
            </a:r>
            <a:r>
              <a:rPr lang="el-GR" sz="2400" dirty="0" err="1"/>
              <a:t>κυτταροκίνες</a:t>
            </a:r>
            <a:r>
              <a:rPr lang="el-GR" sz="2400" dirty="0"/>
              <a:t> είναι η (IL-6), (IL-1), (TNF-</a:t>
            </a:r>
            <a:r>
              <a:rPr lang="el-GR" sz="2400" dirty="0" err="1"/>
              <a:t>alph</a:t>
            </a:r>
            <a:r>
              <a:rPr lang="el-GR" sz="2400" dirty="0"/>
              <a:t>a</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153</a:t>
            </a:fld>
            <a:endParaRPr lang="el-GR"/>
          </a:p>
        </p:txBody>
      </p:sp>
    </p:spTree>
    <p:extLst>
      <p:ext uri="{BB962C8B-B14F-4D97-AF65-F5344CB8AC3E}">
        <p14:creationId xmlns:p14="http://schemas.microsoft.com/office/powerpoint/2010/main" val="2354111808"/>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Άλλες Ουσίες </a:t>
            </a:r>
          </a:p>
        </p:txBody>
      </p:sp>
      <p:sp>
        <p:nvSpPr>
          <p:cNvPr id="3" name="Θέση περιεχομένου 2"/>
          <p:cNvSpPr>
            <a:spLocks noGrp="1"/>
          </p:cNvSpPr>
          <p:nvPr>
            <p:ph idx="1"/>
          </p:nvPr>
        </p:nvSpPr>
        <p:spPr/>
        <p:txBody>
          <a:bodyPr>
            <a:normAutofit/>
          </a:bodyPr>
          <a:lstStyle/>
          <a:p>
            <a:r>
              <a:rPr lang="el-GR" sz="2400" dirty="0"/>
              <a:t>Άλλες πρωτεΐνες όπως</a:t>
            </a:r>
            <a:r>
              <a:rPr lang="el-GR" sz="2400" dirty="0" smtClean="0"/>
              <a:t>:</a:t>
            </a:r>
            <a:endParaRPr lang="el-GR" sz="2400" dirty="0"/>
          </a:p>
          <a:p>
            <a:pPr lvl="1" indent="-387350"/>
            <a:r>
              <a:rPr lang="el-GR" sz="2400" dirty="0" err="1"/>
              <a:t>amyloid</a:t>
            </a:r>
            <a:r>
              <a:rPr lang="el-GR" sz="2400" dirty="0"/>
              <a:t> A και η</a:t>
            </a:r>
          </a:p>
          <a:p>
            <a:pPr lvl="1" indent="-387350"/>
            <a:r>
              <a:rPr lang="el-GR" sz="2400" dirty="0"/>
              <a:t>alpha-1 </a:t>
            </a:r>
            <a:r>
              <a:rPr lang="el-GR" sz="2400" dirty="0" err="1" smtClean="0"/>
              <a:t>antitrypsin</a:t>
            </a:r>
            <a:r>
              <a:rPr lang="el-GR" sz="2400" dirty="0" smtClean="0"/>
              <a:t>.</a:t>
            </a:r>
            <a:endParaRPr lang="el-GR" sz="2400" dirty="0"/>
          </a:p>
          <a:p>
            <a:r>
              <a:rPr lang="el-GR" sz="2400" dirty="0"/>
              <a:t>Αυξάνουν 6-10 ώρες και 24-48 ώρες (αντίστοιχα) μετά τη </a:t>
            </a:r>
            <a:r>
              <a:rPr lang="el-GR" sz="2400" dirty="0" smtClean="0"/>
              <a:t>φλεγμονή.</a:t>
            </a:r>
            <a:endParaRPr lang="el-GR" sz="2400" dirty="0"/>
          </a:p>
          <a:p>
            <a:r>
              <a:rPr lang="el-GR" sz="2400" dirty="0"/>
              <a:t>Ακριβές δοκιμασίες και στην κλινική πράξη δε μπορούν να εφαρμοστούν (σπάνια αυξάνουν στο διπλάσιο μετά τη φλεγμονή</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154</a:t>
            </a:fld>
            <a:endParaRPr lang="el-GR"/>
          </a:p>
        </p:txBody>
      </p:sp>
    </p:spTree>
    <p:extLst>
      <p:ext uri="{BB962C8B-B14F-4D97-AF65-F5344CB8AC3E}">
        <p14:creationId xmlns:p14="http://schemas.microsoft.com/office/powerpoint/2010/main" val="2294636343"/>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80120"/>
          </a:xfrm>
        </p:spPr>
        <p:txBody>
          <a:bodyPr>
            <a:noAutofit/>
          </a:bodyPr>
          <a:lstStyle/>
          <a:p>
            <a:r>
              <a:rPr lang="el-GR" sz="3400" dirty="0" smtClean="0"/>
              <a:t>Ρευματοειδής αρθρίτιδα (</a:t>
            </a:r>
            <a:r>
              <a:rPr lang="en-US" sz="3400" dirty="0" smtClean="0"/>
              <a:t>Rheumatoid </a:t>
            </a:r>
            <a:r>
              <a:rPr lang="en-US" sz="3400" dirty="0"/>
              <a:t>Arthritis </a:t>
            </a:r>
            <a:r>
              <a:rPr lang="el-GR" sz="3400" dirty="0" smtClean="0"/>
              <a:t>- </a:t>
            </a:r>
            <a:r>
              <a:rPr lang="en-US" sz="3400" dirty="0" smtClean="0"/>
              <a:t>RA</a:t>
            </a:r>
            <a:r>
              <a:rPr lang="en-US" sz="3400" dirty="0"/>
              <a:t>) </a:t>
            </a:r>
            <a:r>
              <a:rPr lang="el-GR" sz="3400" dirty="0" smtClean="0"/>
              <a:t>και άλλες </a:t>
            </a:r>
            <a:r>
              <a:rPr lang="el-GR" sz="3400" dirty="0" err="1" smtClean="0"/>
              <a:t>αυτοάνοσες</a:t>
            </a:r>
            <a:r>
              <a:rPr lang="el-GR" sz="3400" dirty="0" smtClean="0"/>
              <a:t> καταστάσεις</a:t>
            </a:r>
            <a:endParaRPr lang="el-GR" sz="3400" dirty="0"/>
          </a:p>
        </p:txBody>
      </p:sp>
      <p:sp>
        <p:nvSpPr>
          <p:cNvPr id="3" name="Θέση περιεχομένου 2"/>
          <p:cNvSpPr>
            <a:spLocks noGrp="1"/>
          </p:cNvSpPr>
          <p:nvPr>
            <p:ph idx="1"/>
          </p:nvPr>
        </p:nvSpPr>
        <p:spPr>
          <a:xfrm>
            <a:off x="457200" y="1412776"/>
            <a:ext cx="8229600" cy="4896544"/>
          </a:xfrm>
        </p:spPr>
        <p:txBody>
          <a:bodyPr/>
          <a:lstStyle/>
          <a:p>
            <a:r>
              <a:rPr lang="el-GR" dirty="0"/>
              <a:t> Η RA είναι χρόνια φλεγμονή χωρίς </a:t>
            </a:r>
            <a:r>
              <a:rPr lang="el-GR" dirty="0" smtClean="0"/>
              <a:t>αιτιολογία.</a:t>
            </a:r>
            <a:endParaRPr lang="el-GR" dirty="0"/>
          </a:p>
          <a:p>
            <a:r>
              <a:rPr lang="el-GR" dirty="0"/>
              <a:t> Συμμετρική </a:t>
            </a:r>
            <a:r>
              <a:rPr lang="el-GR" dirty="0" err="1"/>
              <a:t>αυτοάνοση</a:t>
            </a:r>
            <a:r>
              <a:rPr lang="el-GR" dirty="0"/>
              <a:t> καταστροφή των </a:t>
            </a:r>
            <a:r>
              <a:rPr lang="el-GR" dirty="0" smtClean="0"/>
              <a:t>αρθρώσεων.</a:t>
            </a:r>
            <a:endParaRPr lang="el-GR" dirty="0"/>
          </a:p>
          <a:p>
            <a:r>
              <a:rPr lang="el-GR" dirty="0" err="1"/>
              <a:t>The</a:t>
            </a:r>
            <a:r>
              <a:rPr lang="el-GR" dirty="0"/>
              <a:t> </a:t>
            </a:r>
            <a:r>
              <a:rPr lang="el-GR" dirty="0" err="1"/>
              <a:t>American</a:t>
            </a:r>
            <a:r>
              <a:rPr lang="el-GR" dirty="0"/>
              <a:t> </a:t>
            </a:r>
            <a:r>
              <a:rPr lang="el-GR" dirty="0" err="1"/>
              <a:t>College</a:t>
            </a:r>
            <a:r>
              <a:rPr lang="el-GR" dirty="0"/>
              <a:t> </a:t>
            </a:r>
            <a:r>
              <a:rPr lang="el-GR" dirty="0" err="1"/>
              <a:t>of</a:t>
            </a:r>
            <a:r>
              <a:rPr lang="el-GR" dirty="0"/>
              <a:t> </a:t>
            </a:r>
            <a:r>
              <a:rPr lang="el-GR" dirty="0" err="1"/>
              <a:t>Rheumatology</a:t>
            </a:r>
            <a:r>
              <a:rPr lang="el-GR" dirty="0"/>
              <a:t> έχει εδραιώσει κριτήρια για τη διάγνωση </a:t>
            </a:r>
            <a:r>
              <a:rPr lang="el-GR" dirty="0" smtClean="0"/>
              <a:t>RA.</a:t>
            </a:r>
            <a:endParaRPr lang="el-GR" dirty="0"/>
          </a:p>
          <a:p>
            <a:r>
              <a:rPr lang="el-GR" dirty="0"/>
              <a:t>H ΤΚΕ δε βοηθάει μονή της στη διάγνωση της </a:t>
            </a:r>
            <a:r>
              <a:rPr lang="el-GR" dirty="0" smtClean="0"/>
              <a:t>RA.</a:t>
            </a:r>
            <a:endParaRPr lang="el-GR" dirty="0"/>
          </a:p>
          <a:p>
            <a:r>
              <a:rPr lang="el-GR" dirty="0"/>
              <a:t>Με την μέτρηση της ΤΚΕ λαμβάνονται πληροφορίες και για την πορεία της θεραπείας της </a:t>
            </a:r>
            <a:r>
              <a:rPr lang="el-GR" dirty="0" smtClean="0"/>
              <a:t>RA.</a:t>
            </a:r>
            <a:endParaRPr lang="el-GR" dirty="0"/>
          </a:p>
          <a:p>
            <a:r>
              <a:rPr lang="el-GR" dirty="0"/>
              <a:t> H ESR είναι αυξημένη στην ύφεση της αρθρίτιδας και μειωμένη στην έξαρση </a:t>
            </a:r>
            <a:r>
              <a:rPr lang="el-GR" dirty="0" smtClean="0"/>
              <a:t>της.</a:t>
            </a:r>
            <a:endParaRPr lang="el-GR" dirty="0"/>
          </a:p>
          <a:p>
            <a:r>
              <a:rPr lang="el-GR" dirty="0"/>
              <a:t>Δεν είναι ακόμα ακριβής ο ρόλος της ΤΚΕ στην </a:t>
            </a:r>
            <a:r>
              <a:rPr lang="el-GR" dirty="0" smtClean="0"/>
              <a:t>RA.</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155</a:t>
            </a:fld>
            <a:endParaRPr lang="el-GR"/>
          </a:p>
        </p:txBody>
      </p:sp>
    </p:spTree>
    <p:extLst>
      <p:ext uri="{BB962C8B-B14F-4D97-AF65-F5344CB8AC3E}">
        <p14:creationId xmlns:p14="http://schemas.microsoft.com/office/powerpoint/2010/main" val="2238218523"/>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Κροταφική Αρτηρίτιδα </a:t>
            </a:r>
            <a:r>
              <a:rPr lang="en-US" dirty="0" smtClean="0"/>
              <a:t>-</a:t>
            </a:r>
            <a:r>
              <a:rPr lang="el-GR" dirty="0" smtClean="0"/>
              <a:t> </a:t>
            </a:r>
            <a:r>
              <a:rPr lang="el-GR" dirty="0" err="1"/>
              <a:t>Πολυμυαλγία</a:t>
            </a:r>
            <a:r>
              <a:rPr lang="el-GR" dirty="0"/>
              <a:t> </a:t>
            </a:r>
          </a:p>
        </p:txBody>
      </p:sp>
      <p:sp>
        <p:nvSpPr>
          <p:cNvPr id="3" name="Θέση περιεχομένου 2"/>
          <p:cNvSpPr>
            <a:spLocks noGrp="1"/>
          </p:cNvSpPr>
          <p:nvPr>
            <p:ph idx="1"/>
          </p:nvPr>
        </p:nvSpPr>
        <p:spPr/>
        <p:txBody>
          <a:bodyPr>
            <a:normAutofit/>
          </a:bodyPr>
          <a:lstStyle/>
          <a:p>
            <a:r>
              <a:rPr lang="el-GR" sz="2400" dirty="0"/>
              <a:t>Η ΤΚΕ σχεδόν πάντα είναι </a:t>
            </a:r>
            <a:r>
              <a:rPr lang="el-GR" sz="2400" dirty="0" smtClean="0"/>
              <a:t>αυξημένη.</a:t>
            </a:r>
            <a:endParaRPr lang="el-GR" sz="2400" dirty="0"/>
          </a:p>
          <a:p>
            <a:r>
              <a:rPr lang="el-GR" sz="2400" dirty="0"/>
              <a:t>Στην κροταφική αρτηρίτιδα φτάνει μέχρι και 100 </a:t>
            </a:r>
            <a:r>
              <a:rPr lang="el-GR" sz="2400" dirty="0" smtClean="0"/>
              <a:t>mm/</a:t>
            </a:r>
            <a:r>
              <a:rPr lang="el-GR" sz="2400" dirty="0" err="1" smtClean="0"/>
              <a:t>hr</a:t>
            </a:r>
            <a:r>
              <a:rPr lang="el-GR" sz="2400" dirty="0" smtClean="0"/>
              <a:t>.</a:t>
            </a:r>
            <a:endParaRPr lang="el-GR" sz="2400" dirty="0"/>
          </a:p>
          <a:p>
            <a:r>
              <a:rPr lang="el-GR" sz="2400" dirty="0"/>
              <a:t>Έχουν αναφερθεί περιστατικά με ΦΤ ΤΚΕ (μειοψηφία</a:t>
            </a:r>
            <a:r>
              <a:rPr lang="el-GR" sz="2400" dirty="0" smtClean="0"/>
              <a:t>).</a:t>
            </a:r>
            <a:endParaRPr lang="el-GR" sz="2400" dirty="0"/>
          </a:p>
          <a:p>
            <a:r>
              <a:rPr lang="el-GR" sz="2400" dirty="0"/>
              <a:t>Εάν εμφανίζονται κλινικά συμπτώματα  κροταφικής αρτηρίτιδας (έντονος πονοκέφαλος) συνιστάται βιοψία αρτηριών και </a:t>
            </a:r>
            <a:r>
              <a:rPr lang="el-GR" sz="2400" dirty="0" smtClean="0"/>
              <a:t>ΤΚΕ.</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156</a:t>
            </a:fld>
            <a:endParaRPr lang="el-GR"/>
          </a:p>
        </p:txBody>
      </p:sp>
    </p:spTree>
    <p:extLst>
      <p:ext uri="{BB962C8B-B14F-4D97-AF65-F5344CB8AC3E}">
        <p14:creationId xmlns:p14="http://schemas.microsoft.com/office/powerpoint/2010/main" val="2382785772"/>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Πολλαπλό </a:t>
            </a:r>
            <a:r>
              <a:rPr lang="el-GR" dirty="0" err="1"/>
              <a:t>Μυέλωμα</a:t>
            </a:r>
            <a:r>
              <a:rPr lang="el-GR" dirty="0"/>
              <a:t> - </a:t>
            </a:r>
            <a:r>
              <a:rPr lang="el-GR" dirty="0" err="1" smtClean="0"/>
              <a:t>Παραπρωτεΐνες</a:t>
            </a:r>
            <a:endParaRPr lang="el-GR" dirty="0"/>
          </a:p>
        </p:txBody>
      </p:sp>
      <p:sp>
        <p:nvSpPr>
          <p:cNvPr id="3" name="Θέση περιεχομένου 2"/>
          <p:cNvSpPr>
            <a:spLocks noGrp="1"/>
          </p:cNvSpPr>
          <p:nvPr>
            <p:ph idx="1"/>
          </p:nvPr>
        </p:nvSpPr>
        <p:spPr>
          <a:xfrm>
            <a:off x="457200" y="1484784"/>
            <a:ext cx="8229600" cy="4752528"/>
          </a:xfrm>
        </p:spPr>
        <p:txBody>
          <a:bodyPr>
            <a:normAutofit/>
          </a:bodyPr>
          <a:lstStyle/>
          <a:p>
            <a:r>
              <a:rPr lang="el-GR" sz="2400" dirty="0"/>
              <a:t>Η ΤΚΕ είναι αυξημένη αλλά η διάγνωση τίθεται με άλλες εξετάσεις όπως η </a:t>
            </a:r>
            <a:r>
              <a:rPr lang="el-GR" sz="2400" dirty="0" err="1"/>
              <a:t>ηλεκτροφόρηση</a:t>
            </a:r>
            <a:r>
              <a:rPr lang="el-GR" sz="2400" dirty="0"/>
              <a:t> λευκωμάτων </a:t>
            </a:r>
            <a:r>
              <a:rPr lang="el-GR" sz="2400" dirty="0" smtClean="0"/>
              <a:t>ορού.</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157</a:t>
            </a:fld>
            <a:endParaRPr lang="el-GR"/>
          </a:p>
        </p:txBody>
      </p:sp>
    </p:spTree>
    <p:extLst>
      <p:ext uri="{BB962C8B-B14F-4D97-AF65-F5344CB8AC3E}">
        <p14:creationId xmlns:p14="http://schemas.microsoft.com/office/powerpoint/2010/main" val="1990009598"/>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Χρήση σε </a:t>
            </a:r>
            <a:r>
              <a:rPr lang="el-GR" dirty="0" err="1"/>
              <a:t>Ασυπτωματικούς</a:t>
            </a:r>
            <a:r>
              <a:rPr lang="el-GR" dirty="0"/>
              <a:t> </a:t>
            </a:r>
            <a:r>
              <a:rPr lang="el-GR" dirty="0" smtClean="0"/>
              <a:t>Ασθενείς</a:t>
            </a:r>
            <a:endParaRPr lang="el-GR" dirty="0"/>
          </a:p>
        </p:txBody>
      </p:sp>
      <p:sp>
        <p:nvSpPr>
          <p:cNvPr id="3" name="Θέση περιεχομένου 2"/>
          <p:cNvSpPr>
            <a:spLocks noGrp="1"/>
          </p:cNvSpPr>
          <p:nvPr>
            <p:ph idx="1"/>
          </p:nvPr>
        </p:nvSpPr>
        <p:spPr/>
        <p:txBody>
          <a:bodyPr/>
          <a:lstStyle/>
          <a:p>
            <a:r>
              <a:rPr lang="el-GR" dirty="0"/>
              <a:t>Δε πρέπει να </a:t>
            </a:r>
            <a:r>
              <a:rPr lang="el-GR" dirty="0" smtClean="0"/>
              <a:t>χρησιμοποιείται.</a:t>
            </a:r>
            <a:endParaRPr lang="el-GR" dirty="0"/>
          </a:p>
          <a:p>
            <a:r>
              <a:rPr lang="el-GR" dirty="0"/>
              <a:t> Νόημα έχει σε ασθενείς με μικρά ή μεγάλα σε έκταση </a:t>
            </a:r>
            <a:r>
              <a:rPr lang="el-GR" dirty="0" smtClean="0"/>
              <a:t>συμπτώματα.</a:t>
            </a:r>
            <a:endParaRPr lang="el-GR" dirty="0"/>
          </a:p>
          <a:p>
            <a:r>
              <a:rPr lang="el-GR" dirty="0"/>
              <a:t>Μελέτες έχουν δείξει ότι είναι αυξημένη πολύ σε </a:t>
            </a:r>
            <a:r>
              <a:rPr lang="el-GR" dirty="0" smtClean="0"/>
              <a:t>κακοήθειες.</a:t>
            </a:r>
            <a:endParaRPr lang="el-GR" dirty="0"/>
          </a:p>
          <a:p>
            <a:r>
              <a:rPr lang="el-GR" dirty="0"/>
              <a:t>Η ΤΚΕ είναι οδηγός του κλινικού ιατρού μόνο σε συμπτωματικούς </a:t>
            </a:r>
            <a:r>
              <a:rPr lang="el-GR" dirty="0" smtClean="0"/>
              <a:t>ασθενείς.</a:t>
            </a:r>
            <a:endParaRPr lang="el-GR" dirty="0"/>
          </a:p>
          <a:p>
            <a:r>
              <a:rPr lang="el-GR" dirty="0"/>
              <a:t>Η ΤΚΕ παραμένει υψηλή ακόμα και μετά τη </a:t>
            </a:r>
            <a:r>
              <a:rPr lang="el-GR" dirty="0" smtClean="0"/>
              <a:t>φλεγμονή.</a:t>
            </a:r>
            <a:endParaRPr lang="el-GR" dirty="0"/>
          </a:p>
          <a:p>
            <a:r>
              <a:rPr lang="el-GR" dirty="0"/>
              <a:t>Τιμή ΤΚΕ &gt;100 mm/</a:t>
            </a:r>
            <a:r>
              <a:rPr lang="el-GR" dirty="0" err="1"/>
              <a:t>hr</a:t>
            </a:r>
            <a:r>
              <a:rPr lang="el-GR" dirty="0"/>
              <a:t> σε </a:t>
            </a:r>
            <a:r>
              <a:rPr lang="el-GR" dirty="0" err="1"/>
              <a:t>ασυμπτωματικούς</a:t>
            </a:r>
            <a:r>
              <a:rPr lang="el-GR" dirty="0"/>
              <a:t> ασθενείς οδηγεί τον κλινικό να ψάξει για λανθάνουσα λοίμωξη (λοιμώδη μονοπυρήνωση) ή </a:t>
            </a:r>
            <a:r>
              <a:rPr lang="el-GR" dirty="0" smtClean="0"/>
              <a:t>κακοήθειες.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158</a:t>
            </a:fld>
            <a:endParaRPr lang="el-GR"/>
          </a:p>
        </p:txBody>
      </p:sp>
    </p:spTree>
    <p:extLst>
      <p:ext uri="{BB962C8B-B14F-4D97-AF65-F5344CB8AC3E}">
        <p14:creationId xmlns:p14="http://schemas.microsoft.com/office/powerpoint/2010/main" val="282597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Τίτλος 1"/>
          <p:cNvSpPr>
            <a:spLocks noGrp="1"/>
          </p:cNvSpPr>
          <p:nvPr>
            <p:ph type="title"/>
          </p:nvPr>
        </p:nvSpPr>
        <p:spPr/>
        <p:txBody>
          <a:bodyPr/>
          <a:lstStyle/>
          <a:p>
            <a:r>
              <a:rPr lang="el-GR" altLang="el-GR" dirty="0" smtClean="0"/>
              <a:t>Λευκά αιμοσφαίρια </a:t>
            </a:r>
            <a:r>
              <a:rPr lang="el-GR" altLang="el-GR" sz="3000" b="0" dirty="0" smtClean="0"/>
              <a:t>1/2</a:t>
            </a:r>
          </a:p>
        </p:txBody>
      </p:sp>
      <p:sp>
        <p:nvSpPr>
          <p:cNvPr id="19459" name="Θέση περιεχομένου 2"/>
          <p:cNvSpPr>
            <a:spLocks noGrp="1"/>
          </p:cNvSpPr>
          <p:nvPr>
            <p:ph idx="1"/>
          </p:nvPr>
        </p:nvSpPr>
        <p:spPr/>
        <p:txBody>
          <a:bodyPr/>
          <a:lstStyle/>
          <a:p>
            <a:r>
              <a:rPr lang="el-GR" altLang="el-GR" sz="2400" b="1" dirty="0" smtClean="0"/>
              <a:t>ΦΤ 5.000-10.000/μ</a:t>
            </a:r>
            <a:r>
              <a:rPr lang="en-US" altLang="el-GR" sz="2400" b="1" dirty="0" smtClean="0"/>
              <a:t>l</a:t>
            </a:r>
            <a:endParaRPr lang="el-GR" altLang="el-GR" sz="2400" b="1" dirty="0" smtClean="0"/>
          </a:p>
          <a:p>
            <a:pPr eaLnBrk="1" hangingPunct="1">
              <a:buFontTx/>
              <a:buAutoNum type="arabicPeriod"/>
            </a:pPr>
            <a:r>
              <a:rPr lang="el-GR" altLang="el-GR" sz="2400" dirty="0" smtClean="0"/>
              <a:t>Ουδετερόφιλα Πολυμορφοπύρηνα (50-60%)</a:t>
            </a:r>
          </a:p>
          <a:p>
            <a:pPr eaLnBrk="1" hangingPunct="1">
              <a:buFontTx/>
              <a:buAutoNum type="arabicPeriod"/>
            </a:pPr>
            <a:r>
              <a:rPr lang="el-GR" altLang="el-GR" sz="2400" dirty="0" err="1" smtClean="0"/>
              <a:t>Ηωσινόφιλα</a:t>
            </a:r>
            <a:r>
              <a:rPr lang="el-GR" altLang="el-GR" sz="2400" dirty="0" smtClean="0"/>
              <a:t> (1-4%)</a:t>
            </a:r>
          </a:p>
          <a:p>
            <a:pPr eaLnBrk="1" hangingPunct="1">
              <a:buFontTx/>
              <a:buAutoNum type="arabicPeriod"/>
            </a:pPr>
            <a:r>
              <a:rPr lang="el-GR" altLang="el-GR" sz="2400" dirty="0" err="1" smtClean="0"/>
              <a:t>Βασεόφιλα</a:t>
            </a:r>
            <a:r>
              <a:rPr lang="el-GR" altLang="el-GR" sz="2400" dirty="0" smtClean="0"/>
              <a:t> (0,5-1%)</a:t>
            </a:r>
          </a:p>
          <a:p>
            <a:pPr eaLnBrk="1" hangingPunct="1">
              <a:buFontTx/>
              <a:buAutoNum type="arabicPeriod"/>
            </a:pPr>
            <a:r>
              <a:rPr lang="el-GR" altLang="el-GR" sz="2400" dirty="0" smtClean="0"/>
              <a:t>Μονοπύρηνα (2-6%)</a:t>
            </a:r>
          </a:p>
          <a:p>
            <a:pPr eaLnBrk="1" hangingPunct="1">
              <a:buFontTx/>
              <a:buAutoNum type="arabicPeriod"/>
            </a:pPr>
            <a:r>
              <a:rPr lang="el-GR" altLang="el-GR" sz="2400" dirty="0" smtClean="0"/>
              <a:t>Λεμφοκύτταρα (20-40%)</a:t>
            </a:r>
            <a:endParaRPr lang="en-US" altLang="el-GR" sz="2400" dirty="0" smtClean="0"/>
          </a:p>
        </p:txBody>
      </p:sp>
      <p:sp>
        <p:nvSpPr>
          <p:cNvPr id="5" name="Δεξιό βέλος 4"/>
          <p:cNvSpPr/>
          <p:nvPr/>
        </p:nvSpPr>
        <p:spPr bwMode="auto">
          <a:xfrm>
            <a:off x="5029200" y="2514600"/>
            <a:ext cx="1447800" cy="1981200"/>
          </a:xfrm>
          <a:prstGeom prst="rightArrow">
            <a:avLst/>
          </a:prstGeom>
          <a:ln>
            <a:solidFill>
              <a:srgbClr val="004A82"/>
            </a:solidFill>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a:lstStyle/>
          <a:p>
            <a:pPr>
              <a:defRPr/>
            </a:pPr>
            <a:endParaRPr lang="el-GR">
              <a:solidFill>
                <a:schemeClr val="tx1"/>
              </a:solidFill>
            </a:endParaRPr>
          </a:p>
        </p:txBody>
      </p:sp>
      <p:sp>
        <p:nvSpPr>
          <p:cNvPr id="6" name="Text Box 7"/>
          <p:cNvSpPr txBox="1">
            <a:spLocks noChangeArrowheads="1"/>
          </p:cNvSpPr>
          <p:nvPr/>
        </p:nvSpPr>
        <p:spPr bwMode="auto">
          <a:xfrm>
            <a:off x="6924676" y="1628800"/>
            <a:ext cx="677108" cy="4197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Lst>
        </p:spPr>
        <p:txBody>
          <a:bodyPr vert="vert270"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l-GR" altLang="el-GR" sz="3200" b="1" dirty="0" smtClean="0">
                <a:solidFill>
                  <a:schemeClr val="tx2"/>
                </a:solidFill>
                <a:latin typeface="+mn-lt"/>
              </a:rPr>
              <a:t>Λευκοκυτταρικός Τύπος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1286712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159</a:t>
            </a:fld>
            <a:endParaRPr lang="el-GR"/>
          </a:p>
        </p:txBody>
      </p:sp>
      <p:sp>
        <p:nvSpPr>
          <p:cNvPr id="3" name="Τίτλος 2"/>
          <p:cNvSpPr>
            <a:spLocks noGrp="1"/>
          </p:cNvSpPr>
          <p:nvPr>
            <p:ph type="title"/>
          </p:nvPr>
        </p:nvSpPr>
        <p:spPr/>
        <p:txBody>
          <a:bodyPr/>
          <a:lstStyle/>
          <a:p>
            <a:r>
              <a:rPr lang="el-GR" dirty="0"/>
              <a:t>Μέθοδοι προσδιορισμού της ΤΚΕ</a:t>
            </a:r>
          </a:p>
        </p:txBody>
      </p:sp>
      <p:sp>
        <p:nvSpPr>
          <p:cNvPr id="4" name="Θέση περιεχομένου 3"/>
          <p:cNvSpPr>
            <a:spLocks noGrp="1"/>
          </p:cNvSpPr>
          <p:nvPr>
            <p:ph idx="1"/>
          </p:nvPr>
        </p:nvSpPr>
        <p:spPr/>
        <p:txBody>
          <a:bodyPr/>
          <a:lstStyle/>
          <a:p>
            <a:r>
              <a:rPr lang="el-GR" dirty="0" smtClean="0"/>
              <a:t>Η μέθοδος </a:t>
            </a:r>
            <a:r>
              <a:rPr lang="el-GR" dirty="0"/>
              <a:t>αναφοράς </a:t>
            </a:r>
            <a:r>
              <a:rPr lang="el-GR" dirty="0" err="1"/>
              <a:t>Westergren</a:t>
            </a:r>
            <a:r>
              <a:rPr lang="el-GR" dirty="0"/>
              <a:t> και η παλαιότερη μέθοδος </a:t>
            </a:r>
            <a:r>
              <a:rPr lang="el-GR" dirty="0" err="1" smtClean="0"/>
              <a:t>Wintrobe</a:t>
            </a:r>
            <a:r>
              <a:rPr lang="el-GR" dirty="0" smtClean="0"/>
              <a:t>.</a:t>
            </a:r>
            <a:endParaRPr lang="el-GR" dirty="0"/>
          </a:p>
          <a:p>
            <a:r>
              <a:rPr lang="el-GR" dirty="0"/>
              <a:t>Σήμερα, η μέθοδος </a:t>
            </a:r>
            <a:r>
              <a:rPr lang="el-GR" dirty="0" err="1"/>
              <a:t>Westergren</a:t>
            </a:r>
            <a:r>
              <a:rPr lang="el-GR" dirty="0"/>
              <a:t> έχει διεθνώς σχεδόν καθιερωθεί ως μέθοδος </a:t>
            </a:r>
            <a:r>
              <a:rPr lang="el-GR" dirty="0" smtClean="0"/>
              <a:t>αναφοράς.</a:t>
            </a:r>
            <a:endParaRPr lang="el-GR" dirty="0"/>
          </a:p>
          <a:p>
            <a:r>
              <a:rPr lang="el-GR" dirty="0"/>
              <a:t>Ως αντιπηκτικό επιλογής, για την παρεμπόδιση της πήξης του πλάσματος, χρησιμοποιείται αποστειρωμένο διάλυμα 3,8% κιτρικού νατρίου (</a:t>
            </a:r>
            <a:r>
              <a:rPr lang="el-GR" dirty="0" err="1"/>
              <a:t>sodium</a:t>
            </a:r>
            <a:r>
              <a:rPr lang="el-GR" dirty="0"/>
              <a:t> </a:t>
            </a:r>
            <a:r>
              <a:rPr lang="el-GR" dirty="0" err="1"/>
              <a:t>citrate</a:t>
            </a:r>
            <a:r>
              <a:rPr lang="el-GR" dirty="0"/>
              <a:t>), σε αναλογία 0,5 </a:t>
            </a:r>
            <a:r>
              <a:rPr lang="el-GR" dirty="0" err="1"/>
              <a:t>mL</a:t>
            </a:r>
            <a:r>
              <a:rPr lang="el-GR" dirty="0"/>
              <a:t> αντιπηκτικού για 2 </a:t>
            </a:r>
            <a:r>
              <a:rPr lang="el-GR" dirty="0" err="1"/>
              <a:t>mL</a:t>
            </a:r>
            <a:r>
              <a:rPr lang="el-GR" dirty="0"/>
              <a:t> αίματος (στη μέθοδο </a:t>
            </a:r>
            <a:r>
              <a:rPr lang="el-GR" dirty="0" err="1"/>
              <a:t>Wintrobe</a:t>
            </a:r>
            <a:r>
              <a:rPr lang="el-GR" dirty="0"/>
              <a:t> χρησιμοποιείται το ομώνυμο αντιπηκτικό σε ξηρά κατάσταση, σε αναλογία 0,1 </a:t>
            </a:r>
            <a:r>
              <a:rPr lang="el-GR" dirty="0" err="1"/>
              <a:t>mL</a:t>
            </a:r>
            <a:r>
              <a:rPr lang="el-GR" dirty="0"/>
              <a:t> αντιπηκτικού για 10 </a:t>
            </a:r>
            <a:r>
              <a:rPr lang="el-GR" dirty="0" err="1"/>
              <a:t>mL</a:t>
            </a:r>
            <a:r>
              <a:rPr lang="el-GR" dirty="0"/>
              <a:t> αίματος</a:t>
            </a:r>
            <a:r>
              <a:rPr lang="el-GR" dirty="0" smtClean="0"/>
              <a:t>).</a:t>
            </a:r>
            <a:endParaRPr lang="el-GR" dirty="0"/>
          </a:p>
          <a:p>
            <a:endParaRPr lang="el-GR" dirty="0"/>
          </a:p>
        </p:txBody>
      </p:sp>
    </p:spTree>
    <p:extLst>
      <p:ext uri="{BB962C8B-B14F-4D97-AF65-F5344CB8AC3E}">
        <p14:creationId xmlns:p14="http://schemas.microsoft.com/office/powerpoint/2010/main" val="2757445700"/>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normAutofit/>
          </a:bodyPr>
          <a:lstStyle/>
          <a:p>
            <a:r>
              <a:rPr lang="el-GR" altLang="el-GR" b="1" dirty="0" smtClean="0"/>
              <a:t>Αρχή </a:t>
            </a:r>
            <a:r>
              <a:rPr lang="en-US" altLang="el-GR" b="1" i="1" dirty="0" smtClean="0"/>
              <a:t> </a:t>
            </a:r>
            <a:r>
              <a:rPr lang="el-GR" altLang="el-GR" dirty="0"/>
              <a:t>μεθόδου προσδιορισμού της ΤΚΕ</a:t>
            </a:r>
            <a:endParaRPr lang="el-GR" altLang="el-GR" b="1"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160</a:t>
            </a:fld>
            <a:endParaRPr lang="el-GR"/>
          </a:p>
        </p:txBody>
      </p:sp>
      <p:sp>
        <p:nvSpPr>
          <p:cNvPr id="3" name="Θέση περιεχομένου 2"/>
          <p:cNvSpPr>
            <a:spLocks noGrp="1"/>
          </p:cNvSpPr>
          <p:nvPr>
            <p:ph idx="1"/>
          </p:nvPr>
        </p:nvSpPr>
        <p:spPr/>
        <p:txBody>
          <a:bodyPr/>
          <a:lstStyle/>
          <a:p>
            <a:r>
              <a:rPr lang="el-GR" dirty="0"/>
              <a:t>Η μέθοδος στηρίζεται στο διαχωρισμό ερυθρών αιμοσφαιρίων και πλάσματος, μετά την τοποθέτηση του αίματος στο ειδικό σιφώνιο ΤΚΕ, λόγω της διαφοράς μοριακού βάρους των στοιχείων του </a:t>
            </a:r>
            <a:r>
              <a:rPr lang="el-GR" dirty="0" smtClean="0"/>
              <a:t>αίματος.</a:t>
            </a:r>
            <a:endParaRPr lang="el-GR" dirty="0"/>
          </a:p>
          <a:p>
            <a:r>
              <a:rPr lang="el-GR" dirty="0"/>
              <a:t>Το αποτέλεσμα αναγιγνώσκεται μετά από μία ώρα ή μετά από δύο ώρες σε χιλιοστά (mm) ανά ώρα ή δύο ώρες </a:t>
            </a:r>
            <a:r>
              <a:rPr lang="el-GR" dirty="0" smtClean="0"/>
              <a:t>αντίστοιχα.</a:t>
            </a:r>
            <a:endParaRPr lang="el-GR" dirty="0"/>
          </a:p>
        </p:txBody>
      </p:sp>
    </p:spTree>
    <p:extLst>
      <p:ext uri="{BB962C8B-B14F-4D97-AF65-F5344CB8AC3E}">
        <p14:creationId xmlns:p14="http://schemas.microsoft.com/office/powerpoint/2010/main" val="2030148956"/>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Πλεονεκτήματα Μεθόδου κατά </a:t>
            </a:r>
            <a:r>
              <a:rPr lang="en-US" dirty="0" err="1"/>
              <a:t>Westergren</a:t>
            </a:r>
            <a:r>
              <a:rPr lang="en-US" dirty="0"/>
              <a:t> </a:t>
            </a:r>
            <a:endParaRPr lang="el-GR" dirty="0"/>
          </a:p>
        </p:txBody>
      </p:sp>
      <p:sp>
        <p:nvSpPr>
          <p:cNvPr id="3" name="Θέση περιεχομένου 2"/>
          <p:cNvSpPr>
            <a:spLocks noGrp="1"/>
          </p:cNvSpPr>
          <p:nvPr>
            <p:ph idx="1"/>
          </p:nvPr>
        </p:nvSpPr>
        <p:spPr/>
        <p:txBody>
          <a:bodyPr>
            <a:normAutofit/>
          </a:bodyPr>
          <a:lstStyle/>
          <a:p>
            <a:r>
              <a:rPr lang="el-GR" sz="2400" dirty="0"/>
              <a:t>Δεν επηρεάζεται</a:t>
            </a:r>
            <a:r>
              <a:rPr lang="el-GR" sz="2400" dirty="0" smtClean="0"/>
              <a:t>:</a:t>
            </a:r>
            <a:endParaRPr lang="el-GR" sz="2400" dirty="0"/>
          </a:p>
          <a:p>
            <a:pPr lvl="1" indent="-387350"/>
            <a:r>
              <a:rPr lang="el-GR" sz="2400" dirty="0"/>
              <a:t>Από την ηλικία του ασθενή</a:t>
            </a:r>
            <a:r>
              <a:rPr lang="el-GR" sz="2400" dirty="0" smtClean="0"/>
              <a:t>,</a:t>
            </a:r>
            <a:endParaRPr lang="el-GR" sz="2400" dirty="0"/>
          </a:p>
          <a:p>
            <a:pPr lvl="1" indent="-387350"/>
            <a:r>
              <a:rPr lang="el-GR" sz="2400" dirty="0"/>
              <a:t>Από τη </a:t>
            </a:r>
            <a:r>
              <a:rPr lang="el-GR" sz="2400" dirty="0" smtClean="0"/>
              <a:t>φυλή και από</a:t>
            </a:r>
            <a:endParaRPr lang="el-GR" sz="2400" dirty="0"/>
          </a:p>
          <a:p>
            <a:pPr lvl="1" indent="-387350"/>
            <a:r>
              <a:rPr lang="el-GR" sz="2400" dirty="0"/>
              <a:t>Την αποθήκευση του αίματος για διάστημα &lt; 3 </a:t>
            </a:r>
            <a:r>
              <a:rPr lang="el-GR" sz="2400" dirty="0" smtClean="0"/>
              <a:t>ωρών.</a:t>
            </a:r>
            <a:endParaRPr lang="el-GR" sz="2400" dirty="0"/>
          </a:p>
          <a:p>
            <a:r>
              <a:rPr lang="el-GR" sz="2400" dirty="0"/>
              <a:t>Με τη μέθοδο κατά </a:t>
            </a:r>
            <a:r>
              <a:rPr lang="el-GR" sz="2400" dirty="0" err="1"/>
              <a:t>Wintrobe</a:t>
            </a:r>
            <a:r>
              <a:rPr lang="el-GR" sz="2400" dirty="0"/>
              <a:t> χρειάζεται περισσότερο </a:t>
            </a:r>
            <a:r>
              <a:rPr lang="el-GR" sz="2400" dirty="0" smtClean="0"/>
              <a:t>αίμα.</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161</a:t>
            </a:fld>
            <a:endParaRPr lang="el-GR"/>
          </a:p>
        </p:txBody>
      </p:sp>
    </p:spTree>
    <p:extLst>
      <p:ext uri="{BB962C8B-B14F-4D97-AF65-F5344CB8AC3E}">
        <p14:creationId xmlns:p14="http://schemas.microsoft.com/office/powerpoint/2010/main" val="1460823665"/>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162</a:t>
            </a:fld>
            <a:endParaRPr lang="el-GR"/>
          </a:p>
        </p:txBody>
      </p:sp>
      <p:sp>
        <p:nvSpPr>
          <p:cNvPr id="3" name="Τίτλος 2"/>
          <p:cNvSpPr>
            <a:spLocks noGrp="1"/>
          </p:cNvSpPr>
          <p:nvPr>
            <p:ph type="title"/>
          </p:nvPr>
        </p:nvSpPr>
        <p:spPr/>
        <p:txBody>
          <a:bodyPr/>
          <a:lstStyle/>
          <a:p>
            <a:r>
              <a:rPr lang="el-GR" dirty="0"/>
              <a:t>Συσκευή </a:t>
            </a:r>
            <a:r>
              <a:rPr lang="en-US" dirty="0" err="1"/>
              <a:t>Westergen</a:t>
            </a:r>
            <a:endParaRPr lang="el-GR" dirty="0"/>
          </a:p>
        </p:txBody>
      </p:sp>
      <p:sp>
        <p:nvSpPr>
          <p:cNvPr id="4" name="Θέση περιεχομένου 3"/>
          <p:cNvSpPr>
            <a:spLocks noGrp="1"/>
          </p:cNvSpPr>
          <p:nvPr>
            <p:ph idx="1"/>
          </p:nvPr>
        </p:nvSpPr>
        <p:spPr/>
        <p:txBody>
          <a:bodyPr/>
          <a:lstStyle/>
          <a:p>
            <a:r>
              <a:rPr lang="el-GR" dirty="0" smtClean="0"/>
              <a:t>Ειδικό  </a:t>
            </a:r>
            <a:r>
              <a:rPr lang="el-GR" dirty="0"/>
              <a:t>σιφώνιο (</a:t>
            </a:r>
            <a:r>
              <a:rPr lang="el-GR" dirty="0" err="1"/>
              <a:t>πιπέτα</a:t>
            </a:r>
            <a:r>
              <a:rPr lang="el-GR" dirty="0"/>
              <a:t>) </a:t>
            </a:r>
            <a:r>
              <a:rPr lang="el-GR" dirty="0" err="1"/>
              <a:t>Westergren</a:t>
            </a:r>
            <a:r>
              <a:rPr lang="el-GR" dirty="0"/>
              <a:t>, που προσαρμόζεται στην ειδική συσκευή της </a:t>
            </a:r>
            <a:r>
              <a:rPr lang="el-GR" dirty="0" smtClean="0"/>
              <a:t>ΤΚΕ.</a:t>
            </a:r>
            <a:endParaRPr lang="el-GR" dirty="0"/>
          </a:p>
          <a:p>
            <a:r>
              <a:rPr lang="el-GR" dirty="0"/>
              <a:t>Έχει μήκος 300 mm±0,5 mm, μήκος στήλης αίματος 200 mm,   εξωτερική διάμετρο 5±0,5 mm και εσωτερική διάμετρο 2,65±0,15 </a:t>
            </a:r>
            <a:r>
              <a:rPr lang="el-GR" dirty="0" smtClean="0"/>
              <a:t>mm.</a:t>
            </a:r>
            <a:endParaRPr lang="el-GR" dirty="0"/>
          </a:p>
          <a:p>
            <a:r>
              <a:rPr lang="el-GR" dirty="0"/>
              <a:t>Είναι   αριθμημένο σε mm από το 0-200 (τουλάχιστον ως το 180), με το 0 να αρχίζει  από την κορυφή της </a:t>
            </a:r>
            <a:r>
              <a:rPr lang="el-GR" dirty="0" err="1" smtClean="0"/>
              <a:t>πιπέτας</a:t>
            </a:r>
            <a:r>
              <a:rPr lang="el-GR" dirty="0" smtClean="0"/>
              <a:t>.</a:t>
            </a:r>
            <a:endParaRPr lang="el-GR" dirty="0"/>
          </a:p>
          <a:p>
            <a:r>
              <a:rPr lang="el-GR" dirty="0"/>
              <a:t> Για τα βρέφη υπάρχουν ειδικά σιφώνια </a:t>
            </a:r>
            <a:r>
              <a:rPr lang="el-GR" dirty="0" err="1"/>
              <a:t>Westergren</a:t>
            </a:r>
            <a:r>
              <a:rPr lang="el-GR" dirty="0"/>
              <a:t>  καθόλα όμοια με αυτά των ενηλίκων, εκτός της εσωτερικής διαμέτρου,  </a:t>
            </a:r>
            <a:r>
              <a:rPr lang="el-GR" dirty="0" smtClean="0"/>
              <a:t>που  </a:t>
            </a:r>
            <a:r>
              <a:rPr lang="el-GR" dirty="0"/>
              <a:t>είναι </a:t>
            </a:r>
            <a:r>
              <a:rPr lang="el-GR" dirty="0" smtClean="0"/>
              <a:t>μικρότερη.</a:t>
            </a:r>
            <a:endParaRPr lang="el-GR" dirty="0"/>
          </a:p>
        </p:txBody>
      </p:sp>
    </p:spTree>
    <p:extLst>
      <p:ext uri="{BB962C8B-B14F-4D97-AF65-F5344CB8AC3E}">
        <p14:creationId xmlns:p14="http://schemas.microsoft.com/office/powerpoint/2010/main" val="4206293579"/>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Υλικά  και </a:t>
            </a:r>
            <a:r>
              <a:rPr lang="el-GR" dirty="0" smtClean="0"/>
              <a:t>αντιδραστήρια</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163</a:t>
            </a:fld>
            <a:endParaRPr lang="el-GR"/>
          </a:p>
        </p:txBody>
      </p:sp>
      <p:sp>
        <p:nvSpPr>
          <p:cNvPr id="4" name="Θέση περιεχομένου 3"/>
          <p:cNvSpPr>
            <a:spLocks noGrp="1"/>
          </p:cNvSpPr>
          <p:nvPr>
            <p:ph idx="1"/>
          </p:nvPr>
        </p:nvSpPr>
        <p:spPr/>
        <p:txBody>
          <a:bodyPr>
            <a:normAutofit/>
          </a:bodyPr>
          <a:lstStyle/>
          <a:p>
            <a:r>
              <a:rPr lang="el-GR" sz="2400" dirty="0"/>
              <a:t>Συσκευή </a:t>
            </a:r>
            <a:r>
              <a:rPr lang="el-GR" sz="2400" dirty="0" err="1"/>
              <a:t>Westergren</a:t>
            </a:r>
            <a:r>
              <a:rPr lang="el-GR" sz="2400" dirty="0"/>
              <a:t>: Είναι ειδικό </a:t>
            </a:r>
            <a:r>
              <a:rPr lang="el-GR" sz="2400" dirty="0" err="1"/>
              <a:t>στατώ</a:t>
            </a:r>
            <a:r>
              <a:rPr lang="el-GR" sz="2400" dirty="0"/>
              <a:t> (έδρανο), για την τοποθέτηση σε κάθετη θέση του ειδικού σιφωνίου.</a:t>
            </a:r>
          </a:p>
          <a:p>
            <a:r>
              <a:rPr lang="el-GR" sz="2400" dirty="0"/>
              <a:t> Η συσκευή για την προσαρμογή του σιφωνίου φέρει στο κάτω μέρος σταθερή ελαστική υποδοχή, για το κάτω μέρος του σιφωνίου  η οποία είναι προσαρμοσμένη σε μεταλλικό έλασμα που μπορεί να μετακινείται .</a:t>
            </a:r>
          </a:p>
          <a:p>
            <a:r>
              <a:rPr lang="el-GR" sz="2400" dirty="0"/>
              <a:t>Σωληνάρια με αντιπηκτικό κιτρικό νάτριο 3,8%.</a:t>
            </a:r>
          </a:p>
          <a:p>
            <a:r>
              <a:rPr lang="el-GR" sz="2400" dirty="0"/>
              <a:t>Χρονόμετρο</a:t>
            </a:r>
            <a:r>
              <a:rPr lang="el-GR" sz="2400" dirty="0" smtClean="0"/>
              <a:t>.</a:t>
            </a:r>
            <a:endParaRPr lang="el-GR" sz="2400" dirty="0"/>
          </a:p>
        </p:txBody>
      </p:sp>
    </p:spTree>
    <p:extLst>
      <p:ext uri="{BB962C8B-B14F-4D97-AF65-F5344CB8AC3E}">
        <p14:creationId xmlns:p14="http://schemas.microsoft.com/office/powerpoint/2010/main" val="1363076716"/>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164</a:t>
            </a:fld>
            <a:endParaRPr lang="el-GR"/>
          </a:p>
        </p:txBody>
      </p:sp>
      <p:sp>
        <p:nvSpPr>
          <p:cNvPr id="3" name="Τίτλος 2"/>
          <p:cNvSpPr>
            <a:spLocks noGrp="1"/>
          </p:cNvSpPr>
          <p:nvPr>
            <p:ph type="title"/>
          </p:nvPr>
        </p:nvSpPr>
        <p:spPr>
          <a:xfrm>
            <a:off x="0" y="116632"/>
            <a:ext cx="9144000" cy="908720"/>
          </a:xfrm>
        </p:spPr>
        <p:txBody>
          <a:bodyPr>
            <a:normAutofit/>
          </a:bodyPr>
          <a:lstStyle/>
          <a:p>
            <a:r>
              <a:rPr lang="el-GR" dirty="0"/>
              <a:t>Κρίσιμα </a:t>
            </a:r>
            <a:r>
              <a:rPr lang="el-GR" dirty="0" smtClean="0"/>
              <a:t>Σημεία της </a:t>
            </a:r>
            <a:r>
              <a:rPr lang="el-GR" dirty="0"/>
              <a:t>Μεθόδου </a:t>
            </a:r>
            <a:r>
              <a:rPr lang="en-US" dirty="0" err="1" smtClean="0"/>
              <a:t>Westergren</a:t>
            </a:r>
            <a:r>
              <a:rPr lang="el-GR" dirty="0" smtClean="0"/>
              <a:t> </a:t>
            </a:r>
            <a:r>
              <a:rPr lang="el-GR" sz="3000" b="0" dirty="0" smtClean="0"/>
              <a:t>1/2</a:t>
            </a:r>
            <a:r>
              <a:rPr lang="en-US" dirty="0" smtClean="0"/>
              <a:t> </a:t>
            </a:r>
            <a:endParaRPr lang="el-GR" dirty="0"/>
          </a:p>
        </p:txBody>
      </p:sp>
      <p:sp>
        <p:nvSpPr>
          <p:cNvPr id="4" name="Θέση περιεχομένου 3"/>
          <p:cNvSpPr>
            <a:spLocks noGrp="1"/>
          </p:cNvSpPr>
          <p:nvPr>
            <p:ph idx="1"/>
          </p:nvPr>
        </p:nvSpPr>
        <p:spPr/>
        <p:txBody>
          <a:bodyPr>
            <a:normAutofit/>
          </a:bodyPr>
          <a:lstStyle/>
          <a:p>
            <a:r>
              <a:rPr lang="el-GR" sz="2400" dirty="0"/>
              <a:t>Η εκτέλεση της δοκιμασίας πρέπει να γίνεται όσο το δυνατό συντομότερα   μετά τη λήψη του αίματος και μετά από καλή ανακίνηση του σωληναρίου με ήπιες αναστροφές</a:t>
            </a:r>
            <a:r>
              <a:rPr lang="el-GR" sz="2400" dirty="0" smtClean="0"/>
              <a:t>.</a:t>
            </a:r>
            <a:endParaRPr lang="el-GR" sz="2400" dirty="0"/>
          </a:p>
          <a:p>
            <a:r>
              <a:rPr lang="el-GR" sz="2400" dirty="0"/>
              <a:t>Το σιφώνιο </a:t>
            </a:r>
            <a:r>
              <a:rPr lang="el-GR" sz="2400" dirty="0" err="1"/>
              <a:t>Westergren</a:t>
            </a:r>
            <a:r>
              <a:rPr lang="el-GR" sz="2400" dirty="0"/>
              <a:t> γεμίζεται με αίμα μέχρι την ένδειξη 0.</a:t>
            </a:r>
          </a:p>
          <a:p>
            <a:r>
              <a:rPr lang="el-GR" sz="2400" dirty="0"/>
              <a:t>Το σιφώνιο κρατείται κατακόρυφα και με το δείκτη του χεριού κλείνεται το άνω άκρο αυτού</a:t>
            </a:r>
            <a:r>
              <a:rPr lang="el-GR" sz="2400" dirty="0" smtClean="0"/>
              <a:t>.</a:t>
            </a:r>
            <a:endParaRPr lang="el-GR" sz="2400" dirty="0"/>
          </a:p>
        </p:txBody>
      </p:sp>
    </p:spTree>
    <p:extLst>
      <p:ext uri="{BB962C8B-B14F-4D97-AF65-F5344CB8AC3E}">
        <p14:creationId xmlns:p14="http://schemas.microsoft.com/office/powerpoint/2010/main" val="2056735615"/>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a:t>Κρίσιμα Σημεία της Μεθόδου </a:t>
            </a:r>
            <a:r>
              <a:rPr lang="en-US" dirty="0" err="1"/>
              <a:t>Westergren</a:t>
            </a:r>
            <a:r>
              <a:rPr lang="el-GR" dirty="0"/>
              <a:t> </a:t>
            </a:r>
            <a:r>
              <a:rPr lang="el-GR" sz="3000" b="0" dirty="0" smtClean="0"/>
              <a:t>2/2</a:t>
            </a:r>
            <a:r>
              <a:rPr lang="en-US" dirty="0" smtClean="0"/>
              <a:t> </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165</a:t>
            </a:fld>
            <a:endParaRPr lang="el-GR"/>
          </a:p>
        </p:txBody>
      </p:sp>
      <p:sp>
        <p:nvSpPr>
          <p:cNvPr id="4" name="Θέση περιεχομένου 3"/>
          <p:cNvSpPr>
            <a:spLocks noGrp="1"/>
          </p:cNvSpPr>
          <p:nvPr>
            <p:ph idx="1"/>
          </p:nvPr>
        </p:nvSpPr>
        <p:spPr/>
        <p:txBody>
          <a:bodyPr/>
          <a:lstStyle/>
          <a:p>
            <a:r>
              <a:rPr lang="el-GR" dirty="0"/>
              <a:t>Το σιφώνιο τοποθετείται κάθετα στον ελαστικό πυθμένα της συσκευής, όπου πιέζεται καλά, πριν απομακρυνθεί ο δείκτης από το άνω άκρο του </a:t>
            </a:r>
            <a:r>
              <a:rPr lang="el-GR" dirty="0" smtClean="0"/>
              <a:t>σιφωνίου.</a:t>
            </a:r>
            <a:endParaRPr lang="el-GR" dirty="0"/>
          </a:p>
          <a:p>
            <a:r>
              <a:rPr lang="el-GR" dirty="0"/>
              <a:t>Στη συνέχεια, εφαρμόζεται στο άνω άκρο του σιφωνίου ένας μεταλλικός </a:t>
            </a:r>
            <a:r>
              <a:rPr lang="el-GR" dirty="0" err="1" smtClean="0"/>
              <a:t>συμπιεστήρας</a:t>
            </a:r>
            <a:r>
              <a:rPr lang="el-GR" dirty="0" smtClean="0"/>
              <a:t>.</a:t>
            </a:r>
            <a:endParaRPr lang="el-GR" dirty="0"/>
          </a:p>
          <a:p>
            <a:r>
              <a:rPr lang="el-GR" dirty="0"/>
              <a:t>Ακολουθεί έλεγχος της στήλης του αίματος εντός του σιφωνίου, ώστε να είναι ακίνητη, το σιφώνιο να είναι ομοιομερώς γεμάτο μέχρι το σημείο 0 και η στήλη αίματος στο σιφώνιο να είναι ελεύθερη από φυσαλίδες αέρα ή κενά, πότε τίθεται σε λειτουργία το χρονόμετρο για μία </a:t>
            </a:r>
            <a:r>
              <a:rPr lang="el-GR" dirty="0" smtClean="0"/>
              <a:t>ώρα.</a:t>
            </a:r>
            <a:endParaRPr lang="el-GR" dirty="0"/>
          </a:p>
        </p:txBody>
      </p:sp>
    </p:spTree>
    <p:extLst>
      <p:ext uri="{BB962C8B-B14F-4D97-AF65-F5344CB8AC3E}">
        <p14:creationId xmlns:p14="http://schemas.microsoft.com/office/powerpoint/2010/main" val="3522405547"/>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Μέθοδος κατά </a:t>
            </a:r>
            <a:r>
              <a:rPr lang="en-US" dirty="0" err="1" smtClean="0"/>
              <a:t>Wintrobe</a:t>
            </a:r>
            <a:r>
              <a:rPr lang="el-GR" dirty="0" smtClean="0"/>
              <a:t> </a:t>
            </a:r>
            <a:r>
              <a:rPr lang="el-GR" sz="3000" b="0" dirty="0" smtClean="0"/>
              <a:t>1/2</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166</a:t>
            </a:fld>
            <a:endParaRPr lang="el-GR"/>
          </a:p>
        </p:txBody>
      </p:sp>
      <p:pic>
        <p:nvPicPr>
          <p:cNvPr id="140292" name="Picture 4" descr="http://www.medicine.mcgill.ca/physio/vlab/bloodlab/images/09imag/sedi-r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675" y="1484784"/>
            <a:ext cx="5856651" cy="43924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2286000" y="6093296"/>
            <a:ext cx="4572000" cy="276999"/>
          </a:xfrm>
          <a:prstGeom prst="rect">
            <a:avLst/>
          </a:prstGeom>
        </p:spPr>
        <p:txBody>
          <a:bodyPr>
            <a:spAutoFit/>
          </a:bodyPr>
          <a:lstStyle/>
          <a:p>
            <a:pPr algn="ctr"/>
            <a:r>
              <a:rPr lang="en-US" sz="1200" dirty="0" smtClean="0">
                <a:latin typeface="+mn-lt"/>
                <a:hlinkClick r:id="rId4"/>
              </a:rPr>
              <a:t>medicine.mcgill.ca</a:t>
            </a:r>
            <a:endParaRPr lang="el-GR" sz="1200" dirty="0">
              <a:latin typeface="+mn-lt"/>
            </a:endParaRPr>
          </a:p>
        </p:txBody>
      </p:sp>
    </p:spTree>
    <p:extLst>
      <p:ext uri="{BB962C8B-B14F-4D97-AF65-F5344CB8AC3E}">
        <p14:creationId xmlns:p14="http://schemas.microsoft.com/office/powerpoint/2010/main" val="2255187185"/>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Μέθοδος κατά </a:t>
            </a:r>
            <a:r>
              <a:rPr lang="en-US" dirty="0" err="1" smtClean="0"/>
              <a:t>Wintrobe</a:t>
            </a:r>
            <a:r>
              <a:rPr lang="el-GR" dirty="0" smtClean="0"/>
              <a:t> </a:t>
            </a:r>
            <a:r>
              <a:rPr lang="el-GR" sz="3000" b="0" dirty="0"/>
              <a:t>2</a:t>
            </a:r>
            <a:r>
              <a:rPr lang="el-GR" sz="3000" b="0" dirty="0" smtClean="0"/>
              <a:t>/2</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167</a:t>
            </a:fld>
            <a:endParaRPr lang="el-GR"/>
          </a:p>
        </p:txBody>
      </p:sp>
      <p:sp>
        <p:nvSpPr>
          <p:cNvPr id="5" name="Ορθογώνιο 4"/>
          <p:cNvSpPr/>
          <p:nvPr/>
        </p:nvSpPr>
        <p:spPr>
          <a:xfrm>
            <a:off x="2286000" y="6093296"/>
            <a:ext cx="4572000" cy="276999"/>
          </a:xfrm>
          <a:prstGeom prst="rect">
            <a:avLst/>
          </a:prstGeom>
        </p:spPr>
        <p:txBody>
          <a:bodyPr>
            <a:spAutoFit/>
          </a:bodyPr>
          <a:lstStyle/>
          <a:p>
            <a:pPr algn="ctr"/>
            <a:r>
              <a:rPr lang="en-US" sz="1200" dirty="0" smtClean="0">
                <a:latin typeface="+mn-lt"/>
                <a:hlinkClick r:id="rId3"/>
              </a:rPr>
              <a:t>medicine.mcgill.ca</a:t>
            </a:r>
            <a:endParaRPr lang="el-GR" sz="1200" dirty="0">
              <a:latin typeface="+mn-lt"/>
            </a:endParaRPr>
          </a:p>
        </p:txBody>
      </p:sp>
      <p:pic>
        <p:nvPicPr>
          <p:cNvPr id="141314" name="Picture 2" descr="http://www.medicine.mcgill.ca/physio/vlab/bloodlab/images/09imag/sedi-rack_blood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2474" y="1484784"/>
            <a:ext cx="1993007" cy="42420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41316" name="Picture 4" descr="http://www.medicine.mcgill.ca/physio/vlab/bloodlab/images/09imag/sedi-rack_blood1h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3249" y="1507051"/>
            <a:ext cx="1993007" cy="42198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020282" y="2492896"/>
            <a:ext cx="1885388" cy="646331"/>
          </a:xfrm>
          <a:prstGeom prst="rect">
            <a:avLst/>
          </a:prstGeom>
          <a:noFill/>
          <a:ln>
            <a:solidFill>
              <a:schemeClr val="tx1"/>
            </a:solidFill>
          </a:ln>
        </p:spPr>
        <p:txBody>
          <a:bodyPr wrap="none" rtlCol="0">
            <a:spAutoFit/>
          </a:bodyPr>
          <a:lstStyle/>
          <a:p>
            <a:r>
              <a:rPr lang="el-GR" dirty="0" smtClean="0"/>
              <a:t>Μετά από 1 ώρα</a:t>
            </a:r>
          </a:p>
          <a:p>
            <a:r>
              <a:rPr lang="el-GR" dirty="0" smtClean="0"/>
              <a:t>18</a:t>
            </a:r>
            <a:r>
              <a:rPr lang="en-US" dirty="0" smtClean="0"/>
              <a:t>mm/hour</a:t>
            </a:r>
            <a:endParaRPr lang="el-GR" dirty="0"/>
          </a:p>
        </p:txBody>
      </p:sp>
      <p:cxnSp>
        <p:nvCxnSpPr>
          <p:cNvPr id="7" name="Ευθύγραμμο βέλος σύνδεσης 6"/>
          <p:cNvCxnSpPr>
            <a:stCxn id="3" idx="1"/>
          </p:cNvCxnSpPr>
          <p:nvPr/>
        </p:nvCxnSpPr>
        <p:spPr>
          <a:xfrm flipH="1" flipV="1">
            <a:off x="6084178" y="2816061"/>
            <a:ext cx="936104"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478684"/>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9" name="Rectangle 3"/>
          <p:cNvSpPr>
            <a:spLocks noGrp="1" noChangeArrowheads="1"/>
          </p:cNvSpPr>
          <p:nvPr>
            <p:ph idx="1"/>
          </p:nvPr>
        </p:nvSpPr>
        <p:spPr/>
        <p:txBody>
          <a:bodyPr/>
          <a:lstStyle/>
          <a:p>
            <a:r>
              <a:rPr lang="el-GR" altLang="el-GR" sz="2400" dirty="0"/>
              <a:t>Μ</a:t>
            </a:r>
            <a:r>
              <a:rPr lang="el-GR" altLang="el-GR" sz="2400" dirty="0" smtClean="0"/>
              <a:t>ετά το τέλος της πρώτης ώρας, σημειώνονται τα </a:t>
            </a:r>
            <a:r>
              <a:rPr lang="en-US" altLang="el-GR" sz="2400" dirty="0" smtClean="0"/>
              <a:t>mm</a:t>
            </a:r>
            <a:r>
              <a:rPr lang="el-GR" altLang="el-GR" sz="2400" dirty="0" smtClean="0"/>
              <a:t> της καθίζησης των </a:t>
            </a:r>
            <a:r>
              <a:rPr lang="el-GR" altLang="el-GR" sz="2400" dirty="0" err="1" smtClean="0"/>
              <a:t>ερυθροκυττάρων</a:t>
            </a:r>
            <a:r>
              <a:rPr lang="el-GR" altLang="el-GR" sz="2400" dirty="0" smtClean="0"/>
              <a:t>.</a:t>
            </a:r>
          </a:p>
          <a:p>
            <a:r>
              <a:rPr lang="el-GR" altLang="el-GR" sz="2400" dirty="0" smtClean="0"/>
              <a:t>Η ανάγνωση του αποτελέσματος εκφράζεται σε </a:t>
            </a:r>
            <a:r>
              <a:rPr lang="en-US" altLang="el-GR" sz="2400" dirty="0" smtClean="0"/>
              <a:t>mm </a:t>
            </a:r>
            <a:r>
              <a:rPr lang="el-GR" altLang="el-GR" sz="2400" dirty="0" smtClean="0"/>
              <a:t>ανά </a:t>
            </a:r>
            <a:r>
              <a:rPr lang="en-US" altLang="el-GR" sz="2400" dirty="0" smtClean="0"/>
              <a:t>h</a:t>
            </a:r>
            <a:r>
              <a:rPr lang="el-GR" altLang="el-GR" sz="2400" dirty="0" smtClean="0"/>
              <a:t>.</a:t>
            </a:r>
          </a:p>
          <a:p>
            <a:r>
              <a:rPr lang="el-GR" altLang="el-GR" sz="2400" dirty="0" smtClean="0"/>
              <a:t>Η ανάγνωση του αποτελέσματος γίνεται στο όριο επαφής της  στιβάδας του πλάσματος και της στήλης των </a:t>
            </a:r>
            <a:r>
              <a:rPr lang="el-GR" altLang="el-GR" sz="2400" dirty="0" err="1" smtClean="0"/>
              <a:t>ερυθροκυττάρων</a:t>
            </a:r>
            <a:r>
              <a:rPr lang="el-GR" altLang="el-GR" sz="2400" dirty="0" smtClean="0"/>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168</a:t>
            </a:fld>
            <a:endParaRPr lang="el-GR"/>
          </a:p>
        </p:txBody>
      </p:sp>
      <p:sp>
        <p:nvSpPr>
          <p:cNvPr id="3" name="Τίτλος 2"/>
          <p:cNvSpPr>
            <a:spLocks noGrp="1"/>
          </p:cNvSpPr>
          <p:nvPr>
            <p:ph type="title"/>
          </p:nvPr>
        </p:nvSpPr>
        <p:spPr/>
        <p:txBody>
          <a:bodyPr>
            <a:normAutofit/>
          </a:bodyPr>
          <a:lstStyle/>
          <a:p>
            <a:r>
              <a:rPr lang="el-GR" dirty="0" smtClean="0"/>
              <a:t>Αποτέλεσμα με τη </a:t>
            </a:r>
            <a:r>
              <a:rPr lang="el-GR" dirty="0"/>
              <a:t>Μέθοδος </a:t>
            </a:r>
            <a:r>
              <a:rPr lang="en-US" dirty="0" err="1" smtClean="0"/>
              <a:t>Wintrobe</a:t>
            </a:r>
            <a:r>
              <a:rPr lang="el-GR" dirty="0" smtClean="0"/>
              <a:t> </a:t>
            </a:r>
            <a:endParaRPr lang="el-GR" dirty="0"/>
          </a:p>
        </p:txBody>
      </p:sp>
    </p:spTree>
    <p:extLst>
      <p:ext uri="{BB962C8B-B14F-4D97-AF65-F5344CB8AC3E}">
        <p14:creationId xmlns:p14="http://schemas.microsoft.com/office/powerpoint/2010/main" val="24747375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Σφάλματα στη μέτρηση των </a:t>
            </a:r>
            <a:r>
              <a:rPr lang="el-GR" sz="4000" dirty="0" smtClean="0"/>
              <a:t>λευκοκυττάρων </a:t>
            </a:r>
            <a:r>
              <a:rPr lang="el-GR" sz="3300" b="0" dirty="0" smtClean="0"/>
              <a:t>1/2</a:t>
            </a:r>
            <a:endParaRPr lang="el-GR" sz="3300" b="0" dirty="0"/>
          </a:p>
        </p:txBody>
      </p:sp>
      <p:sp>
        <p:nvSpPr>
          <p:cNvPr id="3" name="Θέση περιεχομένου 2"/>
          <p:cNvSpPr>
            <a:spLocks noGrp="1"/>
          </p:cNvSpPr>
          <p:nvPr>
            <p:ph idx="1"/>
          </p:nvPr>
        </p:nvSpPr>
        <p:spPr>
          <a:xfrm>
            <a:off x="457200" y="1196752"/>
            <a:ext cx="8507288" cy="5661248"/>
          </a:xfrm>
        </p:spPr>
        <p:txBody>
          <a:bodyPr>
            <a:normAutofit/>
          </a:bodyPr>
          <a:lstStyle/>
          <a:p>
            <a:pPr>
              <a:spcBef>
                <a:spcPts val="600"/>
              </a:spcBef>
            </a:pPr>
            <a:r>
              <a:rPr lang="el-GR" altLang="el-GR" b="1" dirty="0" smtClean="0"/>
              <a:t>Ψευδώς</a:t>
            </a:r>
            <a:r>
              <a:rPr lang="en-US" altLang="el-GR" b="1" dirty="0" smtClean="0"/>
              <a:t> </a:t>
            </a:r>
            <a:r>
              <a:rPr lang="el-GR" altLang="el-GR" b="1" dirty="0"/>
              <a:t>αυξημένα</a:t>
            </a:r>
          </a:p>
          <a:p>
            <a:pPr lvl="1" indent="-387350">
              <a:spcBef>
                <a:spcPts val="600"/>
              </a:spcBef>
            </a:pPr>
            <a:r>
              <a:rPr lang="el-GR" altLang="el-GR" dirty="0" smtClean="0"/>
              <a:t>Μεγάλα </a:t>
            </a:r>
            <a:r>
              <a:rPr lang="en-US" altLang="el-GR" dirty="0" smtClean="0"/>
              <a:t>PLTs</a:t>
            </a:r>
            <a:r>
              <a:rPr lang="el-GR" altLang="el-GR" dirty="0" smtClean="0"/>
              <a:t>.</a:t>
            </a:r>
            <a:endParaRPr lang="el-GR" altLang="el-GR" dirty="0"/>
          </a:p>
          <a:p>
            <a:pPr lvl="1" indent="-387350">
              <a:spcBef>
                <a:spcPts val="600"/>
              </a:spcBef>
            </a:pPr>
            <a:r>
              <a:rPr lang="el-GR" altLang="el-GR" dirty="0" err="1" smtClean="0"/>
              <a:t>Εμπύρηνα</a:t>
            </a:r>
            <a:r>
              <a:rPr lang="el-GR" altLang="el-GR" dirty="0" smtClean="0"/>
              <a:t> </a:t>
            </a:r>
            <a:r>
              <a:rPr lang="el-GR" altLang="el-GR" dirty="0" err="1"/>
              <a:t>ερυθροκύτταρα</a:t>
            </a:r>
            <a:r>
              <a:rPr lang="en-US" altLang="el-GR" dirty="0"/>
              <a:t> (RBCs</a:t>
            </a:r>
            <a:r>
              <a:rPr lang="en-US" altLang="el-GR" dirty="0" smtClean="0"/>
              <a:t>)</a:t>
            </a:r>
            <a:r>
              <a:rPr lang="el-GR" altLang="el-GR" dirty="0" smtClean="0"/>
              <a:t>.</a:t>
            </a:r>
            <a:endParaRPr lang="el-GR" altLang="el-GR" dirty="0"/>
          </a:p>
          <a:p>
            <a:pPr lvl="1" indent="-387350">
              <a:spcBef>
                <a:spcPts val="600"/>
              </a:spcBef>
            </a:pPr>
            <a:r>
              <a:rPr lang="en-US" altLang="el-GR" dirty="0" smtClean="0"/>
              <a:t>RBCs </a:t>
            </a:r>
            <a:r>
              <a:rPr lang="el-GR" altLang="el-GR" dirty="0"/>
              <a:t>ανθεκτικά στα </a:t>
            </a:r>
            <a:r>
              <a:rPr lang="el-GR" altLang="el-GR" dirty="0" err="1"/>
              <a:t>λυτικά</a:t>
            </a:r>
            <a:r>
              <a:rPr lang="el-GR" altLang="el-GR" dirty="0"/>
              <a:t> αντιδραστήρια</a:t>
            </a:r>
          </a:p>
          <a:p>
            <a:pPr marL="808038" lvl="1" indent="0">
              <a:spcBef>
                <a:spcPts val="600"/>
              </a:spcBef>
              <a:buNone/>
            </a:pPr>
            <a:r>
              <a:rPr lang="el-GR" altLang="el-GR" dirty="0"/>
              <a:t>(ηπατικά ή νεφρικά νοσήματα, θαλασσαιμικά ή δρεπανοκυτταρικά σύνδρομα</a:t>
            </a:r>
            <a:r>
              <a:rPr lang="el-GR" altLang="el-GR" dirty="0" smtClean="0"/>
              <a:t>).</a:t>
            </a:r>
            <a:endParaRPr lang="el-GR" altLang="el-GR" dirty="0"/>
          </a:p>
          <a:p>
            <a:pPr lvl="1" indent="-387350">
              <a:spcBef>
                <a:spcPts val="600"/>
              </a:spcBef>
            </a:pPr>
            <a:r>
              <a:rPr lang="el-GR" altLang="el-GR" dirty="0" err="1" smtClean="0"/>
              <a:t>Υπερλιπιδαιμία</a:t>
            </a:r>
            <a:r>
              <a:rPr lang="el-GR" altLang="el-GR" dirty="0"/>
              <a:t>, </a:t>
            </a:r>
            <a:r>
              <a:rPr lang="el-GR" altLang="el-GR" dirty="0" err="1"/>
              <a:t>κρυοσφαιρίνες</a:t>
            </a:r>
            <a:r>
              <a:rPr lang="el-GR" altLang="el-GR" dirty="0"/>
              <a:t>, </a:t>
            </a:r>
            <a:r>
              <a:rPr lang="el-GR" altLang="el-GR" dirty="0" err="1"/>
              <a:t>παραπρωτειναιμία</a:t>
            </a:r>
            <a:r>
              <a:rPr lang="el-GR" altLang="el-GR" dirty="0"/>
              <a:t>, </a:t>
            </a:r>
            <a:r>
              <a:rPr lang="el-GR" altLang="el-GR" dirty="0" smtClean="0"/>
              <a:t>μικροοργανισμοί.</a:t>
            </a:r>
            <a:endParaRPr lang="el-GR" alt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546864060"/>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normAutofit/>
          </a:bodyPr>
          <a:lstStyle/>
          <a:p>
            <a:r>
              <a:rPr lang="el-GR" altLang="el-GR" b="1" dirty="0" smtClean="0"/>
              <a:t>Φυσιολογικές Τιμές ΤΚΕ</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169</a:t>
            </a:fld>
            <a:endParaRPr lang="el-GR"/>
          </a:p>
        </p:txBody>
      </p:sp>
      <p:graphicFrame>
        <p:nvGraphicFramePr>
          <p:cNvPr id="3" name="Πίνακας 2"/>
          <p:cNvGraphicFramePr>
            <a:graphicFrameLocks noGrp="1"/>
          </p:cNvGraphicFramePr>
          <p:nvPr>
            <p:extLst>
              <p:ext uri="{D42A27DB-BD31-4B8C-83A1-F6EECF244321}">
                <p14:modId xmlns:p14="http://schemas.microsoft.com/office/powerpoint/2010/main" val="303714844"/>
              </p:ext>
            </p:extLst>
          </p:nvPr>
        </p:nvGraphicFramePr>
        <p:xfrm>
          <a:off x="1259632" y="2132856"/>
          <a:ext cx="7056784" cy="2637656"/>
        </p:xfrm>
        <a:graphic>
          <a:graphicData uri="http://schemas.openxmlformats.org/drawingml/2006/table">
            <a:tbl>
              <a:tblPr firstRow="1" bandRow="1">
                <a:tableStyleId>{3B4B98B0-60AC-42C2-AFA5-B58CD77FA1E5}</a:tableStyleId>
              </a:tblPr>
              <a:tblGrid>
                <a:gridCol w="3240360"/>
                <a:gridCol w="3816424"/>
              </a:tblGrid>
              <a:tr h="504056">
                <a:tc>
                  <a:txBody>
                    <a:bodyPr/>
                    <a:lstStyle/>
                    <a:p>
                      <a:r>
                        <a:rPr lang="el-GR" sz="2200" dirty="0" smtClean="0"/>
                        <a:t>Ηλικία (έτη) </a:t>
                      </a:r>
                      <a:endParaRPr lang="el-GR"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200" dirty="0" smtClean="0"/>
                        <a:t>Φυσιολογικές τιμές (</a:t>
                      </a:r>
                      <a:r>
                        <a:rPr lang="en-US" sz="2200" dirty="0" smtClean="0"/>
                        <a:t>mm/1h)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l-GR" sz="2200" dirty="0" smtClean="0"/>
                        <a:t>Άνδρες &lt;50 </a:t>
                      </a:r>
                      <a:endParaRPr lang="el-GR"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2200" dirty="0" smtClean="0"/>
                        <a:t>0-15</a:t>
                      </a:r>
                      <a:endParaRPr lang="el-GR"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l-GR" sz="2200" dirty="0" smtClean="0"/>
                        <a:t>Άνδρες &gt;50 </a:t>
                      </a:r>
                      <a:endParaRPr lang="el-GR"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2200" dirty="0" smtClean="0"/>
                        <a:t>0-20</a:t>
                      </a:r>
                      <a:endParaRPr lang="el-GR"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l-GR" sz="2200" dirty="0" smtClean="0"/>
                        <a:t>Γυναίκες &lt;50 </a:t>
                      </a:r>
                      <a:endParaRPr lang="el-GR"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2200" dirty="0" smtClean="0"/>
                        <a:t>0-20</a:t>
                      </a:r>
                      <a:endParaRPr lang="el-GR"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l-GR" sz="2200" dirty="0" smtClean="0"/>
                        <a:t>Γυναίκες &gt;50 </a:t>
                      </a:r>
                      <a:endParaRPr lang="el-GR"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2200" dirty="0" smtClean="0"/>
                        <a:t>0-30</a:t>
                      </a:r>
                      <a:endParaRPr lang="el-GR"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l-GR" sz="2200" dirty="0" smtClean="0"/>
                        <a:t>Παιδιά </a:t>
                      </a:r>
                      <a:endParaRPr lang="el-GR"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2200" dirty="0" smtClean="0"/>
                        <a:t>0-10</a:t>
                      </a:r>
                      <a:endParaRPr lang="el-GR"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92605013"/>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170</a:t>
            </a:fld>
            <a:endParaRPr lang="el-GR"/>
          </a:p>
        </p:txBody>
      </p:sp>
      <p:sp>
        <p:nvSpPr>
          <p:cNvPr id="4" name="Τίτλος 3"/>
          <p:cNvSpPr>
            <a:spLocks noGrp="1"/>
          </p:cNvSpPr>
          <p:nvPr>
            <p:ph type="title"/>
          </p:nvPr>
        </p:nvSpPr>
        <p:spPr/>
        <p:txBody>
          <a:bodyPr/>
          <a:lstStyle/>
          <a:p>
            <a:r>
              <a:rPr lang="el-GR" dirty="0"/>
              <a:t>Αξιολόγηση </a:t>
            </a:r>
            <a:r>
              <a:rPr lang="el-GR" dirty="0" smtClean="0"/>
              <a:t>Τιμών της ΤΚΕ</a:t>
            </a:r>
            <a:endParaRPr lang="el-GR" dirty="0"/>
          </a:p>
        </p:txBody>
      </p:sp>
      <p:sp>
        <p:nvSpPr>
          <p:cNvPr id="5" name="Θέση περιεχομένου 4"/>
          <p:cNvSpPr>
            <a:spLocks noGrp="1"/>
          </p:cNvSpPr>
          <p:nvPr>
            <p:ph idx="1"/>
          </p:nvPr>
        </p:nvSpPr>
        <p:spPr/>
        <p:txBody>
          <a:bodyPr>
            <a:normAutofit/>
          </a:bodyPr>
          <a:lstStyle/>
          <a:p>
            <a:r>
              <a:rPr lang="el-GR" sz="2400" dirty="0" smtClean="0"/>
              <a:t>Το </a:t>
            </a:r>
            <a:r>
              <a:rPr lang="el-GR" sz="2400" dirty="0"/>
              <a:t>αποτέλεσμα της ΤΚΕ είναι αξιολογήσιμο, όταν η τιμή της βρεθεί αρκετά </a:t>
            </a:r>
            <a:r>
              <a:rPr lang="el-GR" sz="2400" dirty="0" smtClean="0"/>
              <a:t>αυξημένη.</a:t>
            </a:r>
            <a:endParaRPr lang="el-GR" sz="2400" dirty="0"/>
          </a:p>
          <a:p>
            <a:r>
              <a:rPr lang="el-GR" sz="2400" dirty="0"/>
              <a:t>Τιμές πρώτης ώρας μεταξύ 20-30 mm είναι δύσκολο να αξιολογηθούν, εκτός αν έχει τεθεί η διάγνωση από την κλινική εικόνα και τον </a:t>
            </a:r>
            <a:r>
              <a:rPr lang="el-GR" sz="2400" dirty="0" err="1"/>
              <a:t>παρακλινικό</a:t>
            </a:r>
            <a:r>
              <a:rPr lang="el-GR" sz="2400" dirty="0"/>
              <a:t> </a:t>
            </a:r>
            <a:r>
              <a:rPr lang="el-GR" sz="2400" dirty="0" smtClean="0"/>
              <a:t>έλεγχο.</a:t>
            </a:r>
            <a:endParaRPr lang="el-GR" sz="2400" dirty="0"/>
          </a:p>
          <a:p>
            <a:r>
              <a:rPr lang="el-GR" sz="2400" dirty="0"/>
              <a:t> Μεγαλύτερες τιμές πρώτης ώρας, μεταξύ 40-50 mm είναι ενδεικτικές υποκείμενης νοσολογικής οντότητας, ενώ τιμές πρώτης ώρας &gt;80 mm θεωρούνται κατά κανόνα ενδεικτικές σοβαρής υποκείμενης </a:t>
            </a:r>
            <a:r>
              <a:rPr lang="el-GR" sz="2400" dirty="0" smtClean="0"/>
              <a:t>νόσου.</a:t>
            </a:r>
            <a:endParaRPr lang="el-GR" sz="2400" dirty="0"/>
          </a:p>
        </p:txBody>
      </p:sp>
    </p:spTree>
    <p:extLst>
      <p:ext uri="{BB962C8B-B14F-4D97-AF65-F5344CB8AC3E}">
        <p14:creationId xmlns:p14="http://schemas.microsoft.com/office/powerpoint/2010/main" val="368639131"/>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171</a:t>
            </a:fld>
            <a:endParaRPr lang="el-GR"/>
          </a:p>
        </p:txBody>
      </p:sp>
      <p:sp>
        <p:nvSpPr>
          <p:cNvPr id="3" name="Τίτλος 2"/>
          <p:cNvSpPr>
            <a:spLocks noGrp="1"/>
          </p:cNvSpPr>
          <p:nvPr>
            <p:ph type="title"/>
          </p:nvPr>
        </p:nvSpPr>
        <p:spPr/>
        <p:txBody>
          <a:bodyPr/>
          <a:lstStyle/>
          <a:p>
            <a:r>
              <a:rPr lang="el-GR" dirty="0"/>
              <a:t>Αιτίες Λανθασμένων </a:t>
            </a:r>
            <a:r>
              <a:rPr lang="el-GR" dirty="0" smtClean="0"/>
              <a:t>Αποτελεσμάτων </a:t>
            </a:r>
            <a:r>
              <a:rPr lang="el-GR" sz="3000" b="0" dirty="0" smtClean="0"/>
              <a:t>1/2</a:t>
            </a:r>
            <a:endParaRPr lang="el-GR" sz="3000" b="0" dirty="0"/>
          </a:p>
        </p:txBody>
      </p:sp>
      <p:sp>
        <p:nvSpPr>
          <p:cNvPr id="4" name="Θέση περιεχομένου 3"/>
          <p:cNvSpPr>
            <a:spLocks noGrp="1"/>
          </p:cNvSpPr>
          <p:nvPr>
            <p:ph idx="1"/>
          </p:nvPr>
        </p:nvSpPr>
        <p:spPr>
          <a:xfrm>
            <a:off x="457200" y="1196752"/>
            <a:ext cx="8507288" cy="5472608"/>
          </a:xfrm>
        </p:spPr>
        <p:txBody>
          <a:bodyPr>
            <a:noAutofit/>
          </a:bodyPr>
          <a:lstStyle/>
          <a:p>
            <a:r>
              <a:rPr lang="el-GR" dirty="0" smtClean="0"/>
              <a:t>Λήψη </a:t>
            </a:r>
            <a:r>
              <a:rPr lang="el-GR" dirty="0"/>
              <a:t>αίματος σε άτομο που δεν ήταν </a:t>
            </a:r>
            <a:r>
              <a:rPr lang="el-GR" dirty="0" smtClean="0"/>
              <a:t>νηστικό.</a:t>
            </a:r>
            <a:endParaRPr lang="el-GR" dirty="0"/>
          </a:p>
          <a:p>
            <a:r>
              <a:rPr lang="el-GR" dirty="0" smtClean="0"/>
              <a:t>Μη </a:t>
            </a:r>
            <a:r>
              <a:rPr lang="el-GR" dirty="0"/>
              <a:t>σωστή αναλογία αίματος και </a:t>
            </a:r>
            <a:r>
              <a:rPr lang="el-GR" dirty="0" smtClean="0"/>
              <a:t>αντιπηκτικού.</a:t>
            </a:r>
            <a:endParaRPr lang="el-GR" dirty="0"/>
          </a:p>
          <a:p>
            <a:r>
              <a:rPr lang="el-GR" dirty="0" smtClean="0"/>
              <a:t>Χρήση </a:t>
            </a:r>
            <a:r>
              <a:rPr lang="el-GR" dirty="0"/>
              <a:t>άλλου </a:t>
            </a:r>
            <a:r>
              <a:rPr lang="el-GR" dirty="0" smtClean="0"/>
              <a:t>αντιπηκτικού.</a:t>
            </a:r>
            <a:endParaRPr lang="el-GR" dirty="0"/>
          </a:p>
          <a:p>
            <a:r>
              <a:rPr lang="el-GR" dirty="0" smtClean="0"/>
              <a:t>Ισχυρή </a:t>
            </a:r>
            <a:r>
              <a:rPr lang="el-GR" dirty="0"/>
              <a:t>ανακίνηση αίματος και </a:t>
            </a:r>
            <a:r>
              <a:rPr lang="el-GR" dirty="0" smtClean="0"/>
              <a:t>αντιπηκτικού.</a:t>
            </a:r>
            <a:endParaRPr lang="el-GR" dirty="0"/>
          </a:p>
          <a:p>
            <a:r>
              <a:rPr lang="el-GR" dirty="0" smtClean="0"/>
              <a:t>Καθυστέρηση </a:t>
            </a:r>
            <a:r>
              <a:rPr lang="el-GR" dirty="0"/>
              <a:t>στην εκτέλεση της ΤΚΕ (Η δοκιμασία διενεργείται εντός τριών ωρών από τη λήψη του αίματος</a:t>
            </a:r>
            <a:r>
              <a:rPr lang="el-GR" dirty="0" smtClean="0"/>
              <a:t>).</a:t>
            </a:r>
            <a:endParaRPr lang="el-GR" dirty="0"/>
          </a:p>
          <a:p>
            <a:r>
              <a:rPr lang="el-GR" dirty="0"/>
              <a:t>Προσοχή!!! Μεγαλύτερη παρέλευση χρόνου επιφέρει ελάττωση της τιμής της ΤΚΕ</a:t>
            </a:r>
          </a:p>
          <a:p>
            <a:r>
              <a:rPr lang="el-GR" dirty="0" smtClean="0"/>
              <a:t>Χρήση </a:t>
            </a:r>
            <a:r>
              <a:rPr lang="el-GR" dirty="0"/>
              <a:t>άλλης φύσης σιφωνίων ΤΚΕ. Το αποτέλεσμα επηρεάζεται από το μέγεθος του σιφωνίου (η ελάττωση της διαμέτρου του σιφωνίου προκαλεί μείωση της ΤΚΕ), καθώς και από το υλικό κατασκευής (γυάλινο, </a:t>
            </a:r>
            <a:r>
              <a:rPr lang="el-GR" dirty="0" smtClean="0"/>
              <a:t>πλαστικό)</a:t>
            </a:r>
          </a:p>
        </p:txBody>
      </p:sp>
    </p:spTree>
    <p:extLst>
      <p:ext uri="{BB962C8B-B14F-4D97-AF65-F5344CB8AC3E}">
        <p14:creationId xmlns:p14="http://schemas.microsoft.com/office/powerpoint/2010/main" val="2700786075"/>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Αιτίες Λανθασμένων Αποτελεσμάτων </a:t>
            </a:r>
            <a:r>
              <a:rPr lang="el-GR" sz="3000" b="0" dirty="0" smtClean="0"/>
              <a:t>2/2</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172</a:t>
            </a:fld>
            <a:endParaRPr lang="el-GR"/>
          </a:p>
        </p:txBody>
      </p:sp>
      <p:sp>
        <p:nvSpPr>
          <p:cNvPr id="4" name="Θέση περιεχομένου 3"/>
          <p:cNvSpPr>
            <a:spLocks noGrp="1"/>
          </p:cNvSpPr>
          <p:nvPr>
            <p:ph idx="1"/>
          </p:nvPr>
        </p:nvSpPr>
        <p:spPr/>
        <p:txBody>
          <a:bodyPr>
            <a:noAutofit/>
          </a:bodyPr>
          <a:lstStyle/>
          <a:p>
            <a:r>
              <a:rPr lang="el-GR" sz="2400" dirty="0"/>
              <a:t>Χρήση σιφωνίων ΤΚΕ όχι απόλυτα στεγνών και </a:t>
            </a:r>
            <a:r>
              <a:rPr lang="el-GR" sz="2400" dirty="0" smtClean="0"/>
              <a:t>καθαρών.</a:t>
            </a:r>
            <a:endParaRPr lang="el-GR" sz="2400" dirty="0"/>
          </a:p>
          <a:p>
            <a:r>
              <a:rPr lang="el-GR" sz="2400" dirty="0"/>
              <a:t>Ύπαρξη πηγμάτων εντός των σιφωνίων </a:t>
            </a:r>
            <a:r>
              <a:rPr lang="el-GR" sz="2400" dirty="0" smtClean="0"/>
              <a:t>ΤΚΕ.</a:t>
            </a:r>
            <a:endParaRPr lang="el-GR" sz="2400" dirty="0"/>
          </a:p>
          <a:p>
            <a:r>
              <a:rPr lang="el-GR" sz="2400" dirty="0"/>
              <a:t>Ύπαρξη φυσαλίδων ή κενών εντός των σιφωνίων </a:t>
            </a:r>
            <a:r>
              <a:rPr lang="el-GR" sz="2400" dirty="0" smtClean="0"/>
              <a:t>ΤΚΕ.</a:t>
            </a:r>
            <a:endParaRPr lang="el-GR" sz="2400" dirty="0"/>
          </a:p>
          <a:p>
            <a:r>
              <a:rPr lang="el-GR" sz="2400" dirty="0"/>
              <a:t>Μη σωστή πλήρωση του σιφωνίου </a:t>
            </a:r>
            <a:r>
              <a:rPr lang="el-GR" sz="2400" dirty="0" smtClean="0"/>
              <a:t>ΤΚΕ.</a:t>
            </a:r>
            <a:endParaRPr lang="el-GR" sz="2400" dirty="0"/>
          </a:p>
          <a:p>
            <a:r>
              <a:rPr lang="el-GR" sz="2400" dirty="0"/>
              <a:t>Απόκλιση του σιφωνίου από την κάθετη θέση δίνει νέες </a:t>
            </a:r>
            <a:r>
              <a:rPr lang="el-GR" sz="2400" dirty="0" smtClean="0"/>
              <a:t>τιμές.</a:t>
            </a:r>
            <a:endParaRPr lang="el-GR" sz="2400" dirty="0"/>
          </a:p>
          <a:p>
            <a:r>
              <a:rPr lang="el-GR" sz="2400" dirty="0"/>
              <a:t>Θερμοκρασία δωματίου, όπου εκτελείται η εξέταση, μικρότερη ή μεγαλύτερη από 18-21 °</a:t>
            </a:r>
            <a:r>
              <a:rPr lang="el-GR" sz="2400" dirty="0" smtClean="0"/>
              <a:t>C.</a:t>
            </a:r>
            <a:endParaRPr lang="el-GR" sz="2400" dirty="0"/>
          </a:p>
          <a:p>
            <a:r>
              <a:rPr lang="el-GR" sz="2400" dirty="0"/>
              <a:t>Η αύξηση της θερμοκρασίας προκαλεί αύξηση της ΤΚΕ και η ελάττωση της μείωση της </a:t>
            </a:r>
            <a:r>
              <a:rPr lang="el-GR" sz="2400" dirty="0" smtClean="0"/>
              <a:t>ΤΚΕ.</a:t>
            </a:r>
            <a:endParaRPr lang="el-GR" sz="2400" dirty="0"/>
          </a:p>
        </p:txBody>
      </p:sp>
    </p:spTree>
    <p:extLst>
      <p:ext uri="{BB962C8B-B14F-4D97-AF65-F5344CB8AC3E}">
        <p14:creationId xmlns:p14="http://schemas.microsoft.com/office/powerpoint/2010/main" val="741302520"/>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173</a:t>
            </a:fld>
            <a:endParaRPr lang="el-GR"/>
          </a:p>
        </p:txBody>
      </p:sp>
      <p:sp>
        <p:nvSpPr>
          <p:cNvPr id="3" name="Τίτλος 2"/>
          <p:cNvSpPr>
            <a:spLocks noGrp="1"/>
          </p:cNvSpPr>
          <p:nvPr>
            <p:ph type="title"/>
          </p:nvPr>
        </p:nvSpPr>
        <p:spPr/>
        <p:txBody>
          <a:bodyPr/>
          <a:lstStyle/>
          <a:p>
            <a:r>
              <a:rPr lang="el-GR" dirty="0"/>
              <a:t>Βιολογικές Πηγές Λάθους</a:t>
            </a:r>
          </a:p>
        </p:txBody>
      </p:sp>
      <p:sp>
        <p:nvSpPr>
          <p:cNvPr id="4" name="Θέση περιεχομένου 3"/>
          <p:cNvSpPr>
            <a:spLocks noGrp="1"/>
          </p:cNvSpPr>
          <p:nvPr>
            <p:ph idx="1"/>
          </p:nvPr>
        </p:nvSpPr>
        <p:spPr/>
        <p:txBody>
          <a:bodyPr>
            <a:normAutofit/>
          </a:bodyPr>
          <a:lstStyle/>
          <a:p>
            <a:r>
              <a:rPr lang="el-GR" sz="2400" dirty="0"/>
              <a:t>Η ταχύτητα με την οποία καθιζάνουν </a:t>
            </a:r>
            <a:r>
              <a:rPr lang="el-GR" sz="2400" dirty="0" err="1"/>
              <a:t>in</a:t>
            </a:r>
            <a:r>
              <a:rPr lang="el-GR" sz="2400" dirty="0"/>
              <a:t> </a:t>
            </a:r>
            <a:r>
              <a:rPr lang="el-GR" sz="2400" dirty="0" err="1"/>
              <a:t>vitro</a:t>
            </a:r>
            <a:r>
              <a:rPr lang="el-GR" sz="2400" dirty="0"/>
              <a:t> τα ερυθροκύτταρα εξαρτάται βασικά από τη διαφορά της ειδικής βαρύτητας μεταξύ </a:t>
            </a:r>
            <a:r>
              <a:rPr lang="el-GR" sz="2400" dirty="0" err="1"/>
              <a:t>ερυθροκυττάρων</a:t>
            </a:r>
            <a:r>
              <a:rPr lang="el-GR" sz="2400" dirty="0"/>
              <a:t> και πλάσματος και από την παρουσία ερυθρών αιμοσφαιρίων σε σωρούς (</a:t>
            </a:r>
            <a:r>
              <a:rPr lang="el-GR" sz="2400" dirty="0" err="1"/>
              <a:t>Rouleaux</a:t>
            </a:r>
            <a:r>
              <a:rPr lang="el-GR" sz="2400" dirty="0"/>
              <a:t>), που εμφανίζουν μεγαλύτερη ταχύτητα καθίζησης συγκριτικά με τα μεμονωμένα </a:t>
            </a:r>
            <a:r>
              <a:rPr lang="el-GR" sz="2400" dirty="0" smtClean="0"/>
              <a:t>ερυθροκύτταρα.</a:t>
            </a:r>
            <a:endParaRPr lang="el-GR" sz="2400" dirty="0"/>
          </a:p>
          <a:p>
            <a:r>
              <a:rPr lang="el-GR" sz="2400" dirty="0"/>
              <a:t>Επίσης, η αύξηση των πρωτεϊνών του πλάσματος προκαλεί αύξηση της ΤΚΕ</a:t>
            </a:r>
            <a:r>
              <a:rPr lang="el-GR" sz="2400" dirty="0" smtClean="0"/>
              <a:t>.</a:t>
            </a:r>
            <a:endParaRPr lang="el-GR" sz="2400" dirty="0"/>
          </a:p>
        </p:txBody>
      </p:sp>
    </p:spTree>
    <p:extLst>
      <p:ext uri="{BB962C8B-B14F-4D97-AF65-F5344CB8AC3E}">
        <p14:creationId xmlns:p14="http://schemas.microsoft.com/office/powerpoint/2010/main" val="2776907511"/>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normAutofit/>
          </a:bodyPr>
          <a:lstStyle/>
          <a:p>
            <a:r>
              <a:rPr lang="en-US" altLang="el-GR" b="1" dirty="0" smtClean="0"/>
              <a:t>H </a:t>
            </a:r>
            <a:r>
              <a:rPr lang="el-GR" altLang="el-GR" b="1" dirty="0" smtClean="0"/>
              <a:t>Τιμή των </a:t>
            </a:r>
            <a:r>
              <a:rPr lang="en-US" altLang="el-GR" b="1" dirty="0" smtClean="0"/>
              <a:t>RBCs </a:t>
            </a:r>
            <a:r>
              <a:rPr lang="el-GR" altLang="el-GR" b="1" dirty="0" smtClean="0"/>
              <a:t>Επηρεάζει την ΤΚΕ;</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174</a:t>
            </a:fld>
            <a:endParaRPr lang="el-GR"/>
          </a:p>
        </p:txBody>
      </p:sp>
      <p:sp>
        <p:nvSpPr>
          <p:cNvPr id="3" name="Θέση περιεχομένου 2"/>
          <p:cNvSpPr>
            <a:spLocks noGrp="1"/>
          </p:cNvSpPr>
          <p:nvPr>
            <p:ph idx="1"/>
          </p:nvPr>
        </p:nvSpPr>
        <p:spPr/>
        <p:txBody>
          <a:bodyPr>
            <a:normAutofit/>
          </a:bodyPr>
          <a:lstStyle/>
          <a:p>
            <a:r>
              <a:rPr lang="el-GR" sz="2400" dirty="0"/>
              <a:t>Η αύξηση του αριθμού των ερυθρών αιμοσφαιρίων προκαλεί ελάττωση της ΤΚΕ.</a:t>
            </a:r>
          </a:p>
          <a:p>
            <a:r>
              <a:rPr lang="el-GR" sz="2400" dirty="0"/>
              <a:t>Η ελάττωσή τους προκαλεί αύξηση της ΤΚΕ.</a:t>
            </a:r>
          </a:p>
          <a:p>
            <a:r>
              <a:rPr lang="el-GR" sz="2400" dirty="0"/>
              <a:t>Έτσι, ελάττωση της ΤΚΕ παρατηρείται σε </a:t>
            </a:r>
            <a:r>
              <a:rPr lang="el-GR" sz="2400" dirty="0" err="1"/>
              <a:t>ερυθροκυτταραιμία</a:t>
            </a:r>
            <a:r>
              <a:rPr lang="el-GR" sz="2400" dirty="0"/>
              <a:t> και αύξηση σε αναιμία, λόγω μείωσης του όγκου των </a:t>
            </a:r>
            <a:r>
              <a:rPr lang="el-GR" sz="2400" dirty="0" err="1"/>
              <a:t>ερυθροκυττάρων</a:t>
            </a:r>
            <a:r>
              <a:rPr lang="el-GR" sz="2400" dirty="0" smtClean="0"/>
              <a:t>.</a:t>
            </a:r>
            <a:endParaRPr lang="el-GR" sz="2400" dirty="0"/>
          </a:p>
        </p:txBody>
      </p:sp>
    </p:spTree>
    <p:extLst>
      <p:ext uri="{BB962C8B-B14F-4D97-AF65-F5344CB8AC3E}">
        <p14:creationId xmlns:p14="http://schemas.microsoft.com/office/powerpoint/2010/main" val="1112940324"/>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a:t>Τι Γίνεται σε Κληρονομικές </a:t>
            </a:r>
            <a:r>
              <a:rPr lang="el-GR" dirty="0" err="1"/>
              <a:t>Μεμβρανοπάθειες</a:t>
            </a:r>
            <a:r>
              <a:rPr lang="el-GR" dirty="0"/>
              <a:t> των </a:t>
            </a:r>
            <a:r>
              <a:rPr lang="el-GR" dirty="0" err="1" smtClean="0"/>
              <a:t>RBCs</a:t>
            </a:r>
            <a:r>
              <a:rPr lang="el-GR" dirty="0" smtClean="0"/>
              <a:t>;</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175</a:t>
            </a:fld>
            <a:endParaRPr lang="el-GR"/>
          </a:p>
        </p:txBody>
      </p:sp>
      <p:sp>
        <p:nvSpPr>
          <p:cNvPr id="4" name="Θέση περιεχομένου 3"/>
          <p:cNvSpPr>
            <a:spLocks noGrp="1"/>
          </p:cNvSpPr>
          <p:nvPr>
            <p:ph idx="1"/>
          </p:nvPr>
        </p:nvSpPr>
        <p:spPr>
          <a:xfrm>
            <a:off x="457200" y="1484784"/>
            <a:ext cx="8229600" cy="4752528"/>
          </a:xfrm>
        </p:spPr>
        <p:txBody>
          <a:bodyPr>
            <a:normAutofit/>
          </a:bodyPr>
          <a:lstStyle/>
          <a:p>
            <a:r>
              <a:rPr lang="el-GR" sz="2400" dirty="0"/>
              <a:t>Η παρατηρούμενη αύξηση της ΤΚΕ είναι ανάλογη με την ελάττωση του όγκου των ερυθρών </a:t>
            </a:r>
            <a:r>
              <a:rPr lang="el-GR" sz="2400" dirty="0" smtClean="0"/>
              <a:t>αιμοσφαιρίων.</a:t>
            </a:r>
            <a:endParaRPr lang="el-GR" sz="2400" dirty="0"/>
          </a:p>
          <a:p>
            <a:r>
              <a:rPr lang="el-GR" sz="2400" dirty="0"/>
              <a:t>Στη δρεπανοκυτταρική αναιμία η ΤΚΕ μειώνεται, επειδή το σχήμα των δρεπανοκυττάρων επιφέρει επιβράδυνση της </a:t>
            </a:r>
            <a:r>
              <a:rPr lang="el-GR" sz="2400" dirty="0" smtClean="0"/>
              <a:t>καθίζησης.</a:t>
            </a:r>
            <a:endParaRPr lang="el-GR" sz="2400" dirty="0"/>
          </a:p>
          <a:p>
            <a:r>
              <a:rPr lang="el-GR" sz="2400" dirty="0" smtClean="0"/>
              <a:t>Ομοίως </a:t>
            </a:r>
            <a:r>
              <a:rPr lang="el-GR" sz="2400" dirty="0"/>
              <a:t>και τα </a:t>
            </a:r>
            <a:r>
              <a:rPr lang="el-GR" sz="2400" dirty="0" err="1"/>
              <a:t>σφαιροκύτταρα</a:t>
            </a:r>
            <a:r>
              <a:rPr lang="el-GR" sz="2400" dirty="0"/>
              <a:t> (κληρονομική </a:t>
            </a:r>
            <a:r>
              <a:rPr lang="el-GR" sz="2400" dirty="0" err="1"/>
              <a:t>σφαιροκυττάρωση</a:t>
            </a:r>
            <a:r>
              <a:rPr lang="el-GR" sz="2400" dirty="0"/>
              <a:t>), λόγω σχήματος, προκαλούν μείωση της </a:t>
            </a:r>
            <a:r>
              <a:rPr lang="el-GR" sz="2400" dirty="0" smtClean="0"/>
              <a:t>ΤΚΕ.</a:t>
            </a:r>
            <a:endParaRPr lang="el-GR" sz="2400" dirty="0"/>
          </a:p>
        </p:txBody>
      </p:sp>
    </p:spTree>
    <p:extLst>
      <p:ext uri="{BB962C8B-B14F-4D97-AF65-F5344CB8AC3E}">
        <p14:creationId xmlns:p14="http://schemas.microsoft.com/office/powerpoint/2010/main" val="1017683582"/>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176</a:t>
            </a:fld>
            <a:endParaRPr lang="el-GR"/>
          </a:p>
        </p:txBody>
      </p:sp>
      <p:sp>
        <p:nvSpPr>
          <p:cNvPr id="3" name="Τίτλος 2"/>
          <p:cNvSpPr>
            <a:spLocks noGrp="1"/>
          </p:cNvSpPr>
          <p:nvPr>
            <p:ph type="title"/>
          </p:nvPr>
        </p:nvSpPr>
        <p:spPr/>
        <p:txBody>
          <a:bodyPr/>
          <a:lstStyle/>
          <a:p>
            <a:r>
              <a:rPr lang="el-GR" dirty="0"/>
              <a:t>Ψευδή Αυξημένα Αποτελέσματα ΤΚΕ;</a:t>
            </a:r>
          </a:p>
        </p:txBody>
      </p:sp>
      <p:sp>
        <p:nvSpPr>
          <p:cNvPr id="4" name="Θέση περιεχομένου 3"/>
          <p:cNvSpPr>
            <a:spLocks noGrp="1"/>
          </p:cNvSpPr>
          <p:nvPr>
            <p:ph idx="1"/>
          </p:nvPr>
        </p:nvSpPr>
        <p:spPr/>
        <p:txBody>
          <a:bodyPr>
            <a:normAutofit/>
          </a:bodyPr>
          <a:lstStyle/>
          <a:p>
            <a:r>
              <a:rPr lang="el-GR" sz="2400" dirty="0"/>
              <a:t>Σε φυσιολογικές συνθήκες, αύξηση της ΤΚΕ παρατηρείται σε:</a:t>
            </a:r>
          </a:p>
          <a:p>
            <a:pPr lvl="1" indent="-387350"/>
            <a:r>
              <a:rPr lang="el-GR" sz="2400" dirty="0" smtClean="0"/>
              <a:t>Νεογνά </a:t>
            </a:r>
            <a:r>
              <a:rPr lang="el-GR" sz="2400" dirty="0"/>
              <a:t>και βρέφη, επειδή εμφανίζουν αυξημένο αριθμό </a:t>
            </a:r>
            <a:r>
              <a:rPr lang="el-GR" sz="2400" dirty="0" err="1"/>
              <a:t>ερυθροκυττάρων</a:t>
            </a:r>
            <a:r>
              <a:rPr lang="el-GR" sz="2400" dirty="0"/>
              <a:t> και ελαττωμένο ποσό γ-</a:t>
            </a:r>
            <a:r>
              <a:rPr lang="el-GR" sz="2400" dirty="0" err="1"/>
              <a:t>σφαιρινών</a:t>
            </a:r>
            <a:r>
              <a:rPr lang="el-GR" sz="2400" dirty="0"/>
              <a:t>, </a:t>
            </a:r>
          </a:p>
          <a:p>
            <a:pPr lvl="1" indent="-387350"/>
            <a:r>
              <a:rPr lang="el-GR" sz="2400" dirty="0" smtClean="0"/>
              <a:t>Σε </a:t>
            </a:r>
            <a:r>
              <a:rPr lang="el-GR" sz="2400" dirty="0"/>
              <a:t>ηλικιωμένα άτομα,</a:t>
            </a:r>
          </a:p>
          <a:p>
            <a:pPr lvl="1" indent="-387350"/>
            <a:r>
              <a:rPr lang="el-GR" sz="2400" dirty="0" smtClean="0"/>
              <a:t>Σε </a:t>
            </a:r>
            <a:r>
              <a:rPr lang="el-GR" sz="2400" dirty="0"/>
              <a:t>γυναίκες κατά τη διάρκεια της εμμήνου ρύσης και μετά τον τρίτο μήνα της κύησης, </a:t>
            </a:r>
          </a:p>
          <a:p>
            <a:pPr lvl="1" indent="-387350"/>
            <a:r>
              <a:rPr lang="el-GR" sz="2400" dirty="0" smtClean="0"/>
              <a:t>Σε </a:t>
            </a:r>
            <a:r>
              <a:rPr lang="el-GR" sz="2400" dirty="0"/>
              <a:t>όλα τα άτομα κατά τη διάρκεια της πέψης, και</a:t>
            </a:r>
          </a:p>
          <a:p>
            <a:pPr lvl="1" indent="-387350"/>
            <a:r>
              <a:rPr lang="el-GR" sz="2400" dirty="0" smtClean="0"/>
              <a:t>Μετά </a:t>
            </a:r>
            <a:r>
              <a:rPr lang="el-GR" sz="2400" dirty="0"/>
              <a:t>από </a:t>
            </a:r>
            <a:r>
              <a:rPr lang="el-GR" sz="2400" dirty="0" smtClean="0"/>
              <a:t>εμβολιασμό.</a:t>
            </a:r>
            <a:endParaRPr lang="el-GR" sz="2400" dirty="0"/>
          </a:p>
          <a:p>
            <a:endParaRPr lang="el-GR" sz="2400" dirty="0"/>
          </a:p>
        </p:txBody>
      </p:sp>
    </p:spTree>
    <p:extLst>
      <p:ext uri="{BB962C8B-B14F-4D97-AF65-F5344CB8AC3E}">
        <p14:creationId xmlns:p14="http://schemas.microsoft.com/office/powerpoint/2010/main" val="4286337352"/>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9" name="Rectangle 3"/>
          <p:cNvSpPr>
            <a:spLocks noGrp="1" noChangeArrowheads="1"/>
          </p:cNvSpPr>
          <p:nvPr>
            <p:ph idx="1"/>
          </p:nvPr>
        </p:nvSpPr>
        <p:spPr>
          <a:xfrm>
            <a:off x="457200" y="1484784"/>
            <a:ext cx="8229600" cy="4752528"/>
          </a:xfrm>
        </p:spPr>
        <p:txBody>
          <a:bodyPr>
            <a:normAutofit/>
          </a:bodyPr>
          <a:lstStyle/>
          <a:p>
            <a:pPr marL="457200" indent="-457200">
              <a:buFont typeface="+mj-lt"/>
              <a:buAutoNum type="arabicPeriod"/>
            </a:pPr>
            <a:r>
              <a:rPr lang="el-GR" altLang="el-GR" sz="2400" b="1" dirty="0" smtClean="0"/>
              <a:t>Μείωση παρατηρείται σε:</a:t>
            </a:r>
          </a:p>
          <a:p>
            <a:pPr lvl="1" indent="-387350"/>
            <a:r>
              <a:rPr lang="el-GR" altLang="el-GR" sz="2400" dirty="0" err="1" smtClean="0"/>
              <a:t>πολυκυτταραιμία</a:t>
            </a:r>
            <a:r>
              <a:rPr lang="el-GR" altLang="el-GR" sz="2400" dirty="0" smtClean="0"/>
              <a:t>, </a:t>
            </a:r>
          </a:p>
          <a:p>
            <a:pPr lvl="1" indent="-387350"/>
            <a:r>
              <a:rPr lang="el-GR" altLang="el-GR" sz="2400" dirty="0" smtClean="0"/>
              <a:t>δρεπανοκυτταρική αναιμία, </a:t>
            </a:r>
          </a:p>
          <a:p>
            <a:pPr lvl="1" indent="-387350"/>
            <a:r>
              <a:rPr lang="el-GR" altLang="el-GR" sz="2400" dirty="0" err="1" smtClean="0"/>
              <a:t>κρυοσφαιριναιμία</a:t>
            </a:r>
            <a:r>
              <a:rPr lang="el-GR" altLang="el-GR" sz="2400" dirty="0" smtClean="0"/>
              <a:t> και </a:t>
            </a:r>
          </a:p>
          <a:p>
            <a:pPr lvl="1" indent="-387350"/>
            <a:r>
              <a:rPr lang="el-GR" altLang="el-GR" sz="2400" dirty="0" smtClean="0"/>
              <a:t>αύξηση των λιποειδών του αίματος.</a:t>
            </a:r>
          </a:p>
          <a:p>
            <a:pPr marL="457200" indent="-457200">
              <a:buFont typeface="+mj-lt"/>
              <a:buAutoNum type="arabicPeriod" startAt="2"/>
            </a:pPr>
            <a:r>
              <a:rPr lang="el-GR" altLang="el-GR" sz="2400" b="1" dirty="0" smtClean="0"/>
              <a:t>Αύξηση παρατηρείται σε:</a:t>
            </a:r>
          </a:p>
          <a:p>
            <a:pPr lvl="1" indent="-387350"/>
            <a:r>
              <a:rPr lang="el-GR" altLang="el-GR" sz="2400" dirty="0" smtClean="0"/>
              <a:t> αναιμία, ανάλογα με το βαθμό αυτής, και σε</a:t>
            </a:r>
          </a:p>
          <a:p>
            <a:pPr lvl="1" indent="-387350"/>
            <a:r>
              <a:rPr lang="el-GR" altLang="el-GR" sz="2400" dirty="0" smtClean="0"/>
              <a:t> φλεγμονή, ανάλογα με το είδος της.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177</a:t>
            </a:fld>
            <a:endParaRPr lang="el-GR"/>
          </a:p>
        </p:txBody>
      </p:sp>
      <p:sp>
        <p:nvSpPr>
          <p:cNvPr id="3" name="Τίτλος 2"/>
          <p:cNvSpPr>
            <a:spLocks noGrp="1"/>
          </p:cNvSpPr>
          <p:nvPr>
            <p:ph type="title"/>
          </p:nvPr>
        </p:nvSpPr>
        <p:spPr>
          <a:xfrm>
            <a:off x="467544" y="116632"/>
            <a:ext cx="8229600" cy="1080120"/>
          </a:xfrm>
        </p:spPr>
        <p:txBody>
          <a:bodyPr>
            <a:noAutofit/>
          </a:bodyPr>
          <a:lstStyle/>
          <a:p>
            <a:r>
              <a:rPr lang="el-GR" dirty="0"/>
              <a:t>Σε παθολογικές καταστάσεις, μεταβολές της ΤΚΕ προκύπτουν ως εξής:</a:t>
            </a:r>
          </a:p>
        </p:txBody>
      </p:sp>
    </p:spTree>
    <p:extLst>
      <p:ext uri="{BB962C8B-B14F-4D97-AF65-F5344CB8AC3E}">
        <p14:creationId xmlns:p14="http://schemas.microsoft.com/office/powerpoint/2010/main" val="1083650147"/>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normAutofit/>
          </a:bodyPr>
          <a:lstStyle/>
          <a:p>
            <a:r>
              <a:rPr lang="el-GR" altLang="el-GR" b="1" dirty="0" smtClean="0"/>
              <a:t>Μεγάλη Αύξηση Παρατηρείται </a:t>
            </a:r>
            <a:r>
              <a:rPr lang="el-GR" altLang="el-GR" sz="3000" b="0" dirty="0" smtClean="0"/>
              <a:t>1/2</a:t>
            </a:r>
          </a:p>
        </p:txBody>
      </p:sp>
      <p:sp>
        <p:nvSpPr>
          <p:cNvPr id="230403" name="Rectangle 3"/>
          <p:cNvSpPr>
            <a:spLocks noGrp="1" noChangeArrowheads="1"/>
          </p:cNvSpPr>
          <p:nvPr>
            <p:ph idx="1"/>
          </p:nvPr>
        </p:nvSpPr>
        <p:spPr/>
        <p:txBody>
          <a:bodyPr>
            <a:noAutofit/>
          </a:bodyPr>
          <a:lstStyle/>
          <a:p>
            <a:pPr algn="just"/>
            <a:r>
              <a:rPr lang="el-GR" altLang="el-GR" sz="2400" dirty="0" smtClean="0"/>
              <a:t>Οξείες φλεγμονές, </a:t>
            </a:r>
          </a:p>
          <a:p>
            <a:pPr algn="just"/>
            <a:r>
              <a:rPr lang="el-GR" altLang="el-GR" sz="2400" dirty="0" err="1" smtClean="0"/>
              <a:t>Νεοπλασματική</a:t>
            </a:r>
            <a:r>
              <a:rPr lang="el-GR" altLang="el-GR" sz="2400" dirty="0" smtClean="0"/>
              <a:t> νόσο, </a:t>
            </a:r>
          </a:p>
          <a:p>
            <a:pPr algn="just"/>
            <a:r>
              <a:rPr lang="el-GR" altLang="el-GR" sz="2400" dirty="0" smtClean="0"/>
              <a:t>Λευχαιμία, </a:t>
            </a:r>
          </a:p>
          <a:p>
            <a:pPr algn="just"/>
            <a:r>
              <a:rPr lang="el-GR" altLang="el-GR" sz="2400" dirty="0" smtClean="0"/>
              <a:t>Κατά την εγκατάσταση της αναιμίας,</a:t>
            </a:r>
          </a:p>
          <a:p>
            <a:pPr algn="just"/>
            <a:r>
              <a:rPr lang="el-GR" altLang="el-GR" sz="2400" dirty="0" smtClean="0"/>
              <a:t>Σε νεφρική ανεπάρκεια (λόγω της αναιμίας),</a:t>
            </a:r>
          </a:p>
          <a:p>
            <a:pPr algn="just"/>
            <a:r>
              <a:rPr lang="el-GR" altLang="el-GR" sz="2400" dirty="0" smtClean="0"/>
              <a:t>Κίρρωση του ήπατος (λόγω αύξησης των </a:t>
            </a:r>
            <a:r>
              <a:rPr lang="el-GR" altLang="el-GR" sz="2400" dirty="0" err="1" smtClean="0"/>
              <a:t>σφαιρινών</a:t>
            </a:r>
            <a:r>
              <a:rPr lang="el-GR" altLang="el-GR" sz="2400" dirty="0" smtClean="0"/>
              <a:t> του πλάσματος).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178</a:t>
            </a:fld>
            <a:endParaRPr lang="el-GR"/>
          </a:p>
        </p:txBody>
      </p:sp>
    </p:spTree>
    <p:extLst>
      <p:ext uri="{BB962C8B-B14F-4D97-AF65-F5344CB8AC3E}">
        <p14:creationId xmlns:p14="http://schemas.microsoft.com/office/powerpoint/2010/main" val="30206608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Σφάλματα στη μέτρηση των </a:t>
            </a:r>
            <a:r>
              <a:rPr lang="el-GR" sz="4000" dirty="0" smtClean="0"/>
              <a:t>λευκοκυττάρων </a:t>
            </a:r>
            <a:r>
              <a:rPr lang="el-GR" sz="3300" b="0" dirty="0"/>
              <a:t>2</a:t>
            </a:r>
            <a:r>
              <a:rPr lang="el-GR" sz="3300" b="0" dirty="0" smtClean="0"/>
              <a:t>/2</a:t>
            </a:r>
            <a:endParaRPr lang="el-GR" sz="3300" b="0" dirty="0"/>
          </a:p>
        </p:txBody>
      </p:sp>
      <p:sp>
        <p:nvSpPr>
          <p:cNvPr id="3" name="Θέση περιεχομένου 2"/>
          <p:cNvSpPr>
            <a:spLocks noGrp="1"/>
          </p:cNvSpPr>
          <p:nvPr>
            <p:ph idx="1"/>
          </p:nvPr>
        </p:nvSpPr>
        <p:spPr>
          <a:xfrm>
            <a:off x="457200" y="1196752"/>
            <a:ext cx="8507288" cy="5661248"/>
          </a:xfrm>
        </p:spPr>
        <p:txBody>
          <a:bodyPr>
            <a:normAutofit/>
          </a:bodyPr>
          <a:lstStyle/>
          <a:p>
            <a:pPr indent="-387350">
              <a:spcBef>
                <a:spcPts val="600"/>
              </a:spcBef>
            </a:pPr>
            <a:r>
              <a:rPr lang="el-GR" altLang="el-GR" b="1" dirty="0" smtClean="0"/>
              <a:t>Ψευδώς </a:t>
            </a:r>
            <a:r>
              <a:rPr lang="el-GR" altLang="el-GR" b="1" dirty="0"/>
              <a:t>μειωμένα</a:t>
            </a:r>
          </a:p>
          <a:p>
            <a:pPr lvl="1" indent="-387350">
              <a:spcBef>
                <a:spcPts val="600"/>
              </a:spcBef>
            </a:pPr>
            <a:r>
              <a:rPr lang="el-GR" altLang="el-GR" dirty="0" err="1" smtClean="0"/>
              <a:t>Μικροπήγματα</a:t>
            </a:r>
            <a:r>
              <a:rPr lang="el-GR" altLang="el-GR" dirty="0" smtClean="0"/>
              <a:t> </a:t>
            </a:r>
            <a:r>
              <a:rPr lang="el-GR" altLang="el-GR" dirty="0"/>
              <a:t>(ανεπαρκής ανακίνηση</a:t>
            </a:r>
            <a:r>
              <a:rPr lang="el-GR" altLang="el-GR" dirty="0" smtClean="0"/>
              <a:t>).</a:t>
            </a:r>
            <a:endParaRPr lang="el-GR" altLang="el-GR" dirty="0"/>
          </a:p>
          <a:p>
            <a:pPr lvl="1" indent="-387350">
              <a:spcBef>
                <a:spcPts val="600"/>
              </a:spcBef>
            </a:pPr>
            <a:r>
              <a:rPr lang="el-GR" altLang="el-GR" dirty="0" smtClean="0"/>
              <a:t>Χρόνια </a:t>
            </a:r>
            <a:r>
              <a:rPr lang="el-GR" altLang="el-GR" dirty="0"/>
              <a:t>λεμφοκυτταρική λευχαιμία</a:t>
            </a:r>
          </a:p>
          <a:p>
            <a:pPr marL="719138" lvl="1" indent="0">
              <a:spcBef>
                <a:spcPts val="600"/>
              </a:spcBef>
              <a:buNone/>
            </a:pPr>
            <a:r>
              <a:rPr lang="el-GR" altLang="el-GR" dirty="0"/>
              <a:t>(λύση εύθραυστων λεμφοκυττάρων (οι πυρήνες τους μετριούνται ως </a:t>
            </a:r>
            <a:r>
              <a:rPr lang="el-GR" altLang="el-GR" dirty="0" err="1"/>
              <a:t>εμπύρηνα</a:t>
            </a:r>
            <a:r>
              <a:rPr lang="el-GR" altLang="el-GR" dirty="0"/>
              <a:t> </a:t>
            </a:r>
            <a:r>
              <a:rPr lang="el-GR" altLang="el-GR" dirty="0" err="1"/>
              <a:t>ερυθροκύτταρα</a:t>
            </a:r>
            <a:r>
              <a:rPr lang="el-GR" altLang="el-GR" dirty="0" smtClean="0"/>
              <a:t>).</a:t>
            </a:r>
            <a:endParaRPr lang="el-GR" altLang="el-GR" dirty="0"/>
          </a:p>
          <a:p>
            <a:pPr lvl="1" indent="-387350">
              <a:spcBef>
                <a:spcPts val="600"/>
              </a:spcBef>
            </a:pPr>
            <a:r>
              <a:rPr lang="el-GR" altLang="el-GR" dirty="0" smtClean="0"/>
              <a:t>Παλιό </a:t>
            </a:r>
            <a:r>
              <a:rPr lang="el-GR" altLang="el-GR" dirty="0"/>
              <a:t>δείγμα</a:t>
            </a:r>
            <a:r>
              <a:rPr lang="el-GR" altLang="el-GR" dirty="0" smtClean="0"/>
              <a:t>, περίσσεια EDTA.</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975788962"/>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normAutofit/>
          </a:bodyPr>
          <a:lstStyle/>
          <a:p>
            <a:r>
              <a:rPr lang="el-GR" altLang="el-GR" b="1" dirty="0" smtClean="0"/>
              <a:t>Μεγάλη Αύξηση Παρατηρείται </a:t>
            </a:r>
            <a:r>
              <a:rPr lang="el-GR" altLang="el-GR" sz="3000" b="0" dirty="0"/>
              <a:t>2</a:t>
            </a:r>
            <a:r>
              <a:rPr lang="el-GR" altLang="el-GR" sz="3000" b="0" dirty="0" smtClean="0"/>
              <a:t>/2</a:t>
            </a:r>
          </a:p>
        </p:txBody>
      </p:sp>
      <p:sp>
        <p:nvSpPr>
          <p:cNvPr id="230403" name="Rectangle 3"/>
          <p:cNvSpPr>
            <a:spLocks noGrp="1" noChangeArrowheads="1"/>
          </p:cNvSpPr>
          <p:nvPr>
            <p:ph idx="1"/>
          </p:nvPr>
        </p:nvSpPr>
        <p:spPr/>
        <p:txBody>
          <a:bodyPr>
            <a:noAutofit/>
          </a:bodyPr>
          <a:lstStyle/>
          <a:p>
            <a:pPr algn="just"/>
            <a:r>
              <a:rPr lang="el-GR" altLang="el-GR" sz="2400" dirty="0" err="1" smtClean="0"/>
              <a:t>Ψυχροσυγκολλητιναιμία</a:t>
            </a:r>
            <a:r>
              <a:rPr lang="el-GR" altLang="el-GR" sz="2400" dirty="0" smtClean="0"/>
              <a:t>, </a:t>
            </a:r>
          </a:p>
          <a:p>
            <a:pPr algn="just"/>
            <a:r>
              <a:rPr lang="el-GR" altLang="el-GR" sz="2400" dirty="0" smtClean="0"/>
              <a:t>Τοξιναιμία,</a:t>
            </a:r>
          </a:p>
          <a:p>
            <a:pPr algn="just"/>
            <a:r>
              <a:rPr lang="el-GR" altLang="el-GR" sz="2400" dirty="0" smtClean="0"/>
              <a:t>Ακτινοθεραπεία, </a:t>
            </a:r>
          </a:p>
          <a:p>
            <a:pPr algn="just"/>
            <a:r>
              <a:rPr lang="el-GR" altLang="el-GR" sz="2400" dirty="0" smtClean="0"/>
              <a:t>Ένεση ξένων λευκωμάτων,</a:t>
            </a:r>
          </a:p>
          <a:p>
            <a:pPr algn="just"/>
            <a:r>
              <a:rPr lang="el-GR" altLang="el-GR" sz="2400" dirty="0" smtClean="0"/>
              <a:t>Σε λήψη παραγώγων της </a:t>
            </a:r>
            <a:r>
              <a:rPr lang="el-GR" altLang="el-GR" sz="2400" dirty="0" err="1" smtClean="0"/>
              <a:t>προμαζίνης</a:t>
            </a:r>
            <a:r>
              <a:rPr lang="el-GR" altLang="el-GR" sz="2400" dirty="0" smtClean="0"/>
              <a:t>, </a:t>
            </a:r>
          </a:p>
          <a:p>
            <a:pPr algn="just"/>
            <a:r>
              <a:rPr lang="el-GR" altLang="el-GR" sz="2400" dirty="0" smtClean="0"/>
              <a:t>Σε κατάγματα και σε </a:t>
            </a:r>
          </a:p>
          <a:p>
            <a:pPr algn="just"/>
            <a:r>
              <a:rPr lang="el-GR" altLang="el-GR" sz="2400" dirty="0" smtClean="0"/>
              <a:t>Μετεγχειρητικές καταστάσεις.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179</a:t>
            </a:fld>
            <a:endParaRPr lang="el-GR"/>
          </a:p>
        </p:txBody>
      </p:sp>
    </p:spTree>
    <p:extLst>
      <p:ext uri="{BB962C8B-B14F-4D97-AF65-F5344CB8AC3E}">
        <p14:creationId xmlns:p14="http://schemas.microsoft.com/office/powerpoint/2010/main" val="1446352178"/>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Αυτοματοποιημένη </a:t>
            </a:r>
            <a:r>
              <a:rPr lang="el-GR" dirty="0" smtClean="0"/>
              <a:t>Μέθοδος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180</a:t>
            </a:fld>
            <a:endParaRPr lang="el-GR"/>
          </a:p>
        </p:txBody>
      </p:sp>
      <p:pic>
        <p:nvPicPr>
          <p:cNvPr id="143362" name="Picture 2" descr="Esr Analyz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288045"/>
            <a:ext cx="3286671" cy="31683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6052070" y="5485738"/>
            <a:ext cx="2198737" cy="276999"/>
          </a:xfrm>
          <a:prstGeom prst="rect">
            <a:avLst/>
          </a:prstGeom>
        </p:spPr>
        <p:txBody>
          <a:bodyPr wrap="square">
            <a:spAutoFit/>
          </a:bodyPr>
          <a:lstStyle/>
          <a:p>
            <a:pPr algn="ctr"/>
            <a:r>
              <a:rPr lang="en-US" sz="1200" dirty="0" smtClean="0">
                <a:latin typeface="+mn-lt"/>
                <a:hlinkClick r:id="rId3"/>
              </a:rPr>
              <a:t>hellotrade.com</a:t>
            </a:r>
            <a:endParaRPr lang="el-GR" sz="1200" dirty="0">
              <a:latin typeface="+mn-lt"/>
            </a:endParaRPr>
          </a:p>
        </p:txBody>
      </p:sp>
      <p:pic>
        <p:nvPicPr>
          <p:cNvPr id="143364" name="Picture 4" descr="Monitor 1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793" y="1701715"/>
            <a:ext cx="4716561" cy="408099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1224893" y="5921211"/>
            <a:ext cx="3240360" cy="276999"/>
          </a:xfrm>
          <a:prstGeom prst="rect">
            <a:avLst/>
          </a:prstGeom>
        </p:spPr>
        <p:txBody>
          <a:bodyPr wrap="square">
            <a:spAutoFit/>
          </a:bodyPr>
          <a:lstStyle/>
          <a:p>
            <a:pPr algn="ctr"/>
            <a:r>
              <a:rPr lang="en-US" sz="1200" dirty="0" smtClean="0">
                <a:latin typeface="+mn-lt"/>
                <a:hlinkClick r:id="rId5"/>
              </a:rPr>
              <a:t>vitaldiagnostics.nl</a:t>
            </a:r>
            <a:endParaRPr lang="el-GR" sz="1200" dirty="0">
              <a:latin typeface="+mn-lt"/>
            </a:endParaRPr>
          </a:p>
        </p:txBody>
      </p:sp>
    </p:spTree>
    <p:extLst>
      <p:ext uri="{BB962C8B-B14F-4D97-AF65-F5344CB8AC3E}">
        <p14:creationId xmlns:p14="http://schemas.microsoft.com/office/powerpoint/2010/main" val="3654975388"/>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Αναστάσιος </a:t>
            </a:r>
            <a:r>
              <a:rPr lang="el-GR" sz="2000" dirty="0" err="1" smtClean="0"/>
              <a:t>Κριεμπάρδης</a:t>
            </a:r>
            <a:r>
              <a:rPr lang="el-GR" sz="2000" dirty="0" smtClean="0"/>
              <a:t> 2014. </a:t>
            </a:r>
            <a:r>
              <a:rPr lang="el-GR" sz="2000" dirty="0"/>
              <a:t>Αναστάσιος </a:t>
            </a:r>
            <a:r>
              <a:rPr lang="el-GR" sz="2000" dirty="0" err="1" smtClean="0"/>
              <a:t>Κριεμπάρδης</a:t>
            </a:r>
            <a:r>
              <a:rPr lang="el-GR" sz="2000" dirty="0"/>
              <a:t>. </a:t>
            </a:r>
            <a:r>
              <a:rPr lang="el-GR" sz="2000" dirty="0" smtClean="0"/>
              <a:t>«Αιματολογία </a:t>
            </a:r>
            <a:r>
              <a:rPr lang="el-GR" sz="2000" smtClean="0"/>
              <a:t>Ι </a:t>
            </a:r>
            <a:r>
              <a:rPr lang="el-GR" sz="2000"/>
              <a:t>(Θ). </a:t>
            </a:r>
            <a:r>
              <a:rPr lang="el-GR" sz="2000" dirty="0" smtClean="0"/>
              <a:t>Ενότητα 1</a:t>
            </a:r>
            <a:r>
              <a:rPr lang="en-US" sz="2000" dirty="0" smtClean="0"/>
              <a:t>:</a:t>
            </a:r>
            <a:r>
              <a:rPr lang="el-GR" sz="2000" dirty="0"/>
              <a:t> Γενική εξέταση αίματος - </a:t>
            </a:r>
            <a:r>
              <a:rPr lang="el-GR" sz="2000" dirty="0" err="1" smtClean="0"/>
              <a:t>Αιμοδιάγραμμα</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946013118"/>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5081545"/>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p>
          <a:p>
            <a:r>
              <a:rPr lang="el-GR" sz="2000" dirty="0" smtClean="0"/>
              <a:t>Ιστοσελίδα </a:t>
            </a:r>
            <a:r>
              <a:rPr lang="en-US" sz="2000" dirty="0" smtClean="0">
                <a:hlinkClick r:id="rId3"/>
              </a:rPr>
              <a:t>All About Blood</a:t>
            </a:r>
            <a:endParaRPr lang="el-GR" sz="2000" dirty="0"/>
          </a:p>
        </p:txBody>
      </p:sp>
    </p:spTree>
    <p:extLst>
      <p:ext uri="{BB962C8B-B14F-4D97-AF65-F5344CB8AC3E}">
        <p14:creationId xmlns:p14="http://schemas.microsoft.com/office/powerpoint/2010/main" val="1344127474"/>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Παθολογικές </a:t>
            </a:r>
            <a:r>
              <a:rPr lang="el-GR" dirty="0" smtClean="0"/>
              <a:t>καταστάσεις</a:t>
            </a:r>
            <a:endParaRPr lang="el-GR" dirty="0"/>
          </a:p>
        </p:txBody>
      </p:sp>
      <p:sp>
        <p:nvSpPr>
          <p:cNvPr id="3" name="Θέση περιεχομένου 2"/>
          <p:cNvSpPr>
            <a:spLocks noGrp="1"/>
          </p:cNvSpPr>
          <p:nvPr>
            <p:ph idx="1"/>
          </p:nvPr>
        </p:nvSpPr>
        <p:spPr/>
        <p:txBody>
          <a:bodyPr>
            <a:normAutofit/>
          </a:bodyPr>
          <a:lstStyle/>
          <a:p>
            <a:r>
              <a:rPr lang="el-GR" sz="2400" b="1" dirty="0" err="1"/>
              <a:t>Λευκοκυττάρωση</a:t>
            </a:r>
            <a:r>
              <a:rPr lang="el-GR" sz="2400" b="1" dirty="0"/>
              <a:t>: </a:t>
            </a:r>
            <a:r>
              <a:rPr lang="el-GR" sz="2400" dirty="0"/>
              <a:t>Αύξηση του απόλυτου αριθμού των λευκοκυττάρων (</a:t>
            </a:r>
            <a:r>
              <a:rPr lang="el-GR" sz="2400" dirty="0" err="1"/>
              <a:t>White</a:t>
            </a:r>
            <a:r>
              <a:rPr lang="el-GR" sz="2400" dirty="0"/>
              <a:t> </a:t>
            </a:r>
            <a:r>
              <a:rPr lang="el-GR" sz="2400" dirty="0" err="1"/>
              <a:t>Blood</a:t>
            </a:r>
            <a:r>
              <a:rPr lang="el-GR" sz="2400" dirty="0"/>
              <a:t> </a:t>
            </a:r>
            <a:r>
              <a:rPr lang="el-GR" sz="2400" dirty="0" err="1"/>
              <a:t>Cells</a:t>
            </a:r>
            <a:r>
              <a:rPr lang="el-GR" sz="2400" dirty="0"/>
              <a:t>) πάνω από 10.000/μl</a:t>
            </a:r>
          </a:p>
          <a:p>
            <a:pPr marL="0" indent="0">
              <a:buNone/>
            </a:pPr>
            <a:endParaRPr lang="el-GR" sz="2400" dirty="0"/>
          </a:p>
          <a:p>
            <a:r>
              <a:rPr lang="el-GR" sz="2400" b="1" dirty="0" err="1"/>
              <a:t>Λευκοπενία</a:t>
            </a:r>
            <a:r>
              <a:rPr lang="el-GR" sz="2400" b="1" dirty="0"/>
              <a:t>: </a:t>
            </a:r>
            <a:r>
              <a:rPr lang="el-GR" sz="2400" dirty="0"/>
              <a:t>Μείωση του απόλυτου αριθμού των λευκοκυττάρων (</a:t>
            </a:r>
            <a:r>
              <a:rPr lang="el-GR" sz="2400" dirty="0" err="1"/>
              <a:t>White</a:t>
            </a:r>
            <a:r>
              <a:rPr lang="el-GR" sz="2400" dirty="0"/>
              <a:t> </a:t>
            </a:r>
            <a:r>
              <a:rPr lang="el-GR" sz="2400" dirty="0" err="1"/>
              <a:t>Blood</a:t>
            </a:r>
            <a:r>
              <a:rPr lang="el-GR" sz="2400" dirty="0"/>
              <a:t> </a:t>
            </a:r>
            <a:r>
              <a:rPr lang="el-GR" sz="2400" dirty="0" err="1"/>
              <a:t>Cells</a:t>
            </a:r>
            <a:r>
              <a:rPr lang="el-GR" sz="2400" dirty="0"/>
              <a:t>) κάτω από </a:t>
            </a:r>
            <a:r>
              <a:rPr lang="el-GR" sz="2400" dirty="0" smtClean="0"/>
              <a:t>3.000/μl</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3475291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smtClean="0"/>
              <a:t>Αιμοποίηση</a:t>
            </a:r>
            <a:endParaRPr lang="el-GR" dirty="0"/>
          </a:p>
        </p:txBody>
      </p:sp>
      <p:pic>
        <p:nvPicPr>
          <p:cNvPr id="9" name="Picture 2" descr="File:Hematopoiesis (human) diagra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396" y="885077"/>
            <a:ext cx="8704418" cy="57122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7"/>
          <p:cNvSpPr/>
          <p:nvPr/>
        </p:nvSpPr>
        <p:spPr>
          <a:xfrm>
            <a:off x="1616250" y="6579101"/>
            <a:ext cx="6018710"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Hematopoiesis (human) </a:t>
            </a:r>
            <a:r>
              <a:rPr lang="en-US" sz="1200" dirty="0" smtClean="0">
                <a:solidFill>
                  <a:prstClr val="black"/>
                </a:solidFill>
                <a:latin typeface="Calibri"/>
                <a:hlinkClick r:id="rId3"/>
              </a:rPr>
              <a:t>diagram</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tooltip="User:Mikael Häggström"/>
              </a:rPr>
              <a:t>Mikael </a:t>
            </a:r>
            <a:r>
              <a:rPr lang="en-US" sz="1200" dirty="0" err="1">
                <a:solidFill>
                  <a:prstClr val="black"/>
                </a:solidFill>
                <a:latin typeface="Calibri"/>
                <a:hlinkClick r:id="rId4" tooltip="User:Mikael Häggström"/>
              </a:rPr>
              <a:t>Häggström</a:t>
            </a:r>
            <a:r>
              <a:rPr lang="el-GR" sz="1200" dirty="0" smtClean="0">
                <a:solidFill>
                  <a:prstClr val="black">
                    <a:lumMod val="75000"/>
                    <a:lumOff val="25000"/>
                  </a:prstClr>
                </a:solidFill>
                <a:latin typeface="Calibri"/>
              </a:rPr>
              <a:t> διαθέσιμο με άδεια </a:t>
            </a:r>
            <a:r>
              <a:rPr lang="en-US" sz="1200" dirty="0">
                <a:solidFill>
                  <a:prstClr val="black"/>
                </a:solidFill>
                <a:latin typeface="Calibri"/>
                <a:hlinkClick r:id="rId5"/>
              </a:rPr>
              <a:t>CC BY-SA 3.0</a:t>
            </a:r>
            <a:endParaRPr lang="en-US" sz="1200" dirty="0">
              <a:solidFill>
                <a:prstClr val="black"/>
              </a:solidFill>
              <a:latin typeface="Calibri"/>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3670574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a:xfrm>
            <a:off x="467544" y="2304256"/>
            <a:ext cx="8229600" cy="908720"/>
          </a:xfrm>
          <a:ln>
            <a:solidFill>
              <a:srgbClr val="004A82"/>
            </a:solidFill>
          </a:ln>
        </p:spPr>
        <p:txBody>
          <a:bodyPr/>
          <a:lstStyle/>
          <a:p>
            <a:r>
              <a:rPr lang="el-GR" dirty="0" smtClean="0"/>
              <a:t>2. Αρίθμηση </a:t>
            </a:r>
            <a:r>
              <a:rPr lang="el-GR" dirty="0"/>
              <a:t>Λευκών Αιμοσφαιρίων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16189496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Τίτλος 1"/>
          <p:cNvSpPr>
            <a:spLocks noGrp="1"/>
          </p:cNvSpPr>
          <p:nvPr>
            <p:ph type="title"/>
          </p:nvPr>
        </p:nvSpPr>
        <p:spPr/>
        <p:txBody>
          <a:bodyPr/>
          <a:lstStyle/>
          <a:p>
            <a:r>
              <a:rPr lang="el-GR" altLang="el-GR" sz="3200" b="1" dirty="0" smtClean="0"/>
              <a:t>Αρίθμηση Λευκών Αιμοσφαιρίων</a:t>
            </a:r>
          </a:p>
        </p:txBody>
      </p:sp>
      <p:sp>
        <p:nvSpPr>
          <p:cNvPr id="2" name="Θέση περιεχομένου 1"/>
          <p:cNvSpPr>
            <a:spLocks noGrp="1"/>
          </p:cNvSpPr>
          <p:nvPr>
            <p:ph idx="1"/>
          </p:nvPr>
        </p:nvSpPr>
        <p:spPr/>
        <p:txBody>
          <a:bodyPr/>
          <a:lstStyle/>
          <a:p>
            <a:r>
              <a:rPr lang="el-GR" dirty="0" smtClean="0"/>
              <a:t>Αυτόματος αναλυτής.</a:t>
            </a:r>
          </a:p>
          <a:p>
            <a:r>
              <a:rPr lang="el-GR" dirty="0" smtClean="0"/>
              <a:t>Μέτρηση με </a:t>
            </a:r>
            <a:r>
              <a:rPr lang="el-GR" dirty="0" err="1" smtClean="0"/>
              <a:t>αντεικειμενοφόρο</a:t>
            </a:r>
            <a:r>
              <a:rPr lang="el-GR" dirty="0" smtClean="0"/>
              <a:t> πλάκα </a:t>
            </a:r>
            <a:r>
              <a:rPr lang="en-US" dirty="0" smtClean="0"/>
              <a:t>Neubauer.</a:t>
            </a:r>
            <a:endParaRPr lang="el-GR" dirty="0"/>
          </a:p>
        </p:txBody>
      </p:sp>
      <p:pic>
        <p:nvPicPr>
          <p:cNvPr id="219138" name="Picture 2" descr="File:Neubauer improved counting chamb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924944"/>
            <a:ext cx="7620000" cy="31242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762000" y="6377850"/>
            <a:ext cx="7620000"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Neubauer improved counting </a:t>
            </a:r>
            <a:r>
              <a:rPr lang="en-US" sz="1200" dirty="0" smtClean="0">
                <a:latin typeface="+mn-lt"/>
                <a:hlinkClick r:id="rId3"/>
              </a:rPr>
              <a:t>chamber</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Alcibiades"/>
              </a:rPr>
              <a:t>Alcibiades</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33609516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Τίτλος 1"/>
          <p:cNvSpPr>
            <a:spLocks noGrp="1"/>
          </p:cNvSpPr>
          <p:nvPr>
            <p:ph type="title"/>
          </p:nvPr>
        </p:nvSpPr>
        <p:spPr/>
        <p:txBody>
          <a:bodyPr>
            <a:normAutofit/>
          </a:bodyPr>
          <a:lstStyle/>
          <a:p>
            <a:r>
              <a:rPr lang="en-US" altLang="el-GR" b="1" dirty="0" err="1" smtClean="0"/>
              <a:t>Naubauer</a:t>
            </a:r>
            <a:r>
              <a:rPr lang="en-US" altLang="el-GR" b="1" dirty="0" smtClean="0"/>
              <a:t> </a:t>
            </a:r>
            <a:endParaRPr lang="el-GR" altLang="el-GR" b="1" dirty="0" smtClean="0"/>
          </a:p>
        </p:txBody>
      </p:sp>
      <p:sp>
        <p:nvSpPr>
          <p:cNvPr id="24580" name="Text Box 12"/>
          <p:cNvSpPr txBox="1">
            <a:spLocks noChangeArrowheads="1"/>
          </p:cNvSpPr>
          <p:nvPr/>
        </p:nvSpPr>
        <p:spPr bwMode="auto">
          <a:xfrm>
            <a:off x="2267042" y="5650871"/>
            <a:ext cx="4609916"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l-GR" sz="2200" dirty="0">
                <a:latin typeface="+mn-lt"/>
              </a:rPr>
              <a:t>4x16=64 </a:t>
            </a:r>
            <a:r>
              <a:rPr lang="el-GR" altLang="el-GR" sz="2200" dirty="0">
                <a:latin typeface="+mn-lt"/>
              </a:rPr>
              <a:t>τετράγωνα</a:t>
            </a:r>
          </a:p>
          <a:p>
            <a:pPr eaLnBrk="1" hangingPunct="1">
              <a:spcBef>
                <a:spcPct val="0"/>
              </a:spcBef>
              <a:buFontTx/>
              <a:buNone/>
            </a:pPr>
            <a:r>
              <a:rPr lang="el-GR" altLang="el-GR" sz="2200" dirty="0">
                <a:latin typeface="+mn-lt"/>
              </a:rPr>
              <a:t>Κάθε τετράγωνο έχει επιφάνεια 1</a:t>
            </a:r>
            <a:r>
              <a:rPr lang="en-US" altLang="el-GR" sz="2200" dirty="0">
                <a:latin typeface="+mn-lt"/>
              </a:rPr>
              <a:t>mm</a:t>
            </a:r>
            <a:r>
              <a:rPr lang="en-US" altLang="el-GR" sz="2200" baseline="30000" dirty="0">
                <a:latin typeface="+mn-lt"/>
                <a:ea typeface="Arial Unicode MS" pitchFamily="34" charset="-128"/>
                <a:cs typeface="Arial Unicode MS" pitchFamily="34" charset="-128"/>
              </a:rPr>
              <a:t>3</a:t>
            </a:r>
          </a:p>
          <a:p>
            <a:pPr eaLnBrk="1" hangingPunct="1">
              <a:spcBef>
                <a:spcPct val="0"/>
              </a:spcBef>
              <a:buFontTx/>
              <a:buNone/>
            </a:pPr>
            <a:r>
              <a:rPr lang="en-US" altLang="el-GR" sz="2200" dirty="0">
                <a:latin typeface="+mn-lt"/>
                <a:ea typeface="Arial Unicode MS" pitchFamily="34" charset="-128"/>
                <a:cs typeface="Arial Unicode MS" pitchFamily="34" charset="-128"/>
              </a:rPr>
              <a:t>To</a:t>
            </a:r>
            <a:r>
              <a:rPr lang="el-GR" altLang="el-GR" sz="2200" dirty="0">
                <a:latin typeface="+mn-lt"/>
                <a:ea typeface="Arial Unicode MS" pitchFamily="34" charset="-128"/>
                <a:cs typeface="Arial Unicode MS" pitchFamily="34" charset="-128"/>
              </a:rPr>
              <a:t> βάθος της πλάκας είναι 1/10</a:t>
            </a:r>
            <a:r>
              <a:rPr lang="en-US" altLang="el-GR" sz="2200" dirty="0">
                <a:latin typeface="+mn-lt"/>
                <a:ea typeface="Arial Unicode MS" pitchFamily="34" charset="-128"/>
                <a:cs typeface="Arial Unicode MS" pitchFamily="34" charset="-128"/>
              </a:rPr>
              <a:t>mm</a:t>
            </a:r>
            <a:endParaRPr lang="el-GR" altLang="el-GR" sz="2200" dirty="0">
              <a:latin typeface="+mn-lt"/>
              <a:ea typeface="Arial Unicode MS" pitchFamily="34" charset="-128"/>
              <a:cs typeface="Arial Unicode MS" pitchFamily="34" charset="-128"/>
            </a:endParaRPr>
          </a:p>
        </p:txBody>
      </p:sp>
      <p:pic>
        <p:nvPicPr>
          <p:cNvPr id="218114" name="Picture 2" descr="File:Reticulo Neubau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2284" y="980728"/>
            <a:ext cx="6459432" cy="44085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1044310" y="5389291"/>
            <a:ext cx="6912768"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Reticulo </a:t>
            </a:r>
            <a:r>
              <a:rPr lang="en-US" sz="1200" dirty="0" smtClean="0">
                <a:latin typeface="+mn-lt"/>
                <a:hlinkClick r:id="rId3"/>
              </a:rPr>
              <a:t>Neubauer</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smtClean="0">
                <a:latin typeface="+mn-lt"/>
                <a:hlinkClick r:id="rId4" tooltip="User:SantiBadia (page does not exist)"/>
              </a:rPr>
              <a:t>SantiBadia</a:t>
            </a:r>
            <a:r>
              <a:rPr lang="en-US"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solidFill>
                <a:latin typeface="+mn-lt"/>
                <a:hlinkClick r:id="rId5"/>
              </a:rPr>
              <a:t>CC BY-SA 3.0</a:t>
            </a:r>
            <a:endParaRPr lang="en-US" sz="1200" dirty="0">
              <a:solidFill>
                <a:prstClr val="black"/>
              </a:solidFill>
              <a:latin typeface="+mn-lt"/>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11451340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Υλικά</a:t>
            </a:r>
            <a:endParaRPr lang="el-GR" dirty="0"/>
          </a:p>
        </p:txBody>
      </p:sp>
      <p:sp>
        <p:nvSpPr>
          <p:cNvPr id="4" name="Θέση περιεχομένου 3"/>
          <p:cNvSpPr>
            <a:spLocks noGrp="1"/>
          </p:cNvSpPr>
          <p:nvPr>
            <p:ph idx="1"/>
          </p:nvPr>
        </p:nvSpPr>
        <p:spPr>
          <a:xfrm>
            <a:off x="457200" y="1196752"/>
            <a:ext cx="8147248" cy="5040560"/>
          </a:xfrm>
        </p:spPr>
        <p:txBody>
          <a:bodyPr>
            <a:normAutofit lnSpcReduction="10000"/>
          </a:bodyPr>
          <a:lstStyle/>
          <a:p>
            <a:r>
              <a:rPr lang="el-GR" dirty="0"/>
              <a:t>Υγρό αραιώσεως είναι το </a:t>
            </a:r>
            <a:r>
              <a:rPr lang="el-GR" dirty="0" err="1"/>
              <a:t>παγόμορφο</a:t>
            </a:r>
            <a:r>
              <a:rPr lang="el-GR" dirty="0"/>
              <a:t> οξικό </a:t>
            </a:r>
            <a:r>
              <a:rPr lang="el-GR" dirty="0" smtClean="0"/>
              <a:t>οξύ</a:t>
            </a:r>
            <a:r>
              <a:rPr lang="en-US" dirty="0" smtClean="0"/>
              <a:t>.</a:t>
            </a:r>
            <a:endParaRPr lang="el-GR" dirty="0"/>
          </a:p>
          <a:p>
            <a:r>
              <a:rPr lang="el-GR" dirty="0"/>
              <a:t>Το </a:t>
            </a:r>
            <a:r>
              <a:rPr lang="el-GR" dirty="0" err="1"/>
              <a:t>παγόμορφο</a:t>
            </a:r>
            <a:r>
              <a:rPr lang="el-GR" dirty="0"/>
              <a:t> οξικό οξύ μαζί με το αποσταγμένο νερό λύουν τα λευκά </a:t>
            </a:r>
            <a:r>
              <a:rPr lang="el-GR" dirty="0" smtClean="0"/>
              <a:t>αιμοσφαίρια</a:t>
            </a:r>
            <a:r>
              <a:rPr lang="en-US" dirty="0" smtClean="0"/>
              <a:t>.</a:t>
            </a:r>
            <a:endParaRPr lang="el-GR" dirty="0"/>
          </a:p>
          <a:p>
            <a:r>
              <a:rPr lang="el-GR" dirty="0"/>
              <a:t>Οι </a:t>
            </a:r>
            <a:r>
              <a:rPr lang="el-GR" dirty="0" err="1"/>
              <a:t>μονιμοποιητικές</a:t>
            </a:r>
            <a:r>
              <a:rPr lang="el-GR" dirty="0"/>
              <a:t> του ιδιότητες μετουσιώνουν τις πρωτεΐνες του </a:t>
            </a:r>
            <a:r>
              <a:rPr lang="el-GR" dirty="0" smtClean="0"/>
              <a:t>πυρήνα</a:t>
            </a:r>
            <a:r>
              <a:rPr lang="en-US" dirty="0" smtClean="0"/>
              <a:t>.</a:t>
            </a:r>
            <a:endParaRPr lang="el-GR" dirty="0"/>
          </a:p>
          <a:p>
            <a:r>
              <a:rPr lang="el-GR" b="1" dirty="0"/>
              <a:t>Στην πλάκα βλέπουμε μόνο </a:t>
            </a:r>
            <a:r>
              <a:rPr lang="el-GR" b="1" dirty="0" smtClean="0"/>
              <a:t>πυρήνες</a:t>
            </a:r>
            <a:r>
              <a:rPr lang="en-US" b="1" dirty="0" smtClean="0"/>
              <a:t>.</a:t>
            </a:r>
            <a:endParaRPr lang="el-GR" b="1" dirty="0"/>
          </a:p>
          <a:p>
            <a:r>
              <a:rPr lang="el-GR" dirty="0"/>
              <a:t>Αριθμούνται τα λευκά αιμοσφαίρια ενώ παράλληλα υπολογίζεται και ο λευκοκυτταρικός </a:t>
            </a:r>
            <a:r>
              <a:rPr lang="el-GR" dirty="0" smtClean="0"/>
              <a:t>τύπος</a:t>
            </a:r>
            <a:r>
              <a:rPr lang="en-US" dirty="0" smtClean="0"/>
              <a:t>.</a:t>
            </a:r>
            <a:endParaRPr lang="el-GR" dirty="0"/>
          </a:p>
          <a:p>
            <a:r>
              <a:rPr lang="el-GR" dirty="0"/>
              <a:t>Αποτελείται από </a:t>
            </a:r>
            <a:r>
              <a:rPr lang="el-GR" dirty="0" err="1"/>
              <a:t>παγόμορφο</a:t>
            </a:r>
            <a:r>
              <a:rPr lang="el-GR" dirty="0"/>
              <a:t> οξικό οξύ 2</a:t>
            </a:r>
            <a:r>
              <a:rPr lang="el-GR" dirty="0" smtClean="0"/>
              <a:t>%</a:t>
            </a:r>
            <a:r>
              <a:rPr lang="en-US" dirty="0" smtClean="0"/>
              <a:t>.</a:t>
            </a:r>
            <a:endParaRPr lang="el-GR" dirty="0"/>
          </a:p>
          <a:p>
            <a:r>
              <a:rPr lang="el-GR" dirty="0"/>
              <a:t>Υδατικό διάλυμα ιώδους της </a:t>
            </a:r>
            <a:r>
              <a:rPr lang="el-GR" dirty="0" err="1"/>
              <a:t>γεντιανής</a:t>
            </a:r>
            <a:r>
              <a:rPr lang="el-GR" dirty="0"/>
              <a:t> 1</a:t>
            </a:r>
            <a:r>
              <a:rPr lang="el-GR" dirty="0" smtClean="0"/>
              <a:t>%</a:t>
            </a:r>
            <a:r>
              <a:rPr lang="en-US" dirty="0" smtClean="0"/>
              <a:t>.</a:t>
            </a:r>
            <a:endParaRPr lang="el-GR" dirty="0"/>
          </a:p>
          <a:p>
            <a:r>
              <a:rPr lang="el-GR" dirty="0"/>
              <a:t>Στα 100 ml αποσταγμένου </a:t>
            </a:r>
            <a:r>
              <a:rPr lang="el-GR" dirty="0" smtClean="0"/>
              <a:t>νερού</a:t>
            </a:r>
            <a:r>
              <a:rPr lang="en-US" dirty="0" smtClean="0"/>
              <a:t>.</a:t>
            </a:r>
            <a:endParaRPr lang="el-GR" dirty="0"/>
          </a:p>
        </p:txBody>
      </p:sp>
      <p:sp>
        <p:nvSpPr>
          <p:cNvPr id="5" name="Δεξιό άγκιστρο 4"/>
          <p:cNvSpPr/>
          <p:nvPr/>
        </p:nvSpPr>
        <p:spPr>
          <a:xfrm>
            <a:off x="5857793" y="4797152"/>
            <a:ext cx="360040" cy="1296144"/>
          </a:xfrm>
          <a:prstGeom prst="rightBrace">
            <a:avLst/>
          </a:prstGeom>
          <a:ln w="38100">
            <a:solidFill>
              <a:srgbClr val="004A8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6" name="TextBox 5"/>
          <p:cNvSpPr txBox="1"/>
          <p:nvPr/>
        </p:nvSpPr>
        <p:spPr>
          <a:xfrm>
            <a:off x="6300192" y="5229780"/>
            <a:ext cx="1786771" cy="430887"/>
          </a:xfrm>
          <a:prstGeom prst="rect">
            <a:avLst/>
          </a:prstGeom>
          <a:noFill/>
        </p:spPr>
        <p:txBody>
          <a:bodyPr wrap="none" rtlCol="0">
            <a:spAutoFit/>
          </a:bodyPr>
          <a:lstStyle/>
          <a:p>
            <a:r>
              <a:rPr lang="el-GR" sz="2200" b="1" dirty="0" smtClean="0">
                <a:latin typeface="+mn-lt"/>
              </a:rPr>
              <a:t>Διάλυμα </a:t>
            </a:r>
            <a:r>
              <a:rPr lang="en-US" sz="2200" b="1" dirty="0" smtClean="0">
                <a:latin typeface="+mn-lt"/>
              </a:rPr>
              <a:t>Turk</a:t>
            </a:r>
            <a:endParaRPr lang="el-GR" sz="2200" b="1" dirty="0">
              <a:latin typeface="+mn-lt"/>
            </a:endParaRPr>
          </a:p>
        </p:txBody>
      </p:sp>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20474653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Πρωτόκολλο </a:t>
            </a:r>
          </a:p>
        </p:txBody>
      </p:sp>
      <p:sp>
        <p:nvSpPr>
          <p:cNvPr id="4" name="Θέση περιεχομένου 3"/>
          <p:cNvSpPr>
            <a:spLocks noGrp="1"/>
          </p:cNvSpPr>
          <p:nvPr>
            <p:ph idx="1"/>
          </p:nvPr>
        </p:nvSpPr>
        <p:spPr>
          <a:xfrm>
            <a:off x="457200" y="1196752"/>
            <a:ext cx="8291264" cy="4032448"/>
          </a:xfrm>
        </p:spPr>
        <p:txBody>
          <a:bodyPr/>
          <a:lstStyle/>
          <a:p>
            <a:r>
              <a:rPr lang="el-GR" dirty="0"/>
              <a:t>Αραίωση του δείγματος αίματος </a:t>
            </a:r>
            <a:r>
              <a:rPr lang="el-GR" dirty="0" smtClean="0"/>
              <a:t>1:20</a:t>
            </a:r>
            <a:r>
              <a:rPr lang="en-US" dirty="0" smtClean="0"/>
              <a:t>.</a:t>
            </a:r>
            <a:endParaRPr lang="el-GR" dirty="0"/>
          </a:p>
          <a:p>
            <a:r>
              <a:rPr lang="el-GR" dirty="0"/>
              <a:t>5μl αίματος ολικό με </a:t>
            </a:r>
            <a:r>
              <a:rPr lang="el-GR" dirty="0" smtClean="0"/>
              <a:t>αντιπηκτικό</a:t>
            </a:r>
            <a:r>
              <a:rPr lang="en-US" dirty="0" smtClean="0"/>
              <a:t>.</a:t>
            </a:r>
            <a:endParaRPr lang="el-GR" dirty="0"/>
          </a:p>
          <a:p>
            <a:r>
              <a:rPr lang="el-GR" dirty="0"/>
              <a:t>95μl διαλύματος </a:t>
            </a:r>
            <a:r>
              <a:rPr lang="el-GR" dirty="0" smtClean="0"/>
              <a:t>αραιώσεως</a:t>
            </a:r>
            <a:r>
              <a:rPr lang="en-US" dirty="0" smtClean="0"/>
              <a:t>.</a:t>
            </a:r>
            <a:endParaRPr lang="el-GR" dirty="0"/>
          </a:p>
          <a:p>
            <a:r>
              <a:rPr lang="el-GR" dirty="0"/>
              <a:t>Τα σιφώνια παρουσιάζουν μη ακριβή ρύθμιση, ανεπαρκή ανάμειξη αίματος και υγρού </a:t>
            </a:r>
            <a:r>
              <a:rPr lang="el-GR" dirty="0" smtClean="0"/>
              <a:t>αραιώσεως</a:t>
            </a:r>
            <a:r>
              <a:rPr lang="en-US"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32042111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2" name="Picture 2" descr="File:Hemocytome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045" y="1988840"/>
            <a:ext cx="6243910" cy="418342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Τίτλος 3"/>
          <p:cNvSpPr>
            <a:spLocks noGrp="1"/>
          </p:cNvSpPr>
          <p:nvPr>
            <p:ph type="title"/>
          </p:nvPr>
        </p:nvSpPr>
        <p:spPr>
          <a:xfrm>
            <a:off x="0" y="116632"/>
            <a:ext cx="9144000" cy="908720"/>
          </a:xfrm>
        </p:spPr>
        <p:txBody>
          <a:bodyPr>
            <a:noAutofit/>
          </a:bodyPr>
          <a:lstStyle/>
          <a:p>
            <a:r>
              <a:rPr lang="el-GR" dirty="0"/>
              <a:t>Τοποθέτηση Αραιωμένης Σταγόνας </a:t>
            </a:r>
            <a:r>
              <a:rPr lang="el-GR" dirty="0" smtClean="0"/>
              <a:t>Αίματος</a:t>
            </a:r>
            <a:endParaRPr lang="el-GR" dirty="0"/>
          </a:p>
        </p:txBody>
      </p:sp>
      <p:sp>
        <p:nvSpPr>
          <p:cNvPr id="3" name="Θέση περιεχομένου 2"/>
          <p:cNvSpPr>
            <a:spLocks noGrp="1"/>
          </p:cNvSpPr>
          <p:nvPr>
            <p:ph idx="1"/>
          </p:nvPr>
        </p:nvSpPr>
        <p:spPr>
          <a:xfrm>
            <a:off x="457200" y="1196752"/>
            <a:ext cx="8229600" cy="1584176"/>
          </a:xfrm>
        </p:spPr>
        <p:txBody>
          <a:bodyPr/>
          <a:lstStyle/>
          <a:p>
            <a:r>
              <a:rPr lang="el-GR" dirty="0"/>
              <a:t>H ποσότητα που τοποθετείται είναι </a:t>
            </a:r>
            <a:r>
              <a:rPr lang="el-GR" dirty="0" smtClean="0"/>
              <a:t>40μl</a:t>
            </a:r>
            <a:endParaRPr lang="el-GR" dirty="0"/>
          </a:p>
        </p:txBody>
      </p:sp>
      <p:sp>
        <p:nvSpPr>
          <p:cNvPr id="13" name="Rectangle 7"/>
          <p:cNvSpPr/>
          <p:nvPr/>
        </p:nvSpPr>
        <p:spPr>
          <a:xfrm>
            <a:off x="1562645" y="6237312"/>
            <a:ext cx="6018710"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3"/>
              </a:rPr>
              <a:t>Hemocytometer</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Flickr upload bot"/>
              </a:rPr>
              <a:t>Flickr upload </a:t>
            </a:r>
            <a:r>
              <a:rPr lang="en-US" sz="1200" dirty="0" smtClean="0">
                <a:latin typeface="+mn-lt"/>
                <a:hlinkClick r:id="rId4" tooltip="User:Flickr upload bot"/>
              </a:rPr>
              <a:t>bot</a:t>
            </a:r>
            <a:r>
              <a:rPr lang="en-US"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5"/>
              </a:rPr>
              <a:t>CC BY-SA 2.0</a:t>
            </a:r>
            <a:endParaRPr lang="en-US" sz="1200" dirty="0">
              <a:latin typeface="+mn-lt"/>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40313853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Ομάδα 4"/>
          <p:cNvGrpSpPr/>
          <p:nvPr/>
        </p:nvGrpSpPr>
        <p:grpSpPr>
          <a:xfrm>
            <a:off x="990600" y="1003002"/>
            <a:ext cx="7864475" cy="5594350"/>
            <a:chOff x="990600" y="838200"/>
            <a:chExt cx="7864475" cy="5594350"/>
          </a:xfrm>
        </p:grpSpPr>
        <p:pic>
          <p:nvPicPr>
            <p:cNvPr id="2969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838200"/>
              <a:ext cx="5895975"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Oval 6"/>
            <p:cNvSpPr>
              <a:spLocks noChangeArrowheads="1"/>
            </p:cNvSpPr>
            <p:nvPr/>
          </p:nvSpPr>
          <p:spPr bwMode="auto">
            <a:xfrm>
              <a:off x="2590800" y="2362200"/>
              <a:ext cx="2819400" cy="2362200"/>
            </a:xfrm>
            <a:prstGeom prst="ellipse">
              <a:avLst/>
            </a:prstGeom>
            <a:noFill/>
            <a:ln w="47625">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l-GR" altLang="el-GR" sz="1800"/>
            </a:p>
          </p:txBody>
        </p:sp>
        <p:sp>
          <p:nvSpPr>
            <p:cNvPr id="29700" name="AutoShape 7"/>
            <p:cNvSpPr>
              <a:spLocks noChangeArrowheads="1"/>
            </p:cNvSpPr>
            <p:nvPr/>
          </p:nvSpPr>
          <p:spPr bwMode="auto">
            <a:xfrm>
              <a:off x="5029200" y="3124200"/>
              <a:ext cx="2286000" cy="609600"/>
            </a:xfrm>
            <a:prstGeom prst="rightArrow">
              <a:avLst>
                <a:gd name="adj1" fmla="val 50000"/>
                <a:gd name="adj2" fmla="val 93750"/>
              </a:avLst>
            </a:prstGeom>
            <a:solidFill>
              <a:srgbClr val="C00000"/>
            </a:solidFill>
            <a:ln w="9525">
              <a:solidFill>
                <a:schemeClr val="tx1"/>
              </a:solidFill>
              <a:miter lim="800000"/>
              <a:headEnd/>
              <a:tailEnd/>
            </a:ln>
            <a:effec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l-GR" altLang="el-GR" sz="1800"/>
            </a:p>
          </p:txBody>
        </p:sp>
        <p:sp>
          <p:nvSpPr>
            <p:cNvPr id="29701" name="Text Box 8"/>
            <p:cNvSpPr txBox="1">
              <a:spLocks noChangeArrowheads="1"/>
            </p:cNvSpPr>
            <p:nvPr/>
          </p:nvSpPr>
          <p:spPr bwMode="auto">
            <a:xfrm>
              <a:off x="7315200" y="3200400"/>
              <a:ext cx="101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l-GR" sz="2400"/>
                <a:t>RBCs</a:t>
              </a:r>
              <a:endParaRPr lang="el-GR" altLang="el-GR" sz="2400"/>
            </a:p>
          </p:txBody>
        </p:sp>
        <p:sp>
          <p:nvSpPr>
            <p:cNvPr id="29702" name="AutoShape 9"/>
            <p:cNvSpPr>
              <a:spLocks noChangeArrowheads="1"/>
            </p:cNvSpPr>
            <p:nvPr/>
          </p:nvSpPr>
          <p:spPr bwMode="auto">
            <a:xfrm>
              <a:off x="6629400" y="1752600"/>
              <a:ext cx="1066800" cy="609600"/>
            </a:xfrm>
            <a:prstGeom prst="rightArrow">
              <a:avLst>
                <a:gd name="adj1" fmla="val 50000"/>
                <a:gd name="adj2" fmla="val 43750"/>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l-GR" altLang="el-GR" sz="1800"/>
            </a:p>
          </p:txBody>
        </p:sp>
        <p:sp>
          <p:nvSpPr>
            <p:cNvPr id="29703" name="Text Box 10"/>
            <p:cNvSpPr txBox="1">
              <a:spLocks noChangeArrowheads="1"/>
            </p:cNvSpPr>
            <p:nvPr/>
          </p:nvSpPr>
          <p:spPr bwMode="auto">
            <a:xfrm>
              <a:off x="7772400" y="1828800"/>
              <a:ext cx="1082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l-GR" sz="2400"/>
                <a:t>WBCs</a:t>
              </a:r>
              <a:endParaRPr lang="el-GR" altLang="el-GR" sz="2400"/>
            </a:p>
          </p:txBody>
        </p:sp>
      </p:grpSp>
      <p:sp>
        <p:nvSpPr>
          <p:cNvPr id="2" name="Τίτλος 1"/>
          <p:cNvSpPr>
            <a:spLocks noGrp="1"/>
          </p:cNvSpPr>
          <p:nvPr>
            <p:ph type="title"/>
          </p:nvPr>
        </p:nvSpPr>
        <p:spPr/>
        <p:txBody>
          <a:bodyPr>
            <a:normAutofit/>
          </a:bodyPr>
          <a:lstStyle/>
          <a:p>
            <a:r>
              <a:rPr lang="el-GR" dirty="0"/>
              <a:t>Μέτρηση Λευκών Αιμοσφαιρίων x </a:t>
            </a:r>
            <a:r>
              <a:rPr lang="el-GR" dirty="0" smtClean="0"/>
              <a:t>40</a:t>
            </a:r>
            <a:endParaRPr lang="el-GR" dirty="0"/>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12260099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ext Box 7"/>
          <p:cNvSpPr txBox="1">
            <a:spLocks noChangeArrowheads="1"/>
          </p:cNvSpPr>
          <p:nvPr/>
        </p:nvSpPr>
        <p:spPr bwMode="auto">
          <a:xfrm>
            <a:off x="6156176" y="3776464"/>
            <a:ext cx="244810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l-GR" altLang="el-GR" sz="2200" b="1" dirty="0">
                <a:solidFill>
                  <a:srgbClr val="004A82"/>
                </a:solidFill>
                <a:latin typeface="+mn-lt"/>
              </a:rPr>
              <a:t>64 </a:t>
            </a:r>
            <a:r>
              <a:rPr lang="en-US" altLang="el-GR" sz="2200" b="1" dirty="0">
                <a:solidFill>
                  <a:srgbClr val="004A82"/>
                </a:solidFill>
                <a:latin typeface="+mn-lt"/>
              </a:rPr>
              <a:t>x 0,4 x 1/20 = 50</a:t>
            </a:r>
            <a:endParaRPr lang="el-GR" altLang="el-GR" sz="2200" b="1" dirty="0">
              <a:solidFill>
                <a:srgbClr val="004A82"/>
              </a:solidFill>
              <a:latin typeface="+mn-lt"/>
            </a:endParaRPr>
          </a:p>
        </p:txBody>
      </p:sp>
      <p:sp>
        <p:nvSpPr>
          <p:cNvPr id="2" name="Τίτλος 1"/>
          <p:cNvSpPr>
            <a:spLocks noGrp="1"/>
          </p:cNvSpPr>
          <p:nvPr>
            <p:ph type="title"/>
          </p:nvPr>
        </p:nvSpPr>
        <p:spPr>
          <a:xfrm>
            <a:off x="0" y="116632"/>
            <a:ext cx="9144000" cy="908720"/>
          </a:xfrm>
        </p:spPr>
        <p:txBody>
          <a:bodyPr>
            <a:normAutofit/>
          </a:bodyPr>
          <a:lstStyle/>
          <a:p>
            <a:r>
              <a:rPr lang="el-GR" dirty="0" smtClean="0"/>
              <a:t>Υπολογισμός</a:t>
            </a:r>
            <a:endParaRPr lang="el-GR" dirty="0"/>
          </a:p>
        </p:txBody>
      </p:sp>
      <p:sp>
        <p:nvSpPr>
          <p:cNvPr id="3" name="Θέση περιεχομένου 2"/>
          <p:cNvSpPr>
            <a:spLocks noGrp="1"/>
          </p:cNvSpPr>
          <p:nvPr>
            <p:ph idx="1"/>
          </p:nvPr>
        </p:nvSpPr>
        <p:spPr>
          <a:xfrm>
            <a:off x="539552" y="1255603"/>
            <a:ext cx="8219256" cy="5472608"/>
          </a:xfrm>
        </p:spPr>
        <p:txBody>
          <a:bodyPr>
            <a:normAutofit/>
          </a:bodyPr>
          <a:lstStyle/>
          <a:p>
            <a:pPr marL="457200" indent="-457200">
              <a:lnSpc>
                <a:spcPct val="105000"/>
              </a:lnSpc>
              <a:spcBef>
                <a:spcPts val="600"/>
              </a:spcBef>
              <a:buFont typeface="+mj-lt"/>
              <a:buAutoNum type="arabicPeriod"/>
            </a:pPr>
            <a:r>
              <a:rPr lang="el-GR" dirty="0"/>
              <a:t>Μετράμε τα 4 περιφερικά </a:t>
            </a:r>
            <a:r>
              <a:rPr lang="el-GR" dirty="0" smtClean="0"/>
              <a:t>τετράγωνα</a:t>
            </a:r>
            <a:r>
              <a:rPr lang="en-US" dirty="0" smtClean="0"/>
              <a:t>.</a:t>
            </a:r>
            <a:endParaRPr lang="el-GR" dirty="0"/>
          </a:p>
          <a:p>
            <a:pPr marL="457200" indent="-457200">
              <a:lnSpc>
                <a:spcPct val="105000"/>
              </a:lnSpc>
              <a:spcBef>
                <a:spcPts val="600"/>
              </a:spcBef>
              <a:buFont typeface="+mj-lt"/>
              <a:buAutoNum type="arabicPeriod"/>
            </a:pPr>
            <a:r>
              <a:rPr lang="el-GR" dirty="0"/>
              <a:t>Το κάθε ένα έχει 16 μικρότερα </a:t>
            </a:r>
            <a:r>
              <a:rPr lang="el-GR" dirty="0" smtClean="0"/>
              <a:t>τετράγωνα</a:t>
            </a:r>
            <a:r>
              <a:rPr lang="en-US" dirty="0" smtClean="0"/>
              <a:t>.</a:t>
            </a:r>
            <a:endParaRPr lang="el-GR" dirty="0"/>
          </a:p>
          <a:p>
            <a:pPr marL="457200" indent="-457200">
              <a:lnSpc>
                <a:spcPct val="105000"/>
              </a:lnSpc>
              <a:spcBef>
                <a:spcPts val="600"/>
              </a:spcBef>
              <a:buFont typeface="+mj-lt"/>
              <a:buAutoNum type="arabicPeriod"/>
            </a:pPr>
            <a:r>
              <a:rPr lang="el-GR" dirty="0"/>
              <a:t>4x16=64 συνολικά </a:t>
            </a:r>
            <a:r>
              <a:rPr lang="el-GR" dirty="0" smtClean="0"/>
              <a:t>τετράγωνα</a:t>
            </a:r>
            <a:r>
              <a:rPr lang="en-US" dirty="0" smtClean="0"/>
              <a:t>.</a:t>
            </a:r>
            <a:endParaRPr lang="el-GR" dirty="0"/>
          </a:p>
          <a:p>
            <a:pPr marL="457200" indent="-457200">
              <a:lnSpc>
                <a:spcPct val="105000"/>
              </a:lnSpc>
              <a:spcBef>
                <a:spcPts val="600"/>
              </a:spcBef>
              <a:buFont typeface="+mj-lt"/>
              <a:buAutoNum type="arabicPeriod"/>
            </a:pPr>
            <a:r>
              <a:rPr lang="el-GR" dirty="0"/>
              <a:t>Το κάθε ένα έχει επιφάνεια </a:t>
            </a:r>
            <a:r>
              <a:rPr lang="el-GR" dirty="0" smtClean="0"/>
              <a:t>1mm</a:t>
            </a:r>
            <a:r>
              <a:rPr lang="el-GR" baseline="30000" dirty="0" smtClean="0"/>
              <a:t>2</a:t>
            </a:r>
            <a:r>
              <a:rPr lang="en-US" dirty="0" smtClean="0"/>
              <a:t>.</a:t>
            </a:r>
            <a:endParaRPr lang="el-GR" dirty="0"/>
          </a:p>
          <a:p>
            <a:pPr marL="457200" indent="-457200">
              <a:lnSpc>
                <a:spcPct val="105000"/>
              </a:lnSpc>
              <a:spcBef>
                <a:spcPts val="600"/>
              </a:spcBef>
              <a:buFont typeface="+mj-lt"/>
              <a:buAutoNum type="arabicPeriod"/>
            </a:pPr>
            <a:r>
              <a:rPr lang="el-GR" dirty="0"/>
              <a:t>1mm</a:t>
            </a:r>
            <a:r>
              <a:rPr lang="el-GR" baseline="30000" dirty="0"/>
              <a:t>2</a:t>
            </a:r>
            <a:r>
              <a:rPr lang="el-GR" dirty="0"/>
              <a:t> x 4 (γωνιακά) = 4mm</a:t>
            </a:r>
            <a:r>
              <a:rPr lang="el-GR" baseline="30000" dirty="0"/>
              <a:t>2</a:t>
            </a:r>
            <a:r>
              <a:rPr lang="el-GR" dirty="0"/>
              <a:t> x 0,1 mm (βάθος πλάκας) = </a:t>
            </a:r>
            <a:r>
              <a:rPr lang="el-GR" dirty="0" smtClean="0"/>
              <a:t>0,4mm</a:t>
            </a:r>
            <a:r>
              <a:rPr lang="el-GR" baseline="30000" dirty="0" smtClean="0"/>
              <a:t>3</a:t>
            </a:r>
            <a:r>
              <a:rPr lang="en-US" dirty="0" smtClean="0"/>
              <a:t>.</a:t>
            </a:r>
            <a:endParaRPr lang="el-GR" dirty="0"/>
          </a:p>
          <a:p>
            <a:pPr marL="457200" indent="-457200">
              <a:lnSpc>
                <a:spcPct val="105000"/>
              </a:lnSpc>
              <a:spcBef>
                <a:spcPts val="600"/>
              </a:spcBef>
              <a:buFont typeface="+mj-lt"/>
              <a:buAutoNum type="arabicPeriod"/>
            </a:pPr>
            <a:r>
              <a:rPr lang="el-GR" dirty="0"/>
              <a:t>Τα τετράγωνα που μετρώνται είναι </a:t>
            </a:r>
            <a:r>
              <a:rPr lang="el-GR" dirty="0" smtClean="0"/>
              <a:t>64</a:t>
            </a:r>
            <a:r>
              <a:rPr lang="en-US" dirty="0" smtClean="0"/>
              <a:t>.</a:t>
            </a:r>
            <a:endParaRPr lang="el-GR" dirty="0"/>
          </a:p>
          <a:p>
            <a:pPr marL="457200" indent="-457200">
              <a:lnSpc>
                <a:spcPct val="105000"/>
              </a:lnSpc>
              <a:spcBef>
                <a:spcPts val="600"/>
              </a:spcBef>
              <a:buFont typeface="+mj-lt"/>
              <a:buAutoNum type="arabicPeriod"/>
            </a:pPr>
            <a:r>
              <a:rPr lang="el-GR" dirty="0"/>
              <a:t>Το αίμα που τοποθετήθηκε είναι </a:t>
            </a:r>
            <a:r>
              <a:rPr lang="el-GR" dirty="0" smtClean="0"/>
              <a:t>0,4ml</a:t>
            </a:r>
            <a:r>
              <a:rPr lang="en-US" dirty="0" smtClean="0"/>
              <a:t>.</a:t>
            </a:r>
            <a:endParaRPr lang="el-GR" dirty="0"/>
          </a:p>
          <a:p>
            <a:pPr marL="457200" indent="-457200">
              <a:lnSpc>
                <a:spcPct val="105000"/>
              </a:lnSpc>
              <a:spcBef>
                <a:spcPts val="600"/>
              </a:spcBef>
              <a:buFont typeface="+mj-lt"/>
              <a:buAutoNum type="arabicPeriod"/>
            </a:pPr>
            <a:r>
              <a:rPr lang="el-GR" dirty="0"/>
              <a:t>Η αραίωση του αίματος είναι </a:t>
            </a:r>
            <a:r>
              <a:rPr lang="el-GR" dirty="0" smtClean="0"/>
              <a:t>1/20</a:t>
            </a:r>
            <a:r>
              <a:rPr lang="en-US" dirty="0" smtClean="0"/>
              <a:t>.</a:t>
            </a:r>
          </a:p>
          <a:p>
            <a:pPr marL="0" indent="0">
              <a:lnSpc>
                <a:spcPct val="105000"/>
              </a:lnSpc>
              <a:spcBef>
                <a:spcPts val="600"/>
              </a:spcBef>
              <a:buNone/>
            </a:pPr>
            <a:r>
              <a:rPr lang="el-GR" dirty="0"/>
              <a:t>Εάν μετρηθούν 100 λευκά αιμοσφαίρια τότε πολλαπλασιαζόμενα </a:t>
            </a:r>
          </a:p>
          <a:p>
            <a:pPr marL="0" indent="0">
              <a:lnSpc>
                <a:spcPct val="105000"/>
              </a:lnSpc>
              <a:spcBef>
                <a:spcPts val="600"/>
              </a:spcBef>
              <a:buNone/>
            </a:pPr>
            <a:r>
              <a:rPr lang="el-GR" dirty="0"/>
              <a:t>με το 50 έχουμε: 100 x 50 = 5x10</a:t>
            </a:r>
            <a:r>
              <a:rPr lang="el-GR" baseline="30000" dirty="0"/>
              <a:t>3</a:t>
            </a:r>
            <a:r>
              <a:rPr lang="el-GR" dirty="0"/>
              <a:t>/μl ή 5.000/μl </a:t>
            </a:r>
            <a:r>
              <a:rPr lang="el-GR" dirty="0" err="1" smtClean="0"/>
              <a:t>WBCs</a:t>
            </a:r>
            <a:r>
              <a:rPr lang="el-GR" dirty="0" smtClean="0"/>
              <a:t>.</a:t>
            </a:r>
            <a:endParaRPr lang="el-GR" dirty="0"/>
          </a:p>
          <a:p>
            <a:pPr marL="0" indent="0">
              <a:lnSpc>
                <a:spcPct val="105000"/>
              </a:lnSpc>
              <a:spcBef>
                <a:spcPts val="600"/>
              </a:spcBef>
              <a:buNone/>
            </a:pPr>
            <a:endParaRPr lang="el-GR" dirty="0"/>
          </a:p>
        </p:txBody>
      </p:sp>
      <p:sp>
        <p:nvSpPr>
          <p:cNvPr id="4" name="Δεξιό άγκιστρο 3"/>
          <p:cNvSpPr/>
          <p:nvPr/>
        </p:nvSpPr>
        <p:spPr>
          <a:xfrm>
            <a:off x="5724128" y="3429000"/>
            <a:ext cx="288032" cy="1152128"/>
          </a:xfrm>
          <a:prstGeom prst="rightBrace">
            <a:avLst/>
          </a:prstGeom>
          <a:ln w="28575">
            <a:solidFill>
              <a:srgbClr val="004A8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32066572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160240"/>
            <a:ext cx="8229600" cy="908720"/>
          </a:xfrm>
          <a:ln>
            <a:solidFill>
              <a:srgbClr val="004A82"/>
            </a:solidFill>
          </a:ln>
        </p:spPr>
        <p:txBody>
          <a:bodyPr>
            <a:normAutofit/>
          </a:bodyPr>
          <a:lstStyle/>
          <a:p>
            <a:r>
              <a:rPr lang="el-GR" dirty="0" smtClean="0"/>
              <a:t>3. Λευκοκυτταρικός Τύπος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10011736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dirty="0"/>
              <a:t>Λευκοκυτταρικός Τύπος </a:t>
            </a:r>
            <a:r>
              <a:rPr lang="el-GR" sz="3000" b="0" dirty="0"/>
              <a:t>1/2</a:t>
            </a:r>
            <a:endParaRPr lang="el-GR" dirty="0"/>
          </a:p>
        </p:txBody>
      </p:sp>
      <p:sp>
        <p:nvSpPr>
          <p:cNvPr id="4" name="Θέση περιεχομένου 3"/>
          <p:cNvSpPr>
            <a:spLocks noGrp="1"/>
          </p:cNvSpPr>
          <p:nvPr>
            <p:ph idx="1"/>
          </p:nvPr>
        </p:nvSpPr>
        <p:spPr/>
        <p:txBody>
          <a:bodyPr/>
          <a:lstStyle/>
          <a:p>
            <a:pPr marL="0" indent="0">
              <a:buNone/>
            </a:pPr>
            <a:r>
              <a:rPr lang="el-GR" b="1" dirty="0"/>
              <a:t>Η εκατοστιαία αναλογία των επιμέρους λευκών αιμοσφαιρίων </a:t>
            </a:r>
            <a:r>
              <a:rPr lang="el-GR" b="1" dirty="0" smtClean="0"/>
              <a:t>του </a:t>
            </a:r>
            <a:r>
              <a:rPr lang="el-GR" b="1" dirty="0"/>
              <a:t>περιφερικού </a:t>
            </a:r>
            <a:r>
              <a:rPr lang="el-GR" b="1" dirty="0" smtClean="0"/>
              <a:t>αίματος.</a:t>
            </a:r>
          </a:p>
          <a:p>
            <a:pPr marL="457200" indent="-457200">
              <a:buFont typeface="+mj-lt"/>
              <a:buAutoNum type="arabicPeriod"/>
            </a:pPr>
            <a:r>
              <a:rPr lang="el-GR" b="1" dirty="0"/>
              <a:t>Αποτελεί μέρος της γενικής </a:t>
            </a:r>
            <a:r>
              <a:rPr lang="el-GR" b="1" dirty="0" smtClean="0"/>
              <a:t>αίματος.</a:t>
            </a:r>
            <a:endParaRPr lang="el-GR" b="1" dirty="0"/>
          </a:p>
          <a:p>
            <a:pPr marL="457200" indent="-457200">
              <a:buFont typeface="+mj-lt"/>
              <a:buAutoNum type="arabicPeriod"/>
            </a:pPr>
            <a:r>
              <a:rPr lang="el-GR" dirty="0"/>
              <a:t>Μεγάλη προσοχή κατά τη </a:t>
            </a:r>
            <a:r>
              <a:rPr lang="el-GR" dirty="0" smtClean="0"/>
              <a:t>μικροσκόπηση.</a:t>
            </a:r>
            <a:endParaRPr lang="el-GR" dirty="0"/>
          </a:p>
          <a:p>
            <a:pPr marL="457200" indent="-457200">
              <a:buFont typeface="+mj-lt"/>
              <a:buAutoNum type="arabicPeriod"/>
            </a:pPr>
            <a:r>
              <a:rPr lang="el-GR" dirty="0"/>
              <a:t>Εκτός από τη μέτρηση των λευκών αιμοσφαιρίων παρατηρείται και η μορφολογία των υπόλοιπων </a:t>
            </a:r>
            <a:r>
              <a:rPr lang="el-GR" dirty="0" smtClean="0"/>
              <a:t>κύτταρων.</a:t>
            </a:r>
            <a:endParaRPr lang="el-GR" dirty="0"/>
          </a:p>
          <a:p>
            <a:pPr marL="457200" indent="-457200">
              <a:buFont typeface="+mj-lt"/>
              <a:buAutoNum type="arabicPeriod"/>
            </a:pPr>
            <a:r>
              <a:rPr lang="el-GR" b="1" dirty="0"/>
              <a:t>Μετρώνται και τα </a:t>
            </a:r>
            <a:r>
              <a:rPr lang="el-GR" b="1" dirty="0" smtClean="0"/>
              <a:t>αιμοπετάλια.</a:t>
            </a:r>
            <a:endParaRPr lang="el-GR" b="1" dirty="0"/>
          </a:p>
          <a:p>
            <a:pPr marL="457200" indent="-457200">
              <a:buFont typeface="+mj-lt"/>
              <a:buAutoNum type="arabicPeriod"/>
            </a:pPr>
            <a:r>
              <a:rPr lang="el-GR" dirty="0"/>
              <a:t>Καταγράφονται και οι </a:t>
            </a:r>
            <a:r>
              <a:rPr lang="el-GR" dirty="0" err="1"/>
              <a:t>άωρες</a:t>
            </a:r>
            <a:r>
              <a:rPr lang="el-GR" dirty="0"/>
              <a:t> μορφές (βλάστες</a:t>
            </a:r>
            <a:r>
              <a:rPr lang="el-GR" dirty="0" smtClean="0"/>
              <a:t>).</a:t>
            </a:r>
            <a:endParaRPr lang="el-GR" dirty="0"/>
          </a:p>
          <a:p>
            <a:pPr marL="457200" indent="-457200">
              <a:buFont typeface="+mj-lt"/>
              <a:buAutoNum type="arabicPeriod"/>
            </a:pPr>
            <a:r>
              <a:rPr lang="el-GR" dirty="0"/>
              <a:t>Προσοχή όταν παρατηρηθούν </a:t>
            </a:r>
            <a:r>
              <a:rPr lang="el-GR" dirty="0" err="1"/>
              <a:t>εμπύρηνα</a:t>
            </a:r>
            <a:r>
              <a:rPr lang="el-GR" dirty="0"/>
              <a:t> </a:t>
            </a:r>
            <a:r>
              <a:rPr lang="el-GR" dirty="0" err="1" smtClean="0"/>
              <a:t>ερυθροκύτταρα</a:t>
            </a:r>
            <a:r>
              <a:rPr lang="el-GR" dirty="0" smtClean="0"/>
              <a:t>.</a:t>
            </a:r>
            <a:endParaRPr lang="el-GR" dirty="0"/>
          </a:p>
          <a:p>
            <a:endParaRPr lang="el-GR" dirty="0"/>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1184199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Κύτταρα του </a:t>
            </a:r>
            <a:r>
              <a:rPr lang="el-GR" dirty="0" smtClean="0"/>
              <a:t>Αίματος</a:t>
            </a:r>
            <a:endParaRPr lang="el-GR" dirty="0"/>
          </a:p>
        </p:txBody>
      </p:sp>
      <p:pic>
        <p:nvPicPr>
          <p:cNvPr id="8" name="Θέση περιεχομένου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329" y="1268760"/>
            <a:ext cx="6749342" cy="5062007"/>
          </a:xfrm>
          <a:prstGeom prst="rect">
            <a:avLst/>
          </a:prstGeom>
        </p:spPr>
      </p:pic>
      <p:sp>
        <p:nvSpPr>
          <p:cNvPr id="9" name="Rectangle 7"/>
          <p:cNvSpPr/>
          <p:nvPr/>
        </p:nvSpPr>
        <p:spPr>
          <a:xfrm>
            <a:off x="3161802" y="6237311"/>
            <a:ext cx="2820396" cy="461665"/>
          </a:xfrm>
          <a:prstGeom prst="rect">
            <a:avLst/>
          </a:prstGeom>
        </p:spPr>
        <p:txBody>
          <a:bodyPr wrap="square">
            <a:spAutoFit/>
          </a:bodyPr>
          <a:lstStyle/>
          <a:p>
            <a:pPr algn="ctr"/>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3"/>
              </a:rPr>
              <a:t>Blausen 0425 Formed Elements</a:t>
            </a:r>
            <a:r>
              <a:rPr lang="en-US" sz="1200" dirty="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err="1" smtClean="0">
                <a:solidFill>
                  <a:prstClr val="black">
                    <a:lumMod val="75000"/>
                    <a:lumOff val="25000"/>
                  </a:prstClr>
                </a:solidFill>
                <a:latin typeface="Calibri"/>
                <a:hlinkClick r:id="rId4"/>
              </a:rPr>
              <a:t>BruceBlaus</a:t>
            </a:r>
            <a:r>
              <a:rPr lang="el-GR" sz="1200" dirty="0" smtClean="0">
                <a:solidFill>
                  <a:prstClr val="black">
                    <a:lumMod val="75000"/>
                    <a:lumOff val="25000"/>
                  </a:prstClr>
                </a:solidFill>
                <a:latin typeface="Calibri"/>
              </a:rPr>
              <a:t> διαθέσιμο με άδεια </a:t>
            </a:r>
            <a:r>
              <a:rPr lang="en-US" sz="1200" dirty="0">
                <a:solidFill>
                  <a:prstClr val="black">
                    <a:lumMod val="75000"/>
                    <a:lumOff val="25000"/>
                  </a:prstClr>
                </a:solidFill>
                <a:latin typeface="Calibri"/>
                <a:hlinkClick r:id="rId5"/>
              </a:rPr>
              <a:t>CC BY 3.0</a:t>
            </a:r>
            <a:endParaRPr lang="en-US" sz="1200" dirty="0">
              <a:solidFill>
                <a:prstClr val="black">
                  <a:lumMod val="75000"/>
                  <a:lumOff val="25000"/>
                </a:prstClr>
              </a:solidFill>
              <a:latin typeface="Calibri"/>
            </a:endParaRPr>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18213828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Προσδιορισμός Λευκοκυτταρικού </a:t>
            </a:r>
            <a:r>
              <a:rPr lang="el-GR" dirty="0" smtClean="0"/>
              <a:t>Τύπου </a:t>
            </a:r>
            <a:r>
              <a:rPr lang="el-GR" sz="3000" b="0" dirty="0" smtClean="0"/>
              <a:t>1/2</a:t>
            </a:r>
            <a:r>
              <a:rPr lang="el-GR" dirty="0" smtClean="0"/>
              <a:t> </a:t>
            </a:r>
            <a:endParaRPr lang="el-GR" dirty="0"/>
          </a:p>
        </p:txBody>
      </p:sp>
      <p:sp>
        <p:nvSpPr>
          <p:cNvPr id="3" name="Θέση περιεχομένου 2"/>
          <p:cNvSpPr>
            <a:spLocks noGrp="1"/>
          </p:cNvSpPr>
          <p:nvPr>
            <p:ph idx="1"/>
          </p:nvPr>
        </p:nvSpPr>
        <p:spPr/>
        <p:txBody>
          <a:bodyPr>
            <a:normAutofit/>
          </a:bodyPr>
          <a:lstStyle/>
          <a:p>
            <a:pPr marL="457200" indent="-457200">
              <a:buFont typeface="+mj-lt"/>
              <a:buAutoNum type="arabicPeriod"/>
            </a:pPr>
            <a:r>
              <a:rPr lang="el-GR" dirty="0"/>
              <a:t>Χρωματισμένα επιχρίσματα (</a:t>
            </a:r>
            <a:r>
              <a:rPr lang="el-GR" dirty="0" err="1"/>
              <a:t>blood</a:t>
            </a:r>
            <a:r>
              <a:rPr lang="el-GR" dirty="0"/>
              <a:t> </a:t>
            </a:r>
            <a:r>
              <a:rPr lang="el-GR" dirty="0" err="1"/>
              <a:t>film</a:t>
            </a:r>
            <a:r>
              <a:rPr lang="el-GR" dirty="0" smtClean="0"/>
              <a:t>).</a:t>
            </a:r>
            <a:endParaRPr lang="el-GR" dirty="0"/>
          </a:p>
          <a:p>
            <a:pPr marL="457200" indent="-457200">
              <a:buFont typeface="+mj-lt"/>
              <a:buAutoNum type="arabicPeriod"/>
            </a:pPr>
            <a:r>
              <a:rPr lang="el-GR" dirty="0"/>
              <a:t>Μετρώνται 100 λευκά αιμοσφαίρια και εξάγεται το </a:t>
            </a:r>
            <a:r>
              <a:rPr lang="el-GR" dirty="0" smtClean="0"/>
              <a:t>%.</a:t>
            </a:r>
            <a:endParaRPr lang="el-GR" dirty="0"/>
          </a:p>
          <a:p>
            <a:pPr marL="457200" indent="-457200">
              <a:buFont typeface="+mj-lt"/>
              <a:buAutoNum type="arabicPeriod"/>
            </a:pPr>
            <a:r>
              <a:rPr lang="el-GR" dirty="0" smtClean="0"/>
              <a:t>Παράδειγμα στα </a:t>
            </a:r>
            <a:r>
              <a:rPr lang="el-GR" dirty="0"/>
              <a:t>100 </a:t>
            </a:r>
            <a:r>
              <a:rPr lang="el-GR" dirty="0" err="1"/>
              <a:t>WBCs</a:t>
            </a:r>
            <a:r>
              <a:rPr lang="el-GR" dirty="0"/>
              <a:t> </a:t>
            </a:r>
            <a:r>
              <a:rPr lang="el-GR" dirty="0" smtClean="0"/>
              <a:t>βρέθηκαν:</a:t>
            </a:r>
          </a:p>
          <a:p>
            <a:pPr marL="857250" lvl="1" indent="-457200"/>
            <a:r>
              <a:rPr lang="el-GR" dirty="0" smtClean="0"/>
              <a:t>63 ουδετερόφιλα,</a:t>
            </a:r>
          </a:p>
          <a:p>
            <a:pPr marL="857250" lvl="1" indent="-457200"/>
            <a:r>
              <a:rPr lang="el-GR" dirty="0" smtClean="0"/>
              <a:t>28 λεμφοκύτταρα,</a:t>
            </a:r>
          </a:p>
          <a:p>
            <a:pPr marL="857250" lvl="1" indent="-457200"/>
            <a:r>
              <a:rPr lang="el-GR" dirty="0" smtClean="0"/>
              <a:t>6 </a:t>
            </a:r>
            <a:r>
              <a:rPr lang="el-GR" dirty="0"/>
              <a:t>μονοκύτταρα </a:t>
            </a:r>
            <a:r>
              <a:rPr lang="el-GR" dirty="0" smtClean="0"/>
              <a:t>και</a:t>
            </a:r>
          </a:p>
          <a:p>
            <a:pPr marL="857250" lvl="1" indent="-457200"/>
            <a:r>
              <a:rPr lang="el-GR" dirty="0" smtClean="0"/>
              <a:t>3 </a:t>
            </a:r>
            <a:r>
              <a:rPr lang="el-GR" dirty="0" err="1" smtClean="0"/>
              <a:t>ηωσινόφιλα</a:t>
            </a:r>
            <a:r>
              <a:rPr lang="el-GR" dirty="0" smtClean="0"/>
              <a:t>,</a:t>
            </a:r>
          </a:p>
          <a:p>
            <a:pPr marL="444500" indent="0">
              <a:buNone/>
            </a:pPr>
            <a:r>
              <a:rPr lang="el-GR" dirty="0" smtClean="0"/>
              <a:t>άρα </a:t>
            </a:r>
            <a:r>
              <a:rPr lang="el-GR" dirty="0"/>
              <a:t>ο λευκοκυτταρικός τύπος είναι 63%, 28%, 6% και 3% </a:t>
            </a:r>
            <a:r>
              <a:rPr lang="el-GR" dirty="0" smtClean="0"/>
              <a:t>αντίστοιχα.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1429463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Προσδιορισμός Λευκοκυτταρικού </a:t>
            </a:r>
            <a:r>
              <a:rPr lang="el-GR" dirty="0" smtClean="0"/>
              <a:t>Τύπου </a:t>
            </a:r>
            <a:r>
              <a:rPr lang="el-GR" sz="3000" b="0" dirty="0"/>
              <a:t>2</a:t>
            </a:r>
            <a:r>
              <a:rPr lang="el-GR" sz="3000" b="0" dirty="0" smtClean="0"/>
              <a:t>/2</a:t>
            </a:r>
            <a:r>
              <a:rPr lang="el-GR" dirty="0" smtClean="0"/>
              <a:t> </a:t>
            </a:r>
            <a:endParaRPr lang="el-GR" dirty="0"/>
          </a:p>
        </p:txBody>
      </p:sp>
      <p:sp>
        <p:nvSpPr>
          <p:cNvPr id="3" name="Θέση περιεχομένου 2"/>
          <p:cNvSpPr>
            <a:spLocks noGrp="1"/>
          </p:cNvSpPr>
          <p:nvPr>
            <p:ph idx="1"/>
          </p:nvPr>
        </p:nvSpPr>
        <p:spPr/>
        <p:txBody>
          <a:bodyPr>
            <a:normAutofit/>
          </a:bodyPr>
          <a:lstStyle/>
          <a:p>
            <a:pPr marL="457200" indent="-457200">
              <a:buFont typeface="+mj-lt"/>
              <a:buAutoNum type="arabicPeriod" startAt="4"/>
            </a:pPr>
            <a:r>
              <a:rPr lang="el-GR" b="1" dirty="0" smtClean="0"/>
              <a:t>Φυσιολογικές τιμές</a:t>
            </a:r>
          </a:p>
          <a:p>
            <a:pPr lvl="1" indent="-387350"/>
            <a:r>
              <a:rPr lang="el-GR" dirty="0" smtClean="0"/>
              <a:t>Πολυμορφοπύρηνα </a:t>
            </a:r>
            <a:r>
              <a:rPr lang="el-GR" dirty="0"/>
              <a:t>ουδετερόφιλα 50-70</a:t>
            </a:r>
            <a:r>
              <a:rPr lang="el-GR" dirty="0" smtClean="0"/>
              <a:t>%.</a:t>
            </a:r>
            <a:endParaRPr lang="el-GR" dirty="0"/>
          </a:p>
          <a:p>
            <a:pPr lvl="1" indent="-387350"/>
            <a:r>
              <a:rPr lang="el-GR" dirty="0"/>
              <a:t>Πολυμορφοπύρηνα </a:t>
            </a:r>
            <a:r>
              <a:rPr lang="el-GR" dirty="0" err="1"/>
              <a:t>βασεόφιλα</a:t>
            </a:r>
            <a:r>
              <a:rPr lang="el-GR" dirty="0"/>
              <a:t> 0-1</a:t>
            </a:r>
            <a:r>
              <a:rPr lang="el-GR" dirty="0" smtClean="0"/>
              <a:t>%.</a:t>
            </a:r>
            <a:endParaRPr lang="el-GR" dirty="0"/>
          </a:p>
          <a:p>
            <a:pPr lvl="1" indent="-387350"/>
            <a:r>
              <a:rPr lang="el-GR" dirty="0"/>
              <a:t>Πολυμορφοπύρηνα </a:t>
            </a:r>
            <a:r>
              <a:rPr lang="el-GR" dirty="0" err="1"/>
              <a:t>ηωσινόφιλα</a:t>
            </a:r>
            <a:r>
              <a:rPr lang="el-GR" dirty="0"/>
              <a:t> 1-4</a:t>
            </a:r>
            <a:r>
              <a:rPr lang="el-GR" dirty="0" smtClean="0"/>
              <a:t>%.</a:t>
            </a:r>
            <a:endParaRPr lang="el-GR" dirty="0"/>
          </a:p>
          <a:p>
            <a:pPr lvl="1" indent="-387350"/>
            <a:r>
              <a:rPr lang="el-GR" dirty="0"/>
              <a:t>Λεμφοκύτταρα 20-40</a:t>
            </a:r>
            <a:r>
              <a:rPr lang="el-GR" dirty="0" smtClean="0"/>
              <a:t>%.</a:t>
            </a:r>
            <a:endParaRPr lang="el-GR" dirty="0"/>
          </a:p>
          <a:p>
            <a:pPr lvl="1" indent="-387350"/>
            <a:r>
              <a:rPr lang="el-GR" dirty="0"/>
              <a:t>Μονοκύτταρα 2-8</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21901569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3"/>
          <p:cNvGraphicFramePr>
            <a:graphicFrameLocks noGrp="1"/>
          </p:cNvGraphicFramePr>
          <p:nvPr>
            <p:extLst>
              <p:ext uri="{D42A27DB-BD31-4B8C-83A1-F6EECF244321}">
                <p14:modId xmlns:p14="http://schemas.microsoft.com/office/powerpoint/2010/main" val="2166280824"/>
              </p:ext>
            </p:extLst>
          </p:nvPr>
        </p:nvGraphicFramePr>
        <p:xfrm>
          <a:off x="179512" y="1269290"/>
          <a:ext cx="8753475" cy="4489452"/>
        </p:xfrm>
        <a:graphic>
          <a:graphicData uri="http://schemas.openxmlformats.org/drawingml/2006/table">
            <a:tbl>
              <a:tblPr firstRow="1"/>
              <a:tblGrid>
                <a:gridCol w="1897062"/>
                <a:gridCol w="2581275"/>
                <a:gridCol w="833438"/>
                <a:gridCol w="819150"/>
                <a:gridCol w="2622550"/>
              </a:tblGrid>
              <a:tr h="450850">
                <a:tc gridSpan="4">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l-GR" altLang="el-GR" sz="2000" b="1" i="0" u="none" strike="noStrike" cap="none" normalizeH="0" baseline="0" dirty="0" smtClean="0">
                        <a:ln>
                          <a:noFill/>
                        </a:ln>
                        <a:solidFill>
                          <a:schemeClr val="tx1"/>
                        </a:solidFill>
                        <a:effectLst/>
                        <a:latin typeface="+mn-lt"/>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1" i="0" u="none" strike="noStrike" cap="none" normalizeH="0" baseline="0" smtClean="0">
                          <a:ln>
                            <a:noFill/>
                          </a:ln>
                          <a:solidFill>
                            <a:schemeClr val="tx1"/>
                          </a:solidFill>
                          <a:effectLst/>
                          <a:latin typeface="+mn-lt"/>
                          <a:cs typeface="Arial" pitchFamily="34" charset="0"/>
                        </a:rPr>
                        <a:t>Τιμή ανά μ</a:t>
                      </a:r>
                      <a:r>
                        <a:rPr kumimoji="0" lang="en-US" altLang="el-GR" sz="2000" b="1" i="0" u="none" strike="noStrike" cap="none" normalizeH="0" baseline="0" smtClean="0">
                          <a:ln>
                            <a:noFill/>
                          </a:ln>
                          <a:solidFill>
                            <a:schemeClr val="tx1"/>
                          </a:solidFill>
                          <a:effectLst/>
                          <a:latin typeface="+mn-lt"/>
                          <a:cs typeface="Arial" pitchFamily="34" charset="0"/>
                        </a:rPr>
                        <a:t>l</a:t>
                      </a:r>
                      <a:endParaRPr kumimoji="0" lang="el-GR" altLang="el-GR" sz="2000" b="1" i="0" u="none" strike="noStrike" cap="none" normalizeH="0" baseline="0" smtClean="0">
                        <a:ln>
                          <a:noFill/>
                        </a:ln>
                        <a:solidFill>
                          <a:schemeClr val="tx1"/>
                        </a:solidFill>
                        <a:effectLst/>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gridSpan="2">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1" i="0" u="none" strike="noStrike" cap="none" normalizeH="0" baseline="0" smtClean="0">
                          <a:ln>
                            <a:noFill/>
                          </a:ln>
                          <a:solidFill>
                            <a:schemeClr val="tx1"/>
                          </a:solidFill>
                          <a:effectLst/>
                          <a:latin typeface="+mn-lt"/>
                          <a:cs typeface="Arial" pitchFamily="34" charset="0"/>
                        </a:rPr>
                        <a:t>Κατηγορίες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1" i="0" u="none" strike="noStrike" cap="none" normalizeH="0" baseline="0" smtClean="0">
                          <a:ln>
                            <a:noFill/>
                          </a:ln>
                          <a:solidFill>
                            <a:schemeClr val="tx1"/>
                          </a:solidFill>
                          <a:effectLst/>
                          <a:latin typeface="+mn-lt"/>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1" i="0" u="none" strike="noStrike" cap="none" normalizeH="0" baseline="0" smtClean="0">
                          <a:ln>
                            <a:noFill/>
                          </a:ln>
                          <a:solidFill>
                            <a:schemeClr val="tx1"/>
                          </a:solidFill>
                          <a:effectLst/>
                          <a:latin typeface="+mn-lt"/>
                          <a:cs typeface="Arial" pitchFamily="34" charset="0"/>
                        </a:rPr>
                        <a:t>Μ.Ο.</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1" i="0" u="none" strike="noStrike" cap="none" normalizeH="0" baseline="0" smtClean="0">
                          <a:ln>
                            <a:noFill/>
                          </a:ln>
                          <a:solidFill>
                            <a:schemeClr val="tx1"/>
                          </a:solidFill>
                          <a:effectLst/>
                          <a:latin typeface="+mn-lt"/>
                          <a:cs typeface="Arial" pitchFamily="34" charset="0"/>
                        </a:rPr>
                        <a:t>Όρια διακύμανσης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gridSpan="2">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1" i="0" u="none" strike="noStrike" cap="none" normalizeH="0" baseline="0" smtClean="0">
                          <a:ln>
                            <a:noFill/>
                          </a:ln>
                          <a:solidFill>
                            <a:schemeClr val="tx1"/>
                          </a:solidFill>
                          <a:effectLst/>
                          <a:latin typeface="+mn-lt"/>
                          <a:cs typeface="Arial" pitchFamily="34" charset="0"/>
                        </a:rPr>
                        <a:t>Βασεόφιλα πολυμορφοπύρηνα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1" i="0" u="none" strike="noStrike" cap="none" normalizeH="0" baseline="0" smtClean="0">
                          <a:ln>
                            <a:noFill/>
                          </a:ln>
                          <a:solidFill>
                            <a:schemeClr val="tx1"/>
                          </a:solidFill>
                          <a:effectLst/>
                          <a:latin typeface="+mn-lt"/>
                          <a:cs typeface="Arial" pitchFamily="34" charset="0"/>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1" i="0" u="none" strike="noStrike" cap="none" normalizeH="0" baseline="0" smtClean="0">
                          <a:ln>
                            <a:noFill/>
                          </a:ln>
                          <a:solidFill>
                            <a:schemeClr val="tx1"/>
                          </a:solidFill>
                          <a:effectLst/>
                          <a:latin typeface="+mn-lt"/>
                          <a:cs typeface="Arial" pitchFamily="34"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1" i="0" u="none" strike="noStrike" cap="none" normalizeH="0" baseline="0" smtClean="0">
                          <a:ln>
                            <a:noFill/>
                          </a:ln>
                          <a:solidFill>
                            <a:schemeClr val="tx1"/>
                          </a:solidFill>
                          <a:effectLst/>
                          <a:latin typeface="+mn-lt"/>
                          <a:cs typeface="Arial" pitchFamily="34" charset="0"/>
                        </a:rPr>
                        <a:t>0-100 ή 0.0-0.1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gridSpan="2">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1" i="0" u="none" strike="noStrike" cap="none" normalizeH="0" baseline="0" smtClean="0">
                          <a:ln>
                            <a:noFill/>
                          </a:ln>
                          <a:solidFill>
                            <a:schemeClr val="tx1"/>
                          </a:solidFill>
                          <a:effectLst/>
                          <a:latin typeface="+mn-lt"/>
                          <a:cs typeface="Arial" pitchFamily="34" charset="0"/>
                        </a:rPr>
                        <a:t>Ηωσινόφιλα πολυμορφοπύρηνα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1" i="0" u="none" strike="noStrike" cap="none" normalizeH="0" baseline="0" smtClean="0">
                          <a:ln>
                            <a:noFill/>
                          </a:ln>
                          <a:solidFill>
                            <a:schemeClr val="tx1"/>
                          </a:solidFill>
                          <a:effectLst/>
                          <a:latin typeface="+mn-lt"/>
                          <a:cs typeface="Arial" pitchFamily="34"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1" i="0" u="none" strike="noStrike" cap="none" normalizeH="0" baseline="0" smtClean="0">
                          <a:ln>
                            <a:noFill/>
                          </a:ln>
                          <a:solidFill>
                            <a:schemeClr val="tx1"/>
                          </a:solidFill>
                          <a:effectLst/>
                          <a:latin typeface="+mn-lt"/>
                          <a:cs typeface="Arial" pitchFamily="34"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1" i="0" u="none" strike="noStrike" cap="none" normalizeH="0" baseline="0" smtClean="0">
                          <a:ln>
                            <a:noFill/>
                          </a:ln>
                          <a:solidFill>
                            <a:schemeClr val="tx1"/>
                          </a:solidFill>
                          <a:effectLst/>
                          <a:latin typeface="+mn-lt"/>
                          <a:cs typeface="Arial" pitchFamily="34" charset="0"/>
                        </a:rPr>
                        <a:t>50-350 ή 0.05-0.35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rowSpan="3">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1" i="0" u="none" strike="noStrike" cap="none" normalizeH="0" baseline="0" dirty="0" smtClean="0">
                          <a:ln>
                            <a:noFill/>
                          </a:ln>
                          <a:solidFill>
                            <a:schemeClr val="tx1"/>
                          </a:solidFill>
                          <a:effectLst/>
                          <a:latin typeface="+mn-lt"/>
                          <a:cs typeface="Arial" pitchFamily="34" charset="0"/>
                        </a:rPr>
                        <a:t>Ουδετερόφιλα</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1600" b="1" i="0" u="none" strike="noStrike" cap="none" normalizeH="0" baseline="0" dirty="0" smtClean="0">
                          <a:ln>
                            <a:noFill/>
                          </a:ln>
                          <a:solidFill>
                            <a:schemeClr val="tx1"/>
                          </a:solidFill>
                          <a:effectLst/>
                          <a:latin typeface="+mn-lt"/>
                          <a:cs typeface="Arial" pitchFamily="34" charset="0"/>
                        </a:rPr>
                        <a:t>πολυμορφοπύρηνα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1" i="0" u="none" strike="noStrike" cap="none" normalizeH="0" baseline="0" smtClean="0">
                          <a:ln>
                            <a:noFill/>
                          </a:ln>
                          <a:solidFill>
                            <a:schemeClr val="tx1"/>
                          </a:solidFill>
                          <a:effectLst/>
                          <a:latin typeface="+mn-lt"/>
                          <a:cs typeface="Arial" pitchFamily="34" charset="0"/>
                        </a:rPr>
                        <a:t>Μεταμυελοκύτταρα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1" i="0" u="none" strike="noStrike" cap="none" normalizeH="0" baseline="0" smtClean="0">
                          <a:ln>
                            <a:noFill/>
                          </a:ln>
                          <a:solidFill>
                            <a:schemeClr val="tx1"/>
                          </a:solidFill>
                          <a:effectLst/>
                          <a:latin typeface="+mn-lt"/>
                          <a:cs typeface="Arial" pitchFamily="34" charset="0"/>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1" i="0" u="none" strike="noStrike" cap="none" normalizeH="0" baseline="0" smtClean="0">
                          <a:ln>
                            <a:noFill/>
                          </a:ln>
                          <a:solidFill>
                            <a:schemeClr val="tx1"/>
                          </a:solidFill>
                          <a:effectLst/>
                          <a:latin typeface="+mn-lt"/>
                          <a:cs typeface="Arial" pitchFamily="34"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1" i="0" u="none" strike="noStrike" cap="none" normalizeH="0" baseline="0" smtClean="0">
                          <a:ln>
                            <a:noFill/>
                          </a:ln>
                          <a:solidFill>
                            <a:schemeClr val="tx1"/>
                          </a:solidFill>
                          <a:effectLst/>
                          <a:latin typeface="+mn-lt"/>
                          <a:cs typeface="Arial" pitchFamily="34" charset="0"/>
                        </a:rPr>
                        <a:t>0-100 ή 0.0-0.1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vMerge="1">
                  <a:txBody>
                    <a:bodyPr/>
                    <a:lstStyle/>
                    <a:p>
                      <a:endParaRPr lang="el-GR"/>
                    </a:p>
                  </a:txBody>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1" i="0" u="none" strike="noStrike" cap="none" normalizeH="0" baseline="0" smtClean="0">
                          <a:ln>
                            <a:noFill/>
                          </a:ln>
                          <a:solidFill>
                            <a:schemeClr val="tx1"/>
                          </a:solidFill>
                          <a:effectLst/>
                          <a:latin typeface="+mn-lt"/>
                          <a:cs typeface="Arial" pitchFamily="34" charset="0"/>
                        </a:rPr>
                        <a:t>Ραβδοπύρηνα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1" i="0" u="none" strike="noStrike" cap="none" normalizeH="0" baseline="0" smtClean="0">
                          <a:ln>
                            <a:noFill/>
                          </a:ln>
                          <a:solidFill>
                            <a:schemeClr val="tx1"/>
                          </a:solidFill>
                          <a:effectLst/>
                          <a:latin typeface="+mn-lt"/>
                          <a:cs typeface="Arial" pitchFamily="34"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1" i="0" u="none" strike="noStrike" cap="none" normalizeH="0" baseline="0" smtClean="0">
                          <a:ln>
                            <a:noFill/>
                          </a:ln>
                          <a:solidFill>
                            <a:schemeClr val="tx1"/>
                          </a:solidFill>
                          <a:effectLst/>
                          <a:latin typeface="+mn-lt"/>
                          <a:cs typeface="Arial" pitchFamily="34"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1" i="0" u="none" strike="noStrike" cap="none" normalizeH="0" baseline="0" smtClean="0">
                          <a:ln>
                            <a:noFill/>
                          </a:ln>
                          <a:solidFill>
                            <a:schemeClr val="tx1"/>
                          </a:solidFill>
                          <a:effectLst/>
                          <a:latin typeface="+mn-lt"/>
                          <a:cs typeface="Arial" pitchFamily="34" charset="0"/>
                        </a:rPr>
                        <a:t>50-350 ή 0.05-0.35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vMerge="1">
                  <a:txBody>
                    <a:bodyPr/>
                    <a:lstStyle/>
                    <a:p>
                      <a:endParaRPr lang="el-GR"/>
                    </a:p>
                  </a:txBody>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1" i="0" u="none" strike="noStrike" cap="none" normalizeH="0" baseline="0" smtClean="0">
                          <a:ln>
                            <a:noFill/>
                          </a:ln>
                          <a:solidFill>
                            <a:schemeClr val="tx1"/>
                          </a:solidFill>
                          <a:effectLst/>
                          <a:latin typeface="+mn-lt"/>
                          <a:cs typeface="Arial" pitchFamily="34" charset="0"/>
                        </a:rPr>
                        <a:t>Πολυμορφοπύρηνα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1" i="0" u="none" strike="noStrike" cap="none" normalizeH="0" baseline="0" smtClean="0">
                          <a:ln>
                            <a:noFill/>
                          </a:ln>
                          <a:solidFill>
                            <a:schemeClr val="tx1"/>
                          </a:solidFill>
                          <a:effectLst/>
                          <a:latin typeface="+mn-lt"/>
                          <a:cs typeface="Arial" pitchFamily="34" charset="0"/>
                        </a:rPr>
                        <a:t>50-70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1" i="0" u="none" strike="noStrike" cap="none" normalizeH="0" baseline="0" smtClean="0">
                          <a:ln>
                            <a:noFill/>
                          </a:ln>
                          <a:solidFill>
                            <a:schemeClr val="tx1"/>
                          </a:solidFill>
                          <a:effectLst/>
                          <a:latin typeface="+mn-lt"/>
                          <a:cs typeface="Arial" pitchFamily="34" charset="0"/>
                        </a:rPr>
                        <a:t>4.000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1" i="0" u="none" strike="noStrike" cap="none" normalizeH="0" baseline="0" smtClean="0">
                          <a:ln>
                            <a:noFill/>
                          </a:ln>
                          <a:solidFill>
                            <a:schemeClr val="tx1"/>
                          </a:solidFill>
                          <a:effectLst/>
                          <a:latin typeface="+mn-lt"/>
                          <a:cs typeface="Arial" pitchFamily="34" charset="0"/>
                        </a:rPr>
                        <a:t>2.200-7.000 ή 2.2-7.0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gridSpan="2">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1" i="0" u="none" strike="noStrike" cap="none" normalizeH="0" baseline="0" smtClean="0">
                          <a:ln>
                            <a:noFill/>
                          </a:ln>
                          <a:solidFill>
                            <a:schemeClr val="tx1"/>
                          </a:solidFill>
                          <a:effectLst/>
                          <a:latin typeface="+mn-lt"/>
                          <a:cs typeface="Arial" pitchFamily="34" charset="0"/>
                        </a:rPr>
                        <a:t>Λεμφοκύτταρα (άκοκκα)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1" i="0" u="none" strike="noStrike" cap="none" normalizeH="0" baseline="0" smtClean="0">
                          <a:ln>
                            <a:noFill/>
                          </a:ln>
                          <a:solidFill>
                            <a:schemeClr val="tx1"/>
                          </a:solidFill>
                          <a:effectLst/>
                          <a:latin typeface="+mn-lt"/>
                          <a:cs typeface="Arial" pitchFamily="34" charset="0"/>
                        </a:rPr>
                        <a:t>20-40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1" i="0" u="none" strike="noStrike" cap="none" normalizeH="0" baseline="0" smtClean="0">
                          <a:ln>
                            <a:noFill/>
                          </a:ln>
                          <a:solidFill>
                            <a:schemeClr val="tx1"/>
                          </a:solidFill>
                          <a:effectLst/>
                          <a:latin typeface="+mn-lt"/>
                          <a:cs typeface="Arial" pitchFamily="34" charset="0"/>
                        </a:rPr>
                        <a:t>2.200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1" i="0" u="none" strike="noStrike" cap="none" normalizeH="0" baseline="0" smtClean="0">
                          <a:ln>
                            <a:noFill/>
                          </a:ln>
                          <a:solidFill>
                            <a:schemeClr val="tx1"/>
                          </a:solidFill>
                          <a:effectLst/>
                          <a:latin typeface="+mn-lt"/>
                          <a:cs typeface="Arial" pitchFamily="34" charset="0"/>
                        </a:rPr>
                        <a:t>1.100-3.300 ή 1.1-3.3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450">
                <a:tc gridSpan="2">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1" i="0" u="none" strike="noStrike" cap="none" normalizeH="0" baseline="0" smtClean="0">
                          <a:ln>
                            <a:noFill/>
                          </a:ln>
                          <a:solidFill>
                            <a:schemeClr val="tx1"/>
                          </a:solidFill>
                          <a:effectLst/>
                          <a:latin typeface="+mn-lt"/>
                          <a:cs typeface="Arial" pitchFamily="34" charset="0"/>
                        </a:rPr>
                        <a:t>Μονοκύτταρα (άκοκκα)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1" i="0" u="none" strike="noStrike" cap="none" normalizeH="0" baseline="0" smtClean="0">
                          <a:ln>
                            <a:noFill/>
                          </a:ln>
                          <a:solidFill>
                            <a:schemeClr val="tx1"/>
                          </a:solidFill>
                          <a:effectLst/>
                          <a:latin typeface="+mn-lt"/>
                          <a:cs typeface="Arial" pitchFamily="34" charset="0"/>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1" i="0" u="none" strike="noStrike" cap="none" normalizeH="0" baseline="0" smtClean="0">
                          <a:ln>
                            <a:noFill/>
                          </a:ln>
                          <a:solidFill>
                            <a:schemeClr val="tx1"/>
                          </a:solidFill>
                          <a:effectLst/>
                          <a:latin typeface="+mn-lt"/>
                          <a:cs typeface="Arial" pitchFamily="34" charset="0"/>
                        </a:rPr>
                        <a:t>530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1" i="0" u="none" strike="noStrike" cap="none" normalizeH="0" baseline="0" smtClean="0">
                          <a:ln>
                            <a:noFill/>
                          </a:ln>
                          <a:solidFill>
                            <a:schemeClr val="tx1"/>
                          </a:solidFill>
                          <a:effectLst/>
                          <a:latin typeface="+mn-lt"/>
                          <a:cs typeface="Arial" pitchFamily="34" charset="0"/>
                        </a:rPr>
                        <a:t>150-700 ή 0.15-0.7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gridSpan="2">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1" i="0" u="none" strike="noStrike" cap="none" normalizeH="0" baseline="0" dirty="0" smtClean="0">
                          <a:ln>
                            <a:noFill/>
                          </a:ln>
                          <a:solidFill>
                            <a:schemeClr val="tx1"/>
                          </a:solidFill>
                          <a:effectLst/>
                          <a:latin typeface="+mn-lt"/>
                          <a:cs typeface="Arial" pitchFamily="34" charset="0"/>
                        </a:rPr>
                        <a:t>Σύνολο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1" i="0" u="none" strike="noStrike" cap="none" normalizeH="0" baseline="0" smtClean="0">
                          <a:ln>
                            <a:noFill/>
                          </a:ln>
                          <a:solidFill>
                            <a:schemeClr val="tx1"/>
                          </a:solidFill>
                          <a:effectLst/>
                          <a:latin typeface="+mn-lt"/>
                          <a:cs typeface="Arial" pitchFamily="34"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1" i="0" u="none" strike="noStrike" cap="none" normalizeH="0" baseline="0" smtClean="0">
                          <a:ln>
                            <a:noFill/>
                          </a:ln>
                          <a:solidFill>
                            <a:schemeClr val="tx1"/>
                          </a:solidFill>
                          <a:effectLst/>
                          <a:latin typeface="+mn-lt"/>
                          <a:cs typeface="Arial" pitchFamily="34" charset="0"/>
                        </a:rPr>
                        <a:t>7.200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1" i="0" u="none" strike="noStrike" cap="none" normalizeH="0" baseline="0" dirty="0" smtClean="0">
                          <a:ln>
                            <a:noFill/>
                          </a:ln>
                          <a:solidFill>
                            <a:schemeClr val="tx1"/>
                          </a:solidFill>
                          <a:effectLst/>
                          <a:latin typeface="+mn-lt"/>
                          <a:cs typeface="Arial" pitchFamily="34" charset="0"/>
                        </a:rPr>
                        <a:t>4.000-11.000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878" name="AutoShape 65"/>
          <p:cNvSpPr>
            <a:spLocks noChangeArrowheads="1"/>
          </p:cNvSpPr>
          <p:nvPr/>
        </p:nvSpPr>
        <p:spPr bwMode="auto">
          <a:xfrm>
            <a:off x="6880971" y="5758408"/>
            <a:ext cx="762000" cy="622920"/>
          </a:xfrm>
          <a:prstGeom prst="downArrow">
            <a:avLst>
              <a:gd name="adj1" fmla="val 50000"/>
              <a:gd name="adj2" fmla="val 25000"/>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l-GR" altLang="el-GR" sz="1800"/>
          </a:p>
        </p:txBody>
      </p:sp>
      <p:sp>
        <p:nvSpPr>
          <p:cNvPr id="34879" name="Text Box 66"/>
          <p:cNvSpPr txBox="1">
            <a:spLocks noChangeArrowheads="1"/>
          </p:cNvSpPr>
          <p:nvPr/>
        </p:nvSpPr>
        <p:spPr bwMode="auto">
          <a:xfrm>
            <a:off x="3059832" y="6309320"/>
            <a:ext cx="510332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l-GR" altLang="el-GR" sz="2200" b="1" dirty="0">
                <a:latin typeface="+mn-lt"/>
              </a:rPr>
              <a:t>Απόλυτος αριθμός λευκών αιμοσφαιρίων</a:t>
            </a:r>
          </a:p>
        </p:txBody>
      </p:sp>
      <p:sp>
        <p:nvSpPr>
          <p:cNvPr id="34880" name="Oval 67"/>
          <p:cNvSpPr>
            <a:spLocks noChangeArrowheads="1"/>
          </p:cNvSpPr>
          <p:nvPr/>
        </p:nvSpPr>
        <p:spPr bwMode="auto">
          <a:xfrm>
            <a:off x="6324600" y="5301208"/>
            <a:ext cx="1905000" cy="457200"/>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l-GR" altLang="el-GR" sz="1800"/>
          </a:p>
        </p:txBody>
      </p:sp>
      <p:sp>
        <p:nvSpPr>
          <p:cNvPr id="2" name="Τίτλος 1"/>
          <p:cNvSpPr>
            <a:spLocks noGrp="1"/>
          </p:cNvSpPr>
          <p:nvPr>
            <p:ph type="title"/>
          </p:nvPr>
        </p:nvSpPr>
        <p:spPr>
          <a:xfrm>
            <a:off x="0" y="116632"/>
            <a:ext cx="9144000" cy="908720"/>
          </a:xfrm>
        </p:spPr>
        <p:txBody>
          <a:bodyPr>
            <a:noAutofit/>
          </a:bodyPr>
          <a:lstStyle/>
          <a:p>
            <a:r>
              <a:rPr lang="el-GR" dirty="0"/>
              <a:t>Φυσιολογική Κατανομή </a:t>
            </a:r>
            <a:r>
              <a:rPr lang="el-GR" dirty="0" err="1"/>
              <a:t>WBCs</a:t>
            </a:r>
            <a:r>
              <a:rPr lang="el-GR" dirty="0"/>
              <a:t> στον Ενήλικα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29929958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Προβλήματα </a:t>
            </a:r>
          </a:p>
        </p:txBody>
      </p:sp>
      <p:sp>
        <p:nvSpPr>
          <p:cNvPr id="3" name="Θέση περιεχομένου 2"/>
          <p:cNvSpPr>
            <a:spLocks noGrp="1"/>
          </p:cNvSpPr>
          <p:nvPr>
            <p:ph idx="1"/>
          </p:nvPr>
        </p:nvSpPr>
        <p:spPr/>
        <p:txBody>
          <a:bodyPr/>
          <a:lstStyle/>
          <a:p>
            <a:pPr marL="457200" indent="-457200">
              <a:buFont typeface="+mj-lt"/>
              <a:buAutoNum type="arabicPeriod"/>
            </a:pPr>
            <a:r>
              <a:rPr lang="el-GR" dirty="0"/>
              <a:t>Η επίστρωση του αίματος γίνεται αμέσως μετά την </a:t>
            </a:r>
            <a:r>
              <a:rPr lang="el-GR" dirty="0" smtClean="0"/>
              <a:t>αιμοληψία.</a:t>
            </a:r>
            <a:endParaRPr lang="el-GR" dirty="0"/>
          </a:p>
          <a:p>
            <a:pPr marL="457200" indent="-457200">
              <a:buFont typeface="+mj-lt"/>
              <a:buAutoNum type="arabicPeriod"/>
            </a:pPr>
            <a:r>
              <a:rPr lang="el-GR" dirty="0"/>
              <a:t>Μελετάται η επίστρωση </a:t>
            </a:r>
            <a:r>
              <a:rPr lang="el-GR" dirty="0" smtClean="0"/>
              <a:t>μακροσκοπικά.</a:t>
            </a:r>
            <a:endParaRPr lang="el-GR" dirty="0"/>
          </a:p>
          <a:p>
            <a:pPr marL="457200" indent="-457200">
              <a:buFont typeface="+mj-lt"/>
              <a:buAutoNum type="arabicPeriod"/>
            </a:pPr>
            <a:r>
              <a:rPr lang="el-GR" dirty="0"/>
              <a:t>Το αίμα καλό είναι να μην έχει αντιπηκτικό (μορφολογία </a:t>
            </a:r>
            <a:r>
              <a:rPr lang="el-GR" dirty="0" err="1"/>
              <a:t>RBCs</a:t>
            </a:r>
            <a:r>
              <a:rPr lang="el-GR" dirty="0" smtClean="0"/>
              <a:t>).</a:t>
            </a:r>
            <a:endParaRPr lang="el-GR" dirty="0"/>
          </a:p>
          <a:p>
            <a:pPr marL="457200" indent="-457200">
              <a:buFont typeface="+mj-lt"/>
              <a:buAutoNum type="arabicPeriod"/>
            </a:pPr>
            <a:r>
              <a:rPr lang="el-GR" dirty="0"/>
              <a:t>Μελετάται μικροσκοπικά σε μικρή μεγέθυνση (αρχικά) </a:t>
            </a:r>
            <a:r>
              <a:rPr lang="el-GR" dirty="0" smtClean="0"/>
              <a:t>Χ40.</a:t>
            </a:r>
            <a:endParaRPr lang="el-GR" dirty="0"/>
          </a:p>
          <a:p>
            <a:pPr marL="457200" indent="-457200">
              <a:buFont typeface="+mj-lt"/>
              <a:buAutoNum type="arabicPeriod"/>
            </a:pPr>
            <a:r>
              <a:rPr lang="el-GR" dirty="0"/>
              <a:t>Με καταδυτικό φακό Χ100 επιλέγουμε περιοχές όπου τα </a:t>
            </a:r>
            <a:r>
              <a:rPr lang="el-GR" dirty="0" err="1"/>
              <a:t>RBCs</a:t>
            </a:r>
            <a:r>
              <a:rPr lang="el-GR" dirty="0"/>
              <a:t> δεν </a:t>
            </a:r>
            <a:r>
              <a:rPr lang="el-GR" dirty="0" smtClean="0"/>
              <a:t>επικαλύπτονται.</a:t>
            </a:r>
            <a:endParaRPr lang="el-GR" dirty="0"/>
          </a:p>
          <a:p>
            <a:pPr marL="457200" indent="-457200">
              <a:buFont typeface="+mj-lt"/>
              <a:buAutoNum type="arabicPeriod"/>
            </a:pPr>
            <a:r>
              <a:rPr lang="el-GR" dirty="0" smtClean="0"/>
              <a:t>Μετράμε </a:t>
            </a:r>
            <a:r>
              <a:rPr lang="el-GR" dirty="0"/>
              <a:t>το επίχρισμα: μορφολογία και μέτρηση </a:t>
            </a:r>
            <a:r>
              <a:rPr lang="el-GR" dirty="0" smtClean="0"/>
              <a:t>κυττάρων.</a:t>
            </a:r>
            <a:endParaRPr lang="el-GR" dirty="0"/>
          </a:p>
          <a:p>
            <a:pPr marL="457200" indent="-457200">
              <a:buFont typeface="+mj-lt"/>
              <a:buAutoNum type="arabicPeriod"/>
            </a:pPr>
            <a:r>
              <a:rPr lang="el-GR" b="1" dirty="0" smtClean="0"/>
              <a:t>Καταγράφονται </a:t>
            </a:r>
            <a:r>
              <a:rPr lang="el-GR" b="1" dirty="0"/>
              <a:t>τα παθολογικά </a:t>
            </a:r>
            <a:r>
              <a:rPr lang="el-GR" b="1" dirty="0" smtClean="0"/>
              <a:t>κύτταρα.</a:t>
            </a: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val="34829231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Κατανομή Λευκοκυττάρων στην Επίστρωση </a:t>
            </a:r>
          </a:p>
        </p:txBody>
      </p:sp>
      <p:sp>
        <p:nvSpPr>
          <p:cNvPr id="3" name="Θέση περιεχομένου 2"/>
          <p:cNvSpPr>
            <a:spLocks noGrp="1"/>
          </p:cNvSpPr>
          <p:nvPr>
            <p:ph idx="1"/>
          </p:nvPr>
        </p:nvSpPr>
        <p:spPr>
          <a:xfrm>
            <a:off x="395536" y="1556792"/>
            <a:ext cx="4176463" cy="5040560"/>
          </a:xfrm>
        </p:spPr>
        <p:txBody>
          <a:bodyPr/>
          <a:lstStyle/>
          <a:p>
            <a:r>
              <a:rPr lang="el-GR" dirty="0"/>
              <a:t>Στην άκρη : </a:t>
            </a:r>
            <a:r>
              <a:rPr lang="el-GR" dirty="0" smtClean="0"/>
              <a:t>ουδετερόφιλα.</a:t>
            </a:r>
            <a:endParaRPr lang="el-GR" dirty="0"/>
          </a:p>
          <a:p>
            <a:r>
              <a:rPr lang="el-GR" dirty="0"/>
              <a:t>Σε όλο το μήκος: </a:t>
            </a:r>
            <a:r>
              <a:rPr lang="el-GR" dirty="0" smtClean="0"/>
              <a:t>μονοκύτταρα.</a:t>
            </a:r>
            <a:endParaRPr lang="el-GR" dirty="0"/>
          </a:p>
          <a:p>
            <a:r>
              <a:rPr lang="el-GR" dirty="0"/>
              <a:t>Στα πλάγια: Άωρα </a:t>
            </a:r>
            <a:r>
              <a:rPr lang="el-GR" dirty="0" smtClean="0"/>
              <a:t>κύτταρα.</a:t>
            </a:r>
            <a:endParaRPr lang="el-GR" dirty="0"/>
          </a:p>
          <a:p>
            <a:pPr>
              <a:spcAft>
                <a:spcPts val="4800"/>
              </a:spcAft>
            </a:pPr>
            <a:r>
              <a:rPr lang="el-GR" dirty="0"/>
              <a:t>Κέντρο: </a:t>
            </a:r>
            <a:r>
              <a:rPr lang="el-GR" dirty="0" smtClean="0"/>
              <a:t>λεμφοκύτταρα.</a:t>
            </a:r>
          </a:p>
          <a:p>
            <a:pPr>
              <a:buFont typeface="Wingdings" panose="05000000000000000000" pitchFamily="2" charset="2"/>
              <a:buChar char="ü"/>
            </a:pPr>
            <a:r>
              <a:rPr lang="el-GR" dirty="0" smtClean="0"/>
              <a:t>Αποφυγή </a:t>
            </a:r>
            <a:r>
              <a:rPr lang="el-GR" dirty="0"/>
              <a:t>των παραπάνω </a:t>
            </a:r>
            <a:r>
              <a:rPr lang="el-GR" dirty="0" smtClean="0"/>
              <a:t>με μελέτη </a:t>
            </a:r>
            <a:r>
              <a:rPr lang="el-GR" dirty="0"/>
              <a:t>σε σχήμα </a:t>
            </a:r>
            <a:r>
              <a:rPr lang="el-GR" dirty="0" smtClean="0"/>
              <a:t>μαιάνδρου.</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grpSp>
        <p:nvGrpSpPr>
          <p:cNvPr id="8" name="Ομάδα 7"/>
          <p:cNvGrpSpPr/>
          <p:nvPr/>
        </p:nvGrpSpPr>
        <p:grpSpPr>
          <a:xfrm>
            <a:off x="4392489" y="1556792"/>
            <a:ext cx="4104211" cy="4269535"/>
            <a:chOff x="4392489" y="1556792"/>
            <a:chExt cx="4104211" cy="4269535"/>
          </a:xfrm>
        </p:grpSpPr>
        <p:pic>
          <p:nvPicPr>
            <p:cNvPr id="134146" name="Picture 2" descr="File:Stained peripheral blood smear close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939643" y="2269271"/>
              <a:ext cx="4269535" cy="28445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4" descr="pbsexam"/>
            <p:cNvPicPr>
              <a:picLocks noChangeAspect="1" noChangeArrowheads="1"/>
            </p:cNvPicPr>
            <p:nvPr/>
          </p:nvPicPr>
          <p:blipFill rotWithShape="1">
            <a:blip r:embed="rId4">
              <a:extLst>
                <a:ext uri="{28A0092B-C50C-407E-A947-70E740481C1C}">
                  <a14:useLocalDpi xmlns:a14="http://schemas.microsoft.com/office/drawing/2010/main" val="0"/>
                </a:ext>
              </a:extLst>
            </a:blip>
            <a:srcRect t="62349" r="72647" b="28654"/>
            <a:stretch/>
          </p:blipFill>
          <p:spPr bwMode="auto">
            <a:xfrm>
              <a:off x="4392489" y="3105202"/>
              <a:ext cx="1259632" cy="8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7"/>
          <p:cNvSpPr/>
          <p:nvPr/>
        </p:nvSpPr>
        <p:spPr>
          <a:xfrm>
            <a:off x="5201217" y="5888305"/>
            <a:ext cx="3746386"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5"/>
              </a:rPr>
              <a:t>Stained peripheral blood smear </a:t>
            </a:r>
            <a:r>
              <a:rPr lang="en-US" sz="1200" dirty="0" err="1" smtClean="0">
                <a:latin typeface="+mn-lt"/>
                <a:hlinkClick r:id="rId5"/>
              </a:rPr>
              <a:t>closeup</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6" tooltip="User:Coinmac (page does not exist)"/>
              </a:rPr>
              <a:t>Coinmac</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solidFill>
                <a:latin typeface="+mn-lt"/>
                <a:hlinkClick r:id="rId7"/>
              </a:rPr>
              <a:t>CC BY-SA 3.0</a:t>
            </a:r>
            <a:endParaRPr lang="en-US" sz="1200" dirty="0">
              <a:solidFill>
                <a:prstClr val="black"/>
              </a:solidFill>
              <a:latin typeface="+mn-lt"/>
            </a:endParaRPr>
          </a:p>
        </p:txBody>
      </p:sp>
    </p:spTree>
    <p:extLst>
      <p:ext uri="{BB962C8B-B14F-4D97-AF65-F5344CB8AC3E}">
        <p14:creationId xmlns:p14="http://schemas.microsoft.com/office/powerpoint/2010/main" val="30575659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3"/>
          <p:cNvGrpSpPr>
            <a:grpSpLocks/>
          </p:cNvGrpSpPr>
          <p:nvPr/>
        </p:nvGrpSpPr>
        <p:grpSpPr bwMode="auto">
          <a:xfrm>
            <a:off x="2209800" y="1896661"/>
            <a:ext cx="5181600" cy="1371600"/>
            <a:chOff x="1296" y="720"/>
            <a:chExt cx="3264" cy="864"/>
          </a:xfrm>
        </p:grpSpPr>
        <p:sp>
          <p:nvSpPr>
            <p:cNvPr id="37896" name="Rectangle 4"/>
            <p:cNvSpPr>
              <a:spLocks noChangeArrowheads="1"/>
            </p:cNvSpPr>
            <p:nvPr/>
          </p:nvSpPr>
          <p:spPr bwMode="auto">
            <a:xfrm>
              <a:off x="1296" y="720"/>
              <a:ext cx="3264" cy="864"/>
            </a:xfrm>
            <a:prstGeom prst="rect">
              <a:avLst/>
            </a:prstGeom>
            <a:solidFill>
              <a:srgbClr val="FFFFFF"/>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r" rtl="1" eaLnBrk="1" hangingPunct="1">
                <a:spcBef>
                  <a:spcPct val="0"/>
                </a:spcBef>
                <a:buFontTx/>
                <a:buNone/>
              </a:pPr>
              <a:endParaRPr lang="ar-SA" altLang="el-GR" sz="1800">
                <a:latin typeface="Century" pitchFamily="18" charset="0"/>
                <a:cs typeface="Times New Roman" pitchFamily="18" charset="0"/>
              </a:endParaRPr>
            </a:p>
          </p:txBody>
        </p:sp>
        <p:grpSp>
          <p:nvGrpSpPr>
            <p:cNvPr id="37897" name="Group 5"/>
            <p:cNvGrpSpPr>
              <a:grpSpLocks/>
            </p:cNvGrpSpPr>
            <p:nvPr/>
          </p:nvGrpSpPr>
          <p:grpSpPr bwMode="auto">
            <a:xfrm>
              <a:off x="1776" y="864"/>
              <a:ext cx="1920" cy="576"/>
              <a:chOff x="1776" y="960"/>
              <a:chExt cx="1920" cy="576"/>
            </a:xfrm>
          </p:grpSpPr>
          <p:sp>
            <p:nvSpPr>
              <p:cNvPr id="37898" name="Oval 6"/>
              <p:cNvSpPr>
                <a:spLocks noChangeArrowheads="1"/>
              </p:cNvSpPr>
              <p:nvPr/>
            </p:nvSpPr>
            <p:spPr bwMode="auto">
              <a:xfrm>
                <a:off x="1776" y="960"/>
                <a:ext cx="1687" cy="576"/>
              </a:xfrm>
              <a:prstGeom prst="ellipse">
                <a:avLst/>
              </a:prstGeom>
              <a:gradFill rotWithShape="0">
                <a:gsLst>
                  <a:gs pos="0">
                    <a:srgbClr val="FF0000"/>
                  </a:gs>
                  <a:gs pos="100000">
                    <a:srgbClr val="760000"/>
                  </a:gs>
                </a:gsLst>
                <a:lin ang="0" scaled="1"/>
              </a:gradFill>
              <a:ln w="9525">
                <a:solidFill>
                  <a:srgbClr val="FF00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r" rtl="1" eaLnBrk="1" hangingPunct="1">
                  <a:spcBef>
                    <a:spcPct val="0"/>
                  </a:spcBef>
                  <a:buFontTx/>
                  <a:buNone/>
                </a:pPr>
                <a:endParaRPr lang="ar-SA" altLang="el-GR" sz="1800">
                  <a:latin typeface="Century" pitchFamily="18" charset="0"/>
                  <a:cs typeface="Times New Roman" pitchFamily="18" charset="0"/>
                </a:endParaRPr>
              </a:p>
            </p:txBody>
          </p:sp>
          <p:sp>
            <p:nvSpPr>
              <p:cNvPr id="37899" name="Rectangle 7"/>
              <p:cNvSpPr>
                <a:spLocks noChangeArrowheads="1"/>
              </p:cNvSpPr>
              <p:nvPr/>
            </p:nvSpPr>
            <p:spPr bwMode="auto">
              <a:xfrm>
                <a:off x="2649" y="960"/>
                <a:ext cx="1047" cy="576"/>
              </a:xfrm>
              <a:prstGeom prst="rect">
                <a:avLst/>
              </a:prstGeom>
              <a:solidFill>
                <a:srgbClr val="CC0000"/>
              </a:solidFill>
              <a:ln w="9525">
                <a:solidFill>
                  <a:srgbClr val="CC000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r" rtl="1" eaLnBrk="1" hangingPunct="1">
                  <a:spcBef>
                    <a:spcPct val="0"/>
                  </a:spcBef>
                  <a:buFontTx/>
                  <a:buNone/>
                </a:pPr>
                <a:endParaRPr lang="ar-SA" altLang="el-GR" sz="1800">
                  <a:latin typeface="Century" pitchFamily="18" charset="0"/>
                  <a:cs typeface="Times New Roman" pitchFamily="18" charset="0"/>
                </a:endParaRPr>
              </a:p>
            </p:txBody>
          </p:sp>
        </p:grpSp>
      </p:grpSp>
      <p:pic>
        <p:nvPicPr>
          <p:cNvPr id="37891" name="Picture 8"/>
          <p:cNvPicPr>
            <a:picLocks noChangeAspect="1" noChangeArrowheads="1"/>
          </p:cNvPicPr>
          <p:nvPr/>
        </p:nvPicPr>
        <p:blipFill>
          <a:blip r:embed="rId3">
            <a:lum contrast="42000"/>
            <a:extLst>
              <a:ext uri="{28A0092B-C50C-407E-A947-70E740481C1C}">
                <a14:useLocalDpi xmlns:a14="http://schemas.microsoft.com/office/drawing/2010/main" val="0"/>
              </a:ext>
            </a:extLst>
          </a:blip>
          <a:srcRect l="11073" t="40601" r="9227" b="33534"/>
          <a:stretch>
            <a:fillRect/>
          </a:stretch>
        </p:blipFill>
        <p:spPr bwMode="auto">
          <a:xfrm>
            <a:off x="609600" y="3962400"/>
            <a:ext cx="8305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AutoShape 9"/>
          <p:cNvSpPr>
            <a:spLocks noChangeArrowheads="1"/>
          </p:cNvSpPr>
          <p:nvPr/>
        </p:nvSpPr>
        <p:spPr bwMode="auto">
          <a:xfrm rot="2632602">
            <a:off x="2449545" y="2580191"/>
            <a:ext cx="228600" cy="1447800"/>
          </a:xfrm>
          <a:prstGeom prst="downArrow">
            <a:avLst>
              <a:gd name="adj1" fmla="val 50000"/>
              <a:gd name="adj2" fmla="val 158333"/>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r" rtl="1" eaLnBrk="1" hangingPunct="1">
              <a:spcBef>
                <a:spcPct val="0"/>
              </a:spcBef>
              <a:buFontTx/>
              <a:buNone/>
            </a:pPr>
            <a:endParaRPr lang="ar-SA" altLang="el-GR" sz="1800">
              <a:latin typeface="Century" pitchFamily="18" charset="0"/>
              <a:cs typeface="Times New Roman" pitchFamily="18" charset="0"/>
            </a:endParaRPr>
          </a:p>
        </p:txBody>
      </p:sp>
      <p:sp>
        <p:nvSpPr>
          <p:cNvPr id="37893" name="AutoShape 10"/>
          <p:cNvSpPr>
            <a:spLocks noChangeArrowheads="1"/>
          </p:cNvSpPr>
          <p:nvPr/>
        </p:nvSpPr>
        <p:spPr bwMode="auto">
          <a:xfrm rot="-2060280">
            <a:off x="4354313" y="3026235"/>
            <a:ext cx="245060" cy="947260"/>
          </a:xfrm>
          <a:prstGeom prst="downArrow">
            <a:avLst>
              <a:gd name="adj1" fmla="val 50000"/>
              <a:gd name="adj2" fmla="val 134877"/>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r" rtl="1" eaLnBrk="1" hangingPunct="1">
              <a:spcBef>
                <a:spcPct val="0"/>
              </a:spcBef>
              <a:buFontTx/>
              <a:buNone/>
            </a:pPr>
            <a:endParaRPr lang="ar-SA" altLang="el-GR" sz="1800">
              <a:latin typeface="Century" pitchFamily="18" charset="0"/>
              <a:cs typeface="Times New Roman" pitchFamily="18" charset="0"/>
            </a:endParaRPr>
          </a:p>
        </p:txBody>
      </p:sp>
      <p:sp>
        <p:nvSpPr>
          <p:cNvPr id="37894" name="AutoShape 11"/>
          <p:cNvSpPr>
            <a:spLocks noChangeArrowheads="1"/>
          </p:cNvSpPr>
          <p:nvPr/>
        </p:nvSpPr>
        <p:spPr bwMode="auto">
          <a:xfrm rot="18201999">
            <a:off x="6349279" y="2775966"/>
            <a:ext cx="228600" cy="1447800"/>
          </a:xfrm>
          <a:prstGeom prst="downArrow">
            <a:avLst>
              <a:gd name="adj1" fmla="val 50000"/>
              <a:gd name="adj2" fmla="val 158333"/>
            </a:avLst>
          </a:prstGeom>
          <a:solidFill>
            <a:schemeClr val="accent1"/>
          </a:solidFill>
          <a:ln w="9525">
            <a:solidFill>
              <a:schemeClr val="tx1"/>
            </a:solidFill>
            <a:miter lim="800000"/>
            <a:headEnd/>
            <a:tailEnd/>
          </a:ln>
        </p:spPr>
        <p:txBody>
          <a:bodyPr vert="eaVert"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r" rtl="1" eaLnBrk="1" hangingPunct="1">
              <a:spcBef>
                <a:spcPct val="0"/>
              </a:spcBef>
              <a:buFontTx/>
              <a:buNone/>
            </a:pPr>
            <a:endParaRPr lang="ar-SA" altLang="el-GR" sz="1800">
              <a:latin typeface="Century" pitchFamily="18" charset="0"/>
              <a:cs typeface="Times New Roman" pitchFamily="18" charset="0"/>
            </a:endParaRPr>
          </a:p>
        </p:txBody>
      </p:sp>
      <p:sp>
        <p:nvSpPr>
          <p:cNvPr id="36871" name="Text Box 12"/>
          <p:cNvSpPr txBox="1">
            <a:spLocks noChangeArrowheads="1"/>
          </p:cNvSpPr>
          <p:nvPr/>
        </p:nvSpPr>
        <p:spPr bwMode="auto">
          <a:xfrm>
            <a:off x="1979712" y="1347277"/>
            <a:ext cx="586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50000"/>
              </a:spcBef>
              <a:buFontTx/>
              <a:buNone/>
              <a:defRPr/>
            </a:pPr>
            <a:r>
              <a:rPr lang="en-US" altLang="zh-CN" b="0" dirty="0" smtClean="0">
                <a:latin typeface="+mj-lt"/>
                <a:ea typeface="华文新魏"/>
                <a:cs typeface="华文新魏"/>
              </a:rPr>
              <a:t>   </a:t>
            </a:r>
            <a:r>
              <a:rPr lang="el-GR" altLang="zh-CN" b="0" dirty="0" smtClean="0">
                <a:latin typeface="+mj-lt"/>
                <a:ea typeface="华文新魏"/>
                <a:cs typeface="华文新魏"/>
              </a:rPr>
              <a:t>ουρά</a:t>
            </a:r>
            <a:r>
              <a:rPr lang="el-GR" altLang="zh-CN" dirty="0">
                <a:latin typeface="+mj-lt"/>
                <a:ea typeface="华文新魏"/>
                <a:cs typeface="华文新魏"/>
              </a:rPr>
              <a:t>	</a:t>
            </a:r>
            <a:r>
              <a:rPr lang="el-GR" altLang="zh-CN" b="0" dirty="0" smtClean="0">
                <a:latin typeface="+mj-lt"/>
                <a:ea typeface="华文新魏"/>
                <a:cs typeface="华文新魏"/>
              </a:rPr>
              <a:t>σώμα</a:t>
            </a:r>
            <a:r>
              <a:rPr lang="el-GR" altLang="zh-CN" dirty="0">
                <a:latin typeface="+mj-lt"/>
                <a:ea typeface="华文新魏"/>
                <a:cs typeface="华文新魏"/>
              </a:rPr>
              <a:t>	</a:t>
            </a:r>
            <a:r>
              <a:rPr lang="el-GR" altLang="zh-CN" b="0" dirty="0" smtClean="0">
                <a:latin typeface="+mj-lt"/>
                <a:ea typeface="华文新魏"/>
                <a:cs typeface="华文新魏"/>
              </a:rPr>
              <a:t>κεφαλή</a:t>
            </a:r>
            <a:endParaRPr lang="en-US" altLang="zh-CN" b="0" dirty="0" smtClean="0">
              <a:latin typeface="+mj-lt"/>
              <a:ea typeface="华文新魏"/>
              <a:cs typeface="华文新魏"/>
            </a:endParaRPr>
          </a:p>
        </p:txBody>
      </p:sp>
      <p:sp>
        <p:nvSpPr>
          <p:cNvPr id="2" name="Τίτλος 1"/>
          <p:cNvSpPr>
            <a:spLocks noGrp="1"/>
          </p:cNvSpPr>
          <p:nvPr>
            <p:ph type="title"/>
          </p:nvPr>
        </p:nvSpPr>
        <p:spPr/>
        <p:txBody>
          <a:bodyPr/>
          <a:lstStyle/>
          <a:p>
            <a:r>
              <a:rPr lang="el-GR" dirty="0" smtClean="0"/>
              <a:t>Χαρακτηριστικά επιχρίσματος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Tree>
    <p:extLst>
      <p:ext uri="{BB962C8B-B14F-4D97-AF65-F5344CB8AC3E}">
        <p14:creationId xmlns:p14="http://schemas.microsoft.com/office/powerpoint/2010/main" val="2010655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2"/>
          <p:cNvGrpSpPr>
            <a:grpSpLocks/>
          </p:cNvGrpSpPr>
          <p:nvPr/>
        </p:nvGrpSpPr>
        <p:grpSpPr bwMode="auto">
          <a:xfrm>
            <a:off x="952500" y="1565275"/>
            <a:ext cx="7543800" cy="3352800"/>
            <a:chOff x="528" y="1104"/>
            <a:chExt cx="4752" cy="2112"/>
          </a:xfrm>
        </p:grpSpPr>
        <p:sp>
          <p:nvSpPr>
            <p:cNvPr id="38916" name="Rectangle 3"/>
            <p:cNvSpPr>
              <a:spLocks noChangeArrowheads="1"/>
            </p:cNvSpPr>
            <p:nvPr/>
          </p:nvSpPr>
          <p:spPr bwMode="auto">
            <a:xfrm>
              <a:off x="528" y="1104"/>
              <a:ext cx="4752" cy="2112"/>
            </a:xfrm>
            <a:prstGeom prst="rect">
              <a:avLst/>
            </a:prstGeom>
            <a:solidFill>
              <a:srgbClr val="FFFFFF"/>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r" rtl="1" eaLnBrk="1" hangingPunct="1">
                <a:spcBef>
                  <a:spcPct val="0"/>
                </a:spcBef>
                <a:buFontTx/>
                <a:buNone/>
              </a:pPr>
              <a:endParaRPr lang="ar-SA" altLang="el-GR" sz="1800">
                <a:latin typeface="Century" pitchFamily="18" charset="0"/>
                <a:cs typeface="Times New Roman" pitchFamily="18" charset="0"/>
              </a:endParaRPr>
            </a:p>
          </p:txBody>
        </p:sp>
        <p:grpSp>
          <p:nvGrpSpPr>
            <p:cNvPr id="38917" name="Group 4"/>
            <p:cNvGrpSpPr>
              <a:grpSpLocks/>
            </p:cNvGrpSpPr>
            <p:nvPr/>
          </p:nvGrpSpPr>
          <p:grpSpPr bwMode="auto">
            <a:xfrm>
              <a:off x="1056" y="1488"/>
              <a:ext cx="3696" cy="1344"/>
              <a:chOff x="1056" y="1536"/>
              <a:chExt cx="3696" cy="1200"/>
            </a:xfrm>
          </p:grpSpPr>
          <p:sp>
            <p:nvSpPr>
              <p:cNvPr id="38924" name="Oval 5"/>
              <p:cNvSpPr>
                <a:spLocks noChangeArrowheads="1"/>
              </p:cNvSpPr>
              <p:nvPr/>
            </p:nvSpPr>
            <p:spPr bwMode="auto">
              <a:xfrm>
                <a:off x="1056" y="1536"/>
                <a:ext cx="2784" cy="1200"/>
              </a:xfrm>
              <a:prstGeom prst="ellipse">
                <a:avLst/>
              </a:prstGeom>
              <a:gradFill rotWithShape="0">
                <a:gsLst>
                  <a:gs pos="0">
                    <a:srgbClr val="FF0000"/>
                  </a:gs>
                  <a:gs pos="100000">
                    <a:srgbClr val="760000"/>
                  </a:gs>
                </a:gsLst>
                <a:lin ang="0" scaled="1"/>
              </a:gradFill>
              <a:ln w="9525">
                <a:solidFill>
                  <a:srgbClr val="FF00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r" rtl="1" eaLnBrk="1" hangingPunct="1">
                  <a:spcBef>
                    <a:spcPct val="0"/>
                  </a:spcBef>
                  <a:buFontTx/>
                  <a:buNone/>
                </a:pPr>
                <a:endParaRPr lang="ar-SA" altLang="el-GR" sz="1800">
                  <a:latin typeface="Century" pitchFamily="18" charset="0"/>
                  <a:cs typeface="Times New Roman" pitchFamily="18" charset="0"/>
                </a:endParaRPr>
              </a:p>
            </p:txBody>
          </p:sp>
          <p:sp>
            <p:nvSpPr>
              <p:cNvPr id="38925" name="Rectangle 6"/>
              <p:cNvSpPr>
                <a:spLocks noChangeArrowheads="1"/>
              </p:cNvSpPr>
              <p:nvPr/>
            </p:nvSpPr>
            <p:spPr bwMode="auto">
              <a:xfrm>
                <a:off x="2448" y="1536"/>
                <a:ext cx="2304" cy="1200"/>
              </a:xfrm>
              <a:prstGeom prst="rect">
                <a:avLst/>
              </a:prstGeom>
              <a:gradFill rotWithShape="0">
                <a:gsLst>
                  <a:gs pos="0">
                    <a:srgbClr val="CC0000"/>
                  </a:gs>
                  <a:gs pos="100000">
                    <a:srgbClr val="5E0000"/>
                  </a:gs>
                </a:gsLst>
                <a:lin ang="0" scaled="1"/>
              </a:gradFill>
              <a:ln w="9525">
                <a:solidFill>
                  <a:srgbClr val="CC000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r" rtl="1" eaLnBrk="1" hangingPunct="1">
                  <a:spcBef>
                    <a:spcPct val="0"/>
                  </a:spcBef>
                  <a:buFontTx/>
                  <a:buNone/>
                </a:pPr>
                <a:endParaRPr lang="ar-SA" altLang="el-GR" sz="1800">
                  <a:latin typeface="Century" pitchFamily="18" charset="0"/>
                  <a:cs typeface="Times New Roman" pitchFamily="18" charset="0"/>
                </a:endParaRPr>
              </a:p>
            </p:txBody>
          </p:sp>
        </p:grpSp>
        <p:sp>
          <p:nvSpPr>
            <p:cNvPr id="38918" name="Line 7"/>
            <p:cNvSpPr>
              <a:spLocks noChangeShapeType="1"/>
            </p:cNvSpPr>
            <p:nvPr/>
          </p:nvSpPr>
          <p:spPr bwMode="auto">
            <a:xfrm>
              <a:off x="2112" y="1680"/>
              <a:ext cx="62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8919" name="Line 8"/>
            <p:cNvSpPr>
              <a:spLocks noChangeShapeType="1"/>
            </p:cNvSpPr>
            <p:nvPr/>
          </p:nvSpPr>
          <p:spPr bwMode="auto">
            <a:xfrm>
              <a:off x="2736" y="1680"/>
              <a:ext cx="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8920" name="Line 9"/>
            <p:cNvSpPr>
              <a:spLocks noChangeShapeType="1"/>
            </p:cNvSpPr>
            <p:nvPr/>
          </p:nvSpPr>
          <p:spPr bwMode="auto">
            <a:xfrm flipH="1">
              <a:off x="2112" y="2016"/>
              <a:ext cx="62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8921" name="Line 10"/>
            <p:cNvSpPr>
              <a:spLocks noChangeShapeType="1"/>
            </p:cNvSpPr>
            <p:nvPr/>
          </p:nvSpPr>
          <p:spPr bwMode="auto">
            <a:xfrm>
              <a:off x="2160" y="2064"/>
              <a:ext cx="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8922" name="Line 11"/>
            <p:cNvSpPr>
              <a:spLocks noChangeShapeType="1"/>
            </p:cNvSpPr>
            <p:nvPr/>
          </p:nvSpPr>
          <p:spPr bwMode="auto">
            <a:xfrm>
              <a:off x="2160" y="2400"/>
              <a:ext cx="57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8923" name="Line 12"/>
            <p:cNvSpPr>
              <a:spLocks noChangeShapeType="1"/>
            </p:cNvSpPr>
            <p:nvPr/>
          </p:nvSpPr>
          <p:spPr bwMode="auto">
            <a:xfrm>
              <a:off x="2688" y="2400"/>
              <a:ext cx="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sp>
        <p:nvSpPr>
          <p:cNvPr id="2" name="Τίτλος 1"/>
          <p:cNvSpPr>
            <a:spLocks noGrp="1"/>
          </p:cNvSpPr>
          <p:nvPr>
            <p:ph type="title"/>
          </p:nvPr>
        </p:nvSpPr>
        <p:spPr/>
        <p:txBody>
          <a:bodyPr>
            <a:normAutofit/>
          </a:bodyPr>
          <a:lstStyle/>
          <a:p>
            <a:r>
              <a:rPr lang="el-GR" dirty="0" smtClean="0"/>
              <a:t>Παρατήρηση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Tree>
    <p:extLst>
      <p:ext uri="{BB962C8B-B14F-4D97-AF65-F5344CB8AC3E}">
        <p14:creationId xmlns:p14="http://schemas.microsoft.com/office/powerpoint/2010/main" val="13342828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Λευκά αιμοσφαίρια </a:t>
            </a:r>
            <a:r>
              <a:rPr lang="el-GR" sz="3000" b="0" dirty="0" smtClean="0"/>
              <a:t>2/2</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pic>
        <p:nvPicPr>
          <p:cNvPr id="202754" name="Picture 2" descr="File:Blausen 0909 WhiteBloodCell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340768"/>
            <a:ext cx="6659893" cy="49949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1259631" y="6392361"/>
            <a:ext cx="6659893"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Blausen 0909 </a:t>
            </a:r>
            <a:r>
              <a:rPr lang="en-US" sz="1200" dirty="0" err="1" smtClean="0">
                <a:latin typeface="+mn-lt"/>
                <a:hlinkClick r:id="rId3"/>
              </a:rPr>
              <a:t>WhiteBloodCells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smtClean="0">
                <a:solidFill>
                  <a:prstClr val="black">
                    <a:lumMod val="75000"/>
                    <a:lumOff val="25000"/>
                  </a:prstClr>
                </a:solidFill>
                <a:latin typeface="+mn-lt"/>
                <a:hlinkClick r:id="rId4"/>
              </a:rPr>
              <a:t>BruceBlaus</a:t>
            </a:r>
            <a:r>
              <a:rPr lang="el-GR" sz="1200" dirty="0" smtClean="0">
                <a:solidFill>
                  <a:prstClr val="black">
                    <a:lumMod val="75000"/>
                    <a:lumOff val="25000"/>
                  </a:prstClr>
                </a:solidFill>
                <a:latin typeface="+mn-lt"/>
              </a:rPr>
              <a:t> διαθέσιμο με άδεια </a:t>
            </a:r>
            <a:r>
              <a:rPr lang="en-US" sz="1200" dirty="0">
                <a:solidFill>
                  <a:prstClr val="black">
                    <a:lumMod val="75000"/>
                    <a:lumOff val="25000"/>
                  </a:prstClr>
                </a:solidFill>
                <a:latin typeface="+mn-lt"/>
                <a:hlinkClick r:id="rId5"/>
              </a:rPr>
              <a:t>CC BY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40827573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152128"/>
          </a:xfrm>
        </p:spPr>
        <p:txBody>
          <a:bodyPr>
            <a:noAutofit/>
          </a:bodyPr>
          <a:lstStyle/>
          <a:p>
            <a:r>
              <a:rPr lang="en-US" dirty="0"/>
              <a:t>Neutrophil </a:t>
            </a:r>
            <a:br>
              <a:rPr lang="en-US" dirty="0"/>
            </a:br>
            <a:r>
              <a:rPr lang="el-GR" dirty="0"/>
              <a:t>Ουδετερόφιλο Πολυμορφοπύρηνο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pic>
        <p:nvPicPr>
          <p:cNvPr id="200706" name="Picture 2" descr="File:Blausen 0676 Neutrophil.png"/>
          <p:cNvPicPr>
            <a:picLocks noChangeAspect="1" noChangeArrowheads="1"/>
          </p:cNvPicPr>
          <p:nvPr/>
        </p:nvPicPr>
        <p:blipFill rotWithShape="1">
          <a:blip r:embed="rId2">
            <a:extLst>
              <a:ext uri="{28A0092B-C50C-407E-A947-70E740481C1C}">
                <a14:useLocalDpi xmlns:a14="http://schemas.microsoft.com/office/drawing/2010/main" val="0"/>
              </a:ext>
            </a:extLst>
          </a:blip>
          <a:srcRect l="12385" t="8420" r="10662" b="5386"/>
          <a:stretch/>
        </p:blipFill>
        <p:spPr bwMode="auto">
          <a:xfrm>
            <a:off x="2411761" y="1501186"/>
            <a:ext cx="4320479" cy="48393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1259631" y="6392361"/>
            <a:ext cx="6659893"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ction="ppaction://hlinkfile"/>
              </a:rPr>
              <a:t>Blausen 0676 </a:t>
            </a:r>
            <a:r>
              <a:rPr lang="en-US" sz="1200" dirty="0" smtClean="0">
                <a:latin typeface="+mn-lt"/>
                <a:hlinkClick r:id="rId3" action="ppaction://hlinkfile"/>
              </a:rPr>
              <a:t>Neutrophil</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smtClean="0">
                <a:solidFill>
                  <a:prstClr val="black">
                    <a:lumMod val="75000"/>
                    <a:lumOff val="25000"/>
                  </a:prstClr>
                </a:solidFill>
                <a:latin typeface="+mn-lt"/>
                <a:hlinkClick r:id="rId4"/>
              </a:rPr>
              <a:t>BruceBlaus</a:t>
            </a:r>
            <a:r>
              <a:rPr lang="el-GR" sz="1200" dirty="0" smtClean="0">
                <a:solidFill>
                  <a:prstClr val="black">
                    <a:lumMod val="75000"/>
                    <a:lumOff val="25000"/>
                  </a:prstClr>
                </a:solidFill>
                <a:latin typeface="+mn-lt"/>
              </a:rPr>
              <a:t> διαθέσιμο με άδεια </a:t>
            </a:r>
            <a:r>
              <a:rPr lang="en-US" sz="1200" dirty="0">
                <a:solidFill>
                  <a:prstClr val="black">
                    <a:lumMod val="75000"/>
                    <a:lumOff val="25000"/>
                  </a:prstClr>
                </a:solidFill>
                <a:latin typeface="+mn-lt"/>
                <a:hlinkClick r:id="rId5"/>
              </a:rPr>
              <a:t>CC BY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41209345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err="1"/>
              <a:t>Basopfil</a:t>
            </a:r>
            <a:r>
              <a:rPr lang="en-US" dirty="0"/>
              <a:t> - </a:t>
            </a:r>
            <a:r>
              <a:rPr lang="el-GR" dirty="0" err="1" smtClean="0"/>
              <a:t>Βασεόφιλο</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pic>
        <p:nvPicPr>
          <p:cNvPr id="199682" name="Picture 2" descr="File:Blausen 0077 Basophil.png"/>
          <p:cNvPicPr>
            <a:picLocks noChangeAspect="1" noChangeArrowheads="1"/>
          </p:cNvPicPr>
          <p:nvPr/>
        </p:nvPicPr>
        <p:blipFill rotWithShape="1">
          <a:blip r:embed="rId2">
            <a:extLst>
              <a:ext uri="{28A0092B-C50C-407E-A947-70E740481C1C}">
                <a14:useLocalDpi xmlns:a14="http://schemas.microsoft.com/office/drawing/2010/main" val="0"/>
              </a:ext>
            </a:extLst>
          </a:blip>
          <a:srcRect l="12703" t="6986" r="12112" b="4160"/>
          <a:stretch/>
        </p:blipFill>
        <p:spPr bwMode="auto">
          <a:xfrm>
            <a:off x="2342715" y="1059083"/>
            <a:ext cx="4458570" cy="526922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1259631" y="6392361"/>
            <a:ext cx="6659893"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Blausen 0077 </a:t>
            </a:r>
            <a:r>
              <a:rPr lang="en-US" sz="1200" dirty="0" smtClean="0">
                <a:latin typeface="+mn-lt"/>
                <a:hlinkClick r:id="rId3"/>
              </a:rPr>
              <a:t>Basophil</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smtClean="0">
                <a:solidFill>
                  <a:prstClr val="black">
                    <a:lumMod val="75000"/>
                    <a:lumOff val="25000"/>
                  </a:prstClr>
                </a:solidFill>
                <a:latin typeface="+mn-lt"/>
                <a:hlinkClick r:id="rId4"/>
              </a:rPr>
              <a:t>BruceBlaus</a:t>
            </a:r>
            <a:r>
              <a:rPr lang="el-GR" sz="1200" dirty="0" smtClean="0">
                <a:solidFill>
                  <a:prstClr val="black">
                    <a:lumMod val="75000"/>
                    <a:lumOff val="25000"/>
                  </a:prstClr>
                </a:solidFill>
                <a:latin typeface="+mn-lt"/>
              </a:rPr>
              <a:t> διαθέσιμο με άδεια </a:t>
            </a:r>
            <a:r>
              <a:rPr lang="en-US" sz="1200" dirty="0">
                <a:solidFill>
                  <a:prstClr val="black">
                    <a:lumMod val="75000"/>
                    <a:lumOff val="25000"/>
                  </a:prstClr>
                </a:solidFill>
                <a:latin typeface="+mn-lt"/>
                <a:hlinkClick r:id="rId5"/>
              </a:rPr>
              <a:t>CC BY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931167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Δείγμα - </a:t>
            </a:r>
            <a:r>
              <a:rPr lang="el-GR" dirty="0" smtClean="0"/>
              <a:t>Αντιπηκτικό</a:t>
            </a:r>
            <a:endParaRPr lang="el-GR" dirty="0"/>
          </a:p>
        </p:txBody>
      </p:sp>
      <p:pic>
        <p:nvPicPr>
          <p:cNvPr id="10" name="Picture 9" descr="P1239[01]_29-12-10"/>
          <p:cNvPicPr>
            <a:picLocks noChangeAspect="1" noChangeArrowheads="1"/>
          </p:cNvPicPr>
          <p:nvPr/>
        </p:nvPicPr>
        <p:blipFill>
          <a:blip r:embed="rId2" cstate="print">
            <a:extLst>
              <a:ext uri="{28A0092B-C50C-407E-A947-70E740481C1C}">
                <a14:useLocalDpi xmlns:a14="http://schemas.microsoft.com/office/drawing/2010/main" val="0"/>
              </a:ext>
            </a:extLst>
          </a:blip>
          <a:srcRect l="12811" t="21245" r="9999" b="14999"/>
          <a:stretch>
            <a:fillRect/>
          </a:stretch>
        </p:blipFill>
        <p:spPr bwMode="auto">
          <a:xfrm rot="5400000">
            <a:off x="5141751" y="2478445"/>
            <a:ext cx="3744044" cy="232083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6" descr="P1316[01]_17-01-11"/>
          <p:cNvPicPr>
            <a:picLocks noChangeAspect="1" noChangeArrowheads="1"/>
          </p:cNvPicPr>
          <p:nvPr/>
        </p:nvPicPr>
        <p:blipFill>
          <a:blip r:embed="rId3" cstate="print">
            <a:extLst>
              <a:ext uri="{28A0092B-C50C-407E-A947-70E740481C1C}">
                <a14:useLocalDpi xmlns:a14="http://schemas.microsoft.com/office/drawing/2010/main" val="0"/>
              </a:ext>
            </a:extLst>
          </a:blip>
          <a:srcRect t="9581" r="3444" b="16255"/>
          <a:stretch>
            <a:fillRect/>
          </a:stretch>
        </p:blipFill>
        <p:spPr bwMode="auto">
          <a:xfrm>
            <a:off x="827584" y="2306715"/>
            <a:ext cx="4622792" cy="26642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3855809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t>Eosinophil – </a:t>
            </a:r>
            <a:r>
              <a:rPr lang="el-GR" dirty="0" err="1" smtClean="0"/>
              <a:t>Εο</a:t>
            </a:r>
            <a:r>
              <a:rPr lang="el-GR" dirty="0" smtClean="0"/>
              <a:t>/</a:t>
            </a:r>
            <a:r>
              <a:rPr lang="el-GR" dirty="0" err="1" smtClean="0"/>
              <a:t>Ηωσινόφιλο</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
        <p:nvSpPr>
          <p:cNvPr id="7" name="Rectangle 7"/>
          <p:cNvSpPr/>
          <p:nvPr/>
        </p:nvSpPr>
        <p:spPr>
          <a:xfrm>
            <a:off x="1259631" y="6392361"/>
            <a:ext cx="6659893"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2"/>
              </a:rPr>
              <a:t>Blausen 0352 </a:t>
            </a:r>
            <a:r>
              <a:rPr lang="en-US" sz="1200" dirty="0" smtClean="0">
                <a:latin typeface="+mn-lt"/>
                <a:hlinkClick r:id="rId2"/>
              </a:rPr>
              <a:t>Eosinophil</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smtClean="0">
                <a:solidFill>
                  <a:prstClr val="black">
                    <a:lumMod val="75000"/>
                    <a:lumOff val="25000"/>
                  </a:prstClr>
                </a:solidFill>
                <a:latin typeface="+mn-lt"/>
                <a:hlinkClick r:id="rId3"/>
              </a:rPr>
              <a:t>BruceBlaus</a:t>
            </a:r>
            <a:r>
              <a:rPr lang="el-GR" sz="1200" dirty="0" smtClean="0">
                <a:solidFill>
                  <a:prstClr val="black">
                    <a:lumMod val="75000"/>
                    <a:lumOff val="25000"/>
                  </a:prstClr>
                </a:solidFill>
                <a:latin typeface="+mn-lt"/>
              </a:rPr>
              <a:t> διαθέσιμο με άδεια </a:t>
            </a:r>
            <a:r>
              <a:rPr lang="en-US" sz="1200" dirty="0">
                <a:solidFill>
                  <a:prstClr val="black">
                    <a:lumMod val="75000"/>
                    <a:lumOff val="25000"/>
                  </a:prstClr>
                </a:solidFill>
                <a:latin typeface="+mn-lt"/>
                <a:hlinkClick r:id="rId4"/>
              </a:rPr>
              <a:t>CC BY 3.0</a:t>
            </a:r>
            <a:endParaRPr lang="en-US" sz="1200" dirty="0">
              <a:solidFill>
                <a:prstClr val="black">
                  <a:lumMod val="75000"/>
                  <a:lumOff val="25000"/>
                </a:prstClr>
              </a:solidFill>
              <a:latin typeface="+mn-lt"/>
            </a:endParaRPr>
          </a:p>
        </p:txBody>
      </p:sp>
      <p:pic>
        <p:nvPicPr>
          <p:cNvPr id="198658" name="Picture 2" descr="File:Blausen 0352 Eosinophil.png"/>
          <p:cNvPicPr>
            <a:picLocks noChangeAspect="1" noChangeArrowheads="1"/>
          </p:cNvPicPr>
          <p:nvPr/>
        </p:nvPicPr>
        <p:blipFill rotWithShape="1">
          <a:blip r:embed="rId5">
            <a:extLst>
              <a:ext uri="{28A0092B-C50C-407E-A947-70E740481C1C}">
                <a14:useLocalDpi xmlns:a14="http://schemas.microsoft.com/office/drawing/2010/main" val="0"/>
              </a:ext>
            </a:extLst>
          </a:blip>
          <a:srcRect l="5732" t="3430" r="6035" b="3986"/>
          <a:stretch/>
        </p:blipFill>
        <p:spPr bwMode="auto">
          <a:xfrm>
            <a:off x="2050742" y="1018229"/>
            <a:ext cx="5042516" cy="52910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7031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t>Monocyte - </a:t>
            </a:r>
            <a:r>
              <a:rPr lang="el-GR" dirty="0" smtClean="0"/>
              <a:t>Μονοκύτταρο</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pic>
        <p:nvPicPr>
          <p:cNvPr id="197634" name="Picture 2" descr="File:Blausen 0649 Monocyte.png"/>
          <p:cNvPicPr>
            <a:picLocks noChangeAspect="1" noChangeArrowheads="1"/>
          </p:cNvPicPr>
          <p:nvPr/>
        </p:nvPicPr>
        <p:blipFill rotWithShape="1">
          <a:blip r:embed="rId2">
            <a:extLst>
              <a:ext uri="{28A0092B-C50C-407E-A947-70E740481C1C}">
                <a14:useLocalDpi xmlns:a14="http://schemas.microsoft.com/office/drawing/2010/main" val="0"/>
              </a:ext>
            </a:extLst>
          </a:blip>
          <a:srcRect l="7508" t="7244" r="7210" b="4057"/>
          <a:stretch/>
        </p:blipFill>
        <p:spPr bwMode="auto">
          <a:xfrm>
            <a:off x="2192784" y="1240170"/>
            <a:ext cx="4873841" cy="50691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1259631" y="6392361"/>
            <a:ext cx="6659893"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Blausen 0649 </a:t>
            </a:r>
            <a:r>
              <a:rPr lang="en-US" sz="1200" dirty="0" smtClean="0">
                <a:latin typeface="+mn-lt"/>
                <a:hlinkClick r:id="rId3"/>
              </a:rPr>
              <a:t>Monocyte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smtClean="0">
                <a:solidFill>
                  <a:prstClr val="black">
                    <a:lumMod val="75000"/>
                    <a:lumOff val="25000"/>
                  </a:prstClr>
                </a:solidFill>
                <a:latin typeface="+mn-lt"/>
                <a:hlinkClick r:id="rId4"/>
              </a:rPr>
              <a:t>BruceBlaus</a:t>
            </a:r>
            <a:r>
              <a:rPr lang="el-GR" sz="1200" dirty="0" smtClean="0">
                <a:solidFill>
                  <a:prstClr val="black">
                    <a:lumMod val="75000"/>
                    <a:lumOff val="25000"/>
                  </a:prstClr>
                </a:solidFill>
                <a:latin typeface="+mn-lt"/>
              </a:rPr>
              <a:t> διαθέσιμο με άδεια </a:t>
            </a:r>
            <a:r>
              <a:rPr lang="en-US" sz="1200" dirty="0">
                <a:solidFill>
                  <a:prstClr val="black">
                    <a:lumMod val="75000"/>
                    <a:lumOff val="25000"/>
                  </a:prstClr>
                </a:solidFill>
                <a:latin typeface="+mn-lt"/>
                <a:hlinkClick r:id="rId5"/>
              </a:rPr>
              <a:t>CC BY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41424217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t>Macrophage - </a:t>
            </a:r>
            <a:r>
              <a:rPr lang="el-GR" dirty="0" err="1" smtClean="0"/>
              <a:t>Μακροφάγο</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pic>
        <p:nvPicPr>
          <p:cNvPr id="196610" name="Picture 2" descr="File:Macroph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841181"/>
            <a:ext cx="3952221" cy="33843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96612" name="Picture 4" descr="File:Macroph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700808"/>
            <a:ext cx="4581403" cy="36651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Rectangle 7"/>
          <p:cNvSpPr/>
          <p:nvPr/>
        </p:nvSpPr>
        <p:spPr>
          <a:xfrm>
            <a:off x="4871869" y="5365929"/>
            <a:ext cx="4216578"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4"/>
              </a:rPr>
              <a:t>Macrophage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Arcadian"/>
              </a:rPr>
              <a:t>Arcadian</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solidFill>
                <a:latin typeface="+mn-lt"/>
                <a:hlinkClick r:id="rId6"/>
              </a:rPr>
              <a:t>CC BY-SA 3.0</a:t>
            </a:r>
            <a:endParaRPr lang="en-US" sz="1200" dirty="0">
              <a:solidFill>
                <a:prstClr val="black"/>
              </a:solidFill>
              <a:latin typeface="+mn-lt"/>
            </a:endParaRPr>
          </a:p>
        </p:txBody>
      </p:sp>
      <p:sp>
        <p:nvSpPr>
          <p:cNvPr id="10" name="Rectangle 7"/>
          <p:cNvSpPr/>
          <p:nvPr/>
        </p:nvSpPr>
        <p:spPr>
          <a:xfrm>
            <a:off x="251521" y="5465254"/>
            <a:ext cx="4581402"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7"/>
              </a:rPr>
              <a:t>Macrophage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8" tooltip="User:Lingulidas (page does not exist)"/>
              </a:rPr>
              <a:t>Lingulidas</a:t>
            </a:r>
            <a:r>
              <a:rPr lang="en-US" sz="1200" dirty="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9"/>
              </a:rPr>
              <a:t>CC BY-SA 2.0</a:t>
            </a:r>
            <a:endParaRPr lang="en-US" sz="1200" dirty="0">
              <a:latin typeface="+mn-lt"/>
            </a:endParaRPr>
          </a:p>
        </p:txBody>
      </p:sp>
    </p:spTree>
    <p:extLst>
      <p:ext uri="{BB962C8B-B14F-4D97-AF65-F5344CB8AC3E}">
        <p14:creationId xmlns:p14="http://schemas.microsoft.com/office/powerpoint/2010/main" val="33291233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728192"/>
          </a:xfrm>
        </p:spPr>
        <p:txBody>
          <a:bodyPr>
            <a:normAutofit fontScale="90000"/>
          </a:bodyPr>
          <a:lstStyle/>
          <a:p>
            <a:r>
              <a:rPr lang="en-US" dirty="0"/>
              <a:t>Small </a:t>
            </a:r>
            <a:r>
              <a:rPr lang="en-US" dirty="0" err="1"/>
              <a:t>Lympocyte</a:t>
            </a:r>
            <a:r>
              <a:rPr lang="en-US" dirty="0"/>
              <a:t> – </a:t>
            </a:r>
            <a:r>
              <a:rPr lang="el-GR" dirty="0"/>
              <a:t>Μικρό </a:t>
            </a:r>
            <a:r>
              <a:rPr lang="el-GR" dirty="0" smtClean="0"/>
              <a:t>Λεμφοκύτταρο</a:t>
            </a:r>
            <a:br>
              <a:rPr lang="el-GR" dirty="0" smtClean="0"/>
            </a:br>
            <a:r>
              <a:rPr lang="en-US" altLang="el-GR" dirty="0">
                <a:solidFill>
                  <a:schemeClr val="tx2"/>
                </a:solidFill>
              </a:rPr>
              <a:t>Large Granular </a:t>
            </a:r>
            <a:r>
              <a:rPr lang="en-US" altLang="el-GR" dirty="0" err="1">
                <a:solidFill>
                  <a:schemeClr val="tx2"/>
                </a:solidFill>
              </a:rPr>
              <a:t>Lympocyte</a:t>
            </a:r>
            <a:r>
              <a:rPr lang="en-US" altLang="el-GR" dirty="0">
                <a:solidFill>
                  <a:schemeClr val="tx2"/>
                </a:solidFill>
              </a:rPr>
              <a:t> – </a:t>
            </a:r>
            <a:r>
              <a:rPr lang="el-GR" altLang="el-GR" dirty="0" smtClean="0">
                <a:solidFill>
                  <a:schemeClr val="tx2"/>
                </a:solidFill>
              </a:rPr>
              <a:t>Μεγάλο </a:t>
            </a:r>
            <a:r>
              <a:rPr lang="el-GR" altLang="el-GR" dirty="0">
                <a:solidFill>
                  <a:schemeClr val="tx2"/>
                </a:solidFill>
              </a:rPr>
              <a:t>Κοκκώδες </a:t>
            </a:r>
            <a:r>
              <a:rPr lang="el-GR" altLang="el-GR" dirty="0" smtClean="0">
                <a:solidFill>
                  <a:schemeClr val="tx2"/>
                </a:solidFill>
              </a:rPr>
              <a:t>Λεμφοκύτταρο</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pic>
        <p:nvPicPr>
          <p:cNvPr id="195586" name="Picture 2" descr="Lymphoc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3229" y="2348880"/>
            <a:ext cx="5517543" cy="30963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3890403" y="5651456"/>
            <a:ext cx="1363194" cy="276999"/>
          </a:xfrm>
          <a:prstGeom prst="rect">
            <a:avLst/>
          </a:prstGeom>
        </p:spPr>
        <p:txBody>
          <a:bodyPr wrap="none">
            <a:spAutoFit/>
          </a:bodyPr>
          <a:lstStyle/>
          <a:p>
            <a:pPr algn="ctr"/>
            <a:r>
              <a:rPr lang="en-US" sz="1200" dirty="0" smtClean="0">
                <a:latin typeface="+mn-lt"/>
                <a:hlinkClick r:id="rId3"/>
              </a:rPr>
              <a:t>allaboutblood.com</a:t>
            </a:r>
            <a:endParaRPr lang="el-GR" sz="1200" dirty="0">
              <a:latin typeface="+mn-lt"/>
            </a:endParaRPr>
          </a:p>
        </p:txBody>
      </p:sp>
    </p:spTree>
    <p:extLst>
      <p:ext uri="{BB962C8B-B14F-4D97-AF65-F5344CB8AC3E}">
        <p14:creationId xmlns:p14="http://schemas.microsoft.com/office/powerpoint/2010/main" val="16683574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296144"/>
          </a:xfrm>
        </p:spPr>
        <p:txBody>
          <a:bodyPr>
            <a:noAutofit/>
          </a:bodyPr>
          <a:lstStyle/>
          <a:p>
            <a:r>
              <a:rPr lang="el-GR" dirty="0"/>
              <a:t>Θυμηθείτε την Επίστρωση του Αίματος</a:t>
            </a:r>
            <a:br>
              <a:rPr lang="el-GR" dirty="0"/>
            </a:br>
            <a:r>
              <a:rPr lang="el-GR" dirty="0" err="1"/>
              <a:t>Blood</a:t>
            </a:r>
            <a:r>
              <a:rPr lang="el-GR" dirty="0"/>
              <a:t> </a:t>
            </a:r>
            <a:r>
              <a:rPr lang="el-GR" dirty="0" err="1"/>
              <a:t>smear</a:t>
            </a:r>
            <a:r>
              <a:rPr lang="el-GR" dirty="0"/>
              <a:t> </a:t>
            </a:r>
            <a:r>
              <a:rPr lang="el-GR" dirty="0" err="1"/>
              <a:t>or</a:t>
            </a:r>
            <a:r>
              <a:rPr lang="el-GR" dirty="0"/>
              <a:t> </a:t>
            </a:r>
            <a:r>
              <a:rPr lang="el-GR" dirty="0" err="1"/>
              <a:t>blood</a:t>
            </a:r>
            <a:r>
              <a:rPr lang="el-GR" dirty="0"/>
              <a:t> </a:t>
            </a:r>
            <a:r>
              <a:rPr lang="el-GR" dirty="0" err="1" smtClean="0"/>
              <a:t>film</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sp>
        <p:nvSpPr>
          <p:cNvPr id="6" name="Ορθογώνιο 5"/>
          <p:cNvSpPr/>
          <p:nvPr/>
        </p:nvSpPr>
        <p:spPr>
          <a:xfrm>
            <a:off x="2195736" y="3645023"/>
            <a:ext cx="4572000" cy="430887"/>
          </a:xfrm>
          <a:prstGeom prst="rect">
            <a:avLst/>
          </a:prstGeom>
        </p:spPr>
        <p:txBody>
          <a:bodyPr>
            <a:spAutoFit/>
          </a:bodyPr>
          <a:lstStyle/>
          <a:p>
            <a:pPr algn="ctr"/>
            <a:r>
              <a:rPr lang="en-US" sz="2200" dirty="0" smtClean="0">
                <a:latin typeface="+mn-lt"/>
                <a:hlinkClick r:id="rId2"/>
              </a:rPr>
              <a:t>ac-creteil.fr</a:t>
            </a:r>
            <a:endParaRPr lang="el-GR" sz="2200" dirty="0">
              <a:latin typeface="+mn-lt"/>
            </a:endParaRPr>
          </a:p>
        </p:txBody>
      </p:sp>
      <p:pic>
        <p:nvPicPr>
          <p:cNvPr id="188417" name="Picture 1" descr="C:\Users\fkaram2\Desktop\Photo-Video-Film2-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1250" y="3663359"/>
            <a:ext cx="412551" cy="412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6186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Επίστρωση Αίματος – </a:t>
            </a:r>
            <a:r>
              <a:rPr lang="en-US" dirty="0"/>
              <a:t>Blood </a:t>
            </a:r>
            <a:r>
              <a:rPr lang="en-US" dirty="0" smtClean="0"/>
              <a:t>Film</a:t>
            </a:r>
            <a:endParaRPr lang="el-GR" dirty="0"/>
          </a:p>
        </p:txBody>
      </p:sp>
      <p:sp>
        <p:nvSpPr>
          <p:cNvPr id="3" name="Θέση περιεχομένου 2"/>
          <p:cNvSpPr>
            <a:spLocks noGrp="1"/>
          </p:cNvSpPr>
          <p:nvPr>
            <p:ph idx="1"/>
          </p:nvPr>
        </p:nvSpPr>
        <p:spPr>
          <a:xfrm>
            <a:off x="457200" y="1196752"/>
            <a:ext cx="8363272" cy="5661248"/>
          </a:xfrm>
        </p:spPr>
        <p:txBody>
          <a:bodyPr>
            <a:normAutofit/>
          </a:bodyPr>
          <a:lstStyle/>
          <a:p>
            <a:r>
              <a:rPr lang="el-GR" b="1" dirty="0"/>
              <a:t>Αίμα χωρίς αντιπηκτικό (τριχοειδικό ή φλεβικό</a:t>
            </a:r>
            <a:r>
              <a:rPr lang="el-GR" b="1" dirty="0" smtClean="0"/>
              <a:t>).</a:t>
            </a:r>
            <a:endParaRPr lang="el-GR" b="1" dirty="0"/>
          </a:p>
          <a:p>
            <a:r>
              <a:rPr lang="el-GR" b="1" dirty="0"/>
              <a:t>Αίμα με αντιπηκτικό </a:t>
            </a:r>
            <a:r>
              <a:rPr lang="el-GR" b="1" dirty="0" smtClean="0"/>
              <a:t>EDTA.</a:t>
            </a:r>
            <a:endParaRPr lang="el-GR" b="1" dirty="0"/>
          </a:p>
          <a:p>
            <a:pPr marL="0" indent="0">
              <a:spcAft>
                <a:spcPts val="1800"/>
              </a:spcAft>
              <a:buNone/>
            </a:pPr>
            <a:r>
              <a:rPr lang="el-GR" sz="2400" b="1" dirty="0" smtClean="0">
                <a:solidFill>
                  <a:srgbClr val="C00000"/>
                </a:solidFill>
              </a:rPr>
              <a:t>Προσοχή!</a:t>
            </a:r>
          </a:p>
          <a:p>
            <a:pPr>
              <a:spcBef>
                <a:spcPct val="0"/>
              </a:spcBef>
              <a:buFontTx/>
              <a:buAutoNum type="arabicPeriod"/>
            </a:pPr>
            <a:r>
              <a:rPr lang="el-GR" altLang="el-GR" dirty="0"/>
              <a:t>Το </a:t>
            </a:r>
            <a:r>
              <a:rPr lang="en-US" altLang="el-GR" dirty="0"/>
              <a:t>EDTA </a:t>
            </a:r>
            <a:r>
              <a:rPr lang="el-GR" altLang="el-GR" dirty="0"/>
              <a:t>αναστέλλει την συσσώρευση </a:t>
            </a:r>
            <a:r>
              <a:rPr lang="en-US" altLang="el-GR" dirty="0"/>
              <a:t>PLTs</a:t>
            </a:r>
          </a:p>
          <a:p>
            <a:pPr>
              <a:spcBef>
                <a:spcPct val="0"/>
              </a:spcBef>
              <a:buFontTx/>
              <a:buAutoNum type="arabicPeriod"/>
            </a:pPr>
            <a:r>
              <a:rPr lang="el-GR" altLang="el-GR" dirty="0"/>
              <a:t>Οι επιστρώσεις με αίμα χωρίς </a:t>
            </a:r>
            <a:r>
              <a:rPr lang="en-US" altLang="el-GR" dirty="0"/>
              <a:t>EDTA </a:t>
            </a:r>
            <a:r>
              <a:rPr lang="el-GR" altLang="el-GR" dirty="0"/>
              <a:t>δημιουργούν </a:t>
            </a:r>
            <a:r>
              <a:rPr lang="el-GR" altLang="el-GR" dirty="0" smtClean="0"/>
              <a:t>συσσωρεύσεις </a:t>
            </a:r>
            <a:r>
              <a:rPr lang="el-GR" altLang="el-GR" dirty="0"/>
              <a:t>κυττάρων</a:t>
            </a:r>
          </a:p>
          <a:p>
            <a:pPr>
              <a:spcBef>
                <a:spcPct val="0"/>
              </a:spcBef>
              <a:buNone/>
            </a:pPr>
            <a:r>
              <a:rPr lang="el-GR" altLang="el-GR" dirty="0"/>
              <a:t>3. Οι επιστρώσεις για μέτρηση κυττάρων </a:t>
            </a:r>
            <a:r>
              <a:rPr lang="el-GR" altLang="el-GR" dirty="0" smtClean="0"/>
              <a:t>πρέπει να περιέχουν αντιπηκτικό</a:t>
            </a:r>
          </a:p>
          <a:p>
            <a:pPr marL="0" indent="0">
              <a:spcBef>
                <a:spcPct val="0"/>
              </a:spcBef>
              <a:buNone/>
            </a:pPr>
            <a:r>
              <a:rPr lang="el-GR" altLang="el-GR" dirty="0"/>
              <a:t>Η επίστρωση από σωληνάριο με </a:t>
            </a:r>
            <a:r>
              <a:rPr lang="en-US" altLang="el-GR" dirty="0"/>
              <a:t>EDTA </a:t>
            </a:r>
            <a:r>
              <a:rPr lang="el-GR" altLang="el-GR" dirty="0"/>
              <a:t>πρέπει να </a:t>
            </a:r>
            <a:r>
              <a:rPr lang="el-GR" altLang="el-GR" dirty="0" smtClean="0"/>
              <a:t>γίνεται σε </a:t>
            </a:r>
            <a:r>
              <a:rPr lang="el-GR" altLang="el-GR" dirty="0"/>
              <a:t>χρονικό διάστημα &lt; 10 </a:t>
            </a:r>
            <a:r>
              <a:rPr lang="el-GR" altLang="el-GR" dirty="0" smtClean="0"/>
              <a:t>λεπτών  </a:t>
            </a:r>
            <a:r>
              <a:rPr lang="el-GR" altLang="el-GR" dirty="0" smtClean="0">
                <a:sym typeface="Wingdings" panose="05000000000000000000" pitchFamily="2" charset="2"/>
              </a:rPr>
              <a:t>  </a:t>
            </a:r>
            <a:r>
              <a:rPr lang="el-GR" altLang="el-GR" dirty="0" smtClean="0"/>
              <a:t>Βλάβες </a:t>
            </a:r>
            <a:r>
              <a:rPr lang="el-GR" altLang="el-GR" dirty="0"/>
              <a:t>αποθήκευσης των </a:t>
            </a:r>
            <a:r>
              <a:rPr lang="el-GR" altLang="el-GR" dirty="0" err="1" smtClean="0"/>
              <a:t>ερυθροκυττάρων</a:t>
            </a:r>
            <a:r>
              <a:rPr lang="el-GR" altLang="el-GR" dirty="0" smtClean="0"/>
              <a:t>.</a:t>
            </a:r>
            <a:endParaRPr lang="el-GR" alt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spTree>
    <p:extLst>
      <p:ext uri="{BB962C8B-B14F-4D97-AF65-F5344CB8AC3E}">
        <p14:creationId xmlns:p14="http://schemas.microsoft.com/office/powerpoint/2010/main" val="37680049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Τεχνική Επίστρωσης σε </a:t>
            </a:r>
            <a:r>
              <a:rPr lang="el-GR" dirty="0" err="1"/>
              <a:t>Αντικειμενοφόρο</a:t>
            </a:r>
            <a:r>
              <a:rPr lang="el-GR" dirty="0"/>
              <a:t> </a:t>
            </a:r>
            <a:r>
              <a:rPr lang="el-GR" dirty="0" smtClean="0"/>
              <a:t>Πλάκα</a:t>
            </a:r>
            <a:r>
              <a:rPr lang="en-US" dirty="0" smtClean="0"/>
              <a:t> </a:t>
            </a:r>
            <a:r>
              <a:rPr lang="el-GR" sz="3000" b="0" dirty="0"/>
              <a:t>1</a:t>
            </a:r>
            <a:r>
              <a:rPr lang="en-US" sz="3000" b="0" dirty="0" smtClean="0"/>
              <a:t>/</a:t>
            </a:r>
            <a:r>
              <a:rPr lang="el-GR" sz="3000" b="0" dirty="0" smtClean="0"/>
              <a:t>2</a:t>
            </a:r>
            <a:endParaRPr lang="el-GR" sz="3000" b="0" dirty="0"/>
          </a:p>
        </p:txBody>
      </p:sp>
      <p:sp>
        <p:nvSpPr>
          <p:cNvPr id="3" name="Θέση περιεχομένου 2"/>
          <p:cNvSpPr>
            <a:spLocks noGrp="1"/>
          </p:cNvSpPr>
          <p:nvPr>
            <p:ph idx="1"/>
          </p:nvPr>
        </p:nvSpPr>
        <p:spPr/>
        <p:txBody>
          <a:bodyPr>
            <a:normAutofit lnSpcReduction="10000"/>
          </a:bodyPr>
          <a:lstStyle/>
          <a:p>
            <a:r>
              <a:rPr lang="el-GR" dirty="0"/>
              <a:t>Καθαρές πλάκες χωρίς </a:t>
            </a:r>
            <a:r>
              <a:rPr lang="el-GR" dirty="0" smtClean="0"/>
              <a:t>λιπαρότητα.</a:t>
            </a:r>
            <a:endParaRPr lang="el-GR" dirty="0"/>
          </a:p>
          <a:p>
            <a:r>
              <a:rPr lang="el-GR" dirty="0"/>
              <a:t>Τοποθετείται μία σταγόνα αίματος με τριχοειδές στην </a:t>
            </a:r>
            <a:r>
              <a:rPr lang="el-GR" dirty="0" smtClean="0"/>
              <a:t>άκρη της πλάκας.</a:t>
            </a:r>
            <a:endParaRPr lang="el-GR" dirty="0"/>
          </a:p>
          <a:p>
            <a:r>
              <a:rPr lang="el-GR" dirty="0"/>
              <a:t>Χρησιμοποιείται άλλη </a:t>
            </a:r>
            <a:r>
              <a:rPr lang="el-GR" dirty="0" err="1"/>
              <a:t>αντικειμενοφόρος</a:t>
            </a:r>
            <a:r>
              <a:rPr lang="el-GR" dirty="0"/>
              <a:t> πλάκα ή </a:t>
            </a:r>
            <a:r>
              <a:rPr lang="el-GR" dirty="0" err="1"/>
              <a:t>καλυπτρίδα</a:t>
            </a:r>
            <a:r>
              <a:rPr lang="el-GR" dirty="0"/>
              <a:t> η οποία «σέρνεται» με γωνία 45ο πάνω στην κηλίδα </a:t>
            </a:r>
            <a:r>
              <a:rPr lang="el-GR" dirty="0" smtClean="0"/>
              <a:t>αίματος.</a:t>
            </a:r>
            <a:endParaRPr lang="el-GR" dirty="0"/>
          </a:p>
          <a:p>
            <a:r>
              <a:rPr lang="el-GR" dirty="0"/>
              <a:t>Για λεπτότερη επίστρωση χρησιμοποιείται </a:t>
            </a:r>
            <a:r>
              <a:rPr lang="el-GR" dirty="0" err="1" smtClean="0"/>
              <a:t>καλυπτρίδα</a:t>
            </a:r>
            <a:r>
              <a:rPr lang="el-GR" dirty="0" smtClean="0"/>
              <a:t>.</a:t>
            </a:r>
            <a:endParaRPr lang="el-GR" dirty="0"/>
          </a:p>
          <a:p>
            <a:r>
              <a:rPr lang="el-GR" dirty="0"/>
              <a:t>Μόλις το αίμα διατρέξει όλο το μήκος της ακμής της </a:t>
            </a:r>
            <a:r>
              <a:rPr lang="el-GR" dirty="0" smtClean="0"/>
              <a:t>πλάκας προωθείται </a:t>
            </a:r>
            <a:r>
              <a:rPr lang="el-GR" dirty="0"/>
              <a:t>με απαλή και σταθερή </a:t>
            </a:r>
            <a:r>
              <a:rPr lang="el-GR" dirty="0" smtClean="0"/>
              <a:t>κίνηση.</a:t>
            </a:r>
            <a:endParaRPr lang="el-GR" dirty="0"/>
          </a:p>
          <a:p>
            <a:r>
              <a:rPr lang="el-GR" dirty="0"/>
              <a:t>Τα πλακίδια αφήνονται να ξηραθούν σε θερμοκρασία </a:t>
            </a:r>
            <a:r>
              <a:rPr lang="el-GR" dirty="0" smtClean="0"/>
              <a:t>δωματίου.</a:t>
            </a:r>
            <a:endParaRPr lang="el-GR" dirty="0"/>
          </a:p>
          <a:p>
            <a:r>
              <a:rPr lang="el-GR" dirty="0"/>
              <a:t>Με μολύβι αναγράφεται το όνομα του ασθενή στην άκρη </a:t>
            </a:r>
            <a:r>
              <a:rPr lang="el-GR" dirty="0" smtClean="0"/>
              <a:t>της </a:t>
            </a:r>
            <a:r>
              <a:rPr lang="el-GR" dirty="0" err="1" smtClean="0"/>
              <a:t>αντικειμενοφόρου</a:t>
            </a:r>
            <a:r>
              <a:rPr lang="el-GR" dirty="0" smtClean="0"/>
              <a:t> πλάκας.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a:p>
        </p:txBody>
      </p:sp>
    </p:spTree>
    <p:extLst>
      <p:ext uri="{BB962C8B-B14F-4D97-AF65-F5344CB8AC3E}">
        <p14:creationId xmlns:p14="http://schemas.microsoft.com/office/powerpoint/2010/main" val="15340391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467544" y="116632"/>
            <a:ext cx="8229600" cy="1008112"/>
          </a:xfrm>
        </p:spPr>
        <p:txBody>
          <a:bodyPr>
            <a:noAutofit/>
          </a:bodyPr>
          <a:lstStyle/>
          <a:p>
            <a:r>
              <a:rPr lang="el-GR" dirty="0"/>
              <a:t>Τεχνική Επίστρωσης σε </a:t>
            </a:r>
            <a:r>
              <a:rPr lang="el-GR" dirty="0" err="1"/>
              <a:t>Αντικειμενοφόρο</a:t>
            </a:r>
            <a:r>
              <a:rPr lang="el-GR" dirty="0"/>
              <a:t> Πλάκα</a:t>
            </a:r>
            <a:r>
              <a:rPr lang="en-US" dirty="0"/>
              <a:t> </a:t>
            </a:r>
            <a:r>
              <a:rPr lang="el-GR" sz="3000" b="0" dirty="0"/>
              <a:t>2</a:t>
            </a:r>
            <a:r>
              <a:rPr lang="en-US" sz="3000" b="0" dirty="0" smtClean="0"/>
              <a:t>/</a:t>
            </a:r>
            <a:r>
              <a:rPr lang="el-GR" sz="3000" b="0" dirty="0" smtClean="0"/>
              <a:t>2</a:t>
            </a:r>
            <a:endParaRPr lang="el-GR" sz="3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sp>
        <p:nvSpPr>
          <p:cNvPr id="7" name="Ορθογώνιο 6"/>
          <p:cNvSpPr/>
          <p:nvPr/>
        </p:nvSpPr>
        <p:spPr>
          <a:xfrm>
            <a:off x="3756744" y="6021288"/>
            <a:ext cx="1630511" cy="276999"/>
          </a:xfrm>
          <a:prstGeom prst="rect">
            <a:avLst/>
          </a:prstGeom>
        </p:spPr>
        <p:txBody>
          <a:bodyPr wrap="none">
            <a:spAutoFit/>
          </a:bodyPr>
          <a:lstStyle/>
          <a:p>
            <a:r>
              <a:rPr lang="en-US" sz="1200" dirty="0">
                <a:latin typeface="+mn-lt"/>
                <a:hlinkClick r:id="rId5"/>
              </a:rPr>
              <a:t>Blood smear technique</a:t>
            </a:r>
            <a:endParaRPr lang="el-GR" sz="1200" dirty="0">
              <a:latin typeface="+mn-lt"/>
            </a:endParaRPr>
          </a:p>
        </p:txBody>
      </p:sp>
    </p:spTree>
    <p:controls>
      <mc:AlternateContent xmlns:mc="http://schemas.openxmlformats.org/markup-compatibility/2006">
        <mc:Choice xmlns:v="urn:schemas-microsoft-com:vml" Requires="v">
          <p:control spid="135196" name="ShockwaveFlash1" r:id="rId2" imgW="6047619" imgH="4176533"/>
        </mc:Choice>
        <mc:Fallback>
          <p:control name="ShockwaveFlash1" r:id="rId2" imgW="6047619" imgH="4176533">
            <p:pic>
              <p:nvPicPr>
                <p:cNvPr id="0" name="ShockwaveFlash1"/>
                <p:cNvPicPr preferRelativeResize="0">
                  <a:picLocks noChangeArrowheads="1" noChangeShapeType="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1547813" y="1628775"/>
                  <a:ext cx="6048375" cy="417671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043722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Τίτλος 15"/>
          <p:cNvSpPr>
            <a:spLocks noGrp="1"/>
          </p:cNvSpPr>
          <p:nvPr>
            <p:ph type="title"/>
          </p:nvPr>
        </p:nvSpPr>
        <p:spPr/>
        <p:txBody>
          <a:bodyPr>
            <a:normAutofit/>
          </a:bodyPr>
          <a:lstStyle/>
          <a:p>
            <a:r>
              <a:rPr lang="el-GR" dirty="0"/>
              <a:t>Μικροσκόπηση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a:p>
        </p:txBody>
      </p:sp>
      <p:grpSp>
        <p:nvGrpSpPr>
          <p:cNvPr id="9" name="Ομάδα 8"/>
          <p:cNvGrpSpPr/>
          <p:nvPr/>
        </p:nvGrpSpPr>
        <p:grpSpPr>
          <a:xfrm>
            <a:off x="2267744" y="1415740"/>
            <a:ext cx="4104211" cy="4269535"/>
            <a:chOff x="4392489" y="1556792"/>
            <a:chExt cx="4104211" cy="4269535"/>
          </a:xfrm>
        </p:grpSpPr>
        <p:pic>
          <p:nvPicPr>
            <p:cNvPr id="10" name="Picture 2" descr="File:Stained peripheral blood smear close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939643" y="2269271"/>
              <a:ext cx="4269535" cy="28445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4" descr="pbsexam"/>
            <p:cNvPicPr>
              <a:picLocks noChangeAspect="1" noChangeArrowheads="1"/>
            </p:cNvPicPr>
            <p:nvPr/>
          </p:nvPicPr>
          <p:blipFill rotWithShape="1">
            <a:blip r:embed="rId3">
              <a:extLst>
                <a:ext uri="{28A0092B-C50C-407E-A947-70E740481C1C}">
                  <a14:useLocalDpi xmlns:a14="http://schemas.microsoft.com/office/drawing/2010/main" val="0"/>
                </a:ext>
              </a:extLst>
            </a:blip>
            <a:srcRect t="62349" r="72647" b="28654"/>
            <a:stretch/>
          </p:blipFill>
          <p:spPr bwMode="auto">
            <a:xfrm>
              <a:off x="4392489" y="3105202"/>
              <a:ext cx="1259632" cy="8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7"/>
          <p:cNvSpPr/>
          <p:nvPr/>
        </p:nvSpPr>
        <p:spPr>
          <a:xfrm>
            <a:off x="3076472" y="5747253"/>
            <a:ext cx="3746386"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Stained peripheral blood smear </a:t>
            </a:r>
            <a:r>
              <a:rPr lang="en-US" sz="1200" dirty="0" err="1" smtClean="0">
                <a:latin typeface="+mn-lt"/>
                <a:hlinkClick r:id="rId4"/>
              </a:rPr>
              <a:t>closeup</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5" tooltip="User:Coinmac (page does not exist)"/>
              </a:rPr>
              <a:t>Coinmac</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solidFill>
                <a:latin typeface="+mn-lt"/>
                <a:hlinkClick r:id="rId6"/>
              </a:rPr>
              <a:t>CC BY-SA 3.0</a:t>
            </a:r>
            <a:endParaRPr lang="en-US" sz="1200" dirty="0">
              <a:solidFill>
                <a:prstClr val="black"/>
              </a:solidFill>
              <a:latin typeface="+mn-lt"/>
            </a:endParaRPr>
          </a:p>
        </p:txBody>
      </p:sp>
      <p:sp>
        <p:nvSpPr>
          <p:cNvPr id="13" name="Rectangle 6"/>
          <p:cNvSpPr>
            <a:spLocks noChangeArrowheads="1"/>
          </p:cNvSpPr>
          <p:nvPr/>
        </p:nvSpPr>
        <p:spPr bwMode="auto">
          <a:xfrm>
            <a:off x="7020272" y="2393374"/>
            <a:ext cx="1646111" cy="10156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l-GR" altLang="el-GR" sz="2000" dirty="0">
                <a:latin typeface="+mn-lt"/>
              </a:rPr>
              <a:t>Ζώνη για παρατήρηση </a:t>
            </a:r>
            <a:r>
              <a:rPr lang="el-GR" altLang="el-GR" sz="2000" dirty="0" smtClean="0">
                <a:latin typeface="+mn-lt"/>
              </a:rPr>
              <a:t>μορφολογίας</a:t>
            </a:r>
            <a:endParaRPr lang="el-GR" altLang="el-GR" sz="2000" dirty="0">
              <a:latin typeface="+mn-lt"/>
            </a:endParaRPr>
          </a:p>
        </p:txBody>
      </p:sp>
      <p:cxnSp>
        <p:nvCxnSpPr>
          <p:cNvPr id="6" name="Ευθεία γραμμή σύνδεσης 5"/>
          <p:cNvCxnSpPr>
            <a:stCxn id="13" idx="1"/>
          </p:cNvCxnSpPr>
          <p:nvPr/>
        </p:nvCxnSpPr>
        <p:spPr>
          <a:xfrm flipH="1">
            <a:off x="5076056" y="2901206"/>
            <a:ext cx="1944216" cy="5998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a:off x="3527376" y="2964150"/>
            <a:ext cx="1422289" cy="4453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flipV="1">
            <a:off x="3527376" y="3645024"/>
            <a:ext cx="1422289"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92152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AutoShape 11" descr="Z"/>
          <p:cNvSpPr>
            <a:spLocks noChangeAspect="1" noChangeArrowheads="1"/>
          </p:cNvSpPr>
          <p:nvPr/>
        </p:nvSpPr>
        <p:spPr bwMode="auto">
          <a:xfrm>
            <a:off x="4076700" y="3152775"/>
            <a:ext cx="990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l-GR" altLang="el-GR" sz="1800"/>
          </a:p>
        </p:txBody>
      </p:sp>
      <p:sp>
        <p:nvSpPr>
          <p:cNvPr id="71686" name="AutoShape 13" descr="Z"/>
          <p:cNvSpPr>
            <a:spLocks noChangeAspect="1" noChangeArrowheads="1"/>
          </p:cNvSpPr>
          <p:nvPr/>
        </p:nvSpPr>
        <p:spPr bwMode="auto">
          <a:xfrm>
            <a:off x="4076700" y="3152775"/>
            <a:ext cx="990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l-GR" altLang="el-GR" sz="1800"/>
          </a:p>
        </p:txBody>
      </p:sp>
      <p:sp>
        <p:nvSpPr>
          <p:cNvPr id="71687" name="AutoShape 15" descr="Z"/>
          <p:cNvSpPr>
            <a:spLocks noChangeAspect="1" noChangeArrowheads="1"/>
          </p:cNvSpPr>
          <p:nvPr/>
        </p:nvSpPr>
        <p:spPr bwMode="auto">
          <a:xfrm>
            <a:off x="4076700" y="3152775"/>
            <a:ext cx="990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l-GR" altLang="el-GR" sz="1800"/>
          </a:p>
        </p:txBody>
      </p:sp>
      <p:sp>
        <p:nvSpPr>
          <p:cNvPr id="2" name="Τίτλος 1"/>
          <p:cNvSpPr>
            <a:spLocks noGrp="1"/>
          </p:cNvSpPr>
          <p:nvPr>
            <p:ph type="title"/>
          </p:nvPr>
        </p:nvSpPr>
        <p:spPr>
          <a:xfrm>
            <a:off x="0" y="116632"/>
            <a:ext cx="9144000" cy="908720"/>
          </a:xfrm>
        </p:spPr>
        <p:txBody>
          <a:bodyPr>
            <a:normAutofit/>
          </a:bodyPr>
          <a:lstStyle/>
          <a:p>
            <a:r>
              <a:rPr lang="el-GR" dirty="0"/>
              <a:t>Σφάλματα Επίστρωσης </a:t>
            </a:r>
            <a:r>
              <a:rPr lang="el-GR" dirty="0" smtClean="0"/>
              <a:t>Αίματος </a:t>
            </a:r>
            <a:r>
              <a:rPr lang="el-GR" sz="3000" b="0" dirty="0" smtClean="0"/>
              <a:t>1/2</a:t>
            </a:r>
            <a:endParaRPr lang="el-GR" sz="3000" b="0" dirty="0"/>
          </a:p>
        </p:txBody>
      </p:sp>
      <p:sp>
        <p:nvSpPr>
          <p:cNvPr id="3" name="Θέση περιεχομένου 2"/>
          <p:cNvSpPr>
            <a:spLocks noGrp="1"/>
          </p:cNvSpPr>
          <p:nvPr>
            <p:ph idx="1"/>
          </p:nvPr>
        </p:nvSpPr>
        <p:spPr/>
        <p:txBody>
          <a:bodyPr/>
          <a:lstStyle/>
          <a:p>
            <a:r>
              <a:rPr lang="el-GR" dirty="0"/>
              <a:t>Αν η σταγόνα του αίματος για την επίστρωση είναι πολύ μεγάλη, τότε τα ερυθρά αιμοσφαίρια είναι δύσκολο να τοποθετηθούν το ένα δίπλα στο άλλο και συνήθως επικαλύπτονται, με αποτέλεσμα δυσκολία στην καλή εκτίμηση του μεγέθους τους, του σχήματος και της χρώσης τους, που είναι ουσιαστικές παράμετροι για την ορθή αξιολόγησή της</a:t>
            </a:r>
            <a:r>
              <a:rPr lang="el-GR" dirty="0" smtClean="0"/>
              <a:t>.</a:t>
            </a:r>
          </a:p>
          <a:p>
            <a:r>
              <a:rPr lang="el-GR" dirty="0"/>
              <a:t>Αν η επίστρωση γίνει με εξάσκηση ικανής πίεσης διαταράσσεται η φυσιολογική μορφολογία τόσο των ερυθρών όσο και των λευκών αιμοσφαιρίων, ενώ μπορεί να διαταραχθεί και η κατανομή των λευκοκυττάρων και των αιμοπεταλίων στο επίχρισμα με συνάθροισή τους στο τέλος της επίστρωσης και ικανή διαταραχή της μορφολογίας τους</a:t>
            </a:r>
            <a:r>
              <a:rPr lang="el-GR" dirty="0" smtClean="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spTree>
    <p:extLst>
      <p:ext uri="{BB962C8B-B14F-4D97-AF65-F5344CB8AC3E}">
        <p14:creationId xmlns:p14="http://schemas.microsoft.com/office/powerpoint/2010/main" val="1772774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p:cNvSpPr>
            <a:spLocks noGrp="1"/>
          </p:cNvSpPr>
          <p:nvPr>
            <p:ph type="title"/>
          </p:nvPr>
        </p:nvSpPr>
        <p:spPr/>
        <p:txBody>
          <a:bodyPr/>
          <a:lstStyle/>
          <a:p>
            <a:r>
              <a:rPr lang="en-US" altLang="el-GR" b="1" smtClean="0"/>
              <a:t>EDTA</a:t>
            </a:r>
            <a:endParaRPr lang="el-GR" altLang="el-GR" b="1" smtClean="0"/>
          </a:p>
        </p:txBody>
      </p:sp>
      <p:sp>
        <p:nvSpPr>
          <p:cNvPr id="3" name="Θέση περιεχομένου 2"/>
          <p:cNvSpPr>
            <a:spLocks noGrp="1"/>
          </p:cNvSpPr>
          <p:nvPr>
            <p:ph idx="1"/>
          </p:nvPr>
        </p:nvSpPr>
        <p:spPr>
          <a:xfrm>
            <a:off x="457200" y="1196752"/>
            <a:ext cx="8435280" cy="5400600"/>
          </a:xfrm>
        </p:spPr>
        <p:txBody>
          <a:bodyPr>
            <a:noAutofit/>
          </a:bodyPr>
          <a:lstStyle/>
          <a:p>
            <a:pPr marL="0" indent="0">
              <a:lnSpc>
                <a:spcPct val="100000"/>
              </a:lnSpc>
              <a:spcBef>
                <a:spcPts val="800"/>
              </a:spcBef>
              <a:buFontTx/>
              <a:buNone/>
              <a:defRPr/>
            </a:pPr>
            <a:r>
              <a:rPr lang="el-GR" b="1" dirty="0" smtClean="0"/>
              <a:t>Φυσικoχημικές ιδιότητες </a:t>
            </a:r>
            <a:endParaRPr lang="en-US" b="1" dirty="0" smtClean="0"/>
          </a:p>
          <a:p>
            <a:pPr>
              <a:lnSpc>
                <a:spcPct val="100000"/>
              </a:lnSpc>
              <a:spcBef>
                <a:spcPts val="800"/>
              </a:spcBef>
              <a:defRPr/>
            </a:pPr>
            <a:r>
              <a:rPr lang="el-GR" dirty="0" smtClean="0"/>
              <a:t>Εμφάνιση: Λευκό κρυσταλλικό άοσμο στερεό</a:t>
            </a:r>
          </a:p>
          <a:p>
            <a:pPr>
              <a:lnSpc>
                <a:spcPct val="100000"/>
              </a:lnSpc>
              <a:spcBef>
                <a:spcPts val="800"/>
              </a:spcBef>
              <a:defRPr/>
            </a:pPr>
            <a:r>
              <a:rPr lang="el-GR" dirty="0" smtClean="0"/>
              <a:t>Μοριακός τύπος: C</a:t>
            </a:r>
            <a:r>
              <a:rPr lang="el-GR" baseline="-25000" dirty="0" smtClean="0"/>
              <a:t>10</a:t>
            </a:r>
            <a:r>
              <a:rPr lang="el-GR" dirty="0" smtClean="0"/>
              <a:t>H</a:t>
            </a:r>
            <a:r>
              <a:rPr lang="el-GR" baseline="-25000" dirty="0" smtClean="0"/>
              <a:t>16</a:t>
            </a:r>
            <a:r>
              <a:rPr lang="el-GR" dirty="0" smtClean="0"/>
              <a:t>N</a:t>
            </a:r>
            <a:r>
              <a:rPr lang="el-GR" baseline="-25000" dirty="0" smtClean="0"/>
              <a:t>2</a:t>
            </a:r>
            <a:r>
              <a:rPr lang="el-GR" dirty="0" smtClean="0"/>
              <a:t>O</a:t>
            </a:r>
            <a:r>
              <a:rPr lang="el-GR" baseline="-25000" dirty="0" smtClean="0"/>
              <a:t>8</a:t>
            </a:r>
          </a:p>
          <a:p>
            <a:pPr>
              <a:lnSpc>
                <a:spcPct val="100000"/>
              </a:lnSpc>
              <a:spcBef>
                <a:spcPts val="800"/>
              </a:spcBef>
              <a:defRPr/>
            </a:pPr>
            <a:r>
              <a:rPr lang="el-GR" dirty="0" smtClean="0"/>
              <a:t>Σχετική μοριακή μάζα: 292,25</a:t>
            </a:r>
          </a:p>
          <a:p>
            <a:pPr>
              <a:lnSpc>
                <a:spcPct val="100000"/>
              </a:lnSpc>
              <a:spcBef>
                <a:spcPts val="800"/>
              </a:spcBef>
              <a:defRPr/>
            </a:pPr>
            <a:r>
              <a:rPr lang="el-GR" dirty="0" smtClean="0"/>
              <a:t>Σημείο τήξης &gt; 220ºC (υπό αποσύνθεση)</a:t>
            </a:r>
          </a:p>
          <a:p>
            <a:pPr>
              <a:lnSpc>
                <a:spcPct val="100000"/>
              </a:lnSpc>
              <a:spcBef>
                <a:spcPts val="800"/>
              </a:spcBef>
              <a:defRPr/>
            </a:pPr>
            <a:r>
              <a:rPr lang="el-GR" dirty="0" smtClean="0"/>
              <a:t>Πυκνότητα: 0,86 g/cm</a:t>
            </a:r>
            <a:r>
              <a:rPr lang="el-GR" baseline="30000" dirty="0" smtClean="0"/>
              <a:t>3</a:t>
            </a:r>
          </a:p>
          <a:p>
            <a:pPr>
              <a:lnSpc>
                <a:spcPct val="100000"/>
              </a:lnSpc>
              <a:spcBef>
                <a:spcPts val="800"/>
              </a:spcBef>
              <a:defRPr/>
            </a:pPr>
            <a:r>
              <a:rPr lang="el-GR" dirty="0" smtClean="0"/>
              <a:t>Μέτρια ισχυρό </a:t>
            </a:r>
            <a:r>
              <a:rPr lang="el-GR" dirty="0" err="1" smtClean="0"/>
              <a:t>τετραπρωτικό</a:t>
            </a:r>
            <a:r>
              <a:rPr lang="el-GR" dirty="0" smtClean="0"/>
              <a:t> οξύ </a:t>
            </a:r>
            <a:endParaRPr lang="en-US" dirty="0" smtClean="0"/>
          </a:p>
          <a:p>
            <a:pPr>
              <a:lnSpc>
                <a:spcPct val="100000"/>
              </a:lnSpc>
              <a:spcBef>
                <a:spcPts val="800"/>
              </a:spcBef>
              <a:defRPr/>
            </a:pPr>
            <a:r>
              <a:rPr lang="el-GR" dirty="0" smtClean="0"/>
              <a:t>Διαλυτότητα στο Η</a:t>
            </a:r>
            <a:r>
              <a:rPr lang="el-GR" baseline="-25000" dirty="0" smtClean="0"/>
              <a:t>2</a:t>
            </a:r>
            <a:r>
              <a:rPr lang="el-GR" dirty="0" smtClean="0"/>
              <a:t>Ο: 0,50 g/L (~ 0,0017 M)</a:t>
            </a:r>
          </a:p>
          <a:p>
            <a:pPr>
              <a:lnSpc>
                <a:spcPct val="100000"/>
              </a:lnSpc>
              <a:spcBef>
                <a:spcPts val="800"/>
              </a:spcBef>
              <a:defRPr/>
            </a:pPr>
            <a:r>
              <a:rPr lang="el-GR" dirty="0" err="1" smtClean="0"/>
              <a:t>pH</a:t>
            </a:r>
            <a:r>
              <a:rPr lang="el-GR" dirty="0" smtClean="0"/>
              <a:t> </a:t>
            </a:r>
            <a:r>
              <a:rPr lang="el-GR" dirty="0" err="1" smtClean="0"/>
              <a:t>κορεσμ</a:t>
            </a:r>
            <a:r>
              <a:rPr lang="el-GR" dirty="0" smtClean="0"/>
              <a:t>. διαλύματος: 2,0 - 2,5</a:t>
            </a:r>
          </a:p>
          <a:p>
            <a:pPr>
              <a:lnSpc>
                <a:spcPct val="100000"/>
              </a:lnSpc>
              <a:spcBef>
                <a:spcPts val="800"/>
              </a:spcBef>
              <a:defRPr/>
            </a:pPr>
            <a:r>
              <a:rPr lang="el-GR" dirty="0" smtClean="0"/>
              <a:t> '</a:t>
            </a:r>
            <a:r>
              <a:rPr lang="el-GR" dirty="0" err="1" smtClean="0"/>
              <a:t>Eνυδρο</a:t>
            </a:r>
            <a:r>
              <a:rPr lang="el-GR" dirty="0" smtClean="0"/>
              <a:t> </a:t>
            </a:r>
            <a:r>
              <a:rPr lang="el-GR" dirty="0" err="1" smtClean="0"/>
              <a:t>δινάτριο</a:t>
            </a:r>
            <a:r>
              <a:rPr lang="el-GR" dirty="0" smtClean="0"/>
              <a:t> άλας (πιο συνηθισμένη εμπορική μορφή του EDTA):</a:t>
            </a:r>
          </a:p>
          <a:p>
            <a:pPr>
              <a:lnSpc>
                <a:spcPct val="100000"/>
              </a:lnSpc>
              <a:spcBef>
                <a:spcPts val="800"/>
              </a:spcBef>
              <a:defRPr/>
            </a:pPr>
            <a:r>
              <a:rPr lang="el-GR" dirty="0" smtClean="0"/>
              <a:t>Μοριακός τύπος: C</a:t>
            </a:r>
            <a:r>
              <a:rPr lang="el-GR" baseline="-25000" dirty="0" smtClean="0"/>
              <a:t>10</a:t>
            </a:r>
            <a:r>
              <a:rPr lang="el-GR" dirty="0" smtClean="0"/>
              <a:t>H</a:t>
            </a:r>
            <a:r>
              <a:rPr lang="el-GR" baseline="-25000" dirty="0" smtClean="0"/>
              <a:t>14</a:t>
            </a:r>
            <a:r>
              <a:rPr lang="el-GR" dirty="0" smtClean="0"/>
              <a:t>N</a:t>
            </a:r>
            <a:r>
              <a:rPr lang="el-GR" baseline="-25000" dirty="0" smtClean="0"/>
              <a:t>2</a:t>
            </a:r>
            <a:r>
              <a:rPr lang="el-GR" dirty="0" smtClean="0"/>
              <a:t>Na</a:t>
            </a:r>
            <a:r>
              <a:rPr lang="el-GR" baseline="-25000" dirty="0" smtClean="0"/>
              <a:t>2</a:t>
            </a:r>
            <a:r>
              <a:rPr lang="el-GR" dirty="0" smtClean="0"/>
              <a:t>O</a:t>
            </a:r>
            <a:r>
              <a:rPr lang="el-GR" baseline="-25000" dirty="0" smtClean="0"/>
              <a:t>8</a:t>
            </a:r>
            <a:r>
              <a:rPr lang="el-GR" dirty="0" smtClean="0"/>
              <a:t>·2H</a:t>
            </a:r>
            <a:r>
              <a:rPr lang="el-GR" baseline="-25000" dirty="0" smtClean="0"/>
              <a:t>2</a:t>
            </a:r>
            <a:r>
              <a:rPr lang="el-GR" dirty="0" smtClean="0"/>
              <a:t>O</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15164072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AutoShape 11" descr="Z"/>
          <p:cNvSpPr>
            <a:spLocks noChangeAspect="1" noChangeArrowheads="1"/>
          </p:cNvSpPr>
          <p:nvPr/>
        </p:nvSpPr>
        <p:spPr bwMode="auto">
          <a:xfrm>
            <a:off x="4076700" y="3152775"/>
            <a:ext cx="990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l-GR" altLang="el-GR" sz="1800"/>
          </a:p>
        </p:txBody>
      </p:sp>
      <p:sp>
        <p:nvSpPr>
          <p:cNvPr id="71686" name="AutoShape 13" descr="Z"/>
          <p:cNvSpPr>
            <a:spLocks noChangeAspect="1" noChangeArrowheads="1"/>
          </p:cNvSpPr>
          <p:nvPr/>
        </p:nvSpPr>
        <p:spPr bwMode="auto">
          <a:xfrm>
            <a:off x="4076700" y="3152775"/>
            <a:ext cx="990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l-GR" altLang="el-GR" sz="1800"/>
          </a:p>
        </p:txBody>
      </p:sp>
      <p:sp>
        <p:nvSpPr>
          <p:cNvPr id="71687" name="AutoShape 15" descr="Z"/>
          <p:cNvSpPr>
            <a:spLocks noChangeAspect="1" noChangeArrowheads="1"/>
          </p:cNvSpPr>
          <p:nvPr/>
        </p:nvSpPr>
        <p:spPr bwMode="auto">
          <a:xfrm>
            <a:off x="4076700" y="3152775"/>
            <a:ext cx="990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l-GR" altLang="el-GR" sz="1800"/>
          </a:p>
        </p:txBody>
      </p:sp>
      <p:sp>
        <p:nvSpPr>
          <p:cNvPr id="2" name="Τίτλος 1"/>
          <p:cNvSpPr>
            <a:spLocks noGrp="1"/>
          </p:cNvSpPr>
          <p:nvPr>
            <p:ph type="title"/>
          </p:nvPr>
        </p:nvSpPr>
        <p:spPr>
          <a:xfrm>
            <a:off x="0" y="116632"/>
            <a:ext cx="9144000" cy="908720"/>
          </a:xfrm>
        </p:spPr>
        <p:txBody>
          <a:bodyPr>
            <a:normAutofit/>
          </a:bodyPr>
          <a:lstStyle/>
          <a:p>
            <a:r>
              <a:rPr lang="el-GR" dirty="0"/>
              <a:t>Σφάλματα Επίστρωσης </a:t>
            </a:r>
            <a:r>
              <a:rPr lang="el-GR" dirty="0" smtClean="0"/>
              <a:t>Αίματος </a:t>
            </a:r>
            <a:r>
              <a:rPr lang="el-GR" sz="3000" b="0" dirty="0" smtClean="0"/>
              <a:t>2/2</a:t>
            </a:r>
            <a:endParaRPr lang="el-GR" sz="3000" b="0" dirty="0"/>
          </a:p>
        </p:txBody>
      </p:sp>
      <p:sp>
        <p:nvSpPr>
          <p:cNvPr id="3" name="Θέση περιεχομένου 2"/>
          <p:cNvSpPr>
            <a:spLocks noGrp="1"/>
          </p:cNvSpPr>
          <p:nvPr>
            <p:ph idx="1"/>
          </p:nvPr>
        </p:nvSpPr>
        <p:spPr/>
        <p:txBody>
          <a:bodyPr/>
          <a:lstStyle/>
          <a:p>
            <a:r>
              <a:rPr lang="el-GR" dirty="0"/>
              <a:t>Η χρήση ακάθαρτων πλακιδίων έχει ως αποτέλεσμα την παραγωγή υβώσεων και αυλακώσεων στην επίστρωση, την μη καλή κατανομή των κυττάρων στην επίστρωση και την όχι καλή χρώση λόγω καθίζησης της χρωστικής</a:t>
            </a:r>
            <a:r>
              <a:rPr lang="el-GR" dirty="0" smtClean="0"/>
              <a:t>.</a:t>
            </a:r>
            <a:endParaRPr lang="el-GR" dirty="0"/>
          </a:p>
          <a:p>
            <a:r>
              <a:rPr lang="el-GR" dirty="0"/>
              <a:t>Μετά την επίστρωση πρέπει να αναγράφεται αμέσως το όνομα του αρρώστου, ο θάλαμος και η ημερομηνία τέλεσης, με μολύβι στο παχύ μέρος της επίστρωσης ή στην κατάλληλη για τούτο θέση ορισμένων πλακιδίων</a:t>
            </a:r>
            <a:r>
              <a:rPr lang="el-GR" dirty="0" smtClean="0"/>
              <a:t>.</a:t>
            </a:r>
          </a:p>
          <a:p>
            <a:r>
              <a:rPr lang="el-GR" dirty="0"/>
              <a:t>Πρέπει να αποφεύγεται η επίστρωση αίματος που έχει ήδη τεθεί σε αντιπηκτικό, επειδή πολλά αντιπηκτικά όπως κυρίως τα οξαλικά έχουν ως αποτέλεσμα την εμφάνιση σημαντικών διαταραχών τόσο της μορφολογίας, όσο και της ποιότητας χρώσης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a:p>
        </p:txBody>
      </p:sp>
    </p:spTree>
    <p:extLst>
      <p:ext uri="{BB962C8B-B14F-4D97-AF65-F5344CB8AC3E}">
        <p14:creationId xmlns:p14="http://schemas.microsoft.com/office/powerpoint/2010/main" val="16846092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Χρώση </a:t>
            </a:r>
            <a:r>
              <a:rPr lang="en-US" dirty="0"/>
              <a:t>May-</a:t>
            </a:r>
            <a:r>
              <a:rPr lang="en-US" dirty="0" err="1"/>
              <a:t>Grunwald</a:t>
            </a:r>
            <a:r>
              <a:rPr lang="en-US" dirty="0"/>
              <a:t> </a:t>
            </a:r>
            <a:r>
              <a:rPr lang="en-US" dirty="0" smtClean="0"/>
              <a:t>– </a:t>
            </a:r>
            <a:r>
              <a:rPr lang="en-US" dirty="0" err="1" smtClean="0"/>
              <a:t>Giemsa</a:t>
            </a:r>
            <a:r>
              <a:rPr lang="el-GR" dirty="0" smtClean="0"/>
              <a:t> </a:t>
            </a:r>
            <a:r>
              <a:rPr lang="el-GR" sz="3000" b="0" dirty="0" smtClean="0"/>
              <a:t>1/2</a:t>
            </a:r>
            <a:endParaRPr lang="el-GR" sz="3000" b="0" dirty="0"/>
          </a:p>
        </p:txBody>
      </p:sp>
      <p:sp>
        <p:nvSpPr>
          <p:cNvPr id="3" name="Θέση περιεχομένου 2"/>
          <p:cNvSpPr>
            <a:spLocks noGrp="1"/>
          </p:cNvSpPr>
          <p:nvPr>
            <p:ph idx="1"/>
          </p:nvPr>
        </p:nvSpPr>
        <p:spPr>
          <a:xfrm>
            <a:off x="457200" y="1196752"/>
            <a:ext cx="7643192" cy="5040560"/>
          </a:xfrm>
        </p:spPr>
        <p:txBody>
          <a:bodyPr/>
          <a:lstStyle/>
          <a:p>
            <a:r>
              <a:rPr lang="el-GR" b="1" dirty="0" err="1"/>
              <a:t>May</a:t>
            </a:r>
            <a:r>
              <a:rPr lang="el-GR" b="1" dirty="0"/>
              <a:t>-</a:t>
            </a:r>
            <a:r>
              <a:rPr lang="el-GR" b="1" dirty="0" err="1"/>
              <a:t>Grunwald</a:t>
            </a:r>
            <a:r>
              <a:rPr lang="el-GR" b="1" dirty="0"/>
              <a:t>: </a:t>
            </a:r>
            <a:r>
              <a:rPr lang="el-GR" dirty="0"/>
              <a:t>μπλε του μεθυλενίου και </a:t>
            </a:r>
            <a:r>
              <a:rPr lang="el-GR" dirty="0" err="1"/>
              <a:t>ηωσίνη</a:t>
            </a:r>
            <a:r>
              <a:rPr lang="el-GR" dirty="0"/>
              <a:t> </a:t>
            </a:r>
          </a:p>
          <a:p>
            <a:pPr marL="355600" indent="0">
              <a:spcBef>
                <a:spcPts val="300"/>
              </a:spcBef>
              <a:spcAft>
                <a:spcPts val="1200"/>
              </a:spcAft>
              <a:buNone/>
            </a:pPr>
            <a:r>
              <a:rPr lang="el-GR" dirty="0"/>
              <a:t>Βάφει κυρίως ερυθροκύτταρα, πρωτόπλασμα </a:t>
            </a:r>
            <a:r>
              <a:rPr lang="el-GR" dirty="0" err="1" smtClean="0"/>
              <a:t>εμπύρηνων</a:t>
            </a:r>
            <a:r>
              <a:rPr lang="el-GR" dirty="0" smtClean="0"/>
              <a:t> κυττάρων </a:t>
            </a:r>
            <a:r>
              <a:rPr lang="el-GR" dirty="0"/>
              <a:t>και </a:t>
            </a:r>
            <a:r>
              <a:rPr lang="el-GR" dirty="0" smtClean="0"/>
              <a:t>αιμοπετάλια.</a:t>
            </a:r>
            <a:endParaRPr lang="el-GR" dirty="0"/>
          </a:p>
          <a:p>
            <a:r>
              <a:rPr lang="el-GR" b="1" dirty="0" err="1"/>
              <a:t>Giemsa</a:t>
            </a:r>
            <a:r>
              <a:rPr lang="el-GR" b="1" dirty="0"/>
              <a:t>: </a:t>
            </a:r>
            <a:r>
              <a:rPr lang="el-GR" dirty="0"/>
              <a:t>αζούρ και </a:t>
            </a:r>
            <a:r>
              <a:rPr lang="el-GR" dirty="0" err="1"/>
              <a:t>ηωσίνη</a:t>
            </a:r>
            <a:endParaRPr lang="el-GR" dirty="0"/>
          </a:p>
          <a:p>
            <a:pPr marL="355600" indent="0">
              <a:spcBef>
                <a:spcPts val="300"/>
              </a:spcBef>
              <a:buNone/>
            </a:pPr>
            <a:r>
              <a:rPr lang="el-GR" dirty="0"/>
              <a:t>Βάφει τον πυρήνα του κυττάρου, τα πρωτογενή κοκκία και τα κοκκία των </a:t>
            </a:r>
            <a:r>
              <a:rPr lang="el-GR" dirty="0" err="1" smtClean="0"/>
              <a:t>βασεόφιλων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a:p>
        </p:txBody>
      </p:sp>
    </p:spTree>
    <p:extLst>
      <p:ext uri="{BB962C8B-B14F-4D97-AF65-F5344CB8AC3E}">
        <p14:creationId xmlns:p14="http://schemas.microsoft.com/office/powerpoint/2010/main" val="27934282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Χρώση </a:t>
            </a:r>
            <a:r>
              <a:rPr lang="en-US" dirty="0"/>
              <a:t>May-</a:t>
            </a:r>
            <a:r>
              <a:rPr lang="en-US" dirty="0" err="1"/>
              <a:t>Grunwald</a:t>
            </a:r>
            <a:r>
              <a:rPr lang="en-US" dirty="0"/>
              <a:t> – </a:t>
            </a:r>
            <a:r>
              <a:rPr lang="en-US" dirty="0" err="1"/>
              <a:t>Giemsa</a:t>
            </a:r>
            <a:r>
              <a:rPr lang="el-GR" dirty="0"/>
              <a:t> </a:t>
            </a:r>
            <a:r>
              <a:rPr lang="el-GR" sz="3000" b="0" dirty="0" smtClean="0"/>
              <a:t>2/2</a:t>
            </a:r>
            <a:endParaRPr lang="el-GR" dirty="0"/>
          </a:p>
        </p:txBody>
      </p:sp>
      <p:sp>
        <p:nvSpPr>
          <p:cNvPr id="3" name="Θέση περιεχομένου 2"/>
          <p:cNvSpPr>
            <a:spLocks noGrp="1"/>
          </p:cNvSpPr>
          <p:nvPr>
            <p:ph idx="1"/>
          </p:nvPr>
        </p:nvSpPr>
        <p:spPr>
          <a:xfrm>
            <a:off x="457200" y="1196752"/>
            <a:ext cx="8435280" cy="5328592"/>
          </a:xfrm>
        </p:spPr>
        <p:txBody>
          <a:bodyPr>
            <a:normAutofit/>
          </a:bodyPr>
          <a:lstStyle/>
          <a:p>
            <a:r>
              <a:rPr lang="el-GR" b="1" dirty="0"/>
              <a:t>Τεχνική</a:t>
            </a:r>
          </a:p>
          <a:p>
            <a:pPr lvl="1" indent="-387350"/>
            <a:r>
              <a:rPr lang="el-GR" dirty="0" err="1"/>
              <a:t>Μεθανόλη</a:t>
            </a:r>
            <a:r>
              <a:rPr lang="el-GR" dirty="0"/>
              <a:t> 5</a:t>
            </a:r>
            <a:r>
              <a:rPr lang="en-US" dirty="0" smtClean="0"/>
              <a:t>min</a:t>
            </a:r>
            <a:r>
              <a:rPr lang="el-GR" dirty="0" smtClean="0"/>
              <a:t>.</a:t>
            </a:r>
            <a:endParaRPr lang="en-US" dirty="0"/>
          </a:p>
          <a:p>
            <a:pPr lvl="1" indent="-387350"/>
            <a:r>
              <a:rPr lang="el-GR" dirty="0"/>
              <a:t>Απόρριψη </a:t>
            </a:r>
            <a:r>
              <a:rPr lang="el-GR" dirty="0" smtClean="0"/>
              <a:t>περίσσειας.</a:t>
            </a:r>
            <a:endParaRPr lang="el-GR" dirty="0"/>
          </a:p>
          <a:p>
            <a:pPr lvl="1" indent="-387350"/>
            <a:r>
              <a:rPr lang="el-GR" dirty="0"/>
              <a:t>Χρωστική </a:t>
            </a:r>
            <a:r>
              <a:rPr lang="en-US" dirty="0"/>
              <a:t>May-</a:t>
            </a:r>
            <a:r>
              <a:rPr lang="en-US" dirty="0" err="1"/>
              <a:t>Grunwald</a:t>
            </a:r>
            <a:r>
              <a:rPr lang="en-US" dirty="0"/>
              <a:t> </a:t>
            </a:r>
            <a:r>
              <a:rPr lang="en-US" dirty="0" smtClean="0"/>
              <a:t>4min</a:t>
            </a:r>
            <a:r>
              <a:rPr lang="el-GR" dirty="0" smtClean="0"/>
              <a:t>.</a:t>
            </a:r>
            <a:endParaRPr lang="en-US" dirty="0"/>
          </a:p>
          <a:p>
            <a:pPr lvl="1" indent="-387350"/>
            <a:r>
              <a:rPr lang="el-GR" dirty="0"/>
              <a:t>Απόρριψη </a:t>
            </a:r>
            <a:r>
              <a:rPr lang="el-GR" dirty="0" smtClean="0"/>
              <a:t>περίσσειας.</a:t>
            </a:r>
            <a:endParaRPr lang="el-GR" dirty="0"/>
          </a:p>
          <a:p>
            <a:pPr lvl="1" indent="-387350"/>
            <a:r>
              <a:rPr lang="el-GR" dirty="0"/>
              <a:t>Χρωστική </a:t>
            </a:r>
            <a:r>
              <a:rPr lang="en-US" dirty="0" err="1"/>
              <a:t>Giemsa</a:t>
            </a:r>
            <a:r>
              <a:rPr lang="en-US" dirty="0"/>
              <a:t> (5 ml </a:t>
            </a:r>
            <a:r>
              <a:rPr lang="el-GR" dirty="0"/>
              <a:t>χρωστικής σε 50 </a:t>
            </a:r>
            <a:r>
              <a:rPr lang="en-US" dirty="0"/>
              <a:t>ml ad H2O) 15 </a:t>
            </a:r>
            <a:r>
              <a:rPr lang="en-US" dirty="0" smtClean="0"/>
              <a:t>min</a:t>
            </a:r>
            <a:r>
              <a:rPr lang="el-GR" dirty="0" smtClean="0"/>
              <a:t>.</a:t>
            </a:r>
            <a:endParaRPr lang="en-US" dirty="0"/>
          </a:p>
          <a:p>
            <a:pPr lvl="1" indent="-387350"/>
            <a:r>
              <a:rPr lang="el-GR" dirty="0"/>
              <a:t>Απόρριψη </a:t>
            </a:r>
            <a:r>
              <a:rPr lang="el-GR" dirty="0" smtClean="0"/>
              <a:t>περίσσειας.</a:t>
            </a:r>
            <a:endParaRPr lang="el-GR" dirty="0"/>
          </a:p>
          <a:p>
            <a:pPr lvl="1" indent="-387350"/>
            <a:r>
              <a:rPr lang="el-GR" dirty="0" err="1"/>
              <a:t>Έκπλυση</a:t>
            </a:r>
            <a:r>
              <a:rPr lang="el-GR" dirty="0"/>
              <a:t> με άφθονο νερό </a:t>
            </a:r>
            <a:r>
              <a:rPr lang="el-GR" dirty="0" smtClean="0"/>
              <a:t>βρύσης.</a:t>
            </a:r>
            <a:endParaRPr lang="el-GR" dirty="0"/>
          </a:p>
          <a:p>
            <a:pPr lvl="1" indent="-387350"/>
            <a:r>
              <a:rPr lang="el-GR" dirty="0"/>
              <a:t>Στέγνωμα σε θερμοκρασία </a:t>
            </a:r>
            <a:r>
              <a:rPr lang="el-GR" dirty="0" smtClean="0"/>
              <a:t>περιβάλλοντος.</a:t>
            </a:r>
          </a:p>
          <a:p>
            <a:pPr algn="ctr">
              <a:buFont typeface="Wingdings" panose="05000000000000000000" pitchFamily="2" charset="2"/>
              <a:buChar char="ü"/>
            </a:pPr>
            <a:r>
              <a:rPr lang="el-GR" altLang="el-GR" sz="2400" b="1" dirty="0"/>
              <a:t>Αποχρωματισμός σε </a:t>
            </a:r>
            <a:r>
              <a:rPr lang="el-GR" altLang="el-GR" sz="2400" b="1" dirty="0" err="1"/>
              <a:t>μεθανόλη</a:t>
            </a:r>
            <a:r>
              <a:rPr lang="el-GR" altLang="el-GR" sz="2400" b="1" dirty="0"/>
              <a:t> και πολλές </a:t>
            </a:r>
            <a:r>
              <a:rPr lang="el-GR" altLang="el-GR" sz="2400" b="1" dirty="0" err="1"/>
              <a:t>εκπλύσεις</a:t>
            </a:r>
            <a:r>
              <a:rPr lang="el-GR" altLang="el-GR" sz="2400" b="1" dirty="0"/>
              <a:t> με </a:t>
            </a:r>
            <a:r>
              <a:rPr lang="el-GR" altLang="el-GR" sz="2400" b="1" dirty="0" smtClean="0"/>
              <a:t>νερό.</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a:p>
        </p:txBody>
      </p:sp>
    </p:spTree>
    <p:extLst>
      <p:ext uri="{BB962C8B-B14F-4D97-AF65-F5344CB8AC3E}">
        <p14:creationId xmlns:p14="http://schemas.microsoft.com/office/powerpoint/2010/main" val="41147370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3299" name="Group 3"/>
          <p:cNvGraphicFramePr>
            <a:graphicFrameLocks noGrp="1"/>
          </p:cNvGraphicFramePr>
          <p:nvPr>
            <p:extLst>
              <p:ext uri="{D42A27DB-BD31-4B8C-83A1-F6EECF244321}">
                <p14:modId xmlns:p14="http://schemas.microsoft.com/office/powerpoint/2010/main" val="3657282450"/>
              </p:ext>
            </p:extLst>
          </p:nvPr>
        </p:nvGraphicFramePr>
        <p:xfrm>
          <a:off x="1066800" y="1122504"/>
          <a:ext cx="6610350" cy="5546856"/>
        </p:xfrm>
        <a:graphic>
          <a:graphicData uri="http://schemas.openxmlformats.org/drawingml/2006/table">
            <a:tbl>
              <a:tblPr firstRow="1"/>
              <a:tblGrid>
                <a:gridCol w="3048000"/>
                <a:gridCol w="3562350"/>
              </a:tblGrid>
              <a:tr h="396195">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1" i="0" u="none" strike="noStrike" cap="none" normalizeH="0" baseline="0" dirty="0" smtClean="0">
                          <a:ln>
                            <a:noFill/>
                          </a:ln>
                          <a:solidFill>
                            <a:schemeClr val="tx1"/>
                          </a:solidFill>
                          <a:effectLst/>
                          <a:latin typeface="+mn-lt"/>
                          <a:cs typeface="Arial" pitchFamily="34" charset="0"/>
                        </a:rPr>
                        <a:t>Πυρήνας</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1" i="0" u="none" strike="noStrike" cap="none" normalizeH="0" baseline="0" dirty="0" smtClean="0">
                          <a:ln>
                            <a:noFill/>
                          </a:ln>
                          <a:solidFill>
                            <a:schemeClr val="tx1"/>
                          </a:solidFill>
                          <a:effectLst/>
                          <a:latin typeface="+mn-lt"/>
                          <a:cs typeface="Arial" pitchFamily="34" charset="0"/>
                        </a:rPr>
                        <a:t>Βαθυκόκκινος (</a:t>
                      </a:r>
                      <a:r>
                        <a:rPr kumimoji="0" lang="el-GR" altLang="el-GR" sz="2000" b="1" i="0" u="none" strike="noStrike" cap="none" normalizeH="0" baseline="0" dirty="0" err="1" smtClean="0">
                          <a:ln>
                            <a:noFill/>
                          </a:ln>
                          <a:solidFill>
                            <a:schemeClr val="tx1"/>
                          </a:solidFill>
                          <a:effectLst/>
                          <a:latin typeface="+mn-lt"/>
                          <a:cs typeface="Arial" pitchFamily="34" charset="0"/>
                        </a:rPr>
                        <a:t>ιωδέρυθρος</a:t>
                      </a:r>
                      <a:r>
                        <a:rPr kumimoji="0" lang="el-GR" altLang="el-GR" sz="2000" b="1" i="0" u="none" strike="noStrike" cap="none" normalizeH="0" baseline="0" dirty="0" smtClean="0">
                          <a:ln>
                            <a:noFill/>
                          </a:ln>
                          <a:solidFill>
                            <a:schemeClr val="tx1"/>
                          </a:solidFill>
                          <a:effectLst/>
                          <a:latin typeface="+mn-lt"/>
                          <a:cs typeface="Arial" pitchFamily="34" charset="0"/>
                        </a:rPr>
                        <a:t>)</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396195">
                <a:tc gridSpan="2">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1" i="0" u="none" strike="noStrike" cap="none" normalizeH="0" baseline="0" smtClean="0">
                          <a:ln>
                            <a:noFill/>
                          </a:ln>
                          <a:solidFill>
                            <a:schemeClr val="tx1"/>
                          </a:solidFill>
                          <a:effectLst/>
                          <a:latin typeface="+mn-lt"/>
                          <a:cs typeface="Arial" pitchFamily="34" charset="0"/>
                        </a:rPr>
                        <a:t>Πρωτόπλασμα </a:t>
                      </a:r>
                    </a:p>
                  </a:txBody>
                  <a:tcPr marT="45702" marB="4570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r>
              <a:tr h="396195">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0" i="0" u="none" strike="noStrike" cap="none" normalizeH="0" baseline="0" smtClean="0">
                          <a:ln>
                            <a:noFill/>
                          </a:ln>
                          <a:solidFill>
                            <a:schemeClr val="tx1"/>
                          </a:solidFill>
                          <a:effectLst/>
                          <a:latin typeface="+mn-lt"/>
                          <a:cs typeface="Arial" pitchFamily="34" charset="0"/>
                        </a:rPr>
                        <a:t>Ερυθροκύτταρα</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0" i="0" u="none" strike="noStrike" cap="none" normalizeH="0" baseline="0" smtClean="0">
                          <a:ln>
                            <a:noFill/>
                          </a:ln>
                          <a:solidFill>
                            <a:schemeClr val="tx1"/>
                          </a:solidFill>
                          <a:effectLst/>
                          <a:latin typeface="+mn-lt"/>
                          <a:cs typeface="Arial" pitchFamily="34" charset="0"/>
                        </a:rPr>
                        <a:t>Ροδέρυθρα</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95">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0" i="0" u="none" strike="noStrike" cap="none" normalizeH="0" baseline="0" smtClean="0">
                          <a:ln>
                            <a:noFill/>
                          </a:ln>
                          <a:solidFill>
                            <a:schemeClr val="tx1"/>
                          </a:solidFill>
                          <a:effectLst/>
                          <a:latin typeface="+mn-lt"/>
                          <a:cs typeface="Arial" pitchFamily="34" charset="0"/>
                        </a:rPr>
                        <a:t>ΔΕΚ</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0" i="0" u="none" strike="noStrike" cap="none" normalizeH="0" baseline="0" dirty="0" err="1" smtClean="0">
                          <a:ln>
                            <a:noFill/>
                          </a:ln>
                          <a:solidFill>
                            <a:schemeClr val="tx1"/>
                          </a:solidFill>
                          <a:effectLst/>
                          <a:latin typeface="+mn-lt"/>
                          <a:cs typeface="Arial" pitchFamily="34" charset="0"/>
                        </a:rPr>
                        <a:t>Γκρί</a:t>
                      </a:r>
                      <a:r>
                        <a:rPr kumimoji="0" lang="el-GR" altLang="el-GR" sz="2000" b="0" i="0" u="none" strike="noStrike" cap="none" normalizeH="0" baseline="0" dirty="0" smtClean="0">
                          <a:ln>
                            <a:noFill/>
                          </a:ln>
                          <a:solidFill>
                            <a:schemeClr val="tx1"/>
                          </a:solidFill>
                          <a:effectLst/>
                          <a:latin typeface="+mn-lt"/>
                          <a:cs typeface="Arial" pitchFamily="34" charset="0"/>
                        </a:rPr>
                        <a:t>-μπλε</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95">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0" i="0" u="none" strike="noStrike" cap="none" normalizeH="0" baseline="0" smtClean="0">
                          <a:ln>
                            <a:noFill/>
                          </a:ln>
                          <a:solidFill>
                            <a:schemeClr val="tx1"/>
                          </a:solidFill>
                          <a:effectLst/>
                          <a:latin typeface="+mn-lt"/>
                          <a:cs typeface="Arial" pitchFamily="34" charset="0"/>
                        </a:rPr>
                        <a:t>Ουδετερόφιλα</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0" i="0" u="none" strike="noStrike" cap="none" normalizeH="0" baseline="0" smtClean="0">
                          <a:ln>
                            <a:noFill/>
                          </a:ln>
                          <a:solidFill>
                            <a:schemeClr val="tx1"/>
                          </a:solidFill>
                          <a:effectLst/>
                          <a:latin typeface="+mn-lt"/>
                          <a:cs typeface="Arial" pitchFamily="34" charset="0"/>
                        </a:rPr>
                        <a:t>Ροδέρυθρα</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95">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0" i="0" u="none" strike="noStrike" cap="none" normalizeH="0" baseline="0" dirty="0" smtClean="0">
                          <a:ln>
                            <a:noFill/>
                          </a:ln>
                          <a:solidFill>
                            <a:schemeClr val="tx1"/>
                          </a:solidFill>
                          <a:effectLst/>
                          <a:latin typeface="+mn-lt"/>
                          <a:cs typeface="Arial" pitchFamily="34" charset="0"/>
                        </a:rPr>
                        <a:t>Λεμφοκύτταρα</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0" i="0" u="none" strike="noStrike" cap="none" normalizeH="0" baseline="0" dirty="0" smtClean="0">
                          <a:ln>
                            <a:noFill/>
                          </a:ln>
                          <a:solidFill>
                            <a:schemeClr val="tx1"/>
                          </a:solidFill>
                          <a:effectLst/>
                          <a:latin typeface="+mn-lt"/>
                          <a:cs typeface="Arial" pitchFamily="34" charset="0"/>
                        </a:rPr>
                        <a:t>Μπλε</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95">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0" i="0" u="none" strike="noStrike" cap="none" normalizeH="0" baseline="0" dirty="0" smtClean="0">
                          <a:ln>
                            <a:noFill/>
                          </a:ln>
                          <a:solidFill>
                            <a:schemeClr val="tx1"/>
                          </a:solidFill>
                          <a:effectLst/>
                          <a:latin typeface="+mn-lt"/>
                          <a:cs typeface="Arial" pitchFamily="34" charset="0"/>
                        </a:rPr>
                        <a:t>Μονοκύτταρα</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0" i="0" u="none" strike="noStrike" cap="none" normalizeH="0" baseline="0" dirty="0" smtClean="0">
                          <a:ln>
                            <a:noFill/>
                          </a:ln>
                          <a:solidFill>
                            <a:schemeClr val="tx1"/>
                          </a:solidFill>
                          <a:effectLst/>
                          <a:latin typeface="+mn-lt"/>
                          <a:cs typeface="Arial" pitchFamily="34" charset="0"/>
                        </a:rPr>
                        <a:t>Γκρι-μπλε</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95">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0" i="0" u="none" strike="noStrike" cap="none" normalizeH="0" baseline="0" dirty="0" err="1" smtClean="0">
                          <a:ln>
                            <a:noFill/>
                          </a:ln>
                          <a:solidFill>
                            <a:schemeClr val="tx1"/>
                          </a:solidFill>
                          <a:effectLst/>
                          <a:latin typeface="+mn-lt"/>
                          <a:cs typeface="Arial" pitchFamily="34" charset="0"/>
                        </a:rPr>
                        <a:t>Βασεόφιλα</a:t>
                      </a:r>
                      <a:r>
                        <a:rPr kumimoji="0" lang="el-GR" altLang="el-GR" sz="2000" b="0" i="0" u="none" strike="noStrike" cap="none" normalizeH="0" baseline="0" dirty="0" smtClean="0">
                          <a:ln>
                            <a:noFill/>
                          </a:ln>
                          <a:solidFill>
                            <a:schemeClr val="tx1"/>
                          </a:solidFill>
                          <a:effectLst/>
                          <a:latin typeface="+mn-lt"/>
                          <a:cs typeface="Arial" pitchFamily="34" charset="0"/>
                        </a:rPr>
                        <a:t> </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0" i="0" u="none" strike="noStrike" cap="none" normalizeH="0" baseline="0" dirty="0" smtClean="0">
                          <a:ln>
                            <a:noFill/>
                          </a:ln>
                          <a:solidFill>
                            <a:schemeClr val="tx1"/>
                          </a:solidFill>
                          <a:effectLst/>
                          <a:latin typeface="+mn-lt"/>
                          <a:cs typeface="Arial" pitchFamily="34" charset="0"/>
                        </a:rPr>
                        <a:t>Μπλε</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95">
                <a:tc gridSpan="2">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1" i="0" u="none" strike="noStrike" cap="none" normalizeH="0" baseline="0" smtClean="0">
                          <a:ln>
                            <a:noFill/>
                          </a:ln>
                          <a:solidFill>
                            <a:schemeClr val="tx1"/>
                          </a:solidFill>
                          <a:effectLst/>
                          <a:latin typeface="+mn-lt"/>
                          <a:cs typeface="Arial" pitchFamily="34" charset="0"/>
                        </a:rPr>
                        <a:t>Κοκκία</a:t>
                      </a:r>
                    </a:p>
                  </a:txBody>
                  <a:tcPr marT="45702" marB="4570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r>
              <a:tr h="396195">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0" i="0" u="none" strike="noStrike" cap="none" normalizeH="0" baseline="0" dirty="0" smtClean="0">
                          <a:ln>
                            <a:noFill/>
                          </a:ln>
                          <a:solidFill>
                            <a:schemeClr val="tx1"/>
                          </a:solidFill>
                          <a:effectLst/>
                          <a:latin typeface="+mn-lt"/>
                          <a:cs typeface="Arial" pitchFamily="34" charset="0"/>
                        </a:rPr>
                        <a:t>Ουδετερόφιλα</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0" i="0" u="none" strike="noStrike" cap="none" normalizeH="0" baseline="0" dirty="0" smtClean="0">
                          <a:ln>
                            <a:noFill/>
                          </a:ln>
                          <a:solidFill>
                            <a:schemeClr val="tx1"/>
                          </a:solidFill>
                          <a:effectLst/>
                          <a:latin typeface="+mn-lt"/>
                          <a:cs typeface="Arial" pitchFamily="34" charset="0"/>
                        </a:rPr>
                        <a:t>Ασθενή </a:t>
                      </a:r>
                      <a:r>
                        <a:rPr kumimoji="0" lang="el-GR" altLang="el-GR" sz="2000" b="0" i="0" u="none" strike="noStrike" cap="none" normalizeH="0" baseline="0" dirty="0" err="1" smtClean="0">
                          <a:ln>
                            <a:noFill/>
                          </a:ln>
                          <a:solidFill>
                            <a:schemeClr val="tx1"/>
                          </a:solidFill>
                          <a:effectLst/>
                          <a:latin typeface="+mn-lt"/>
                          <a:cs typeface="Arial" pitchFamily="34" charset="0"/>
                        </a:rPr>
                        <a:t>ιωδέρυθρα</a:t>
                      </a:r>
                      <a:endParaRPr kumimoji="0" lang="el-GR" altLang="el-GR" sz="2000" b="0" i="0" u="none" strike="noStrike" cap="none" normalizeH="0" baseline="0" dirty="0" smtClean="0">
                        <a:ln>
                          <a:noFill/>
                        </a:ln>
                        <a:solidFill>
                          <a:schemeClr val="tx1"/>
                        </a:solidFill>
                        <a:effectLst/>
                        <a:latin typeface="+mn-lt"/>
                        <a:cs typeface="Arial" pitchFamily="34" charset="0"/>
                      </a:endParaRP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95">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0" i="0" u="none" strike="noStrike" cap="none" normalizeH="0" baseline="0" smtClean="0">
                          <a:ln>
                            <a:noFill/>
                          </a:ln>
                          <a:solidFill>
                            <a:schemeClr val="tx1"/>
                          </a:solidFill>
                          <a:effectLst/>
                          <a:latin typeface="+mn-lt"/>
                          <a:cs typeface="Arial" pitchFamily="34" charset="0"/>
                        </a:rPr>
                        <a:t>Ηωσινόφιλα</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0" i="0" u="none" strike="noStrike" cap="none" normalizeH="0" baseline="0" smtClean="0">
                          <a:ln>
                            <a:noFill/>
                          </a:ln>
                          <a:solidFill>
                            <a:schemeClr val="tx1"/>
                          </a:solidFill>
                          <a:effectLst/>
                          <a:latin typeface="+mn-lt"/>
                          <a:cs typeface="Arial" pitchFamily="34" charset="0"/>
                        </a:rPr>
                        <a:t>Πορτοκαλέρυθρα</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95">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0" i="0" u="none" strike="noStrike" cap="none" normalizeH="0" baseline="0" smtClean="0">
                          <a:ln>
                            <a:noFill/>
                          </a:ln>
                          <a:solidFill>
                            <a:schemeClr val="tx1"/>
                          </a:solidFill>
                          <a:effectLst/>
                          <a:latin typeface="+mn-lt"/>
                          <a:cs typeface="Arial" pitchFamily="34" charset="0"/>
                        </a:rPr>
                        <a:t>Βασεόφιλα</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0" i="0" u="none" strike="noStrike" cap="none" normalizeH="0" baseline="0" smtClean="0">
                          <a:ln>
                            <a:noFill/>
                          </a:ln>
                          <a:solidFill>
                            <a:schemeClr val="tx1"/>
                          </a:solidFill>
                          <a:effectLst/>
                          <a:latin typeface="+mn-lt"/>
                          <a:cs typeface="Arial" pitchFamily="34" charset="0"/>
                        </a:rPr>
                        <a:t>Έντονα ιωδέρυθρα-μαύρα</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95">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0" i="0" u="none" strike="noStrike" cap="none" normalizeH="0" baseline="0" smtClean="0">
                          <a:ln>
                            <a:noFill/>
                          </a:ln>
                          <a:solidFill>
                            <a:schemeClr val="tx1"/>
                          </a:solidFill>
                          <a:effectLst/>
                          <a:latin typeface="+mn-lt"/>
                          <a:cs typeface="Arial" pitchFamily="34" charset="0"/>
                        </a:rPr>
                        <a:t>Μονοκύτταρα</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0" i="0" u="none" strike="noStrike" cap="none" normalizeH="0" baseline="0" smtClean="0">
                          <a:ln>
                            <a:noFill/>
                          </a:ln>
                          <a:solidFill>
                            <a:schemeClr val="tx1"/>
                          </a:solidFill>
                          <a:effectLst/>
                          <a:latin typeface="+mn-lt"/>
                          <a:cs typeface="Arial" pitchFamily="34" charset="0"/>
                        </a:rPr>
                        <a:t>Ασθενώς ιωδέρυθρα</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95">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0" i="0" u="none" strike="noStrike" cap="none" normalizeH="0" baseline="0" dirty="0" smtClean="0">
                          <a:ln>
                            <a:noFill/>
                          </a:ln>
                          <a:solidFill>
                            <a:schemeClr val="tx1"/>
                          </a:solidFill>
                          <a:effectLst/>
                          <a:latin typeface="+mn-lt"/>
                          <a:cs typeface="Arial" pitchFamily="34" charset="0"/>
                        </a:rPr>
                        <a:t>Αιμοπετάλια</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l-GR" altLang="el-GR" sz="2000" b="0" i="0" u="none" strike="noStrike" cap="none" normalizeH="0" baseline="0" dirty="0" err="1" smtClean="0">
                          <a:ln>
                            <a:noFill/>
                          </a:ln>
                          <a:solidFill>
                            <a:schemeClr val="tx1"/>
                          </a:solidFill>
                          <a:effectLst/>
                          <a:latin typeface="+mn-lt"/>
                          <a:cs typeface="Arial" pitchFamily="34" charset="0"/>
                        </a:rPr>
                        <a:t>Ιωδέρυθρα</a:t>
                      </a:r>
                      <a:r>
                        <a:rPr kumimoji="0" lang="el-GR" altLang="el-GR" sz="2000" b="0" i="0" u="none" strike="noStrike" cap="none" normalizeH="0" baseline="0" dirty="0" smtClean="0">
                          <a:ln>
                            <a:noFill/>
                          </a:ln>
                          <a:solidFill>
                            <a:schemeClr val="tx1"/>
                          </a:solidFill>
                          <a:effectLst/>
                          <a:latin typeface="+mn-lt"/>
                          <a:cs typeface="Arial" pitchFamily="34" charset="0"/>
                        </a:rPr>
                        <a:t> (βαθυκόκκινα)</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Τίτλος 1"/>
          <p:cNvSpPr>
            <a:spLocks noGrp="1"/>
          </p:cNvSpPr>
          <p:nvPr>
            <p:ph type="title"/>
          </p:nvPr>
        </p:nvSpPr>
        <p:spPr/>
        <p:txBody>
          <a:bodyPr>
            <a:normAutofit/>
          </a:bodyPr>
          <a:lstStyle/>
          <a:p>
            <a:r>
              <a:rPr lang="el-GR" dirty="0"/>
              <a:t>Αποτελέσματα </a:t>
            </a:r>
            <a:r>
              <a:rPr lang="el-GR" dirty="0" smtClean="0"/>
              <a:t>Χρώσης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a:p>
        </p:txBody>
      </p:sp>
    </p:spTree>
    <p:extLst>
      <p:ext uri="{BB962C8B-B14F-4D97-AF65-F5344CB8AC3E}">
        <p14:creationId xmlns:p14="http://schemas.microsoft.com/office/powerpoint/2010/main" val="38841541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Απόλυτος Αριθμός Λευκοκυττάρων /μ</a:t>
            </a:r>
            <a:r>
              <a:rPr lang="en-US" dirty="0" smtClean="0"/>
              <a:t>l</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2"/>
                <a:ext cx="7427168" cy="5040560"/>
              </a:xfrm>
            </p:spPr>
            <p:txBody>
              <a:bodyPr>
                <a:normAutofit/>
              </a:bodyPr>
              <a:lstStyle/>
              <a:p>
                <a14:m>
                  <m:oMath xmlns:m="http://schemas.openxmlformats.org/officeDocument/2006/math">
                    <m:f>
                      <m:fPr>
                        <m:ctrlPr>
                          <a:rPr lang="el-GR" sz="2400" b="1" i="1" smtClean="0">
                            <a:latin typeface="Cambria Math"/>
                          </a:rPr>
                        </m:ctrlPr>
                      </m:fPr>
                      <m:num>
                        <m:r>
                          <m:rPr>
                            <m:nor/>
                          </m:rPr>
                          <a:rPr lang="el-GR" altLang="el-GR" sz="2400" b="1" dirty="0"/>
                          <m:t>Λευκοκύτταρα</m:t>
                        </m:r>
                        <m:r>
                          <m:rPr>
                            <m:nor/>
                          </m:rPr>
                          <a:rPr lang="el-GR" altLang="el-GR" sz="2400" b="1" dirty="0"/>
                          <m:t> (%) </m:t>
                        </m:r>
                        <m:r>
                          <m:rPr>
                            <m:nor/>
                          </m:rPr>
                          <a:rPr lang="en-US" altLang="el-GR" sz="2400" b="1" dirty="0"/>
                          <m:t>x</m:t>
                        </m:r>
                        <m:r>
                          <m:rPr>
                            <m:nor/>
                          </m:rPr>
                          <a:rPr lang="en-US" altLang="el-GR" sz="2400" b="1" dirty="0"/>
                          <m:t> </m:t>
                        </m:r>
                        <m:r>
                          <m:rPr>
                            <m:nor/>
                          </m:rPr>
                          <a:rPr lang="el-GR" altLang="el-GR" sz="2400" b="1" dirty="0"/>
                          <m:t>ολικός</m:t>
                        </m:r>
                        <m:r>
                          <m:rPr>
                            <m:nor/>
                          </m:rPr>
                          <a:rPr lang="el-GR" altLang="el-GR" sz="2400" b="1" dirty="0"/>
                          <m:t> </m:t>
                        </m:r>
                        <m:r>
                          <m:rPr>
                            <m:nor/>
                          </m:rPr>
                          <a:rPr lang="el-GR" altLang="el-GR" sz="2400" b="1" dirty="0"/>
                          <m:t>αριθμός</m:t>
                        </m:r>
                        <m:r>
                          <m:rPr>
                            <m:nor/>
                          </m:rPr>
                          <a:rPr lang="el-GR" altLang="el-GR" sz="2400" b="1" dirty="0"/>
                          <m:t> </m:t>
                        </m:r>
                        <m:r>
                          <m:rPr>
                            <m:nor/>
                          </m:rPr>
                          <a:rPr lang="en-US" altLang="el-GR" sz="2400" b="1" dirty="0"/>
                          <m:t>WBCs</m:t>
                        </m:r>
                        <m:r>
                          <m:rPr>
                            <m:nor/>
                          </m:rPr>
                          <a:rPr lang="en-US" altLang="el-GR" sz="2400" b="1" dirty="0"/>
                          <m:t>/</m:t>
                        </m:r>
                        <m:r>
                          <m:rPr>
                            <m:nor/>
                          </m:rPr>
                          <a:rPr lang="el-GR" altLang="el-GR" sz="2400" b="1" dirty="0"/>
                          <m:t>μ</m:t>
                        </m:r>
                        <m:r>
                          <m:rPr>
                            <m:nor/>
                          </m:rPr>
                          <a:rPr lang="en-US" altLang="el-GR" sz="2400" b="1" dirty="0"/>
                          <m:t>l</m:t>
                        </m:r>
                        <m:r>
                          <m:rPr>
                            <m:nor/>
                          </m:rPr>
                          <a:rPr lang="el-GR" altLang="el-GR" sz="2400" b="1" dirty="0"/>
                          <m:t> </m:t>
                        </m:r>
                      </m:num>
                      <m:den>
                        <m:r>
                          <a:rPr lang="el-GR" sz="2400" b="1" i="1" smtClean="0">
                            <a:latin typeface="Cambria Math"/>
                          </a:rPr>
                          <m:t>𝟏𝟎𝟎</m:t>
                        </m:r>
                      </m:den>
                    </m:f>
                  </m:oMath>
                </a14:m>
                <a:endParaRPr lang="el-GR" sz="2400" b="1" dirty="0" smtClean="0"/>
              </a:p>
              <a:p>
                <a:pPr>
                  <a:spcBef>
                    <a:spcPct val="0"/>
                  </a:spcBef>
                  <a:buNone/>
                </a:pPr>
                <a:endParaRPr lang="en-US" altLang="el-GR" sz="2400" b="1" dirty="0" smtClean="0"/>
              </a:p>
              <a:p>
                <a:pPr>
                  <a:spcBef>
                    <a:spcPct val="0"/>
                  </a:spcBef>
                  <a:buNone/>
                </a:pPr>
                <a:r>
                  <a:rPr lang="el-GR" altLang="el-GR" sz="2400" b="1" dirty="0" smtClean="0"/>
                  <a:t>Παράδειγμα</a:t>
                </a:r>
                <a:r>
                  <a:rPr lang="el-GR" altLang="el-GR" sz="2400" b="1" dirty="0"/>
                  <a:t>:</a:t>
                </a:r>
              </a:p>
              <a:p>
                <a:pPr>
                  <a:spcBef>
                    <a:spcPct val="0"/>
                  </a:spcBef>
                  <a:buNone/>
                </a:pPr>
                <a:r>
                  <a:rPr lang="el-GR" altLang="el-GR" sz="2400" dirty="0"/>
                  <a:t>70% ουδετερόφιλα</a:t>
                </a:r>
              </a:p>
              <a:p>
                <a:pPr>
                  <a:spcBef>
                    <a:spcPct val="0"/>
                  </a:spcBef>
                  <a:buNone/>
                </a:pPr>
                <a:r>
                  <a:rPr lang="el-GR" altLang="el-GR" sz="2400" dirty="0"/>
                  <a:t>10.000/μ</a:t>
                </a:r>
                <a:r>
                  <a:rPr lang="en-US" altLang="el-GR" sz="2400" dirty="0"/>
                  <a:t>l WBCs</a:t>
                </a:r>
              </a:p>
              <a:p>
                <a:pPr>
                  <a:spcBef>
                    <a:spcPct val="0"/>
                  </a:spcBef>
                  <a:buNone/>
                </a:pPr>
                <a:r>
                  <a:rPr lang="en-US" altLang="el-GR" sz="2400" dirty="0"/>
                  <a:t>; </a:t>
                </a:r>
                <a:r>
                  <a:rPr lang="el-GR" altLang="el-GR" sz="2400" dirty="0"/>
                  <a:t>Απόλυτος αριθμός </a:t>
                </a:r>
                <a:r>
                  <a:rPr lang="el-GR" altLang="el-GR" sz="2400" dirty="0" err="1" smtClean="0"/>
                  <a:t>ουδερερόφιλων</a:t>
                </a:r>
                <a:endParaRPr lang="en-US" altLang="el-GR" sz="2400" dirty="0" smtClean="0"/>
              </a:p>
              <a:p>
                <a:pPr>
                  <a:spcBef>
                    <a:spcPct val="0"/>
                  </a:spcBef>
                  <a:buNone/>
                </a:pPr>
                <a:endParaRPr lang="el-GR" altLang="el-GR" sz="2400" dirty="0"/>
              </a:p>
              <a:p>
                <a:pPr marL="0" indent="0">
                  <a:buNone/>
                </a:pPr>
                <a14:m>
                  <m:oMathPara xmlns:m="http://schemas.openxmlformats.org/officeDocument/2006/math">
                    <m:oMathParaPr>
                      <m:jc m:val="centerGroup"/>
                    </m:oMathParaPr>
                    <m:oMath xmlns:m="http://schemas.openxmlformats.org/officeDocument/2006/math">
                      <m:f>
                        <m:fPr>
                          <m:ctrlPr>
                            <a:rPr lang="el-GR" sz="2400" b="1" i="1" smtClean="0">
                              <a:latin typeface="Cambria Math"/>
                            </a:rPr>
                          </m:ctrlPr>
                        </m:fPr>
                        <m:num>
                          <m:r>
                            <a:rPr lang="en-US" sz="2400" b="1" i="1" smtClean="0">
                              <a:latin typeface="Cambria Math"/>
                            </a:rPr>
                            <m:t>𝟕𝟎</m:t>
                          </m:r>
                          <m:r>
                            <a:rPr lang="en-US" sz="2400" b="1" i="1" smtClean="0">
                              <a:latin typeface="Cambria Math"/>
                              <a:ea typeface="Cambria Math"/>
                            </a:rPr>
                            <m:t>×</m:t>
                          </m:r>
                          <m:r>
                            <a:rPr lang="en-US" sz="2400" b="1" i="1" smtClean="0">
                              <a:latin typeface="Cambria Math"/>
                              <a:ea typeface="Cambria Math"/>
                            </a:rPr>
                            <m:t>𝟏𝟎</m:t>
                          </m:r>
                          <m:r>
                            <a:rPr lang="en-US" sz="2400" b="1" i="1" smtClean="0">
                              <a:latin typeface="Cambria Math"/>
                              <a:ea typeface="Cambria Math"/>
                            </a:rPr>
                            <m:t>.</m:t>
                          </m:r>
                          <m:r>
                            <a:rPr lang="en-US" sz="2400" b="1" i="1" smtClean="0">
                              <a:latin typeface="Cambria Math"/>
                              <a:ea typeface="Cambria Math"/>
                            </a:rPr>
                            <m:t>𝟎𝟎𝟎</m:t>
                          </m:r>
                        </m:num>
                        <m:den>
                          <m:r>
                            <a:rPr lang="en-US" sz="2400" b="1" i="1" smtClean="0">
                              <a:latin typeface="Cambria Math"/>
                            </a:rPr>
                            <m:t>𝟏𝟎𝟎</m:t>
                          </m:r>
                        </m:den>
                      </m:f>
                      <m:r>
                        <a:rPr lang="el-GR" sz="2400" b="1" i="1" smtClean="0">
                          <a:latin typeface="Cambria Math"/>
                        </a:rPr>
                        <m:t>=</m:t>
                      </m:r>
                      <m:r>
                        <a:rPr lang="el-GR" sz="2400" b="1" i="1" smtClean="0">
                          <a:latin typeface="Cambria Math"/>
                        </a:rPr>
                        <m:t>𝟕</m:t>
                      </m:r>
                      <m:r>
                        <a:rPr lang="el-GR" sz="2400" b="1" i="1" smtClean="0">
                          <a:latin typeface="Cambria Math"/>
                        </a:rPr>
                        <m:t>.</m:t>
                      </m:r>
                      <m:r>
                        <a:rPr lang="el-GR" sz="2400" b="1" i="1" smtClean="0">
                          <a:latin typeface="Cambria Math"/>
                        </a:rPr>
                        <m:t>𝟎𝟎𝟎</m:t>
                      </m:r>
                      <m:r>
                        <a:rPr lang="el-GR" sz="2400" b="1" i="1" smtClean="0">
                          <a:latin typeface="Cambria Math"/>
                        </a:rPr>
                        <m:t>/</m:t>
                      </m:r>
                      <m:r>
                        <a:rPr lang="el-GR" sz="2400" b="1" i="1" smtClean="0">
                          <a:latin typeface="Cambria Math"/>
                        </a:rPr>
                        <m:t>𝝁</m:t>
                      </m:r>
                      <m:r>
                        <a:rPr lang="en-US" sz="2400" b="1" i="1" smtClean="0">
                          <a:latin typeface="Cambria Math"/>
                        </a:rPr>
                        <m:t>𝒍</m:t>
                      </m:r>
                    </m:oMath>
                  </m:oMathPara>
                </a14:m>
                <a:endParaRPr lang="el-GR" sz="2400" b="1"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7427168" cy="5040560"/>
              </a:xfrm>
              <a:blipFill rotWithShape="1">
                <a:blip r:embed="rId2"/>
                <a:stretch>
                  <a:fillRect l="-1232"/>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53</a:t>
            </a:fld>
            <a:endParaRPr lang="el-GR"/>
          </a:p>
        </p:txBody>
      </p:sp>
    </p:spTree>
    <p:extLst>
      <p:ext uri="{BB962C8B-B14F-4D97-AF65-F5344CB8AC3E}">
        <p14:creationId xmlns:p14="http://schemas.microsoft.com/office/powerpoint/2010/main" val="23759545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5347" name="Group 3"/>
          <p:cNvGraphicFramePr>
            <a:graphicFrameLocks noGrp="1"/>
          </p:cNvGraphicFramePr>
          <p:nvPr>
            <p:extLst>
              <p:ext uri="{D42A27DB-BD31-4B8C-83A1-F6EECF244321}">
                <p14:modId xmlns:p14="http://schemas.microsoft.com/office/powerpoint/2010/main" val="3849557836"/>
              </p:ext>
            </p:extLst>
          </p:nvPr>
        </p:nvGraphicFramePr>
        <p:xfrm>
          <a:off x="269875" y="1804988"/>
          <a:ext cx="8572500" cy="2986536"/>
        </p:xfrm>
        <a:graphic>
          <a:graphicData uri="http://schemas.openxmlformats.org/drawingml/2006/table">
            <a:tbl>
              <a:tblPr firstRow="1"/>
              <a:tblGrid>
                <a:gridCol w="4425950"/>
                <a:gridCol w="1117600"/>
                <a:gridCol w="3028950"/>
              </a:tblGrid>
              <a:tr h="411389">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marL="692150" indent="-347663">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marL="987425" indent="-293688">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marL="1281113" indent="-292100">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marL="1598613" indent="-315913">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marL="20558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marL="25130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marL="29702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marL="34274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endParaRPr kumimoji="0" lang="el-GR" altLang="el-GR" sz="2200" b="1" i="0" u="none" strike="noStrike" cap="none" normalizeH="0" baseline="0" dirty="0" smtClean="0">
                        <a:ln>
                          <a:noFill/>
                        </a:ln>
                        <a:solidFill>
                          <a:srgbClr val="FFFFFF"/>
                        </a:solidFill>
                        <a:effectLst/>
                        <a:latin typeface="+mn-lt"/>
                        <a:cs typeface="Arial" pitchFamily="34" charset="0"/>
                      </a:endParaRPr>
                    </a:p>
                  </a:txBody>
                  <a:tcPr marT="45684" marB="456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marL="692150" indent="-347663">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marL="987425" indent="-293688">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marL="1281113" indent="-292100">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marL="1598613" indent="-315913">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marL="20558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marL="25130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marL="29702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marL="34274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altLang="el-GR" sz="2200" b="1" i="0" u="none" strike="noStrike" cap="none" normalizeH="0" baseline="0" smtClean="0">
                          <a:ln>
                            <a:noFill/>
                          </a:ln>
                          <a:solidFill>
                            <a:srgbClr val="FFFFFF"/>
                          </a:solidFill>
                          <a:effectLst/>
                          <a:latin typeface="+mn-lt"/>
                          <a:cs typeface="Arial" pitchFamily="34" charset="0"/>
                        </a:rPr>
                        <a:t>(%)</a:t>
                      </a:r>
                    </a:p>
                  </a:txBody>
                  <a:tcPr marT="45684" marB="456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marL="692150" indent="-347663">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marL="987425" indent="-293688">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marL="1281113" indent="-292100">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marL="1598613" indent="-315913">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marL="20558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marL="25130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marL="29702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marL="34274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altLang="el-GR" sz="2200" b="1" i="0" u="none" strike="noStrike" cap="none" normalizeH="0" baseline="0" smtClean="0">
                          <a:ln>
                            <a:noFill/>
                          </a:ln>
                          <a:solidFill>
                            <a:srgbClr val="FFFFFF"/>
                          </a:solidFill>
                          <a:effectLst/>
                          <a:latin typeface="+mn-lt"/>
                          <a:cs typeface="Arial" pitchFamily="34" charset="0"/>
                        </a:rPr>
                        <a:t>Απόλυτος Αριθμός/μ</a:t>
                      </a:r>
                      <a:r>
                        <a:rPr kumimoji="0" lang="en-US" altLang="el-GR" sz="2200" b="1" i="0" u="none" strike="noStrike" cap="none" normalizeH="0" baseline="0" smtClean="0">
                          <a:ln>
                            <a:noFill/>
                          </a:ln>
                          <a:solidFill>
                            <a:srgbClr val="FFFFFF"/>
                          </a:solidFill>
                          <a:effectLst/>
                          <a:latin typeface="+mn-lt"/>
                          <a:cs typeface="Arial" pitchFamily="34" charset="0"/>
                        </a:rPr>
                        <a:t>l</a:t>
                      </a:r>
                      <a:endParaRPr kumimoji="0" lang="el-GR" altLang="el-GR" sz="2200" b="1" i="0" u="none" strike="noStrike" cap="none" normalizeH="0" baseline="0" smtClean="0">
                        <a:ln>
                          <a:noFill/>
                        </a:ln>
                        <a:solidFill>
                          <a:srgbClr val="FFFFFF"/>
                        </a:solidFill>
                        <a:effectLst/>
                        <a:latin typeface="+mn-lt"/>
                        <a:cs typeface="Arial" pitchFamily="34" charset="0"/>
                      </a:endParaRPr>
                    </a:p>
                  </a:txBody>
                  <a:tcPr marT="45684" marB="456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11389">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marL="692150" indent="-347663">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marL="987425" indent="-293688">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marL="1281113" indent="-292100">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marL="1598613" indent="-315913">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marL="20558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marL="25130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marL="29702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marL="34274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altLang="el-GR" sz="2200" b="0" i="0" u="none" strike="noStrike" cap="none" normalizeH="0" baseline="0" smtClean="0">
                          <a:ln>
                            <a:noFill/>
                          </a:ln>
                          <a:solidFill>
                            <a:srgbClr val="000000"/>
                          </a:solidFill>
                          <a:effectLst/>
                          <a:latin typeface="+mn-lt"/>
                          <a:cs typeface="Arial" pitchFamily="34" charset="0"/>
                        </a:rPr>
                        <a:t>Ολικός Αριθμός Λευκοκυττάρων</a:t>
                      </a:r>
                    </a:p>
                  </a:txBody>
                  <a:tcPr marT="45684" marB="456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marL="692150" indent="-347663">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marL="987425" indent="-293688">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marL="1281113" indent="-292100">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marL="1598613" indent="-315913">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marL="20558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marL="25130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marL="29702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marL="34274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altLang="el-GR" sz="2200" b="0" i="0" u="none" strike="noStrike" cap="none" normalizeH="0" baseline="0" smtClean="0">
                          <a:ln>
                            <a:noFill/>
                          </a:ln>
                          <a:solidFill>
                            <a:srgbClr val="000000"/>
                          </a:solidFill>
                          <a:effectLst/>
                          <a:latin typeface="+mn-lt"/>
                          <a:cs typeface="Arial" pitchFamily="34" charset="0"/>
                        </a:rPr>
                        <a:t>100</a:t>
                      </a:r>
                    </a:p>
                  </a:txBody>
                  <a:tcPr marT="45684" marB="456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marL="692150" indent="-347663">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marL="987425" indent="-293688">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marL="1281113" indent="-292100">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marL="1598613" indent="-315913">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marL="20558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marL="25130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marL="29702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marL="34274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altLang="el-GR" sz="2200" b="1" i="0" u="none" strike="noStrike" cap="none" normalizeH="0" baseline="0" smtClean="0">
                          <a:ln>
                            <a:noFill/>
                          </a:ln>
                          <a:solidFill>
                            <a:srgbClr val="000000"/>
                          </a:solidFill>
                          <a:effectLst/>
                          <a:latin typeface="+mn-lt"/>
                          <a:cs typeface="Arial" pitchFamily="34" charset="0"/>
                        </a:rPr>
                        <a:t>4.000 – 10.000</a:t>
                      </a:r>
                    </a:p>
                  </a:txBody>
                  <a:tcPr marT="45684" marB="456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tr>
              <a:tr h="411389">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marL="692150" indent="-347663">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marL="987425" indent="-293688">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marL="1281113" indent="-292100">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marL="1598613" indent="-315913">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marL="20558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marL="25130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marL="29702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marL="34274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altLang="el-GR" sz="2200" b="0" i="0" u="none" strike="noStrike" cap="none" normalizeH="0" baseline="0" smtClean="0">
                          <a:ln>
                            <a:noFill/>
                          </a:ln>
                          <a:solidFill>
                            <a:srgbClr val="000000"/>
                          </a:solidFill>
                          <a:effectLst/>
                          <a:latin typeface="+mn-lt"/>
                          <a:cs typeface="Arial" pitchFamily="34" charset="0"/>
                        </a:rPr>
                        <a:t>Πολυμορφοπύρηνα Ουδετερόφιλα</a:t>
                      </a:r>
                    </a:p>
                  </a:txBody>
                  <a:tcPr marT="45684" marB="456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marL="692150" indent="-347663">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marL="987425" indent="-293688">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marL="1281113" indent="-292100">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marL="1598613" indent="-315913">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marL="20558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marL="25130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marL="29702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marL="34274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altLang="el-GR" sz="2200" b="0" i="0" u="none" strike="noStrike" cap="none" normalizeH="0" baseline="0" smtClean="0">
                          <a:ln>
                            <a:noFill/>
                          </a:ln>
                          <a:solidFill>
                            <a:srgbClr val="000000"/>
                          </a:solidFill>
                          <a:effectLst/>
                          <a:latin typeface="+mn-lt"/>
                          <a:cs typeface="Arial" pitchFamily="34" charset="0"/>
                        </a:rPr>
                        <a:t>50 – 65</a:t>
                      </a:r>
                    </a:p>
                  </a:txBody>
                  <a:tcPr marT="45684" marB="456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marL="692150" indent="-347663">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marL="987425" indent="-293688">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marL="1281113" indent="-292100">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marL="1598613" indent="-315913">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marL="20558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marL="25130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marL="29702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marL="34274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altLang="el-GR" sz="2200" b="1" i="0" u="none" strike="noStrike" cap="none" normalizeH="0" baseline="0" smtClean="0">
                          <a:ln>
                            <a:noFill/>
                          </a:ln>
                          <a:solidFill>
                            <a:srgbClr val="000000"/>
                          </a:solidFill>
                          <a:effectLst/>
                          <a:latin typeface="+mn-lt"/>
                          <a:cs typeface="Arial" pitchFamily="34" charset="0"/>
                        </a:rPr>
                        <a:t>2.000 – 6.500</a:t>
                      </a:r>
                    </a:p>
                  </a:txBody>
                  <a:tcPr marT="45684" marB="456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tr>
              <a:tr h="411389">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marL="692150" indent="-347663">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marL="987425" indent="-293688">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marL="1281113" indent="-292100">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marL="1598613" indent="-315913">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marL="20558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marL="25130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marL="29702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marL="34274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altLang="el-GR" sz="2200" b="0" i="0" u="none" strike="noStrike" cap="none" normalizeH="0" baseline="0" smtClean="0">
                          <a:ln>
                            <a:noFill/>
                          </a:ln>
                          <a:solidFill>
                            <a:srgbClr val="000000"/>
                          </a:solidFill>
                          <a:effectLst/>
                          <a:latin typeface="+mn-lt"/>
                          <a:cs typeface="Arial" pitchFamily="34" charset="0"/>
                        </a:rPr>
                        <a:t>Πολυμορφοπύρηνα Εωσινόφιλα</a:t>
                      </a:r>
                    </a:p>
                  </a:txBody>
                  <a:tcPr marT="45684" marB="456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marL="692150" indent="-347663">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marL="987425" indent="-293688">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marL="1281113" indent="-292100">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marL="1598613" indent="-315913">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marL="20558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marL="25130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marL="29702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marL="34274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altLang="el-GR" sz="2200" b="0" i="0" u="none" strike="noStrike" cap="none" normalizeH="0" baseline="0" smtClean="0">
                          <a:ln>
                            <a:noFill/>
                          </a:ln>
                          <a:solidFill>
                            <a:srgbClr val="000000"/>
                          </a:solidFill>
                          <a:effectLst/>
                          <a:latin typeface="+mn-lt"/>
                          <a:cs typeface="Arial" pitchFamily="34" charset="0"/>
                        </a:rPr>
                        <a:t>1 -5</a:t>
                      </a:r>
                    </a:p>
                  </a:txBody>
                  <a:tcPr marT="45684" marB="456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marL="692150" indent="-347663">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marL="987425" indent="-293688">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marL="1281113" indent="-292100">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marL="1598613" indent="-315913">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marL="20558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marL="25130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marL="29702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marL="34274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altLang="el-GR" sz="2200" b="1" i="0" u="none" strike="noStrike" cap="none" normalizeH="0" baseline="0" smtClean="0">
                          <a:ln>
                            <a:noFill/>
                          </a:ln>
                          <a:solidFill>
                            <a:srgbClr val="000000"/>
                          </a:solidFill>
                          <a:effectLst/>
                          <a:latin typeface="+mn-lt"/>
                          <a:cs typeface="Arial" pitchFamily="34" charset="0"/>
                        </a:rPr>
                        <a:t>40 – 500</a:t>
                      </a:r>
                    </a:p>
                  </a:txBody>
                  <a:tcPr marT="45684" marB="456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tr>
              <a:tr h="411389">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marL="692150" indent="-347663">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marL="987425" indent="-293688">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marL="1281113" indent="-292100">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marL="1598613" indent="-315913">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marL="20558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marL="25130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marL="29702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marL="34274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altLang="el-GR" sz="2200" b="0" i="0" u="none" strike="noStrike" cap="none" normalizeH="0" baseline="0" smtClean="0">
                          <a:ln>
                            <a:noFill/>
                          </a:ln>
                          <a:solidFill>
                            <a:srgbClr val="000000"/>
                          </a:solidFill>
                          <a:effectLst/>
                          <a:latin typeface="+mn-lt"/>
                          <a:cs typeface="Arial" pitchFamily="34" charset="0"/>
                        </a:rPr>
                        <a:t>Πολυμορφοπύρηνα Βασεόφιλα</a:t>
                      </a:r>
                    </a:p>
                  </a:txBody>
                  <a:tcPr marT="45684" marB="456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marL="692150" indent="-347663">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marL="987425" indent="-293688">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marL="1281113" indent="-292100">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marL="1598613" indent="-315913">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marL="20558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marL="25130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marL="29702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marL="34274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altLang="el-GR" sz="2200" b="0" i="0" u="none" strike="noStrike" cap="none" normalizeH="0" baseline="0" smtClean="0">
                          <a:ln>
                            <a:noFill/>
                          </a:ln>
                          <a:solidFill>
                            <a:srgbClr val="000000"/>
                          </a:solidFill>
                          <a:effectLst/>
                          <a:latin typeface="+mn-lt"/>
                          <a:cs typeface="Arial" pitchFamily="34" charset="0"/>
                        </a:rPr>
                        <a:t>0 – 1</a:t>
                      </a:r>
                    </a:p>
                  </a:txBody>
                  <a:tcPr marT="45684" marB="456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marL="692150" indent="-347663">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marL="987425" indent="-293688">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marL="1281113" indent="-292100">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marL="1598613" indent="-315913">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marL="20558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marL="25130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marL="29702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marL="34274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altLang="el-GR" sz="2200" b="1" i="0" u="none" strike="noStrike" cap="none" normalizeH="0" baseline="0" smtClean="0">
                          <a:ln>
                            <a:noFill/>
                          </a:ln>
                          <a:solidFill>
                            <a:srgbClr val="000000"/>
                          </a:solidFill>
                          <a:effectLst/>
                          <a:latin typeface="+mn-lt"/>
                          <a:cs typeface="Arial" pitchFamily="34" charset="0"/>
                        </a:rPr>
                        <a:t>0 – 100</a:t>
                      </a:r>
                    </a:p>
                  </a:txBody>
                  <a:tcPr marT="45684" marB="456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tr>
              <a:tr h="411389">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marL="692150" indent="-347663">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marL="987425" indent="-293688">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marL="1281113" indent="-292100">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marL="1598613" indent="-315913">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marL="20558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marL="25130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marL="29702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marL="34274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altLang="el-GR" sz="2200" b="0" i="0" u="none" strike="noStrike" cap="none" normalizeH="0" baseline="0" smtClean="0">
                          <a:ln>
                            <a:noFill/>
                          </a:ln>
                          <a:solidFill>
                            <a:srgbClr val="000000"/>
                          </a:solidFill>
                          <a:effectLst/>
                          <a:latin typeface="+mn-lt"/>
                          <a:cs typeface="Arial" pitchFamily="34" charset="0"/>
                        </a:rPr>
                        <a:t>Λεμφοκύτταρα</a:t>
                      </a:r>
                    </a:p>
                  </a:txBody>
                  <a:tcPr marT="45684" marB="456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marL="692150" indent="-347663">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marL="987425" indent="-293688">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marL="1281113" indent="-292100">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marL="1598613" indent="-315913">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marL="20558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marL="25130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marL="29702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marL="34274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altLang="el-GR" sz="2200" b="0" i="0" u="none" strike="noStrike" cap="none" normalizeH="0" baseline="0" smtClean="0">
                          <a:ln>
                            <a:noFill/>
                          </a:ln>
                          <a:solidFill>
                            <a:srgbClr val="000000"/>
                          </a:solidFill>
                          <a:effectLst/>
                          <a:latin typeface="+mn-lt"/>
                          <a:cs typeface="Arial" pitchFamily="34" charset="0"/>
                        </a:rPr>
                        <a:t>25 -40</a:t>
                      </a:r>
                    </a:p>
                  </a:txBody>
                  <a:tcPr marT="45684" marB="456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marL="692150" indent="-347663">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marL="987425" indent="-293688">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marL="1281113" indent="-292100">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marL="1598613" indent="-315913">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marL="20558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marL="25130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marL="29702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marL="34274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altLang="el-GR" sz="2200" b="1" i="0" u="none" strike="noStrike" cap="none" normalizeH="0" baseline="0" smtClean="0">
                          <a:ln>
                            <a:noFill/>
                          </a:ln>
                          <a:solidFill>
                            <a:srgbClr val="000000"/>
                          </a:solidFill>
                          <a:effectLst/>
                          <a:latin typeface="+mn-lt"/>
                          <a:cs typeface="Arial" pitchFamily="34" charset="0"/>
                        </a:rPr>
                        <a:t>1.000 – 4.000</a:t>
                      </a:r>
                    </a:p>
                  </a:txBody>
                  <a:tcPr marT="45684" marB="456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tr>
              <a:tr h="411389">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marL="692150" indent="-347663">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marL="987425" indent="-293688">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marL="1281113" indent="-292100">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marL="1598613" indent="-315913">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marL="20558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marL="25130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marL="29702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marL="34274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altLang="el-GR" sz="2200" b="0" i="0" u="none" strike="noStrike" cap="none" normalizeH="0" baseline="0" smtClean="0">
                          <a:ln>
                            <a:noFill/>
                          </a:ln>
                          <a:solidFill>
                            <a:srgbClr val="000000"/>
                          </a:solidFill>
                          <a:effectLst/>
                          <a:latin typeface="+mn-lt"/>
                          <a:cs typeface="Arial" pitchFamily="34" charset="0"/>
                        </a:rPr>
                        <a:t>Μεγάλα Μονοπύρηνα</a:t>
                      </a:r>
                    </a:p>
                  </a:txBody>
                  <a:tcPr marT="45684" marB="456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marL="692150" indent="-347663">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marL="987425" indent="-293688">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marL="1281113" indent="-292100">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marL="1598613" indent="-315913">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marL="20558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marL="25130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marL="29702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marL="34274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altLang="el-GR" sz="2200" b="0" i="0" u="none" strike="noStrike" cap="none" normalizeH="0" baseline="0" smtClean="0">
                          <a:ln>
                            <a:noFill/>
                          </a:ln>
                          <a:solidFill>
                            <a:srgbClr val="000000"/>
                          </a:solidFill>
                          <a:effectLst/>
                          <a:latin typeface="+mn-lt"/>
                          <a:cs typeface="Arial" pitchFamily="34" charset="0"/>
                        </a:rPr>
                        <a:t>3 -8</a:t>
                      </a:r>
                    </a:p>
                  </a:txBody>
                  <a:tcPr marT="45684" marB="456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cs typeface="Arial" pitchFamily="34" charset="0"/>
                        </a:defRPr>
                      </a:lvl1pPr>
                      <a:lvl2pPr marL="692150" indent="-347663">
                        <a:spcBef>
                          <a:spcPct val="20000"/>
                        </a:spcBef>
                        <a:buClr>
                          <a:schemeClr val="accent2"/>
                        </a:buClr>
                        <a:buSzPct val="70000"/>
                        <a:buFont typeface="Wingdings" pitchFamily="2" charset="2"/>
                        <a:defRPr sz="2200">
                          <a:solidFill>
                            <a:schemeClr val="tx1"/>
                          </a:solidFill>
                          <a:latin typeface="Arial" pitchFamily="34" charset="0"/>
                          <a:cs typeface="Arial" pitchFamily="34" charset="0"/>
                        </a:defRPr>
                      </a:lvl2pPr>
                      <a:lvl3pPr marL="987425" indent="-293688">
                        <a:spcBef>
                          <a:spcPct val="20000"/>
                        </a:spcBef>
                        <a:buClr>
                          <a:schemeClr val="accent1"/>
                        </a:buClr>
                        <a:buSzPct val="70000"/>
                        <a:buFont typeface="Wingdings" pitchFamily="2" charset="2"/>
                        <a:defRPr sz="2100">
                          <a:solidFill>
                            <a:schemeClr val="tx1"/>
                          </a:solidFill>
                          <a:latin typeface="Arial" pitchFamily="34" charset="0"/>
                          <a:cs typeface="Arial" pitchFamily="34" charset="0"/>
                        </a:defRPr>
                      </a:lvl3pPr>
                      <a:lvl4pPr marL="1281113" indent="-292100">
                        <a:spcBef>
                          <a:spcPct val="20000"/>
                        </a:spcBef>
                        <a:buClr>
                          <a:schemeClr val="tx2"/>
                        </a:buClr>
                        <a:buSzPct val="75000"/>
                        <a:buFont typeface="Wingdings" pitchFamily="2" charset="2"/>
                        <a:defRPr>
                          <a:solidFill>
                            <a:schemeClr val="tx1"/>
                          </a:solidFill>
                          <a:latin typeface="Arial" pitchFamily="34" charset="0"/>
                          <a:cs typeface="Arial" pitchFamily="34" charset="0"/>
                        </a:defRPr>
                      </a:lvl4pPr>
                      <a:lvl5pPr marL="1598613" indent="-315913">
                        <a:spcBef>
                          <a:spcPct val="20000"/>
                        </a:spcBef>
                        <a:buClr>
                          <a:schemeClr val="folHlink"/>
                        </a:buClr>
                        <a:buSzPct val="80000"/>
                        <a:buFont typeface="Wingdings" pitchFamily="2" charset="2"/>
                        <a:defRPr>
                          <a:solidFill>
                            <a:schemeClr val="tx1"/>
                          </a:solidFill>
                          <a:latin typeface="Arial" pitchFamily="34" charset="0"/>
                          <a:cs typeface="Arial" pitchFamily="34" charset="0"/>
                        </a:defRPr>
                      </a:lvl5pPr>
                      <a:lvl6pPr marL="20558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marL="25130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marL="29702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marL="34274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altLang="el-GR" sz="2200" b="1" i="0" u="none" strike="noStrike" cap="none" normalizeH="0" baseline="0" dirty="0" smtClean="0">
                          <a:ln>
                            <a:noFill/>
                          </a:ln>
                          <a:solidFill>
                            <a:srgbClr val="000000"/>
                          </a:solidFill>
                          <a:effectLst/>
                          <a:latin typeface="+mn-lt"/>
                          <a:cs typeface="Arial" pitchFamily="34" charset="0"/>
                        </a:rPr>
                        <a:t>120 – 800</a:t>
                      </a:r>
                    </a:p>
                  </a:txBody>
                  <a:tcPr marT="45684" marB="456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tr>
            </a:tbl>
          </a:graphicData>
        </a:graphic>
      </p:graphicFrame>
      <p:sp>
        <p:nvSpPr>
          <p:cNvPr id="2" name="Τίτλος 1"/>
          <p:cNvSpPr>
            <a:spLocks noGrp="1"/>
          </p:cNvSpPr>
          <p:nvPr>
            <p:ph type="title"/>
          </p:nvPr>
        </p:nvSpPr>
        <p:spPr/>
        <p:txBody>
          <a:bodyPr>
            <a:normAutofit/>
          </a:bodyPr>
          <a:lstStyle/>
          <a:p>
            <a:r>
              <a:rPr lang="el-GR" dirty="0"/>
              <a:t>Λευκοκυτταρικός Τύπος </a:t>
            </a:r>
            <a:r>
              <a:rPr lang="el-GR" sz="3000" b="0" dirty="0"/>
              <a:t>2</a:t>
            </a:r>
            <a:r>
              <a:rPr lang="el-GR" sz="3000" b="0" dirty="0" smtClean="0"/>
              <a:t>/2</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54</a:t>
            </a:fld>
            <a:endParaRPr lang="el-GR"/>
          </a:p>
        </p:txBody>
      </p:sp>
    </p:spTree>
    <p:extLst>
      <p:ext uri="{BB962C8B-B14F-4D97-AF65-F5344CB8AC3E}">
        <p14:creationId xmlns:p14="http://schemas.microsoft.com/office/powerpoint/2010/main" val="37541497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592288"/>
            <a:ext cx="8229600" cy="908720"/>
          </a:xfrm>
          <a:ln>
            <a:solidFill>
              <a:srgbClr val="004A82"/>
            </a:solidFill>
          </a:ln>
        </p:spPr>
        <p:txBody>
          <a:bodyPr>
            <a:normAutofit/>
          </a:bodyPr>
          <a:lstStyle/>
          <a:p>
            <a:r>
              <a:rPr lang="el-GR" dirty="0" smtClean="0"/>
              <a:t>4. Μέτρηση </a:t>
            </a:r>
            <a:r>
              <a:rPr lang="el-GR" dirty="0" err="1" smtClean="0"/>
              <a:t>Ερυθροκυττάρων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55</a:t>
            </a:fld>
            <a:endParaRPr lang="el-GR"/>
          </a:p>
        </p:txBody>
      </p:sp>
    </p:spTree>
    <p:extLst>
      <p:ext uri="{BB962C8B-B14F-4D97-AF65-F5344CB8AC3E}">
        <p14:creationId xmlns:p14="http://schemas.microsoft.com/office/powerpoint/2010/main" val="12167422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Μέτρηση </a:t>
            </a:r>
            <a:r>
              <a:rPr lang="el-GR" dirty="0" err="1" smtClean="0"/>
              <a:t>Ερυθροκυττάρων</a:t>
            </a:r>
            <a:endParaRPr lang="el-GR" dirty="0"/>
          </a:p>
        </p:txBody>
      </p:sp>
      <p:sp>
        <p:nvSpPr>
          <p:cNvPr id="3" name="Θέση περιεχομένου 2"/>
          <p:cNvSpPr>
            <a:spLocks noGrp="1"/>
          </p:cNvSpPr>
          <p:nvPr>
            <p:ph idx="1"/>
          </p:nvPr>
        </p:nvSpPr>
        <p:spPr>
          <a:xfrm>
            <a:off x="457200" y="1196752"/>
            <a:ext cx="8229600" cy="2520280"/>
          </a:xfrm>
        </p:spPr>
        <p:txBody>
          <a:bodyPr>
            <a:noAutofit/>
          </a:bodyPr>
          <a:lstStyle/>
          <a:p>
            <a:pPr marL="0" indent="0">
              <a:buNone/>
            </a:pPr>
            <a:r>
              <a:rPr lang="el-GR" sz="2400" b="1" dirty="0"/>
              <a:t>RBC</a:t>
            </a:r>
            <a:r>
              <a:rPr lang="el-GR" sz="2400" dirty="0"/>
              <a:t> (</a:t>
            </a:r>
            <a:r>
              <a:rPr lang="el-GR" sz="2400" dirty="0" err="1"/>
              <a:t>Red</a:t>
            </a:r>
            <a:r>
              <a:rPr lang="el-GR" sz="2400" dirty="0"/>
              <a:t> </a:t>
            </a:r>
            <a:r>
              <a:rPr lang="el-GR" sz="2400" dirty="0" err="1"/>
              <a:t>blood</a:t>
            </a:r>
            <a:r>
              <a:rPr lang="el-GR" sz="2400" dirty="0"/>
              <a:t> </a:t>
            </a:r>
            <a:r>
              <a:rPr lang="el-GR" sz="2400" dirty="0" err="1"/>
              <a:t>cells</a:t>
            </a:r>
            <a:r>
              <a:rPr lang="el-GR" sz="2400" dirty="0" smtClean="0"/>
              <a:t>)</a:t>
            </a:r>
            <a:endParaRPr lang="el-GR" sz="2400" dirty="0"/>
          </a:p>
          <a:p>
            <a:r>
              <a:rPr lang="el-GR" sz="2400" dirty="0" smtClean="0"/>
              <a:t>Αρχή </a:t>
            </a:r>
            <a:r>
              <a:rPr lang="el-GR" sz="2400" dirty="0"/>
              <a:t>μεταβολής </a:t>
            </a:r>
            <a:r>
              <a:rPr lang="el-GR" sz="2400" dirty="0" smtClean="0"/>
              <a:t>αντίστασης.</a:t>
            </a:r>
            <a:endParaRPr lang="el-GR" sz="2400" dirty="0"/>
          </a:p>
          <a:p>
            <a:r>
              <a:rPr lang="el-GR" sz="2400" dirty="0" smtClean="0"/>
              <a:t>Οπτική </a:t>
            </a:r>
            <a:r>
              <a:rPr lang="el-GR" sz="2400" dirty="0"/>
              <a:t>αρχή σκεδασμού ακτίνας </a:t>
            </a:r>
            <a:r>
              <a:rPr lang="el-GR" sz="2400" dirty="0" err="1" smtClean="0"/>
              <a:t>laser</a:t>
            </a:r>
            <a:r>
              <a:rPr lang="el-GR" sz="2400" dirty="0" smtClean="0"/>
              <a:t>.</a:t>
            </a:r>
          </a:p>
          <a:p>
            <a:pPr marL="355600" indent="0">
              <a:buNone/>
            </a:pPr>
            <a:r>
              <a:rPr lang="el-GR" altLang="el-GR" sz="2400" dirty="0" smtClean="0"/>
              <a:t>Φ.Τ</a:t>
            </a:r>
            <a:r>
              <a:rPr lang="el-GR" altLang="el-GR" sz="2400" dirty="0"/>
              <a:t>. Άνδρες 4.5-6.5 x 10¹²/l ή 4.5-6.5 </a:t>
            </a:r>
            <a:r>
              <a:rPr lang="en-US" altLang="el-GR" sz="2400" dirty="0"/>
              <a:t>x 10</a:t>
            </a:r>
            <a:r>
              <a:rPr lang="en-US" altLang="el-GR" sz="2400" baseline="30000" dirty="0"/>
              <a:t>9</a:t>
            </a:r>
            <a:r>
              <a:rPr lang="en-US" altLang="el-GR" sz="2400" dirty="0"/>
              <a:t>/</a:t>
            </a:r>
            <a:r>
              <a:rPr lang="el-GR" altLang="el-GR" sz="2400" dirty="0"/>
              <a:t>μ</a:t>
            </a:r>
            <a:r>
              <a:rPr lang="en-US" altLang="el-GR" sz="2400" dirty="0" smtClean="0"/>
              <a:t>l</a:t>
            </a:r>
            <a:endParaRPr lang="el-GR" altLang="el-GR" sz="2400" dirty="0" smtClean="0"/>
          </a:p>
          <a:p>
            <a:pPr marL="355600" indent="0">
              <a:buNone/>
            </a:pPr>
            <a:r>
              <a:rPr lang="el-GR" altLang="el-GR" sz="2400" dirty="0" smtClean="0"/>
              <a:t>Γυναίκες </a:t>
            </a:r>
            <a:r>
              <a:rPr lang="el-GR" altLang="el-GR" sz="2400" dirty="0"/>
              <a:t>3.8-5.8 x 10¹²/l ή 3.8-5.8 </a:t>
            </a:r>
            <a:r>
              <a:rPr lang="en-US" altLang="el-GR" sz="2400" dirty="0"/>
              <a:t>x 10</a:t>
            </a:r>
            <a:r>
              <a:rPr lang="en-US" altLang="el-GR" sz="2400" baseline="30000" dirty="0"/>
              <a:t>9</a:t>
            </a:r>
            <a:r>
              <a:rPr lang="en-US" altLang="el-GR" sz="2400" dirty="0"/>
              <a:t>/</a:t>
            </a:r>
            <a:r>
              <a:rPr lang="el-GR" altLang="el-GR" sz="2400" dirty="0"/>
              <a:t>μ</a:t>
            </a:r>
            <a:r>
              <a:rPr lang="en-US" altLang="el-GR" sz="2400" dirty="0" smtClean="0"/>
              <a:t>l</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56</a:t>
            </a:fld>
            <a:endParaRPr lang="el-GR"/>
          </a:p>
        </p:txBody>
      </p:sp>
    </p:spTree>
    <p:extLst>
      <p:ext uri="{BB962C8B-B14F-4D97-AF65-F5344CB8AC3E}">
        <p14:creationId xmlns:p14="http://schemas.microsoft.com/office/powerpoint/2010/main" val="32101840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Σφάλματα στη μέτρηση </a:t>
            </a:r>
            <a:r>
              <a:rPr lang="el-GR" dirty="0" err="1" smtClean="0"/>
              <a:t>ερυθροκυττάρων</a:t>
            </a:r>
            <a:endParaRPr lang="el-GR" dirty="0"/>
          </a:p>
        </p:txBody>
      </p:sp>
      <p:sp>
        <p:nvSpPr>
          <p:cNvPr id="3" name="Θέση περιεχομένου 2"/>
          <p:cNvSpPr>
            <a:spLocks noGrp="1"/>
          </p:cNvSpPr>
          <p:nvPr>
            <p:ph idx="1"/>
          </p:nvPr>
        </p:nvSpPr>
        <p:spPr>
          <a:xfrm>
            <a:off x="457200" y="1196752"/>
            <a:ext cx="8363272" cy="5472608"/>
          </a:xfrm>
        </p:spPr>
        <p:txBody>
          <a:bodyPr>
            <a:normAutofit/>
          </a:bodyPr>
          <a:lstStyle/>
          <a:p>
            <a:pPr>
              <a:spcBef>
                <a:spcPts val="800"/>
              </a:spcBef>
            </a:pPr>
            <a:r>
              <a:rPr lang="el-GR" b="1" dirty="0"/>
              <a:t>Ψευδώς υψηλά</a:t>
            </a:r>
          </a:p>
          <a:p>
            <a:pPr lvl="1" indent="-387350">
              <a:spcBef>
                <a:spcPts val="800"/>
              </a:spcBef>
            </a:pPr>
            <a:r>
              <a:rPr lang="el-GR" dirty="0" smtClean="0"/>
              <a:t>Μεγάλα αιμοπετάλια.</a:t>
            </a:r>
            <a:endParaRPr lang="el-GR" dirty="0"/>
          </a:p>
          <a:p>
            <a:pPr lvl="1" indent="-387350">
              <a:spcBef>
                <a:spcPts val="800"/>
              </a:spcBef>
            </a:pPr>
            <a:r>
              <a:rPr lang="el-GR" dirty="0" err="1" smtClean="0"/>
              <a:t>Λευκοκυττάρωση</a:t>
            </a:r>
            <a:r>
              <a:rPr lang="el-GR" dirty="0" smtClean="0"/>
              <a:t> </a:t>
            </a:r>
            <a:r>
              <a:rPr lang="el-GR" dirty="0"/>
              <a:t>&gt;</a:t>
            </a:r>
            <a:r>
              <a:rPr lang="el-GR" dirty="0" smtClean="0"/>
              <a:t>50.000/μl.</a:t>
            </a:r>
            <a:endParaRPr lang="el-GR" dirty="0"/>
          </a:p>
          <a:p>
            <a:pPr lvl="1" indent="-387350">
              <a:spcBef>
                <a:spcPts val="800"/>
              </a:spcBef>
            </a:pPr>
            <a:r>
              <a:rPr lang="el-GR" dirty="0" err="1" smtClean="0"/>
              <a:t>Κρυοσφαιρίνες</a:t>
            </a:r>
            <a:r>
              <a:rPr lang="el-GR" dirty="0" smtClean="0"/>
              <a:t>.</a:t>
            </a:r>
            <a:endParaRPr lang="el-GR" dirty="0"/>
          </a:p>
          <a:p>
            <a:pPr lvl="1" indent="-387350">
              <a:spcBef>
                <a:spcPts val="800"/>
              </a:spcBef>
            </a:pPr>
            <a:r>
              <a:rPr lang="el-GR" dirty="0" smtClean="0"/>
              <a:t>Φυσαλίδες</a:t>
            </a:r>
            <a:r>
              <a:rPr lang="el-GR" dirty="0"/>
              <a:t>, σωματίδια, μικρόβια στο </a:t>
            </a:r>
            <a:r>
              <a:rPr lang="el-GR" dirty="0" smtClean="0"/>
              <a:t>διάλυμα.</a:t>
            </a:r>
            <a:endParaRPr lang="el-GR" dirty="0"/>
          </a:p>
          <a:p>
            <a:pPr marL="719138" indent="0">
              <a:spcBef>
                <a:spcPts val="800"/>
              </a:spcBef>
              <a:buNone/>
            </a:pPr>
            <a:r>
              <a:rPr lang="el-GR" b="1" dirty="0">
                <a:solidFill>
                  <a:srgbClr val="004A82"/>
                </a:solidFill>
              </a:rPr>
              <a:t>Ο αριθμός των </a:t>
            </a:r>
            <a:r>
              <a:rPr lang="el-GR" b="1" dirty="0" err="1">
                <a:solidFill>
                  <a:srgbClr val="004A82"/>
                </a:solidFill>
              </a:rPr>
              <a:t>ερυθροκυττάρων</a:t>
            </a:r>
            <a:r>
              <a:rPr lang="el-GR" b="1" dirty="0">
                <a:solidFill>
                  <a:srgbClr val="004A82"/>
                </a:solidFill>
              </a:rPr>
              <a:t> δεν επηρεάζεται </a:t>
            </a:r>
            <a:r>
              <a:rPr lang="el-GR" b="1" dirty="0" smtClean="0">
                <a:solidFill>
                  <a:srgbClr val="004A82"/>
                </a:solidFill>
              </a:rPr>
              <a:t>σημαντικά.</a:t>
            </a:r>
            <a:endParaRPr lang="el-GR" b="1" dirty="0">
              <a:solidFill>
                <a:srgbClr val="004A82"/>
              </a:solidFill>
            </a:endParaRPr>
          </a:p>
          <a:p>
            <a:pPr>
              <a:spcBef>
                <a:spcPts val="800"/>
              </a:spcBef>
            </a:pPr>
            <a:r>
              <a:rPr lang="el-GR" b="1" dirty="0"/>
              <a:t>Ψευδώς χαμηλά</a:t>
            </a:r>
          </a:p>
          <a:p>
            <a:pPr lvl="1" indent="-387350">
              <a:spcBef>
                <a:spcPts val="800"/>
              </a:spcBef>
            </a:pPr>
            <a:r>
              <a:rPr lang="el-GR" dirty="0" err="1" smtClean="0"/>
              <a:t>Μικροπήγματα,αιμόλυση</a:t>
            </a:r>
            <a:r>
              <a:rPr lang="el-GR" dirty="0" smtClean="0"/>
              <a:t>.</a:t>
            </a:r>
            <a:endParaRPr lang="el-GR" dirty="0"/>
          </a:p>
          <a:p>
            <a:pPr lvl="1" indent="-387350">
              <a:spcBef>
                <a:spcPts val="800"/>
              </a:spcBef>
            </a:pPr>
            <a:r>
              <a:rPr lang="el-GR" dirty="0" err="1" smtClean="0"/>
              <a:t>Μικροκυττάρωση</a:t>
            </a:r>
            <a:r>
              <a:rPr lang="el-GR" dirty="0"/>
              <a:t>, </a:t>
            </a:r>
            <a:r>
              <a:rPr lang="el-GR" dirty="0" err="1" smtClean="0"/>
              <a:t>σχιστοκυττάρωση</a:t>
            </a:r>
            <a:r>
              <a:rPr lang="el-GR" dirty="0" smtClean="0"/>
              <a:t>.</a:t>
            </a:r>
            <a:endParaRPr lang="el-GR" dirty="0"/>
          </a:p>
          <a:p>
            <a:pPr lvl="1" indent="-387350">
              <a:spcBef>
                <a:spcPts val="800"/>
              </a:spcBef>
            </a:pPr>
            <a:r>
              <a:rPr lang="el-GR" dirty="0" err="1" smtClean="0"/>
              <a:t>Ψυχροσυγκολλητίνες</a:t>
            </a:r>
            <a:r>
              <a:rPr lang="el-GR" dirty="0" smtClean="0"/>
              <a:t> </a:t>
            </a:r>
            <a:r>
              <a:rPr lang="el-GR" dirty="0"/>
              <a:t>(ασυμφωνία </a:t>
            </a:r>
            <a:r>
              <a:rPr lang="el-GR" dirty="0" err="1"/>
              <a:t>Hb</a:t>
            </a:r>
            <a:r>
              <a:rPr lang="el-GR" dirty="0"/>
              <a:t>- </a:t>
            </a:r>
            <a:r>
              <a:rPr lang="el-GR" dirty="0" err="1"/>
              <a:t>Hct</a:t>
            </a:r>
            <a:r>
              <a:rPr lang="el-GR" dirty="0"/>
              <a:t>, διόρθωση μετά επώαση 15 λεπτών στους 37°C</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57</a:t>
            </a:fld>
            <a:endParaRPr lang="el-GR"/>
          </a:p>
        </p:txBody>
      </p:sp>
    </p:spTree>
    <p:extLst>
      <p:ext uri="{BB962C8B-B14F-4D97-AF65-F5344CB8AC3E}">
        <p14:creationId xmlns:p14="http://schemas.microsoft.com/office/powerpoint/2010/main" val="22271605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Ιστόγραμμα </a:t>
            </a:r>
            <a:r>
              <a:rPr lang="en-US" dirty="0" smtClean="0"/>
              <a:t>RBCs</a:t>
            </a:r>
            <a:endParaRPr lang="el-GR" dirty="0"/>
          </a:p>
        </p:txBody>
      </p:sp>
      <p:sp>
        <p:nvSpPr>
          <p:cNvPr id="3" name="Θέση περιεχομένου 2"/>
          <p:cNvSpPr>
            <a:spLocks noGrp="1"/>
          </p:cNvSpPr>
          <p:nvPr>
            <p:ph idx="1"/>
          </p:nvPr>
        </p:nvSpPr>
        <p:spPr>
          <a:xfrm>
            <a:off x="457200" y="1196752"/>
            <a:ext cx="8363272" cy="720080"/>
          </a:xfrm>
        </p:spPr>
        <p:txBody>
          <a:bodyPr/>
          <a:lstStyle/>
          <a:p>
            <a:r>
              <a:rPr lang="el-GR" dirty="0"/>
              <a:t>Δε πρέπει να υπάρχει πληθυσμός από την αρχή του </a:t>
            </a:r>
            <a:r>
              <a:rPr lang="el-GR" dirty="0" smtClean="0"/>
              <a:t>διαγράμματος.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58</a:t>
            </a:fld>
            <a:endParaRPr lang="el-GR"/>
          </a:p>
        </p:txBody>
      </p:sp>
      <p:grpSp>
        <p:nvGrpSpPr>
          <p:cNvPr id="13" name="Ομάδα 12"/>
          <p:cNvGrpSpPr/>
          <p:nvPr/>
        </p:nvGrpSpPr>
        <p:grpSpPr>
          <a:xfrm>
            <a:off x="1302296" y="2113384"/>
            <a:ext cx="6912768" cy="3124200"/>
            <a:chOff x="1259632" y="2698825"/>
            <a:chExt cx="6912768" cy="3124200"/>
          </a:xfrm>
        </p:grpSpPr>
        <p:sp>
          <p:nvSpPr>
            <p:cNvPr id="87044" name="Rectangle 7"/>
            <p:cNvSpPr>
              <a:spLocks noChangeArrowheads="1"/>
            </p:cNvSpPr>
            <p:nvPr/>
          </p:nvSpPr>
          <p:spPr bwMode="auto">
            <a:xfrm>
              <a:off x="1302296" y="4005064"/>
              <a:ext cx="533400" cy="1066800"/>
            </a:xfrm>
            <a:prstGeom prst="rect">
              <a:avLst/>
            </a:prstGeom>
            <a:noFill/>
            <a:ln w="41275">
              <a:solidFill>
                <a:srgbClr val="C0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l-GR" altLang="el-GR" sz="1800"/>
            </a:p>
          </p:txBody>
        </p:sp>
        <p:cxnSp>
          <p:nvCxnSpPr>
            <p:cNvPr id="6" name="Ευθεία γραμμή σύνδεσης 5"/>
            <p:cNvCxnSpPr/>
            <p:nvPr/>
          </p:nvCxnSpPr>
          <p:spPr>
            <a:xfrm>
              <a:off x="1259632" y="2698825"/>
              <a:ext cx="0" cy="23863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a:off x="1259632" y="5085184"/>
              <a:ext cx="69127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Ελεύθερη σχεδίαση 9"/>
            <p:cNvSpPr/>
            <p:nvPr/>
          </p:nvSpPr>
          <p:spPr>
            <a:xfrm>
              <a:off x="2154939" y="3543127"/>
              <a:ext cx="2410647" cy="1542057"/>
            </a:xfrm>
            <a:custGeom>
              <a:avLst/>
              <a:gdLst>
                <a:gd name="connsiteX0" fmla="*/ 153255 w 2410647"/>
                <a:gd name="connsiteY0" fmla="*/ 1537649 h 1542057"/>
                <a:gd name="connsiteX1" fmla="*/ 2195119 w 2410647"/>
                <a:gd name="connsiteY1" fmla="*/ 1519894 h 1542057"/>
                <a:gd name="connsiteX2" fmla="*/ 2346040 w 2410647"/>
                <a:gd name="connsiteY2" fmla="*/ 1519894 h 1542057"/>
                <a:gd name="connsiteX3" fmla="*/ 2159609 w 2410647"/>
                <a:gd name="connsiteY3" fmla="*/ 1413362 h 1542057"/>
                <a:gd name="connsiteX4" fmla="*/ 1795624 w 2410647"/>
                <a:gd name="connsiteY4" fmla="*/ 1271319 h 1542057"/>
                <a:gd name="connsiteX5" fmla="*/ 1458273 w 2410647"/>
                <a:gd name="connsiteY5" fmla="*/ 1040500 h 1542057"/>
                <a:gd name="connsiteX6" fmla="*/ 1200820 w 2410647"/>
                <a:gd name="connsiteY6" fmla="*/ 676515 h 1542057"/>
                <a:gd name="connsiteX7" fmla="*/ 952245 w 2410647"/>
                <a:gd name="connsiteY7" fmla="*/ 232632 h 1542057"/>
                <a:gd name="connsiteX8" fmla="*/ 774692 w 2410647"/>
                <a:gd name="connsiteY8" fmla="*/ 1813 h 1542057"/>
                <a:gd name="connsiteX9" fmla="*/ 597139 w 2410647"/>
                <a:gd name="connsiteY9" fmla="*/ 348042 h 1542057"/>
                <a:gd name="connsiteX10" fmla="*/ 490607 w 2410647"/>
                <a:gd name="connsiteY10" fmla="*/ 818558 h 1542057"/>
                <a:gd name="connsiteX11" fmla="*/ 339686 w 2410647"/>
                <a:gd name="connsiteY11" fmla="*/ 1209176 h 1542057"/>
                <a:gd name="connsiteX12" fmla="*/ 171011 w 2410647"/>
                <a:gd name="connsiteY12" fmla="*/ 1422240 h 1542057"/>
                <a:gd name="connsiteX13" fmla="*/ 153255 w 2410647"/>
                <a:gd name="connsiteY13" fmla="*/ 1537649 h 154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10647" h="1542057">
                  <a:moveTo>
                    <a:pt x="153255" y="1537649"/>
                  </a:moveTo>
                  <a:cubicBezTo>
                    <a:pt x="490606" y="1553925"/>
                    <a:pt x="2195119" y="1519894"/>
                    <a:pt x="2195119" y="1519894"/>
                  </a:cubicBezTo>
                  <a:cubicBezTo>
                    <a:pt x="2560583" y="1516935"/>
                    <a:pt x="2351958" y="1537649"/>
                    <a:pt x="2346040" y="1519894"/>
                  </a:cubicBezTo>
                  <a:cubicBezTo>
                    <a:pt x="2340122" y="1502139"/>
                    <a:pt x="2251345" y="1454791"/>
                    <a:pt x="2159609" y="1413362"/>
                  </a:cubicBezTo>
                  <a:cubicBezTo>
                    <a:pt x="2067873" y="1371933"/>
                    <a:pt x="1912513" y="1333463"/>
                    <a:pt x="1795624" y="1271319"/>
                  </a:cubicBezTo>
                  <a:cubicBezTo>
                    <a:pt x="1678735" y="1209175"/>
                    <a:pt x="1557407" y="1139634"/>
                    <a:pt x="1458273" y="1040500"/>
                  </a:cubicBezTo>
                  <a:cubicBezTo>
                    <a:pt x="1359139" y="941366"/>
                    <a:pt x="1285158" y="811160"/>
                    <a:pt x="1200820" y="676515"/>
                  </a:cubicBezTo>
                  <a:cubicBezTo>
                    <a:pt x="1116482" y="541870"/>
                    <a:pt x="1023266" y="345082"/>
                    <a:pt x="952245" y="232632"/>
                  </a:cubicBezTo>
                  <a:cubicBezTo>
                    <a:pt x="881224" y="120182"/>
                    <a:pt x="833876" y="-17422"/>
                    <a:pt x="774692" y="1813"/>
                  </a:cubicBezTo>
                  <a:cubicBezTo>
                    <a:pt x="715508" y="21048"/>
                    <a:pt x="644487" y="211918"/>
                    <a:pt x="597139" y="348042"/>
                  </a:cubicBezTo>
                  <a:cubicBezTo>
                    <a:pt x="549792" y="484166"/>
                    <a:pt x="533516" y="675036"/>
                    <a:pt x="490607" y="818558"/>
                  </a:cubicBezTo>
                  <a:cubicBezTo>
                    <a:pt x="447698" y="962080"/>
                    <a:pt x="392952" y="1108562"/>
                    <a:pt x="339686" y="1209176"/>
                  </a:cubicBezTo>
                  <a:cubicBezTo>
                    <a:pt x="286420" y="1309790"/>
                    <a:pt x="206522" y="1368974"/>
                    <a:pt x="171011" y="1422240"/>
                  </a:cubicBezTo>
                  <a:cubicBezTo>
                    <a:pt x="135500" y="1475506"/>
                    <a:pt x="-184096" y="1521373"/>
                    <a:pt x="153255" y="153764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87046" name="Ευθεία γραμμή σύνδεσης 2"/>
            <p:cNvCxnSpPr>
              <a:cxnSpLocks noChangeShapeType="1"/>
            </p:cNvCxnSpPr>
            <p:nvPr/>
          </p:nvCxnSpPr>
          <p:spPr bwMode="auto">
            <a:xfrm>
              <a:off x="2957240" y="2698825"/>
              <a:ext cx="0" cy="3124200"/>
            </a:xfrm>
            <a:prstGeom prst="line">
              <a:avLst/>
            </a:prstGeom>
            <a:noFill/>
            <a:ln w="57150" algn="ctr">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Ευθεία γραμμή σύνδεσης 11"/>
            <p:cNvCxnSpPr/>
            <p:nvPr/>
          </p:nvCxnSpPr>
          <p:spPr>
            <a:xfrm>
              <a:off x="1259632" y="5085184"/>
              <a:ext cx="0" cy="144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a:off x="2267744" y="5093568"/>
              <a:ext cx="0" cy="144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3923928" y="5093568"/>
              <a:ext cx="0" cy="144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p:nvPr/>
          </p:nvCxnSpPr>
          <p:spPr>
            <a:xfrm>
              <a:off x="5580112" y="5085184"/>
              <a:ext cx="0" cy="144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a:off x="7236296" y="5093568"/>
              <a:ext cx="0" cy="144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2523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Τίτλος 1"/>
          <p:cNvSpPr>
            <a:spLocks noGrp="1"/>
          </p:cNvSpPr>
          <p:nvPr>
            <p:ph type="title"/>
          </p:nvPr>
        </p:nvSpPr>
        <p:spPr/>
        <p:txBody>
          <a:bodyPr/>
          <a:lstStyle/>
          <a:p>
            <a:r>
              <a:rPr lang="el-GR" altLang="el-GR" b="1" smtClean="0"/>
              <a:t>Δράση και Χρήση</a:t>
            </a:r>
          </a:p>
        </p:txBody>
      </p:sp>
      <p:sp>
        <p:nvSpPr>
          <p:cNvPr id="7171" name="Θέση περιεχομένου 2"/>
          <p:cNvSpPr>
            <a:spLocks noGrp="1"/>
          </p:cNvSpPr>
          <p:nvPr>
            <p:ph idx="1"/>
          </p:nvPr>
        </p:nvSpPr>
        <p:spPr/>
        <p:txBody>
          <a:bodyPr>
            <a:normAutofit/>
          </a:bodyPr>
          <a:lstStyle/>
          <a:p>
            <a:pPr algn="just"/>
            <a:r>
              <a:rPr lang="el-GR" altLang="el-GR" sz="2400" dirty="0" smtClean="0"/>
              <a:t>Η δράση του βασίζεται στη δέσμευση των ιόντων ασβεστίου που εμπλέκονται στο μηχανισμό πήξης του αίματος  </a:t>
            </a:r>
            <a:r>
              <a:rPr lang="el-GR" altLang="el-GR" sz="2400" b="1" dirty="0" smtClean="0"/>
              <a:t>(1.5-2.0 </a:t>
            </a:r>
            <a:r>
              <a:rPr lang="en-US" altLang="el-GR" sz="2400" b="1" dirty="0" err="1" smtClean="0"/>
              <a:t>mgr</a:t>
            </a:r>
            <a:r>
              <a:rPr lang="en-US" altLang="el-GR" sz="2400" b="1" dirty="0" smtClean="0"/>
              <a:t>/ml)</a:t>
            </a:r>
            <a:endParaRPr lang="el-GR" altLang="el-GR" sz="2400" b="1" dirty="0" smtClean="0"/>
          </a:p>
          <a:p>
            <a:pPr algn="just"/>
            <a:r>
              <a:rPr lang="el-GR" altLang="el-GR" sz="2400" dirty="0" smtClean="0"/>
              <a:t>Σωληνάρια αιμοληψίας περιέχουν μικρή ποσότητα στερεού άλατος EDTA (K</a:t>
            </a:r>
            <a:r>
              <a:rPr lang="el-GR" altLang="el-GR" sz="2400" baseline="-25000" dirty="0" smtClean="0"/>
              <a:t>2</a:t>
            </a:r>
            <a:r>
              <a:rPr lang="el-GR" altLang="el-GR" sz="2400" dirty="0" smtClean="0"/>
              <a:t>H</a:t>
            </a:r>
            <a:r>
              <a:rPr lang="el-GR" altLang="el-GR" sz="2400" baseline="-25000" dirty="0" smtClean="0"/>
              <a:t>2</a:t>
            </a:r>
            <a:r>
              <a:rPr lang="el-GR" altLang="el-GR" sz="2400" dirty="0" smtClean="0"/>
              <a:t>EDTA, K</a:t>
            </a:r>
            <a:r>
              <a:rPr lang="el-GR" altLang="el-GR" sz="2400" baseline="-25000" dirty="0" smtClean="0"/>
              <a:t>3</a:t>
            </a:r>
            <a:r>
              <a:rPr lang="el-GR" altLang="el-GR" sz="2400" dirty="0" smtClean="0"/>
              <a:t>HEDTA, Na</a:t>
            </a:r>
            <a:r>
              <a:rPr lang="el-GR" altLang="el-GR" sz="2400" baseline="-25000" dirty="0" smtClean="0"/>
              <a:t>2</a:t>
            </a:r>
            <a:r>
              <a:rPr lang="el-GR" altLang="el-GR" sz="2400" dirty="0" smtClean="0"/>
              <a:t>H</a:t>
            </a:r>
            <a:r>
              <a:rPr lang="el-GR" altLang="el-GR" sz="2400" baseline="-25000" dirty="0" smtClean="0"/>
              <a:t>2</a:t>
            </a:r>
            <a:r>
              <a:rPr lang="el-GR" altLang="el-GR" sz="2400" dirty="0" smtClean="0"/>
              <a:t>EDTA)</a:t>
            </a:r>
          </a:p>
          <a:p>
            <a:pPr algn="just"/>
            <a:r>
              <a:rPr lang="el-GR" altLang="el-GR" sz="2400" b="1" dirty="0" smtClean="0"/>
              <a:t>Δεν χορηγείται EDTA ως αντιθρομβωτικό φάρμακο</a:t>
            </a:r>
          </a:p>
          <a:p>
            <a:pPr algn="just"/>
            <a:r>
              <a:rPr lang="el-GR" altLang="el-GR" sz="2400" dirty="0" smtClean="0"/>
              <a:t> Η λήψη EDTA από το στόμα έχει αποδειχθεί ότι προκαλεί αναπαραγωγικά και αναπτυξιακά προβλήματα, ως αποτέλεσμα της </a:t>
            </a:r>
            <a:r>
              <a:rPr lang="el-GR" altLang="el-GR" sz="2400" dirty="0" err="1" smtClean="0"/>
              <a:t>σύμπλεξης</a:t>
            </a:r>
            <a:r>
              <a:rPr lang="el-GR" altLang="el-GR" sz="2400" dirty="0" smtClean="0"/>
              <a:t> μετάλλων χρήσιμων για τον ανθρώπινο οργανισμό.</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3165413445"/>
      </p:ext>
    </p:extLst>
  </p:cSld>
  <p:clrMapOvr>
    <a:masterClrMapping/>
  </p:clrMapOvr>
  <p:transition spd="slow" advTm="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6"/>
          <p:cNvSpPr>
            <a:spLocks noChangeArrowheads="1"/>
          </p:cNvSpPr>
          <p:nvPr/>
        </p:nvSpPr>
        <p:spPr bwMode="auto">
          <a:xfrm>
            <a:off x="1475656" y="4653136"/>
            <a:ext cx="5935343" cy="461665"/>
          </a:xfrm>
          <a:prstGeom prst="rect">
            <a:avLst/>
          </a:prstGeom>
          <a:noFill/>
          <a:ln w="28575">
            <a:solidFill>
              <a:srgbClr val="004A82"/>
            </a:solidFill>
            <a:prstDash val="solid"/>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l-GR" altLang="el-GR" sz="2400" dirty="0">
                <a:latin typeface="+mn-lt"/>
              </a:rPr>
              <a:t>Φ.Τ. άνδρες 13.5-17g/dl, γυναίκες 11.5-15g/dl</a:t>
            </a:r>
          </a:p>
        </p:txBody>
      </p:sp>
      <p:sp>
        <p:nvSpPr>
          <p:cNvPr id="2" name="Τίτλος 1"/>
          <p:cNvSpPr>
            <a:spLocks noGrp="1"/>
          </p:cNvSpPr>
          <p:nvPr>
            <p:ph type="title"/>
          </p:nvPr>
        </p:nvSpPr>
        <p:spPr/>
        <p:txBody>
          <a:bodyPr>
            <a:normAutofit/>
          </a:bodyPr>
          <a:lstStyle/>
          <a:p>
            <a:r>
              <a:rPr lang="el-GR" dirty="0"/>
              <a:t>Μέτρηση Αιμοσφαιρίνης (</a:t>
            </a:r>
            <a:r>
              <a:rPr lang="en-US" dirty="0" err="1"/>
              <a:t>Hb</a:t>
            </a:r>
            <a:r>
              <a:rPr lang="en-US" dirty="0" smtClean="0"/>
              <a:t>)</a:t>
            </a:r>
            <a:endParaRPr lang="el-GR" dirty="0"/>
          </a:p>
        </p:txBody>
      </p:sp>
      <p:sp>
        <p:nvSpPr>
          <p:cNvPr id="3" name="Θέση περιεχομένου 2"/>
          <p:cNvSpPr>
            <a:spLocks noGrp="1"/>
          </p:cNvSpPr>
          <p:nvPr>
            <p:ph idx="1"/>
          </p:nvPr>
        </p:nvSpPr>
        <p:spPr/>
        <p:txBody>
          <a:bodyPr/>
          <a:lstStyle/>
          <a:p>
            <a:r>
              <a:rPr lang="el-GR" dirty="0" smtClean="0"/>
              <a:t>Μετατροπή </a:t>
            </a:r>
            <a:r>
              <a:rPr lang="el-GR" dirty="0"/>
              <a:t>αιμοσφαιρίνης σε </a:t>
            </a:r>
            <a:r>
              <a:rPr lang="el-GR" dirty="0" err="1"/>
              <a:t>κυανιομεθαιμοσφαιρίνη</a:t>
            </a:r>
            <a:r>
              <a:rPr lang="el-GR" dirty="0"/>
              <a:t>, μετά τη λύση των ερυθρών αιμοσφαιρίων (μέθοδος αναφοράς</a:t>
            </a:r>
            <a:r>
              <a:rPr lang="el-GR" dirty="0" smtClean="0"/>
              <a:t>).</a:t>
            </a:r>
            <a:endParaRPr lang="el-GR" dirty="0"/>
          </a:p>
          <a:p>
            <a:r>
              <a:rPr lang="el-GR" dirty="0" smtClean="0"/>
              <a:t>Μέτρηση </a:t>
            </a:r>
            <a:r>
              <a:rPr lang="el-GR" dirty="0"/>
              <a:t>σε φωτόμετρο της οπτικής πυκνότητας του </a:t>
            </a:r>
            <a:r>
              <a:rPr lang="el-GR" dirty="0" smtClean="0"/>
              <a:t>διαλύματος</a:t>
            </a:r>
            <a:endParaRPr lang="el-GR" dirty="0"/>
          </a:p>
          <a:p>
            <a:r>
              <a:rPr lang="el-GR" dirty="0" smtClean="0"/>
              <a:t>Σύγχρονοι </a:t>
            </a:r>
            <a:r>
              <a:rPr lang="el-GR" dirty="0"/>
              <a:t>αναλυτές: αντιδραστήριο ελεύθερο κυανίου, ατοξικό και φιλικό προς το </a:t>
            </a:r>
            <a:r>
              <a:rPr lang="el-GR" dirty="0" smtClean="0"/>
              <a:t>περιβάλλον.</a:t>
            </a:r>
            <a:endParaRPr lang="el-GR" dirty="0"/>
          </a:p>
          <a:p>
            <a:r>
              <a:rPr lang="el-GR" dirty="0" smtClean="0"/>
              <a:t>Πολύ </a:t>
            </a:r>
            <a:r>
              <a:rPr lang="el-GR" dirty="0"/>
              <a:t>καλή </a:t>
            </a:r>
            <a:r>
              <a:rPr lang="el-GR" dirty="0" err="1" smtClean="0"/>
              <a:t>επαναληψιμότητα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59</a:t>
            </a:fld>
            <a:endParaRPr lang="el-GR" dirty="0"/>
          </a:p>
        </p:txBody>
      </p:sp>
    </p:spTree>
    <p:extLst>
      <p:ext uri="{BB962C8B-B14F-4D97-AF65-F5344CB8AC3E}">
        <p14:creationId xmlns:p14="http://schemas.microsoft.com/office/powerpoint/2010/main" val="38379097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Σφάλματα στη μέτρηση της </a:t>
            </a:r>
            <a:r>
              <a:rPr lang="el-GR" dirty="0" smtClean="0"/>
              <a:t>αιμοσφαιρίνης</a:t>
            </a:r>
            <a:endParaRPr lang="el-GR" dirty="0"/>
          </a:p>
        </p:txBody>
      </p:sp>
      <p:sp>
        <p:nvSpPr>
          <p:cNvPr id="3" name="Θέση περιεχομένου 2"/>
          <p:cNvSpPr>
            <a:spLocks noGrp="1"/>
          </p:cNvSpPr>
          <p:nvPr>
            <p:ph idx="1"/>
          </p:nvPr>
        </p:nvSpPr>
        <p:spPr>
          <a:xfrm>
            <a:off x="457200" y="1196752"/>
            <a:ext cx="8229600" cy="4464496"/>
          </a:xfrm>
        </p:spPr>
        <p:txBody>
          <a:bodyPr/>
          <a:lstStyle/>
          <a:p>
            <a:r>
              <a:rPr lang="el-GR" dirty="0"/>
              <a:t>Μέθοδος μέτρησης </a:t>
            </a:r>
            <a:r>
              <a:rPr lang="el-GR" dirty="0" err="1"/>
              <a:t>χρωματομετρική</a:t>
            </a:r>
            <a:r>
              <a:rPr lang="el-GR" dirty="0"/>
              <a:t>-επηρεάζεται από </a:t>
            </a:r>
            <a:r>
              <a:rPr lang="el-GR" b="1" dirty="0"/>
              <a:t>θολερότητα </a:t>
            </a:r>
            <a:r>
              <a:rPr lang="el-GR" b="1" dirty="0" smtClean="0"/>
              <a:t>δείγματος.</a:t>
            </a:r>
            <a:endParaRPr lang="el-GR" b="1" dirty="0"/>
          </a:p>
          <a:p>
            <a:pPr lvl="1" indent="-387350"/>
            <a:r>
              <a:rPr lang="el-GR" dirty="0" err="1" smtClean="0"/>
              <a:t>Λευκοκυττάρωση</a:t>
            </a:r>
            <a:r>
              <a:rPr lang="el-GR" dirty="0" smtClean="0"/>
              <a:t>.</a:t>
            </a:r>
            <a:endParaRPr lang="el-GR" dirty="0"/>
          </a:p>
          <a:p>
            <a:pPr lvl="1" indent="-387350"/>
            <a:r>
              <a:rPr lang="el-GR" dirty="0" err="1" smtClean="0"/>
              <a:t>Υπερτριγλυκεριδαιμία</a:t>
            </a:r>
            <a:r>
              <a:rPr lang="el-GR" dirty="0" smtClean="0"/>
              <a:t> </a:t>
            </a:r>
            <a:r>
              <a:rPr lang="el-GR" dirty="0"/>
              <a:t>(&gt;1000 </a:t>
            </a:r>
            <a:r>
              <a:rPr lang="el-GR" dirty="0" err="1"/>
              <a:t>mg</a:t>
            </a:r>
            <a:r>
              <a:rPr lang="el-GR" dirty="0"/>
              <a:t>/</a:t>
            </a:r>
            <a:r>
              <a:rPr lang="el-GR" dirty="0" err="1"/>
              <a:t>dl</a:t>
            </a:r>
            <a:r>
              <a:rPr lang="el-GR" dirty="0" smtClean="0"/>
              <a:t>).</a:t>
            </a:r>
            <a:endParaRPr lang="el-GR" dirty="0"/>
          </a:p>
          <a:p>
            <a:pPr lvl="1" indent="-387350"/>
            <a:r>
              <a:rPr lang="el-GR" dirty="0" err="1" smtClean="0"/>
              <a:t>Υπερχολερυθριναιμία</a:t>
            </a:r>
            <a:r>
              <a:rPr lang="el-GR" dirty="0" smtClean="0"/>
              <a:t>.</a:t>
            </a:r>
            <a:endParaRPr lang="el-GR" dirty="0"/>
          </a:p>
          <a:p>
            <a:pPr lvl="1" indent="-387350"/>
            <a:r>
              <a:rPr lang="el-GR" dirty="0" err="1" smtClean="0"/>
              <a:t>Παραπρωτεϊναιμία</a:t>
            </a:r>
            <a:r>
              <a:rPr lang="el-GR" dirty="0" smtClean="0"/>
              <a:t> </a:t>
            </a:r>
            <a:r>
              <a:rPr lang="el-GR" dirty="0"/>
              <a:t>(IGM&gt;3g/l</a:t>
            </a:r>
            <a:r>
              <a:rPr lang="el-GR" dirty="0" smtClean="0"/>
              <a:t>).</a:t>
            </a:r>
            <a:endParaRPr lang="el-GR" dirty="0"/>
          </a:p>
          <a:p>
            <a:r>
              <a:rPr lang="el-GR" dirty="0"/>
              <a:t>Στους σύγχρονους αναλυτές ο προσδιορισμός της </a:t>
            </a:r>
            <a:r>
              <a:rPr lang="el-GR" dirty="0" err="1"/>
              <a:t>Hb</a:t>
            </a:r>
            <a:r>
              <a:rPr lang="el-GR" dirty="0"/>
              <a:t> δεν επηρεάζεται από την θολερότητα του </a:t>
            </a:r>
            <a:r>
              <a:rPr lang="el-GR" dirty="0" smtClean="0"/>
              <a:t>δείγματος.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60</a:t>
            </a:fld>
            <a:endParaRPr lang="el-GR" dirty="0"/>
          </a:p>
        </p:txBody>
      </p:sp>
    </p:spTree>
    <p:extLst>
      <p:ext uri="{BB962C8B-B14F-4D97-AF65-F5344CB8AC3E}">
        <p14:creationId xmlns:p14="http://schemas.microsoft.com/office/powerpoint/2010/main" val="2423581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Φυσιολογικές </a:t>
            </a:r>
            <a:r>
              <a:rPr lang="en-US" dirty="0" err="1"/>
              <a:t>Hb</a:t>
            </a:r>
            <a:r>
              <a:rPr lang="en-US" dirty="0"/>
              <a:t>(s</a:t>
            </a:r>
            <a:r>
              <a:rPr lang="en-US" dirty="0" smtClean="0"/>
              <a:t>)</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a:pPr>
            <a:r>
              <a:rPr lang="en-US" dirty="0" err="1" smtClean="0"/>
              <a:t>Hb</a:t>
            </a:r>
            <a:r>
              <a:rPr lang="en-US" dirty="0" smtClean="0"/>
              <a:t> </a:t>
            </a:r>
            <a:r>
              <a:rPr lang="en-US" dirty="0"/>
              <a:t>A. 95%-98% </a:t>
            </a:r>
            <a:r>
              <a:rPr lang="el-GR" dirty="0"/>
              <a:t>της </a:t>
            </a:r>
            <a:r>
              <a:rPr lang="en-US" dirty="0" err="1"/>
              <a:t>Hb</a:t>
            </a:r>
            <a:r>
              <a:rPr lang="en-US" dirty="0"/>
              <a:t> </a:t>
            </a:r>
            <a:r>
              <a:rPr lang="el-GR" dirty="0"/>
              <a:t>των ενηλίκων (α2)+(β2) πρωτεϊνικές αλυσίδες. </a:t>
            </a:r>
          </a:p>
          <a:p>
            <a:pPr marL="457200" indent="-457200">
              <a:buFont typeface="+mj-lt"/>
              <a:buAutoNum type="arabicPeriod"/>
            </a:pPr>
            <a:r>
              <a:rPr lang="en-US" dirty="0" err="1" smtClean="0"/>
              <a:t>Hb</a:t>
            </a:r>
            <a:r>
              <a:rPr lang="en-US" dirty="0" smtClean="0"/>
              <a:t> </a:t>
            </a:r>
            <a:r>
              <a:rPr lang="en-US" dirty="0"/>
              <a:t>A2. 2%-3% </a:t>
            </a:r>
            <a:r>
              <a:rPr lang="el-GR" dirty="0"/>
              <a:t>της </a:t>
            </a:r>
            <a:r>
              <a:rPr lang="en-US" dirty="0" err="1"/>
              <a:t>Hb</a:t>
            </a:r>
            <a:r>
              <a:rPr lang="en-US" dirty="0"/>
              <a:t> </a:t>
            </a:r>
            <a:r>
              <a:rPr lang="el-GR" dirty="0"/>
              <a:t>των ενηλίκων (α2)+(δ2) πρωτεϊνικές αλυσίδες. </a:t>
            </a:r>
          </a:p>
          <a:p>
            <a:pPr marL="457200" indent="-457200">
              <a:buFont typeface="+mj-lt"/>
              <a:buAutoNum type="arabicPeriod"/>
            </a:pPr>
            <a:r>
              <a:rPr lang="en-US" dirty="0" err="1" smtClean="0"/>
              <a:t>Hb</a:t>
            </a:r>
            <a:r>
              <a:rPr lang="en-US" dirty="0" smtClean="0"/>
              <a:t> </a:t>
            </a:r>
            <a:r>
              <a:rPr lang="en-US" dirty="0"/>
              <a:t>F. &lt; 2% </a:t>
            </a:r>
            <a:r>
              <a:rPr lang="el-GR" dirty="0"/>
              <a:t>της </a:t>
            </a:r>
            <a:r>
              <a:rPr lang="en-US" dirty="0" err="1"/>
              <a:t>Hb</a:t>
            </a:r>
            <a:r>
              <a:rPr lang="en-US" dirty="0"/>
              <a:t> </a:t>
            </a:r>
            <a:r>
              <a:rPr lang="el-GR" dirty="0"/>
              <a:t>των ενηλίκων (α2)+(γ2) πρωτεϊνικές αλυσίδες.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61</a:t>
            </a:fld>
            <a:endParaRPr lang="el-GR"/>
          </a:p>
        </p:txBody>
      </p:sp>
    </p:spTree>
    <p:extLst>
      <p:ext uri="{BB962C8B-B14F-4D97-AF65-F5344CB8AC3E}">
        <p14:creationId xmlns:p14="http://schemas.microsoft.com/office/powerpoint/2010/main" val="39220725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Content Placeholder 2"/>
          <p:cNvSpPr>
            <a:spLocks/>
          </p:cNvSpPr>
          <p:nvPr/>
        </p:nvSpPr>
        <p:spPr bwMode="auto">
          <a:xfrm>
            <a:off x="468313" y="2057400"/>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spcBef>
                <a:spcPts val="300"/>
              </a:spcBef>
              <a:buClr>
                <a:srgbClr val="A04DA3"/>
              </a:buClr>
              <a:buFont typeface="Georgia" pitchFamily="18" charset="0"/>
              <a:buChar char="•"/>
            </a:pPr>
            <a:endParaRPr lang="el-GR" altLang="el-GR" sz="2800">
              <a:latin typeface="Georgia" pitchFamily="18" charset="0"/>
            </a:endParaRPr>
          </a:p>
        </p:txBody>
      </p:sp>
      <p:sp>
        <p:nvSpPr>
          <p:cNvPr id="2" name="Τίτλος 1"/>
          <p:cNvSpPr>
            <a:spLocks noGrp="1"/>
          </p:cNvSpPr>
          <p:nvPr>
            <p:ph type="title"/>
          </p:nvPr>
        </p:nvSpPr>
        <p:spPr/>
        <p:txBody>
          <a:bodyPr>
            <a:normAutofit/>
          </a:bodyPr>
          <a:lstStyle/>
          <a:p>
            <a:r>
              <a:rPr lang="el-GR" dirty="0"/>
              <a:t>Μεταφορά </a:t>
            </a:r>
            <a:r>
              <a:rPr lang="el-GR" dirty="0" smtClean="0"/>
              <a:t>Οξυγόνου </a:t>
            </a:r>
            <a:r>
              <a:rPr lang="el-GR" sz="3000" b="0" dirty="0" smtClean="0"/>
              <a:t>1/2</a:t>
            </a:r>
            <a:endParaRPr lang="el-GR" sz="3000" b="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2"/>
                <a:ext cx="8229600" cy="4680520"/>
              </a:xfrm>
            </p:spPr>
            <p:txBody>
              <a:bodyPr/>
              <a:lstStyle/>
              <a:p>
                <a:pPr marL="457200" indent="-457200">
                  <a:buFont typeface="+mj-lt"/>
                  <a:buAutoNum type="arabicPeriod"/>
                </a:pPr>
                <a:r>
                  <a:rPr lang="el-GR" dirty="0" smtClean="0"/>
                  <a:t>Μεταφέρεται με τη βοήθεια των </a:t>
                </a:r>
                <a:r>
                  <a:rPr lang="el-GR" dirty="0" err="1" smtClean="0"/>
                  <a:t>RBCs</a:t>
                </a:r>
                <a:r>
                  <a:rPr lang="el-GR" dirty="0" smtClean="0"/>
                  <a:t>.</a:t>
                </a:r>
                <a:endParaRPr lang="el-GR" dirty="0"/>
              </a:p>
              <a:p>
                <a:pPr marL="457200" indent="-457200">
                  <a:buFont typeface="+mj-lt"/>
                  <a:buAutoNum type="arabicPeriod"/>
                </a:pPr>
                <a:r>
                  <a:rPr lang="el-GR" dirty="0"/>
                  <a:t>Κάθε μόριο </a:t>
                </a:r>
                <a:r>
                  <a:rPr lang="el-GR" dirty="0" err="1"/>
                  <a:t>Hb</a:t>
                </a:r>
                <a:r>
                  <a:rPr lang="el-GR" dirty="0"/>
                  <a:t> δεσμεύει 4 μόρια οξυγόνου </a:t>
                </a:r>
                <a:r>
                  <a:rPr lang="el-GR" dirty="0" smtClean="0"/>
                  <a:t>.</a:t>
                </a:r>
                <a:endParaRPr lang="el-GR" dirty="0"/>
              </a:p>
              <a:p>
                <a:pPr marL="457200" indent="-457200">
                  <a:buFont typeface="+mj-lt"/>
                  <a:buAutoNum type="arabicPeriod"/>
                </a:pPr>
                <a:r>
                  <a:rPr lang="el-GR" dirty="0"/>
                  <a:t>Αυτή η δέσμευση δημιουργεί την </a:t>
                </a:r>
                <a:r>
                  <a:rPr lang="el-GR" dirty="0" err="1"/>
                  <a:t>οξυγονοαιμοσφαιρίνη</a:t>
                </a:r>
                <a:r>
                  <a:rPr lang="el-GR" dirty="0"/>
                  <a:t> [</a:t>
                </a:r>
                <a:r>
                  <a:rPr lang="el-GR" dirty="0" err="1"/>
                  <a:t>Oxyh(a)emoglobin</a:t>
                </a:r>
                <a:r>
                  <a:rPr lang="el-GR" dirty="0" smtClean="0"/>
                  <a:t>].</a:t>
                </a:r>
                <a:endParaRPr lang="el-GR" dirty="0"/>
              </a:p>
              <a:p>
                <a:pPr marL="457200" indent="-457200">
                  <a:buFont typeface="+mj-lt"/>
                  <a:buAutoNum type="arabicPeriod"/>
                </a:pPr>
                <a:r>
                  <a:rPr lang="el-GR" dirty="0"/>
                  <a:t>Το οξυγόνο μεταφέρεται στους ιστούς και </a:t>
                </a:r>
                <a:r>
                  <a:rPr lang="el-GR" dirty="0" smtClean="0"/>
                  <a:t>αποδεσμεύεται.</a:t>
                </a:r>
                <a:endParaRPr lang="el-GR" dirty="0"/>
              </a:p>
              <a:p>
                <a:pPr marL="457200" indent="-457200">
                  <a:buFont typeface="+mj-lt"/>
                  <a:buAutoNum type="arabicPeriod"/>
                </a:pPr>
                <a:r>
                  <a:rPr lang="el-GR" dirty="0"/>
                  <a:t>Η δέσμευση οξυγόνου είναι αντιστρεπτή </a:t>
                </a:r>
                <a:r>
                  <a:rPr lang="el-GR" dirty="0" smtClean="0"/>
                  <a:t>διαδικασία.</a:t>
                </a:r>
              </a:p>
              <a:p>
                <a:pPr marL="0" indent="0" algn="ctr">
                  <a:buNone/>
                </a:pPr>
                <a:r>
                  <a:rPr lang="en-US" altLang="el-GR" b="1" dirty="0" err="1">
                    <a:solidFill>
                      <a:srgbClr val="000000"/>
                    </a:solidFill>
                  </a:rPr>
                  <a:t>Hb</a:t>
                </a:r>
                <a:r>
                  <a:rPr lang="en-US" altLang="el-GR" b="1" dirty="0">
                    <a:solidFill>
                      <a:srgbClr val="000000"/>
                    </a:solidFill>
                  </a:rPr>
                  <a:t> + </a:t>
                </a:r>
                <a:r>
                  <a:rPr lang="en-US" altLang="el-GR" b="1" dirty="0" smtClean="0">
                    <a:solidFill>
                      <a:srgbClr val="000000"/>
                    </a:solidFill>
                  </a:rPr>
                  <a:t>4O</a:t>
                </a:r>
                <a:r>
                  <a:rPr lang="en-US" altLang="el-GR" b="1" baseline="-25000" dirty="0" smtClean="0">
                    <a:solidFill>
                      <a:srgbClr val="000000"/>
                    </a:solidFill>
                    <a:ea typeface="Arial Unicode MS" pitchFamily="34" charset="-128"/>
                    <a:cs typeface="Arial Unicode MS" pitchFamily="34" charset="-128"/>
                  </a:rPr>
                  <a:t>2</a:t>
                </a:r>
                <a:r>
                  <a:rPr lang="el-GR" altLang="el-GR" b="1" baseline="-25000" dirty="0" smtClean="0">
                    <a:solidFill>
                      <a:srgbClr val="000000"/>
                    </a:solidFill>
                    <a:ea typeface="Arial Unicode MS" pitchFamily="34" charset="-128"/>
                    <a:cs typeface="Arial Unicode MS" pitchFamily="34" charset="-128"/>
                  </a:rPr>
                  <a:t>  </a:t>
                </a:r>
                <a14:m>
                  <m:oMath xmlns:m="http://schemas.openxmlformats.org/officeDocument/2006/math">
                    <m:r>
                      <a:rPr lang="el-GR" altLang="el-GR" b="1" i="1" smtClean="0">
                        <a:solidFill>
                          <a:srgbClr val="000000"/>
                        </a:solidFill>
                        <a:latin typeface="Cambria Math"/>
                        <a:ea typeface="Cambria Math"/>
                        <a:cs typeface="Arial Unicode MS" pitchFamily="34" charset="-128"/>
                      </a:rPr>
                      <m:t>↔</m:t>
                    </m:r>
                  </m:oMath>
                </a14:m>
                <a:r>
                  <a:rPr lang="el-GR" altLang="el-GR" b="1" dirty="0" smtClean="0">
                    <a:solidFill>
                      <a:srgbClr val="000000"/>
                    </a:solidFill>
                  </a:rPr>
                  <a:t> </a:t>
                </a:r>
                <a:r>
                  <a:rPr lang="en-US" altLang="el-GR" b="1" dirty="0" smtClean="0">
                    <a:solidFill>
                      <a:srgbClr val="000000"/>
                    </a:solidFill>
                  </a:rPr>
                  <a:t>Hb.4O</a:t>
                </a:r>
                <a:r>
                  <a:rPr lang="en-US" altLang="el-GR" b="1" baseline="-25000" dirty="0" smtClean="0">
                    <a:solidFill>
                      <a:srgbClr val="000000"/>
                    </a:solidFill>
                    <a:ea typeface="Arial Unicode MS" pitchFamily="34" charset="-128"/>
                    <a:cs typeface="Arial Unicode MS" pitchFamily="34" charset="-128"/>
                  </a:rPr>
                  <a:t>2</a:t>
                </a:r>
                <a:endParaRPr lang="en-US" altLang="el-GR" b="1" baseline="-25000" dirty="0">
                  <a:solidFill>
                    <a:srgbClr val="000000"/>
                  </a:solidFill>
                  <a:ea typeface="Arial Unicode MS" pitchFamily="34" charset="-128"/>
                  <a:cs typeface="Arial Unicode MS" pitchFamily="34" charset="-128"/>
                </a:endParaRPr>
              </a:p>
              <a:p>
                <a:pPr marL="0" indent="0">
                  <a:buNone/>
                </a:pPr>
                <a:endParaRPr lang="el-GR" dirty="0"/>
              </a:p>
              <a:p>
                <a:pPr marL="0" indent="0">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229600" cy="4680520"/>
              </a:xfrm>
              <a:blipFill rotWithShape="1">
                <a:blip r:embed="rId2"/>
                <a:stretch>
                  <a:fillRect l="-963" t="-651"/>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62</a:t>
            </a:fld>
            <a:endParaRPr lang="el-GR"/>
          </a:p>
        </p:txBody>
      </p:sp>
    </p:spTree>
    <p:extLst>
      <p:ext uri="{BB962C8B-B14F-4D97-AF65-F5344CB8AC3E}">
        <p14:creationId xmlns:p14="http://schemas.microsoft.com/office/powerpoint/2010/main" val="13236526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Ομάδα 4"/>
          <p:cNvGrpSpPr/>
          <p:nvPr/>
        </p:nvGrpSpPr>
        <p:grpSpPr>
          <a:xfrm>
            <a:off x="1554163" y="1100138"/>
            <a:ext cx="6194956" cy="5095577"/>
            <a:chOff x="1554163" y="1100138"/>
            <a:chExt cx="6194956" cy="5095577"/>
          </a:xfrm>
        </p:grpSpPr>
        <p:pic>
          <p:nvPicPr>
            <p:cNvPr id="137218" name="Picture 2" descr="File:1904 Hemoglobin.jpg"/>
            <p:cNvPicPr>
              <a:picLocks noChangeAspect="1" noChangeArrowheads="1"/>
            </p:cNvPicPr>
            <p:nvPr/>
          </p:nvPicPr>
          <p:blipFill rotWithShape="1">
            <a:blip r:embed="rId3">
              <a:extLst>
                <a:ext uri="{28A0092B-C50C-407E-A947-70E740481C1C}">
                  <a14:useLocalDpi xmlns:a14="http://schemas.microsoft.com/office/drawing/2010/main" val="0"/>
                </a:ext>
              </a:extLst>
            </a:blip>
            <a:srcRect r="44036"/>
            <a:stretch/>
          </p:blipFill>
          <p:spPr bwMode="auto">
            <a:xfrm>
              <a:off x="2368321" y="1420812"/>
              <a:ext cx="4264484" cy="3848101"/>
            </a:xfrm>
            <a:prstGeom prst="rect">
              <a:avLst/>
            </a:prstGeom>
            <a:noFill/>
            <a:extLst>
              <a:ext uri="{909E8E84-426E-40DD-AFC4-6F175D3DCCD1}">
                <a14:hiddenFill xmlns:a14="http://schemas.microsoft.com/office/drawing/2010/main">
                  <a:solidFill>
                    <a:srgbClr val="FFFFFF"/>
                  </a:solidFill>
                </a14:hiddenFill>
              </a:ext>
            </a:extLst>
          </p:spPr>
        </p:pic>
        <p:sp>
          <p:nvSpPr>
            <p:cNvPr id="92176" name="Text Box 8"/>
            <p:cNvSpPr txBox="1">
              <a:spLocks noChangeArrowheads="1"/>
            </p:cNvSpPr>
            <p:nvPr/>
          </p:nvSpPr>
          <p:spPr bwMode="auto">
            <a:xfrm>
              <a:off x="3059113" y="5734050"/>
              <a:ext cx="27879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l-GR" altLang="el-GR" sz="2400" b="1" dirty="0">
                  <a:latin typeface="+mn-lt"/>
                </a:rPr>
                <a:t>Δέσμευση οξυγόνου</a:t>
              </a:r>
            </a:p>
          </p:txBody>
        </p:sp>
        <p:sp>
          <p:nvSpPr>
            <p:cNvPr id="92177" name="Line 9"/>
            <p:cNvSpPr>
              <a:spLocks noChangeShapeType="1"/>
            </p:cNvSpPr>
            <p:nvPr/>
          </p:nvSpPr>
          <p:spPr bwMode="auto">
            <a:xfrm flipH="1">
              <a:off x="3923928" y="4069672"/>
              <a:ext cx="216272" cy="16573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2178" name="Line 10"/>
            <p:cNvSpPr>
              <a:spLocks noChangeShapeType="1"/>
            </p:cNvSpPr>
            <p:nvPr/>
          </p:nvSpPr>
          <p:spPr bwMode="auto">
            <a:xfrm>
              <a:off x="3995739" y="3141662"/>
              <a:ext cx="1008062" cy="26638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2179" name="Line 11"/>
            <p:cNvSpPr>
              <a:spLocks noChangeShapeType="1"/>
            </p:cNvSpPr>
            <p:nvPr/>
          </p:nvSpPr>
          <p:spPr bwMode="auto">
            <a:xfrm flipH="1">
              <a:off x="4140199" y="2968765"/>
              <a:ext cx="792163" cy="276528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2180" name="Line 12"/>
            <p:cNvSpPr>
              <a:spLocks noChangeShapeType="1"/>
            </p:cNvSpPr>
            <p:nvPr/>
          </p:nvSpPr>
          <p:spPr bwMode="auto">
            <a:xfrm flipH="1">
              <a:off x="4500562" y="4351408"/>
              <a:ext cx="359469" cy="1454079"/>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2181" name="Text Box 14"/>
            <p:cNvSpPr txBox="1">
              <a:spLocks noChangeArrowheads="1"/>
            </p:cNvSpPr>
            <p:nvPr/>
          </p:nvSpPr>
          <p:spPr bwMode="auto">
            <a:xfrm>
              <a:off x="2843744" y="1100138"/>
              <a:ext cx="34717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l-GR" altLang="el-GR" sz="2400" b="1" dirty="0" err="1">
                  <a:latin typeface="+mn-lt"/>
                </a:rPr>
                <a:t>Πολυπεπτιδικές</a:t>
              </a:r>
              <a:r>
                <a:rPr lang="el-GR" altLang="el-GR" sz="2400" b="1" dirty="0">
                  <a:latin typeface="+mn-lt"/>
                </a:rPr>
                <a:t> αλυσίδες</a:t>
              </a:r>
            </a:p>
          </p:txBody>
        </p:sp>
        <p:sp>
          <p:nvSpPr>
            <p:cNvPr id="92182" name="Line 15"/>
            <p:cNvSpPr>
              <a:spLocks noChangeShapeType="1"/>
            </p:cNvSpPr>
            <p:nvPr/>
          </p:nvSpPr>
          <p:spPr bwMode="auto">
            <a:xfrm flipV="1">
              <a:off x="3563938" y="1557337"/>
              <a:ext cx="0" cy="1187449"/>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2183" name="Line 16"/>
            <p:cNvSpPr>
              <a:spLocks noChangeShapeType="1"/>
            </p:cNvSpPr>
            <p:nvPr/>
          </p:nvSpPr>
          <p:spPr bwMode="auto">
            <a:xfrm flipV="1">
              <a:off x="3707904" y="1628774"/>
              <a:ext cx="719634" cy="2773654"/>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2184" name="Line 17"/>
            <p:cNvSpPr>
              <a:spLocks noChangeShapeType="1"/>
            </p:cNvSpPr>
            <p:nvPr/>
          </p:nvSpPr>
          <p:spPr bwMode="auto">
            <a:xfrm flipH="1" flipV="1">
              <a:off x="4932362" y="1628773"/>
              <a:ext cx="287709" cy="971551"/>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2185" name="Line 18"/>
            <p:cNvSpPr>
              <a:spLocks noChangeShapeType="1"/>
            </p:cNvSpPr>
            <p:nvPr/>
          </p:nvSpPr>
          <p:spPr bwMode="auto">
            <a:xfrm flipH="1" flipV="1">
              <a:off x="4572000" y="1628775"/>
              <a:ext cx="827882" cy="23050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92163" name="Group 22"/>
            <p:cNvGrpSpPr>
              <a:grpSpLocks/>
            </p:cNvGrpSpPr>
            <p:nvPr/>
          </p:nvGrpSpPr>
          <p:grpSpPr bwMode="auto">
            <a:xfrm>
              <a:off x="1554163" y="2600325"/>
              <a:ext cx="1001713" cy="936625"/>
              <a:chOff x="884" y="1661"/>
              <a:chExt cx="631" cy="590"/>
            </a:xfrm>
          </p:grpSpPr>
          <p:sp>
            <p:nvSpPr>
              <p:cNvPr id="92173" name="Oval 20"/>
              <p:cNvSpPr>
                <a:spLocks noChangeArrowheads="1"/>
              </p:cNvSpPr>
              <p:nvPr/>
            </p:nvSpPr>
            <p:spPr bwMode="auto">
              <a:xfrm>
                <a:off x="884" y="1661"/>
                <a:ext cx="499" cy="499"/>
              </a:xfrm>
              <a:prstGeom prst="ellipse">
                <a:avLst/>
              </a:prstGeom>
              <a:solidFill>
                <a:schemeClr val="accent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l-GR" altLang="el-GR" sz="1800"/>
              </a:p>
            </p:txBody>
          </p:sp>
          <p:sp>
            <p:nvSpPr>
              <p:cNvPr id="92174" name="Text Box 21"/>
              <p:cNvSpPr txBox="1">
                <a:spLocks noChangeArrowheads="1"/>
              </p:cNvSpPr>
              <p:nvPr/>
            </p:nvSpPr>
            <p:spPr bwMode="auto">
              <a:xfrm>
                <a:off x="1292" y="1963"/>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l-GR" sz="2400"/>
                  <a:t>2</a:t>
                </a:r>
                <a:endParaRPr lang="el-GR" altLang="el-GR" sz="2400"/>
              </a:p>
            </p:txBody>
          </p:sp>
        </p:grpSp>
        <p:grpSp>
          <p:nvGrpSpPr>
            <p:cNvPr id="92164" name="Group 23"/>
            <p:cNvGrpSpPr>
              <a:grpSpLocks/>
            </p:cNvGrpSpPr>
            <p:nvPr/>
          </p:nvGrpSpPr>
          <p:grpSpPr bwMode="auto">
            <a:xfrm>
              <a:off x="1554163" y="4006348"/>
              <a:ext cx="1001712" cy="936625"/>
              <a:chOff x="884" y="1661"/>
              <a:chExt cx="631" cy="590"/>
            </a:xfrm>
          </p:grpSpPr>
          <p:sp>
            <p:nvSpPr>
              <p:cNvPr id="92171" name="Oval 24"/>
              <p:cNvSpPr>
                <a:spLocks noChangeArrowheads="1"/>
              </p:cNvSpPr>
              <p:nvPr/>
            </p:nvSpPr>
            <p:spPr bwMode="auto">
              <a:xfrm>
                <a:off x="884" y="1661"/>
                <a:ext cx="499" cy="499"/>
              </a:xfrm>
              <a:prstGeom prst="ellipse">
                <a:avLst/>
              </a:prstGeom>
              <a:solidFill>
                <a:schemeClr val="accent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l-GR" altLang="el-GR" sz="1800"/>
              </a:p>
            </p:txBody>
          </p:sp>
          <p:sp>
            <p:nvSpPr>
              <p:cNvPr id="92172" name="Text Box 25"/>
              <p:cNvSpPr txBox="1">
                <a:spLocks noChangeArrowheads="1"/>
              </p:cNvSpPr>
              <p:nvPr/>
            </p:nvSpPr>
            <p:spPr bwMode="auto">
              <a:xfrm>
                <a:off x="1292" y="1963"/>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l-GR" sz="2400"/>
                  <a:t>2</a:t>
                </a:r>
                <a:endParaRPr lang="el-GR" altLang="el-GR" sz="2400"/>
              </a:p>
            </p:txBody>
          </p:sp>
        </p:grpSp>
        <p:grpSp>
          <p:nvGrpSpPr>
            <p:cNvPr id="92165" name="Group 26"/>
            <p:cNvGrpSpPr>
              <a:grpSpLocks/>
            </p:cNvGrpSpPr>
            <p:nvPr/>
          </p:nvGrpSpPr>
          <p:grpSpPr bwMode="auto">
            <a:xfrm>
              <a:off x="6747407" y="4069672"/>
              <a:ext cx="1001712" cy="936625"/>
              <a:chOff x="884" y="1661"/>
              <a:chExt cx="631" cy="590"/>
            </a:xfrm>
          </p:grpSpPr>
          <p:sp>
            <p:nvSpPr>
              <p:cNvPr id="92169" name="Oval 27"/>
              <p:cNvSpPr>
                <a:spLocks noChangeArrowheads="1"/>
              </p:cNvSpPr>
              <p:nvPr/>
            </p:nvSpPr>
            <p:spPr bwMode="auto">
              <a:xfrm>
                <a:off x="884" y="1661"/>
                <a:ext cx="499" cy="499"/>
              </a:xfrm>
              <a:prstGeom prst="ellipse">
                <a:avLst/>
              </a:prstGeom>
              <a:solidFill>
                <a:schemeClr val="accent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l-GR" altLang="el-GR" sz="1800"/>
              </a:p>
            </p:txBody>
          </p:sp>
          <p:sp>
            <p:nvSpPr>
              <p:cNvPr id="92170" name="Text Box 28"/>
              <p:cNvSpPr txBox="1">
                <a:spLocks noChangeArrowheads="1"/>
              </p:cNvSpPr>
              <p:nvPr/>
            </p:nvSpPr>
            <p:spPr bwMode="auto">
              <a:xfrm>
                <a:off x="1292" y="1963"/>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l-GR" sz="2400"/>
                  <a:t>2</a:t>
                </a:r>
                <a:endParaRPr lang="el-GR" altLang="el-GR" sz="2400"/>
              </a:p>
            </p:txBody>
          </p:sp>
        </p:grpSp>
        <p:grpSp>
          <p:nvGrpSpPr>
            <p:cNvPr id="92166" name="Group 29"/>
            <p:cNvGrpSpPr>
              <a:grpSpLocks/>
            </p:cNvGrpSpPr>
            <p:nvPr/>
          </p:nvGrpSpPr>
          <p:grpSpPr bwMode="auto">
            <a:xfrm>
              <a:off x="6747407" y="2489339"/>
              <a:ext cx="1001712" cy="936625"/>
              <a:chOff x="884" y="1661"/>
              <a:chExt cx="631" cy="590"/>
            </a:xfrm>
          </p:grpSpPr>
          <p:sp>
            <p:nvSpPr>
              <p:cNvPr id="92167" name="Oval 30"/>
              <p:cNvSpPr>
                <a:spLocks noChangeArrowheads="1"/>
              </p:cNvSpPr>
              <p:nvPr/>
            </p:nvSpPr>
            <p:spPr bwMode="auto">
              <a:xfrm>
                <a:off x="884" y="1661"/>
                <a:ext cx="499" cy="499"/>
              </a:xfrm>
              <a:prstGeom prst="ellipse">
                <a:avLst/>
              </a:prstGeom>
              <a:solidFill>
                <a:schemeClr val="accent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l-GR" altLang="el-GR" sz="1800"/>
              </a:p>
            </p:txBody>
          </p:sp>
          <p:sp>
            <p:nvSpPr>
              <p:cNvPr id="92168" name="Text Box 31"/>
              <p:cNvSpPr txBox="1">
                <a:spLocks noChangeArrowheads="1"/>
              </p:cNvSpPr>
              <p:nvPr/>
            </p:nvSpPr>
            <p:spPr bwMode="auto">
              <a:xfrm>
                <a:off x="1292" y="1963"/>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l-GR" sz="2400"/>
                  <a:t>2</a:t>
                </a:r>
                <a:endParaRPr lang="el-GR" altLang="el-GR" sz="2400"/>
              </a:p>
            </p:txBody>
          </p:sp>
        </p:grpSp>
      </p:grpSp>
      <p:sp>
        <p:nvSpPr>
          <p:cNvPr id="2" name="Τίτλος 1"/>
          <p:cNvSpPr>
            <a:spLocks noGrp="1"/>
          </p:cNvSpPr>
          <p:nvPr>
            <p:ph type="title"/>
          </p:nvPr>
        </p:nvSpPr>
        <p:spPr/>
        <p:txBody>
          <a:bodyPr/>
          <a:lstStyle/>
          <a:p>
            <a:r>
              <a:rPr lang="el-GR" dirty="0"/>
              <a:t>Μεταφορά Οξυγόνου </a:t>
            </a:r>
            <a:r>
              <a:rPr lang="el-GR" sz="3000" b="0" dirty="0" smtClean="0"/>
              <a:t>2/2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63</a:t>
            </a:fld>
            <a:endParaRPr lang="el-GR"/>
          </a:p>
        </p:txBody>
      </p:sp>
      <p:sp>
        <p:nvSpPr>
          <p:cNvPr id="31" name="Rectangle 7"/>
          <p:cNvSpPr/>
          <p:nvPr/>
        </p:nvSpPr>
        <p:spPr>
          <a:xfrm>
            <a:off x="1259631" y="6392361"/>
            <a:ext cx="6659893" cy="276999"/>
          </a:xfrm>
          <a:prstGeom prst="rect">
            <a:avLst/>
          </a:prstGeom>
        </p:spPr>
        <p:txBody>
          <a:bodyPr wrap="square">
            <a:spAutoFit/>
          </a:bodyPr>
          <a:lstStyle/>
          <a:p>
            <a:pPr algn="ctr"/>
            <a:r>
              <a:rPr lang="el-GR" sz="1200" dirty="0" smtClean="0">
                <a:solidFill>
                  <a:prstClr val="black">
                    <a:lumMod val="75000"/>
                    <a:lumOff val="25000"/>
                  </a:prstClr>
                </a:solidFill>
                <a:latin typeface="+mn-lt"/>
              </a:rPr>
              <a:t>Αναδημιουργία  από: </a:t>
            </a:r>
            <a:r>
              <a:rPr lang="en-US" sz="1200" dirty="0" smtClean="0">
                <a:solidFill>
                  <a:prstClr val="black">
                    <a:lumMod val="75000"/>
                    <a:lumOff val="25000"/>
                  </a:prstClr>
                </a:solidFill>
                <a:latin typeface="+mn-lt"/>
              </a:rPr>
              <a:t>“</a:t>
            </a:r>
            <a:r>
              <a:rPr lang="en-US" sz="1200" dirty="0" smtClean="0">
                <a:latin typeface="+mn-lt"/>
                <a:hlinkClick r:id="rId4"/>
              </a:rPr>
              <a:t>1904 Hemoglobin</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CFCF"/>
              </a:rPr>
              <a:t>CFCF</a:t>
            </a:r>
            <a:r>
              <a:rPr lang="el-GR" sz="1200" dirty="0" smtClean="0">
                <a:solidFill>
                  <a:prstClr val="black">
                    <a:lumMod val="75000"/>
                    <a:lumOff val="25000"/>
                  </a:prstClr>
                </a:solidFill>
                <a:latin typeface="+mn-lt"/>
              </a:rPr>
              <a:t> διαθέσιμο με άδεια </a:t>
            </a:r>
            <a:r>
              <a:rPr lang="en-US" sz="1200" dirty="0">
                <a:solidFill>
                  <a:prstClr val="black">
                    <a:lumMod val="75000"/>
                    <a:lumOff val="25000"/>
                  </a:prstClr>
                </a:solidFill>
                <a:latin typeface="+mn-lt"/>
                <a:hlinkClick r:id="rId6"/>
              </a:rPr>
              <a:t>CC BY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8818732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8" name="Group 13"/>
          <p:cNvGrpSpPr>
            <a:grpSpLocks/>
          </p:cNvGrpSpPr>
          <p:nvPr/>
        </p:nvGrpSpPr>
        <p:grpSpPr bwMode="auto">
          <a:xfrm>
            <a:off x="204788" y="1557338"/>
            <a:ext cx="4943475" cy="3741738"/>
            <a:chOff x="129" y="981"/>
            <a:chExt cx="3114" cy="2357"/>
          </a:xfrm>
        </p:grpSpPr>
        <p:grpSp>
          <p:nvGrpSpPr>
            <p:cNvPr id="93189" name="Group 9"/>
            <p:cNvGrpSpPr>
              <a:grpSpLocks/>
            </p:cNvGrpSpPr>
            <p:nvPr/>
          </p:nvGrpSpPr>
          <p:grpSpPr bwMode="auto">
            <a:xfrm>
              <a:off x="129" y="981"/>
              <a:ext cx="3114" cy="2357"/>
              <a:chOff x="1051" y="1344"/>
              <a:chExt cx="3114" cy="2357"/>
            </a:xfrm>
          </p:grpSpPr>
          <p:pic>
            <p:nvPicPr>
              <p:cNvPr id="93192" name="Picture 5" descr="oxygen dissociation curve of oxyhaemoglob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 y="1344"/>
                <a:ext cx="3039" cy="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3" name="Text Box 7"/>
              <p:cNvSpPr txBox="1">
                <a:spLocks noChangeArrowheads="1"/>
              </p:cNvSpPr>
              <p:nvPr/>
            </p:nvSpPr>
            <p:spPr bwMode="auto">
              <a:xfrm>
                <a:off x="1746" y="3430"/>
                <a:ext cx="2249" cy="27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l-GR" altLang="el-GR" sz="2200" dirty="0">
                    <a:latin typeface="+mn-lt"/>
                  </a:rPr>
                  <a:t>Μερική πίεση οξυγόνου</a:t>
                </a:r>
              </a:p>
            </p:txBody>
          </p:sp>
          <p:sp>
            <p:nvSpPr>
              <p:cNvPr id="93194" name="Text Box 8"/>
              <p:cNvSpPr txBox="1">
                <a:spLocks noChangeArrowheads="1"/>
              </p:cNvSpPr>
              <p:nvPr/>
            </p:nvSpPr>
            <p:spPr bwMode="auto">
              <a:xfrm rot="16200000" flipH="1">
                <a:off x="251" y="2190"/>
                <a:ext cx="2086" cy="48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l-GR" altLang="el-GR" sz="2200" dirty="0">
                    <a:latin typeface="+mn-lt"/>
                  </a:rPr>
                  <a:t>% κορεσμός της </a:t>
                </a:r>
                <a:r>
                  <a:rPr lang="en-US" altLang="el-GR" sz="2200" dirty="0" err="1">
                    <a:latin typeface="+mn-lt"/>
                  </a:rPr>
                  <a:t>Hb</a:t>
                </a:r>
                <a:endParaRPr lang="el-GR" altLang="el-GR" sz="2200" dirty="0">
                  <a:latin typeface="+mn-lt"/>
                </a:endParaRPr>
              </a:p>
              <a:p>
                <a:pPr algn="ctr" eaLnBrk="1" hangingPunct="1">
                  <a:spcBef>
                    <a:spcPct val="0"/>
                  </a:spcBef>
                  <a:buFontTx/>
                  <a:buNone/>
                </a:pPr>
                <a:r>
                  <a:rPr lang="en-US" altLang="el-GR" sz="2200" dirty="0">
                    <a:latin typeface="+mn-lt"/>
                  </a:rPr>
                  <a:t> </a:t>
                </a:r>
                <a:r>
                  <a:rPr lang="el-GR" altLang="el-GR" sz="2200" dirty="0">
                    <a:latin typeface="+mn-lt"/>
                  </a:rPr>
                  <a:t>σε οξυγόνο</a:t>
                </a:r>
              </a:p>
            </p:txBody>
          </p:sp>
        </p:grpSp>
        <p:sp>
          <p:nvSpPr>
            <p:cNvPr id="93190" name="Text Box 11"/>
            <p:cNvSpPr txBox="1">
              <a:spLocks noChangeArrowheads="1"/>
            </p:cNvSpPr>
            <p:nvPr/>
          </p:nvSpPr>
          <p:spPr bwMode="auto">
            <a:xfrm>
              <a:off x="1837" y="1249"/>
              <a:ext cx="123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l-GR" altLang="el-GR" sz="2000">
                  <a:latin typeface="+mn-lt"/>
                </a:rPr>
                <a:t>Πνεύμονες</a:t>
              </a:r>
              <a:r>
                <a:rPr lang="en-US" altLang="el-GR" sz="2000">
                  <a:latin typeface="+mn-lt"/>
                </a:rPr>
                <a:t> &lt; CO</a:t>
              </a:r>
              <a:r>
                <a:rPr lang="en-US" altLang="el-GR" sz="2000" baseline="-25000">
                  <a:latin typeface="+mn-lt"/>
                  <a:ea typeface="Arial Unicode MS" pitchFamily="34" charset="-128"/>
                  <a:cs typeface="Arial Unicode MS" pitchFamily="34" charset="-128"/>
                </a:rPr>
                <a:t>2</a:t>
              </a:r>
              <a:endParaRPr lang="el-GR" altLang="el-GR" sz="2000" baseline="-25000">
                <a:latin typeface="+mn-lt"/>
                <a:ea typeface="Arial Unicode MS" pitchFamily="34" charset="-128"/>
                <a:cs typeface="Arial Unicode MS" pitchFamily="34" charset="-128"/>
              </a:endParaRPr>
            </a:p>
          </p:txBody>
        </p:sp>
        <p:sp>
          <p:nvSpPr>
            <p:cNvPr id="93191" name="Text Box 12"/>
            <p:cNvSpPr txBox="1">
              <a:spLocks noChangeArrowheads="1"/>
            </p:cNvSpPr>
            <p:nvPr/>
          </p:nvSpPr>
          <p:spPr bwMode="auto">
            <a:xfrm>
              <a:off x="1202" y="2568"/>
              <a:ext cx="83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l-GR" altLang="el-GR" sz="2000">
                  <a:latin typeface="+mn-lt"/>
                </a:rPr>
                <a:t>Ιστοί &gt; </a:t>
              </a:r>
              <a:r>
                <a:rPr lang="en-US" altLang="el-GR" sz="2000">
                  <a:latin typeface="+mn-lt"/>
                </a:rPr>
                <a:t>CO</a:t>
              </a:r>
              <a:r>
                <a:rPr lang="en-US" altLang="el-GR" sz="2000" baseline="-25000">
                  <a:latin typeface="+mn-lt"/>
                  <a:ea typeface="Arial Unicode MS" pitchFamily="34" charset="-128"/>
                  <a:cs typeface="Arial Unicode MS" pitchFamily="34" charset="-128"/>
                </a:rPr>
                <a:t>2</a:t>
              </a:r>
              <a:endParaRPr lang="el-GR" altLang="el-GR" sz="2000" baseline="-25000">
                <a:latin typeface="+mn-lt"/>
                <a:ea typeface="Arial Unicode MS" pitchFamily="34" charset="-128"/>
                <a:cs typeface="Arial Unicode MS" pitchFamily="34" charset="-128"/>
              </a:endParaRPr>
            </a:p>
          </p:txBody>
        </p:sp>
      </p:grpSp>
      <p:sp>
        <p:nvSpPr>
          <p:cNvPr id="2" name="Τίτλος 1"/>
          <p:cNvSpPr>
            <a:spLocks noGrp="1"/>
          </p:cNvSpPr>
          <p:nvPr>
            <p:ph type="title"/>
          </p:nvPr>
        </p:nvSpPr>
        <p:spPr/>
        <p:txBody>
          <a:bodyPr>
            <a:normAutofit/>
          </a:bodyPr>
          <a:lstStyle/>
          <a:p>
            <a:r>
              <a:rPr lang="el-GR" dirty="0"/>
              <a:t>Κορεσμός </a:t>
            </a:r>
            <a:r>
              <a:rPr lang="en-US" dirty="0" err="1"/>
              <a:t>Hb</a:t>
            </a:r>
            <a:r>
              <a:rPr lang="en-US" dirty="0"/>
              <a:t> </a:t>
            </a:r>
            <a:r>
              <a:rPr lang="el-GR" dirty="0"/>
              <a:t>σε </a:t>
            </a:r>
            <a:r>
              <a:rPr lang="el-GR" dirty="0" smtClean="0"/>
              <a:t>Οξυγόνο</a:t>
            </a:r>
            <a:endParaRPr lang="el-GR" dirty="0"/>
          </a:p>
        </p:txBody>
      </p:sp>
      <p:sp>
        <p:nvSpPr>
          <p:cNvPr id="3" name="Θέση περιεχομένου 2"/>
          <p:cNvSpPr>
            <a:spLocks noGrp="1"/>
          </p:cNvSpPr>
          <p:nvPr>
            <p:ph idx="1"/>
          </p:nvPr>
        </p:nvSpPr>
        <p:spPr>
          <a:xfrm>
            <a:off x="5364088" y="1772816"/>
            <a:ext cx="3779912" cy="4464496"/>
          </a:xfrm>
        </p:spPr>
        <p:txBody>
          <a:bodyPr/>
          <a:lstStyle/>
          <a:p>
            <a:r>
              <a:rPr lang="el-GR" dirty="0"/>
              <a:t>Σχετική μικρή </a:t>
            </a:r>
            <a:r>
              <a:rPr lang="el-GR" dirty="0" smtClean="0"/>
              <a:t>συγκέντρωση O2 </a:t>
            </a:r>
            <a:r>
              <a:rPr lang="el-GR" dirty="0"/>
              <a:t>&lt; </a:t>
            </a:r>
            <a:r>
              <a:rPr lang="el-GR" dirty="0" smtClean="0"/>
              <a:t>HbO2.</a:t>
            </a:r>
            <a:endParaRPr lang="el-GR" dirty="0"/>
          </a:p>
          <a:p>
            <a:r>
              <a:rPr lang="el-GR" dirty="0"/>
              <a:t>Μεγάλη συγκέντρωση </a:t>
            </a:r>
            <a:r>
              <a:rPr lang="el-GR" dirty="0" smtClean="0"/>
              <a:t>O2&gt;HbO2.</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64</a:t>
            </a:fld>
            <a:endParaRPr lang="el-GR"/>
          </a:p>
        </p:txBody>
      </p:sp>
    </p:spTree>
    <p:extLst>
      <p:ext uri="{BB962C8B-B14F-4D97-AF65-F5344CB8AC3E}">
        <p14:creationId xmlns:p14="http://schemas.microsoft.com/office/powerpoint/2010/main" val="48656800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4" name="Picture 16" descr="Oxygen dissociation curve of oxyhaemoglobin in presence of CO2 and without C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00808"/>
            <a:ext cx="4705350" cy="349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6" name="Text Box 9"/>
          <p:cNvSpPr txBox="1">
            <a:spLocks noChangeArrowheads="1"/>
          </p:cNvSpPr>
          <p:nvPr/>
        </p:nvSpPr>
        <p:spPr bwMode="auto">
          <a:xfrm>
            <a:off x="1331640" y="4942329"/>
            <a:ext cx="3528392" cy="4308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l-GR" altLang="el-GR" sz="2200" dirty="0">
                <a:latin typeface="+mn-lt"/>
              </a:rPr>
              <a:t>Μερική πίεση οξυγόνου</a:t>
            </a:r>
          </a:p>
        </p:txBody>
      </p:sp>
      <p:sp>
        <p:nvSpPr>
          <p:cNvPr id="94217" name="Text Box 10"/>
          <p:cNvSpPr txBox="1">
            <a:spLocks noChangeArrowheads="1"/>
          </p:cNvSpPr>
          <p:nvPr/>
        </p:nvSpPr>
        <p:spPr bwMode="auto">
          <a:xfrm rot="16200000" flipH="1">
            <a:off x="-1065088" y="2971850"/>
            <a:ext cx="3311525" cy="76944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l-GR" altLang="el-GR" sz="2200" dirty="0">
                <a:latin typeface="+mn-lt"/>
              </a:rPr>
              <a:t>% κορεσμός της </a:t>
            </a:r>
            <a:r>
              <a:rPr lang="en-US" altLang="el-GR" sz="2200" dirty="0" err="1">
                <a:latin typeface="+mn-lt"/>
              </a:rPr>
              <a:t>Hb</a:t>
            </a:r>
            <a:endParaRPr lang="el-GR" altLang="el-GR" sz="2200" dirty="0">
              <a:latin typeface="+mn-lt"/>
            </a:endParaRPr>
          </a:p>
          <a:p>
            <a:pPr algn="ctr" eaLnBrk="1" hangingPunct="1">
              <a:spcBef>
                <a:spcPct val="0"/>
              </a:spcBef>
              <a:buFontTx/>
              <a:buNone/>
            </a:pPr>
            <a:r>
              <a:rPr lang="en-US" altLang="el-GR" sz="2200" dirty="0">
                <a:latin typeface="+mn-lt"/>
              </a:rPr>
              <a:t> </a:t>
            </a:r>
            <a:r>
              <a:rPr lang="el-GR" altLang="el-GR" sz="2200" dirty="0">
                <a:latin typeface="+mn-lt"/>
              </a:rPr>
              <a:t>σε οξυγόνο</a:t>
            </a:r>
          </a:p>
        </p:txBody>
      </p:sp>
      <p:sp>
        <p:nvSpPr>
          <p:cNvPr id="2" name="Τίτλος 1"/>
          <p:cNvSpPr>
            <a:spLocks noGrp="1"/>
          </p:cNvSpPr>
          <p:nvPr>
            <p:ph type="title"/>
          </p:nvPr>
        </p:nvSpPr>
        <p:spPr/>
        <p:txBody>
          <a:bodyPr>
            <a:normAutofit/>
          </a:bodyPr>
          <a:lstStyle/>
          <a:p>
            <a:r>
              <a:rPr lang="en-US" dirty="0"/>
              <a:t>H </a:t>
            </a:r>
            <a:r>
              <a:rPr lang="el-GR" dirty="0"/>
              <a:t>Επίδραση του </a:t>
            </a:r>
            <a:r>
              <a:rPr lang="en-US" dirty="0" smtClean="0"/>
              <a:t>CO</a:t>
            </a:r>
            <a:r>
              <a:rPr lang="en-US" baseline="-25000" dirty="0" smtClean="0"/>
              <a:t>2</a:t>
            </a:r>
            <a:endParaRPr lang="el-GR" baseline="-250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860032" y="1844824"/>
                <a:ext cx="4176464" cy="4392488"/>
              </a:xfrm>
            </p:spPr>
            <p:txBody>
              <a:bodyPr>
                <a:normAutofit/>
              </a:bodyPr>
              <a:lstStyle/>
              <a:p>
                <a:pPr>
                  <a:spcBef>
                    <a:spcPts val="1800"/>
                  </a:spcBef>
                </a:pPr>
                <a:r>
                  <a:rPr lang="en-US" sz="2400" dirty="0"/>
                  <a:t>H2O + CO2 </a:t>
                </a:r>
                <a:r>
                  <a:rPr lang="en-US" altLang="el-GR" sz="2400" dirty="0">
                    <a:solidFill>
                      <a:srgbClr val="000000"/>
                    </a:solidFill>
                    <a:ea typeface="Cambria Math"/>
                  </a:rPr>
                  <a:t> </a:t>
                </a:r>
                <a14:m>
                  <m:oMath xmlns:m="http://schemas.openxmlformats.org/officeDocument/2006/math">
                    <m:r>
                      <a:rPr lang="en-US" altLang="el-GR" sz="2400" i="1">
                        <a:solidFill>
                          <a:srgbClr val="000000"/>
                        </a:solidFill>
                        <a:latin typeface="Cambria Math"/>
                        <a:ea typeface="Cambria Math"/>
                      </a:rPr>
                      <m:t>↔ </m:t>
                    </m:r>
                  </m:oMath>
                </a14:m>
                <a:r>
                  <a:rPr lang="en-US" sz="2400" dirty="0"/>
                  <a:t> H2CO3</a:t>
                </a:r>
              </a:p>
              <a:p>
                <a:pPr>
                  <a:spcBef>
                    <a:spcPts val="1800"/>
                  </a:spcBef>
                </a:pPr>
                <a:r>
                  <a:rPr lang="en-US" altLang="el-GR" sz="2400" dirty="0">
                    <a:solidFill>
                      <a:srgbClr val="000000"/>
                    </a:solidFill>
                  </a:rPr>
                  <a:t>H</a:t>
                </a:r>
                <a:r>
                  <a:rPr lang="en-US" altLang="el-GR" sz="2400" baseline="-30000" dirty="0">
                    <a:solidFill>
                      <a:srgbClr val="000000"/>
                    </a:solidFill>
                  </a:rPr>
                  <a:t>2</a:t>
                </a:r>
                <a:r>
                  <a:rPr lang="en-US" altLang="el-GR" sz="2400" dirty="0">
                    <a:solidFill>
                      <a:srgbClr val="000000"/>
                    </a:solidFill>
                  </a:rPr>
                  <a:t>CO</a:t>
                </a:r>
                <a:r>
                  <a:rPr lang="en-US" altLang="el-GR" sz="2400" baseline="-30000" dirty="0">
                    <a:solidFill>
                      <a:srgbClr val="000000"/>
                    </a:solidFill>
                  </a:rPr>
                  <a:t>3</a:t>
                </a:r>
                <a:r>
                  <a:rPr lang="en-US" altLang="el-GR" sz="2400" dirty="0">
                    <a:solidFill>
                      <a:srgbClr val="000000"/>
                    </a:solidFill>
                  </a:rPr>
                  <a:t> </a:t>
                </a:r>
                <a:r>
                  <a:rPr lang="en-US" altLang="el-GR" sz="2400" dirty="0">
                    <a:solidFill>
                      <a:srgbClr val="000000"/>
                    </a:solidFill>
                    <a:ea typeface="Cambria Math"/>
                  </a:rPr>
                  <a:t> </a:t>
                </a:r>
                <a14:m>
                  <m:oMath xmlns:m="http://schemas.openxmlformats.org/officeDocument/2006/math">
                    <m:r>
                      <a:rPr lang="en-US" altLang="el-GR" sz="2400" i="1">
                        <a:solidFill>
                          <a:srgbClr val="000000"/>
                        </a:solidFill>
                        <a:latin typeface="Cambria Math"/>
                        <a:ea typeface="Cambria Math"/>
                      </a:rPr>
                      <m:t>↔ </m:t>
                    </m:r>
                  </m:oMath>
                </a14:m>
                <a:r>
                  <a:rPr lang="en-US" altLang="el-GR" sz="2400" dirty="0">
                    <a:solidFill>
                      <a:srgbClr val="000000"/>
                    </a:solidFill>
                  </a:rPr>
                  <a:t> H</a:t>
                </a:r>
                <a:r>
                  <a:rPr lang="en-US" altLang="el-GR" sz="2400" baseline="30000" dirty="0">
                    <a:solidFill>
                      <a:srgbClr val="000000"/>
                    </a:solidFill>
                  </a:rPr>
                  <a:t>+</a:t>
                </a:r>
                <a:r>
                  <a:rPr lang="en-US" altLang="el-GR" sz="2400" dirty="0">
                    <a:solidFill>
                      <a:srgbClr val="000000"/>
                    </a:solidFill>
                  </a:rPr>
                  <a:t> + </a:t>
                </a:r>
                <a:r>
                  <a:rPr lang="en-US" altLang="el-GR" sz="2400" dirty="0" smtClean="0">
                    <a:solidFill>
                      <a:srgbClr val="000000"/>
                    </a:solidFill>
                  </a:rPr>
                  <a:t>HCO</a:t>
                </a:r>
                <a:r>
                  <a:rPr lang="en-US" altLang="el-GR" sz="2400" baseline="-30000" dirty="0" smtClean="0">
                    <a:solidFill>
                      <a:srgbClr val="000000"/>
                    </a:solidFill>
                  </a:rPr>
                  <a:t>3</a:t>
                </a:r>
                <a:r>
                  <a:rPr lang="en-US" altLang="el-GR" sz="2400" baseline="30000" dirty="0" smtClean="0">
                    <a:solidFill>
                      <a:srgbClr val="000000"/>
                    </a:solidFill>
                  </a:rPr>
                  <a:t>-</a:t>
                </a:r>
                <a:endParaRPr lang="el-GR" altLang="el-GR" sz="2400" baseline="30000" dirty="0" smtClean="0">
                  <a:solidFill>
                    <a:srgbClr val="000000"/>
                  </a:solidFill>
                </a:endParaRPr>
              </a:p>
              <a:p>
                <a:pPr>
                  <a:spcBef>
                    <a:spcPts val="1800"/>
                  </a:spcBef>
                </a:pPr>
                <a:r>
                  <a:rPr lang="en-US" altLang="el-GR" sz="2400" dirty="0">
                    <a:solidFill>
                      <a:srgbClr val="000000"/>
                    </a:solidFill>
                  </a:rPr>
                  <a:t>Hb.4O</a:t>
                </a:r>
                <a:r>
                  <a:rPr lang="en-US" altLang="el-GR" sz="2400" baseline="-30000" dirty="0">
                    <a:solidFill>
                      <a:srgbClr val="000000"/>
                    </a:solidFill>
                  </a:rPr>
                  <a:t>2</a:t>
                </a:r>
                <a:r>
                  <a:rPr lang="en-US" altLang="el-GR" sz="2400" dirty="0">
                    <a:solidFill>
                      <a:srgbClr val="000000"/>
                    </a:solidFill>
                  </a:rPr>
                  <a:t> + H</a:t>
                </a:r>
                <a:r>
                  <a:rPr lang="en-US" altLang="el-GR" sz="2400" baseline="30000" dirty="0">
                    <a:solidFill>
                      <a:srgbClr val="000000"/>
                    </a:solidFill>
                  </a:rPr>
                  <a:t>+</a:t>
                </a:r>
                <a:r>
                  <a:rPr lang="en-US" altLang="el-GR" sz="2400" dirty="0">
                    <a:solidFill>
                      <a:srgbClr val="000000"/>
                    </a:solidFill>
                  </a:rPr>
                  <a:t> </a:t>
                </a:r>
                <a14:m>
                  <m:oMath xmlns:m="http://schemas.openxmlformats.org/officeDocument/2006/math">
                    <m:r>
                      <a:rPr lang="en-US" altLang="el-GR" sz="2400" i="1" smtClean="0">
                        <a:solidFill>
                          <a:srgbClr val="000000"/>
                        </a:solidFill>
                        <a:latin typeface="Cambria Math"/>
                        <a:ea typeface="Cambria Math"/>
                      </a:rPr>
                      <m:t>↔</m:t>
                    </m:r>
                  </m:oMath>
                </a14:m>
                <a:r>
                  <a:rPr lang="en-US" altLang="el-GR" sz="2400" dirty="0">
                    <a:solidFill>
                      <a:srgbClr val="000000"/>
                    </a:solidFill>
                  </a:rPr>
                  <a:t> </a:t>
                </a:r>
                <a:r>
                  <a:rPr lang="en-US" altLang="el-GR" sz="2400" dirty="0" err="1" smtClean="0">
                    <a:solidFill>
                      <a:srgbClr val="000000"/>
                    </a:solidFill>
                  </a:rPr>
                  <a:t>HHb</a:t>
                </a:r>
                <a:r>
                  <a:rPr lang="en-US" altLang="el-GR" sz="2400" dirty="0">
                    <a:solidFill>
                      <a:srgbClr val="000000"/>
                    </a:solidFill>
                  </a:rPr>
                  <a:t>+ + </a:t>
                </a:r>
                <a:r>
                  <a:rPr lang="en-US" altLang="el-GR" sz="2400" dirty="0" smtClean="0">
                    <a:solidFill>
                      <a:srgbClr val="000000"/>
                    </a:solidFill>
                  </a:rPr>
                  <a:t>4O</a:t>
                </a:r>
                <a:r>
                  <a:rPr lang="en-US" altLang="el-GR" sz="2400" baseline="-30000" dirty="0" smtClean="0">
                    <a:solidFill>
                      <a:srgbClr val="000000"/>
                    </a:solidFill>
                  </a:rPr>
                  <a:t>2</a:t>
                </a:r>
                <a:endParaRPr lang="el-GR" sz="24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860032" y="1844824"/>
                <a:ext cx="4176464" cy="4392488"/>
              </a:xfrm>
              <a:blipFill rotWithShape="1">
                <a:blip r:embed="rId3"/>
                <a:stretch>
                  <a:fillRect l="-1898" t="-694"/>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65</a:t>
            </a:fld>
            <a:endParaRPr lang="el-GR"/>
          </a:p>
        </p:txBody>
      </p:sp>
    </p:spTree>
    <p:extLst>
      <p:ext uri="{BB962C8B-B14F-4D97-AF65-F5344CB8AC3E}">
        <p14:creationId xmlns:p14="http://schemas.microsoft.com/office/powerpoint/2010/main" val="289123045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50" name="Group 46"/>
          <p:cNvGraphicFramePr>
            <a:graphicFrameLocks noGrp="1"/>
          </p:cNvGraphicFramePr>
          <p:nvPr>
            <p:extLst>
              <p:ext uri="{D42A27DB-BD31-4B8C-83A1-F6EECF244321}">
                <p14:modId xmlns:p14="http://schemas.microsoft.com/office/powerpoint/2010/main" val="1357500330"/>
              </p:ext>
            </p:extLst>
          </p:nvPr>
        </p:nvGraphicFramePr>
        <p:xfrm>
          <a:off x="1979712" y="1358582"/>
          <a:ext cx="6192688" cy="1828800"/>
        </p:xfrm>
        <a:graphic>
          <a:graphicData uri="http://schemas.openxmlformats.org/drawingml/2006/table">
            <a:tbl>
              <a:tblPr firstRow="1"/>
              <a:tblGrid>
                <a:gridCol w="648072"/>
                <a:gridCol w="5544616"/>
              </a:tblGrid>
              <a:tr h="228600">
                <a:tc>
                  <a:txBody>
                    <a:bodyPr/>
                    <a:lstStyle>
                      <a:lvl1pPr marL="109538">
                        <a:spcBef>
                          <a:spcPts val="300"/>
                        </a:spcBef>
                        <a:buClr>
                          <a:srgbClr val="A04DA3"/>
                        </a:buClr>
                        <a:buFont typeface="Georgia" pitchFamily="18" charset="0"/>
                        <a:defRPr sz="2400">
                          <a:solidFill>
                            <a:schemeClr val="tx1"/>
                          </a:solidFill>
                          <a:latin typeface="Georgia" pitchFamily="18" charset="0"/>
                        </a:defRPr>
                      </a:lvl1pPr>
                      <a:lvl2pPr marL="411163">
                        <a:spcBef>
                          <a:spcPts val="300"/>
                        </a:spcBef>
                        <a:buClr>
                          <a:schemeClr val="accent2"/>
                        </a:buClr>
                        <a:buFont typeface="Georgia" pitchFamily="18" charset="0"/>
                        <a:defRPr sz="2200">
                          <a:solidFill>
                            <a:schemeClr val="accent2"/>
                          </a:solidFill>
                          <a:latin typeface="Georgia" pitchFamily="18" charset="0"/>
                        </a:defRPr>
                      </a:lvl2pPr>
                      <a:lvl3pPr marL="703263">
                        <a:spcBef>
                          <a:spcPts val="300"/>
                        </a:spcBef>
                        <a:buClr>
                          <a:schemeClr val="accent1"/>
                        </a:buClr>
                        <a:buFont typeface="Wingdings 2" pitchFamily="18" charset="2"/>
                        <a:defRPr sz="2000">
                          <a:solidFill>
                            <a:schemeClr val="accent1"/>
                          </a:solidFill>
                          <a:latin typeface="Georgia" pitchFamily="18" charset="0"/>
                        </a:defRPr>
                      </a:lvl3pPr>
                      <a:lvl4pPr marL="979488">
                        <a:spcBef>
                          <a:spcPts val="300"/>
                        </a:spcBef>
                        <a:buClr>
                          <a:schemeClr val="accent1"/>
                        </a:buClr>
                        <a:buFont typeface="Wingdings 2" pitchFamily="18" charset="2"/>
                        <a:defRPr sz="2000">
                          <a:solidFill>
                            <a:schemeClr val="accent1"/>
                          </a:solidFill>
                          <a:latin typeface="Georgia" pitchFamily="18" charset="0"/>
                        </a:defRPr>
                      </a:lvl4pPr>
                      <a:lvl5pPr marL="1206500">
                        <a:spcBef>
                          <a:spcPts val="300"/>
                        </a:spcBef>
                        <a:buClr>
                          <a:srgbClr val="A04DA3"/>
                        </a:buClr>
                        <a:buFont typeface="Georgia" pitchFamily="18" charset="0"/>
                        <a:defRPr>
                          <a:solidFill>
                            <a:srgbClr val="A04DA3"/>
                          </a:solidFill>
                          <a:latin typeface="Georgia" pitchFamily="18" charset="0"/>
                        </a:defRPr>
                      </a:lvl5pPr>
                      <a:lvl6pPr marL="1663700" fontAlgn="base">
                        <a:spcBef>
                          <a:spcPts val="300"/>
                        </a:spcBef>
                        <a:spcAft>
                          <a:spcPct val="0"/>
                        </a:spcAft>
                        <a:buClr>
                          <a:srgbClr val="A04DA3"/>
                        </a:buClr>
                        <a:buFont typeface="Georgia" pitchFamily="18" charset="0"/>
                        <a:defRPr>
                          <a:solidFill>
                            <a:srgbClr val="A04DA3"/>
                          </a:solidFill>
                          <a:latin typeface="Georgia" pitchFamily="18" charset="0"/>
                        </a:defRPr>
                      </a:lvl6pPr>
                      <a:lvl7pPr marL="2120900" fontAlgn="base">
                        <a:spcBef>
                          <a:spcPts val="300"/>
                        </a:spcBef>
                        <a:spcAft>
                          <a:spcPct val="0"/>
                        </a:spcAft>
                        <a:buClr>
                          <a:srgbClr val="A04DA3"/>
                        </a:buClr>
                        <a:buFont typeface="Georgia" pitchFamily="18" charset="0"/>
                        <a:defRPr>
                          <a:solidFill>
                            <a:srgbClr val="A04DA3"/>
                          </a:solidFill>
                          <a:latin typeface="Georgia" pitchFamily="18" charset="0"/>
                        </a:defRPr>
                      </a:lvl7pPr>
                      <a:lvl8pPr marL="2578100" fontAlgn="base">
                        <a:spcBef>
                          <a:spcPts val="300"/>
                        </a:spcBef>
                        <a:spcAft>
                          <a:spcPct val="0"/>
                        </a:spcAft>
                        <a:buClr>
                          <a:srgbClr val="A04DA3"/>
                        </a:buClr>
                        <a:buFont typeface="Georgia" pitchFamily="18" charset="0"/>
                        <a:defRPr>
                          <a:solidFill>
                            <a:srgbClr val="A04DA3"/>
                          </a:solidFill>
                          <a:latin typeface="Georgia" pitchFamily="18" charset="0"/>
                        </a:defRPr>
                      </a:lvl8pPr>
                      <a:lvl9pPr marL="3035300" fontAlgn="base">
                        <a:spcBef>
                          <a:spcPts val="300"/>
                        </a:spcBef>
                        <a:spcAft>
                          <a:spcPct val="0"/>
                        </a:spcAft>
                        <a:buClr>
                          <a:srgbClr val="A04DA3"/>
                        </a:buClr>
                        <a:buFont typeface="Georgia" pitchFamily="18" charset="0"/>
                        <a:defRPr>
                          <a:solidFill>
                            <a:srgbClr val="A04DA3"/>
                          </a:solidFill>
                          <a:latin typeface="Georgia" pitchFamily="18" charset="0"/>
                        </a:defRPr>
                      </a:lvl9pPr>
                    </a:lstStyle>
                    <a:p>
                      <a:pPr marL="109538" marR="0" lvl="0" indent="0" algn="l" defTabSz="914400" rtl="0" eaLnBrk="1" fontAlgn="base" latinLnBrk="0" hangingPunct="1">
                        <a:lnSpc>
                          <a:spcPct val="100000"/>
                        </a:lnSpc>
                        <a:spcBef>
                          <a:spcPts val="300"/>
                        </a:spcBef>
                        <a:spcAft>
                          <a:spcPct val="0"/>
                        </a:spcAft>
                        <a:buClr>
                          <a:srgbClr val="A04DA3"/>
                        </a:buClr>
                        <a:buSzTx/>
                        <a:buFont typeface="Georgia" pitchFamily="18" charset="0"/>
                        <a:buNone/>
                        <a:tabLst/>
                      </a:pPr>
                      <a:r>
                        <a:rPr kumimoji="0" lang="el-GR" altLang="el-GR" sz="2400" b="0" i="0" u="none" strike="noStrike" cap="none" normalizeH="0" baseline="0" dirty="0" smtClean="0">
                          <a:ln>
                            <a:noFill/>
                          </a:ln>
                          <a:solidFill>
                            <a:schemeClr val="tx1"/>
                          </a:solidFill>
                          <a:effectLst/>
                          <a:latin typeface="+mn-lt"/>
                        </a:rPr>
                        <a:t>Α)</a:t>
                      </a:r>
                    </a:p>
                  </a:txBody>
                  <a:tcPr anchor="ctr" horzOverflow="overflow">
                    <a:lnL cap="flat">
                      <a:noFill/>
                    </a:lnL>
                    <a:lnR>
                      <a:noFill/>
                    </a:lnR>
                    <a:lnT cap="flat">
                      <a:noFill/>
                    </a:lnT>
                    <a:lnB>
                      <a:noFill/>
                    </a:lnB>
                    <a:lnTlToBr>
                      <a:noFill/>
                    </a:lnTlToBr>
                    <a:lnBlToTr>
                      <a:noFill/>
                    </a:lnBlToTr>
                    <a:noFill/>
                  </a:tcPr>
                </a:tc>
                <a:tc>
                  <a:txBody>
                    <a:bodyPr/>
                    <a:lstStyle>
                      <a:lvl1pPr>
                        <a:spcBef>
                          <a:spcPts val="300"/>
                        </a:spcBef>
                        <a:buClr>
                          <a:srgbClr val="A04DA3"/>
                        </a:buClr>
                        <a:buFont typeface="Georgia" pitchFamily="18" charset="0"/>
                        <a:defRPr sz="2400">
                          <a:solidFill>
                            <a:schemeClr val="tx1"/>
                          </a:solidFill>
                          <a:latin typeface="Georgia" pitchFamily="18" charset="0"/>
                        </a:defRPr>
                      </a:lvl1pPr>
                      <a:lvl2pPr>
                        <a:spcBef>
                          <a:spcPts val="300"/>
                        </a:spcBef>
                        <a:buClr>
                          <a:schemeClr val="accent2"/>
                        </a:buClr>
                        <a:buFont typeface="Georgia" pitchFamily="18" charset="0"/>
                        <a:defRPr sz="2200">
                          <a:solidFill>
                            <a:schemeClr val="accent2"/>
                          </a:solidFill>
                          <a:latin typeface="Georgia" pitchFamily="18" charset="0"/>
                        </a:defRPr>
                      </a:lvl2pPr>
                      <a:lvl3pPr>
                        <a:spcBef>
                          <a:spcPts val="300"/>
                        </a:spcBef>
                        <a:buClr>
                          <a:schemeClr val="accent1"/>
                        </a:buClr>
                        <a:buFont typeface="Wingdings 2" pitchFamily="18" charset="2"/>
                        <a:defRPr sz="2000">
                          <a:solidFill>
                            <a:schemeClr val="accent1"/>
                          </a:solidFill>
                          <a:latin typeface="Georgia" pitchFamily="18" charset="0"/>
                        </a:defRPr>
                      </a:lvl3pPr>
                      <a:lvl4pPr>
                        <a:spcBef>
                          <a:spcPts val="300"/>
                        </a:spcBef>
                        <a:buClr>
                          <a:schemeClr val="accent1"/>
                        </a:buClr>
                        <a:buFont typeface="Wingdings 2" pitchFamily="18" charset="2"/>
                        <a:defRPr sz="2000">
                          <a:solidFill>
                            <a:schemeClr val="accent1"/>
                          </a:solidFill>
                          <a:latin typeface="Georgia" pitchFamily="18" charset="0"/>
                        </a:defRPr>
                      </a:lvl4pPr>
                      <a:lvl5pPr>
                        <a:spcBef>
                          <a:spcPts val="300"/>
                        </a:spcBef>
                        <a:buClr>
                          <a:srgbClr val="A04DA3"/>
                        </a:buClr>
                        <a:buFont typeface="Georgia" pitchFamily="18" charset="0"/>
                        <a:defRPr>
                          <a:solidFill>
                            <a:srgbClr val="A04DA3"/>
                          </a:solidFill>
                          <a:latin typeface="Georgia" pitchFamily="18" charset="0"/>
                        </a:defRPr>
                      </a:lvl5pPr>
                      <a:lvl6pPr fontAlgn="base">
                        <a:spcBef>
                          <a:spcPts val="300"/>
                        </a:spcBef>
                        <a:spcAft>
                          <a:spcPct val="0"/>
                        </a:spcAft>
                        <a:buClr>
                          <a:srgbClr val="A04DA3"/>
                        </a:buClr>
                        <a:buFont typeface="Georgia" pitchFamily="18" charset="0"/>
                        <a:defRPr>
                          <a:solidFill>
                            <a:srgbClr val="A04DA3"/>
                          </a:solidFill>
                          <a:latin typeface="Georgia" pitchFamily="18" charset="0"/>
                        </a:defRPr>
                      </a:lvl6pPr>
                      <a:lvl7pPr fontAlgn="base">
                        <a:spcBef>
                          <a:spcPts val="300"/>
                        </a:spcBef>
                        <a:spcAft>
                          <a:spcPct val="0"/>
                        </a:spcAft>
                        <a:buClr>
                          <a:srgbClr val="A04DA3"/>
                        </a:buClr>
                        <a:buFont typeface="Georgia" pitchFamily="18" charset="0"/>
                        <a:defRPr>
                          <a:solidFill>
                            <a:srgbClr val="A04DA3"/>
                          </a:solidFill>
                          <a:latin typeface="Georgia" pitchFamily="18" charset="0"/>
                        </a:defRPr>
                      </a:lvl7pPr>
                      <a:lvl8pPr fontAlgn="base">
                        <a:spcBef>
                          <a:spcPts val="300"/>
                        </a:spcBef>
                        <a:spcAft>
                          <a:spcPct val="0"/>
                        </a:spcAft>
                        <a:buClr>
                          <a:srgbClr val="A04DA3"/>
                        </a:buClr>
                        <a:buFont typeface="Georgia" pitchFamily="18" charset="0"/>
                        <a:defRPr>
                          <a:solidFill>
                            <a:srgbClr val="A04DA3"/>
                          </a:solidFill>
                          <a:latin typeface="Georgia" pitchFamily="18" charset="0"/>
                        </a:defRPr>
                      </a:lvl8pPr>
                      <a:lvl9pPr fontAlgn="base">
                        <a:spcBef>
                          <a:spcPts val="300"/>
                        </a:spcBef>
                        <a:spcAft>
                          <a:spcPct val="0"/>
                        </a:spcAft>
                        <a:buClr>
                          <a:srgbClr val="A04DA3"/>
                        </a:buClr>
                        <a:buFont typeface="Georgia" pitchFamily="18" charset="0"/>
                        <a:defRPr>
                          <a:solidFill>
                            <a:srgbClr val="A04DA3"/>
                          </a:solidFill>
                          <a:latin typeface="Georgia"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400" b="0" i="0" u="none" strike="noStrike" cap="none" normalizeH="0" baseline="0" dirty="0" smtClean="0">
                          <a:ln>
                            <a:noFill/>
                          </a:ln>
                          <a:solidFill>
                            <a:schemeClr val="tx1"/>
                          </a:solidFill>
                          <a:effectLst/>
                          <a:latin typeface="+mn-lt"/>
                          <a:cs typeface="Arial" pitchFamily="34" charset="0"/>
                        </a:rPr>
                        <a:t>Δεν ελκύει μόρια οξυγόνου</a:t>
                      </a:r>
                      <a:r>
                        <a:rPr kumimoji="0" lang="en-US" altLang="el-GR" sz="2400" b="0" i="0" u="none" strike="noStrike" cap="none" normalizeH="0" baseline="0" dirty="0" smtClean="0">
                          <a:ln>
                            <a:noFill/>
                          </a:ln>
                          <a:solidFill>
                            <a:schemeClr val="tx1"/>
                          </a:solidFill>
                          <a:effectLst/>
                          <a:latin typeface="+mn-lt"/>
                          <a:cs typeface="Arial" pitchFamily="34" charset="0"/>
                        </a:rPr>
                        <a:t> </a:t>
                      </a:r>
                    </a:p>
                  </a:txBody>
                  <a:tcPr anchor="ctr" horzOverflow="overflow">
                    <a:lnL>
                      <a:noFill/>
                    </a:lnL>
                    <a:lnR cap="flat">
                      <a:noFill/>
                    </a:lnR>
                    <a:lnT cap="flat">
                      <a:noFill/>
                    </a:lnT>
                    <a:lnB>
                      <a:noFill/>
                    </a:lnB>
                    <a:lnTlToBr>
                      <a:noFill/>
                    </a:lnTlToBr>
                    <a:lnBlToTr>
                      <a:noFill/>
                    </a:lnBlToTr>
                    <a:noFill/>
                  </a:tcPr>
                </a:tc>
              </a:tr>
              <a:tr h="228600">
                <a:tc>
                  <a:txBody>
                    <a:bodyPr/>
                    <a:lstStyle>
                      <a:lvl1pPr marL="109538">
                        <a:spcBef>
                          <a:spcPts val="300"/>
                        </a:spcBef>
                        <a:buClr>
                          <a:srgbClr val="A04DA3"/>
                        </a:buClr>
                        <a:buFont typeface="Georgia" pitchFamily="18" charset="0"/>
                        <a:defRPr sz="2400">
                          <a:solidFill>
                            <a:schemeClr val="tx1"/>
                          </a:solidFill>
                          <a:latin typeface="Georgia" pitchFamily="18" charset="0"/>
                        </a:defRPr>
                      </a:lvl1pPr>
                      <a:lvl2pPr marL="411163">
                        <a:spcBef>
                          <a:spcPts val="300"/>
                        </a:spcBef>
                        <a:buClr>
                          <a:schemeClr val="accent2"/>
                        </a:buClr>
                        <a:buFont typeface="Georgia" pitchFamily="18" charset="0"/>
                        <a:defRPr sz="2200">
                          <a:solidFill>
                            <a:schemeClr val="accent2"/>
                          </a:solidFill>
                          <a:latin typeface="Georgia" pitchFamily="18" charset="0"/>
                        </a:defRPr>
                      </a:lvl2pPr>
                      <a:lvl3pPr marL="703263">
                        <a:spcBef>
                          <a:spcPts val="300"/>
                        </a:spcBef>
                        <a:buClr>
                          <a:schemeClr val="accent1"/>
                        </a:buClr>
                        <a:buFont typeface="Wingdings 2" pitchFamily="18" charset="2"/>
                        <a:defRPr sz="2000">
                          <a:solidFill>
                            <a:schemeClr val="accent1"/>
                          </a:solidFill>
                          <a:latin typeface="Georgia" pitchFamily="18" charset="0"/>
                        </a:defRPr>
                      </a:lvl3pPr>
                      <a:lvl4pPr marL="979488">
                        <a:spcBef>
                          <a:spcPts val="300"/>
                        </a:spcBef>
                        <a:buClr>
                          <a:schemeClr val="accent1"/>
                        </a:buClr>
                        <a:buFont typeface="Wingdings 2" pitchFamily="18" charset="2"/>
                        <a:defRPr sz="2000">
                          <a:solidFill>
                            <a:schemeClr val="accent1"/>
                          </a:solidFill>
                          <a:latin typeface="Georgia" pitchFamily="18" charset="0"/>
                        </a:defRPr>
                      </a:lvl4pPr>
                      <a:lvl5pPr marL="1206500">
                        <a:spcBef>
                          <a:spcPts val="300"/>
                        </a:spcBef>
                        <a:buClr>
                          <a:srgbClr val="A04DA3"/>
                        </a:buClr>
                        <a:buFont typeface="Georgia" pitchFamily="18" charset="0"/>
                        <a:defRPr>
                          <a:solidFill>
                            <a:srgbClr val="A04DA3"/>
                          </a:solidFill>
                          <a:latin typeface="Georgia" pitchFamily="18" charset="0"/>
                        </a:defRPr>
                      </a:lvl5pPr>
                      <a:lvl6pPr marL="1663700" fontAlgn="base">
                        <a:spcBef>
                          <a:spcPts val="300"/>
                        </a:spcBef>
                        <a:spcAft>
                          <a:spcPct val="0"/>
                        </a:spcAft>
                        <a:buClr>
                          <a:srgbClr val="A04DA3"/>
                        </a:buClr>
                        <a:buFont typeface="Georgia" pitchFamily="18" charset="0"/>
                        <a:defRPr>
                          <a:solidFill>
                            <a:srgbClr val="A04DA3"/>
                          </a:solidFill>
                          <a:latin typeface="Georgia" pitchFamily="18" charset="0"/>
                        </a:defRPr>
                      </a:lvl6pPr>
                      <a:lvl7pPr marL="2120900" fontAlgn="base">
                        <a:spcBef>
                          <a:spcPts val="300"/>
                        </a:spcBef>
                        <a:spcAft>
                          <a:spcPct val="0"/>
                        </a:spcAft>
                        <a:buClr>
                          <a:srgbClr val="A04DA3"/>
                        </a:buClr>
                        <a:buFont typeface="Georgia" pitchFamily="18" charset="0"/>
                        <a:defRPr>
                          <a:solidFill>
                            <a:srgbClr val="A04DA3"/>
                          </a:solidFill>
                          <a:latin typeface="Georgia" pitchFamily="18" charset="0"/>
                        </a:defRPr>
                      </a:lvl7pPr>
                      <a:lvl8pPr marL="2578100" fontAlgn="base">
                        <a:spcBef>
                          <a:spcPts val="300"/>
                        </a:spcBef>
                        <a:spcAft>
                          <a:spcPct val="0"/>
                        </a:spcAft>
                        <a:buClr>
                          <a:srgbClr val="A04DA3"/>
                        </a:buClr>
                        <a:buFont typeface="Georgia" pitchFamily="18" charset="0"/>
                        <a:defRPr>
                          <a:solidFill>
                            <a:srgbClr val="A04DA3"/>
                          </a:solidFill>
                          <a:latin typeface="Georgia" pitchFamily="18" charset="0"/>
                        </a:defRPr>
                      </a:lvl8pPr>
                      <a:lvl9pPr marL="3035300" fontAlgn="base">
                        <a:spcBef>
                          <a:spcPts val="300"/>
                        </a:spcBef>
                        <a:spcAft>
                          <a:spcPct val="0"/>
                        </a:spcAft>
                        <a:buClr>
                          <a:srgbClr val="A04DA3"/>
                        </a:buClr>
                        <a:buFont typeface="Georgia" pitchFamily="18" charset="0"/>
                        <a:defRPr>
                          <a:solidFill>
                            <a:srgbClr val="A04DA3"/>
                          </a:solidFill>
                          <a:latin typeface="Georgia" pitchFamily="18" charset="0"/>
                        </a:defRPr>
                      </a:lvl9pPr>
                    </a:lstStyle>
                    <a:p>
                      <a:pPr marL="109538" marR="0" lvl="0" indent="0" algn="l" defTabSz="914400" rtl="0" eaLnBrk="1" fontAlgn="base" latinLnBrk="0" hangingPunct="1">
                        <a:lnSpc>
                          <a:spcPct val="100000"/>
                        </a:lnSpc>
                        <a:spcBef>
                          <a:spcPts val="300"/>
                        </a:spcBef>
                        <a:spcAft>
                          <a:spcPct val="0"/>
                        </a:spcAft>
                        <a:buClr>
                          <a:srgbClr val="A04DA3"/>
                        </a:buClr>
                        <a:buSzTx/>
                        <a:buFont typeface="Georgia" pitchFamily="18" charset="0"/>
                        <a:buNone/>
                        <a:tabLst/>
                      </a:pPr>
                      <a:r>
                        <a:rPr kumimoji="0" lang="el-GR" altLang="el-GR" sz="2400" b="0" i="0" u="none" strike="noStrike" cap="none" normalizeH="0" baseline="0" smtClean="0">
                          <a:ln>
                            <a:noFill/>
                          </a:ln>
                          <a:solidFill>
                            <a:schemeClr val="tx1"/>
                          </a:solidFill>
                          <a:effectLst/>
                          <a:latin typeface="+mn-lt"/>
                        </a:rPr>
                        <a:t>Β)</a:t>
                      </a:r>
                    </a:p>
                  </a:txBody>
                  <a:tcPr anchor="ctr" horzOverflow="overflow">
                    <a:lnL cap="flat">
                      <a:noFill/>
                    </a:lnL>
                    <a:lnR>
                      <a:noFill/>
                    </a:lnR>
                    <a:lnT>
                      <a:noFill/>
                    </a:lnT>
                    <a:lnB>
                      <a:noFill/>
                    </a:lnB>
                    <a:lnTlToBr>
                      <a:noFill/>
                    </a:lnTlToBr>
                    <a:lnBlToTr>
                      <a:noFill/>
                    </a:lnBlToTr>
                    <a:noFill/>
                  </a:tcPr>
                </a:tc>
                <a:tc>
                  <a:txBody>
                    <a:bodyPr/>
                    <a:lstStyle>
                      <a:lvl1pPr>
                        <a:spcBef>
                          <a:spcPts val="300"/>
                        </a:spcBef>
                        <a:buClr>
                          <a:srgbClr val="A04DA3"/>
                        </a:buClr>
                        <a:buFont typeface="Georgia" pitchFamily="18" charset="0"/>
                        <a:defRPr sz="2400">
                          <a:solidFill>
                            <a:schemeClr val="tx1"/>
                          </a:solidFill>
                          <a:latin typeface="Georgia" pitchFamily="18" charset="0"/>
                        </a:defRPr>
                      </a:lvl1pPr>
                      <a:lvl2pPr>
                        <a:spcBef>
                          <a:spcPts val="300"/>
                        </a:spcBef>
                        <a:buClr>
                          <a:schemeClr val="accent2"/>
                        </a:buClr>
                        <a:buFont typeface="Georgia" pitchFamily="18" charset="0"/>
                        <a:defRPr sz="2200">
                          <a:solidFill>
                            <a:schemeClr val="accent2"/>
                          </a:solidFill>
                          <a:latin typeface="Georgia" pitchFamily="18" charset="0"/>
                        </a:defRPr>
                      </a:lvl2pPr>
                      <a:lvl3pPr>
                        <a:spcBef>
                          <a:spcPts val="300"/>
                        </a:spcBef>
                        <a:buClr>
                          <a:schemeClr val="accent1"/>
                        </a:buClr>
                        <a:buFont typeface="Wingdings 2" pitchFamily="18" charset="2"/>
                        <a:defRPr sz="2000">
                          <a:solidFill>
                            <a:schemeClr val="accent1"/>
                          </a:solidFill>
                          <a:latin typeface="Georgia" pitchFamily="18" charset="0"/>
                        </a:defRPr>
                      </a:lvl3pPr>
                      <a:lvl4pPr>
                        <a:spcBef>
                          <a:spcPts val="300"/>
                        </a:spcBef>
                        <a:buClr>
                          <a:schemeClr val="accent1"/>
                        </a:buClr>
                        <a:buFont typeface="Wingdings 2" pitchFamily="18" charset="2"/>
                        <a:defRPr sz="2000">
                          <a:solidFill>
                            <a:schemeClr val="accent1"/>
                          </a:solidFill>
                          <a:latin typeface="Georgia" pitchFamily="18" charset="0"/>
                        </a:defRPr>
                      </a:lvl4pPr>
                      <a:lvl5pPr>
                        <a:spcBef>
                          <a:spcPts val="300"/>
                        </a:spcBef>
                        <a:buClr>
                          <a:srgbClr val="A04DA3"/>
                        </a:buClr>
                        <a:buFont typeface="Georgia" pitchFamily="18" charset="0"/>
                        <a:defRPr>
                          <a:solidFill>
                            <a:srgbClr val="A04DA3"/>
                          </a:solidFill>
                          <a:latin typeface="Georgia" pitchFamily="18" charset="0"/>
                        </a:defRPr>
                      </a:lvl5pPr>
                      <a:lvl6pPr fontAlgn="base">
                        <a:spcBef>
                          <a:spcPts val="300"/>
                        </a:spcBef>
                        <a:spcAft>
                          <a:spcPct val="0"/>
                        </a:spcAft>
                        <a:buClr>
                          <a:srgbClr val="A04DA3"/>
                        </a:buClr>
                        <a:buFont typeface="Georgia" pitchFamily="18" charset="0"/>
                        <a:defRPr>
                          <a:solidFill>
                            <a:srgbClr val="A04DA3"/>
                          </a:solidFill>
                          <a:latin typeface="Georgia" pitchFamily="18" charset="0"/>
                        </a:defRPr>
                      </a:lvl6pPr>
                      <a:lvl7pPr fontAlgn="base">
                        <a:spcBef>
                          <a:spcPts val="300"/>
                        </a:spcBef>
                        <a:spcAft>
                          <a:spcPct val="0"/>
                        </a:spcAft>
                        <a:buClr>
                          <a:srgbClr val="A04DA3"/>
                        </a:buClr>
                        <a:buFont typeface="Georgia" pitchFamily="18" charset="0"/>
                        <a:defRPr>
                          <a:solidFill>
                            <a:srgbClr val="A04DA3"/>
                          </a:solidFill>
                          <a:latin typeface="Georgia" pitchFamily="18" charset="0"/>
                        </a:defRPr>
                      </a:lvl7pPr>
                      <a:lvl8pPr fontAlgn="base">
                        <a:spcBef>
                          <a:spcPts val="300"/>
                        </a:spcBef>
                        <a:spcAft>
                          <a:spcPct val="0"/>
                        </a:spcAft>
                        <a:buClr>
                          <a:srgbClr val="A04DA3"/>
                        </a:buClr>
                        <a:buFont typeface="Georgia" pitchFamily="18" charset="0"/>
                        <a:defRPr>
                          <a:solidFill>
                            <a:srgbClr val="A04DA3"/>
                          </a:solidFill>
                          <a:latin typeface="Georgia" pitchFamily="18" charset="0"/>
                        </a:defRPr>
                      </a:lvl8pPr>
                      <a:lvl9pPr fontAlgn="base">
                        <a:spcBef>
                          <a:spcPts val="300"/>
                        </a:spcBef>
                        <a:spcAft>
                          <a:spcPct val="0"/>
                        </a:spcAft>
                        <a:buClr>
                          <a:srgbClr val="A04DA3"/>
                        </a:buClr>
                        <a:buFont typeface="Georgia" pitchFamily="18" charset="0"/>
                        <a:defRPr>
                          <a:solidFill>
                            <a:srgbClr val="A04DA3"/>
                          </a:solidFill>
                          <a:latin typeface="Georgia"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400" b="0" i="0" u="none" strike="noStrike" cap="none" normalizeH="0" baseline="0" dirty="0" smtClean="0">
                          <a:ln>
                            <a:noFill/>
                          </a:ln>
                          <a:solidFill>
                            <a:schemeClr val="tx1"/>
                          </a:solidFill>
                          <a:effectLst/>
                          <a:latin typeface="+mn-lt"/>
                          <a:cs typeface="Arial" pitchFamily="34" charset="0"/>
                        </a:rPr>
                        <a:t>Καμία μεταβολή</a:t>
                      </a:r>
                      <a:endParaRPr kumimoji="0" lang="en-US" altLang="el-GR" sz="2400" b="0" i="0" u="none" strike="noStrike" cap="none" normalizeH="0" baseline="0" dirty="0" smtClean="0">
                        <a:ln>
                          <a:noFill/>
                        </a:ln>
                        <a:solidFill>
                          <a:schemeClr val="tx1"/>
                        </a:solidFill>
                        <a:effectLst/>
                        <a:latin typeface="+mn-lt"/>
                        <a:cs typeface="Arial" pitchFamily="34" charset="0"/>
                      </a:endParaRPr>
                    </a:p>
                  </a:txBody>
                  <a:tcPr anchor="ctr" horzOverflow="overflow">
                    <a:lnL>
                      <a:noFill/>
                    </a:lnL>
                    <a:lnR cap="flat">
                      <a:noFill/>
                    </a:lnR>
                    <a:lnT>
                      <a:noFill/>
                    </a:lnT>
                    <a:lnB>
                      <a:noFill/>
                    </a:lnB>
                    <a:lnTlToBr>
                      <a:noFill/>
                    </a:lnTlToBr>
                    <a:lnBlToTr>
                      <a:noFill/>
                    </a:lnBlToTr>
                    <a:noFill/>
                  </a:tcPr>
                </a:tc>
              </a:tr>
              <a:tr h="228600">
                <a:tc>
                  <a:txBody>
                    <a:bodyPr/>
                    <a:lstStyle>
                      <a:lvl1pPr marL="109538">
                        <a:spcBef>
                          <a:spcPts val="300"/>
                        </a:spcBef>
                        <a:buClr>
                          <a:srgbClr val="A04DA3"/>
                        </a:buClr>
                        <a:buFont typeface="Georgia" pitchFamily="18" charset="0"/>
                        <a:defRPr sz="2400">
                          <a:solidFill>
                            <a:schemeClr val="tx1"/>
                          </a:solidFill>
                          <a:latin typeface="Georgia" pitchFamily="18" charset="0"/>
                        </a:defRPr>
                      </a:lvl1pPr>
                      <a:lvl2pPr marL="411163">
                        <a:spcBef>
                          <a:spcPts val="300"/>
                        </a:spcBef>
                        <a:buClr>
                          <a:schemeClr val="accent2"/>
                        </a:buClr>
                        <a:buFont typeface="Georgia" pitchFamily="18" charset="0"/>
                        <a:defRPr sz="2200">
                          <a:solidFill>
                            <a:schemeClr val="accent2"/>
                          </a:solidFill>
                          <a:latin typeface="Georgia" pitchFamily="18" charset="0"/>
                        </a:defRPr>
                      </a:lvl2pPr>
                      <a:lvl3pPr marL="703263">
                        <a:spcBef>
                          <a:spcPts val="300"/>
                        </a:spcBef>
                        <a:buClr>
                          <a:schemeClr val="accent1"/>
                        </a:buClr>
                        <a:buFont typeface="Wingdings 2" pitchFamily="18" charset="2"/>
                        <a:defRPr sz="2000">
                          <a:solidFill>
                            <a:schemeClr val="accent1"/>
                          </a:solidFill>
                          <a:latin typeface="Georgia" pitchFamily="18" charset="0"/>
                        </a:defRPr>
                      </a:lvl3pPr>
                      <a:lvl4pPr marL="979488">
                        <a:spcBef>
                          <a:spcPts val="300"/>
                        </a:spcBef>
                        <a:buClr>
                          <a:schemeClr val="accent1"/>
                        </a:buClr>
                        <a:buFont typeface="Wingdings 2" pitchFamily="18" charset="2"/>
                        <a:defRPr sz="2000">
                          <a:solidFill>
                            <a:schemeClr val="accent1"/>
                          </a:solidFill>
                          <a:latin typeface="Georgia" pitchFamily="18" charset="0"/>
                        </a:defRPr>
                      </a:lvl4pPr>
                      <a:lvl5pPr marL="1206500">
                        <a:spcBef>
                          <a:spcPts val="300"/>
                        </a:spcBef>
                        <a:buClr>
                          <a:srgbClr val="A04DA3"/>
                        </a:buClr>
                        <a:buFont typeface="Georgia" pitchFamily="18" charset="0"/>
                        <a:defRPr>
                          <a:solidFill>
                            <a:srgbClr val="A04DA3"/>
                          </a:solidFill>
                          <a:latin typeface="Georgia" pitchFamily="18" charset="0"/>
                        </a:defRPr>
                      </a:lvl5pPr>
                      <a:lvl6pPr marL="1663700" fontAlgn="base">
                        <a:spcBef>
                          <a:spcPts val="300"/>
                        </a:spcBef>
                        <a:spcAft>
                          <a:spcPct val="0"/>
                        </a:spcAft>
                        <a:buClr>
                          <a:srgbClr val="A04DA3"/>
                        </a:buClr>
                        <a:buFont typeface="Georgia" pitchFamily="18" charset="0"/>
                        <a:defRPr>
                          <a:solidFill>
                            <a:srgbClr val="A04DA3"/>
                          </a:solidFill>
                          <a:latin typeface="Georgia" pitchFamily="18" charset="0"/>
                        </a:defRPr>
                      </a:lvl6pPr>
                      <a:lvl7pPr marL="2120900" fontAlgn="base">
                        <a:spcBef>
                          <a:spcPts val="300"/>
                        </a:spcBef>
                        <a:spcAft>
                          <a:spcPct val="0"/>
                        </a:spcAft>
                        <a:buClr>
                          <a:srgbClr val="A04DA3"/>
                        </a:buClr>
                        <a:buFont typeface="Georgia" pitchFamily="18" charset="0"/>
                        <a:defRPr>
                          <a:solidFill>
                            <a:srgbClr val="A04DA3"/>
                          </a:solidFill>
                          <a:latin typeface="Georgia" pitchFamily="18" charset="0"/>
                        </a:defRPr>
                      </a:lvl7pPr>
                      <a:lvl8pPr marL="2578100" fontAlgn="base">
                        <a:spcBef>
                          <a:spcPts val="300"/>
                        </a:spcBef>
                        <a:spcAft>
                          <a:spcPct val="0"/>
                        </a:spcAft>
                        <a:buClr>
                          <a:srgbClr val="A04DA3"/>
                        </a:buClr>
                        <a:buFont typeface="Georgia" pitchFamily="18" charset="0"/>
                        <a:defRPr>
                          <a:solidFill>
                            <a:srgbClr val="A04DA3"/>
                          </a:solidFill>
                          <a:latin typeface="Georgia" pitchFamily="18" charset="0"/>
                        </a:defRPr>
                      </a:lvl8pPr>
                      <a:lvl9pPr marL="3035300" fontAlgn="base">
                        <a:spcBef>
                          <a:spcPts val="300"/>
                        </a:spcBef>
                        <a:spcAft>
                          <a:spcPct val="0"/>
                        </a:spcAft>
                        <a:buClr>
                          <a:srgbClr val="A04DA3"/>
                        </a:buClr>
                        <a:buFont typeface="Georgia" pitchFamily="18" charset="0"/>
                        <a:defRPr>
                          <a:solidFill>
                            <a:srgbClr val="A04DA3"/>
                          </a:solidFill>
                          <a:latin typeface="Georgia" pitchFamily="18" charset="0"/>
                        </a:defRPr>
                      </a:lvl9pPr>
                    </a:lstStyle>
                    <a:p>
                      <a:pPr marL="109538" marR="0" lvl="0" indent="0" algn="l" defTabSz="914400" rtl="0" eaLnBrk="1" fontAlgn="base" latinLnBrk="0" hangingPunct="1">
                        <a:lnSpc>
                          <a:spcPct val="100000"/>
                        </a:lnSpc>
                        <a:spcBef>
                          <a:spcPts val="300"/>
                        </a:spcBef>
                        <a:spcAft>
                          <a:spcPct val="0"/>
                        </a:spcAft>
                        <a:buClr>
                          <a:srgbClr val="A04DA3"/>
                        </a:buClr>
                        <a:buSzTx/>
                        <a:buFont typeface="Georgia" pitchFamily="18" charset="0"/>
                        <a:buNone/>
                        <a:tabLst/>
                      </a:pPr>
                      <a:r>
                        <a:rPr kumimoji="0" lang="el-GR" altLang="el-GR" sz="2400" b="1" i="0" u="none" strike="noStrike" cap="none" normalizeH="0" baseline="0" dirty="0" smtClean="0">
                          <a:ln>
                            <a:noFill/>
                          </a:ln>
                          <a:solidFill>
                            <a:srgbClr val="004A82"/>
                          </a:solidFill>
                          <a:effectLst/>
                          <a:latin typeface="+mn-lt"/>
                        </a:rPr>
                        <a:t>Γ)</a:t>
                      </a:r>
                    </a:p>
                  </a:txBody>
                  <a:tcPr anchor="ctr" horzOverflow="overflow">
                    <a:lnL cap="flat">
                      <a:noFill/>
                    </a:lnL>
                    <a:lnR>
                      <a:noFill/>
                    </a:lnR>
                    <a:lnT>
                      <a:noFill/>
                    </a:lnT>
                    <a:lnB>
                      <a:noFill/>
                    </a:lnB>
                    <a:lnTlToBr>
                      <a:noFill/>
                    </a:lnTlToBr>
                    <a:lnBlToTr>
                      <a:noFill/>
                    </a:lnBlToTr>
                    <a:noFill/>
                  </a:tcPr>
                </a:tc>
                <a:tc>
                  <a:txBody>
                    <a:bodyPr/>
                    <a:lstStyle>
                      <a:lvl1pPr>
                        <a:spcBef>
                          <a:spcPts val="300"/>
                        </a:spcBef>
                        <a:buClr>
                          <a:srgbClr val="A04DA3"/>
                        </a:buClr>
                        <a:buFont typeface="Georgia" pitchFamily="18" charset="0"/>
                        <a:defRPr sz="2400">
                          <a:solidFill>
                            <a:schemeClr val="tx1"/>
                          </a:solidFill>
                          <a:latin typeface="Georgia" pitchFamily="18" charset="0"/>
                        </a:defRPr>
                      </a:lvl1pPr>
                      <a:lvl2pPr>
                        <a:spcBef>
                          <a:spcPts val="300"/>
                        </a:spcBef>
                        <a:buClr>
                          <a:schemeClr val="accent2"/>
                        </a:buClr>
                        <a:buFont typeface="Georgia" pitchFamily="18" charset="0"/>
                        <a:defRPr sz="2200">
                          <a:solidFill>
                            <a:schemeClr val="accent2"/>
                          </a:solidFill>
                          <a:latin typeface="Georgia" pitchFamily="18" charset="0"/>
                        </a:defRPr>
                      </a:lvl2pPr>
                      <a:lvl3pPr>
                        <a:spcBef>
                          <a:spcPts val="300"/>
                        </a:spcBef>
                        <a:buClr>
                          <a:schemeClr val="accent1"/>
                        </a:buClr>
                        <a:buFont typeface="Wingdings 2" pitchFamily="18" charset="2"/>
                        <a:defRPr sz="2000">
                          <a:solidFill>
                            <a:schemeClr val="accent1"/>
                          </a:solidFill>
                          <a:latin typeface="Georgia" pitchFamily="18" charset="0"/>
                        </a:defRPr>
                      </a:lvl3pPr>
                      <a:lvl4pPr>
                        <a:spcBef>
                          <a:spcPts val="300"/>
                        </a:spcBef>
                        <a:buClr>
                          <a:schemeClr val="accent1"/>
                        </a:buClr>
                        <a:buFont typeface="Wingdings 2" pitchFamily="18" charset="2"/>
                        <a:defRPr sz="2000">
                          <a:solidFill>
                            <a:schemeClr val="accent1"/>
                          </a:solidFill>
                          <a:latin typeface="Georgia" pitchFamily="18" charset="0"/>
                        </a:defRPr>
                      </a:lvl4pPr>
                      <a:lvl5pPr>
                        <a:spcBef>
                          <a:spcPts val="300"/>
                        </a:spcBef>
                        <a:buClr>
                          <a:srgbClr val="A04DA3"/>
                        </a:buClr>
                        <a:buFont typeface="Georgia" pitchFamily="18" charset="0"/>
                        <a:defRPr>
                          <a:solidFill>
                            <a:srgbClr val="A04DA3"/>
                          </a:solidFill>
                          <a:latin typeface="Georgia" pitchFamily="18" charset="0"/>
                        </a:defRPr>
                      </a:lvl5pPr>
                      <a:lvl6pPr fontAlgn="base">
                        <a:spcBef>
                          <a:spcPts val="300"/>
                        </a:spcBef>
                        <a:spcAft>
                          <a:spcPct val="0"/>
                        </a:spcAft>
                        <a:buClr>
                          <a:srgbClr val="A04DA3"/>
                        </a:buClr>
                        <a:buFont typeface="Georgia" pitchFamily="18" charset="0"/>
                        <a:defRPr>
                          <a:solidFill>
                            <a:srgbClr val="A04DA3"/>
                          </a:solidFill>
                          <a:latin typeface="Georgia" pitchFamily="18" charset="0"/>
                        </a:defRPr>
                      </a:lvl6pPr>
                      <a:lvl7pPr fontAlgn="base">
                        <a:spcBef>
                          <a:spcPts val="300"/>
                        </a:spcBef>
                        <a:spcAft>
                          <a:spcPct val="0"/>
                        </a:spcAft>
                        <a:buClr>
                          <a:srgbClr val="A04DA3"/>
                        </a:buClr>
                        <a:buFont typeface="Georgia" pitchFamily="18" charset="0"/>
                        <a:defRPr>
                          <a:solidFill>
                            <a:srgbClr val="A04DA3"/>
                          </a:solidFill>
                          <a:latin typeface="Georgia" pitchFamily="18" charset="0"/>
                        </a:defRPr>
                      </a:lvl7pPr>
                      <a:lvl8pPr fontAlgn="base">
                        <a:spcBef>
                          <a:spcPts val="300"/>
                        </a:spcBef>
                        <a:spcAft>
                          <a:spcPct val="0"/>
                        </a:spcAft>
                        <a:buClr>
                          <a:srgbClr val="A04DA3"/>
                        </a:buClr>
                        <a:buFont typeface="Georgia" pitchFamily="18" charset="0"/>
                        <a:defRPr>
                          <a:solidFill>
                            <a:srgbClr val="A04DA3"/>
                          </a:solidFill>
                          <a:latin typeface="Georgia" pitchFamily="18" charset="0"/>
                        </a:defRPr>
                      </a:lvl8pPr>
                      <a:lvl9pPr fontAlgn="base">
                        <a:spcBef>
                          <a:spcPts val="300"/>
                        </a:spcBef>
                        <a:spcAft>
                          <a:spcPct val="0"/>
                        </a:spcAft>
                        <a:buClr>
                          <a:srgbClr val="A04DA3"/>
                        </a:buClr>
                        <a:buFont typeface="Georgia" pitchFamily="18" charset="0"/>
                        <a:defRPr>
                          <a:solidFill>
                            <a:srgbClr val="A04DA3"/>
                          </a:solidFill>
                          <a:latin typeface="Georgia"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400" b="1" i="0" u="none" strike="noStrike" cap="none" normalizeH="0" baseline="0" dirty="0" smtClean="0">
                          <a:ln>
                            <a:noFill/>
                          </a:ln>
                          <a:solidFill>
                            <a:srgbClr val="004A82"/>
                          </a:solidFill>
                          <a:effectLst/>
                          <a:latin typeface="+mn-lt"/>
                          <a:cs typeface="Arial" pitchFamily="34" charset="0"/>
                        </a:rPr>
                        <a:t>Δεσμεύει αργά οξυγόνο</a:t>
                      </a:r>
                      <a:r>
                        <a:rPr kumimoji="0" lang="en-US" altLang="el-GR" sz="2400" b="1" i="0" u="none" strike="noStrike" cap="none" normalizeH="0" baseline="0" dirty="0" smtClean="0">
                          <a:ln>
                            <a:noFill/>
                          </a:ln>
                          <a:solidFill>
                            <a:srgbClr val="004A82"/>
                          </a:solidFill>
                          <a:effectLst/>
                          <a:latin typeface="+mn-lt"/>
                          <a:cs typeface="Arial" pitchFamily="34" charset="0"/>
                        </a:rPr>
                        <a:t> </a:t>
                      </a:r>
                    </a:p>
                  </a:txBody>
                  <a:tcPr anchor="ctr" horzOverflow="overflow">
                    <a:lnL>
                      <a:noFill/>
                    </a:lnL>
                    <a:lnR cap="flat">
                      <a:noFill/>
                    </a:lnR>
                    <a:lnT>
                      <a:noFill/>
                    </a:lnT>
                    <a:lnB>
                      <a:noFill/>
                    </a:lnB>
                    <a:lnTlToBr>
                      <a:noFill/>
                    </a:lnTlToBr>
                    <a:lnBlToTr>
                      <a:noFill/>
                    </a:lnBlToTr>
                    <a:noFill/>
                  </a:tcPr>
                </a:tc>
              </a:tr>
              <a:tr h="228600">
                <a:tc>
                  <a:txBody>
                    <a:bodyPr/>
                    <a:lstStyle>
                      <a:lvl1pPr marL="109538">
                        <a:spcBef>
                          <a:spcPts val="300"/>
                        </a:spcBef>
                        <a:buClr>
                          <a:srgbClr val="A04DA3"/>
                        </a:buClr>
                        <a:buFont typeface="Georgia" pitchFamily="18" charset="0"/>
                        <a:defRPr sz="2400">
                          <a:solidFill>
                            <a:schemeClr val="tx1"/>
                          </a:solidFill>
                          <a:latin typeface="Georgia" pitchFamily="18" charset="0"/>
                        </a:defRPr>
                      </a:lvl1pPr>
                      <a:lvl2pPr marL="411163">
                        <a:spcBef>
                          <a:spcPts val="300"/>
                        </a:spcBef>
                        <a:buClr>
                          <a:schemeClr val="accent2"/>
                        </a:buClr>
                        <a:buFont typeface="Georgia" pitchFamily="18" charset="0"/>
                        <a:defRPr sz="2200">
                          <a:solidFill>
                            <a:schemeClr val="accent2"/>
                          </a:solidFill>
                          <a:latin typeface="Georgia" pitchFamily="18" charset="0"/>
                        </a:defRPr>
                      </a:lvl2pPr>
                      <a:lvl3pPr marL="703263">
                        <a:spcBef>
                          <a:spcPts val="300"/>
                        </a:spcBef>
                        <a:buClr>
                          <a:schemeClr val="accent1"/>
                        </a:buClr>
                        <a:buFont typeface="Wingdings 2" pitchFamily="18" charset="2"/>
                        <a:defRPr sz="2000">
                          <a:solidFill>
                            <a:schemeClr val="accent1"/>
                          </a:solidFill>
                          <a:latin typeface="Georgia" pitchFamily="18" charset="0"/>
                        </a:defRPr>
                      </a:lvl3pPr>
                      <a:lvl4pPr marL="979488">
                        <a:spcBef>
                          <a:spcPts val="300"/>
                        </a:spcBef>
                        <a:buClr>
                          <a:schemeClr val="accent1"/>
                        </a:buClr>
                        <a:buFont typeface="Wingdings 2" pitchFamily="18" charset="2"/>
                        <a:defRPr sz="2000">
                          <a:solidFill>
                            <a:schemeClr val="accent1"/>
                          </a:solidFill>
                          <a:latin typeface="Georgia" pitchFamily="18" charset="0"/>
                        </a:defRPr>
                      </a:lvl4pPr>
                      <a:lvl5pPr marL="1206500">
                        <a:spcBef>
                          <a:spcPts val="300"/>
                        </a:spcBef>
                        <a:buClr>
                          <a:srgbClr val="A04DA3"/>
                        </a:buClr>
                        <a:buFont typeface="Georgia" pitchFamily="18" charset="0"/>
                        <a:defRPr>
                          <a:solidFill>
                            <a:srgbClr val="A04DA3"/>
                          </a:solidFill>
                          <a:latin typeface="Georgia" pitchFamily="18" charset="0"/>
                        </a:defRPr>
                      </a:lvl5pPr>
                      <a:lvl6pPr marL="1663700" fontAlgn="base">
                        <a:spcBef>
                          <a:spcPts val="300"/>
                        </a:spcBef>
                        <a:spcAft>
                          <a:spcPct val="0"/>
                        </a:spcAft>
                        <a:buClr>
                          <a:srgbClr val="A04DA3"/>
                        </a:buClr>
                        <a:buFont typeface="Georgia" pitchFamily="18" charset="0"/>
                        <a:defRPr>
                          <a:solidFill>
                            <a:srgbClr val="A04DA3"/>
                          </a:solidFill>
                          <a:latin typeface="Georgia" pitchFamily="18" charset="0"/>
                        </a:defRPr>
                      </a:lvl6pPr>
                      <a:lvl7pPr marL="2120900" fontAlgn="base">
                        <a:spcBef>
                          <a:spcPts val="300"/>
                        </a:spcBef>
                        <a:spcAft>
                          <a:spcPct val="0"/>
                        </a:spcAft>
                        <a:buClr>
                          <a:srgbClr val="A04DA3"/>
                        </a:buClr>
                        <a:buFont typeface="Georgia" pitchFamily="18" charset="0"/>
                        <a:defRPr>
                          <a:solidFill>
                            <a:srgbClr val="A04DA3"/>
                          </a:solidFill>
                          <a:latin typeface="Georgia" pitchFamily="18" charset="0"/>
                        </a:defRPr>
                      </a:lvl7pPr>
                      <a:lvl8pPr marL="2578100" fontAlgn="base">
                        <a:spcBef>
                          <a:spcPts val="300"/>
                        </a:spcBef>
                        <a:spcAft>
                          <a:spcPct val="0"/>
                        </a:spcAft>
                        <a:buClr>
                          <a:srgbClr val="A04DA3"/>
                        </a:buClr>
                        <a:buFont typeface="Georgia" pitchFamily="18" charset="0"/>
                        <a:defRPr>
                          <a:solidFill>
                            <a:srgbClr val="A04DA3"/>
                          </a:solidFill>
                          <a:latin typeface="Georgia" pitchFamily="18" charset="0"/>
                        </a:defRPr>
                      </a:lvl8pPr>
                      <a:lvl9pPr marL="3035300" fontAlgn="base">
                        <a:spcBef>
                          <a:spcPts val="300"/>
                        </a:spcBef>
                        <a:spcAft>
                          <a:spcPct val="0"/>
                        </a:spcAft>
                        <a:buClr>
                          <a:srgbClr val="A04DA3"/>
                        </a:buClr>
                        <a:buFont typeface="Georgia" pitchFamily="18" charset="0"/>
                        <a:defRPr>
                          <a:solidFill>
                            <a:srgbClr val="A04DA3"/>
                          </a:solidFill>
                          <a:latin typeface="Georgia" pitchFamily="18" charset="0"/>
                        </a:defRPr>
                      </a:lvl9pPr>
                    </a:lstStyle>
                    <a:p>
                      <a:pPr marL="109538" marR="0" lvl="0" indent="0" algn="l" defTabSz="914400" rtl="0" eaLnBrk="1" fontAlgn="base" latinLnBrk="0" hangingPunct="1">
                        <a:lnSpc>
                          <a:spcPct val="100000"/>
                        </a:lnSpc>
                        <a:spcBef>
                          <a:spcPts val="300"/>
                        </a:spcBef>
                        <a:spcAft>
                          <a:spcPct val="0"/>
                        </a:spcAft>
                        <a:buClr>
                          <a:srgbClr val="A04DA3"/>
                        </a:buClr>
                        <a:buSzTx/>
                        <a:buFont typeface="Georgia" pitchFamily="18" charset="0"/>
                        <a:buNone/>
                        <a:tabLst/>
                      </a:pPr>
                      <a:r>
                        <a:rPr kumimoji="0" lang="el-GR" altLang="el-GR" sz="2400" b="0" i="0" u="none" strike="noStrike" cap="none" normalizeH="0" baseline="0" dirty="0" smtClean="0">
                          <a:ln>
                            <a:noFill/>
                          </a:ln>
                          <a:solidFill>
                            <a:schemeClr val="tx1"/>
                          </a:solidFill>
                          <a:effectLst/>
                          <a:latin typeface="+mn-lt"/>
                        </a:rPr>
                        <a:t>Δ)</a:t>
                      </a:r>
                    </a:p>
                  </a:txBody>
                  <a:tcPr anchor="ctr" horzOverflow="overflow">
                    <a:lnL cap="flat">
                      <a:noFill/>
                    </a:lnL>
                    <a:lnR>
                      <a:noFill/>
                    </a:lnR>
                    <a:lnT>
                      <a:noFill/>
                    </a:lnT>
                    <a:lnB cap="flat">
                      <a:noFill/>
                    </a:lnB>
                    <a:lnTlToBr>
                      <a:noFill/>
                    </a:lnTlToBr>
                    <a:lnBlToTr>
                      <a:noFill/>
                    </a:lnBlToTr>
                    <a:noFill/>
                  </a:tcPr>
                </a:tc>
                <a:tc>
                  <a:txBody>
                    <a:bodyPr/>
                    <a:lstStyle>
                      <a:lvl1pPr>
                        <a:spcBef>
                          <a:spcPts val="300"/>
                        </a:spcBef>
                        <a:buClr>
                          <a:srgbClr val="A04DA3"/>
                        </a:buClr>
                        <a:buFont typeface="Georgia" pitchFamily="18" charset="0"/>
                        <a:defRPr sz="2400">
                          <a:solidFill>
                            <a:schemeClr val="tx1"/>
                          </a:solidFill>
                          <a:latin typeface="Georgia" pitchFamily="18" charset="0"/>
                        </a:defRPr>
                      </a:lvl1pPr>
                      <a:lvl2pPr>
                        <a:spcBef>
                          <a:spcPts val="300"/>
                        </a:spcBef>
                        <a:buClr>
                          <a:schemeClr val="accent2"/>
                        </a:buClr>
                        <a:buFont typeface="Georgia" pitchFamily="18" charset="0"/>
                        <a:defRPr sz="2200">
                          <a:solidFill>
                            <a:schemeClr val="accent2"/>
                          </a:solidFill>
                          <a:latin typeface="Georgia" pitchFamily="18" charset="0"/>
                        </a:defRPr>
                      </a:lvl2pPr>
                      <a:lvl3pPr>
                        <a:spcBef>
                          <a:spcPts val="300"/>
                        </a:spcBef>
                        <a:buClr>
                          <a:schemeClr val="accent1"/>
                        </a:buClr>
                        <a:buFont typeface="Wingdings 2" pitchFamily="18" charset="2"/>
                        <a:defRPr sz="2000">
                          <a:solidFill>
                            <a:schemeClr val="accent1"/>
                          </a:solidFill>
                          <a:latin typeface="Georgia" pitchFamily="18" charset="0"/>
                        </a:defRPr>
                      </a:lvl3pPr>
                      <a:lvl4pPr>
                        <a:spcBef>
                          <a:spcPts val="300"/>
                        </a:spcBef>
                        <a:buClr>
                          <a:schemeClr val="accent1"/>
                        </a:buClr>
                        <a:buFont typeface="Wingdings 2" pitchFamily="18" charset="2"/>
                        <a:defRPr sz="2000">
                          <a:solidFill>
                            <a:schemeClr val="accent1"/>
                          </a:solidFill>
                          <a:latin typeface="Georgia" pitchFamily="18" charset="0"/>
                        </a:defRPr>
                      </a:lvl4pPr>
                      <a:lvl5pPr>
                        <a:spcBef>
                          <a:spcPts val="300"/>
                        </a:spcBef>
                        <a:buClr>
                          <a:srgbClr val="A04DA3"/>
                        </a:buClr>
                        <a:buFont typeface="Georgia" pitchFamily="18" charset="0"/>
                        <a:defRPr>
                          <a:solidFill>
                            <a:srgbClr val="A04DA3"/>
                          </a:solidFill>
                          <a:latin typeface="Georgia" pitchFamily="18" charset="0"/>
                        </a:defRPr>
                      </a:lvl5pPr>
                      <a:lvl6pPr fontAlgn="base">
                        <a:spcBef>
                          <a:spcPts val="300"/>
                        </a:spcBef>
                        <a:spcAft>
                          <a:spcPct val="0"/>
                        </a:spcAft>
                        <a:buClr>
                          <a:srgbClr val="A04DA3"/>
                        </a:buClr>
                        <a:buFont typeface="Georgia" pitchFamily="18" charset="0"/>
                        <a:defRPr>
                          <a:solidFill>
                            <a:srgbClr val="A04DA3"/>
                          </a:solidFill>
                          <a:latin typeface="Georgia" pitchFamily="18" charset="0"/>
                        </a:defRPr>
                      </a:lvl6pPr>
                      <a:lvl7pPr fontAlgn="base">
                        <a:spcBef>
                          <a:spcPts val="300"/>
                        </a:spcBef>
                        <a:spcAft>
                          <a:spcPct val="0"/>
                        </a:spcAft>
                        <a:buClr>
                          <a:srgbClr val="A04DA3"/>
                        </a:buClr>
                        <a:buFont typeface="Georgia" pitchFamily="18" charset="0"/>
                        <a:defRPr>
                          <a:solidFill>
                            <a:srgbClr val="A04DA3"/>
                          </a:solidFill>
                          <a:latin typeface="Georgia" pitchFamily="18" charset="0"/>
                        </a:defRPr>
                      </a:lvl7pPr>
                      <a:lvl8pPr fontAlgn="base">
                        <a:spcBef>
                          <a:spcPts val="300"/>
                        </a:spcBef>
                        <a:spcAft>
                          <a:spcPct val="0"/>
                        </a:spcAft>
                        <a:buClr>
                          <a:srgbClr val="A04DA3"/>
                        </a:buClr>
                        <a:buFont typeface="Georgia" pitchFamily="18" charset="0"/>
                        <a:defRPr>
                          <a:solidFill>
                            <a:srgbClr val="A04DA3"/>
                          </a:solidFill>
                          <a:latin typeface="Georgia" pitchFamily="18" charset="0"/>
                        </a:defRPr>
                      </a:lvl8pPr>
                      <a:lvl9pPr fontAlgn="base">
                        <a:spcBef>
                          <a:spcPts val="300"/>
                        </a:spcBef>
                        <a:spcAft>
                          <a:spcPct val="0"/>
                        </a:spcAft>
                        <a:buClr>
                          <a:srgbClr val="A04DA3"/>
                        </a:buClr>
                        <a:buFont typeface="Georgia" pitchFamily="18" charset="0"/>
                        <a:defRPr>
                          <a:solidFill>
                            <a:srgbClr val="A04DA3"/>
                          </a:solidFill>
                          <a:latin typeface="Georgia"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400" b="0" i="0" u="none" strike="noStrike" cap="none" normalizeH="0" baseline="0" dirty="0" smtClean="0">
                          <a:ln>
                            <a:noFill/>
                          </a:ln>
                          <a:solidFill>
                            <a:schemeClr val="tx1"/>
                          </a:solidFill>
                          <a:effectLst/>
                          <a:latin typeface="+mn-lt"/>
                          <a:cs typeface="Arial" pitchFamily="34" charset="0"/>
                        </a:rPr>
                        <a:t>Δεσμεύει γρήγορα οξυγόνο</a:t>
                      </a:r>
                      <a:r>
                        <a:rPr kumimoji="0" lang="en-US" altLang="el-GR" sz="2400" b="0" i="0" u="none" strike="noStrike" cap="none" normalizeH="0" baseline="0" dirty="0" smtClean="0">
                          <a:ln>
                            <a:noFill/>
                          </a:ln>
                          <a:solidFill>
                            <a:schemeClr val="tx1"/>
                          </a:solidFill>
                          <a:effectLst/>
                          <a:latin typeface="+mn-lt"/>
                          <a:cs typeface="Arial" pitchFamily="34" charset="0"/>
                        </a:rPr>
                        <a:t> </a:t>
                      </a:r>
                    </a:p>
                  </a:txBody>
                  <a:tcPr anchor="ctr" horzOverflow="overflow">
                    <a:lnL>
                      <a:noFill/>
                    </a:lnL>
                    <a:lnR cap="flat">
                      <a:noFill/>
                    </a:lnR>
                    <a:lnT>
                      <a:noFill/>
                    </a:lnT>
                    <a:lnB cap="flat">
                      <a:noFill/>
                    </a:lnB>
                    <a:lnTlToBr>
                      <a:noFill/>
                    </a:lnTlToBr>
                    <a:lnBlToTr>
                      <a:noFill/>
                    </a:lnBlToTr>
                    <a:noFill/>
                  </a:tcPr>
                </a:tc>
              </a:tr>
            </a:tbl>
          </a:graphicData>
        </a:graphic>
      </p:graphicFrame>
      <p:sp>
        <p:nvSpPr>
          <p:cNvPr id="96269" name="Rectangle 48"/>
          <p:cNvSpPr>
            <a:spLocks noChangeArrowheads="1"/>
          </p:cNvSpPr>
          <p:nvPr/>
        </p:nvSpPr>
        <p:spPr bwMode="auto">
          <a:xfrm>
            <a:off x="1115616" y="3573016"/>
            <a:ext cx="52838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el-GR" altLang="el-GR" sz="2400" b="1" dirty="0">
                <a:latin typeface="+mn-lt"/>
              </a:rPr>
              <a:t>Η συγκέντρωση αερίων εκφράζεται σε</a:t>
            </a:r>
            <a:r>
              <a:rPr lang="en-US" altLang="el-GR" sz="2400" b="1" dirty="0">
                <a:latin typeface="+mn-lt"/>
              </a:rPr>
              <a:t>: </a:t>
            </a:r>
          </a:p>
        </p:txBody>
      </p:sp>
      <p:graphicFrame>
        <p:nvGraphicFramePr>
          <p:cNvPr id="72791" name="Group 87"/>
          <p:cNvGraphicFramePr>
            <a:graphicFrameLocks noGrp="1"/>
          </p:cNvGraphicFramePr>
          <p:nvPr>
            <p:extLst>
              <p:ext uri="{D42A27DB-BD31-4B8C-83A1-F6EECF244321}">
                <p14:modId xmlns:p14="http://schemas.microsoft.com/office/powerpoint/2010/main" val="2761249176"/>
              </p:ext>
            </p:extLst>
          </p:nvPr>
        </p:nvGraphicFramePr>
        <p:xfrm>
          <a:off x="1979712" y="4149080"/>
          <a:ext cx="5192712" cy="1828800"/>
        </p:xfrm>
        <a:graphic>
          <a:graphicData uri="http://schemas.openxmlformats.org/drawingml/2006/table">
            <a:tbl>
              <a:tblPr firstRow="1"/>
              <a:tblGrid>
                <a:gridCol w="857250"/>
                <a:gridCol w="4335462"/>
              </a:tblGrid>
              <a:tr h="228600">
                <a:tc>
                  <a:txBody>
                    <a:bodyPr/>
                    <a:lstStyle>
                      <a:lvl1pPr marL="109538">
                        <a:spcBef>
                          <a:spcPts val="300"/>
                        </a:spcBef>
                        <a:buClr>
                          <a:srgbClr val="A04DA3"/>
                        </a:buClr>
                        <a:buFont typeface="Georgia" pitchFamily="18" charset="0"/>
                        <a:defRPr sz="2400">
                          <a:solidFill>
                            <a:schemeClr val="tx1"/>
                          </a:solidFill>
                          <a:latin typeface="Georgia" pitchFamily="18" charset="0"/>
                        </a:defRPr>
                      </a:lvl1pPr>
                      <a:lvl2pPr marL="411163">
                        <a:spcBef>
                          <a:spcPts val="300"/>
                        </a:spcBef>
                        <a:buClr>
                          <a:schemeClr val="accent2"/>
                        </a:buClr>
                        <a:buFont typeface="Georgia" pitchFamily="18" charset="0"/>
                        <a:defRPr sz="2200">
                          <a:solidFill>
                            <a:schemeClr val="accent2"/>
                          </a:solidFill>
                          <a:latin typeface="Georgia" pitchFamily="18" charset="0"/>
                        </a:defRPr>
                      </a:lvl2pPr>
                      <a:lvl3pPr marL="703263">
                        <a:spcBef>
                          <a:spcPts val="300"/>
                        </a:spcBef>
                        <a:buClr>
                          <a:schemeClr val="accent1"/>
                        </a:buClr>
                        <a:buFont typeface="Wingdings 2" pitchFamily="18" charset="2"/>
                        <a:defRPr sz="2000">
                          <a:solidFill>
                            <a:schemeClr val="accent1"/>
                          </a:solidFill>
                          <a:latin typeface="Georgia" pitchFamily="18" charset="0"/>
                        </a:defRPr>
                      </a:lvl3pPr>
                      <a:lvl4pPr marL="979488">
                        <a:spcBef>
                          <a:spcPts val="300"/>
                        </a:spcBef>
                        <a:buClr>
                          <a:schemeClr val="accent1"/>
                        </a:buClr>
                        <a:buFont typeface="Wingdings 2" pitchFamily="18" charset="2"/>
                        <a:defRPr sz="2000">
                          <a:solidFill>
                            <a:schemeClr val="accent1"/>
                          </a:solidFill>
                          <a:latin typeface="Georgia" pitchFamily="18" charset="0"/>
                        </a:defRPr>
                      </a:lvl4pPr>
                      <a:lvl5pPr marL="1206500">
                        <a:spcBef>
                          <a:spcPts val="300"/>
                        </a:spcBef>
                        <a:buClr>
                          <a:srgbClr val="A04DA3"/>
                        </a:buClr>
                        <a:buFont typeface="Georgia" pitchFamily="18" charset="0"/>
                        <a:defRPr>
                          <a:solidFill>
                            <a:srgbClr val="A04DA3"/>
                          </a:solidFill>
                          <a:latin typeface="Georgia" pitchFamily="18" charset="0"/>
                        </a:defRPr>
                      </a:lvl5pPr>
                      <a:lvl6pPr marL="1663700" fontAlgn="base">
                        <a:spcBef>
                          <a:spcPts val="300"/>
                        </a:spcBef>
                        <a:spcAft>
                          <a:spcPct val="0"/>
                        </a:spcAft>
                        <a:buClr>
                          <a:srgbClr val="A04DA3"/>
                        </a:buClr>
                        <a:buFont typeface="Georgia" pitchFamily="18" charset="0"/>
                        <a:defRPr>
                          <a:solidFill>
                            <a:srgbClr val="A04DA3"/>
                          </a:solidFill>
                          <a:latin typeface="Georgia" pitchFamily="18" charset="0"/>
                        </a:defRPr>
                      </a:lvl6pPr>
                      <a:lvl7pPr marL="2120900" fontAlgn="base">
                        <a:spcBef>
                          <a:spcPts val="300"/>
                        </a:spcBef>
                        <a:spcAft>
                          <a:spcPct val="0"/>
                        </a:spcAft>
                        <a:buClr>
                          <a:srgbClr val="A04DA3"/>
                        </a:buClr>
                        <a:buFont typeface="Georgia" pitchFamily="18" charset="0"/>
                        <a:defRPr>
                          <a:solidFill>
                            <a:srgbClr val="A04DA3"/>
                          </a:solidFill>
                          <a:latin typeface="Georgia" pitchFamily="18" charset="0"/>
                        </a:defRPr>
                      </a:lvl7pPr>
                      <a:lvl8pPr marL="2578100" fontAlgn="base">
                        <a:spcBef>
                          <a:spcPts val="300"/>
                        </a:spcBef>
                        <a:spcAft>
                          <a:spcPct val="0"/>
                        </a:spcAft>
                        <a:buClr>
                          <a:srgbClr val="A04DA3"/>
                        </a:buClr>
                        <a:buFont typeface="Georgia" pitchFamily="18" charset="0"/>
                        <a:defRPr>
                          <a:solidFill>
                            <a:srgbClr val="A04DA3"/>
                          </a:solidFill>
                          <a:latin typeface="Georgia" pitchFamily="18" charset="0"/>
                        </a:defRPr>
                      </a:lvl8pPr>
                      <a:lvl9pPr marL="3035300" fontAlgn="base">
                        <a:spcBef>
                          <a:spcPts val="300"/>
                        </a:spcBef>
                        <a:spcAft>
                          <a:spcPct val="0"/>
                        </a:spcAft>
                        <a:buClr>
                          <a:srgbClr val="A04DA3"/>
                        </a:buClr>
                        <a:buFont typeface="Georgia" pitchFamily="18" charset="0"/>
                        <a:defRPr>
                          <a:solidFill>
                            <a:srgbClr val="A04DA3"/>
                          </a:solidFill>
                          <a:latin typeface="Georgia" pitchFamily="18" charset="0"/>
                        </a:defRPr>
                      </a:lvl9pPr>
                    </a:lstStyle>
                    <a:p>
                      <a:pPr marL="109538" marR="0" lvl="0" indent="0" algn="l" defTabSz="914400" rtl="0" eaLnBrk="1" fontAlgn="base" latinLnBrk="0" hangingPunct="1">
                        <a:lnSpc>
                          <a:spcPct val="100000"/>
                        </a:lnSpc>
                        <a:spcBef>
                          <a:spcPts val="300"/>
                        </a:spcBef>
                        <a:spcAft>
                          <a:spcPct val="0"/>
                        </a:spcAft>
                        <a:buClr>
                          <a:srgbClr val="A04DA3"/>
                        </a:buClr>
                        <a:buSzTx/>
                        <a:buFont typeface="Georgia" pitchFamily="18" charset="0"/>
                        <a:buNone/>
                        <a:tabLst/>
                      </a:pPr>
                      <a:r>
                        <a:rPr kumimoji="0" lang="el-GR" altLang="el-GR" sz="2400" b="0" i="0" u="none" strike="noStrike" cap="none" normalizeH="0" baseline="0" dirty="0" smtClean="0">
                          <a:ln>
                            <a:noFill/>
                          </a:ln>
                          <a:solidFill>
                            <a:schemeClr val="tx1"/>
                          </a:solidFill>
                          <a:effectLst/>
                          <a:latin typeface="+mn-lt"/>
                        </a:rPr>
                        <a:t>Α)</a:t>
                      </a:r>
                    </a:p>
                  </a:txBody>
                  <a:tcPr anchor="ctr" horzOverflow="overflow">
                    <a:lnL>
                      <a:noFill/>
                    </a:lnL>
                    <a:lnR>
                      <a:noFill/>
                    </a:lnR>
                    <a:lnT cap="flat">
                      <a:noFill/>
                    </a:lnT>
                    <a:lnB>
                      <a:noFill/>
                    </a:lnB>
                    <a:lnTlToBr>
                      <a:noFill/>
                    </a:lnTlToBr>
                    <a:lnBlToTr>
                      <a:noFill/>
                    </a:lnBlToTr>
                    <a:noFill/>
                  </a:tcPr>
                </a:tc>
                <a:tc>
                  <a:txBody>
                    <a:bodyPr/>
                    <a:lstStyle>
                      <a:lvl1pPr>
                        <a:spcBef>
                          <a:spcPts val="300"/>
                        </a:spcBef>
                        <a:buClr>
                          <a:srgbClr val="A04DA3"/>
                        </a:buClr>
                        <a:buFont typeface="Georgia" pitchFamily="18" charset="0"/>
                        <a:defRPr sz="2400">
                          <a:solidFill>
                            <a:schemeClr val="tx1"/>
                          </a:solidFill>
                          <a:latin typeface="Georgia" pitchFamily="18" charset="0"/>
                        </a:defRPr>
                      </a:lvl1pPr>
                      <a:lvl2pPr>
                        <a:spcBef>
                          <a:spcPts val="300"/>
                        </a:spcBef>
                        <a:buClr>
                          <a:schemeClr val="accent2"/>
                        </a:buClr>
                        <a:buFont typeface="Georgia" pitchFamily="18" charset="0"/>
                        <a:defRPr sz="2200">
                          <a:solidFill>
                            <a:schemeClr val="accent2"/>
                          </a:solidFill>
                          <a:latin typeface="Georgia" pitchFamily="18" charset="0"/>
                        </a:defRPr>
                      </a:lvl2pPr>
                      <a:lvl3pPr>
                        <a:spcBef>
                          <a:spcPts val="300"/>
                        </a:spcBef>
                        <a:buClr>
                          <a:schemeClr val="accent1"/>
                        </a:buClr>
                        <a:buFont typeface="Wingdings 2" pitchFamily="18" charset="2"/>
                        <a:defRPr sz="2000">
                          <a:solidFill>
                            <a:schemeClr val="accent1"/>
                          </a:solidFill>
                          <a:latin typeface="Georgia" pitchFamily="18" charset="0"/>
                        </a:defRPr>
                      </a:lvl3pPr>
                      <a:lvl4pPr>
                        <a:spcBef>
                          <a:spcPts val="300"/>
                        </a:spcBef>
                        <a:buClr>
                          <a:schemeClr val="accent1"/>
                        </a:buClr>
                        <a:buFont typeface="Wingdings 2" pitchFamily="18" charset="2"/>
                        <a:defRPr sz="2000">
                          <a:solidFill>
                            <a:schemeClr val="accent1"/>
                          </a:solidFill>
                          <a:latin typeface="Georgia" pitchFamily="18" charset="0"/>
                        </a:defRPr>
                      </a:lvl4pPr>
                      <a:lvl5pPr>
                        <a:spcBef>
                          <a:spcPts val="300"/>
                        </a:spcBef>
                        <a:buClr>
                          <a:srgbClr val="A04DA3"/>
                        </a:buClr>
                        <a:buFont typeface="Georgia" pitchFamily="18" charset="0"/>
                        <a:defRPr>
                          <a:solidFill>
                            <a:srgbClr val="A04DA3"/>
                          </a:solidFill>
                          <a:latin typeface="Georgia" pitchFamily="18" charset="0"/>
                        </a:defRPr>
                      </a:lvl5pPr>
                      <a:lvl6pPr fontAlgn="base">
                        <a:spcBef>
                          <a:spcPts val="300"/>
                        </a:spcBef>
                        <a:spcAft>
                          <a:spcPct val="0"/>
                        </a:spcAft>
                        <a:buClr>
                          <a:srgbClr val="A04DA3"/>
                        </a:buClr>
                        <a:buFont typeface="Georgia" pitchFamily="18" charset="0"/>
                        <a:defRPr>
                          <a:solidFill>
                            <a:srgbClr val="A04DA3"/>
                          </a:solidFill>
                          <a:latin typeface="Georgia" pitchFamily="18" charset="0"/>
                        </a:defRPr>
                      </a:lvl6pPr>
                      <a:lvl7pPr fontAlgn="base">
                        <a:spcBef>
                          <a:spcPts val="300"/>
                        </a:spcBef>
                        <a:spcAft>
                          <a:spcPct val="0"/>
                        </a:spcAft>
                        <a:buClr>
                          <a:srgbClr val="A04DA3"/>
                        </a:buClr>
                        <a:buFont typeface="Georgia" pitchFamily="18" charset="0"/>
                        <a:defRPr>
                          <a:solidFill>
                            <a:srgbClr val="A04DA3"/>
                          </a:solidFill>
                          <a:latin typeface="Georgia" pitchFamily="18" charset="0"/>
                        </a:defRPr>
                      </a:lvl7pPr>
                      <a:lvl8pPr fontAlgn="base">
                        <a:spcBef>
                          <a:spcPts val="300"/>
                        </a:spcBef>
                        <a:spcAft>
                          <a:spcPct val="0"/>
                        </a:spcAft>
                        <a:buClr>
                          <a:srgbClr val="A04DA3"/>
                        </a:buClr>
                        <a:buFont typeface="Georgia" pitchFamily="18" charset="0"/>
                        <a:defRPr>
                          <a:solidFill>
                            <a:srgbClr val="A04DA3"/>
                          </a:solidFill>
                          <a:latin typeface="Georgia" pitchFamily="18" charset="0"/>
                        </a:defRPr>
                      </a:lvl8pPr>
                      <a:lvl9pPr fontAlgn="base">
                        <a:spcBef>
                          <a:spcPts val="300"/>
                        </a:spcBef>
                        <a:spcAft>
                          <a:spcPct val="0"/>
                        </a:spcAft>
                        <a:buClr>
                          <a:srgbClr val="A04DA3"/>
                        </a:buClr>
                        <a:buFont typeface="Georgia" pitchFamily="18" charset="0"/>
                        <a:defRPr>
                          <a:solidFill>
                            <a:srgbClr val="A04DA3"/>
                          </a:solidFill>
                          <a:latin typeface="Georgia"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2400" b="0" i="0" u="none" strike="noStrike" cap="none" normalizeH="0" baseline="0" dirty="0" err="1" smtClean="0">
                          <a:ln>
                            <a:noFill/>
                          </a:ln>
                          <a:solidFill>
                            <a:schemeClr val="tx1"/>
                          </a:solidFill>
                          <a:effectLst/>
                          <a:latin typeface="+mn-lt"/>
                          <a:cs typeface="Arial" pitchFamily="34" charset="0"/>
                        </a:rPr>
                        <a:t>Picograms</a:t>
                      </a:r>
                      <a:r>
                        <a:rPr kumimoji="0" lang="en-US" altLang="el-GR" sz="2400" b="0" i="0" u="none" strike="noStrike" cap="none" normalizeH="0" baseline="0" dirty="0" smtClean="0">
                          <a:ln>
                            <a:noFill/>
                          </a:ln>
                          <a:solidFill>
                            <a:schemeClr val="tx1"/>
                          </a:solidFill>
                          <a:effectLst/>
                          <a:latin typeface="+mn-lt"/>
                          <a:cs typeface="Arial" pitchFamily="34" charset="0"/>
                        </a:rPr>
                        <a:t> </a:t>
                      </a:r>
                    </a:p>
                  </a:txBody>
                  <a:tcPr anchor="ctr" horzOverflow="overflow">
                    <a:lnL>
                      <a:noFill/>
                    </a:lnL>
                    <a:lnR cap="flat">
                      <a:noFill/>
                    </a:lnR>
                    <a:lnT cap="flat">
                      <a:noFill/>
                    </a:lnT>
                    <a:lnB>
                      <a:noFill/>
                    </a:lnB>
                    <a:lnTlToBr>
                      <a:noFill/>
                    </a:lnTlToBr>
                    <a:lnBlToTr>
                      <a:noFill/>
                    </a:lnBlToTr>
                    <a:noFill/>
                  </a:tcPr>
                </a:tc>
              </a:tr>
              <a:tr h="228600">
                <a:tc>
                  <a:txBody>
                    <a:bodyPr/>
                    <a:lstStyle>
                      <a:lvl1pPr marL="109538">
                        <a:spcBef>
                          <a:spcPts val="300"/>
                        </a:spcBef>
                        <a:buClr>
                          <a:srgbClr val="A04DA3"/>
                        </a:buClr>
                        <a:buFont typeface="Georgia" pitchFamily="18" charset="0"/>
                        <a:defRPr sz="2400">
                          <a:solidFill>
                            <a:schemeClr val="tx1"/>
                          </a:solidFill>
                          <a:latin typeface="Georgia" pitchFamily="18" charset="0"/>
                        </a:defRPr>
                      </a:lvl1pPr>
                      <a:lvl2pPr marL="411163">
                        <a:spcBef>
                          <a:spcPts val="300"/>
                        </a:spcBef>
                        <a:buClr>
                          <a:schemeClr val="accent2"/>
                        </a:buClr>
                        <a:buFont typeface="Georgia" pitchFamily="18" charset="0"/>
                        <a:defRPr sz="2200">
                          <a:solidFill>
                            <a:schemeClr val="accent2"/>
                          </a:solidFill>
                          <a:latin typeface="Georgia" pitchFamily="18" charset="0"/>
                        </a:defRPr>
                      </a:lvl2pPr>
                      <a:lvl3pPr marL="703263">
                        <a:spcBef>
                          <a:spcPts val="300"/>
                        </a:spcBef>
                        <a:buClr>
                          <a:schemeClr val="accent1"/>
                        </a:buClr>
                        <a:buFont typeface="Wingdings 2" pitchFamily="18" charset="2"/>
                        <a:defRPr sz="2000">
                          <a:solidFill>
                            <a:schemeClr val="accent1"/>
                          </a:solidFill>
                          <a:latin typeface="Georgia" pitchFamily="18" charset="0"/>
                        </a:defRPr>
                      </a:lvl3pPr>
                      <a:lvl4pPr marL="979488">
                        <a:spcBef>
                          <a:spcPts val="300"/>
                        </a:spcBef>
                        <a:buClr>
                          <a:schemeClr val="accent1"/>
                        </a:buClr>
                        <a:buFont typeface="Wingdings 2" pitchFamily="18" charset="2"/>
                        <a:defRPr sz="2000">
                          <a:solidFill>
                            <a:schemeClr val="accent1"/>
                          </a:solidFill>
                          <a:latin typeface="Georgia" pitchFamily="18" charset="0"/>
                        </a:defRPr>
                      </a:lvl4pPr>
                      <a:lvl5pPr marL="1206500">
                        <a:spcBef>
                          <a:spcPts val="300"/>
                        </a:spcBef>
                        <a:buClr>
                          <a:srgbClr val="A04DA3"/>
                        </a:buClr>
                        <a:buFont typeface="Georgia" pitchFamily="18" charset="0"/>
                        <a:defRPr>
                          <a:solidFill>
                            <a:srgbClr val="A04DA3"/>
                          </a:solidFill>
                          <a:latin typeface="Georgia" pitchFamily="18" charset="0"/>
                        </a:defRPr>
                      </a:lvl5pPr>
                      <a:lvl6pPr marL="1663700" fontAlgn="base">
                        <a:spcBef>
                          <a:spcPts val="300"/>
                        </a:spcBef>
                        <a:spcAft>
                          <a:spcPct val="0"/>
                        </a:spcAft>
                        <a:buClr>
                          <a:srgbClr val="A04DA3"/>
                        </a:buClr>
                        <a:buFont typeface="Georgia" pitchFamily="18" charset="0"/>
                        <a:defRPr>
                          <a:solidFill>
                            <a:srgbClr val="A04DA3"/>
                          </a:solidFill>
                          <a:latin typeface="Georgia" pitchFamily="18" charset="0"/>
                        </a:defRPr>
                      </a:lvl6pPr>
                      <a:lvl7pPr marL="2120900" fontAlgn="base">
                        <a:spcBef>
                          <a:spcPts val="300"/>
                        </a:spcBef>
                        <a:spcAft>
                          <a:spcPct val="0"/>
                        </a:spcAft>
                        <a:buClr>
                          <a:srgbClr val="A04DA3"/>
                        </a:buClr>
                        <a:buFont typeface="Georgia" pitchFamily="18" charset="0"/>
                        <a:defRPr>
                          <a:solidFill>
                            <a:srgbClr val="A04DA3"/>
                          </a:solidFill>
                          <a:latin typeface="Georgia" pitchFamily="18" charset="0"/>
                        </a:defRPr>
                      </a:lvl7pPr>
                      <a:lvl8pPr marL="2578100" fontAlgn="base">
                        <a:spcBef>
                          <a:spcPts val="300"/>
                        </a:spcBef>
                        <a:spcAft>
                          <a:spcPct val="0"/>
                        </a:spcAft>
                        <a:buClr>
                          <a:srgbClr val="A04DA3"/>
                        </a:buClr>
                        <a:buFont typeface="Georgia" pitchFamily="18" charset="0"/>
                        <a:defRPr>
                          <a:solidFill>
                            <a:srgbClr val="A04DA3"/>
                          </a:solidFill>
                          <a:latin typeface="Georgia" pitchFamily="18" charset="0"/>
                        </a:defRPr>
                      </a:lvl8pPr>
                      <a:lvl9pPr marL="3035300" fontAlgn="base">
                        <a:spcBef>
                          <a:spcPts val="300"/>
                        </a:spcBef>
                        <a:spcAft>
                          <a:spcPct val="0"/>
                        </a:spcAft>
                        <a:buClr>
                          <a:srgbClr val="A04DA3"/>
                        </a:buClr>
                        <a:buFont typeface="Georgia" pitchFamily="18" charset="0"/>
                        <a:defRPr>
                          <a:solidFill>
                            <a:srgbClr val="A04DA3"/>
                          </a:solidFill>
                          <a:latin typeface="Georgia" pitchFamily="18" charset="0"/>
                        </a:defRPr>
                      </a:lvl9pPr>
                    </a:lstStyle>
                    <a:p>
                      <a:pPr marL="109538" marR="0" lvl="0" indent="0" algn="l" defTabSz="914400" rtl="0" eaLnBrk="1" fontAlgn="base" latinLnBrk="0" hangingPunct="1">
                        <a:lnSpc>
                          <a:spcPct val="100000"/>
                        </a:lnSpc>
                        <a:spcBef>
                          <a:spcPts val="300"/>
                        </a:spcBef>
                        <a:spcAft>
                          <a:spcPct val="0"/>
                        </a:spcAft>
                        <a:buClr>
                          <a:srgbClr val="A04DA3"/>
                        </a:buClr>
                        <a:buSzTx/>
                        <a:buFont typeface="Georgia" pitchFamily="18" charset="0"/>
                        <a:buNone/>
                        <a:tabLst/>
                      </a:pPr>
                      <a:r>
                        <a:rPr kumimoji="0" lang="el-GR" altLang="el-GR" sz="2400" b="0" i="0" u="none" strike="noStrike" cap="none" normalizeH="0" baseline="0" dirty="0" smtClean="0">
                          <a:ln>
                            <a:noFill/>
                          </a:ln>
                          <a:solidFill>
                            <a:schemeClr val="tx1"/>
                          </a:solidFill>
                          <a:effectLst/>
                          <a:latin typeface="+mn-lt"/>
                        </a:rPr>
                        <a:t>Β)</a:t>
                      </a:r>
                    </a:p>
                  </a:txBody>
                  <a:tcPr anchor="ctr" horzOverflow="overflow">
                    <a:lnL>
                      <a:noFill/>
                    </a:lnL>
                    <a:lnR>
                      <a:noFill/>
                    </a:lnR>
                    <a:lnT>
                      <a:noFill/>
                    </a:lnT>
                    <a:lnB>
                      <a:noFill/>
                    </a:lnB>
                    <a:lnTlToBr>
                      <a:noFill/>
                    </a:lnTlToBr>
                    <a:lnBlToTr>
                      <a:noFill/>
                    </a:lnBlToTr>
                    <a:noFill/>
                  </a:tcPr>
                </a:tc>
                <a:tc>
                  <a:txBody>
                    <a:bodyPr/>
                    <a:lstStyle>
                      <a:lvl1pPr>
                        <a:spcBef>
                          <a:spcPts val="300"/>
                        </a:spcBef>
                        <a:buClr>
                          <a:srgbClr val="A04DA3"/>
                        </a:buClr>
                        <a:buFont typeface="Georgia" pitchFamily="18" charset="0"/>
                        <a:defRPr sz="2400">
                          <a:solidFill>
                            <a:schemeClr val="tx1"/>
                          </a:solidFill>
                          <a:latin typeface="Georgia" pitchFamily="18" charset="0"/>
                        </a:defRPr>
                      </a:lvl1pPr>
                      <a:lvl2pPr>
                        <a:spcBef>
                          <a:spcPts val="300"/>
                        </a:spcBef>
                        <a:buClr>
                          <a:schemeClr val="accent2"/>
                        </a:buClr>
                        <a:buFont typeface="Georgia" pitchFamily="18" charset="0"/>
                        <a:defRPr sz="2200">
                          <a:solidFill>
                            <a:schemeClr val="accent2"/>
                          </a:solidFill>
                          <a:latin typeface="Georgia" pitchFamily="18" charset="0"/>
                        </a:defRPr>
                      </a:lvl2pPr>
                      <a:lvl3pPr>
                        <a:spcBef>
                          <a:spcPts val="300"/>
                        </a:spcBef>
                        <a:buClr>
                          <a:schemeClr val="accent1"/>
                        </a:buClr>
                        <a:buFont typeface="Wingdings 2" pitchFamily="18" charset="2"/>
                        <a:defRPr sz="2000">
                          <a:solidFill>
                            <a:schemeClr val="accent1"/>
                          </a:solidFill>
                          <a:latin typeface="Georgia" pitchFamily="18" charset="0"/>
                        </a:defRPr>
                      </a:lvl3pPr>
                      <a:lvl4pPr>
                        <a:spcBef>
                          <a:spcPts val="300"/>
                        </a:spcBef>
                        <a:buClr>
                          <a:schemeClr val="accent1"/>
                        </a:buClr>
                        <a:buFont typeface="Wingdings 2" pitchFamily="18" charset="2"/>
                        <a:defRPr sz="2000">
                          <a:solidFill>
                            <a:schemeClr val="accent1"/>
                          </a:solidFill>
                          <a:latin typeface="Georgia" pitchFamily="18" charset="0"/>
                        </a:defRPr>
                      </a:lvl4pPr>
                      <a:lvl5pPr>
                        <a:spcBef>
                          <a:spcPts val="300"/>
                        </a:spcBef>
                        <a:buClr>
                          <a:srgbClr val="A04DA3"/>
                        </a:buClr>
                        <a:buFont typeface="Georgia" pitchFamily="18" charset="0"/>
                        <a:defRPr>
                          <a:solidFill>
                            <a:srgbClr val="A04DA3"/>
                          </a:solidFill>
                          <a:latin typeface="Georgia" pitchFamily="18" charset="0"/>
                        </a:defRPr>
                      </a:lvl5pPr>
                      <a:lvl6pPr fontAlgn="base">
                        <a:spcBef>
                          <a:spcPts val="300"/>
                        </a:spcBef>
                        <a:spcAft>
                          <a:spcPct val="0"/>
                        </a:spcAft>
                        <a:buClr>
                          <a:srgbClr val="A04DA3"/>
                        </a:buClr>
                        <a:buFont typeface="Georgia" pitchFamily="18" charset="0"/>
                        <a:defRPr>
                          <a:solidFill>
                            <a:srgbClr val="A04DA3"/>
                          </a:solidFill>
                          <a:latin typeface="Georgia" pitchFamily="18" charset="0"/>
                        </a:defRPr>
                      </a:lvl6pPr>
                      <a:lvl7pPr fontAlgn="base">
                        <a:spcBef>
                          <a:spcPts val="300"/>
                        </a:spcBef>
                        <a:spcAft>
                          <a:spcPct val="0"/>
                        </a:spcAft>
                        <a:buClr>
                          <a:srgbClr val="A04DA3"/>
                        </a:buClr>
                        <a:buFont typeface="Georgia" pitchFamily="18" charset="0"/>
                        <a:defRPr>
                          <a:solidFill>
                            <a:srgbClr val="A04DA3"/>
                          </a:solidFill>
                          <a:latin typeface="Georgia" pitchFamily="18" charset="0"/>
                        </a:defRPr>
                      </a:lvl7pPr>
                      <a:lvl8pPr fontAlgn="base">
                        <a:spcBef>
                          <a:spcPts val="300"/>
                        </a:spcBef>
                        <a:spcAft>
                          <a:spcPct val="0"/>
                        </a:spcAft>
                        <a:buClr>
                          <a:srgbClr val="A04DA3"/>
                        </a:buClr>
                        <a:buFont typeface="Georgia" pitchFamily="18" charset="0"/>
                        <a:defRPr>
                          <a:solidFill>
                            <a:srgbClr val="A04DA3"/>
                          </a:solidFill>
                          <a:latin typeface="Georgia" pitchFamily="18" charset="0"/>
                        </a:defRPr>
                      </a:lvl8pPr>
                      <a:lvl9pPr fontAlgn="base">
                        <a:spcBef>
                          <a:spcPts val="300"/>
                        </a:spcBef>
                        <a:spcAft>
                          <a:spcPct val="0"/>
                        </a:spcAft>
                        <a:buClr>
                          <a:srgbClr val="A04DA3"/>
                        </a:buClr>
                        <a:buFont typeface="Georgia" pitchFamily="18" charset="0"/>
                        <a:defRPr>
                          <a:solidFill>
                            <a:srgbClr val="A04DA3"/>
                          </a:solidFill>
                          <a:latin typeface="Georgia"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2400" b="0" i="0" u="none" strike="noStrike" cap="none" normalizeH="0" baseline="0" dirty="0" smtClean="0">
                          <a:ln>
                            <a:noFill/>
                          </a:ln>
                          <a:solidFill>
                            <a:schemeClr val="tx1"/>
                          </a:solidFill>
                          <a:effectLst/>
                          <a:latin typeface="+mn-lt"/>
                          <a:cs typeface="Arial" pitchFamily="34" charset="0"/>
                        </a:rPr>
                        <a:t>Kilograms </a:t>
                      </a:r>
                    </a:p>
                  </a:txBody>
                  <a:tcPr anchor="ctr" horzOverflow="overflow">
                    <a:lnL>
                      <a:noFill/>
                    </a:lnL>
                    <a:lnR cap="flat">
                      <a:noFill/>
                    </a:lnR>
                    <a:lnT>
                      <a:noFill/>
                    </a:lnT>
                    <a:lnB>
                      <a:noFill/>
                    </a:lnB>
                    <a:lnTlToBr>
                      <a:noFill/>
                    </a:lnTlToBr>
                    <a:lnBlToTr>
                      <a:noFill/>
                    </a:lnBlToTr>
                    <a:noFill/>
                  </a:tcPr>
                </a:tc>
              </a:tr>
              <a:tr h="228600">
                <a:tc>
                  <a:txBody>
                    <a:bodyPr/>
                    <a:lstStyle>
                      <a:lvl1pPr marL="109538">
                        <a:spcBef>
                          <a:spcPts val="300"/>
                        </a:spcBef>
                        <a:buClr>
                          <a:srgbClr val="A04DA3"/>
                        </a:buClr>
                        <a:buFont typeface="Georgia" pitchFamily="18" charset="0"/>
                        <a:defRPr sz="2400">
                          <a:solidFill>
                            <a:schemeClr val="tx1"/>
                          </a:solidFill>
                          <a:latin typeface="Georgia" pitchFamily="18" charset="0"/>
                        </a:defRPr>
                      </a:lvl1pPr>
                      <a:lvl2pPr marL="411163">
                        <a:spcBef>
                          <a:spcPts val="300"/>
                        </a:spcBef>
                        <a:buClr>
                          <a:schemeClr val="accent2"/>
                        </a:buClr>
                        <a:buFont typeface="Georgia" pitchFamily="18" charset="0"/>
                        <a:defRPr sz="2200">
                          <a:solidFill>
                            <a:schemeClr val="accent2"/>
                          </a:solidFill>
                          <a:latin typeface="Georgia" pitchFamily="18" charset="0"/>
                        </a:defRPr>
                      </a:lvl2pPr>
                      <a:lvl3pPr marL="703263">
                        <a:spcBef>
                          <a:spcPts val="300"/>
                        </a:spcBef>
                        <a:buClr>
                          <a:schemeClr val="accent1"/>
                        </a:buClr>
                        <a:buFont typeface="Wingdings 2" pitchFamily="18" charset="2"/>
                        <a:defRPr sz="2000">
                          <a:solidFill>
                            <a:schemeClr val="accent1"/>
                          </a:solidFill>
                          <a:latin typeface="Georgia" pitchFamily="18" charset="0"/>
                        </a:defRPr>
                      </a:lvl3pPr>
                      <a:lvl4pPr marL="979488">
                        <a:spcBef>
                          <a:spcPts val="300"/>
                        </a:spcBef>
                        <a:buClr>
                          <a:schemeClr val="accent1"/>
                        </a:buClr>
                        <a:buFont typeface="Wingdings 2" pitchFamily="18" charset="2"/>
                        <a:defRPr sz="2000">
                          <a:solidFill>
                            <a:schemeClr val="accent1"/>
                          </a:solidFill>
                          <a:latin typeface="Georgia" pitchFamily="18" charset="0"/>
                        </a:defRPr>
                      </a:lvl4pPr>
                      <a:lvl5pPr marL="1206500">
                        <a:spcBef>
                          <a:spcPts val="300"/>
                        </a:spcBef>
                        <a:buClr>
                          <a:srgbClr val="A04DA3"/>
                        </a:buClr>
                        <a:buFont typeface="Georgia" pitchFamily="18" charset="0"/>
                        <a:defRPr>
                          <a:solidFill>
                            <a:srgbClr val="A04DA3"/>
                          </a:solidFill>
                          <a:latin typeface="Georgia" pitchFamily="18" charset="0"/>
                        </a:defRPr>
                      </a:lvl5pPr>
                      <a:lvl6pPr marL="1663700" fontAlgn="base">
                        <a:spcBef>
                          <a:spcPts val="300"/>
                        </a:spcBef>
                        <a:spcAft>
                          <a:spcPct val="0"/>
                        </a:spcAft>
                        <a:buClr>
                          <a:srgbClr val="A04DA3"/>
                        </a:buClr>
                        <a:buFont typeface="Georgia" pitchFamily="18" charset="0"/>
                        <a:defRPr>
                          <a:solidFill>
                            <a:srgbClr val="A04DA3"/>
                          </a:solidFill>
                          <a:latin typeface="Georgia" pitchFamily="18" charset="0"/>
                        </a:defRPr>
                      </a:lvl6pPr>
                      <a:lvl7pPr marL="2120900" fontAlgn="base">
                        <a:spcBef>
                          <a:spcPts val="300"/>
                        </a:spcBef>
                        <a:spcAft>
                          <a:spcPct val="0"/>
                        </a:spcAft>
                        <a:buClr>
                          <a:srgbClr val="A04DA3"/>
                        </a:buClr>
                        <a:buFont typeface="Georgia" pitchFamily="18" charset="0"/>
                        <a:defRPr>
                          <a:solidFill>
                            <a:srgbClr val="A04DA3"/>
                          </a:solidFill>
                          <a:latin typeface="Georgia" pitchFamily="18" charset="0"/>
                        </a:defRPr>
                      </a:lvl7pPr>
                      <a:lvl8pPr marL="2578100" fontAlgn="base">
                        <a:spcBef>
                          <a:spcPts val="300"/>
                        </a:spcBef>
                        <a:spcAft>
                          <a:spcPct val="0"/>
                        </a:spcAft>
                        <a:buClr>
                          <a:srgbClr val="A04DA3"/>
                        </a:buClr>
                        <a:buFont typeface="Georgia" pitchFamily="18" charset="0"/>
                        <a:defRPr>
                          <a:solidFill>
                            <a:srgbClr val="A04DA3"/>
                          </a:solidFill>
                          <a:latin typeface="Georgia" pitchFamily="18" charset="0"/>
                        </a:defRPr>
                      </a:lvl8pPr>
                      <a:lvl9pPr marL="3035300" fontAlgn="base">
                        <a:spcBef>
                          <a:spcPts val="300"/>
                        </a:spcBef>
                        <a:spcAft>
                          <a:spcPct val="0"/>
                        </a:spcAft>
                        <a:buClr>
                          <a:srgbClr val="A04DA3"/>
                        </a:buClr>
                        <a:buFont typeface="Georgia" pitchFamily="18" charset="0"/>
                        <a:defRPr>
                          <a:solidFill>
                            <a:srgbClr val="A04DA3"/>
                          </a:solidFill>
                          <a:latin typeface="Georgia" pitchFamily="18" charset="0"/>
                        </a:defRPr>
                      </a:lvl9pPr>
                    </a:lstStyle>
                    <a:p>
                      <a:pPr marL="109538" marR="0" lvl="0" indent="0" algn="l" defTabSz="914400" rtl="0" eaLnBrk="1" fontAlgn="base" latinLnBrk="0" hangingPunct="1">
                        <a:lnSpc>
                          <a:spcPct val="100000"/>
                        </a:lnSpc>
                        <a:spcBef>
                          <a:spcPts val="300"/>
                        </a:spcBef>
                        <a:spcAft>
                          <a:spcPct val="0"/>
                        </a:spcAft>
                        <a:buClr>
                          <a:srgbClr val="A04DA3"/>
                        </a:buClr>
                        <a:buSzTx/>
                        <a:buFont typeface="Georgia" pitchFamily="18" charset="0"/>
                        <a:buNone/>
                        <a:tabLst/>
                      </a:pPr>
                      <a:r>
                        <a:rPr kumimoji="0" lang="el-GR" altLang="el-GR" sz="2400" b="1" i="0" u="none" strike="noStrike" cap="none" normalizeH="0" baseline="0" dirty="0" smtClean="0">
                          <a:ln>
                            <a:noFill/>
                          </a:ln>
                          <a:solidFill>
                            <a:srgbClr val="004A82"/>
                          </a:solidFill>
                          <a:effectLst/>
                          <a:latin typeface="+mn-lt"/>
                        </a:rPr>
                        <a:t>Γ)</a:t>
                      </a:r>
                    </a:p>
                  </a:txBody>
                  <a:tcPr anchor="ctr" horzOverflow="overflow">
                    <a:lnL>
                      <a:noFill/>
                    </a:lnL>
                    <a:lnR>
                      <a:noFill/>
                    </a:lnR>
                    <a:lnT>
                      <a:noFill/>
                    </a:lnT>
                    <a:lnB>
                      <a:noFill/>
                    </a:lnB>
                    <a:lnTlToBr>
                      <a:noFill/>
                    </a:lnTlToBr>
                    <a:lnBlToTr>
                      <a:noFill/>
                    </a:lnBlToTr>
                    <a:noFill/>
                  </a:tcPr>
                </a:tc>
                <a:tc>
                  <a:txBody>
                    <a:bodyPr/>
                    <a:lstStyle>
                      <a:lvl1pPr>
                        <a:spcBef>
                          <a:spcPts val="300"/>
                        </a:spcBef>
                        <a:buClr>
                          <a:srgbClr val="A04DA3"/>
                        </a:buClr>
                        <a:buFont typeface="Georgia" pitchFamily="18" charset="0"/>
                        <a:defRPr sz="2400">
                          <a:solidFill>
                            <a:schemeClr val="tx1"/>
                          </a:solidFill>
                          <a:latin typeface="Georgia" pitchFamily="18" charset="0"/>
                        </a:defRPr>
                      </a:lvl1pPr>
                      <a:lvl2pPr>
                        <a:spcBef>
                          <a:spcPts val="300"/>
                        </a:spcBef>
                        <a:buClr>
                          <a:schemeClr val="accent2"/>
                        </a:buClr>
                        <a:buFont typeface="Georgia" pitchFamily="18" charset="0"/>
                        <a:defRPr sz="2200">
                          <a:solidFill>
                            <a:schemeClr val="accent2"/>
                          </a:solidFill>
                          <a:latin typeface="Georgia" pitchFamily="18" charset="0"/>
                        </a:defRPr>
                      </a:lvl2pPr>
                      <a:lvl3pPr>
                        <a:spcBef>
                          <a:spcPts val="300"/>
                        </a:spcBef>
                        <a:buClr>
                          <a:schemeClr val="accent1"/>
                        </a:buClr>
                        <a:buFont typeface="Wingdings 2" pitchFamily="18" charset="2"/>
                        <a:defRPr sz="2000">
                          <a:solidFill>
                            <a:schemeClr val="accent1"/>
                          </a:solidFill>
                          <a:latin typeface="Georgia" pitchFamily="18" charset="0"/>
                        </a:defRPr>
                      </a:lvl3pPr>
                      <a:lvl4pPr>
                        <a:spcBef>
                          <a:spcPts val="300"/>
                        </a:spcBef>
                        <a:buClr>
                          <a:schemeClr val="accent1"/>
                        </a:buClr>
                        <a:buFont typeface="Wingdings 2" pitchFamily="18" charset="2"/>
                        <a:defRPr sz="2000">
                          <a:solidFill>
                            <a:schemeClr val="accent1"/>
                          </a:solidFill>
                          <a:latin typeface="Georgia" pitchFamily="18" charset="0"/>
                        </a:defRPr>
                      </a:lvl4pPr>
                      <a:lvl5pPr>
                        <a:spcBef>
                          <a:spcPts val="300"/>
                        </a:spcBef>
                        <a:buClr>
                          <a:srgbClr val="A04DA3"/>
                        </a:buClr>
                        <a:buFont typeface="Georgia" pitchFamily="18" charset="0"/>
                        <a:defRPr>
                          <a:solidFill>
                            <a:srgbClr val="A04DA3"/>
                          </a:solidFill>
                          <a:latin typeface="Georgia" pitchFamily="18" charset="0"/>
                        </a:defRPr>
                      </a:lvl5pPr>
                      <a:lvl6pPr fontAlgn="base">
                        <a:spcBef>
                          <a:spcPts val="300"/>
                        </a:spcBef>
                        <a:spcAft>
                          <a:spcPct val="0"/>
                        </a:spcAft>
                        <a:buClr>
                          <a:srgbClr val="A04DA3"/>
                        </a:buClr>
                        <a:buFont typeface="Georgia" pitchFamily="18" charset="0"/>
                        <a:defRPr>
                          <a:solidFill>
                            <a:srgbClr val="A04DA3"/>
                          </a:solidFill>
                          <a:latin typeface="Georgia" pitchFamily="18" charset="0"/>
                        </a:defRPr>
                      </a:lvl6pPr>
                      <a:lvl7pPr fontAlgn="base">
                        <a:spcBef>
                          <a:spcPts val="300"/>
                        </a:spcBef>
                        <a:spcAft>
                          <a:spcPct val="0"/>
                        </a:spcAft>
                        <a:buClr>
                          <a:srgbClr val="A04DA3"/>
                        </a:buClr>
                        <a:buFont typeface="Georgia" pitchFamily="18" charset="0"/>
                        <a:defRPr>
                          <a:solidFill>
                            <a:srgbClr val="A04DA3"/>
                          </a:solidFill>
                          <a:latin typeface="Georgia" pitchFamily="18" charset="0"/>
                        </a:defRPr>
                      </a:lvl7pPr>
                      <a:lvl8pPr fontAlgn="base">
                        <a:spcBef>
                          <a:spcPts val="300"/>
                        </a:spcBef>
                        <a:spcAft>
                          <a:spcPct val="0"/>
                        </a:spcAft>
                        <a:buClr>
                          <a:srgbClr val="A04DA3"/>
                        </a:buClr>
                        <a:buFont typeface="Georgia" pitchFamily="18" charset="0"/>
                        <a:defRPr>
                          <a:solidFill>
                            <a:srgbClr val="A04DA3"/>
                          </a:solidFill>
                          <a:latin typeface="Georgia" pitchFamily="18" charset="0"/>
                        </a:defRPr>
                      </a:lvl8pPr>
                      <a:lvl9pPr fontAlgn="base">
                        <a:spcBef>
                          <a:spcPts val="300"/>
                        </a:spcBef>
                        <a:spcAft>
                          <a:spcPct val="0"/>
                        </a:spcAft>
                        <a:buClr>
                          <a:srgbClr val="A04DA3"/>
                        </a:buClr>
                        <a:buFont typeface="Georgia" pitchFamily="18" charset="0"/>
                        <a:defRPr>
                          <a:solidFill>
                            <a:srgbClr val="A04DA3"/>
                          </a:solidFill>
                          <a:latin typeface="Georgia"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400" b="1" i="0" u="none" strike="noStrike" cap="none" normalizeH="0" baseline="0" dirty="0" smtClean="0">
                          <a:ln>
                            <a:noFill/>
                          </a:ln>
                          <a:solidFill>
                            <a:srgbClr val="004A82"/>
                          </a:solidFill>
                          <a:effectLst/>
                          <a:latin typeface="+mn-lt"/>
                          <a:cs typeface="Arial" pitchFamily="34" charset="0"/>
                        </a:rPr>
                        <a:t>Μερική πίεση</a:t>
                      </a:r>
                      <a:r>
                        <a:rPr kumimoji="0" lang="en-US" altLang="el-GR" sz="2400" b="1" i="0" u="none" strike="noStrike" cap="none" normalizeH="0" baseline="0" dirty="0" smtClean="0">
                          <a:ln>
                            <a:noFill/>
                          </a:ln>
                          <a:solidFill>
                            <a:srgbClr val="004A82"/>
                          </a:solidFill>
                          <a:effectLst/>
                          <a:latin typeface="+mn-lt"/>
                          <a:cs typeface="Arial" pitchFamily="34" charset="0"/>
                        </a:rPr>
                        <a:t> </a:t>
                      </a:r>
                    </a:p>
                  </a:txBody>
                  <a:tcPr anchor="ctr" horzOverflow="overflow">
                    <a:lnL>
                      <a:noFill/>
                    </a:lnL>
                    <a:lnR cap="flat">
                      <a:noFill/>
                    </a:lnR>
                    <a:lnT>
                      <a:noFill/>
                    </a:lnT>
                    <a:lnB>
                      <a:noFill/>
                    </a:lnB>
                    <a:lnTlToBr>
                      <a:noFill/>
                    </a:lnTlToBr>
                    <a:lnBlToTr>
                      <a:noFill/>
                    </a:lnBlToTr>
                    <a:noFill/>
                  </a:tcPr>
                </a:tc>
              </a:tr>
              <a:tr h="228600">
                <a:tc>
                  <a:txBody>
                    <a:bodyPr/>
                    <a:lstStyle>
                      <a:lvl1pPr marL="109538">
                        <a:spcBef>
                          <a:spcPts val="300"/>
                        </a:spcBef>
                        <a:buClr>
                          <a:srgbClr val="A04DA3"/>
                        </a:buClr>
                        <a:buFont typeface="Georgia" pitchFamily="18" charset="0"/>
                        <a:defRPr sz="2400">
                          <a:solidFill>
                            <a:schemeClr val="tx1"/>
                          </a:solidFill>
                          <a:latin typeface="Georgia" pitchFamily="18" charset="0"/>
                        </a:defRPr>
                      </a:lvl1pPr>
                      <a:lvl2pPr marL="411163">
                        <a:spcBef>
                          <a:spcPts val="300"/>
                        </a:spcBef>
                        <a:buClr>
                          <a:schemeClr val="accent2"/>
                        </a:buClr>
                        <a:buFont typeface="Georgia" pitchFamily="18" charset="0"/>
                        <a:defRPr sz="2200">
                          <a:solidFill>
                            <a:schemeClr val="accent2"/>
                          </a:solidFill>
                          <a:latin typeface="Georgia" pitchFamily="18" charset="0"/>
                        </a:defRPr>
                      </a:lvl2pPr>
                      <a:lvl3pPr marL="703263">
                        <a:spcBef>
                          <a:spcPts val="300"/>
                        </a:spcBef>
                        <a:buClr>
                          <a:schemeClr val="accent1"/>
                        </a:buClr>
                        <a:buFont typeface="Wingdings 2" pitchFamily="18" charset="2"/>
                        <a:defRPr sz="2000">
                          <a:solidFill>
                            <a:schemeClr val="accent1"/>
                          </a:solidFill>
                          <a:latin typeface="Georgia" pitchFamily="18" charset="0"/>
                        </a:defRPr>
                      </a:lvl3pPr>
                      <a:lvl4pPr marL="979488">
                        <a:spcBef>
                          <a:spcPts val="300"/>
                        </a:spcBef>
                        <a:buClr>
                          <a:schemeClr val="accent1"/>
                        </a:buClr>
                        <a:buFont typeface="Wingdings 2" pitchFamily="18" charset="2"/>
                        <a:defRPr sz="2000">
                          <a:solidFill>
                            <a:schemeClr val="accent1"/>
                          </a:solidFill>
                          <a:latin typeface="Georgia" pitchFamily="18" charset="0"/>
                        </a:defRPr>
                      </a:lvl4pPr>
                      <a:lvl5pPr marL="1206500">
                        <a:spcBef>
                          <a:spcPts val="300"/>
                        </a:spcBef>
                        <a:buClr>
                          <a:srgbClr val="A04DA3"/>
                        </a:buClr>
                        <a:buFont typeface="Georgia" pitchFamily="18" charset="0"/>
                        <a:defRPr>
                          <a:solidFill>
                            <a:srgbClr val="A04DA3"/>
                          </a:solidFill>
                          <a:latin typeface="Georgia" pitchFamily="18" charset="0"/>
                        </a:defRPr>
                      </a:lvl5pPr>
                      <a:lvl6pPr marL="1663700" fontAlgn="base">
                        <a:spcBef>
                          <a:spcPts val="300"/>
                        </a:spcBef>
                        <a:spcAft>
                          <a:spcPct val="0"/>
                        </a:spcAft>
                        <a:buClr>
                          <a:srgbClr val="A04DA3"/>
                        </a:buClr>
                        <a:buFont typeface="Georgia" pitchFamily="18" charset="0"/>
                        <a:defRPr>
                          <a:solidFill>
                            <a:srgbClr val="A04DA3"/>
                          </a:solidFill>
                          <a:latin typeface="Georgia" pitchFamily="18" charset="0"/>
                        </a:defRPr>
                      </a:lvl6pPr>
                      <a:lvl7pPr marL="2120900" fontAlgn="base">
                        <a:spcBef>
                          <a:spcPts val="300"/>
                        </a:spcBef>
                        <a:spcAft>
                          <a:spcPct val="0"/>
                        </a:spcAft>
                        <a:buClr>
                          <a:srgbClr val="A04DA3"/>
                        </a:buClr>
                        <a:buFont typeface="Georgia" pitchFamily="18" charset="0"/>
                        <a:defRPr>
                          <a:solidFill>
                            <a:srgbClr val="A04DA3"/>
                          </a:solidFill>
                          <a:latin typeface="Georgia" pitchFamily="18" charset="0"/>
                        </a:defRPr>
                      </a:lvl7pPr>
                      <a:lvl8pPr marL="2578100" fontAlgn="base">
                        <a:spcBef>
                          <a:spcPts val="300"/>
                        </a:spcBef>
                        <a:spcAft>
                          <a:spcPct val="0"/>
                        </a:spcAft>
                        <a:buClr>
                          <a:srgbClr val="A04DA3"/>
                        </a:buClr>
                        <a:buFont typeface="Georgia" pitchFamily="18" charset="0"/>
                        <a:defRPr>
                          <a:solidFill>
                            <a:srgbClr val="A04DA3"/>
                          </a:solidFill>
                          <a:latin typeface="Georgia" pitchFamily="18" charset="0"/>
                        </a:defRPr>
                      </a:lvl8pPr>
                      <a:lvl9pPr marL="3035300" fontAlgn="base">
                        <a:spcBef>
                          <a:spcPts val="300"/>
                        </a:spcBef>
                        <a:spcAft>
                          <a:spcPct val="0"/>
                        </a:spcAft>
                        <a:buClr>
                          <a:srgbClr val="A04DA3"/>
                        </a:buClr>
                        <a:buFont typeface="Georgia" pitchFamily="18" charset="0"/>
                        <a:defRPr>
                          <a:solidFill>
                            <a:srgbClr val="A04DA3"/>
                          </a:solidFill>
                          <a:latin typeface="Georgia" pitchFamily="18" charset="0"/>
                        </a:defRPr>
                      </a:lvl9pPr>
                    </a:lstStyle>
                    <a:p>
                      <a:pPr marL="109538" marR="0" lvl="0" indent="0" algn="l" defTabSz="914400" rtl="0" eaLnBrk="1" fontAlgn="base" latinLnBrk="0" hangingPunct="1">
                        <a:lnSpc>
                          <a:spcPct val="100000"/>
                        </a:lnSpc>
                        <a:spcBef>
                          <a:spcPts val="300"/>
                        </a:spcBef>
                        <a:spcAft>
                          <a:spcPct val="0"/>
                        </a:spcAft>
                        <a:buClr>
                          <a:srgbClr val="A04DA3"/>
                        </a:buClr>
                        <a:buSzTx/>
                        <a:buFont typeface="Georgia" pitchFamily="18" charset="0"/>
                        <a:buNone/>
                        <a:tabLst/>
                      </a:pPr>
                      <a:r>
                        <a:rPr kumimoji="0" lang="el-GR" altLang="el-GR" sz="2400" b="0" i="0" u="none" strike="noStrike" cap="none" normalizeH="0" baseline="0" smtClean="0">
                          <a:ln>
                            <a:noFill/>
                          </a:ln>
                          <a:solidFill>
                            <a:schemeClr val="tx1"/>
                          </a:solidFill>
                          <a:effectLst/>
                          <a:latin typeface="+mn-lt"/>
                        </a:rPr>
                        <a:t>Δ)</a:t>
                      </a:r>
                    </a:p>
                  </a:txBody>
                  <a:tcPr anchor="ctr" horzOverflow="overflow">
                    <a:lnL>
                      <a:noFill/>
                    </a:lnL>
                    <a:lnR>
                      <a:noFill/>
                    </a:lnR>
                    <a:lnT>
                      <a:noFill/>
                    </a:lnT>
                    <a:lnB cap="flat">
                      <a:noFill/>
                    </a:lnB>
                    <a:lnTlToBr>
                      <a:noFill/>
                    </a:lnTlToBr>
                    <a:lnBlToTr>
                      <a:noFill/>
                    </a:lnBlToTr>
                    <a:noFill/>
                  </a:tcPr>
                </a:tc>
                <a:tc>
                  <a:txBody>
                    <a:bodyPr/>
                    <a:lstStyle>
                      <a:lvl1pPr>
                        <a:spcBef>
                          <a:spcPts val="300"/>
                        </a:spcBef>
                        <a:buClr>
                          <a:srgbClr val="A04DA3"/>
                        </a:buClr>
                        <a:buFont typeface="Georgia" pitchFamily="18" charset="0"/>
                        <a:defRPr sz="2400">
                          <a:solidFill>
                            <a:schemeClr val="tx1"/>
                          </a:solidFill>
                          <a:latin typeface="Georgia" pitchFamily="18" charset="0"/>
                        </a:defRPr>
                      </a:lvl1pPr>
                      <a:lvl2pPr>
                        <a:spcBef>
                          <a:spcPts val="300"/>
                        </a:spcBef>
                        <a:buClr>
                          <a:schemeClr val="accent2"/>
                        </a:buClr>
                        <a:buFont typeface="Georgia" pitchFamily="18" charset="0"/>
                        <a:defRPr sz="2200">
                          <a:solidFill>
                            <a:schemeClr val="accent2"/>
                          </a:solidFill>
                          <a:latin typeface="Georgia" pitchFamily="18" charset="0"/>
                        </a:defRPr>
                      </a:lvl2pPr>
                      <a:lvl3pPr>
                        <a:spcBef>
                          <a:spcPts val="300"/>
                        </a:spcBef>
                        <a:buClr>
                          <a:schemeClr val="accent1"/>
                        </a:buClr>
                        <a:buFont typeface="Wingdings 2" pitchFamily="18" charset="2"/>
                        <a:defRPr sz="2000">
                          <a:solidFill>
                            <a:schemeClr val="accent1"/>
                          </a:solidFill>
                          <a:latin typeface="Georgia" pitchFamily="18" charset="0"/>
                        </a:defRPr>
                      </a:lvl3pPr>
                      <a:lvl4pPr>
                        <a:spcBef>
                          <a:spcPts val="300"/>
                        </a:spcBef>
                        <a:buClr>
                          <a:schemeClr val="accent1"/>
                        </a:buClr>
                        <a:buFont typeface="Wingdings 2" pitchFamily="18" charset="2"/>
                        <a:defRPr sz="2000">
                          <a:solidFill>
                            <a:schemeClr val="accent1"/>
                          </a:solidFill>
                          <a:latin typeface="Georgia" pitchFamily="18" charset="0"/>
                        </a:defRPr>
                      </a:lvl4pPr>
                      <a:lvl5pPr>
                        <a:spcBef>
                          <a:spcPts val="300"/>
                        </a:spcBef>
                        <a:buClr>
                          <a:srgbClr val="A04DA3"/>
                        </a:buClr>
                        <a:buFont typeface="Georgia" pitchFamily="18" charset="0"/>
                        <a:defRPr>
                          <a:solidFill>
                            <a:srgbClr val="A04DA3"/>
                          </a:solidFill>
                          <a:latin typeface="Georgia" pitchFamily="18" charset="0"/>
                        </a:defRPr>
                      </a:lvl5pPr>
                      <a:lvl6pPr fontAlgn="base">
                        <a:spcBef>
                          <a:spcPts val="300"/>
                        </a:spcBef>
                        <a:spcAft>
                          <a:spcPct val="0"/>
                        </a:spcAft>
                        <a:buClr>
                          <a:srgbClr val="A04DA3"/>
                        </a:buClr>
                        <a:buFont typeface="Georgia" pitchFamily="18" charset="0"/>
                        <a:defRPr>
                          <a:solidFill>
                            <a:srgbClr val="A04DA3"/>
                          </a:solidFill>
                          <a:latin typeface="Georgia" pitchFamily="18" charset="0"/>
                        </a:defRPr>
                      </a:lvl6pPr>
                      <a:lvl7pPr fontAlgn="base">
                        <a:spcBef>
                          <a:spcPts val="300"/>
                        </a:spcBef>
                        <a:spcAft>
                          <a:spcPct val="0"/>
                        </a:spcAft>
                        <a:buClr>
                          <a:srgbClr val="A04DA3"/>
                        </a:buClr>
                        <a:buFont typeface="Georgia" pitchFamily="18" charset="0"/>
                        <a:defRPr>
                          <a:solidFill>
                            <a:srgbClr val="A04DA3"/>
                          </a:solidFill>
                          <a:latin typeface="Georgia" pitchFamily="18" charset="0"/>
                        </a:defRPr>
                      </a:lvl7pPr>
                      <a:lvl8pPr fontAlgn="base">
                        <a:spcBef>
                          <a:spcPts val="300"/>
                        </a:spcBef>
                        <a:spcAft>
                          <a:spcPct val="0"/>
                        </a:spcAft>
                        <a:buClr>
                          <a:srgbClr val="A04DA3"/>
                        </a:buClr>
                        <a:buFont typeface="Georgia" pitchFamily="18" charset="0"/>
                        <a:defRPr>
                          <a:solidFill>
                            <a:srgbClr val="A04DA3"/>
                          </a:solidFill>
                          <a:latin typeface="Georgia" pitchFamily="18" charset="0"/>
                        </a:defRPr>
                      </a:lvl8pPr>
                      <a:lvl9pPr fontAlgn="base">
                        <a:spcBef>
                          <a:spcPts val="300"/>
                        </a:spcBef>
                        <a:spcAft>
                          <a:spcPct val="0"/>
                        </a:spcAft>
                        <a:buClr>
                          <a:srgbClr val="A04DA3"/>
                        </a:buClr>
                        <a:buFont typeface="Georgia" pitchFamily="18" charset="0"/>
                        <a:defRPr>
                          <a:solidFill>
                            <a:srgbClr val="A04DA3"/>
                          </a:solidFill>
                          <a:latin typeface="Georgia"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400" b="0" i="0" u="none" strike="noStrike" cap="none" normalizeH="0" baseline="0" dirty="0" smtClean="0">
                          <a:ln>
                            <a:noFill/>
                          </a:ln>
                          <a:solidFill>
                            <a:schemeClr val="tx1"/>
                          </a:solidFill>
                          <a:effectLst/>
                          <a:latin typeface="+mn-lt"/>
                          <a:cs typeface="Arial" pitchFamily="34" charset="0"/>
                        </a:rPr>
                        <a:t>Μερική συγκέντρωση</a:t>
                      </a:r>
                      <a:r>
                        <a:rPr kumimoji="0" lang="en-US" altLang="el-GR" sz="2400" b="0" i="0" u="none" strike="noStrike" cap="none" normalizeH="0" baseline="0" dirty="0" smtClean="0">
                          <a:ln>
                            <a:noFill/>
                          </a:ln>
                          <a:solidFill>
                            <a:schemeClr val="tx1"/>
                          </a:solidFill>
                          <a:effectLst/>
                          <a:latin typeface="+mn-lt"/>
                          <a:cs typeface="Arial" pitchFamily="34" charset="0"/>
                        </a:rPr>
                        <a:t> </a:t>
                      </a:r>
                    </a:p>
                  </a:txBody>
                  <a:tcPr anchor="ctr" horzOverflow="overflow">
                    <a:lnL>
                      <a:noFill/>
                    </a:lnL>
                    <a:lnR cap="flat">
                      <a:noFill/>
                    </a:lnR>
                    <a:lnT>
                      <a:noFill/>
                    </a:lnT>
                    <a:lnB cap="flat">
                      <a:noFill/>
                    </a:lnB>
                    <a:lnTlToBr>
                      <a:noFill/>
                    </a:lnTlToBr>
                    <a:lnBlToTr>
                      <a:noFill/>
                    </a:lnBlToTr>
                    <a:noFill/>
                  </a:tcPr>
                </a:tc>
              </a:tr>
            </a:tbl>
          </a:graphicData>
        </a:graphic>
      </p:graphicFrame>
      <p:sp>
        <p:nvSpPr>
          <p:cNvPr id="2" name="Τίτλος 1"/>
          <p:cNvSpPr>
            <a:spLocks noGrp="1"/>
          </p:cNvSpPr>
          <p:nvPr>
            <p:ph type="title"/>
          </p:nvPr>
        </p:nvSpPr>
        <p:spPr/>
        <p:txBody>
          <a:bodyPr>
            <a:normAutofit/>
          </a:bodyPr>
          <a:lstStyle/>
          <a:p>
            <a:r>
              <a:rPr lang="el-GR" dirty="0"/>
              <a:t>Όταν η τάση του CO</a:t>
            </a:r>
            <a:r>
              <a:rPr lang="el-GR" baseline="-25000" dirty="0"/>
              <a:t>2</a:t>
            </a:r>
            <a:r>
              <a:rPr lang="el-GR" dirty="0"/>
              <a:t> είναι υψηλή η </a:t>
            </a:r>
            <a:r>
              <a:rPr lang="el-GR" dirty="0" err="1"/>
              <a:t>Hb</a:t>
            </a:r>
            <a:r>
              <a:rPr lang="el-GR" dirty="0"/>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66</a:t>
            </a:fld>
            <a:endParaRPr lang="el-GR"/>
          </a:p>
        </p:txBody>
      </p:sp>
    </p:spTree>
    <p:extLst>
      <p:ext uri="{BB962C8B-B14F-4D97-AF65-F5344CB8AC3E}">
        <p14:creationId xmlns:p14="http://schemas.microsoft.com/office/powerpoint/2010/main" val="114547872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a:t>
            </a:r>
            <a:r>
              <a:rPr lang="el-GR" dirty="0" smtClean="0"/>
              <a:t>ρμηνεία </a:t>
            </a:r>
            <a:r>
              <a:rPr lang="el-GR" dirty="0"/>
              <a:t>της </a:t>
            </a:r>
            <a:r>
              <a:rPr lang="el-GR" dirty="0" smtClean="0"/>
              <a:t>Εξέτασης</a:t>
            </a:r>
            <a:endParaRPr lang="el-GR" dirty="0"/>
          </a:p>
        </p:txBody>
      </p:sp>
      <p:sp>
        <p:nvSpPr>
          <p:cNvPr id="3" name="Θέση περιεχομένου 2"/>
          <p:cNvSpPr>
            <a:spLocks noGrp="1"/>
          </p:cNvSpPr>
          <p:nvPr>
            <p:ph idx="1"/>
          </p:nvPr>
        </p:nvSpPr>
        <p:spPr>
          <a:xfrm>
            <a:off x="457200" y="1196752"/>
            <a:ext cx="8507288" cy="5040560"/>
          </a:xfrm>
        </p:spPr>
        <p:txBody>
          <a:bodyPr/>
          <a:lstStyle/>
          <a:p>
            <a:pPr marL="457200" indent="-457200">
              <a:buFont typeface="+mj-lt"/>
              <a:buAutoNum type="arabicPeriod"/>
            </a:pPr>
            <a:r>
              <a:rPr lang="el-GR" b="1" dirty="0"/>
              <a:t>Ο καθορισμός της αιμοσφαιρίνης είναι μέρος της γενικής αίματος. </a:t>
            </a:r>
          </a:p>
          <a:p>
            <a:pPr marL="457200" indent="-457200">
              <a:buFont typeface="+mj-lt"/>
              <a:buAutoNum type="arabicPeriod"/>
            </a:pPr>
            <a:r>
              <a:rPr lang="el-GR" dirty="0"/>
              <a:t>Ανιχνεύει την παρουσία νοσημάτων σχετιζόμενων με αναιμία, καθορίζει τη βαρύτητα της αναιμίας, παρακολουθεί την ανταπόκριση στη θεραπεία και αξιολογεί την </a:t>
            </a:r>
            <a:r>
              <a:rPr lang="el-GR" dirty="0" err="1"/>
              <a:t>ερυθροκυττάρωση</a:t>
            </a:r>
            <a:r>
              <a:rPr lang="el-GR" dirty="0"/>
              <a:t>. </a:t>
            </a:r>
          </a:p>
          <a:p>
            <a:pPr marL="457200" indent="-457200">
              <a:buFont typeface="+mj-lt"/>
              <a:buAutoNum type="arabicPeriod"/>
            </a:pPr>
            <a:r>
              <a:rPr lang="el-GR" dirty="0"/>
              <a:t>Η </a:t>
            </a:r>
            <a:r>
              <a:rPr lang="el-GR" b="1" dirty="0"/>
              <a:t>ιατρική των μεταγγίσεων </a:t>
            </a:r>
            <a:r>
              <a:rPr lang="el-GR" dirty="0"/>
              <a:t>έχει ως γνώμονα την τιμή της αιμοσφαιρίνης για την παρακολούθηση της αναιμίας. </a:t>
            </a:r>
          </a:p>
          <a:p>
            <a:pPr marL="457200" indent="-457200">
              <a:buFont typeface="+mj-lt"/>
              <a:buAutoNum type="arabicPeriod"/>
            </a:pPr>
            <a:r>
              <a:rPr lang="el-GR" dirty="0"/>
              <a:t>Τιμή </a:t>
            </a:r>
            <a:r>
              <a:rPr lang="el-GR" dirty="0" err="1"/>
              <a:t>αιμοεπαγρύπνισης</a:t>
            </a:r>
            <a:r>
              <a:rPr lang="el-GR" dirty="0"/>
              <a:t> είναι η </a:t>
            </a:r>
            <a:r>
              <a:rPr lang="el-GR" b="1" dirty="0"/>
              <a:t>&lt;6gr/100ml </a:t>
            </a:r>
            <a:r>
              <a:rPr lang="el-GR" dirty="0"/>
              <a:t>αίματος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67</a:t>
            </a:fld>
            <a:endParaRPr lang="el-GR"/>
          </a:p>
        </p:txBody>
      </p:sp>
    </p:spTree>
    <p:extLst>
      <p:ext uri="{BB962C8B-B14F-4D97-AF65-F5344CB8AC3E}">
        <p14:creationId xmlns:p14="http://schemas.microsoft.com/office/powerpoint/2010/main" val="24636226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normAutofit/>
          </a:bodyPr>
          <a:lstStyle/>
          <a:p>
            <a:r>
              <a:rPr lang="el-GR" altLang="el-GR" dirty="0" smtClean="0"/>
              <a:t>Φυσιολογικές Τιμές </a:t>
            </a:r>
            <a:r>
              <a:rPr lang="en-US" altLang="el-GR" dirty="0" err="1" smtClean="0"/>
              <a:t>Hb</a:t>
            </a:r>
            <a:endParaRPr lang="el-GR" altLang="el-GR" dirty="0" smtClean="0"/>
          </a:p>
        </p:txBody>
      </p:sp>
      <p:sp>
        <p:nvSpPr>
          <p:cNvPr id="98307" name="Content Placeholder 2"/>
          <p:cNvSpPr>
            <a:spLocks noGrp="1"/>
          </p:cNvSpPr>
          <p:nvPr>
            <p:ph idx="1"/>
          </p:nvPr>
        </p:nvSpPr>
        <p:spPr>
          <a:xfrm>
            <a:off x="457200" y="1196752"/>
            <a:ext cx="8229600" cy="1368152"/>
          </a:xfrm>
        </p:spPr>
        <p:txBody>
          <a:bodyPr>
            <a:normAutofit/>
          </a:bodyPr>
          <a:lstStyle/>
          <a:p>
            <a:r>
              <a:rPr lang="el-GR" altLang="el-GR" sz="2400" dirty="0" smtClean="0"/>
              <a:t>Άνδρες: 14</a:t>
            </a:r>
            <a:r>
              <a:rPr lang="en-US" altLang="el-GR" sz="2400" dirty="0" smtClean="0"/>
              <a:t>,</a:t>
            </a:r>
            <a:r>
              <a:rPr lang="el-GR" altLang="el-GR" sz="2400" dirty="0" smtClean="0"/>
              <a:t>1 – </a:t>
            </a:r>
            <a:r>
              <a:rPr lang="en-US" altLang="el-GR" sz="2400" dirty="0" smtClean="0"/>
              <a:t>17,</a:t>
            </a:r>
            <a:r>
              <a:rPr lang="el-GR" altLang="el-GR" sz="2400" dirty="0" smtClean="0"/>
              <a:t>4</a:t>
            </a:r>
            <a:r>
              <a:rPr lang="en-US" altLang="el-GR" sz="2400" dirty="0" smtClean="0"/>
              <a:t> gr/dl</a:t>
            </a:r>
            <a:endParaRPr lang="el-GR" altLang="el-GR" sz="2400" dirty="0" smtClean="0"/>
          </a:p>
          <a:p>
            <a:r>
              <a:rPr lang="el-GR" altLang="el-GR" sz="2400" dirty="0" smtClean="0"/>
              <a:t>Γυναίκες: </a:t>
            </a:r>
            <a:r>
              <a:rPr lang="en-US" altLang="el-GR" sz="2400" dirty="0" smtClean="0"/>
              <a:t>1</a:t>
            </a:r>
            <a:r>
              <a:rPr lang="el-GR" altLang="el-GR" sz="2400" dirty="0" smtClean="0"/>
              <a:t>2</a:t>
            </a:r>
            <a:r>
              <a:rPr lang="en-US" altLang="el-GR" sz="2400" dirty="0" smtClean="0"/>
              <a:t>,</a:t>
            </a:r>
            <a:r>
              <a:rPr lang="el-GR" altLang="el-GR" sz="2400" dirty="0" smtClean="0"/>
              <a:t>1</a:t>
            </a:r>
            <a:r>
              <a:rPr lang="en-US" altLang="el-GR" sz="2400" dirty="0" smtClean="0"/>
              <a:t>-1</a:t>
            </a:r>
            <a:r>
              <a:rPr lang="el-GR" altLang="el-GR" sz="2400" dirty="0" smtClean="0"/>
              <a:t>6</a:t>
            </a:r>
            <a:r>
              <a:rPr lang="en-US" altLang="el-GR" sz="2400" dirty="0" smtClean="0"/>
              <a:t>,</a:t>
            </a:r>
            <a:r>
              <a:rPr lang="el-GR" altLang="el-GR" sz="2400" dirty="0" smtClean="0"/>
              <a:t>1</a:t>
            </a:r>
            <a:r>
              <a:rPr lang="en-US" altLang="el-GR" sz="2400" dirty="0" smtClean="0"/>
              <a:t> gr/dl</a:t>
            </a:r>
            <a:endParaRPr lang="el-GR" altLang="el-GR" sz="2400" dirty="0" smtClean="0"/>
          </a:p>
        </p:txBody>
      </p:sp>
      <p:graphicFrame>
        <p:nvGraphicFramePr>
          <p:cNvPr id="7272" name="Group 104"/>
          <p:cNvGraphicFramePr>
            <a:graphicFrameLocks noGrp="1"/>
          </p:cNvGraphicFramePr>
          <p:nvPr>
            <p:extLst>
              <p:ext uri="{D42A27DB-BD31-4B8C-83A1-F6EECF244321}">
                <p14:modId xmlns:p14="http://schemas.microsoft.com/office/powerpoint/2010/main" val="406303797"/>
              </p:ext>
            </p:extLst>
          </p:nvPr>
        </p:nvGraphicFramePr>
        <p:xfrm>
          <a:off x="683568" y="2636912"/>
          <a:ext cx="7315200" cy="3657600"/>
        </p:xfrm>
        <a:graphic>
          <a:graphicData uri="http://schemas.openxmlformats.org/drawingml/2006/table">
            <a:tbl>
              <a:tblPr firstRow="1"/>
              <a:tblGrid>
                <a:gridCol w="3181361"/>
                <a:gridCol w="4133839"/>
              </a:tblGrid>
              <a:tr h="244475">
                <a:tc>
                  <a:txBody>
                    <a:bodyPr/>
                    <a:lstStyle>
                      <a:lvl1pPr>
                        <a:spcBef>
                          <a:spcPts val="300"/>
                        </a:spcBef>
                        <a:buClr>
                          <a:srgbClr val="A04DA3"/>
                        </a:buClr>
                        <a:buFont typeface="Georgia" pitchFamily="18" charset="0"/>
                        <a:defRPr sz="2400">
                          <a:solidFill>
                            <a:schemeClr val="tx1"/>
                          </a:solidFill>
                          <a:latin typeface="Georgia" pitchFamily="18" charset="0"/>
                        </a:defRPr>
                      </a:lvl1pPr>
                      <a:lvl2pPr>
                        <a:spcBef>
                          <a:spcPts val="300"/>
                        </a:spcBef>
                        <a:buClr>
                          <a:schemeClr val="accent2"/>
                        </a:buClr>
                        <a:buFont typeface="Georgia" pitchFamily="18" charset="0"/>
                        <a:defRPr sz="2200">
                          <a:solidFill>
                            <a:schemeClr val="accent2"/>
                          </a:solidFill>
                          <a:latin typeface="Georgia" pitchFamily="18" charset="0"/>
                        </a:defRPr>
                      </a:lvl2pPr>
                      <a:lvl3pPr>
                        <a:spcBef>
                          <a:spcPts val="300"/>
                        </a:spcBef>
                        <a:buClr>
                          <a:schemeClr val="accent1"/>
                        </a:buClr>
                        <a:buFont typeface="Wingdings 2" pitchFamily="18" charset="2"/>
                        <a:defRPr sz="2000">
                          <a:solidFill>
                            <a:schemeClr val="accent1"/>
                          </a:solidFill>
                          <a:latin typeface="Georgia" pitchFamily="18" charset="0"/>
                        </a:defRPr>
                      </a:lvl3pPr>
                      <a:lvl4pPr>
                        <a:spcBef>
                          <a:spcPts val="300"/>
                        </a:spcBef>
                        <a:buClr>
                          <a:schemeClr val="accent1"/>
                        </a:buClr>
                        <a:buFont typeface="Wingdings 2" pitchFamily="18" charset="2"/>
                        <a:defRPr sz="2000">
                          <a:solidFill>
                            <a:schemeClr val="accent1"/>
                          </a:solidFill>
                          <a:latin typeface="Georgia" pitchFamily="18" charset="0"/>
                        </a:defRPr>
                      </a:lvl4pPr>
                      <a:lvl5pPr>
                        <a:spcBef>
                          <a:spcPts val="300"/>
                        </a:spcBef>
                        <a:buClr>
                          <a:srgbClr val="A04DA3"/>
                        </a:buClr>
                        <a:buFont typeface="Georgia" pitchFamily="18" charset="0"/>
                        <a:defRPr>
                          <a:solidFill>
                            <a:srgbClr val="A04DA3"/>
                          </a:solidFill>
                          <a:latin typeface="Georgia" pitchFamily="18" charset="0"/>
                        </a:defRPr>
                      </a:lvl5pPr>
                      <a:lvl6pPr fontAlgn="base">
                        <a:spcBef>
                          <a:spcPts val="300"/>
                        </a:spcBef>
                        <a:spcAft>
                          <a:spcPct val="0"/>
                        </a:spcAft>
                        <a:buClr>
                          <a:srgbClr val="A04DA3"/>
                        </a:buClr>
                        <a:buFont typeface="Georgia" pitchFamily="18" charset="0"/>
                        <a:defRPr>
                          <a:solidFill>
                            <a:srgbClr val="A04DA3"/>
                          </a:solidFill>
                          <a:latin typeface="Georgia" pitchFamily="18" charset="0"/>
                        </a:defRPr>
                      </a:lvl6pPr>
                      <a:lvl7pPr fontAlgn="base">
                        <a:spcBef>
                          <a:spcPts val="300"/>
                        </a:spcBef>
                        <a:spcAft>
                          <a:spcPct val="0"/>
                        </a:spcAft>
                        <a:buClr>
                          <a:srgbClr val="A04DA3"/>
                        </a:buClr>
                        <a:buFont typeface="Georgia" pitchFamily="18" charset="0"/>
                        <a:defRPr>
                          <a:solidFill>
                            <a:srgbClr val="A04DA3"/>
                          </a:solidFill>
                          <a:latin typeface="Georgia" pitchFamily="18" charset="0"/>
                        </a:defRPr>
                      </a:lvl7pPr>
                      <a:lvl8pPr fontAlgn="base">
                        <a:spcBef>
                          <a:spcPts val="300"/>
                        </a:spcBef>
                        <a:spcAft>
                          <a:spcPct val="0"/>
                        </a:spcAft>
                        <a:buClr>
                          <a:srgbClr val="A04DA3"/>
                        </a:buClr>
                        <a:buFont typeface="Georgia" pitchFamily="18" charset="0"/>
                        <a:defRPr>
                          <a:solidFill>
                            <a:srgbClr val="A04DA3"/>
                          </a:solidFill>
                          <a:latin typeface="Georgia" pitchFamily="18" charset="0"/>
                        </a:defRPr>
                      </a:lvl8pPr>
                      <a:lvl9pPr fontAlgn="base">
                        <a:spcBef>
                          <a:spcPts val="300"/>
                        </a:spcBef>
                        <a:spcAft>
                          <a:spcPct val="0"/>
                        </a:spcAft>
                        <a:buClr>
                          <a:srgbClr val="A04DA3"/>
                        </a:buClr>
                        <a:buFont typeface="Georgia" pitchFamily="18" charset="0"/>
                        <a:defRPr>
                          <a:solidFill>
                            <a:srgbClr val="A04DA3"/>
                          </a:solidFill>
                          <a:latin typeface="Georgia"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2400" b="1" i="0" u="none" strike="noStrike" cap="none" normalizeH="0" baseline="0" dirty="0" smtClean="0">
                          <a:ln>
                            <a:noFill/>
                          </a:ln>
                          <a:solidFill>
                            <a:schemeClr val="tx1"/>
                          </a:solidFill>
                          <a:effectLst/>
                          <a:latin typeface="+mn-lt"/>
                          <a:cs typeface="Times New Roman" pitchFamily="18" charset="0"/>
                        </a:rPr>
                        <a:t>ηλικία</a:t>
                      </a:r>
                      <a:endParaRPr kumimoji="0" lang="el-GR" altLang="el-GR" sz="2400" b="1" i="0" u="none" strike="noStrike" cap="none" normalizeH="0" baseline="0" dirty="0" smtClean="0">
                        <a:ln>
                          <a:noFill/>
                        </a:ln>
                        <a:solidFill>
                          <a:schemeClr val="tx1"/>
                        </a:solidFill>
                        <a:effectLst/>
                        <a:latin typeface="+mn-lt"/>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300"/>
                        </a:spcBef>
                        <a:buClr>
                          <a:srgbClr val="A04DA3"/>
                        </a:buClr>
                        <a:buFont typeface="Georgia" pitchFamily="18" charset="0"/>
                        <a:defRPr sz="2400">
                          <a:solidFill>
                            <a:schemeClr val="tx1"/>
                          </a:solidFill>
                          <a:latin typeface="Georgia" pitchFamily="18" charset="0"/>
                        </a:defRPr>
                      </a:lvl1pPr>
                      <a:lvl2pPr>
                        <a:spcBef>
                          <a:spcPts val="300"/>
                        </a:spcBef>
                        <a:buClr>
                          <a:schemeClr val="accent2"/>
                        </a:buClr>
                        <a:buFont typeface="Georgia" pitchFamily="18" charset="0"/>
                        <a:defRPr sz="2200">
                          <a:solidFill>
                            <a:schemeClr val="accent2"/>
                          </a:solidFill>
                          <a:latin typeface="Georgia" pitchFamily="18" charset="0"/>
                        </a:defRPr>
                      </a:lvl2pPr>
                      <a:lvl3pPr>
                        <a:spcBef>
                          <a:spcPts val="300"/>
                        </a:spcBef>
                        <a:buClr>
                          <a:schemeClr val="accent1"/>
                        </a:buClr>
                        <a:buFont typeface="Wingdings 2" pitchFamily="18" charset="2"/>
                        <a:defRPr sz="2000">
                          <a:solidFill>
                            <a:schemeClr val="accent1"/>
                          </a:solidFill>
                          <a:latin typeface="Georgia" pitchFamily="18" charset="0"/>
                        </a:defRPr>
                      </a:lvl3pPr>
                      <a:lvl4pPr>
                        <a:spcBef>
                          <a:spcPts val="300"/>
                        </a:spcBef>
                        <a:buClr>
                          <a:schemeClr val="accent1"/>
                        </a:buClr>
                        <a:buFont typeface="Wingdings 2" pitchFamily="18" charset="2"/>
                        <a:defRPr sz="2000">
                          <a:solidFill>
                            <a:schemeClr val="accent1"/>
                          </a:solidFill>
                          <a:latin typeface="Georgia" pitchFamily="18" charset="0"/>
                        </a:defRPr>
                      </a:lvl4pPr>
                      <a:lvl5pPr>
                        <a:spcBef>
                          <a:spcPts val="300"/>
                        </a:spcBef>
                        <a:buClr>
                          <a:srgbClr val="A04DA3"/>
                        </a:buClr>
                        <a:buFont typeface="Georgia" pitchFamily="18" charset="0"/>
                        <a:defRPr>
                          <a:solidFill>
                            <a:srgbClr val="A04DA3"/>
                          </a:solidFill>
                          <a:latin typeface="Georgia" pitchFamily="18" charset="0"/>
                        </a:defRPr>
                      </a:lvl5pPr>
                      <a:lvl6pPr fontAlgn="base">
                        <a:spcBef>
                          <a:spcPts val="300"/>
                        </a:spcBef>
                        <a:spcAft>
                          <a:spcPct val="0"/>
                        </a:spcAft>
                        <a:buClr>
                          <a:srgbClr val="A04DA3"/>
                        </a:buClr>
                        <a:buFont typeface="Georgia" pitchFamily="18" charset="0"/>
                        <a:defRPr>
                          <a:solidFill>
                            <a:srgbClr val="A04DA3"/>
                          </a:solidFill>
                          <a:latin typeface="Georgia" pitchFamily="18" charset="0"/>
                        </a:defRPr>
                      </a:lvl6pPr>
                      <a:lvl7pPr fontAlgn="base">
                        <a:spcBef>
                          <a:spcPts val="300"/>
                        </a:spcBef>
                        <a:spcAft>
                          <a:spcPct val="0"/>
                        </a:spcAft>
                        <a:buClr>
                          <a:srgbClr val="A04DA3"/>
                        </a:buClr>
                        <a:buFont typeface="Georgia" pitchFamily="18" charset="0"/>
                        <a:defRPr>
                          <a:solidFill>
                            <a:srgbClr val="A04DA3"/>
                          </a:solidFill>
                          <a:latin typeface="Georgia" pitchFamily="18" charset="0"/>
                        </a:defRPr>
                      </a:lvl7pPr>
                      <a:lvl8pPr fontAlgn="base">
                        <a:spcBef>
                          <a:spcPts val="300"/>
                        </a:spcBef>
                        <a:spcAft>
                          <a:spcPct val="0"/>
                        </a:spcAft>
                        <a:buClr>
                          <a:srgbClr val="A04DA3"/>
                        </a:buClr>
                        <a:buFont typeface="Georgia" pitchFamily="18" charset="0"/>
                        <a:defRPr>
                          <a:solidFill>
                            <a:srgbClr val="A04DA3"/>
                          </a:solidFill>
                          <a:latin typeface="Georgia" pitchFamily="18" charset="0"/>
                        </a:defRPr>
                      </a:lvl8pPr>
                      <a:lvl9pPr fontAlgn="base">
                        <a:spcBef>
                          <a:spcPts val="300"/>
                        </a:spcBef>
                        <a:spcAft>
                          <a:spcPct val="0"/>
                        </a:spcAft>
                        <a:buClr>
                          <a:srgbClr val="A04DA3"/>
                        </a:buClr>
                        <a:buFont typeface="Georgia" pitchFamily="18" charset="0"/>
                        <a:defRPr>
                          <a:solidFill>
                            <a:srgbClr val="A04DA3"/>
                          </a:solidFill>
                          <a:latin typeface="Georgia"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2400" b="1" i="0" u="none" strike="noStrike" cap="none" normalizeH="0" baseline="0" dirty="0" smtClean="0">
                          <a:ln>
                            <a:noFill/>
                          </a:ln>
                          <a:solidFill>
                            <a:schemeClr val="tx1"/>
                          </a:solidFill>
                          <a:effectLst/>
                          <a:latin typeface="+mn-lt"/>
                          <a:cs typeface="Times New Roman" pitchFamily="18" charset="0"/>
                        </a:rPr>
                        <a:t>αιμοσφαιρίνη (</a:t>
                      </a:r>
                      <a:r>
                        <a:rPr kumimoji="0" lang="en-US" altLang="el-GR" sz="2400" b="1" i="0" u="none" strike="noStrike" cap="none" normalizeH="0" baseline="0" dirty="0" smtClean="0">
                          <a:ln>
                            <a:noFill/>
                          </a:ln>
                          <a:solidFill>
                            <a:schemeClr val="tx1"/>
                          </a:solidFill>
                          <a:effectLst/>
                          <a:latin typeface="+mn-lt"/>
                          <a:cs typeface="Times New Roman" pitchFamily="18" charset="0"/>
                        </a:rPr>
                        <a:t>gr/dl</a:t>
                      </a:r>
                      <a:r>
                        <a:rPr kumimoji="0" lang="el-GR" altLang="el-GR" sz="2400" b="1" i="0" u="none" strike="noStrike" cap="none" normalizeH="0" baseline="0" dirty="0" smtClean="0">
                          <a:ln>
                            <a:noFill/>
                          </a:ln>
                          <a:solidFill>
                            <a:schemeClr val="tx1"/>
                          </a:solidFill>
                          <a:effectLst/>
                          <a:latin typeface="+mn-lt"/>
                          <a:cs typeface="Times New Roman" pitchFamily="18" charset="0"/>
                        </a:rPr>
                        <a:t>)</a:t>
                      </a:r>
                      <a:endParaRPr kumimoji="0" lang="el-GR" altLang="el-GR" sz="2400" b="1" i="0" u="none" strike="noStrike" cap="none" normalizeH="0" baseline="0" dirty="0" smtClean="0">
                        <a:ln>
                          <a:noFill/>
                        </a:ln>
                        <a:solidFill>
                          <a:schemeClr val="tx1"/>
                        </a:solidFill>
                        <a:effectLst/>
                        <a:latin typeface="+mn-lt"/>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lvl1pPr>
                        <a:spcBef>
                          <a:spcPts val="300"/>
                        </a:spcBef>
                        <a:buClr>
                          <a:srgbClr val="A04DA3"/>
                        </a:buClr>
                        <a:buFont typeface="Georgia" pitchFamily="18" charset="0"/>
                        <a:defRPr sz="2400">
                          <a:solidFill>
                            <a:schemeClr val="tx1"/>
                          </a:solidFill>
                          <a:latin typeface="Georgia" pitchFamily="18" charset="0"/>
                        </a:defRPr>
                      </a:lvl1pPr>
                      <a:lvl2pPr>
                        <a:spcBef>
                          <a:spcPts val="300"/>
                        </a:spcBef>
                        <a:buClr>
                          <a:schemeClr val="accent2"/>
                        </a:buClr>
                        <a:buFont typeface="Georgia" pitchFamily="18" charset="0"/>
                        <a:defRPr sz="2200">
                          <a:solidFill>
                            <a:schemeClr val="accent2"/>
                          </a:solidFill>
                          <a:latin typeface="Georgia" pitchFamily="18" charset="0"/>
                        </a:defRPr>
                      </a:lvl2pPr>
                      <a:lvl3pPr>
                        <a:spcBef>
                          <a:spcPts val="300"/>
                        </a:spcBef>
                        <a:buClr>
                          <a:schemeClr val="accent1"/>
                        </a:buClr>
                        <a:buFont typeface="Wingdings 2" pitchFamily="18" charset="2"/>
                        <a:defRPr sz="2000">
                          <a:solidFill>
                            <a:schemeClr val="accent1"/>
                          </a:solidFill>
                          <a:latin typeface="Georgia" pitchFamily="18" charset="0"/>
                        </a:defRPr>
                      </a:lvl3pPr>
                      <a:lvl4pPr>
                        <a:spcBef>
                          <a:spcPts val="300"/>
                        </a:spcBef>
                        <a:buClr>
                          <a:schemeClr val="accent1"/>
                        </a:buClr>
                        <a:buFont typeface="Wingdings 2" pitchFamily="18" charset="2"/>
                        <a:defRPr sz="2000">
                          <a:solidFill>
                            <a:schemeClr val="accent1"/>
                          </a:solidFill>
                          <a:latin typeface="Georgia" pitchFamily="18" charset="0"/>
                        </a:defRPr>
                      </a:lvl4pPr>
                      <a:lvl5pPr>
                        <a:spcBef>
                          <a:spcPts val="300"/>
                        </a:spcBef>
                        <a:buClr>
                          <a:srgbClr val="A04DA3"/>
                        </a:buClr>
                        <a:buFont typeface="Georgia" pitchFamily="18" charset="0"/>
                        <a:defRPr>
                          <a:solidFill>
                            <a:srgbClr val="A04DA3"/>
                          </a:solidFill>
                          <a:latin typeface="Georgia" pitchFamily="18" charset="0"/>
                        </a:defRPr>
                      </a:lvl5pPr>
                      <a:lvl6pPr fontAlgn="base">
                        <a:spcBef>
                          <a:spcPts val="300"/>
                        </a:spcBef>
                        <a:spcAft>
                          <a:spcPct val="0"/>
                        </a:spcAft>
                        <a:buClr>
                          <a:srgbClr val="A04DA3"/>
                        </a:buClr>
                        <a:buFont typeface="Georgia" pitchFamily="18" charset="0"/>
                        <a:defRPr>
                          <a:solidFill>
                            <a:srgbClr val="A04DA3"/>
                          </a:solidFill>
                          <a:latin typeface="Georgia" pitchFamily="18" charset="0"/>
                        </a:defRPr>
                      </a:lvl6pPr>
                      <a:lvl7pPr fontAlgn="base">
                        <a:spcBef>
                          <a:spcPts val="300"/>
                        </a:spcBef>
                        <a:spcAft>
                          <a:spcPct val="0"/>
                        </a:spcAft>
                        <a:buClr>
                          <a:srgbClr val="A04DA3"/>
                        </a:buClr>
                        <a:buFont typeface="Georgia" pitchFamily="18" charset="0"/>
                        <a:defRPr>
                          <a:solidFill>
                            <a:srgbClr val="A04DA3"/>
                          </a:solidFill>
                          <a:latin typeface="Georgia" pitchFamily="18" charset="0"/>
                        </a:defRPr>
                      </a:lvl7pPr>
                      <a:lvl8pPr fontAlgn="base">
                        <a:spcBef>
                          <a:spcPts val="300"/>
                        </a:spcBef>
                        <a:spcAft>
                          <a:spcPct val="0"/>
                        </a:spcAft>
                        <a:buClr>
                          <a:srgbClr val="A04DA3"/>
                        </a:buClr>
                        <a:buFont typeface="Georgia" pitchFamily="18" charset="0"/>
                        <a:defRPr>
                          <a:solidFill>
                            <a:srgbClr val="A04DA3"/>
                          </a:solidFill>
                          <a:latin typeface="Georgia" pitchFamily="18" charset="0"/>
                        </a:defRPr>
                      </a:lvl8pPr>
                      <a:lvl9pPr fontAlgn="base">
                        <a:spcBef>
                          <a:spcPts val="300"/>
                        </a:spcBef>
                        <a:spcAft>
                          <a:spcPct val="0"/>
                        </a:spcAft>
                        <a:buClr>
                          <a:srgbClr val="A04DA3"/>
                        </a:buClr>
                        <a:buFont typeface="Georgia" pitchFamily="18" charset="0"/>
                        <a:defRPr>
                          <a:solidFill>
                            <a:srgbClr val="A04DA3"/>
                          </a:solidFill>
                          <a:latin typeface="Georgia"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2400" b="0" i="0" u="none" strike="noStrike" cap="none" normalizeH="0" baseline="0" smtClean="0">
                          <a:ln>
                            <a:noFill/>
                          </a:ln>
                          <a:solidFill>
                            <a:schemeClr val="tx1"/>
                          </a:solidFill>
                          <a:effectLst/>
                          <a:latin typeface="+mn-lt"/>
                          <a:cs typeface="Times New Roman" pitchFamily="18" charset="0"/>
                        </a:rPr>
                        <a:t>0-2 εβδομάδων</a:t>
                      </a:r>
                      <a:endParaRPr kumimoji="0" lang="el-GR" altLang="el-GR" sz="2400" b="0" i="0" u="none" strike="noStrike" cap="none" normalizeH="0" baseline="0" smtClean="0">
                        <a:ln>
                          <a:noFill/>
                        </a:ln>
                        <a:solidFill>
                          <a:schemeClr val="tx1"/>
                        </a:solidFill>
                        <a:effectLst/>
                        <a:latin typeface="+mn-lt"/>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300"/>
                        </a:spcBef>
                        <a:buClr>
                          <a:srgbClr val="A04DA3"/>
                        </a:buClr>
                        <a:buFont typeface="Georgia" pitchFamily="18" charset="0"/>
                        <a:defRPr sz="2400">
                          <a:solidFill>
                            <a:schemeClr val="tx1"/>
                          </a:solidFill>
                          <a:latin typeface="Georgia" pitchFamily="18" charset="0"/>
                        </a:defRPr>
                      </a:lvl1pPr>
                      <a:lvl2pPr>
                        <a:spcBef>
                          <a:spcPts val="300"/>
                        </a:spcBef>
                        <a:buClr>
                          <a:schemeClr val="accent2"/>
                        </a:buClr>
                        <a:buFont typeface="Georgia" pitchFamily="18" charset="0"/>
                        <a:defRPr sz="2200">
                          <a:solidFill>
                            <a:schemeClr val="accent2"/>
                          </a:solidFill>
                          <a:latin typeface="Georgia" pitchFamily="18" charset="0"/>
                        </a:defRPr>
                      </a:lvl2pPr>
                      <a:lvl3pPr>
                        <a:spcBef>
                          <a:spcPts val="300"/>
                        </a:spcBef>
                        <a:buClr>
                          <a:schemeClr val="accent1"/>
                        </a:buClr>
                        <a:buFont typeface="Wingdings 2" pitchFamily="18" charset="2"/>
                        <a:defRPr sz="2000">
                          <a:solidFill>
                            <a:schemeClr val="accent1"/>
                          </a:solidFill>
                          <a:latin typeface="Georgia" pitchFamily="18" charset="0"/>
                        </a:defRPr>
                      </a:lvl3pPr>
                      <a:lvl4pPr>
                        <a:spcBef>
                          <a:spcPts val="300"/>
                        </a:spcBef>
                        <a:buClr>
                          <a:schemeClr val="accent1"/>
                        </a:buClr>
                        <a:buFont typeface="Wingdings 2" pitchFamily="18" charset="2"/>
                        <a:defRPr sz="2000">
                          <a:solidFill>
                            <a:schemeClr val="accent1"/>
                          </a:solidFill>
                          <a:latin typeface="Georgia" pitchFamily="18" charset="0"/>
                        </a:defRPr>
                      </a:lvl4pPr>
                      <a:lvl5pPr>
                        <a:spcBef>
                          <a:spcPts val="300"/>
                        </a:spcBef>
                        <a:buClr>
                          <a:srgbClr val="A04DA3"/>
                        </a:buClr>
                        <a:buFont typeface="Georgia" pitchFamily="18" charset="0"/>
                        <a:defRPr>
                          <a:solidFill>
                            <a:srgbClr val="A04DA3"/>
                          </a:solidFill>
                          <a:latin typeface="Georgia" pitchFamily="18" charset="0"/>
                        </a:defRPr>
                      </a:lvl5pPr>
                      <a:lvl6pPr fontAlgn="base">
                        <a:spcBef>
                          <a:spcPts val="300"/>
                        </a:spcBef>
                        <a:spcAft>
                          <a:spcPct val="0"/>
                        </a:spcAft>
                        <a:buClr>
                          <a:srgbClr val="A04DA3"/>
                        </a:buClr>
                        <a:buFont typeface="Georgia" pitchFamily="18" charset="0"/>
                        <a:defRPr>
                          <a:solidFill>
                            <a:srgbClr val="A04DA3"/>
                          </a:solidFill>
                          <a:latin typeface="Georgia" pitchFamily="18" charset="0"/>
                        </a:defRPr>
                      </a:lvl6pPr>
                      <a:lvl7pPr fontAlgn="base">
                        <a:spcBef>
                          <a:spcPts val="300"/>
                        </a:spcBef>
                        <a:spcAft>
                          <a:spcPct val="0"/>
                        </a:spcAft>
                        <a:buClr>
                          <a:srgbClr val="A04DA3"/>
                        </a:buClr>
                        <a:buFont typeface="Georgia" pitchFamily="18" charset="0"/>
                        <a:defRPr>
                          <a:solidFill>
                            <a:srgbClr val="A04DA3"/>
                          </a:solidFill>
                          <a:latin typeface="Georgia" pitchFamily="18" charset="0"/>
                        </a:defRPr>
                      </a:lvl7pPr>
                      <a:lvl8pPr fontAlgn="base">
                        <a:spcBef>
                          <a:spcPts val="300"/>
                        </a:spcBef>
                        <a:spcAft>
                          <a:spcPct val="0"/>
                        </a:spcAft>
                        <a:buClr>
                          <a:srgbClr val="A04DA3"/>
                        </a:buClr>
                        <a:buFont typeface="Georgia" pitchFamily="18" charset="0"/>
                        <a:defRPr>
                          <a:solidFill>
                            <a:srgbClr val="A04DA3"/>
                          </a:solidFill>
                          <a:latin typeface="Georgia" pitchFamily="18" charset="0"/>
                        </a:defRPr>
                      </a:lvl8pPr>
                      <a:lvl9pPr fontAlgn="base">
                        <a:spcBef>
                          <a:spcPts val="300"/>
                        </a:spcBef>
                        <a:spcAft>
                          <a:spcPct val="0"/>
                        </a:spcAft>
                        <a:buClr>
                          <a:srgbClr val="A04DA3"/>
                        </a:buClr>
                        <a:buFont typeface="Georgia" pitchFamily="18" charset="0"/>
                        <a:defRPr>
                          <a:solidFill>
                            <a:srgbClr val="A04DA3"/>
                          </a:solidFill>
                          <a:latin typeface="Georgia"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l-GR" sz="2400" b="0" i="0" u="none" strike="noStrike" cap="none" normalizeH="0" baseline="0" dirty="0" smtClean="0">
                          <a:ln>
                            <a:noFill/>
                          </a:ln>
                          <a:solidFill>
                            <a:schemeClr val="tx1"/>
                          </a:solidFill>
                          <a:effectLst/>
                          <a:latin typeface="+mn-lt"/>
                          <a:cs typeface="Times New Roman" pitchFamily="18" charset="0"/>
                        </a:rPr>
                        <a:t>14,5-24,5</a:t>
                      </a:r>
                      <a:endParaRPr kumimoji="0" lang="en-US" altLang="el-GR" sz="2400" b="0" i="0" u="none" strike="noStrike" cap="none" normalizeH="0" baseline="0" dirty="0" smtClean="0">
                        <a:ln>
                          <a:noFill/>
                        </a:ln>
                        <a:solidFill>
                          <a:schemeClr val="tx1"/>
                        </a:solidFill>
                        <a:effectLst/>
                        <a:latin typeface="+mn-lt"/>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lvl1pPr>
                        <a:spcBef>
                          <a:spcPts val="300"/>
                        </a:spcBef>
                        <a:buClr>
                          <a:srgbClr val="A04DA3"/>
                        </a:buClr>
                        <a:buFont typeface="Georgia" pitchFamily="18" charset="0"/>
                        <a:defRPr sz="2400">
                          <a:solidFill>
                            <a:schemeClr val="tx1"/>
                          </a:solidFill>
                          <a:latin typeface="Georgia" pitchFamily="18" charset="0"/>
                        </a:defRPr>
                      </a:lvl1pPr>
                      <a:lvl2pPr>
                        <a:spcBef>
                          <a:spcPts val="300"/>
                        </a:spcBef>
                        <a:buClr>
                          <a:schemeClr val="accent2"/>
                        </a:buClr>
                        <a:buFont typeface="Georgia" pitchFamily="18" charset="0"/>
                        <a:defRPr sz="2200">
                          <a:solidFill>
                            <a:schemeClr val="accent2"/>
                          </a:solidFill>
                          <a:latin typeface="Georgia" pitchFamily="18" charset="0"/>
                        </a:defRPr>
                      </a:lvl2pPr>
                      <a:lvl3pPr>
                        <a:spcBef>
                          <a:spcPts val="300"/>
                        </a:spcBef>
                        <a:buClr>
                          <a:schemeClr val="accent1"/>
                        </a:buClr>
                        <a:buFont typeface="Wingdings 2" pitchFamily="18" charset="2"/>
                        <a:defRPr sz="2000">
                          <a:solidFill>
                            <a:schemeClr val="accent1"/>
                          </a:solidFill>
                          <a:latin typeface="Georgia" pitchFamily="18" charset="0"/>
                        </a:defRPr>
                      </a:lvl3pPr>
                      <a:lvl4pPr>
                        <a:spcBef>
                          <a:spcPts val="300"/>
                        </a:spcBef>
                        <a:buClr>
                          <a:schemeClr val="accent1"/>
                        </a:buClr>
                        <a:buFont typeface="Wingdings 2" pitchFamily="18" charset="2"/>
                        <a:defRPr sz="2000">
                          <a:solidFill>
                            <a:schemeClr val="accent1"/>
                          </a:solidFill>
                          <a:latin typeface="Georgia" pitchFamily="18" charset="0"/>
                        </a:defRPr>
                      </a:lvl4pPr>
                      <a:lvl5pPr>
                        <a:spcBef>
                          <a:spcPts val="300"/>
                        </a:spcBef>
                        <a:buClr>
                          <a:srgbClr val="A04DA3"/>
                        </a:buClr>
                        <a:buFont typeface="Georgia" pitchFamily="18" charset="0"/>
                        <a:defRPr>
                          <a:solidFill>
                            <a:srgbClr val="A04DA3"/>
                          </a:solidFill>
                          <a:latin typeface="Georgia" pitchFamily="18" charset="0"/>
                        </a:defRPr>
                      </a:lvl5pPr>
                      <a:lvl6pPr fontAlgn="base">
                        <a:spcBef>
                          <a:spcPts val="300"/>
                        </a:spcBef>
                        <a:spcAft>
                          <a:spcPct val="0"/>
                        </a:spcAft>
                        <a:buClr>
                          <a:srgbClr val="A04DA3"/>
                        </a:buClr>
                        <a:buFont typeface="Georgia" pitchFamily="18" charset="0"/>
                        <a:defRPr>
                          <a:solidFill>
                            <a:srgbClr val="A04DA3"/>
                          </a:solidFill>
                          <a:latin typeface="Georgia" pitchFamily="18" charset="0"/>
                        </a:defRPr>
                      </a:lvl6pPr>
                      <a:lvl7pPr fontAlgn="base">
                        <a:spcBef>
                          <a:spcPts val="300"/>
                        </a:spcBef>
                        <a:spcAft>
                          <a:spcPct val="0"/>
                        </a:spcAft>
                        <a:buClr>
                          <a:srgbClr val="A04DA3"/>
                        </a:buClr>
                        <a:buFont typeface="Georgia" pitchFamily="18" charset="0"/>
                        <a:defRPr>
                          <a:solidFill>
                            <a:srgbClr val="A04DA3"/>
                          </a:solidFill>
                          <a:latin typeface="Georgia" pitchFamily="18" charset="0"/>
                        </a:defRPr>
                      </a:lvl7pPr>
                      <a:lvl8pPr fontAlgn="base">
                        <a:spcBef>
                          <a:spcPts val="300"/>
                        </a:spcBef>
                        <a:spcAft>
                          <a:spcPct val="0"/>
                        </a:spcAft>
                        <a:buClr>
                          <a:srgbClr val="A04DA3"/>
                        </a:buClr>
                        <a:buFont typeface="Georgia" pitchFamily="18" charset="0"/>
                        <a:defRPr>
                          <a:solidFill>
                            <a:srgbClr val="A04DA3"/>
                          </a:solidFill>
                          <a:latin typeface="Georgia" pitchFamily="18" charset="0"/>
                        </a:defRPr>
                      </a:lvl8pPr>
                      <a:lvl9pPr fontAlgn="base">
                        <a:spcBef>
                          <a:spcPts val="300"/>
                        </a:spcBef>
                        <a:spcAft>
                          <a:spcPct val="0"/>
                        </a:spcAft>
                        <a:buClr>
                          <a:srgbClr val="A04DA3"/>
                        </a:buClr>
                        <a:buFont typeface="Georgia" pitchFamily="18" charset="0"/>
                        <a:defRPr>
                          <a:solidFill>
                            <a:srgbClr val="A04DA3"/>
                          </a:solidFill>
                          <a:latin typeface="Georgia"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2400" b="0" i="0" u="none" strike="noStrike" cap="none" normalizeH="0" baseline="0" smtClean="0">
                          <a:ln>
                            <a:noFill/>
                          </a:ln>
                          <a:solidFill>
                            <a:schemeClr val="tx1"/>
                          </a:solidFill>
                          <a:effectLst/>
                          <a:latin typeface="+mn-lt"/>
                          <a:cs typeface="Times New Roman" pitchFamily="18" charset="0"/>
                        </a:rPr>
                        <a:t>2-8 εβδομάδων</a:t>
                      </a:r>
                      <a:endParaRPr kumimoji="0" lang="el-GR" altLang="el-GR" sz="2400" b="0" i="0" u="none" strike="noStrike" cap="none" normalizeH="0" baseline="0" smtClean="0">
                        <a:ln>
                          <a:noFill/>
                        </a:ln>
                        <a:solidFill>
                          <a:schemeClr val="tx1"/>
                        </a:solidFill>
                        <a:effectLst/>
                        <a:latin typeface="+mn-lt"/>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300"/>
                        </a:spcBef>
                        <a:buClr>
                          <a:srgbClr val="A04DA3"/>
                        </a:buClr>
                        <a:buFont typeface="Georgia" pitchFamily="18" charset="0"/>
                        <a:defRPr sz="2400">
                          <a:solidFill>
                            <a:schemeClr val="tx1"/>
                          </a:solidFill>
                          <a:latin typeface="Georgia" pitchFamily="18" charset="0"/>
                        </a:defRPr>
                      </a:lvl1pPr>
                      <a:lvl2pPr>
                        <a:spcBef>
                          <a:spcPts val="300"/>
                        </a:spcBef>
                        <a:buClr>
                          <a:schemeClr val="accent2"/>
                        </a:buClr>
                        <a:buFont typeface="Georgia" pitchFamily="18" charset="0"/>
                        <a:defRPr sz="2200">
                          <a:solidFill>
                            <a:schemeClr val="accent2"/>
                          </a:solidFill>
                          <a:latin typeface="Georgia" pitchFamily="18" charset="0"/>
                        </a:defRPr>
                      </a:lvl2pPr>
                      <a:lvl3pPr>
                        <a:spcBef>
                          <a:spcPts val="300"/>
                        </a:spcBef>
                        <a:buClr>
                          <a:schemeClr val="accent1"/>
                        </a:buClr>
                        <a:buFont typeface="Wingdings 2" pitchFamily="18" charset="2"/>
                        <a:defRPr sz="2000">
                          <a:solidFill>
                            <a:schemeClr val="accent1"/>
                          </a:solidFill>
                          <a:latin typeface="Georgia" pitchFamily="18" charset="0"/>
                        </a:defRPr>
                      </a:lvl3pPr>
                      <a:lvl4pPr>
                        <a:spcBef>
                          <a:spcPts val="300"/>
                        </a:spcBef>
                        <a:buClr>
                          <a:schemeClr val="accent1"/>
                        </a:buClr>
                        <a:buFont typeface="Wingdings 2" pitchFamily="18" charset="2"/>
                        <a:defRPr sz="2000">
                          <a:solidFill>
                            <a:schemeClr val="accent1"/>
                          </a:solidFill>
                          <a:latin typeface="Georgia" pitchFamily="18" charset="0"/>
                        </a:defRPr>
                      </a:lvl4pPr>
                      <a:lvl5pPr>
                        <a:spcBef>
                          <a:spcPts val="300"/>
                        </a:spcBef>
                        <a:buClr>
                          <a:srgbClr val="A04DA3"/>
                        </a:buClr>
                        <a:buFont typeface="Georgia" pitchFamily="18" charset="0"/>
                        <a:defRPr>
                          <a:solidFill>
                            <a:srgbClr val="A04DA3"/>
                          </a:solidFill>
                          <a:latin typeface="Georgia" pitchFamily="18" charset="0"/>
                        </a:defRPr>
                      </a:lvl5pPr>
                      <a:lvl6pPr fontAlgn="base">
                        <a:spcBef>
                          <a:spcPts val="300"/>
                        </a:spcBef>
                        <a:spcAft>
                          <a:spcPct val="0"/>
                        </a:spcAft>
                        <a:buClr>
                          <a:srgbClr val="A04DA3"/>
                        </a:buClr>
                        <a:buFont typeface="Georgia" pitchFamily="18" charset="0"/>
                        <a:defRPr>
                          <a:solidFill>
                            <a:srgbClr val="A04DA3"/>
                          </a:solidFill>
                          <a:latin typeface="Georgia" pitchFamily="18" charset="0"/>
                        </a:defRPr>
                      </a:lvl6pPr>
                      <a:lvl7pPr fontAlgn="base">
                        <a:spcBef>
                          <a:spcPts val="300"/>
                        </a:spcBef>
                        <a:spcAft>
                          <a:spcPct val="0"/>
                        </a:spcAft>
                        <a:buClr>
                          <a:srgbClr val="A04DA3"/>
                        </a:buClr>
                        <a:buFont typeface="Georgia" pitchFamily="18" charset="0"/>
                        <a:defRPr>
                          <a:solidFill>
                            <a:srgbClr val="A04DA3"/>
                          </a:solidFill>
                          <a:latin typeface="Georgia" pitchFamily="18" charset="0"/>
                        </a:defRPr>
                      </a:lvl7pPr>
                      <a:lvl8pPr fontAlgn="base">
                        <a:spcBef>
                          <a:spcPts val="300"/>
                        </a:spcBef>
                        <a:spcAft>
                          <a:spcPct val="0"/>
                        </a:spcAft>
                        <a:buClr>
                          <a:srgbClr val="A04DA3"/>
                        </a:buClr>
                        <a:buFont typeface="Georgia" pitchFamily="18" charset="0"/>
                        <a:defRPr>
                          <a:solidFill>
                            <a:srgbClr val="A04DA3"/>
                          </a:solidFill>
                          <a:latin typeface="Georgia" pitchFamily="18" charset="0"/>
                        </a:defRPr>
                      </a:lvl8pPr>
                      <a:lvl9pPr fontAlgn="base">
                        <a:spcBef>
                          <a:spcPts val="300"/>
                        </a:spcBef>
                        <a:spcAft>
                          <a:spcPct val="0"/>
                        </a:spcAft>
                        <a:buClr>
                          <a:srgbClr val="A04DA3"/>
                        </a:buClr>
                        <a:buFont typeface="Georgia" pitchFamily="18" charset="0"/>
                        <a:defRPr>
                          <a:solidFill>
                            <a:srgbClr val="A04DA3"/>
                          </a:solidFill>
                          <a:latin typeface="Georgia"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l-GR" sz="2400" b="0" i="0" u="none" strike="noStrike" cap="none" normalizeH="0" baseline="0" dirty="0" smtClean="0">
                          <a:ln>
                            <a:noFill/>
                          </a:ln>
                          <a:solidFill>
                            <a:schemeClr val="tx1"/>
                          </a:solidFill>
                          <a:effectLst/>
                          <a:latin typeface="+mn-lt"/>
                          <a:cs typeface="Times New Roman" pitchFamily="18" charset="0"/>
                        </a:rPr>
                        <a:t>12,5-20,5</a:t>
                      </a:r>
                      <a:endParaRPr kumimoji="0" lang="en-US" altLang="el-GR" sz="2400" b="0" i="0" u="none" strike="noStrike" cap="none" normalizeH="0" baseline="0" dirty="0" smtClean="0">
                        <a:ln>
                          <a:noFill/>
                        </a:ln>
                        <a:solidFill>
                          <a:schemeClr val="tx1"/>
                        </a:solidFill>
                        <a:effectLst/>
                        <a:latin typeface="+mn-lt"/>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lvl1pPr>
                        <a:spcBef>
                          <a:spcPts val="300"/>
                        </a:spcBef>
                        <a:buClr>
                          <a:srgbClr val="A04DA3"/>
                        </a:buClr>
                        <a:buFont typeface="Georgia" pitchFamily="18" charset="0"/>
                        <a:defRPr sz="2400">
                          <a:solidFill>
                            <a:schemeClr val="tx1"/>
                          </a:solidFill>
                          <a:latin typeface="Georgia" pitchFamily="18" charset="0"/>
                        </a:defRPr>
                      </a:lvl1pPr>
                      <a:lvl2pPr>
                        <a:spcBef>
                          <a:spcPts val="300"/>
                        </a:spcBef>
                        <a:buClr>
                          <a:schemeClr val="accent2"/>
                        </a:buClr>
                        <a:buFont typeface="Georgia" pitchFamily="18" charset="0"/>
                        <a:defRPr sz="2200">
                          <a:solidFill>
                            <a:schemeClr val="accent2"/>
                          </a:solidFill>
                          <a:latin typeface="Georgia" pitchFamily="18" charset="0"/>
                        </a:defRPr>
                      </a:lvl2pPr>
                      <a:lvl3pPr>
                        <a:spcBef>
                          <a:spcPts val="300"/>
                        </a:spcBef>
                        <a:buClr>
                          <a:schemeClr val="accent1"/>
                        </a:buClr>
                        <a:buFont typeface="Wingdings 2" pitchFamily="18" charset="2"/>
                        <a:defRPr sz="2000">
                          <a:solidFill>
                            <a:schemeClr val="accent1"/>
                          </a:solidFill>
                          <a:latin typeface="Georgia" pitchFamily="18" charset="0"/>
                        </a:defRPr>
                      </a:lvl3pPr>
                      <a:lvl4pPr>
                        <a:spcBef>
                          <a:spcPts val="300"/>
                        </a:spcBef>
                        <a:buClr>
                          <a:schemeClr val="accent1"/>
                        </a:buClr>
                        <a:buFont typeface="Wingdings 2" pitchFamily="18" charset="2"/>
                        <a:defRPr sz="2000">
                          <a:solidFill>
                            <a:schemeClr val="accent1"/>
                          </a:solidFill>
                          <a:latin typeface="Georgia" pitchFamily="18" charset="0"/>
                        </a:defRPr>
                      </a:lvl4pPr>
                      <a:lvl5pPr>
                        <a:spcBef>
                          <a:spcPts val="300"/>
                        </a:spcBef>
                        <a:buClr>
                          <a:srgbClr val="A04DA3"/>
                        </a:buClr>
                        <a:buFont typeface="Georgia" pitchFamily="18" charset="0"/>
                        <a:defRPr>
                          <a:solidFill>
                            <a:srgbClr val="A04DA3"/>
                          </a:solidFill>
                          <a:latin typeface="Georgia" pitchFamily="18" charset="0"/>
                        </a:defRPr>
                      </a:lvl5pPr>
                      <a:lvl6pPr fontAlgn="base">
                        <a:spcBef>
                          <a:spcPts val="300"/>
                        </a:spcBef>
                        <a:spcAft>
                          <a:spcPct val="0"/>
                        </a:spcAft>
                        <a:buClr>
                          <a:srgbClr val="A04DA3"/>
                        </a:buClr>
                        <a:buFont typeface="Georgia" pitchFamily="18" charset="0"/>
                        <a:defRPr>
                          <a:solidFill>
                            <a:srgbClr val="A04DA3"/>
                          </a:solidFill>
                          <a:latin typeface="Georgia" pitchFamily="18" charset="0"/>
                        </a:defRPr>
                      </a:lvl6pPr>
                      <a:lvl7pPr fontAlgn="base">
                        <a:spcBef>
                          <a:spcPts val="300"/>
                        </a:spcBef>
                        <a:spcAft>
                          <a:spcPct val="0"/>
                        </a:spcAft>
                        <a:buClr>
                          <a:srgbClr val="A04DA3"/>
                        </a:buClr>
                        <a:buFont typeface="Georgia" pitchFamily="18" charset="0"/>
                        <a:defRPr>
                          <a:solidFill>
                            <a:srgbClr val="A04DA3"/>
                          </a:solidFill>
                          <a:latin typeface="Georgia" pitchFamily="18" charset="0"/>
                        </a:defRPr>
                      </a:lvl7pPr>
                      <a:lvl8pPr fontAlgn="base">
                        <a:spcBef>
                          <a:spcPts val="300"/>
                        </a:spcBef>
                        <a:spcAft>
                          <a:spcPct val="0"/>
                        </a:spcAft>
                        <a:buClr>
                          <a:srgbClr val="A04DA3"/>
                        </a:buClr>
                        <a:buFont typeface="Georgia" pitchFamily="18" charset="0"/>
                        <a:defRPr>
                          <a:solidFill>
                            <a:srgbClr val="A04DA3"/>
                          </a:solidFill>
                          <a:latin typeface="Georgia" pitchFamily="18" charset="0"/>
                        </a:defRPr>
                      </a:lvl8pPr>
                      <a:lvl9pPr fontAlgn="base">
                        <a:spcBef>
                          <a:spcPts val="300"/>
                        </a:spcBef>
                        <a:spcAft>
                          <a:spcPct val="0"/>
                        </a:spcAft>
                        <a:buClr>
                          <a:srgbClr val="A04DA3"/>
                        </a:buClr>
                        <a:buFont typeface="Georgia" pitchFamily="18" charset="0"/>
                        <a:defRPr>
                          <a:solidFill>
                            <a:srgbClr val="A04DA3"/>
                          </a:solidFill>
                          <a:latin typeface="Georgia"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2400" b="0" i="0" u="none" strike="noStrike" cap="none" normalizeH="0" baseline="0" smtClean="0">
                          <a:ln>
                            <a:noFill/>
                          </a:ln>
                          <a:solidFill>
                            <a:schemeClr val="tx1"/>
                          </a:solidFill>
                          <a:effectLst/>
                          <a:latin typeface="+mn-lt"/>
                          <a:cs typeface="Times New Roman" pitchFamily="18" charset="0"/>
                        </a:rPr>
                        <a:t>2-6 μηνών</a:t>
                      </a:r>
                      <a:endParaRPr kumimoji="0" lang="el-GR" altLang="el-GR" sz="2400" b="0" i="0" u="none" strike="noStrike" cap="none" normalizeH="0" baseline="0" smtClean="0">
                        <a:ln>
                          <a:noFill/>
                        </a:ln>
                        <a:solidFill>
                          <a:schemeClr val="tx1"/>
                        </a:solidFill>
                        <a:effectLst/>
                        <a:latin typeface="+mn-lt"/>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300"/>
                        </a:spcBef>
                        <a:buClr>
                          <a:srgbClr val="A04DA3"/>
                        </a:buClr>
                        <a:buFont typeface="Georgia" pitchFamily="18" charset="0"/>
                        <a:defRPr sz="2400">
                          <a:solidFill>
                            <a:schemeClr val="tx1"/>
                          </a:solidFill>
                          <a:latin typeface="Georgia" pitchFamily="18" charset="0"/>
                        </a:defRPr>
                      </a:lvl1pPr>
                      <a:lvl2pPr>
                        <a:spcBef>
                          <a:spcPts val="300"/>
                        </a:spcBef>
                        <a:buClr>
                          <a:schemeClr val="accent2"/>
                        </a:buClr>
                        <a:buFont typeface="Georgia" pitchFamily="18" charset="0"/>
                        <a:defRPr sz="2200">
                          <a:solidFill>
                            <a:schemeClr val="accent2"/>
                          </a:solidFill>
                          <a:latin typeface="Georgia" pitchFamily="18" charset="0"/>
                        </a:defRPr>
                      </a:lvl2pPr>
                      <a:lvl3pPr>
                        <a:spcBef>
                          <a:spcPts val="300"/>
                        </a:spcBef>
                        <a:buClr>
                          <a:schemeClr val="accent1"/>
                        </a:buClr>
                        <a:buFont typeface="Wingdings 2" pitchFamily="18" charset="2"/>
                        <a:defRPr sz="2000">
                          <a:solidFill>
                            <a:schemeClr val="accent1"/>
                          </a:solidFill>
                          <a:latin typeface="Georgia" pitchFamily="18" charset="0"/>
                        </a:defRPr>
                      </a:lvl3pPr>
                      <a:lvl4pPr>
                        <a:spcBef>
                          <a:spcPts val="300"/>
                        </a:spcBef>
                        <a:buClr>
                          <a:schemeClr val="accent1"/>
                        </a:buClr>
                        <a:buFont typeface="Wingdings 2" pitchFamily="18" charset="2"/>
                        <a:defRPr sz="2000">
                          <a:solidFill>
                            <a:schemeClr val="accent1"/>
                          </a:solidFill>
                          <a:latin typeface="Georgia" pitchFamily="18" charset="0"/>
                        </a:defRPr>
                      </a:lvl4pPr>
                      <a:lvl5pPr>
                        <a:spcBef>
                          <a:spcPts val="300"/>
                        </a:spcBef>
                        <a:buClr>
                          <a:srgbClr val="A04DA3"/>
                        </a:buClr>
                        <a:buFont typeface="Georgia" pitchFamily="18" charset="0"/>
                        <a:defRPr>
                          <a:solidFill>
                            <a:srgbClr val="A04DA3"/>
                          </a:solidFill>
                          <a:latin typeface="Georgia" pitchFamily="18" charset="0"/>
                        </a:defRPr>
                      </a:lvl5pPr>
                      <a:lvl6pPr fontAlgn="base">
                        <a:spcBef>
                          <a:spcPts val="300"/>
                        </a:spcBef>
                        <a:spcAft>
                          <a:spcPct val="0"/>
                        </a:spcAft>
                        <a:buClr>
                          <a:srgbClr val="A04DA3"/>
                        </a:buClr>
                        <a:buFont typeface="Georgia" pitchFamily="18" charset="0"/>
                        <a:defRPr>
                          <a:solidFill>
                            <a:srgbClr val="A04DA3"/>
                          </a:solidFill>
                          <a:latin typeface="Georgia" pitchFamily="18" charset="0"/>
                        </a:defRPr>
                      </a:lvl6pPr>
                      <a:lvl7pPr fontAlgn="base">
                        <a:spcBef>
                          <a:spcPts val="300"/>
                        </a:spcBef>
                        <a:spcAft>
                          <a:spcPct val="0"/>
                        </a:spcAft>
                        <a:buClr>
                          <a:srgbClr val="A04DA3"/>
                        </a:buClr>
                        <a:buFont typeface="Georgia" pitchFamily="18" charset="0"/>
                        <a:defRPr>
                          <a:solidFill>
                            <a:srgbClr val="A04DA3"/>
                          </a:solidFill>
                          <a:latin typeface="Georgia" pitchFamily="18" charset="0"/>
                        </a:defRPr>
                      </a:lvl7pPr>
                      <a:lvl8pPr fontAlgn="base">
                        <a:spcBef>
                          <a:spcPts val="300"/>
                        </a:spcBef>
                        <a:spcAft>
                          <a:spcPct val="0"/>
                        </a:spcAft>
                        <a:buClr>
                          <a:srgbClr val="A04DA3"/>
                        </a:buClr>
                        <a:buFont typeface="Georgia" pitchFamily="18" charset="0"/>
                        <a:defRPr>
                          <a:solidFill>
                            <a:srgbClr val="A04DA3"/>
                          </a:solidFill>
                          <a:latin typeface="Georgia" pitchFamily="18" charset="0"/>
                        </a:defRPr>
                      </a:lvl8pPr>
                      <a:lvl9pPr fontAlgn="base">
                        <a:spcBef>
                          <a:spcPts val="300"/>
                        </a:spcBef>
                        <a:spcAft>
                          <a:spcPct val="0"/>
                        </a:spcAft>
                        <a:buClr>
                          <a:srgbClr val="A04DA3"/>
                        </a:buClr>
                        <a:buFont typeface="Georgia" pitchFamily="18" charset="0"/>
                        <a:defRPr>
                          <a:solidFill>
                            <a:srgbClr val="A04DA3"/>
                          </a:solidFill>
                          <a:latin typeface="Georgia"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l-GR" sz="2400" b="0" i="0" u="none" strike="noStrike" cap="none" normalizeH="0" baseline="0" smtClean="0">
                          <a:ln>
                            <a:noFill/>
                          </a:ln>
                          <a:solidFill>
                            <a:schemeClr val="tx1"/>
                          </a:solidFill>
                          <a:effectLst/>
                          <a:latin typeface="+mn-lt"/>
                          <a:cs typeface="Times New Roman" pitchFamily="18" charset="0"/>
                        </a:rPr>
                        <a:t>10,7-17,3</a:t>
                      </a:r>
                      <a:endParaRPr kumimoji="0" lang="en-US" altLang="el-GR" sz="2400" b="0" i="0" u="none" strike="noStrike" cap="none" normalizeH="0" baseline="0" smtClean="0">
                        <a:ln>
                          <a:noFill/>
                        </a:ln>
                        <a:solidFill>
                          <a:schemeClr val="tx1"/>
                        </a:solidFill>
                        <a:effectLst/>
                        <a:latin typeface="+mn-lt"/>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lvl1pPr>
                        <a:spcBef>
                          <a:spcPts val="300"/>
                        </a:spcBef>
                        <a:buClr>
                          <a:srgbClr val="A04DA3"/>
                        </a:buClr>
                        <a:buFont typeface="Georgia" pitchFamily="18" charset="0"/>
                        <a:defRPr sz="2400">
                          <a:solidFill>
                            <a:schemeClr val="tx1"/>
                          </a:solidFill>
                          <a:latin typeface="Georgia" pitchFamily="18" charset="0"/>
                        </a:defRPr>
                      </a:lvl1pPr>
                      <a:lvl2pPr>
                        <a:spcBef>
                          <a:spcPts val="300"/>
                        </a:spcBef>
                        <a:buClr>
                          <a:schemeClr val="accent2"/>
                        </a:buClr>
                        <a:buFont typeface="Georgia" pitchFamily="18" charset="0"/>
                        <a:defRPr sz="2200">
                          <a:solidFill>
                            <a:schemeClr val="accent2"/>
                          </a:solidFill>
                          <a:latin typeface="Georgia" pitchFamily="18" charset="0"/>
                        </a:defRPr>
                      </a:lvl2pPr>
                      <a:lvl3pPr>
                        <a:spcBef>
                          <a:spcPts val="300"/>
                        </a:spcBef>
                        <a:buClr>
                          <a:schemeClr val="accent1"/>
                        </a:buClr>
                        <a:buFont typeface="Wingdings 2" pitchFamily="18" charset="2"/>
                        <a:defRPr sz="2000">
                          <a:solidFill>
                            <a:schemeClr val="accent1"/>
                          </a:solidFill>
                          <a:latin typeface="Georgia" pitchFamily="18" charset="0"/>
                        </a:defRPr>
                      </a:lvl3pPr>
                      <a:lvl4pPr>
                        <a:spcBef>
                          <a:spcPts val="300"/>
                        </a:spcBef>
                        <a:buClr>
                          <a:schemeClr val="accent1"/>
                        </a:buClr>
                        <a:buFont typeface="Wingdings 2" pitchFamily="18" charset="2"/>
                        <a:defRPr sz="2000">
                          <a:solidFill>
                            <a:schemeClr val="accent1"/>
                          </a:solidFill>
                          <a:latin typeface="Georgia" pitchFamily="18" charset="0"/>
                        </a:defRPr>
                      </a:lvl4pPr>
                      <a:lvl5pPr>
                        <a:spcBef>
                          <a:spcPts val="300"/>
                        </a:spcBef>
                        <a:buClr>
                          <a:srgbClr val="A04DA3"/>
                        </a:buClr>
                        <a:buFont typeface="Georgia" pitchFamily="18" charset="0"/>
                        <a:defRPr>
                          <a:solidFill>
                            <a:srgbClr val="A04DA3"/>
                          </a:solidFill>
                          <a:latin typeface="Georgia" pitchFamily="18" charset="0"/>
                        </a:defRPr>
                      </a:lvl5pPr>
                      <a:lvl6pPr fontAlgn="base">
                        <a:spcBef>
                          <a:spcPts val="300"/>
                        </a:spcBef>
                        <a:spcAft>
                          <a:spcPct val="0"/>
                        </a:spcAft>
                        <a:buClr>
                          <a:srgbClr val="A04DA3"/>
                        </a:buClr>
                        <a:buFont typeface="Georgia" pitchFamily="18" charset="0"/>
                        <a:defRPr>
                          <a:solidFill>
                            <a:srgbClr val="A04DA3"/>
                          </a:solidFill>
                          <a:latin typeface="Georgia" pitchFamily="18" charset="0"/>
                        </a:defRPr>
                      </a:lvl6pPr>
                      <a:lvl7pPr fontAlgn="base">
                        <a:spcBef>
                          <a:spcPts val="300"/>
                        </a:spcBef>
                        <a:spcAft>
                          <a:spcPct val="0"/>
                        </a:spcAft>
                        <a:buClr>
                          <a:srgbClr val="A04DA3"/>
                        </a:buClr>
                        <a:buFont typeface="Georgia" pitchFamily="18" charset="0"/>
                        <a:defRPr>
                          <a:solidFill>
                            <a:srgbClr val="A04DA3"/>
                          </a:solidFill>
                          <a:latin typeface="Georgia" pitchFamily="18" charset="0"/>
                        </a:defRPr>
                      </a:lvl7pPr>
                      <a:lvl8pPr fontAlgn="base">
                        <a:spcBef>
                          <a:spcPts val="300"/>
                        </a:spcBef>
                        <a:spcAft>
                          <a:spcPct val="0"/>
                        </a:spcAft>
                        <a:buClr>
                          <a:srgbClr val="A04DA3"/>
                        </a:buClr>
                        <a:buFont typeface="Georgia" pitchFamily="18" charset="0"/>
                        <a:defRPr>
                          <a:solidFill>
                            <a:srgbClr val="A04DA3"/>
                          </a:solidFill>
                          <a:latin typeface="Georgia" pitchFamily="18" charset="0"/>
                        </a:defRPr>
                      </a:lvl8pPr>
                      <a:lvl9pPr fontAlgn="base">
                        <a:spcBef>
                          <a:spcPts val="300"/>
                        </a:spcBef>
                        <a:spcAft>
                          <a:spcPct val="0"/>
                        </a:spcAft>
                        <a:buClr>
                          <a:srgbClr val="A04DA3"/>
                        </a:buClr>
                        <a:buFont typeface="Georgia" pitchFamily="18" charset="0"/>
                        <a:defRPr>
                          <a:solidFill>
                            <a:srgbClr val="A04DA3"/>
                          </a:solidFill>
                          <a:latin typeface="Georgia"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2400" b="0" i="0" u="none" strike="noStrike" cap="none" normalizeH="0" baseline="0" smtClean="0">
                          <a:ln>
                            <a:noFill/>
                          </a:ln>
                          <a:solidFill>
                            <a:schemeClr val="tx1"/>
                          </a:solidFill>
                          <a:effectLst/>
                          <a:latin typeface="+mn-lt"/>
                          <a:cs typeface="Times New Roman" pitchFamily="18" charset="0"/>
                        </a:rPr>
                        <a:t>6-12 μηνών</a:t>
                      </a:r>
                      <a:endParaRPr kumimoji="0" lang="el-GR" altLang="el-GR" sz="2400" b="0" i="0" u="none" strike="noStrike" cap="none" normalizeH="0" baseline="0" smtClean="0">
                        <a:ln>
                          <a:noFill/>
                        </a:ln>
                        <a:solidFill>
                          <a:schemeClr val="tx1"/>
                        </a:solidFill>
                        <a:effectLst/>
                        <a:latin typeface="+mn-lt"/>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300"/>
                        </a:spcBef>
                        <a:buClr>
                          <a:srgbClr val="A04DA3"/>
                        </a:buClr>
                        <a:buFont typeface="Georgia" pitchFamily="18" charset="0"/>
                        <a:defRPr sz="2400">
                          <a:solidFill>
                            <a:schemeClr val="tx1"/>
                          </a:solidFill>
                          <a:latin typeface="Georgia" pitchFamily="18" charset="0"/>
                        </a:defRPr>
                      </a:lvl1pPr>
                      <a:lvl2pPr>
                        <a:spcBef>
                          <a:spcPts val="300"/>
                        </a:spcBef>
                        <a:buClr>
                          <a:schemeClr val="accent2"/>
                        </a:buClr>
                        <a:buFont typeface="Georgia" pitchFamily="18" charset="0"/>
                        <a:defRPr sz="2200">
                          <a:solidFill>
                            <a:schemeClr val="accent2"/>
                          </a:solidFill>
                          <a:latin typeface="Georgia" pitchFamily="18" charset="0"/>
                        </a:defRPr>
                      </a:lvl2pPr>
                      <a:lvl3pPr>
                        <a:spcBef>
                          <a:spcPts val="300"/>
                        </a:spcBef>
                        <a:buClr>
                          <a:schemeClr val="accent1"/>
                        </a:buClr>
                        <a:buFont typeface="Wingdings 2" pitchFamily="18" charset="2"/>
                        <a:defRPr sz="2000">
                          <a:solidFill>
                            <a:schemeClr val="accent1"/>
                          </a:solidFill>
                          <a:latin typeface="Georgia" pitchFamily="18" charset="0"/>
                        </a:defRPr>
                      </a:lvl3pPr>
                      <a:lvl4pPr>
                        <a:spcBef>
                          <a:spcPts val="300"/>
                        </a:spcBef>
                        <a:buClr>
                          <a:schemeClr val="accent1"/>
                        </a:buClr>
                        <a:buFont typeface="Wingdings 2" pitchFamily="18" charset="2"/>
                        <a:defRPr sz="2000">
                          <a:solidFill>
                            <a:schemeClr val="accent1"/>
                          </a:solidFill>
                          <a:latin typeface="Georgia" pitchFamily="18" charset="0"/>
                        </a:defRPr>
                      </a:lvl4pPr>
                      <a:lvl5pPr>
                        <a:spcBef>
                          <a:spcPts val="300"/>
                        </a:spcBef>
                        <a:buClr>
                          <a:srgbClr val="A04DA3"/>
                        </a:buClr>
                        <a:buFont typeface="Georgia" pitchFamily="18" charset="0"/>
                        <a:defRPr>
                          <a:solidFill>
                            <a:srgbClr val="A04DA3"/>
                          </a:solidFill>
                          <a:latin typeface="Georgia" pitchFamily="18" charset="0"/>
                        </a:defRPr>
                      </a:lvl5pPr>
                      <a:lvl6pPr fontAlgn="base">
                        <a:spcBef>
                          <a:spcPts val="300"/>
                        </a:spcBef>
                        <a:spcAft>
                          <a:spcPct val="0"/>
                        </a:spcAft>
                        <a:buClr>
                          <a:srgbClr val="A04DA3"/>
                        </a:buClr>
                        <a:buFont typeface="Georgia" pitchFamily="18" charset="0"/>
                        <a:defRPr>
                          <a:solidFill>
                            <a:srgbClr val="A04DA3"/>
                          </a:solidFill>
                          <a:latin typeface="Georgia" pitchFamily="18" charset="0"/>
                        </a:defRPr>
                      </a:lvl6pPr>
                      <a:lvl7pPr fontAlgn="base">
                        <a:spcBef>
                          <a:spcPts val="300"/>
                        </a:spcBef>
                        <a:spcAft>
                          <a:spcPct val="0"/>
                        </a:spcAft>
                        <a:buClr>
                          <a:srgbClr val="A04DA3"/>
                        </a:buClr>
                        <a:buFont typeface="Georgia" pitchFamily="18" charset="0"/>
                        <a:defRPr>
                          <a:solidFill>
                            <a:srgbClr val="A04DA3"/>
                          </a:solidFill>
                          <a:latin typeface="Georgia" pitchFamily="18" charset="0"/>
                        </a:defRPr>
                      </a:lvl7pPr>
                      <a:lvl8pPr fontAlgn="base">
                        <a:spcBef>
                          <a:spcPts val="300"/>
                        </a:spcBef>
                        <a:spcAft>
                          <a:spcPct val="0"/>
                        </a:spcAft>
                        <a:buClr>
                          <a:srgbClr val="A04DA3"/>
                        </a:buClr>
                        <a:buFont typeface="Georgia" pitchFamily="18" charset="0"/>
                        <a:defRPr>
                          <a:solidFill>
                            <a:srgbClr val="A04DA3"/>
                          </a:solidFill>
                          <a:latin typeface="Georgia" pitchFamily="18" charset="0"/>
                        </a:defRPr>
                      </a:lvl8pPr>
                      <a:lvl9pPr fontAlgn="base">
                        <a:spcBef>
                          <a:spcPts val="300"/>
                        </a:spcBef>
                        <a:spcAft>
                          <a:spcPct val="0"/>
                        </a:spcAft>
                        <a:buClr>
                          <a:srgbClr val="A04DA3"/>
                        </a:buClr>
                        <a:buFont typeface="Georgia" pitchFamily="18" charset="0"/>
                        <a:defRPr>
                          <a:solidFill>
                            <a:srgbClr val="A04DA3"/>
                          </a:solidFill>
                          <a:latin typeface="Georgia"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l-GR" sz="2400" b="0" i="0" u="none" strike="noStrike" cap="none" normalizeH="0" baseline="0" smtClean="0">
                          <a:ln>
                            <a:noFill/>
                          </a:ln>
                          <a:solidFill>
                            <a:schemeClr val="tx1"/>
                          </a:solidFill>
                          <a:effectLst/>
                          <a:latin typeface="+mn-lt"/>
                          <a:cs typeface="Times New Roman" pitchFamily="18" charset="0"/>
                        </a:rPr>
                        <a:t>9,9-14,5</a:t>
                      </a:r>
                      <a:endParaRPr kumimoji="0" lang="en-US" altLang="el-GR" sz="2400" b="0" i="0" u="none" strike="noStrike" cap="none" normalizeH="0" baseline="0" smtClean="0">
                        <a:ln>
                          <a:noFill/>
                        </a:ln>
                        <a:solidFill>
                          <a:schemeClr val="tx1"/>
                        </a:solidFill>
                        <a:effectLst/>
                        <a:latin typeface="+mn-lt"/>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lvl1pPr>
                        <a:spcBef>
                          <a:spcPts val="300"/>
                        </a:spcBef>
                        <a:buClr>
                          <a:srgbClr val="A04DA3"/>
                        </a:buClr>
                        <a:buFont typeface="Georgia" pitchFamily="18" charset="0"/>
                        <a:defRPr sz="2400">
                          <a:solidFill>
                            <a:schemeClr val="tx1"/>
                          </a:solidFill>
                          <a:latin typeface="Georgia" pitchFamily="18" charset="0"/>
                        </a:defRPr>
                      </a:lvl1pPr>
                      <a:lvl2pPr>
                        <a:spcBef>
                          <a:spcPts val="300"/>
                        </a:spcBef>
                        <a:buClr>
                          <a:schemeClr val="accent2"/>
                        </a:buClr>
                        <a:buFont typeface="Georgia" pitchFamily="18" charset="0"/>
                        <a:defRPr sz="2200">
                          <a:solidFill>
                            <a:schemeClr val="accent2"/>
                          </a:solidFill>
                          <a:latin typeface="Georgia" pitchFamily="18" charset="0"/>
                        </a:defRPr>
                      </a:lvl2pPr>
                      <a:lvl3pPr>
                        <a:spcBef>
                          <a:spcPts val="300"/>
                        </a:spcBef>
                        <a:buClr>
                          <a:schemeClr val="accent1"/>
                        </a:buClr>
                        <a:buFont typeface="Wingdings 2" pitchFamily="18" charset="2"/>
                        <a:defRPr sz="2000">
                          <a:solidFill>
                            <a:schemeClr val="accent1"/>
                          </a:solidFill>
                          <a:latin typeface="Georgia" pitchFamily="18" charset="0"/>
                        </a:defRPr>
                      </a:lvl3pPr>
                      <a:lvl4pPr>
                        <a:spcBef>
                          <a:spcPts val="300"/>
                        </a:spcBef>
                        <a:buClr>
                          <a:schemeClr val="accent1"/>
                        </a:buClr>
                        <a:buFont typeface="Wingdings 2" pitchFamily="18" charset="2"/>
                        <a:defRPr sz="2000">
                          <a:solidFill>
                            <a:schemeClr val="accent1"/>
                          </a:solidFill>
                          <a:latin typeface="Georgia" pitchFamily="18" charset="0"/>
                        </a:defRPr>
                      </a:lvl4pPr>
                      <a:lvl5pPr>
                        <a:spcBef>
                          <a:spcPts val="300"/>
                        </a:spcBef>
                        <a:buClr>
                          <a:srgbClr val="A04DA3"/>
                        </a:buClr>
                        <a:buFont typeface="Georgia" pitchFamily="18" charset="0"/>
                        <a:defRPr>
                          <a:solidFill>
                            <a:srgbClr val="A04DA3"/>
                          </a:solidFill>
                          <a:latin typeface="Georgia" pitchFamily="18" charset="0"/>
                        </a:defRPr>
                      </a:lvl5pPr>
                      <a:lvl6pPr fontAlgn="base">
                        <a:spcBef>
                          <a:spcPts val="300"/>
                        </a:spcBef>
                        <a:spcAft>
                          <a:spcPct val="0"/>
                        </a:spcAft>
                        <a:buClr>
                          <a:srgbClr val="A04DA3"/>
                        </a:buClr>
                        <a:buFont typeface="Georgia" pitchFamily="18" charset="0"/>
                        <a:defRPr>
                          <a:solidFill>
                            <a:srgbClr val="A04DA3"/>
                          </a:solidFill>
                          <a:latin typeface="Georgia" pitchFamily="18" charset="0"/>
                        </a:defRPr>
                      </a:lvl6pPr>
                      <a:lvl7pPr fontAlgn="base">
                        <a:spcBef>
                          <a:spcPts val="300"/>
                        </a:spcBef>
                        <a:spcAft>
                          <a:spcPct val="0"/>
                        </a:spcAft>
                        <a:buClr>
                          <a:srgbClr val="A04DA3"/>
                        </a:buClr>
                        <a:buFont typeface="Georgia" pitchFamily="18" charset="0"/>
                        <a:defRPr>
                          <a:solidFill>
                            <a:srgbClr val="A04DA3"/>
                          </a:solidFill>
                          <a:latin typeface="Georgia" pitchFamily="18" charset="0"/>
                        </a:defRPr>
                      </a:lvl7pPr>
                      <a:lvl8pPr fontAlgn="base">
                        <a:spcBef>
                          <a:spcPts val="300"/>
                        </a:spcBef>
                        <a:spcAft>
                          <a:spcPct val="0"/>
                        </a:spcAft>
                        <a:buClr>
                          <a:srgbClr val="A04DA3"/>
                        </a:buClr>
                        <a:buFont typeface="Georgia" pitchFamily="18" charset="0"/>
                        <a:defRPr>
                          <a:solidFill>
                            <a:srgbClr val="A04DA3"/>
                          </a:solidFill>
                          <a:latin typeface="Georgia" pitchFamily="18" charset="0"/>
                        </a:defRPr>
                      </a:lvl8pPr>
                      <a:lvl9pPr fontAlgn="base">
                        <a:spcBef>
                          <a:spcPts val="300"/>
                        </a:spcBef>
                        <a:spcAft>
                          <a:spcPct val="0"/>
                        </a:spcAft>
                        <a:buClr>
                          <a:srgbClr val="A04DA3"/>
                        </a:buClr>
                        <a:buFont typeface="Georgia" pitchFamily="18" charset="0"/>
                        <a:defRPr>
                          <a:solidFill>
                            <a:srgbClr val="A04DA3"/>
                          </a:solidFill>
                          <a:latin typeface="Georgia"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2400" b="0" i="0" u="none" strike="noStrike" cap="none" normalizeH="0" baseline="0" smtClean="0">
                          <a:ln>
                            <a:noFill/>
                          </a:ln>
                          <a:solidFill>
                            <a:schemeClr val="tx1"/>
                          </a:solidFill>
                          <a:effectLst/>
                          <a:latin typeface="+mn-lt"/>
                          <a:cs typeface="Times New Roman" pitchFamily="18" charset="0"/>
                        </a:rPr>
                        <a:t>1-6 ετών</a:t>
                      </a:r>
                      <a:endParaRPr kumimoji="0" lang="el-GR" altLang="el-GR" sz="2400" b="0" i="0" u="none" strike="noStrike" cap="none" normalizeH="0" baseline="0" smtClean="0">
                        <a:ln>
                          <a:noFill/>
                        </a:ln>
                        <a:solidFill>
                          <a:schemeClr val="tx1"/>
                        </a:solidFill>
                        <a:effectLst/>
                        <a:latin typeface="+mn-lt"/>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300"/>
                        </a:spcBef>
                        <a:buClr>
                          <a:srgbClr val="A04DA3"/>
                        </a:buClr>
                        <a:buFont typeface="Georgia" pitchFamily="18" charset="0"/>
                        <a:defRPr sz="2400">
                          <a:solidFill>
                            <a:schemeClr val="tx1"/>
                          </a:solidFill>
                          <a:latin typeface="Georgia" pitchFamily="18" charset="0"/>
                        </a:defRPr>
                      </a:lvl1pPr>
                      <a:lvl2pPr>
                        <a:spcBef>
                          <a:spcPts val="300"/>
                        </a:spcBef>
                        <a:buClr>
                          <a:schemeClr val="accent2"/>
                        </a:buClr>
                        <a:buFont typeface="Georgia" pitchFamily="18" charset="0"/>
                        <a:defRPr sz="2200">
                          <a:solidFill>
                            <a:schemeClr val="accent2"/>
                          </a:solidFill>
                          <a:latin typeface="Georgia" pitchFamily="18" charset="0"/>
                        </a:defRPr>
                      </a:lvl2pPr>
                      <a:lvl3pPr>
                        <a:spcBef>
                          <a:spcPts val="300"/>
                        </a:spcBef>
                        <a:buClr>
                          <a:schemeClr val="accent1"/>
                        </a:buClr>
                        <a:buFont typeface="Wingdings 2" pitchFamily="18" charset="2"/>
                        <a:defRPr sz="2000">
                          <a:solidFill>
                            <a:schemeClr val="accent1"/>
                          </a:solidFill>
                          <a:latin typeface="Georgia" pitchFamily="18" charset="0"/>
                        </a:defRPr>
                      </a:lvl3pPr>
                      <a:lvl4pPr>
                        <a:spcBef>
                          <a:spcPts val="300"/>
                        </a:spcBef>
                        <a:buClr>
                          <a:schemeClr val="accent1"/>
                        </a:buClr>
                        <a:buFont typeface="Wingdings 2" pitchFamily="18" charset="2"/>
                        <a:defRPr sz="2000">
                          <a:solidFill>
                            <a:schemeClr val="accent1"/>
                          </a:solidFill>
                          <a:latin typeface="Georgia" pitchFamily="18" charset="0"/>
                        </a:defRPr>
                      </a:lvl4pPr>
                      <a:lvl5pPr>
                        <a:spcBef>
                          <a:spcPts val="300"/>
                        </a:spcBef>
                        <a:buClr>
                          <a:srgbClr val="A04DA3"/>
                        </a:buClr>
                        <a:buFont typeface="Georgia" pitchFamily="18" charset="0"/>
                        <a:defRPr>
                          <a:solidFill>
                            <a:srgbClr val="A04DA3"/>
                          </a:solidFill>
                          <a:latin typeface="Georgia" pitchFamily="18" charset="0"/>
                        </a:defRPr>
                      </a:lvl5pPr>
                      <a:lvl6pPr fontAlgn="base">
                        <a:spcBef>
                          <a:spcPts val="300"/>
                        </a:spcBef>
                        <a:spcAft>
                          <a:spcPct val="0"/>
                        </a:spcAft>
                        <a:buClr>
                          <a:srgbClr val="A04DA3"/>
                        </a:buClr>
                        <a:buFont typeface="Georgia" pitchFamily="18" charset="0"/>
                        <a:defRPr>
                          <a:solidFill>
                            <a:srgbClr val="A04DA3"/>
                          </a:solidFill>
                          <a:latin typeface="Georgia" pitchFamily="18" charset="0"/>
                        </a:defRPr>
                      </a:lvl6pPr>
                      <a:lvl7pPr fontAlgn="base">
                        <a:spcBef>
                          <a:spcPts val="300"/>
                        </a:spcBef>
                        <a:spcAft>
                          <a:spcPct val="0"/>
                        </a:spcAft>
                        <a:buClr>
                          <a:srgbClr val="A04DA3"/>
                        </a:buClr>
                        <a:buFont typeface="Georgia" pitchFamily="18" charset="0"/>
                        <a:defRPr>
                          <a:solidFill>
                            <a:srgbClr val="A04DA3"/>
                          </a:solidFill>
                          <a:latin typeface="Georgia" pitchFamily="18" charset="0"/>
                        </a:defRPr>
                      </a:lvl7pPr>
                      <a:lvl8pPr fontAlgn="base">
                        <a:spcBef>
                          <a:spcPts val="300"/>
                        </a:spcBef>
                        <a:spcAft>
                          <a:spcPct val="0"/>
                        </a:spcAft>
                        <a:buClr>
                          <a:srgbClr val="A04DA3"/>
                        </a:buClr>
                        <a:buFont typeface="Georgia" pitchFamily="18" charset="0"/>
                        <a:defRPr>
                          <a:solidFill>
                            <a:srgbClr val="A04DA3"/>
                          </a:solidFill>
                          <a:latin typeface="Georgia" pitchFamily="18" charset="0"/>
                        </a:defRPr>
                      </a:lvl8pPr>
                      <a:lvl9pPr fontAlgn="base">
                        <a:spcBef>
                          <a:spcPts val="300"/>
                        </a:spcBef>
                        <a:spcAft>
                          <a:spcPct val="0"/>
                        </a:spcAft>
                        <a:buClr>
                          <a:srgbClr val="A04DA3"/>
                        </a:buClr>
                        <a:buFont typeface="Georgia" pitchFamily="18" charset="0"/>
                        <a:defRPr>
                          <a:solidFill>
                            <a:srgbClr val="A04DA3"/>
                          </a:solidFill>
                          <a:latin typeface="Georgia"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l-GR" sz="2400" b="0" i="0" u="none" strike="noStrike" cap="none" normalizeH="0" baseline="0" smtClean="0">
                          <a:ln>
                            <a:noFill/>
                          </a:ln>
                          <a:solidFill>
                            <a:schemeClr val="tx1"/>
                          </a:solidFill>
                          <a:effectLst/>
                          <a:latin typeface="+mn-lt"/>
                          <a:cs typeface="Times New Roman" pitchFamily="18" charset="0"/>
                        </a:rPr>
                        <a:t>9,5-14,1</a:t>
                      </a:r>
                      <a:endParaRPr kumimoji="0" lang="en-US" altLang="el-GR" sz="2400" b="0" i="0" u="none" strike="noStrike" cap="none" normalizeH="0" baseline="0" smtClean="0">
                        <a:ln>
                          <a:noFill/>
                        </a:ln>
                        <a:solidFill>
                          <a:schemeClr val="tx1"/>
                        </a:solidFill>
                        <a:effectLst/>
                        <a:latin typeface="+mn-lt"/>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lvl1pPr>
                        <a:spcBef>
                          <a:spcPts val="300"/>
                        </a:spcBef>
                        <a:buClr>
                          <a:srgbClr val="A04DA3"/>
                        </a:buClr>
                        <a:buFont typeface="Georgia" pitchFamily="18" charset="0"/>
                        <a:defRPr sz="2400">
                          <a:solidFill>
                            <a:schemeClr val="tx1"/>
                          </a:solidFill>
                          <a:latin typeface="Georgia" pitchFamily="18" charset="0"/>
                        </a:defRPr>
                      </a:lvl1pPr>
                      <a:lvl2pPr>
                        <a:spcBef>
                          <a:spcPts val="300"/>
                        </a:spcBef>
                        <a:buClr>
                          <a:schemeClr val="accent2"/>
                        </a:buClr>
                        <a:buFont typeface="Georgia" pitchFamily="18" charset="0"/>
                        <a:defRPr sz="2200">
                          <a:solidFill>
                            <a:schemeClr val="accent2"/>
                          </a:solidFill>
                          <a:latin typeface="Georgia" pitchFamily="18" charset="0"/>
                        </a:defRPr>
                      </a:lvl2pPr>
                      <a:lvl3pPr>
                        <a:spcBef>
                          <a:spcPts val="300"/>
                        </a:spcBef>
                        <a:buClr>
                          <a:schemeClr val="accent1"/>
                        </a:buClr>
                        <a:buFont typeface="Wingdings 2" pitchFamily="18" charset="2"/>
                        <a:defRPr sz="2000">
                          <a:solidFill>
                            <a:schemeClr val="accent1"/>
                          </a:solidFill>
                          <a:latin typeface="Georgia" pitchFamily="18" charset="0"/>
                        </a:defRPr>
                      </a:lvl3pPr>
                      <a:lvl4pPr>
                        <a:spcBef>
                          <a:spcPts val="300"/>
                        </a:spcBef>
                        <a:buClr>
                          <a:schemeClr val="accent1"/>
                        </a:buClr>
                        <a:buFont typeface="Wingdings 2" pitchFamily="18" charset="2"/>
                        <a:defRPr sz="2000">
                          <a:solidFill>
                            <a:schemeClr val="accent1"/>
                          </a:solidFill>
                          <a:latin typeface="Georgia" pitchFamily="18" charset="0"/>
                        </a:defRPr>
                      </a:lvl4pPr>
                      <a:lvl5pPr>
                        <a:spcBef>
                          <a:spcPts val="300"/>
                        </a:spcBef>
                        <a:buClr>
                          <a:srgbClr val="A04DA3"/>
                        </a:buClr>
                        <a:buFont typeface="Georgia" pitchFamily="18" charset="0"/>
                        <a:defRPr>
                          <a:solidFill>
                            <a:srgbClr val="A04DA3"/>
                          </a:solidFill>
                          <a:latin typeface="Georgia" pitchFamily="18" charset="0"/>
                        </a:defRPr>
                      </a:lvl5pPr>
                      <a:lvl6pPr fontAlgn="base">
                        <a:spcBef>
                          <a:spcPts val="300"/>
                        </a:spcBef>
                        <a:spcAft>
                          <a:spcPct val="0"/>
                        </a:spcAft>
                        <a:buClr>
                          <a:srgbClr val="A04DA3"/>
                        </a:buClr>
                        <a:buFont typeface="Georgia" pitchFamily="18" charset="0"/>
                        <a:defRPr>
                          <a:solidFill>
                            <a:srgbClr val="A04DA3"/>
                          </a:solidFill>
                          <a:latin typeface="Georgia" pitchFamily="18" charset="0"/>
                        </a:defRPr>
                      </a:lvl6pPr>
                      <a:lvl7pPr fontAlgn="base">
                        <a:spcBef>
                          <a:spcPts val="300"/>
                        </a:spcBef>
                        <a:spcAft>
                          <a:spcPct val="0"/>
                        </a:spcAft>
                        <a:buClr>
                          <a:srgbClr val="A04DA3"/>
                        </a:buClr>
                        <a:buFont typeface="Georgia" pitchFamily="18" charset="0"/>
                        <a:defRPr>
                          <a:solidFill>
                            <a:srgbClr val="A04DA3"/>
                          </a:solidFill>
                          <a:latin typeface="Georgia" pitchFamily="18" charset="0"/>
                        </a:defRPr>
                      </a:lvl7pPr>
                      <a:lvl8pPr fontAlgn="base">
                        <a:spcBef>
                          <a:spcPts val="300"/>
                        </a:spcBef>
                        <a:spcAft>
                          <a:spcPct val="0"/>
                        </a:spcAft>
                        <a:buClr>
                          <a:srgbClr val="A04DA3"/>
                        </a:buClr>
                        <a:buFont typeface="Georgia" pitchFamily="18" charset="0"/>
                        <a:defRPr>
                          <a:solidFill>
                            <a:srgbClr val="A04DA3"/>
                          </a:solidFill>
                          <a:latin typeface="Georgia" pitchFamily="18" charset="0"/>
                        </a:defRPr>
                      </a:lvl8pPr>
                      <a:lvl9pPr fontAlgn="base">
                        <a:spcBef>
                          <a:spcPts val="300"/>
                        </a:spcBef>
                        <a:spcAft>
                          <a:spcPct val="0"/>
                        </a:spcAft>
                        <a:buClr>
                          <a:srgbClr val="A04DA3"/>
                        </a:buClr>
                        <a:buFont typeface="Georgia" pitchFamily="18" charset="0"/>
                        <a:defRPr>
                          <a:solidFill>
                            <a:srgbClr val="A04DA3"/>
                          </a:solidFill>
                          <a:latin typeface="Georgia"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2400" b="0" i="0" u="none" strike="noStrike" cap="none" normalizeH="0" baseline="0" smtClean="0">
                          <a:ln>
                            <a:noFill/>
                          </a:ln>
                          <a:solidFill>
                            <a:schemeClr val="tx1"/>
                          </a:solidFill>
                          <a:effectLst/>
                          <a:latin typeface="+mn-lt"/>
                          <a:cs typeface="Times New Roman" pitchFamily="18" charset="0"/>
                        </a:rPr>
                        <a:t>6-16 ετών</a:t>
                      </a:r>
                      <a:endParaRPr kumimoji="0" lang="el-GR" altLang="el-GR" sz="2400" b="0" i="0" u="none" strike="noStrike" cap="none" normalizeH="0" baseline="0" smtClean="0">
                        <a:ln>
                          <a:noFill/>
                        </a:ln>
                        <a:solidFill>
                          <a:schemeClr val="tx1"/>
                        </a:solidFill>
                        <a:effectLst/>
                        <a:latin typeface="+mn-lt"/>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300"/>
                        </a:spcBef>
                        <a:buClr>
                          <a:srgbClr val="A04DA3"/>
                        </a:buClr>
                        <a:buFont typeface="Georgia" pitchFamily="18" charset="0"/>
                        <a:defRPr sz="2400">
                          <a:solidFill>
                            <a:schemeClr val="tx1"/>
                          </a:solidFill>
                          <a:latin typeface="Georgia" pitchFamily="18" charset="0"/>
                        </a:defRPr>
                      </a:lvl1pPr>
                      <a:lvl2pPr>
                        <a:spcBef>
                          <a:spcPts val="300"/>
                        </a:spcBef>
                        <a:buClr>
                          <a:schemeClr val="accent2"/>
                        </a:buClr>
                        <a:buFont typeface="Georgia" pitchFamily="18" charset="0"/>
                        <a:defRPr sz="2200">
                          <a:solidFill>
                            <a:schemeClr val="accent2"/>
                          </a:solidFill>
                          <a:latin typeface="Georgia" pitchFamily="18" charset="0"/>
                        </a:defRPr>
                      </a:lvl2pPr>
                      <a:lvl3pPr>
                        <a:spcBef>
                          <a:spcPts val="300"/>
                        </a:spcBef>
                        <a:buClr>
                          <a:schemeClr val="accent1"/>
                        </a:buClr>
                        <a:buFont typeface="Wingdings 2" pitchFamily="18" charset="2"/>
                        <a:defRPr sz="2000">
                          <a:solidFill>
                            <a:schemeClr val="accent1"/>
                          </a:solidFill>
                          <a:latin typeface="Georgia" pitchFamily="18" charset="0"/>
                        </a:defRPr>
                      </a:lvl3pPr>
                      <a:lvl4pPr>
                        <a:spcBef>
                          <a:spcPts val="300"/>
                        </a:spcBef>
                        <a:buClr>
                          <a:schemeClr val="accent1"/>
                        </a:buClr>
                        <a:buFont typeface="Wingdings 2" pitchFamily="18" charset="2"/>
                        <a:defRPr sz="2000">
                          <a:solidFill>
                            <a:schemeClr val="accent1"/>
                          </a:solidFill>
                          <a:latin typeface="Georgia" pitchFamily="18" charset="0"/>
                        </a:defRPr>
                      </a:lvl4pPr>
                      <a:lvl5pPr>
                        <a:spcBef>
                          <a:spcPts val="300"/>
                        </a:spcBef>
                        <a:buClr>
                          <a:srgbClr val="A04DA3"/>
                        </a:buClr>
                        <a:buFont typeface="Georgia" pitchFamily="18" charset="0"/>
                        <a:defRPr>
                          <a:solidFill>
                            <a:srgbClr val="A04DA3"/>
                          </a:solidFill>
                          <a:latin typeface="Georgia" pitchFamily="18" charset="0"/>
                        </a:defRPr>
                      </a:lvl5pPr>
                      <a:lvl6pPr fontAlgn="base">
                        <a:spcBef>
                          <a:spcPts val="300"/>
                        </a:spcBef>
                        <a:spcAft>
                          <a:spcPct val="0"/>
                        </a:spcAft>
                        <a:buClr>
                          <a:srgbClr val="A04DA3"/>
                        </a:buClr>
                        <a:buFont typeface="Georgia" pitchFamily="18" charset="0"/>
                        <a:defRPr>
                          <a:solidFill>
                            <a:srgbClr val="A04DA3"/>
                          </a:solidFill>
                          <a:latin typeface="Georgia" pitchFamily="18" charset="0"/>
                        </a:defRPr>
                      </a:lvl6pPr>
                      <a:lvl7pPr fontAlgn="base">
                        <a:spcBef>
                          <a:spcPts val="300"/>
                        </a:spcBef>
                        <a:spcAft>
                          <a:spcPct val="0"/>
                        </a:spcAft>
                        <a:buClr>
                          <a:srgbClr val="A04DA3"/>
                        </a:buClr>
                        <a:buFont typeface="Georgia" pitchFamily="18" charset="0"/>
                        <a:defRPr>
                          <a:solidFill>
                            <a:srgbClr val="A04DA3"/>
                          </a:solidFill>
                          <a:latin typeface="Georgia" pitchFamily="18" charset="0"/>
                        </a:defRPr>
                      </a:lvl7pPr>
                      <a:lvl8pPr fontAlgn="base">
                        <a:spcBef>
                          <a:spcPts val="300"/>
                        </a:spcBef>
                        <a:spcAft>
                          <a:spcPct val="0"/>
                        </a:spcAft>
                        <a:buClr>
                          <a:srgbClr val="A04DA3"/>
                        </a:buClr>
                        <a:buFont typeface="Georgia" pitchFamily="18" charset="0"/>
                        <a:defRPr>
                          <a:solidFill>
                            <a:srgbClr val="A04DA3"/>
                          </a:solidFill>
                          <a:latin typeface="Georgia" pitchFamily="18" charset="0"/>
                        </a:defRPr>
                      </a:lvl8pPr>
                      <a:lvl9pPr fontAlgn="base">
                        <a:spcBef>
                          <a:spcPts val="300"/>
                        </a:spcBef>
                        <a:spcAft>
                          <a:spcPct val="0"/>
                        </a:spcAft>
                        <a:buClr>
                          <a:srgbClr val="A04DA3"/>
                        </a:buClr>
                        <a:buFont typeface="Georgia" pitchFamily="18" charset="0"/>
                        <a:defRPr>
                          <a:solidFill>
                            <a:srgbClr val="A04DA3"/>
                          </a:solidFill>
                          <a:latin typeface="Georgia"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l-GR" sz="2400" b="0" i="0" u="none" strike="noStrike" cap="none" normalizeH="0" baseline="0" smtClean="0">
                          <a:ln>
                            <a:noFill/>
                          </a:ln>
                          <a:solidFill>
                            <a:schemeClr val="tx1"/>
                          </a:solidFill>
                          <a:effectLst/>
                          <a:latin typeface="+mn-lt"/>
                          <a:cs typeface="Times New Roman" pitchFamily="18" charset="0"/>
                        </a:rPr>
                        <a:t>10,3-14,9</a:t>
                      </a:r>
                      <a:endParaRPr kumimoji="0" lang="en-US" altLang="el-GR" sz="2400" b="0" i="0" u="none" strike="noStrike" cap="none" normalizeH="0" baseline="0" smtClean="0">
                        <a:ln>
                          <a:noFill/>
                        </a:ln>
                        <a:solidFill>
                          <a:schemeClr val="tx1"/>
                        </a:solidFill>
                        <a:effectLst/>
                        <a:latin typeface="+mn-lt"/>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lvl1pPr>
                        <a:spcBef>
                          <a:spcPts val="300"/>
                        </a:spcBef>
                        <a:buClr>
                          <a:srgbClr val="A04DA3"/>
                        </a:buClr>
                        <a:buFont typeface="Georgia" pitchFamily="18" charset="0"/>
                        <a:defRPr sz="2400">
                          <a:solidFill>
                            <a:schemeClr val="tx1"/>
                          </a:solidFill>
                          <a:latin typeface="Georgia" pitchFamily="18" charset="0"/>
                        </a:defRPr>
                      </a:lvl1pPr>
                      <a:lvl2pPr>
                        <a:spcBef>
                          <a:spcPts val="300"/>
                        </a:spcBef>
                        <a:buClr>
                          <a:schemeClr val="accent2"/>
                        </a:buClr>
                        <a:buFont typeface="Georgia" pitchFamily="18" charset="0"/>
                        <a:defRPr sz="2200">
                          <a:solidFill>
                            <a:schemeClr val="accent2"/>
                          </a:solidFill>
                          <a:latin typeface="Georgia" pitchFamily="18" charset="0"/>
                        </a:defRPr>
                      </a:lvl2pPr>
                      <a:lvl3pPr>
                        <a:spcBef>
                          <a:spcPts val="300"/>
                        </a:spcBef>
                        <a:buClr>
                          <a:schemeClr val="accent1"/>
                        </a:buClr>
                        <a:buFont typeface="Wingdings 2" pitchFamily="18" charset="2"/>
                        <a:defRPr sz="2000">
                          <a:solidFill>
                            <a:schemeClr val="accent1"/>
                          </a:solidFill>
                          <a:latin typeface="Georgia" pitchFamily="18" charset="0"/>
                        </a:defRPr>
                      </a:lvl3pPr>
                      <a:lvl4pPr>
                        <a:spcBef>
                          <a:spcPts val="300"/>
                        </a:spcBef>
                        <a:buClr>
                          <a:schemeClr val="accent1"/>
                        </a:buClr>
                        <a:buFont typeface="Wingdings 2" pitchFamily="18" charset="2"/>
                        <a:defRPr sz="2000">
                          <a:solidFill>
                            <a:schemeClr val="accent1"/>
                          </a:solidFill>
                          <a:latin typeface="Georgia" pitchFamily="18" charset="0"/>
                        </a:defRPr>
                      </a:lvl4pPr>
                      <a:lvl5pPr>
                        <a:spcBef>
                          <a:spcPts val="300"/>
                        </a:spcBef>
                        <a:buClr>
                          <a:srgbClr val="A04DA3"/>
                        </a:buClr>
                        <a:buFont typeface="Georgia" pitchFamily="18" charset="0"/>
                        <a:defRPr>
                          <a:solidFill>
                            <a:srgbClr val="A04DA3"/>
                          </a:solidFill>
                          <a:latin typeface="Georgia" pitchFamily="18" charset="0"/>
                        </a:defRPr>
                      </a:lvl5pPr>
                      <a:lvl6pPr fontAlgn="base">
                        <a:spcBef>
                          <a:spcPts val="300"/>
                        </a:spcBef>
                        <a:spcAft>
                          <a:spcPct val="0"/>
                        </a:spcAft>
                        <a:buClr>
                          <a:srgbClr val="A04DA3"/>
                        </a:buClr>
                        <a:buFont typeface="Georgia" pitchFamily="18" charset="0"/>
                        <a:defRPr>
                          <a:solidFill>
                            <a:srgbClr val="A04DA3"/>
                          </a:solidFill>
                          <a:latin typeface="Georgia" pitchFamily="18" charset="0"/>
                        </a:defRPr>
                      </a:lvl6pPr>
                      <a:lvl7pPr fontAlgn="base">
                        <a:spcBef>
                          <a:spcPts val="300"/>
                        </a:spcBef>
                        <a:spcAft>
                          <a:spcPct val="0"/>
                        </a:spcAft>
                        <a:buClr>
                          <a:srgbClr val="A04DA3"/>
                        </a:buClr>
                        <a:buFont typeface="Georgia" pitchFamily="18" charset="0"/>
                        <a:defRPr>
                          <a:solidFill>
                            <a:srgbClr val="A04DA3"/>
                          </a:solidFill>
                          <a:latin typeface="Georgia" pitchFamily="18" charset="0"/>
                        </a:defRPr>
                      </a:lvl7pPr>
                      <a:lvl8pPr fontAlgn="base">
                        <a:spcBef>
                          <a:spcPts val="300"/>
                        </a:spcBef>
                        <a:spcAft>
                          <a:spcPct val="0"/>
                        </a:spcAft>
                        <a:buClr>
                          <a:srgbClr val="A04DA3"/>
                        </a:buClr>
                        <a:buFont typeface="Georgia" pitchFamily="18" charset="0"/>
                        <a:defRPr>
                          <a:solidFill>
                            <a:srgbClr val="A04DA3"/>
                          </a:solidFill>
                          <a:latin typeface="Georgia" pitchFamily="18" charset="0"/>
                        </a:defRPr>
                      </a:lvl8pPr>
                      <a:lvl9pPr fontAlgn="base">
                        <a:spcBef>
                          <a:spcPts val="300"/>
                        </a:spcBef>
                        <a:spcAft>
                          <a:spcPct val="0"/>
                        </a:spcAft>
                        <a:buClr>
                          <a:srgbClr val="A04DA3"/>
                        </a:buClr>
                        <a:buFont typeface="Georgia" pitchFamily="18" charset="0"/>
                        <a:defRPr>
                          <a:solidFill>
                            <a:srgbClr val="A04DA3"/>
                          </a:solidFill>
                          <a:latin typeface="Georgia"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2400" b="0" i="0" u="none" strike="noStrike" cap="none" normalizeH="0" baseline="0" smtClean="0">
                          <a:ln>
                            <a:noFill/>
                          </a:ln>
                          <a:solidFill>
                            <a:schemeClr val="tx1"/>
                          </a:solidFill>
                          <a:effectLst/>
                          <a:latin typeface="+mn-lt"/>
                          <a:cs typeface="Times New Roman" pitchFamily="18" charset="0"/>
                        </a:rPr>
                        <a:t>16-18 ετών</a:t>
                      </a:r>
                      <a:endParaRPr kumimoji="0" lang="el-GR" altLang="el-GR" sz="2400" b="0" i="0" u="none" strike="noStrike" cap="none" normalizeH="0" baseline="0" smtClean="0">
                        <a:ln>
                          <a:noFill/>
                        </a:ln>
                        <a:solidFill>
                          <a:schemeClr val="tx1"/>
                        </a:solidFill>
                        <a:effectLst/>
                        <a:latin typeface="+mn-lt"/>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300"/>
                        </a:spcBef>
                        <a:buClr>
                          <a:srgbClr val="A04DA3"/>
                        </a:buClr>
                        <a:buFont typeface="Georgia" pitchFamily="18" charset="0"/>
                        <a:defRPr sz="2400">
                          <a:solidFill>
                            <a:schemeClr val="tx1"/>
                          </a:solidFill>
                          <a:latin typeface="Georgia" pitchFamily="18" charset="0"/>
                        </a:defRPr>
                      </a:lvl1pPr>
                      <a:lvl2pPr>
                        <a:spcBef>
                          <a:spcPts val="300"/>
                        </a:spcBef>
                        <a:buClr>
                          <a:schemeClr val="accent2"/>
                        </a:buClr>
                        <a:buFont typeface="Georgia" pitchFamily="18" charset="0"/>
                        <a:defRPr sz="2200">
                          <a:solidFill>
                            <a:schemeClr val="accent2"/>
                          </a:solidFill>
                          <a:latin typeface="Georgia" pitchFamily="18" charset="0"/>
                        </a:defRPr>
                      </a:lvl2pPr>
                      <a:lvl3pPr>
                        <a:spcBef>
                          <a:spcPts val="300"/>
                        </a:spcBef>
                        <a:buClr>
                          <a:schemeClr val="accent1"/>
                        </a:buClr>
                        <a:buFont typeface="Wingdings 2" pitchFamily="18" charset="2"/>
                        <a:defRPr sz="2000">
                          <a:solidFill>
                            <a:schemeClr val="accent1"/>
                          </a:solidFill>
                          <a:latin typeface="Georgia" pitchFamily="18" charset="0"/>
                        </a:defRPr>
                      </a:lvl3pPr>
                      <a:lvl4pPr>
                        <a:spcBef>
                          <a:spcPts val="300"/>
                        </a:spcBef>
                        <a:buClr>
                          <a:schemeClr val="accent1"/>
                        </a:buClr>
                        <a:buFont typeface="Wingdings 2" pitchFamily="18" charset="2"/>
                        <a:defRPr sz="2000">
                          <a:solidFill>
                            <a:schemeClr val="accent1"/>
                          </a:solidFill>
                          <a:latin typeface="Georgia" pitchFamily="18" charset="0"/>
                        </a:defRPr>
                      </a:lvl4pPr>
                      <a:lvl5pPr>
                        <a:spcBef>
                          <a:spcPts val="300"/>
                        </a:spcBef>
                        <a:buClr>
                          <a:srgbClr val="A04DA3"/>
                        </a:buClr>
                        <a:buFont typeface="Georgia" pitchFamily="18" charset="0"/>
                        <a:defRPr>
                          <a:solidFill>
                            <a:srgbClr val="A04DA3"/>
                          </a:solidFill>
                          <a:latin typeface="Georgia" pitchFamily="18" charset="0"/>
                        </a:defRPr>
                      </a:lvl5pPr>
                      <a:lvl6pPr fontAlgn="base">
                        <a:spcBef>
                          <a:spcPts val="300"/>
                        </a:spcBef>
                        <a:spcAft>
                          <a:spcPct val="0"/>
                        </a:spcAft>
                        <a:buClr>
                          <a:srgbClr val="A04DA3"/>
                        </a:buClr>
                        <a:buFont typeface="Georgia" pitchFamily="18" charset="0"/>
                        <a:defRPr>
                          <a:solidFill>
                            <a:srgbClr val="A04DA3"/>
                          </a:solidFill>
                          <a:latin typeface="Georgia" pitchFamily="18" charset="0"/>
                        </a:defRPr>
                      </a:lvl6pPr>
                      <a:lvl7pPr fontAlgn="base">
                        <a:spcBef>
                          <a:spcPts val="300"/>
                        </a:spcBef>
                        <a:spcAft>
                          <a:spcPct val="0"/>
                        </a:spcAft>
                        <a:buClr>
                          <a:srgbClr val="A04DA3"/>
                        </a:buClr>
                        <a:buFont typeface="Georgia" pitchFamily="18" charset="0"/>
                        <a:defRPr>
                          <a:solidFill>
                            <a:srgbClr val="A04DA3"/>
                          </a:solidFill>
                          <a:latin typeface="Georgia" pitchFamily="18" charset="0"/>
                        </a:defRPr>
                      </a:lvl7pPr>
                      <a:lvl8pPr fontAlgn="base">
                        <a:spcBef>
                          <a:spcPts val="300"/>
                        </a:spcBef>
                        <a:spcAft>
                          <a:spcPct val="0"/>
                        </a:spcAft>
                        <a:buClr>
                          <a:srgbClr val="A04DA3"/>
                        </a:buClr>
                        <a:buFont typeface="Georgia" pitchFamily="18" charset="0"/>
                        <a:defRPr>
                          <a:solidFill>
                            <a:srgbClr val="A04DA3"/>
                          </a:solidFill>
                          <a:latin typeface="Georgia" pitchFamily="18" charset="0"/>
                        </a:defRPr>
                      </a:lvl8pPr>
                      <a:lvl9pPr fontAlgn="base">
                        <a:spcBef>
                          <a:spcPts val="300"/>
                        </a:spcBef>
                        <a:spcAft>
                          <a:spcPct val="0"/>
                        </a:spcAft>
                        <a:buClr>
                          <a:srgbClr val="A04DA3"/>
                        </a:buClr>
                        <a:buFont typeface="Georgia" pitchFamily="18" charset="0"/>
                        <a:defRPr>
                          <a:solidFill>
                            <a:srgbClr val="A04DA3"/>
                          </a:solidFill>
                          <a:latin typeface="Georgia"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l-GR" sz="2400" b="0" i="0" u="none" strike="noStrike" cap="none" normalizeH="0" baseline="0" dirty="0" smtClean="0">
                          <a:ln>
                            <a:noFill/>
                          </a:ln>
                          <a:solidFill>
                            <a:schemeClr val="tx1"/>
                          </a:solidFill>
                          <a:effectLst/>
                          <a:latin typeface="+mn-lt"/>
                          <a:cs typeface="Times New Roman" pitchFamily="18" charset="0"/>
                        </a:rPr>
                        <a:t>11,1-15,7</a:t>
                      </a:r>
                      <a:endParaRPr kumimoji="0" lang="en-US" altLang="el-GR" sz="2400" b="0" i="0" u="none" strike="noStrike" cap="none" normalizeH="0" baseline="0" dirty="0" smtClean="0">
                        <a:ln>
                          <a:noFill/>
                        </a:ln>
                        <a:solidFill>
                          <a:schemeClr val="tx1"/>
                        </a:solidFill>
                        <a:effectLst/>
                        <a:latin typeface="+mn-lt"/>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68</a:t>
            </a:fld>
            <a:endParaRPr lang="el-GR"/>
          </a:p>
        </p:txBody>
      </p:sp>
    </p:spTree>
    <p:extLst>
      <p:ext uri="{BB962C8B-B14F-4D97-AF65-F5344CB8AC3E}">
        <p14:creationId xmlns:p14="http://schemas.microsoft.com/office/powerpoint/2010/main" val="727194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Θέση περιεχομένου 2"/>
          <p:cNvSpPr>
            <a:spLocks noGrp="1"/>
          </p:cNvSpPr>
          <p:nvPr>
            <p:ph idx="1"/>
          </p:nvPr>
        </p:nvSpPr>
        <p:spPr/>
        <p:txBody>
          <a:bodyPr>
            <a:normAutofit/>
          </a:bodyPr>
          <a:lstStyle/>
          <a:p>
            <a:r>
              <a:rPr lang="el-GR" altLang="el-GR" sz="2400" dirty="0" smtClean="0"/>
              <a:t>Επίχρισμα αίματος 2-3 ώρες από την αιμοληψία.</a:t>
            </a:r>
          </a:p>
          <a:p>
            <a:r>
              <a:rPr lang="el-GR" altLang="el-GR" sz="2400" dirty="0" smtClean="0"/>
              <a:t>Σε 5 ώρες τα </a:t>
            </a:r>
            <a:r>
              <a:rPr lang="el-GR" altLang="el-GR" sz="2400" dirty="0" err="1" smtClean="0"/>
              <a:t>ερυθροκύτταρα</a:t>
            </a:r>
            <a:r>
              <a:rPr lang="el-GR" altLang="el-GR" sz="2400" dirty="0" smtClean="0"/>
              <a:t> αλλάζουν σχήμα (</a:t>
            </a:r>
            <a:r>
              <a:rPr lang="el-GR" altLang="el-GR" sz="2400" dirty="0" err="1" smtClean="0"/>
              <a:t>εχινοκύτταρα</a:t>
            </a:r>
            <a:r>
              <a:rPr lang="el-GR" altLang="el-GR" sz="2400" dirty="0" smtClean="0"/>
              <a:t>, </a:t>
            </a:r>
            <a:r>
              <a:rPr lang="el-GR" altLang="el-GR" sz="2400" dirty="0" err="1" smtClean="0"/>
              <a:t>σφαιροκύτταρα</a:t>
            </a:r>
            <a:r>
              <a:rPr lang="el-GR" altLang="el-GR" sz="2400" dirty="0" smtClean="0"/>
              <a:t>, νεκρωτικά λευκά αιμοσφαίρια).</a:t>
            </a:r>
          </a:p>
          <a:p>
            <a:r>
              <a:rPr lang="el-GR" altLang="el-GR" sz="2400" dirty="0" smtClean="0"/>
              <a:t>Υψηλές ποσότητες αντιπηκτικού συρρικνώνει τα κύτταρα (</a:t>
            </a:r>
            <a:r>
              <a:rPr lang="el-GR" altLang="el-GR" sz="2400" dirty="0" err="1" smtClean="0"/>
              <a:t>υπερτονικότητα</a:t>
            </a:r>
            <a:r>
              <a:rPr lang="el-GR" altLang="el-GR" sz="2400" dirty="0" smtClean="0"/>
              <a:t> πλάσματος).</a:t>
            </a:r>
          </a:p>
          <a:p>
            <a:r>
              <a:rPr lang="el-GR" altLang="el-GR" sz="2400" dirty="0" smtClean="0"/>
              <a:t>Δεν είναι για μεγάλο χρονικό διάστημα καλό συντηρητικό των κυττάρων.</a:t>
            </a:r>
          </a:p>
        </p:txBody>
      </p:sp>
      <p:sp>
        <p:nvSpPr>
          <p:cNvPr id="2" name="Τίτλος 1"/>
          <p:cNvSpPr>
            <a:spLocks noGrp="1"/>
          </p:cNvSpPr>
          <p:nvPr>
            <p:ph type="title"/>
          </p:nvPr>
        </p:nvSpPr>
        <p:spPr/>
        <p:txBody>
          <a:bodyPr/>
          <a:lstStyle/>
          <a:p>
            <a:r>
              <a:rPr lang="el-GR" dirty="0"/>
              <a:t>Επίδραση στα </a:t>
            </a:r>
            <a:r>
              <a:rPr lang="el-GR" dirty="0" err="1"/>
              <a:t>Ερυθροκύτταρα</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222864085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Κλινική </a:t>
            </a:r>
            <a:r>
              <a:rPr lang="el-GR" dirty="0" smtClean="0"/>
              <a:t>Επαγρύπνηση</a:t>
            </a:r>
            <a:endParaRPr lang="el-GR" dirty="0"/>
          </a:p>
        </p:txBody>
      </p:sp>
      <p:sp>
        <p:nvSpPr>
          <p:cNvPr id="3" name="Θέση περιεχομένου 2"/>
          <p:cNvSpPr>
            <a:spLocks noGrp="1"/>
          </p:cNvSpPr>
          <p:nvPr>
            <p:ph idx="1"/>
          </p:nvPr>
        </p:nvSpPr>
        <p:spPr/>
        <p:txBody>
          <a:bodyPr/>
          <a:lstStyle/>
          <a:p>
            <a:r>
              <a:rPr lang="el-GR" dirty="0" err="1"/>
              <a:t>Hb</a:t>
            </a:r>
            <a:r>
              <a:rPr lang="el-GR" dirty="0"/>
              <a:t> &lt;6gr/dl μπορεί να οδηγήσει σε καρδιακή ανεπάρκεια και </a:t>
            </a:r>
            <a:r>
              <a:rPr lang="el-GR" dirty="0" smtClean="0"/>
              <a:t>θάνατο.</a:t>
            </a:r>
            <a:endParaRPr lang="el-GR" dirty="0"/>
          </a:p>
          <a:p>
            <a:r>
              <a:rPr lang="el-GR" dirty="0"/>
              <a:t> Hb&gt;20gr/dl οδηγεί σε απόφραξη τριχοειδών λόγω </a:t>
            </a:r>
            <a:r>
              <a:rPr lang="el-GR" dirty="0" err="1" smtClean="0"/>
              <a:t>αιμοσυμπύκνωσης</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69</a:t>
            </a:fld>
            <a:endParaRPr lang="el-GR"/>
          </a:p>
        </p:txBody>
      </p:sp>
    </p:spTree>
    <p:extLst>
      <p:ext uri="{BB962C8B-B14F-4D97-AF65-F5344CB8AC3E}">
        <p14:creationId xmlns:p14="http://schemas.microsoft.com/office/powerpoint/2010/main" val="19922235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Παράγοντες </a:t>
            </a:r>
            <a:r>
              <a:rPr lang="el-GR" dirty="0" smtClean="0"/>
              <a:t>Σύγχυσης</a:t>
            </a:r>
            <a:endParaRPr lang="el-GR" dirty="0"/>
          </a:p>
        </p:txBody>
      </p:sp>
      <p:sp>
        <p:nvSpPr>
          <p:cNvPr id="3" name="Θέση περιεχομένου 2"/>
          <p:cNvSpPr>
            <a:spLocks noGrp="1"/>
          </p:cNvSpPr>
          <p:nvPr>
            <p:ph idx="1"/>
          </p:nvPr>
        </p:nvSpPr>
        <p:spPr>
          <a:xfrm>
            <a:off x="457200" y="1196752"/>
            <a:ext cx="8363272" cy="5472608"/>
          </a:xfrm>
        </p:spPr>
        <p:txBody>
          <a:bodyPr>
            <a:normAutofit/>
          </a:bodyPr>
          <a:lstStyle/>
          <a:p>
            <a:pPr marL="457200" indent="-457200">
              <a:buFont typeface="+mj-lt"/>
              <a:buAutoNum type="arabicPeriod"/>
            </a:pPr>
            <a:r>
              <a:rPr lang="el-GR" dirty="0"/>
              <a:t>Τα άτομα που ζουν αρκετό καιρό σε </a:t>
            </a:r>
            <a:r>
              <a:rPr lang="el-GR" b="1" dirty="0"/>
              <a:t>υψόμετρο</a:t>
            </a:r>
            <a:r>
              <a:rPr lang="el-GR" dirty="0"/>
              <a:t> θα έχουν αυξημένη τιμή αιμοσφαιρίνης όπως και αιματοκρίτη. </a:t>
            </a:r>
          </a:p>
          <a:p>
            <a:pPr marL="457200" indent="-457200">
              <a:buFont typeface="+mj-lt"/>
              <a:buAutoNum type="arabicPeriod"/>
            </a:pPr>
            <a:r>
              <a:rPr lang="el-GR" dirty="0"/>
              <a:t>Σε καταστάσεις αυξημένης </a:t>
            </a:r>
            <a:r>
              <a:rPr lang="el-GR" b="1" dirty="0"/>
              <a:t>ενυδάτωσης</a:t>
            </a:r>
            <a:r>
              <a:rPr lang="el-GR" dirty="0"/>
              <a:t> παρατηρείται μείωση της τιμής της αιμοσφαιρίνης. </a:t>
            </a:r>
          </a:p>
          <a:p>
            <a:pPr marL="457200" indent="-457200">
              <a:buFont typeface="+mj-lt"/>
              <a:buAutoNum type="arabicPeriod"/>
            </a:pPr>
            <a:r>
              <a:rPr lang="el-GR" dirty="0"/>
              <a:t>Στα </a:t>
            </a:r>
            <a:r>
              <a:rPr lang="el-GR" b="1" dirty="0"/>
              <a:t>βρέφη</a:t>
            </a:r>
            <a:r>
              <a:rPr lang="el-GR" dirty="0"/>
              <a:t> φυσιολογικά η τιμή της αιμοσφαιρίνης είναι αυξημένη. </a:t>
            </a:r>
          </a:p>
          <a:p>
            <a:pPr marL="457200" indent="-457200">
              <a:buFont typeface="+mj-lt"/>
              <a:buAutoNum type="arabicPeriod"/>
            </a:pPr>
            <a:r>
              <a:rPr lang="el-GR" dirty="0"/>
              <a:t>Τα επίπεδα αιμοσφαιρίνης στην</a:t>
            </a:r>
            <a:r>
              <a:rPr lang="el-GR" b="1" dirty="0"/>
              <a:t> κύηση </a:t>
            </a:r>
            <a:r>
              <a:rPr lang="el-GR" dirty="0"/>
              <a:t>είναι φυσιολογικά μειωμένα. </a:t>
            </a:r>
          </a:p>
          <a:p>
            <a:pPr marL="457200" indent="-457200">
              <a:buFont typeface="+mj-lt"/>
              <a:buAutoNum type="arabicPeriod"/>
            </a:pPr>
            <a:r>
              <a:rPr lang="el-GR" dirty="0"/>
              <a:t>Τα </a:t>
            </a:r>
            <a:r>
              <a:rPr lang="el-GR" b="1" dirty="0"/>
              <a:t>φάρμακα</a:t>
            </a:r>
            <a:r>
              <a:rPr lang="el-GR" dirty="0"/>
              <a:t> που </a:t>
            </a:r>
            <a:r>
              <a:rPr lang="el-GR" b="1" dirty="0"/>
              <a:t>αυξάνουν </a:t>
            </a:r>
            <a:r>
              <a:rPr lang="el-GR" dirty="0"/>
              <a:t>την τιμή αιμοσφαιρίνης είναι η </a:t>
            </a:r>
            <a:r>
              <a:rPr lang="el-GR" dirty="0" err="1"/>
              <a:t>γενταμυκίνη</a:t>
            </a:r>
            <a:r>
              <a:rPr lang="el-GR" dirty="0"/>
              <a:t> και η </a:t>
            </a:r>
            <a:r>
              <a:rPr lang="el-GR" dirty="0" err="1"/>
              <a:t>μεθυλντόπα</a:t>
            </a:r>
            <a:r>
              <a:rPr lang="el-GR" dirty="0"/>
              <a:t>. </a:t>
            </a:r>
          </a:p>
          <a:p>
            <a:pPr marL="457200" indent="-457200">
              <a:buFont typeface="+mj-lt"/>
              <a:buAutoNum type="arabicPeriod"/>
            </a:pPr>
            <a:r>
              <a:rPr lang="el-GR" dirty="0"/>
              <a:t>Πρόσφατα έχουν βρεθεί και </a:t>
            </a:r>
            <a:r>
              <a:rPr lang="el-GR" b="1" dirty="0"/>
              <a:t>φάρμακα</a:t>
            </a:r>
            <a:r>
              <a:rPr lang="el-GR" dirty="0"/>
              <a:t> που είναι ικανά να </a:t>
            </a:r>
            <a:r>
              <a:rPr lang="el-GR" b="1" dirty="0"/>
              <a:t>μειώσουν</a:t>
            </a:r>
            <a:r>
              <a:rPr lang="el-GR" dirty="0"/>
              <a:t> την τιμή της αιμοσφαιρίνης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70</a:t>
            </a:fld>
            <a:endParaRPr lang="el-GR"/>
          </a:p>
        </p:txBody>
      </p:sp>
    </p:spTree>
    <p:extLst>
      <p:ext uri="{BB962C8B-B14F-4D97-AF65-F5344CB8AC3E}">
        <p14:creationId xmlns:p14="http://schemas.microsoft.com/office/powerpoint/2010/main" val="418274846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l-GR" altLang="el-GR" sz="3200" b="1" smtClean="0"/>
              <a:t>Αρχή Μεθόδου</a:t>
            </a:r>
          </a:p>
        </p:txBody>
      </p:sp>
      <p:sp>
        <p:nvSpPr>
          <p:cNvPr id="101379" name="Content Placeholder 2"/>
          <p:cNvSpPr>
            <a:spLocks noGrp="1"/>
          </p:cNvSpPr>
          <p:nvPr>
            <p:ph idx="1"/>
          </p:nvPr>
        </p:nvSpPr>
        <p:spPr/>
        <p:txBody>
          <a:bodyPr>
            <a:normAutofit/>
          </a:bodyPr>
          <a:lstStyle/>
          <a:p>
            <a:r>
              <a:rPr lang="el-GR" altLang="el-GR" sz="2400" dirty="0" smtClean="0"/>
              <a:t>Τα ερυθροκύτταρα όταν βρεθούν σε </a:t>
            </a:r>
            <a:r>
              <a:rPr lang="el-GR" altLang="el-GR" sz="2400" dirty="0" err="1" smtClean="0"/>
              <a:t>υπότονο</a:t>
            </a:r>
            <a:r>
              <a:rPr lang="el-GR" altLang="el-GR" sz="2400" dirty="0" smtClean="0"/>
              <a:t> διάλυμα λύονται και απελευθερώνουν στο υπερκείμενο την αιμοσφαιρίνη.</a:t>
            </a:r>
          </a:p>
          <a:p>
            <a:r>
              <a:rPr lang="el-GR" altLang="el-GR" sz="2400" dirty="0" smtClean="0"/>
              <a:t>Μετατρέπεται η αιμοσφαιρίνη σε </a:t>
            </a:r>
            <a:r>
              <a:rPr lang="el-GR" altLang="el-GR" sz="2400" dirty="0" err="1" smtClean="0"/>
              <a:t>κυανομεθαι</a:t>
            </a:r>
            <a:r>
              <a:rPr lang="el-GR" altLang="el-GR" sz="2400" dirty="0" smtClean="0"/>
              <a:t>-</a:t>
            </a:r>
            <a:r>
              <a:rPr lang="el-GR" altLang="el-GR" sz="2400" dirty="0" err="1" smtClean="0"/>
              <a:t>μοσφαιρίνη</a:t>
            </a:r>
            <a:r>
              <a:rPr lang="el-GR" altLang="el-GR" sz="2400" dirty="0" smtClean="0"/>
              <a:t> με προσθήκη </a:t>
            </a:r>
            <a:r>
              <a:rPr lang="en-US" altLang="el-GR" sz="2400" dirty="0" smtClean="0"/>
              <a:t>KCN</a:t>
            </a:r>
            <a:r>
              <a:rPr lang="el-GR" altLang="el-GR" sz="2400" dirty="0" smtClean="0"/>
              <a:t>.</a:t>
            </a:r>
          </a:p>
          <a:p>
            <a:r>
              <a:rPr lang="el-GR" altLang="el-GR" sz="2400" dirty="0" smtClean="0"/>
              <a:t>Φωτομετρικά ανιχνεύεται  στα 540 </a:t>
            </a:r>
            <a:r>
              <a:rPr lang="en-US" altLang="el-GR" sz="2400" dirty="0" smtClean="0"/>
              <a:t>nm</a:t>
            </a:r>
            <a:r>
              <a:rPr lang="el-GR" altLang="el-GR" sz="2400" dirty="0" smtClean="0"/>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71</a:t>
            </a:fld>
            <a:endParaRPr lang="el-GR"/>
          </a:p>
        </p:txBody>
      </p:sp>
    </p:spTree>
    <p:extLst>
      <p:ext uri="{BB962C8B-B14F-4D97-AF65-F5344CB8AC3E}">
        <p14:creationId xmlns:p14="http://schemas.microsoft.com/office/powerpoint/2010/main" val="212881120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l-GR" altLang="el-GR" dirty="0" smtClean="0"/>
              <a:t>Υλικά </a:t>
            </a:r>
            <a:r>
              <a:rPr lang="el-GR" altLang="el-GR" dirty="0" err="1" smtClean="0"/>
              <a:t>αιμόλυσης</a:t>
            </a:r>
            <a:endParaRPr lang="el-GR" altLang="el-GR" dirty="0" smtClean="0"/>
          </a:p>
        </p:txBody>
      </p:sp>
      <p:sp>
        <p:nvSpPr>
          <p:cNvPr id="103427" name="Content Placeholder 2"/>
          <p:cNvSpPr>
            <a:spLocks noGrp="1"/>
          </p:cNvSpPr>
          <p:nvPr>
            <p:ph idx="1"/>
          </p:nvPr>
        </p:nvSpPr>
        <p:spPr/>
        <p:txBody>
          <a:bodyPr/>
          <a:lstStyle/>
          <a:p>
            <a:r>
              <a:rPr lang="el-GR" altLang="el-GR" sz="2800" dirty="0" smtClean="0"/>
              <a:t>Ολικό αίμα σε </a:t>
            </a:r>
            <a:r>
              <a:rPr lang="en-US" altLang="el-GR" sz="2800" dirty="0" smtClean="0"/>
              <a:t>EDTA</a:t>
            </a:r>
            <a:r>
              <a:rPr lang="el-GR" altLang="el-GR" sz="2800" dirty="0" smtClean="0"/>
              <a:t>.</a:t>
            </a:r>
          </a:p>
          <a:p>
            <a:r>
              <a:rPr lang="el-GR" altLang="el-GR" sz="2800" dirty="0" smtClean="0"/>
              <a:t>Διάλυμα </a:t>
            </a:r>
            <a:r>
              <a:rPr lang="en-US" altLang="el-GR" sz="2800" dirty="0" err="1" smtClean="0"/>
              <a:t>Drabkin</a:t>
            </a:r>
            <a:r>
              <a:rPr lang="en-US" altLang="el-GR" sz="2800" dirty="0" smtClean="0"/>
              <a:t> (</a:t>
            </a:r>
            <a:r>
              <a:rPr lang="el-GR" altLang="el-GR" sz="2800" dirty="0" smtClean="0"/>
              <a:t>Κ</a:t>
            </a:r>
            <a:r>
              <a:rPr lang="en-US" altLang="el-GR" sz="2800" dirty="0" smtClean="0"/>
              <a:t>CN, K</a:t>
            </a:r>
            <a:r>
              <a:rPr lang="en-US" altLang="el-GR" sz="2800" baseline="-25000" dirty="0" smtClean="0"/>
              <a:t>3</a:t>
            </a:r>
            <a:r>
              <a:rPr lang="en-US" altLang="el-GR" sz="2800" dirty="0" smtClean="0"/>
              <a:t>FeCN</a:t>
            </a:r>
            <a:r>
              <a:rPr lang="en-US" altLang="el-GR" sz="2800" baseline="-25000" dirty="0" smtClean="0"/>
              <a:t>8</a:t>
            </a:r>
            <a:r>
              <a:rPr lang="en-US" altLang="el-GR" sz="2800" dirty="0" smtClean="0"/>
              <a:t>)</a:t>
            </a:r>
            <a:r>
              <a:rPr lang="el-GR" altLang="el-GR" sz="2800" dirty="0" smtClean="0"/>
              <a:t>.</a:t>
            </a:r>
            <a:endParaRPr lang="en-US" altLang="el-GR" sz="2800" dirty="0" smtClean="0"/>
          </a:p>
          <a:p>
            <a:r>
              <a:rPr lang="el-GR" altLang="el-GR" sz="2800" dirty="0" smtClean="0"/>
              <a:t>Φωτόμετρο.</a:t>
            </a:r>
          </a:p>
          <a:p>
            <a:r>
              <a:rPr lang="el-GR" altLang="el-GR" sz="2800" dirty="0" err="1" smtClean="0"/>
              <a:t>Κυβέττες</a:t>
            </a:r>
            <a:r>
              <a:rPr lang="el-GR" altLang="el-GR" sz="2800" dirty="0" smtClean="0"/>
              <a:t>.</a:t>
            </a:r>
          </a:p>
          <a:p>
            <a:endParaRPr lang="el-GR" altLang="el-GR" sz="2800" dirty="0" smtClean="0"/>
          </a:p>
          <a:p>
            <a:endParaRPr lang="en-US" altLang="el-GR" sz="2800" dirty="0" smtClean="0"/>
          </a:p>
          <a:p>
            <a:endParaRPr lang="en-US" altLang="el-GR" sz="2800" dirty="0" smtClean="0"/>
          </a:p>
          <a:p>
            <a:endParaRPr lang="el-GR" altLang="el-GR"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72</a:t>
            </a:fld>
            <a:endParaRPr lang="el-GR"/>
          </a:p>
        </p:txBody>
      </p:sp>
    </p:spTree>
    <p:extLst>
      <p:ext uri="{BB962C8B-B14F-4D97-AF65-F5344CB8AC3E}">
        <p14:creationId xmlns:p14="http://schemas.microsoft.com/office/powerpoint/2010/main" val="227143353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sz="4000" dirty="0"/>
              <a:t>Τεχνική Μέτρησης </a:t>
            </a:r>
            <a:r>
              <a:rPr lang="en-US" sz="4000" dirty="0" err="1"/>
              <a:t>Hb</a:t>
            </a:r>
            <a:r>
              <a:rPr lang="en-US" sz="4000" dirty="0"/>
              <a:t> </a:t>
            </a:r>
            <a:r>
              <a:rPr lang="en-US" dirty="0"/>
              <a:t/>
            </a:r>
            <a:br>
              <a:rPr lang="en-US" dirty="0"/>
            </a:br>
            <a:r>
              <a:rPr lang="en-US" sz="3300" b="0" dirty="0"/>
              <a:t>(</a:t>
            </a:r>
            <a:r>
              <a:rPr lang="en-US" sz="3300" b="0" dirty="0" err="1"/>
              <a:t>Drabkin</a:t>
            </a:r>
            <a:r>
              <a:rPr lang="en-US" sz="3300" b="0" dirty="0"/>
              <a:t> and Austin, 1935</a:t>
            </a:r>
            <a:r>
              <a:rPr lang="en-US" sz="3300" b="0" dirty="0" smtClean="0"/>
              <a:t>)</a:t>
            </a:r>
            <a:endParaRPr lang="el-GR" sz="3300" b="0" dirty="0"/>
          </a:p>
        </p:txBody>
      </p:sp>
      <p:sp>
        <p:nvSpPr>
          <p:cNvPr id="3" name="Θέση περιεχομένου 2"/>
          <p:cNvSpPr>
            <a:spLocks noGrp="1"/>
          </p:cNvSpPr>
          <p:nvPr>
            <p:ph idx="1"/>
          </p:nvPr>
        </p:nvSpPr>
        <p:spPr>
          <a:xfrm>
            <a:off x="457200" y="1340768"/>
            <a:ext cx="8291264" cy="4896544"/>
          </a:xfrm>
        </p:spPr>
        <p:txBody>
          <a:bodyPr/>
          <a:lstStyle/>
          <a:p>
            <a:r>
              <a:rPr lang="el-GR" dirty="0"/>
              <a:t>Φλεβικό αίμα με </a:t>
            </a:r>
            <a:r>
              <a:rPr lang="el-GR" dirty="0" smtClean="0"/>
              <a:t>EDTA.</a:t>
            </a:r>
            <a:endParaRPr lang="el-GR" dirty="0"/>
          </a:p>
          <a:p>
            <a:r>
              <a:rPr lang="el-GR" dirty="0"/>
              <a:t>Σε δοκιμαστικό σωληνάριο τοποθετούνται 2,5ml διαλύματος </a:t>
            </a:r>
            <a:r>
              <a:rPr lang="el-GR" dirty="0" err="1"/>
              <a:t>Drabkin</a:t>
            </a:r>
            <a:r>
              <a:rPr lang="el-GR" dirty="0"/>
              <a:t> και 10μl ολικό </a:t>
            </a:r>
            <a:r>
              <a:rPr lang="el-GR" dirty="0" smtClean="0"/>
              <a:t>αίμα.</a:t>
            </a:r>
            <a:endParaRPr lang="el-GR" dirty="0"/>
          </a:p>
          <a:p>
            <a:r>
              <a:rPr lang="el-GR" dirty="0" smtClean="0"/>
              <a:t>Ανάμειξη.</a:t>
            </a:r>
            <a:endParaRPr lang="el-GR" dirty="0"/>
          </a:p>
          <a:p>
            <a:r>
              <a:rPr lang="el-GR" dirty="0"/>
              <a:t>Επώαση σε θερμοκρασία δωματίου 5 </a:t>
            </a:r>
            <a:r>
              <a:rPr lang="el-GR" dirty="0" smtClean="0"/>
              <a:t>λεπτά.</a:t>
            </a:r>
            <a:endParaRPr lang="el-GR" dirty="0"/>
          </a:p>
          <a:p>
            <a:r>
              <a:rPr lang="el-GR" dirty="0" smtClean="0"/>
              <a:t>Ανάμειξη.</a:t>
            </a:r>
            <a:endParaRPr lang="el-GR" dirty="0"/>
          </a:p>
          <a:p>
            <a:r>
              <a:rPr lang="el-GR" dirty="0" err="1"/>
              <a:t>Φωτομέτρηση</a:t>
            </a:r>
            <a:r>
              <a:rPr lang="el-GR" dirty="0"/>
              <a:t> στα </a:t>
            </a:r>
            <a:r>
              <a:rPr lang="el-GR" dirty="0" smtClean="0"/>
              <a:t>540nm.</a:t>
            </a:r>
            <a:endParaRPr lang="el-GR" dirty="0"/>
          </a:p>
          <a:p>
            <a:endParaRPr lang="el-GR" dirty="0"/>
          </a:p>
          <a:p>
            <a:pPr algn="ctr">
              <a:buFont typeface="Wingdings" panose="05000000000000000000" pitchFamily="2" charset="2"/>
              <a:buChar char="ü"/>
            </a:pPr>
            <a:r>
              <a:rPr lang="el-GR" b="1" dirty="0"/>
              <a:t>Το τυφλό περιέχει μόνο το </a:t>
            </a:r>
            <a:r>
              <a:rPr lang="el-GR" b="1" dirty="0" smtClean="0"/>
              <a:t>διαλύτη.</a:t>
            </a:r>
            <a:endParaRPr lang="el-GR" b="1" dirty="0"/>
          </a:p>
          <a:p>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73</a:t>
            </a:fld>
            <a:endParaRPr lang="el-GR"/>
          </a:p>
        </p:txBody>
      </p:sp>
    </p:spTree>
    <p:extLst>
      <p:ext uri="{BB962C8B-B14F-4D97-AF65-F5344CB8AC3E}">
        <p14:creationId xmlns:p14="http://schemas.microsoft.com/office/powerpoint/2010/main" val="254094407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l-GR" altLang="el-GR" sz="3200" b="1" smtClean="0"/>
              <a:t>Υπολογισμός</a:t>
            </a:r>
            <a:r>
              <a:rPr lang="en-US" altLang="el-GR" sz="3200" b="1" smtClean="0"/>
              <a:t> </a:t>
            </a:r>
            <a:r>
              <a:rPr lang="el-GR" altLang="el-GR" sz="3200" b="1" smtClean="0"/>
              <a:t>με Πρότυπη Καμπύλη</a:t>
            </a:r>
          </a:p>
        </p:txBody>
      </p:sp>
      <p:graphicFrame>
        <p:nvGraphicFramePr>
          <p:cNvPr id="106499" name="Object 15"/>
          <p:cNvGraphicFramePr>
            <a:graphicFrameLocks noChangeAspect="1"/>
          </p:cNvGraphicFramePr>
          <p:nvPr/>
        </p:nvGraphicFramePr>
        <p:xfrm>
          <a:off x="533400" y="1447800"/>
          <a:ext cx="7785100" cy="4840288"/>
        </p:xfrm>
        <a:graphic>
          <a:graphicData uri="http://schemas.openxmlformats.org/presentationml/2006/ole">
            <mc:AlternateContent xmlns:mc="http://schemas.openxmlformats.org/markup-compatibility/2006">
              <mc:Choice xmlns:v="urn:schemas-microsoft-com:vml" Requires="v">
                <p:oleObj spid="_x0000_s133201" name="Chart" r:id="rId4" imgW="5886416" imgH="2428862" progId="Excel.Chart.8">
                  <p:embed/>
                </p:oleObj>
              </mc:Choice>
              <mc:Fallback>
                <p:oleObj name="Chart" r:id="rId4" imgW="5886416" imgH="242886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447800"/>
                        <a:ext cx="7785100" cy="484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74</a:t>
            </a:fld>
            <a:endParaRPr lang="el-GR"/>
          </a:p>
        </p:txBody>
      </p:sp>
    </p:spTree>
    <p:extLst>
      <p:ext uri="{BB962C8B-B14F-4D97-AF65-F5344CB8AC3E}">
        <p14:creationId xmlns:p14="http://schemas.microsoft.com/office/powerpoint/2010/main" val="102338267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Υπολογισμός με Σταθερό </a:t>
            </a:r>
            <a:r>
              <a:rPr lang="el-GR" dirty="0" smtClean="0"/>
              <a:t>Συντελεστή</a:t>
            </a:r>
            <a:endParaRPr lang="el-GR" dirty="0"/>
          </a:p>
        </p:txBody>
      </p:sp>
      <p:sp>
        <p:nvSpPr>
          <p:cNvPr id="3" name="Θέση περιεχομένου 2"/>
          <p:cNvSpPr>
            <a:spLocks noGrp="1"/>
          </p:cNvSpPr>
          <p:nvPr>
            <p:ph idx="1"/>
          </p:nvPr>
        </p:nvSpPr>
        <p:spPr>
          <a:xfrm>
            <a:off x="457200" y="1196752"/>
            <a:ext cx="8229600" cy="2088232"/>
          </a:xfrm>
        </p:spPr>
        <p:txBody>
          <a:bodyPr>
            <a:normAutofit/>
          </a:bodyPr>
          <a:lstStyle/>
          <a:p>
            <a:r>
              <a:rPr lang="el-GR" dirty="0"/>
              <a:t>Γινόμενο της απορρόφησης με έναν σταθερό </a:t>
            </a:r>
            <a:r>
              <a:rPr lang="el-GR" dirty="0" smtClean="0"/>
              <a:t>συντελεστή.</a:t>
            </a:r>
            <a:endParaRPr lang="el-GR" dirty="0"/>
          </a:p>
          <a:p>
            <a:pPr marL="355600" indent="0">
              <a:buNone/>
            </a:pPr>
            <a:r>
              <a:rPr lang="el-GR" dirty="0"/>
              <a:t>Συντελεστής = </a:t>
            </a:r>
            <a:r>
              <a:rPr lang="el-GR" dirty="0" smtClean="0"/>
              <a:t>36,77.</a:t>
            </a:r>
          </a:p>
          <a:p>
            <a:pPr marL="355600" indent="0">
              <a:buNone/>
            </a:pPr>
            <a:r>
              <a:rPr lang="en-US" altLang="el-GR" sz="2000" dirty="0"/>
              <a:t>A x 36,77 = C (gr/dl</a:t>
            </a:r>
            <a:r>
              <a:rPr lang="en-US" altLang="el-GR" sz="2000"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75</a:t>
            </a:fld>
            <a:endParaRPr lang="el-GR"/>
          </a:p>
        </p:txBody>
      </p:sp>
    </p:spTree>
    <p:extLst>
      <p:ext uri="{BB962C8B-B14F-4D97-AF65-F5344CB8AC3E}">
        <p14:creationId xmlns:p14="http://schemas.microsoft.com/office/powerpoint/2010/main" val="313040456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Υπολογισμός με Πρότυπο Δείγμα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76</a:t>
            </a:fld>
            <a:endParaRPr lang="el-GR"/>
          </a:p>
        </p:txBody>
      </p:sp>
      <mc:AlternateContent xmlns:mc="http://schemas.openxmlformats.org/markup-compatibility/2006" xmlns:a14="http://schemas.microsoft.com/office/drawing/2010/main">
        <mc:Choice Requires="a14">
          <p:sp>
            <p:nvSpPr>
              <p:cNvPr id="5" name="Θέση περιεχομένου 4"/>
              <p:cNvSpPr>
                <a:spLocks noGrp="1"/>
              </p:cNvSpPr>
              <p:nvPr>
                <p:ph idx="1"/>
              </p:nvPr>
            </p:nvSpPr>
            <p:spPr>
              <a:xfrm>
                <a:off x="457200" y="1196752"/>
                <a:ext cx="8229600" cy="4104456"/>
              </a:xfrm>
            </p:spPr>
            <p:txBody>
              <a:bodyPr>
                <a:normAutofit/>
              </a:bodyPr>
              <a:lstStyle/>
              <a:p>
                <a:pPr>
                  <a:spcAft>
                    <a:spcPts val="1800"/>
                  </a:spcAft>
                </a:pPr>
                <a:r>
                  <a:rPr lang="el-GR" altLang="el-GR" sz="2400" dirty="0" smtClean="0"/>
                  <a:t>Το </a:t>
                </a:r>
                <a:r>
                  <a:rPr lang="el-GR" altLang="el-GR" sz="2400" dirty="0"/>
                  <a:t>πηλίκο της απορρόφησης εξεταστέου με την </a:t>
                </a:r>
                <a:r>
                  <a:rPr lang="el-GR" altLang="el-GR" sz="2400" dirty="0" smtClean="0"/>
                  <a:t>απορρόφηση πρότυπου </a:t>
                </a:r>
                <a:r>
                  <a:rPr lang="el-GR" altLang="el-GR" sz="2400" dirty="0"/>
                  <a:t>δείγματος </a:t>
                </a:r>
                <a:r>
                  <a:rPr lang="en-US" altLang="el-GR" sz="2400" dirty="0"/>
                  <a:t>x 15 (</a:t>
                </a:r>
                <a:r>
                  <a:rPr lang="el-GR" altLang="el-GR" sz="2400" dirty="0"/>
                  <a:t>γνωστή συγκέντρωση πρότυπου</a:t>
                </a:r>
                <a:r>
                  <a:rPr lang="el-GR" altLang="el-GR" sz="2400" dirty="0" smtClean="0"/>
                  <a:t>)</a:t>
                </a:r>
              </a:p>
              <a:p>
                <a:pPr>
                  <a:spcBef>
                    <a:spcPct val="0"/>
                  </a:spcBef>
                  <a:buNone/>
                </a:pPr>
                <a14:m>
                  <m:oMathPara xmlns:m="http://schemas.openxmlformats.org/officeDocument/2006/math">
                    <m:oMathParaPr>
                      <m:jc m:val="centerGroup"/>
                    </m:oMathParaPr>
                    <m:oMath xmlns:m="http://schemas.openxmlformats.org/officeDocument/2006/math">
                      <m:f>
                        <m:fPr>
                          <m:ctrlPr>
                            <a:rPr lang="el-GR" altLang="el-GR" sz="2400" b="1" i="1" smtClean="0">
                              <a:latin typeface="Cambria Math"/>
                            </a:rPr>
                          </m:ctrlPr>
                        </m:fPr>
                        <m:num>
                          <m:r>
                            <a:rPr lang="el-GR" altLang="el-GR" sz="2400" b="1" i="0" smtClean="0">
                              <a:latin typeface="Cambria Math"/>
                            </a:rPr>
                            <m:t>𝚨</m:t>
                          </m:r>
                          <m:r>
                            <a:rPr lang="el-GR" altLang="el-GR" sz="2400" b="1" i="0" smtClean="0">
                              <a:latin typeface="Cambria Math"/>
                            </a:rPr>
                            <m:t> </m:t>
                          </m:r>
                          <m:r>
                            <a:rPr lang="el-GR" altLang="el-GR" sz="2400" b="1" i="0" smtClean="0">
                              <a:latin typeface="Cambria Math"/>
                            </a:rPr>
                            <m:t>𝛆𝛏𝛆𝛕𝛂𝛔𝛕𝛆𝛐𝛖</m:t>
                          </m:r>
                        </m:num>
                        <m:den>
                          <m:r>
                            <a:rPr lang="el-GR" altLang="el-GR" sz="2400" b="1" i="0" smtClean="0">
                              <a:latin typeface="Cambria Math"/>
                            </a:rPr>
                            <m:t>𝚨</m:t>
                          </m:r>
                          <m:r>
                            <a:rPr lang="el-GR" altLang="el-GR" sz="2400" b="1" i="0" smtClean="0">
                              <a:latin typeface="Cambria Math"/>
                            </a:rPr>
                            <m:t> </m:t>
                          </m:r>
                          <m:r>
                            <a:rPr lang="el-GR" altLang="el-GR" sz="2400" b="1" i="0" smtClean="0">
                              <a:latin typeface="Cambria Math"/>
                            </a:rPr>
                            <m:t>𝛑𝛒𝛐𝛕</m:t>
                          </m:r>
                          <m:r>
                            <m:rPr>
                              <m:sty m:val="p"/>
                            </m:rPr>
                            <a:rPr lang="el-GR" altLang="el-GR" sz="2400" b="1" i="0" smtClean="0">
                              <a:latin typeface="Cambria Math"/>
                            </a:rPr>
                            <m:t>ύ</m:t>
                          </m:r>
                          <m:r>
                            <a:rPr lang="el-GR" altLang="el-GR" sz="2400" b="1" i="0" smtClean="0">
                              <a:latin typeface="Cambria Math"/>
                            </a:rPr>
                            <m:t>𝛑𝛐𝛖</m:t>
                          </m:r>
                        </m:den>
                      </m:f>
                      <m:r>
                        <a:rPr lang="el-GR" altLang="el-GR" sz="2400" b="1" i="1" smtClean="0">
                          <a:latin typeface="Cambria Math"/>
                          <a:ea typeface="Cambria Math"/>
                        </a:rPr>
                        <m:t>×</m:t>
                      </m:r>
                      <m:r>
                        <a:rPr lang="el-GR" altLang="el-GR" sz="2400" b="1" i="1" smtClean="0">
                          <a:latin typeface="Cambria Math"/>
                          <a:ea typeface="Cambria Math"/>
                        </a:rPr>
                        <m:t>𝟏𝟓</m:t>
                      </m:r>
                      <m:r>
                        <a:rPr lang="el-GR" altLang="el-GR" sz="2400" b="1" i="1" smtClean="0">
                          <a:latin typeface="Cambria Math"/>
                          <a:ea typeface="Cambria Math"/>
                        </a:rPr>
                        <m:t>=</m:t>
                      </m:r>
                      <m:r>
                        <a:rPr lang="en-US" altLang="el-GR" sz="2400" b="1" i="0" smtClean="0">
                          <a:latin typeface="Cambria Math"/>
                          <a:ea typeface="Cambria Math"/>
                        </a:rPr>
                        <m:t>𝐂</m:t>
                      </m:r>
                      <m:d>
                        <m:dPr>
                          <m:ctrlPr>
                            <a:rPr lang="en-US" altLang="el-GR" sz="2400" b="1" i="1" smtClean="0">
                              <a:latin typeface="Cambria Math"/>
                              <a:ea typeface="Cambria Math"/>
                            </a:rPr>
                          </m:ctrlPr>
                        </m:dPr>
                        <m:e>
                          <m:f>
                            <m:fPr>
                              <m:type m:val="lin"/>
                              <m:ctrlPr>
                                <a:rPr lang="en-US" altLang="el-GR" sz="2400" b="1" i="1" smtClean="0">
                                  <a:latin typeface="Cambria Math"/>
                                  <a:ea typeface="Cambria Math"/>
                                </a:rPr>
                              </m:ctrlPr>
                            </m:fPr>
                            <m:num>
                              <m:r>
                                <a:rPr lang="en-US" altLang="el-GR" sz="2400" b="1" i="1" smtClean="0">
                                  <a:latin typeface="Cambria Math"/>
                                  <a:ea typeface="Cambria Math"/>
                                </a:rPr>
                                <m:t>𝒈𝒓</m:t>
                              </m:r>
                            </m:num>
                            <m:den>
                              <m:r>
                                <a:rPr lang="en-US" altLang="el-GR" sz="2400" b="1" i="1" smtClean="0">
                                  <a:latin typeface="Cambria Math"/>
                                  <a:ea typeface="Cambria Math"/>
                                </a:rPr>
                                <m:t>𝒅𝒍</m:t>
                              </m:r>
                            </m:den>
                          </m:f>
                        </m:e>
                      </m:d>
                    </m:oMath>
                  </m:oMathPara>
                </a14:m>
                <a:endParaRPr lang="el-GR" altLang="el-GR" sz="2400" b="1" dirty="0"/>
              </a:p>
            </p:txBody>
          </p:sp>
        </mc:Choice>
        <mc:Fallback xmlns="">
          <p:sp>
            <p:nvSpPr>
              <p:cNvPr id="5" name="Θέση περιεχομένου 4"/>
              <p:cNvSpPr>
                <a:spLocks noGrp="1" noRot="1" noChangeAspect="1" noMove="1" noResize="1" noEditPoints="1" noAdjustHandles="1" noChangeArrowheads="1" noChangeShapeType="1" noTextEdit="1"/>
              </p:cNvSpPr>
              <p:nvPr>
                <p:ph idx="1"/>
              </p:nvPr>
            </p:nvSpPr>
            <p:spPr>
              <a:xfrm>
                <a:off x="457200" y="1196752"/>
                <a:ext cx="8229600" cy="4104456"/>
              </a:xfrm>
              <a:blipFill rotWithShape="1">
                <a:blip r:embed="rId2"/>
                <a:stretch>
                  <a:fillRect l="-963" t="-742" r="-593"/>
                </a:stretch>
              </a:blipFill>
            </p:spPr>
            <p:txBody>
              <a:bodyPr/>
              <a:lstStyle/>
              <a:p>
                <a:r>
                  <a:rPr lang="el-GR">
                    <a:noFill/>
                  </a:rPr>
                  <a:t> </a:t>
                </a:r>
              </a:p>
            </p:txBody>
          </p:sp>
        </mc:Fallback>
      </mc:AlternateContent>
    </p:spTree>
    <p:extLst>
      <p:ext uri="{BB962C8B-B14F-4D97-AF65-F5344CB8AC3E}">
        <p14:creationId xmlns:p14="http://schemas.microsoft.com/office/powerpoint/2010/main" val="386953371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AutoShape 6"/>
          <p:cNvSpPr>
            <a:spLocks noChangeArrowheads="1"/>
          </p:cNvSpPr>
          <p:nvPr/>
        </p:nvSpPr>
        <p:spPr bwMode="auto">
          <a:xfrm>
            <a:off x="3059113" y="3357563"/>
            <a:ext cx="936625" cy="1008062"/>
          </a:xfrm>
          <a:prstGeom prst="downArrow">
            <a:avLst>
              <a:gd name="adj1" fmla="val 50000"/>
              <a:gd name="adj2" fmla="val 26907"/>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l-GR" altLang="el-GR" sz="1800"/>
          </a:p>
        </p:txBody>
      </p:sp>
      <p:sp>
        <p:nvSpPr>
          <p:cNvPr id="108549" name="Text Box 7"/>
          <p:cNvSpPr txBox="1">
            <a:spLocks noChangeArrowheads="1"/>
          </p:cNvSpPr>
          <p:nvPr/>
        </p:nvSpPr>
        <p:spPr bwMode="auto">
          <a:xfrm>
            <a:off x="1293355" y="4508498"/>
            <a:ext cx="498412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l-GR" altLang="el-GR" sz="2400" b="1" dirty="0">
                <a:latin typeface="+mn-lt"/>
              </a:rPr>
              <a:t>Ψευδώς αυξημένα αποτελέσματα </a:t>
            </a:r>
            <a:r>
              <a:rPr lang="en-US" altLang="el-GR" sz="2400" b="1" dirty="0" err="1">
                <a:latin typeface="+mn-lt"/>
              </a:rPr>
              <a:t>Hb</a:t>
            </a:r>
            <a:endParaRPr lang="el-GR" altLang="el-GR" sz="2400" b="1" dirty="0">
              <a:latin typeface="+mn-lt"/>
            </a:endParaRPr>
          </a:p>
        </p:txBody>
      </p:sp>
      <p:sp>
        <p:nvSpPr>
          <p:cNvPr id="108550" name="Text Box 8"/>
          <p:cNvSpPr txBox="1">
            <a:spLocks noChangeArrowheads="1"/>
          </p:cNvSpPr>
          <p:nvPr/>
        </p:nvSpPr>
        <p:spPr bwMode="auto">
          <a:xfrm>
            <a:off x="467544" y="5516563"/>
            <a:ext cx="79697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342900" indent="-342900" algn="ctr" eaLnBrk="1" hangingPunct="1">
              <a:spcBef>
                <a:spcPct val="0"/>
              </a:spcBef>
              <a:buFont typeface="Wingdings" panose="05000000000000000000" pitchFamily="2" charset="2"/>
              <a:buChar char="ü"/>
            </a:pPr>
            <a:r>
              <a:rPr lang="el-GR" altLang="el-GR" sz="2400" b="0" dirty="0">
                <a:latin typeface="+mn-lt"/>
              </a:rPr>
              <a:t>Το τυφλό φτιάχνεται με προσθήκη πλάσματος στο </a:t>
            </a:r>
            <a:r>
              <a:rPr lang="el-GR" altLang="el-GR" sz="2400" b="0" dirty="0" smtClean="0">
                <a:latin typeface="+mn-lt"/>
              </a:rPr>
              <a:t>διαλύτη.</a:t>
            </a:r>
            <a:endParaRPr lang="el-GR" altLang="el-GR" sz="2400" b="0" dirty="0">
              <a:latin typeface="+mn-lt"/>
            </a:endParaRPr>
          </a:p>
        </p:txBody>
      </p:sp>
      <p:sp>
        <p:nvSpPr>
          <p:cNvPr id="2" name="Τίτλος 1"/>
          <p:cNvSpPr>
            <a:spLocks noGrp="1"/>
          </p:cNvSpPr>
          <p:nvPr>
            <p:ph type="title"/>
          </p:nvPr>
        </p:nvSpPr>
        <p:spPr/>
        <p:txBody>
          <a:bodyPr>
            <a:normAutofit/>
          </a:bodyPr>
          <a:lstStyle/>
          <a:p>
            <a:r>
              <a:rPr lang="el-GR" dirty="0"/>
              <a:t>Βιολογικές Πηγές </a:t>
            </a:r>
            <a:r>
              <a:rPr lang="el-GR" dirty="0" smtClean="0"/>
              <a:t>Λάθους στη μέτρηση </a:t>
            </a:r>
            <a:r>
              <a:rPr lang="en-US" dirty="0" err="1" smtClean="0"/>
              <a:t>Hb</a:t>
            </a:r>
            <a:endParaRPr lang="el-GR" dirty="0"/>
          </a:p>
        </p:txBody>
      </p:sp>
      <p:sp>
        <p:nvSpPr>
          <p:cNvPr id="3" name="Θέση περιεχομένου 2"/>
          <p:cNvSpPr>
            <a:spLocks noGrp="1"/>
          </p:cNvSpPr>
          <p:nvPr>
            <p:ph idx="1"/>
          </p:nvPr>
        </p:nvSpPr>
        <p:spPr>
          <a:xfrm>
            <a:off x="457200" y="1196752"/>
            <a:ext cx="8229600" cy="2736304"/>
          </a:xfrm>
        </p:spPr>
        <p:txBody>
          <a:bodyPr/>
          <a:lstStyle/>
          <a:p>
            <a:r>
              <a:rPr lang="el-GR" dirty="0"/>
              <a:t>Υψηλός αριθμός λευκών </a:t>
            </a:r>
            <a:r>
              <a:rPr lang="el-GR" dirty="0" smtClean="0"/>
              <a:t>αιμοσφαιρίων.</a:t>
            </a:r>
            <a:endParaRPr lang="el-GR" dirty="0"/>
          </a:p>
          <a:p>
            <a:r>
              <a:rPr lang="el-GR" dirty="0"/>
              <a:t>Υψηλές συγκεντρώσεις </a:t>
            </a:r>
            <a:r>
              <a:rPr lang="el-GR" dirty="0" smtClean="0"/>
              <a:t>λιπιδίων.</a:t>
            </a:r>
            <a:endParaRPr lang="el-GR" dirty="0"/>
          </a:p>
          <a:p>
            <a:r>
              <a:rPr lang="el-GR" dirty="0"/>
              <a:t>Υψηλές συγκεντρώσεις </a:t>
            </a:r>
            <a:r>
              <a:rPr lang="el-GR" dirty="0" smtClean="0"/>
              <a:t>πρωτεϊνών.</a:t>
            </a:r>
            <a:endParaRPr lang="el-GR" dirty="0"/>
          </a:p>
          <a:p>
            <a:r>
              <a:rPr lang="el-GR" dirty="0"/>
              <a:t>Παρουσία </a:t>
            </a:r>
            <a:r>
              <a:rPr lang="el-GR" dirty="0" err="1" smtClean="0"/>
              <a:t>ερυθροκυττάρων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77</a:t>
            </a:fld>
            <a:endParaRPr lang="el-GR"/>
          </a:p>
        </p:txBody>
      </p:sp>
    </p:spTree>
    <p:extLst>
      <p:ext uri="{BB962C8B-B14F-4D97-AF65-F5344CB8AC3E}">
        <p14:creationId xmlns:p14="http://schemas.microsoft.com/office/powerpoint/2010/main" val="146328537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Μηχανικές Πηγές </a:t>
            </a:r>
            <a:r>
              <a:rPr lang="el-GR" dirty="0" smtClean="0"/>
              <a:t>Λάθους</a:t>
            </a:r>
            <a:endParaRPr lang="el-GR" dirty="0"/>
          </a:p>
        </p:txBody>
      </p:sp>
      <p:sp>
        <p:nvSpPr>
          <p:cNvPr id="3" name="Θέση περιεχομένου 2"/>
          <p:cNvSpPr>
            <a:spLocks noGrp="1"/>
          </p:cNvSpPr>
          <p:nvPr>
            <p:ph idx="1"/>
          </p:nvPr>
        </p:nvSpPr>
        <p:spPr>
          <a:xfrm>
            <a:off x="457200" y="1196752"/>
            <a:ext cx="8219256" cy="5040560"/>
          </a:xfrm>
        </p:spPr>
        <p:txBody>
          <a:bodyPr/>
          <a:lstStyle/>
          <a:p>
            <a:pPr marL="457200" indent="-457200">
              <a:buFont typeface="+mj-lt"/>
              <a:buAutoNum type="arabicPeriod"/>
            </a:pPr>
            <a:r>
              <a:rPr lang="el-GR" dirty="0"/>
              <a:t>Ανεπαρκείς ποσότητα διαλύματος </a:t>
            </a:r>
            <a:r>
              <a:rPr lang="el-GR" dirty="0" smtClean="0"/>
              <a:t>λύσης.</a:t>
            </a:r>
            <a:endParaRPr lang="el-GR" dirty="0"/>
          </a:p>
          <a:p>
            <a:pPr marL="457200" indent="-457200">
              <a:buFont typeface="+mj-lt"/>
              <a:buAutoNum type="arabicPeriod"/>
            </a:pPr>
            <a:r>
              <a:rPr lang="el-GR" dirty="0"/>
              <a:t>Μειωμένος χρόνος </a:t>
            </a:r>
            <a:r>
              <a:rPr lang="el-GR" dirty="0" smtClean="0"/>
              <a:t>επώασης.</a:t>
            </a:r>
            <a:endParaRPr lang="el-GR" dirty="0"/>
          </a:p>
          <a:p>
            <a:pPr marL="457200" indent="-457200">
              <a:buFont typeface="+mj-lt"/>
              <a:buAutoNum type="arabicPeriod"/>
            </a:pPr>
            <a:r>
              <a:rPr lang="el-GR" dirty="0"/>
              <a:t>Μη καλή ανακίνηση του </a:t>
            </a:r>
            <a:r>
              <a:rPr lang="el-GR" dirty="0" err="1" smtClean="0"/>
              <a:t>αιμολύματος</a:t>
            </a:r>
            <a:r>
              <a:rPr lang="el-GR" dirty="0" smtClean="0"/>
              <a:t>.</a:t>
            </a:r>
            <a:endParaRPr lang="el-GR" dirty="0"/>
          </a:p>
          <a:p>
            <a:pPr marL="457200" indent="-457200">
              <a:buFont typeface="+mj-lt"/>
              <a:buAutoNum type="arabicPeriod"/>
            </a:pPr>
            <a:r>
              <a:rPr lang="el-GR" dirty="0"/>
              <a:t>Βρώμικοι σωλήνες </a:t>
            </a:r>
            <a:r>
              <a:rPr lang="el-GR" dirty="0" smtClean="0"/>
              <a:t>αντίδρασης.</a:t>
            </a:r>
            <a:endParaRPr lang="el-GR" dirty="0"/>
          </a:p>
          <a:p>
            <a:pPr marL="457200" indent="-457200">
              <a:buFont typeface="+mj-lt"/>
              <a:buAutoNum type="arabicPeriod"/>
            </a:pPr>
            <a:r>
              <a:rPr lang="el-GR" dirty="0"/>
              <a:t>Μη καθαρές </a:t>
            </a:r>
            <a:r>
              <a:rPr lang="el-GR" dirty="0" err="1" smtClean="0"/>
              <a:t>κυβέττες</a:t>
            </a:r>
            <a:r>
              <a:rPr lang="el-GR" dirty="0" smtClean="0"/>
              <a:t>.</a:t>
            </a:r>
            <a:endParaRPr lang="el-GR" dirty="0"/>
          </a:p>
          <a:p>
            <a:pPr marL="457200" indent="-457200">
              <a:buFont typeface="+mj-lt"/>
              <a:buAutoNum type="arabicPeriod"/>
            </a:pPr>
            <a:r>
              <a:rPr lang="el-GR" dirty="0"/>
              <a:t>Το διάλυμα λύσης είναι φωτοευαίσθητο (έκθεση στο φως</a:t>
            </a:r>
            <a:r>
              <a:rPr lang="el-GR" dirty="0" smtClean="0"/>
              <a:t>).</a:t>
            </a:r>
            <a:endParaRPr lang="el-GR" dirty="0"/>
          </a:p>
          <a:p>
            <a:pPr marL="457200" indent="-457200">
              <a:buFont typeface="+mj-lt"/>
              <a:buAutoNum type="arabicPeriod"/>
            </a:pPr>
            <a:r>
              <a:rPr lang="el-GR" dirty="0"/>
              <a:t>Μη σωστή αναλογία αίματος και διαλύματος </a:t>
            </a:r>
            <a:r>
              <a:rPr lang="el-GR" dirty="0" smtClean="0"/>
              <a:t>λύσης.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78</a:t>
            </a:fld>
            <a:endParaRPr lang="el-GR"/>
          </a:p>
        </p:txBody>
      </p:sp>
    </p:spTree>
    <p:extLst>
      <p:ext uri="{BB962C8B-B14F-4D97-AF65-F5344CB8AC3E}">
        <p14:creationId xmlns:p14="http://schemas.microsoft.com/office/powerpoint/2010/main" val="23581427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Φυσιολογικά </a:t>
            </a:r>
            <a:r>
              <a:rPr lang="el-GR" dirty="0" err="1" smtClean="0"/>
              <a:t>Ερυθροκύτταρα</a:t>
            </a:r>
            <a:endParaRPr lang="el-GR" dirty="0"/>
          </a:p>
        </p:txBody>
      </p:sp>
      <p:pic>
        <p:nvPicPr>
          <p:cNvPr id="233474" name="Picture 2" descr="File:RBC micrograp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782" y="1484783"/>
            <a:ext cx="3642560" cy="41990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3347864" y="5991671"/>
            <a:ext cx="2820396"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RBC </a:t>
            </a:r>
            <a:r>
              <a:rPr lang="en-US" sz="1200" dirty="0" smtClean="0">
                <a:latin typeface="+mn-lt"/>
                <a:hlinkClick r:id="rId3"/>
              </a:rPr>
              <a:t>micrograph</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4" tooltip="User:Medicallessons (page does not exist)"/>
              </a:rPr>
              <a:t>Medicallessons</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30521303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304256"/>
            <a:ext cx="8229600" cy="908720"/>
          </a:xfrm>
          <a:ln>
            <a:solidFill>
              <a:srgbClr val="004A82"/>
            </a:solidFill>
          </a:ln>
        </p:spPr>
        <p:txBody>
          <a:bodyPr>
            <a:normAutofit/>
          </a:bodyPr>
          <a:lstStyle/>
          <a:p>
            <a:r>
              <a:rPr lang="el-GR" dirty="0" smtClean="0"/>
              <a:t>5. Αιματοκρίτης </a:t>
            </a:r>
            <a:r>
              <a:rPr lang="el-GR" dirty="0"/>
              <a:t>(</a:t>
            </a:r>
            <a:r>
              <a:rPr lang="en-US" dirty="0" err="1"/>
              <a:t>Hct</a:t>
            </a:r>
            <a:r>
              <a:rPr lang="en-US"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79</a:t>
            </a:fld>
            <a:endParaRPr lang="el-GR"/>
          </a:p>
        </p:txBody>
      </p:sp>
    </p:spTree>
    <p:extLst>
      <p:ext uri="{BB962C8B-B14F-4D97-AF65-F5344CB8AC3E}">
        <p14:creationId xmlns:p14="http://schemas.microsoft.com/office/powerpoint/2010/main" val="127468158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Αιματοκρίτης (</a:t>
            </a:r>
            <a:r>
              <a:rPr lang="en-US" dirty="0" smtClean="0"/>
              <a:t>HCT)</a:t>
            </a:r>
            <a:r>
              <a:rPr lang="el-GR" dirty="0" smtClean="0"/>
              <a:t> </a:t>
            </a:r>
            <a:r>
              <a:rPr lang="el-GR" sz="3000" b="0" dirty="0" smtClean="0"/>
              <a:t>1/4</a:t>
            </a:r>
            <a:endParaRPr lang="el-GR" sz="3000" b="0" dirty="0"/>
          </a:p>
        </p:txBody>
      </p:sp>
      <p:sp>
        <p:nvSpPr>
          <p:cNvPr id="3" name="Θέση περιεχομένου 2"/>
          <p:cNvSpPr>
            <a:spLocks noGrp="1"/>
          </p:cNvSpPr>
          <p:nvPr>
            <p:ph idx="1"/>
          </p:nvPr>
        </p:nvSpPr>
        <p:spPr>
          <a:xfrm>
            <a:off x="457200" y="1196752"/>
            <a:ext cx="7715200" cy="5040560"/>
          </a:xfrm>
        </p:spPr>
        <p:txBody>
          <a:bodyPr/>
          <a:lstStyle/>
          <a:p>
            <a:r>
              <a:rPr lang="el-GR" dirty="0"/>
              <a:t>Ο όγκος που καταλαμβάνουν τα ερυθροκύτταρα σε 100 ml </a:t>
            </a:r>
            <a:r>
              <a:rPr lang="el-GR" dirty="0" smtClean="0"/>
              <a:t>αίματος προκύπτει έμμεσα:</a:t>
            </a:r>
            <a:endParaRPr lang="el-GR" dirty="0"/>
          </a:p>
          <a:p>
            <a:pPr marL="0" indent="0" algn="ctr">
              <a:buNone/>
            </a:pPr>
            <a:r>
              <a:rPr lang="el-GR" b="1" dirty="0" err="1"/>
              <a:t>Hct</a:t>
            </a:r>
            <a:r>
              <a:rPr lang="el-GR" b="1" dirty="0"/>
              <a:t> = MCV x RBC </a:t>
            </a:r>
            <a:r>
              <a:rPr lang="el-GR" dirty="0"/>
              <a:t>(μαθηματικό ολοκλήρωμα</a:t>
            </a:r>
            <a:r>
              <a:rPr lang="el-GR" dirty="0" smtClean="0"/>
              <a:t>)</a:t>
            </a:r>
          </a:p>
          <a:p>
            <a:pPr marL="0" indent="0" algn="ctr">
              <a:buNone/>
            </a:pPr>
            <a:r>
              <a:rPr lang="el-GR" altLang="el-GR" sz="2400" b="1" dirty="0"/>
              <a:t>Φ.Τ. άνδρες 40-51%, γυναίκες 37-47</a:t>
            </a:r>
            <a:r>
              <a:rPr lang="el-GR" altLang="el-GR" sz="2400" b="1" dirty="0" smtClean="0"/>
              <a:t>%</a:t>
            </a:r>
          </a:p>
          <a:p>
            <a:r>
              <a:rPr lang="el-GR" altLang="el-GR" sz="2400" dirty="0"/>
              <a:t>Καθορίζει τη μάζα των </a:t>
            </a:r>
            <a:r>
              <a:rPr lang="el-GR" altLang="el-GR" sz="2400" dirty="0" err="1"/>
              <a:t>RBCs</a:t>
            </a:r>
            <a:r>
              <a:rPr lang="el-GR" altLang="el-GR" sz="2400" dirty="0"/>
              <a:t> και είναι η </a:t>
            </a:r>
            <a:r>
              <a:rPr lang="el-GR" altLang="el-GR" sz="2400" dirty="0" smtClean="0"/>
              <a:t>εκατοστιαία αναλογία </a:t>
            </a:r>
            <a:r>
              <a:rPr lang="el-GR" altLang="el-GR" sz="2400" dirty="0"/>
              <a:t>των </a:t>
            </a:r>
            <a:r>
              <a:rPr lang="el-GR" altLang="el-GR" sz="2400" dirty="0" err="1"/>
              <a:t>RBCs</a:t>
            </a:r>
            <a:r>
              <a:rPr lang="el-GR" altLang="el-GR" sz="2400" dirty="0"/>
              <a:t> σε σχέση με το </a:t>
            </a:r>
            <a:r>
              <a:rPr lang="el-GR" altLang="el-GR" sz="2400" dirty="0" smtClean="0"/>
              <a:t>πλάσμα.</a:t>
            </a:r>
            <a:endParaRPr lang="el-GR" altLang="el-GR" sz="2400" dirty="0"/>
          </a:p>
          <a:p>
            <a:endParaRPr lang="el-GR" altLang="el-GR" sz="2400" dirty="0" smtClean="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80</a:t>
            </a:fld>
            <a:endParaRPr lang="el-GR"/>
          </a:p>
        </p:txBody>
      </p:sp>
    </p:spTree>
    <p:extLst>
      <p:ext uri="{BB962C8B-B14F-4D97-AF65-F5344CB8AC3E}">
        <p14:creationId xmlns:p14="http://schemas.microsoft.com/office/powerpoint/2010/main" val="33070809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normAutofit/>
          </a:bodyPr>
          <a:lstStyle/>
          <a:p>
            <a:r>
              <a:rPr lang="el-GR" dirty="0"/>
              <a:t>Αιματοκρίτης (</a:t>
            </a:r>
            <a:r>
              <a:rPr lang="en-US" dirty="0" smtClean="0"/>
              <a:t>HCT)</a:t>
            </a:r>
            <a:r>
              <a:rPr lang="el-GR" dirty="0" smtClean="0"/>
              <a:t> </a:t>
            </a:r>
            <a:r>
              <a:rPr lang="el-GR" sz="3000" b="0" dirty="0" smtClean="0"/>
              <a:t>2/4</a:t>
            </a:r>
            <a:endParaRPr lang="el-GR" altLang="el-GR" b="1" dirty="0" smtClean="0"/>
          </a:p>
        </p:txBody>
      </p:sp>
      <p:sp>
        <p:nvSpPr>
          <p:cNvPr id="112643" name="Content Placeholder 2"/>
          <p:cNvSpPr>
            <a:spLocks noGrp="1"/>
          </p:cNvSpPr>
          <p:nvPr>
            <p:ph idx="1"/>
          </p:nvPr>
        </p:nvSpPr>
        <p:spPr/>
        <p:txBody>
          <a:bodyPr/>
          <a:lstStyle/>
          <a:p>
            <a:r>
              <a:rPr lang="el-GR" altLang="el-GR" sz="2400" dirty="0" smtClean="0"/>
              <a:t>Ο όγκος των ερυθρών αιμοσφαιρίων προς το συνολικό όγκο του αίματος ονομάζεται αιματοκρίτης.</a:t>
            </a:r>
            <a:endParaRPr lang="en-US" altLang="el-GR" sz="2400" dirty="0" smtClean="0"/>
          </a:p>
          <a:p>
            <a:r>
              <a:rPr lang="en-US" altLang="el-GR" sz="2400" dirty="0" smtClean="0"/>
              <a:t>H </a:t>
            </a:r>
            <a:r>
              <a:rPr lang="el-GR" altLang="el-GR" sz="2400" dirty="0" smtClean="0"/>
              <a:t>εκατοστιαία κατά όγκο αναλογία των </a:t>
            </a:r>
            <a:r>
              <a:rPr lang="el-GR" altLang="el-GR" sz="2400" dirty="0" err="1" smtClean="0"/>
              <a:t>ερυθροκυττάρων</a:t>
            </a:r>
            <a:r>
              <a:rPr lang="el-GR" altLang="el-GR" sz="2400" dirty="0" smtClean="0"/>
              <a:t> στο συνολικό όγκο του αίματος.</a:t>
            </a:r>
          </a:p>
          <a:p>
            <a:r>
              <a:rPr lang="el-GR" altLang="el-GR" sz="2400" dirty="0" smtClean="0"/>
              <a:t>Επειδή τα υπόλοιπα έμμορφα στοιχεία του αίματος είναι αμελητέα σε σχέση με τα ερυθρά αιμοσφαίρια ο αιματοκρίτης αντιπροσωπεύει την εκατοστιαία αναλογία των </a:t>
            </a:r>
            <a:r>
              <a:rPr lang="el-GR" altLang="el-GR" sz="2400" dirty="0" err="1" smtClean="0"/>
              <a:t>ερυθροκυττάρων</a:t>
            </a:r>
            <a:r>
              <a:rPr lang="el-GR" altLang="el-GR" sz="2400" dirty="0" smtClean="0"/>
              <a:t> ως προς το πλάσμα.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81</a:t>
            </a:fld>
            <a:endParaRPr lang="el-GR"/>
          </a:p>
        </p:txBody>
      </p:sp>
    </p:spTree>
    <p:extLst>
      <p:ext uri="{BB962C8B-B14F-4D97-AF65-F5344CB8AC3E}">
        <p14:creationId xmlns:p14="http://schemas.microsoft.com/office/powerpoint/2010/main" val="324227587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n-US" dirty="0"/>
              <a:t>H(a)</a:t>
            </a:r>
            <a:r>
              <a:rPr lang="en-US" dirty="0" err="1"/>
              <a:t>ematocrit</a:t>
            </a:r>
            <a:r>
              <a:rPr lang="en-US" dirty="0"/>
              <a:t> (HCT)</a:t>
            </a:r>
            <a:br>
              <a:rPr lang="en-US" dirty="0"/>
            </a:br>
            <a:r>
              <a:rPr lang="en-US" dirty="0"/>
              <a:t>Packed Cell Volume (PCV</a:t>
            </a:r>
            <a:r>
              <a:rPr lang="en-US" dirty="0" smtClean="0"/>
              <a:t>)</a:t>
            </a:r>
            <a:endParaRPr lang="el-GR" dirty="0"/>
          </a:p>
        </p:txBody>
      </p:sp>
      <p:sp>
        <p:nvSpPr>
          <p:cNvPr id="3" name="Θέση περιεχομένου 2"/>
          <p:cNvSpPr>
            <a:spLocks noGrp="1"/>
          </p:cNvSpPr>
          <p:nvPr>
            <p:ph idx="1"/>
          </p:nvPr>
        </p:nvSpPr>
        <p:spPr>
          <a:xfrm>
            <a:off x="457200" y="1484784"/>
            <a:ext cx="8147248" cy="4752528"/>
          </a:xfrm>
        </p:spPr>
        <p:txBody>
          <a:bodyPr>
            <a:normAutofit/>
          </a:bodyPr>
          <a:lstStyle/>
          <a:p>
            <a:r>
              <a:rPr lang="el-GR" sz="2400" dirty="0"/>
              <a:t>Ο ΗCT εκφράζει τη τιμή του αιματοκρίτη που βγαίνει αυτόματα από τον αιματολογικό </a:t>
            </a:r>
            <a:r>
              <a:rPr lang="el-GR" sz="2400" dirty="0" smtClean="0"/>
              <a:t>αναλυτή.</a:t>
            </a:r>
            <a:endParaRPr lang="el-GR" sz="2400" dirty="0"/>
          </a:p>
          <a:p>
            <a:r>
              <a:rPr lang="el-GR" sz="2400" dirty="0"/>
              <a:t>O PVC εκφράζει το ποσοστό που καταλαμβάνουν τα ερυθρά αιμοσφαίρια σε μία στήλη </a:t>
            </a:r>
            <a:r>
              <a:rPr lang="el-GR" sz="2400" dirty="0" err="1"/>
              <a:t>φυγοκεντρημένου</a:t>
            </a:r>
            <a:r>
              <a:rPr lang="el-GR" sz="2400" dirty="0"/>
              <a:t> </a:t>
            </a:r>
            <a:r>
              <a:rPr lang="el-GR" sz="2400" dirty="0" smtClean="0"/>
              <a:t>αίματος.</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82</a:t>
            </a:fld>
            <a:endParaRPr lang="el-GR"/>
          </a:p>
        </p:txBody>
      </p:sp>
    </p:spTree>
    <p:extLst>
      <p:ext uri="{BB962C8B-B14F-4D97-AF65-F5344CB8AC3E}">
        <p14:creationId xmlns:p14="http://schemas.microsoft.com/office/powerpoint/2010/main" val="163476424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Αιματοκρίτης (</a:t>
            </a:r>
            <a:r>
              <a:rPr lang="en-US" dirty="0"/>
              <a:t>HCT)</a:t>
            </a:r>
            <a:r>
              <a:rPr lang="el-GR" dirty="0"/>
              <a:t> </a:t>
            </a:r>
            <a:r>
              <a:rPr lang="el-GR" sz="3000" b="0" dirty="0" smtClean="0"/>
              <a:t>3/4</a:t>
            </a:r>
            <a:endParaRPr lang="el-GR" dirty="0"/>
          </a:p>
        </p:txBody>
      </p:sp>
      <p:sp>
        <p:nvSpPr>
          <p:cNvPr id="3" name="Θέση περιεχομένου 2"/>
          <p:cNvSpPr>
            <a:spLocks noGrp="1"/>
          </p:cNvSpPr>
          <p:nvPr>
            <p:ph idx="1"/>
          </p:nvPr>
        </p:nvSpPr>
        <p:spPr/>
        <p:txBody>
          <a:bodyPr>
            <a:noAutofit/>
          </a:bodyPr>
          <a:lstStyle/>
          <a:p>
            <a:r>
              <a:rPr lang="el-GR" sz="2400" dirty="0"/>
              <a:t>Ο αιματοκρίτης αποτελεί μέτρηση του κλασματικού όγκου των </a:t>
            </a:r>
            <a:r>
              <a:rPr lang="el-GR" sz="2400" dirty="0" err="1"/>
              <a:t>ερυθροκυττάρων</a:t>
            </a:r>
            <a:r>
              <a:rPr lang="el-GR" sz="2400" dirty="0"/>
              <a:t> (δηλώνει τη μάζα)</a:t>
            </a:r>
          </a:p>
          <a:p>
            <a:r>
              <a:rPr lang="el-GR" sz="2400" dirty="0"/>
              <a:t>Είναι ένας δείκτης-κλειδί της κατάστασης ενυδάτωσης, αναιμίας ή σοβαρής απώλειας αίματος του σώματος, καθώς και της ικανότητας μεταφοράς </a:t>
            </a:r>
            <a:r>
              <a:rPr lang="el-GR" sz="2400" dirty="0" smtClean="0"/>
              <a:t>οξυγόνου.</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83</a:t>
            </a:fld>
            <a:endParaRPr lang="el-GR"/>
          </a:p>
        </p:txBody>
      </p:sp>
    </p:spTree>
    <p:extLst>
      <p:ext uri="{BB962C8B-B14F-4D97-AF65-F5344CB8AC3E}">
        <p14:creationId xmlns:p14="http://schemas.microsoft.com/office/powerpoint/2010/main" val="123954987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Αιματοκρίτης (</a:t>
            </a:r>
            <a:r>
              <a:rPr lang="en-US" dirty="0"/>
              <a:t>HCT)</a:t>
            </a:r>
            <a:r>
              <a:rPr lang="el-GR" dirty="0"/>
              <a:t> </a:t>
            </a:r>
            <a:r>
              <a:rPr lang="el-GR" sz="3000" b="0" dirty="0"/>
              <a:t>4</a:t>
            </a:r>
            <a:r>
              <a:rPr lang="el-GR" sz="3000" b="0" dirty="0" smtClean="0"/>
              <a:t>/4</a:t>
            </a:r>
            <a:endParaRPr lang="el-GR" dirty="0"/>
          </a:p>
        </p:txBody>
      </p:sp>
      <p:sp>
        <p:nvSpPr>
          <p:cNvPr id="3" name="Θέση περιεχομένου 2"/>
          <p:cNvSpPr>
            <a:spLocks noGrp="1"/>
          </p:cNvSpPr>
          <p:nvPr>
            <p:ph idx="1"/>
          </p:nvPr>
        </p:nvSpPr>
        <p:spPr/>
        <p:txBody>
          <a:bodyPr>
            <a:noAutofit/>
          </a:bodyPr>
          <a:lstStyle/>
          <a:p>
            <a:r>
              <a:rPr lang="el-GR" sz="2400" dirty="0" smtClean="0"/>
              <a:t>Ένας </a:t>
            </a:r>
            <a:r>
              <a:rPr lang="el-GR" sz="2400" dirty="0"/>
              <a:t>μειωμένος αιματοκρίτης οφείλεται είτε σε </a:t>
            </a:r>
            <a:r>
              <a:rPr lang="el-GR" sz="2400" dirty="0" err="1"/>
              <a:t>υπερυδάτωση</a:t>
            </a:r>
            <a:r>
              <a:rPr lang="el-GR" sz="2400" dirty="0"/>
              <a:t>, η οποία αυξάνει τον όγκο πλάσματος, είτε σε μείωση του αριθμού των </a:t>
            </a:r>
            <a:r>
              <a:rPr lang="el-GR" sz="2400" dirty="0" err="1"/>
              <a:t>ερυθροκυττάρων</a:t>
            </a:r>
            <a:r>
              <a:rPr lang="el-GR" sz="2400" dirty="0"/>
              <a:t> προκαλούμενη από αναιμίες ή απώλεια αίματος</a:t>
            </a:r>
          </a:p>
          <a:p>
            <a:r>
              <a:rPr lang="el-GR" sz="2400" dirty="0"/>
              <a:t>Ένας αυξημένος αιματοκρίτης οφείλεται σε απώλεια υγρών, όπως στην περίπτωση αφυδάτωσης, θεραπείας με διουρητικά και εγκαυμάτων, ή σε αύξηση του αριθμού των </a:t>
            </a:r>
            <a:r>
              <a:rPr lang="el-GR" sz="2400" dirty="0" err="1"/>
              <a:t>ερυθροκυττάρων</a:t>
            </a:r>
            <a:r>
              <a:rPr lang="el-GR" sz="2400" dirty="0"/>
              <a:t>, όπως στην περίπτωση καρδιαγγειακών και νεφρικών διαταραχών, αληθούς </a:t>
            </a:r>
            <a:r>
              <a:rPr lang="el-GR" sz="2400" dirty="0" err="1"/>
              <a:t>πολυκυτταραιμίας</a:t>
            </a:r>
            <a:r>
              <a:rPr lang="el-GR" sz="2400" dirty="0"/>
              <a:t> και μειωμένου αερισμού</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84</a:t>
            </a:fld>
            <a:endParaRPr lang="el-GR"/>
          </a:p>
        </p:txBody>
      </p:sp>
    </p:spTree>
    <p:extLst>
      <p:ext uri="{BB962C8B-B14F-4D97-AF65-F5344CB8AC3E}">
        <p14:creationId xmlns:p14="http://schemas.microsoft.com/office/powerpoint/2010/main" val="296730193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normAutofit/>
          </a:bodyPr>
          <a:lstStyle/>
          <a:p>
            <a:r>
              <a:rPr lang="el-GR" altLang="el-GR" b="1" dirty="0" smtClean="0"/>
              <a:t>Φυσιολογικές Τιμές </a:t>
            </a:r>
            <a:r>
              <a:rPr lang="en-US" dirty="0"/>
              <a:t>HCT</a:t>
            </a:r>
            <a:endParaRPr lang="el-GR" altLang="el-GR" b="1" dirty="0" smtClean="0"/>
          </a:p>
        </p:txBody>
      </p:sp>
      <p:sp>
        <p:nvSpPr>
          <p:cNvPr id="115715" name="Content Placeholder 2"/>
          <p:cNvSpPr>
            <a:spLocks noGrp="1"/>
          </p:cNvSpPr>
          <p:nvPr>
            <p:ph idx="1"/>
          </p:nvPr>
        </p:nvSpPr>
        <p:spPr/>
        <p:txBody>
          <a:bodyPr/>
          <a:lstStyle/>
          <a:p>
            <a:r>
              <a:rPr lang="el-GR" altLang="el-GR" dirty="0" smtClean="0"/>
              <a:t>Άνδρες: 47 ±5% (42 - 52%).</a:t>
            </a:r>
          </a:p>
          <a:p>
            <a:r>
              <a:rPr lang="el-GR" altLang="el-GR" dirty="0" smtClean="0"/>
              <a:t>Γυναίκες: 42 ±5% (37 - 47%).</a:t>
            </a:r>
            <a:endParaRPr lang="en-US" altLang="el-GR" dirty="0" smtClean="0"/>
          </a:p>
          <a:p>
            <a:r>
              <a:rPr lang="el-GR" altLang="el-GR" dirty="0" smtClean="0"/>
              <a:t>Στα νεογνά υψηλότερος (43 – 63%).</a:t>
            </a:r>
          </a:p>
          <a:p>
            <a:r>
              <a:rPr lang="el-GR" altLang="el-GR" dirty="0" smtClean="0"/>
              <a:t>Στα παιδιά χαμηλότερος (30 – 44%).</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85</a:t>
            </a:fld>
            <a:endParaRPr lang="el-GR"/>
          </a:p>
        </p:txBody>
      </p:sp>
    </p:spTree>
    <p:extLst>
      <p:ext uri="{BB962C8B-B14F-4D97-AF65-F5344CB8AC3E}">
        <p14:creationId xmlns:p14="http://schemas.microsoft.com/office/powerpoint/2010/main" val="144522408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normAutofit/>
          </a:bodyPr>
          <a:lstStyle/>
          <a:p>
            <a:r>
              <a:rPr lang="el-GR" altLang="el-GR" b="1" dirty="0" smtClean="0"/>
              <a:t>Αρχή Μεθόδου μέτρησης </a:t>
            </a:r>
            <a:r>
              <a:rPr lang="en-US" dirty="0" smtClean="0"/>
              <a:t>HCT</a:t>
            </a:r>
            <a:endParaRPr lang="el-GR" altLang="el-GR" b="1" dirty="0" smtClean="0"/>
          </a:p>
        </p:txBody>
      </p:sp>
      <p:sp>
        <p:nvSpPr>
          <p:cNvPr id="116739" name="Content Placeholder 2"/>
          <p:cNvSpPr>
            <a:spLocks noGrp="1"/>
          </p:cNvSpPr>
          <p:nvPr>
            <p:ph idx="1"/>
          </p:nvPr>
        </p:nvSpPr>
        <p:spPr/>
        <p:txBody>
          <a:bodyPr>
            <a:normAutofit/>
          </a:bodyPr>
          <a:lstStyle/>
          <a:p>
            <a:r>
              <a:rPr lang="el-GR" altLang="el-GR" sz="2400" dirty="0" smtClean="0"/>
              <a:t>Βασίζεται στο διαχωρισμό – καθίζηση των ερυθρών αιμοσφαιρίων στο ολικό αίμα. Αυτή η διαδικασία  επιταχύνεται με τη </a:t>
            </a:r>
            <a:r>
              <a:rPr lang="el-GR" altLang="el-GR" sz="2400" dirty="0" err="1" smtClean="0"/>
              <a:t>φυγοκέντρηση</a:t>
            </a:r>
            <a:r>
              <a:rPr lang="el-GR" altLang="el-GR" sz="2400" dirty="0" smtClean="0"/>
              <a:t>. </a:t>
            </a:r>
          </a:p>
          <a:p>
            <a:r>
              <a:rPr lang="el-GR" altLang="el-GR" sz="2400" dirty="0" err="1" smtClean="0"/>
              <a:t>Μακρομέθοδος</a:t>
            </a:r>
            <a:r>
              <a:rPr lang="el-GR" altLang="el-GR" sz="2400" dirty="0" smtClean="0"/>
              <a:t>: Σωλήνας </a:t>
            </a:r>
            <a:r>
              <a:rPr lang="en-US" altLang="el-GR" sz="2400" dirty="0" err="1" smtClean="0"/>
              <a:t>Wintrobe</a:t>
            </a:r>
            <a:r>
              <a:rPr lang="el-GR" altLang="el-GR" sz="2400" dirty="0" smtClean="0"/>
              <a:t>.</a:t>
            </a:r>
            <a:endParaRPr lang="en-US" altLang="el-GR" sz="2400" dirty="0" smtClean="0"/>
          </a:p>
          <a:p>
            <a:r>
              <a:rPr lang="el-GR" altLang="el-GR" sz="2400" dirty="0" err="1" smtClean="0"/>
              <a:t>Μικρομέθοδος</a:t>
            </a:r>
            <a:r>
              <a:rPr lang="el-GR" altLang="el-GR" sz="2400" dirty="0" smtClean="0"/>
              <a:t>: Τριχοειδικά σωληνάρια.</a:t>
            </a:r>
          </a:p>
          <a:p>
            <a:r>
              <a:rPr lang="el-GR" altLang="el-GR" sz="2400" dirty="0" smtClean="0"/>
              <a:t>Αυτόματος Αναλυτής.</a:t>
            </a:r>
          </a:p>
          <a:p>
            <a:pPr algn="ctr">
              <a:buFont typeface="Georgia" pitchFamily="18" charset="0"/>
              <a:buNone/>
            </a:pPr>
            <a:r>
              <a:rPr lang="el-GR" altLang="el-GR" sz="2400" b="1" dirty="0" smtClean="0"/>
              <a:t>Ο </a:t>
            </a:r>
            <a:r>
              <a:rPr lang="el-GR" altLang="el-GR" sz="2400" b="1" dirty="0" err="1" smtClean="0"/>
              <a:t>μακροαιματοκρίτης</a:t>
            </a:r>
            <a:r>
              <a:rPr lang="el-GR" altLang="el-GR" sz="2400" b="1" dirty="0" smtClean="0"/>
              <a:t> έχει καταργηθεί λόγω της μεγάλης ποσότητας αίματος &gt; 1</a:t>
            </a:r>
            <a:r>
              <a:rPr lang="en-US" altLang="el-GR" sz="2400" b="1" dirty="0" smtClean="0"/>
              <a:t>ml</a:t>
            </a:r>
            <a:r>
              <a:rPr lang="el-GR" altLang="el-GR" sz="2400" b="1" dirty="0" smtClean="0"/>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86</a:t>
            </a:fld>
            <a:endParaRPr lang="el-GR"/>
          </a:p>
        </p:txBody>
      </p:sp>
    </p:spTree>
    <p:extLst>
      <p:ext uri="{BB962C8B-B14F-4D97-AF65-F5344CB8AC3E}">
        <p14:creationId xmlns:p14="http://schemas.microsoft.com/office/powerpoint/2010/main" val="192475070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p:cNvSpPr>
            <a:spLocks noChangeArrowheads="1"/>
          </p:cNvSpPr>
          <p:nvPr/>
        </p:nvSpPr>
        <p:spPr bwMode="auto">
          <a:xfrm>
            <a:off x="0" y="2038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l-GR" altLang="el-GR" sz="1800"/>
          </a:p>
        </p:txBody>
      </p:sp>
      <p:sp>
        <p:nvSpPr>
          <p:cNvPr id="2" name="Τίτλος 1"/>
          <p:cNvSpPr>
            <a:spLocks noGrp="1"/>
          </p:cNvSpPr>
          <p:nvPr>
            <p:ph type="title"/>
          </p:nvPr>
        </p:nvSpPr>
        <p:spPr>
          <a:xfrm>
            <a:off x="467544" y="116632"/>
            <a:ext cx="8229600" cy="1080120"/>
          </a:xfrm>
        </p:spPr>
        <p:txBody>
          <a:bodyPr>
            <a:noAutofit/>
          </a:bodyPr>
          <a:lstStyle/>
          <a:p>
            <a:r>
              <a:rPr lang="el-GR" dirty="0"/>
              <a:t>Στοιβάδες κυττάρων αίματος</a:t>
            </a:r>
            <a:br>
              <a:rPr lang="el-GR" dirty="0"/>
            </a:br>
            <a:r>
              <a:rPr lang="el-GR" dirty="0"/>
              <a:t>μετά από </a:t>
            </a:r>
            <a:r>
              <a:rPr lang="el-GR" dirty="0" err="1" smtClean="0"/>
              <a:t>φυγοκέντρηση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87</a:t>
            </a:fld>
            <a:endParaRPr lang="el-GR"/>
          </a:p>
        </p:txBody>
      </p:sp>
      <p:pic>
        <p:nvPicPr>
          <p:cNvPr id="117776" name="Picture 16" descr="File:1901 Composition of Bloo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12776"/>
            <a:ext cx="7620000" cy="477202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7"/>
          <p:cNvSpPr/>
          <p:nvPr/>
        </p:nvSpPr>
        <p:spPr>
          <a:xfrm>
            <a:off x="1259631" y="6392361"/>
            <a:ext cx="6659893"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1901 Composition of </a:t>
            </a:r>
            <a:r>
              <a:rPr lang="en-US" sz="1200" dirty="0" smtClean="0">
                <a:latin typeface="+mn-lt"/>
                <a:hlinkClick r:id="rId4"/>
              </a:rPr>
              <a:t>Blood</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CFCF"/>
              </a:rPr>
              <a:t>CFCF</a:t>
            </a:r>
            <a:r>
              <a:rPr lang="el-GR" sz="1200" dirty="0" smtClean="0">
                <a:solidFill>
                  <a:prstClr val="black">
                    <a:lumMod val="75000"/>
                    <a:lumOff val="25000"/>
                  </a:prstClr>
                </a:solidFill>
                <a:latin typeface="+mn-lt"/>
              </a:rPr>
              <a:t> διαθέσιμο με άδεια </a:t>
            </a:r>
            <a:r>
              <a:rPr lang="en-US" sz="1200" dirty="0">
                <a:solidFill>
                  <a:prstClr val="black">
                    <a:lumMod val="75000"/>
                    <a:lumOff val="25000"/>
                  </a:prstClr>
                </a:solidFill>
                <a:latin typeface="+mn-lt"/>
                <a:hlinkClick r:id="rId6"/>
              </a:rPr>
              <a:t>CC BY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398706476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normAutofit/>
          </a:bodyPr>
          <a:lstStyle/>
          <a:p>
            <a:r>
              <a:rPr lang="el-GR" altLang="el-GR" dirty="0"/>
              <a:t>Υλικά μέτρησης </a:t>
            </a:r>
            <a:r>
              <a:rPr lang="en-US" altLang="el-GR" dirty="0"/>
              <a:t>HCT</a:t>
            </a:r>
            <a:endParaRPr lang="el-GR" altLang="el-GR" b="1" dirty="0" smtClean="0"/>
          </a:p>
        </p:txBody>
      </p:sp>
      <p:sp>
        <p:nvSpPr>
          <p:cNvPr id="118787" name="Content Placeholder 2"/>
          <p:cNvSpPr>
            <a:spLocks noGrp="1"/>
          </p:cNvSpPr>
          <p:nvPr>
            <p:ph idx="1"/>
          </p:nvPr>
        </p:nvSpPr>
        <p:spPr/>
        <p:txBody>
          <a:bodyPr>
            <a:normAutofit/>
          </a:bodyPr>
          <a:lstStyle/>
          <a:p>
            <a:r>
              <a:rPr lang="el-GR" altLang="el-GR" sz="2400" dirty="0" err="1" smtClean="0"/>
              <a:t>Ηπαρινισμένα</a:t>
            </a:r>
            <a:r>
              <a:rPr lang="el-GR" altLang="el-GR" sz="2400" dirty="0" smtClean="0"/>
              <a:t> ή μη, τριχοειδή σωληνάρια.</a:t>
            </a:r>
          </a:p>
          <a:p>
            <a:r>
              <a:rPr lang="el-GR" altLang="el-GR" sz="2400" dirty="0" smtClean="0"/>
              <a:t>Πλαστελίνη.</a:t>
            </a:r>
            <a:endParaRPr lang="en-US" altLang="el-GR" sz="2400" dirty="0" smtClean="0"/>
          </a:p>
          <a:p>
            <a:r>
              <a:rPr lang="el-GR" altLang="el-GR" sz="2400" dirty="0" smtClean="0"/>
              <a:t>Ολικό αίμα με αντιπηκτικό* ή τριχοειδικό**.</a:t>
            </a:r>
          </a:p>
          <a:p>
            <a:r>
              <a:rPr lang="el-GR" altLang="el-GR" sz="2400" dirty="0" err="1" smtClean="0"/>
              <a:t>Μικροφυγόκεντρος</a:t>
            </a:r>
            <a:r>
              <a:rPr lang="el-GR" altLang="el-GR" sz="2400" dirty="0" smtClean="0"/>
              <a:t>.</a:t>
            </a:r>
          </a:p>
          <a:p>
            <a:r>
              <a:rPr lang="el-GR" altLang="el-GR" sz="2400" dirty="0" smtClean="0"/>
              <a:t>Ειδική κλίμακα για ανάγνωση αποτελέσματος.</a:t>
            </a:r>
          </a:p>
          <a:p>
            <a:pPr marL="627063">
              <a:buFont typeface="Georgia" pitchFamily="18" charset="0"/>
              <a:buNone/>
              <a:tabLst>
                <a:tab pos="630238" algn="l"/>
              </a:tabLst>
            </a:pPr>
            <a:r>
              <a:rPr lang="el-GR" altLang="el-GR" dirty="0" smtClean="0"/>
              <a:t>*συνήθως </a:t>
            </a:r>
            <a:r>
              <a:rPr lang="en-US" altLang="el-GR" dirty="0" smtClean="0"/>
              <a:t>EDTA</a:t>
            </a:r>
            <a:r>
              <a:rPr lang="el-GR" altLang="el-GR" dirty="0" smtClean="0"/>
              <a:t> (μη </a:t>
            </a:r>
            <a:r>
              <a:rPr lang="el-GR" altLang="el-GR" dirty="0" err="1" smtClean="0"/>
              <a:t>ηπαρινισμένα</a:t>
            </a:r>
            <a:r>
              <a:rPr lang="el-GR" altLang="el-GR" dirty="0" smtClean="0"/>
              <a:t> τριχοειδή).</a:t>
            </a:r>
            <a:endParaRPr lang="en-US" altLang="el-GR" dirty="0" smtClean="0"/>
          </a:p>
          <a:p>
            <a:pPr marL="627063">
              <a:buFont typeface="Georgia" pitchFamily="18" charset="0"/>
              <a:buNone/>
              <a:tabLst>
                <a:tab pos="630238" algn="l"/>
              </a:tabLst>
            </a:pPr>
            <a:r>
              <a:rPr lang="en-US" altLang="el-GR" dirty="0" smtClean="0"/>
              <a:t>**</a:t>
            </a:r>
            <a:r>
              <a:rPr lang="el-GR" altLang="el-GR" dirty="0" smtClean="0"/>
              <a:t>τα τριχοειδή πρέπει να είναι </a:t>
            </a:r>
            <a:r>
              <a:rPr lang="el-GR" altLang="el-GR" dirty="0" err="1" smtClean="0"/>
              <a:t>ηπαρινισμένα</a:t>
            </a:r>
            <a:r>
              <a:rPr lang="el-GR" altLang="el-GR" dirty="0" smtClean="0"/>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88</a:t>
            </a:fld>
            <a:endParaRPr lang="el-GR"/>
          </a:p>
        </p:txBody>
      </p:sp>
    </p:spTree>
    <p:extLst>
      <p:ext uri="{BB962C8B-B14F-4D97-AF65-F5344CB8AC3E}">
        <p14:creationId xmlns:p14="http://schemas.microsoft.com/office/powerpoint/2010/main" val="788354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smtClean="0"/>
              <a:t>Εχινοκύτταρα</a:t>
            </a:r>
            <a:endParaRPr lang="el-GR" dirty="0"/>
          </a:p>
        </p:txBody>
      </p:sp>
      <p:pic>
        <p:nvPicPr>
          <p:cNvPr id="232450" name="Picture 2" descr="File:Acanthocytes, Peripheral Blood (38840925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8616" y="1098376"/>
            <a:ext cx="6106769" cy="51389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1562645" y="6363829"/>
            <a:ext cx="6018710"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Acanthocytes, Peripheral Blood (3884092551</a:t>
            </a:r>
            <a:r>
              <a:rPr lang="en-US" sz="1200" dirty="0" smtClean="0">
                <a:latin typeface="+mn-lt"/>
                <a:hlinkClick r:id="rId3"/>
              </a:rPr>
              <a:t>)</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File Upload Bot (Magnus Manske)"/>
              </a:rPr>
              <a:t>File Upload Bot (Magnus </a:t>
            </a:r>
            <a:r>
              <a:rPr lang="en-US" sz="1200" dirty="0" err="1">
                <a:latin typeface="+mn-lt"/>
                <a:hlinkClick r:id="rId4" tooltip="User:File Upload Bot (Magnus Manske)"/>
              </a:rPr>
              <a:t>Manske</a:t>
            </a:r>
            <a:r>
              <a:rPr lang="en-US" sz="1200" dirty="0">
                <a:latin typeface="+mn-lt"/>
                <a:hlinkClick r:id="rId4" tooltip="User:File Upload Bot (Magnus Manske)"/>
              </a:rPr>
              <a:t>)</a:t>
            </a:r>
            <a:r>
              <a:rPr lang="el-GR" sz="1200" dirty="0" smtClean="0">
                <a:solidFill>
                  <a:prstClr val="black">
                    <a:lumMod val="75000"/>
                    <a:lumOff val="25000"/>
                  </a:prstClr>
                </a:solidFill>
                <a:latin typeface="+mn-lt"/>
              </a:rPr>
              <a:t>διαθέσιμο με άδεια </a:t>
            </a:r>
            <a:r>
              <a:rPr lang="en-US" sz="1200" dirty="0">
                <a:latin typeface="+mn-lt"/>
                <a:hlinkClick r:id="rId5"/>
              </a:rPr>
              <a:t>CC BY 2.0</a:t>
            </a:r>
            <a:endParaRPr lang="en-US" sz="1200" dirty="0">
              <a:latin typeface="+mn-lt"/>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177290031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Τεχνική </a:t>
            </a:r>
            <a:r>
              <a:rPr lang="el-GR" dirty="0" err="1" smtClean="0"/>
              <a:t>Μικροαιματοκρίτη</a:t>
            </a:r>
            <a:endParaRPr lang="el-GR" dirty="0"/>
          </a:p>
        </p:txBody>
      </p:sp>
      <p:sp>
        <p:nvSpPr>
          <p:cNvPr id="3" name="Θέση περιεχομένου 2"/>
          <p:cNvSpPr>
            <a:spLocks noGrp="1"/>
          </p:cNvSpPr>
          <p:nvPr>
            <p:ph idx="1"/>
          </p:nvPr>
        </p:nvSpPr>
        <p:spPr>
          <a:xfrm>
            <a:off x="457200" y="1196752"/>
            <a:ext cx="8291264" cy="5040560"/>
          </a:xfrm>
        </p:spPr>
        <p:txBody>
          <a:bodyPr/>
          <a:lstStyle/>
          <a:p>
            <a:r>
              <a:rPr lang="el-GR" dirty="0"/>
              <a:t>Ποσότητα αίματος λαμβάνεται σε </a:t>
            </a:r>
            <a:r>
              <a:rPr lang="el-GR" dirty="0" smtClean="0"/>
              <a:t>τριχοειδές.</a:t>
            </a:r>
            <a:endParaRPr lang="el-GR" dirty="0"/>
          </a:p>
          <a:p>
            <a:r>
              <a:rPr lang="el-GR" dirty="0" smtClean="0"/>
              <a:t>Το </a:t>
            </a:r>
            <a:r>
              <a:rPr lang="el-GR" dirty="0"/>
              <a:t>τριχοειδές κρατιέται οριζόντια σε σχέση με το αίμα (σωληνάριο) ή τη σταγόνα από τη ράγα του δακτύλου (τριχοειδικό</a:t>
            </a:r>
            <a:r>
              <a:rPr lang="el-GR" dirty="0" smtClean="0"/>
              <a:t>).</a:t>
            </a:r>
            <a:endParaRPr lang="el-GR" dirty="0"/>
          </a:p>
          <a:p>
            <a:r>
              <a:rPr lang="el-GR" dirty="0"/>
              <a:t>Η μία άκρη στεγανοποιείται με </a:t>
            </a:r>
            <a:r>
              <a:rPr lang="el-GR" dirty="0" smtClean="0"/>
              <a:t>πλαστελίνη.</a:t>
            </a:r>
            <a:endParaRPr lang="el-GR" dirty="0"/>
          </a:p>
          <a:p>
            <a:r>
              <a:rPr lang="el-GR" dirty="0" err="1"/>
              <a:t>Φυγοκέντρηση</a:t>
            </a:r>
            <a:r>
              <a:rPr lang="el-GR" dirty="0"/>
              <a:t> 5’ σε 15.000 </a:t>
            </a:r>
            <a:r>
              <a:rPr lang="el-GR" dirty="0" err="1" smtClean="0"/>
              <a:t>rpm</a:t>
            </a:r>
            <a:r>
              <a:rPr lang="el-GR" dirty="0" smtClean="0"/>
              <a:t>.</a:t>
            </a:r>
            <a:endParaRPr lang="el-GR" dirty="0"/>
          </a:p>
          <a:p>
            <a:r>
              <a:rPr lang="el-GR" dirty="0"/>
              <a:t>Ανάγνωση του αποτελέσματος στην ειδική κλίμακα ή</a:t>
            </a:r>
          </a:p>
          <a:p>
            <a:r>
              <a:rPr lang="el-GR" dirty="0"/>
              <a:t>Μέτρηση με υποδεκάμετρο και </a:t>
            </a:r>
            <a:r>
              <a:rPr lang="el-GR" dirty="0" smtClean="0"/>
              <a:t>υπολογισμός.</a:t>
            </a:r>
            <a:endParaRPr lang="el-GR" dirty="0"/>
          </a:p>
          <a:p>
            <a:r>
              <a:rPr lang="el-GR" dirty="0"/>
              <a:t>Για πιο ασφαλή αποτελέσματα λαμβάνονται δύο δείγματα αίματος (η διαφορά μεταξύ τους δε πρέπει να υπερβαίνει το ±2</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89</a:t>
            </a:fld>
            <a:endParaRPr lang="el-GR"/>
          </a:p>
        </p:txBody>
      </p:sp>
    </p:spTree>
    <p:extLst>
      <p:ext uri="{BB962C8B-B14F-4D97-AF65-F5344CB8AC3E}">
        <p14:creationId xmlns:p14="http://schemas.microsoft.com/office/powerpoint/2010/main" val="207747157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normAutofit/>
          </a:bodyPr>
          <a:lstStyle/>
          <a:p>
            <a:r>
              <a:rPr lang="el-GR" altLang="el-GR" dirty="0"/>
              <a:t>Υπολογισμός </a:t>
            </a:r>
            <a:r>
              <a:rPr lang="en-US" altLang="el-GR" dirty="0" smtClean="0"/>
              <a:t>HCT</a:t>
            </a:r>
            <a:endParaRPr lang="el-GR" altLang="el-GR" b="1" dirty="0" smtClean="0"/>
          </a:p>
        </p:txBody>
      </p:sp>
      <mc:AlternateContent xmlns:mc="http://schemas.openxmlformats.org/markup-compatibility/2006" xmlns:a14="http://schemas.microsoft.com/office/drawing/2010/main">
        <mc:Choice Requires="a14">
          <p:sp>
            <p:nvSpPr>
              <p:cNvPr id="120835" name="Content Placeholder 2"/>
              <p:cNvSpPr>
                <a:spLocks noGrp="1"/>
              </p:cNvSpPr>
              <p:nvPr>
                <p:ph idx="1"/>
              </p:nvPr>
            </p:nvSpPr>
            <p:spPr/>
            <p:txBody>
              <a:bodyPr>
                <a:normAutofit/>
              </a:bodyPr>
              <a:lstStyle/>
              <a:p>
                <a:pPr>
                  <a:buFont typeface="Georgia" pitchFamily="18" charset="0"/>
                  <a:buNone/>
                </a:pPr>
                <a14:m>
                  <m:oMathPara xmlns:m="http://schemas.openxmlformats.org/officeDocument/2006/math">
                    <m:oMathParaPr>
                      <m:jc m:val="centerGroup"/>
                    </m:oMathParaPr>
                    <m:oMath xmlns:m="http://schemas.openxmlformats.org/officeDocument/2006/math">
                      <m:f>
                        <m:fPr>
                          <m:ctrlPr>
                            <a:rPr lang="el-GR" altLang="el-GR" b="1" i="1" smtClean="0">
                              <a:latin typeface="Cambria Math"/>
                            </a:rPr>
                          </m:ctrlPr>
                        </m:fPr>
                        <m:num>
                          <m:r>
                            <m:rPr>
                              <m:nor/>
                            </m:rPr>
                            <a:rPr lang="el-GR" altLang="el-GR" b="1" i="0" smtClean="0"/>
                            <m:t>Υ</m:t>
                          </m:r>
                          <m:r>
                            <m:rPr>
                              <m:nor/>
                            </m:rPr>
                            <a:rPr lang="el-GR" altLang="el-GR" b="1" dirty="0"/>
                            <m:t>ψος</m:t>
                          </m:r>
                          <m:r>
                            <m:rPr>
                              <m:nor/>
                            </m:rPr>
                            <a:rPr lang="el-GR" altLang="el-GR" b="1" dirty="0"/>
                            <m:t> </m:t>
                          </m:r>
                          <m:r>
                            <m:rPr>
                              <m:nor/>
                            </m:rPr>
                            <a:rPr lang="el-GR" altLang="el-GR" b="1" dirty="0"/>
                            <m:t>στοιβαδας</m:t>
                          </m:r>
                          <m:r>
                            <m:rPr>
                              <m:nor/>
                            </m:rPr>
                            <a:rPr lang="el-GR" altLang="el-GR" b="1" dirty="0"/>
                            <m:t> </m:t>
                          </m:r>
                          <m:r>
                            <m:rPr>
                              <m:nor/>
                            </m:rPr>
                            <a:rPr lang="el-GR" altLang="el-GR" b="1" dirty="0"/>
                            <m:t>Ερυθροκυτταρων</m:t>
                          </m:r>
                          <m:r>
                            <m:rPr>
                              <m:nor/>
                            </m:rPr>
                            <a:rPr lang="en-US" altLang="el-GR" b="1" dirty="0"/>
                            <m:t> (</m:t>
                          </m:r>
                          <m:r>
                            <m:rPr>
                              <m:nor/>
                            </m:rPr>
                            <a:rPr lang="en-US" altLang="el-GR" b="1" dirty="0"/>
                            <m:t>cm</m:t>
                          </m:r>
                          <m:r>
                            <m:rPr>
                              <m:nor/>
                            </m:rPr>
                            <a:rPr lang="en-US" altLang="el-GR" b="1" dirty="0"/>
                            <m:t>)</m:t>
                          </m:r>
                          <m:r>
                            <m:rPr>
                              <m:nor/>
                            </m:rPr>
                            <a:rPr lang="el-GR" altLang="el-GR" b="1" dirty="0"/>
                            <m:t> </m:t>
                          </m:r>
                        </m:num>
                        <m:den>
                          <m:r>
                            <m:rPr>
                              <m:nor/>
                            </m:rPr>
                            <a:rPr lang="el-GR" altLang="el-GR" b="1" dirty="0"/>
                            <m:t>Συνολικό</m:t>
                          </m:r>
                          <m:r>
                            <m:rPr>
                              <m:nor/>
                            </m:rPr>
                            <a:rPr lang="el-GR" altLang="el-GR" b="1" dirty="0"/>
                            <m:t> </m:t>
                          </m:r>
                          <m:r>
                            <m:rPr>
                              <m:nor/>
                            </m:rPr>
                            <a:rPr lang="el-GR" altLang="el-GR" b="1" dirty="0"/>
                            <m:t>ύψος</m:t>
                          </m:r>
                          <m:r>
                            <m:rPr>
                              <m:nor/>
                            </m:rPr>
                            <a:rPr lang="en-US" altLang="el-GR" b="1" dirty="0"/>
                            <m:t> (</m:t>
                          </m:r>
                          <m:r>
                            <m:rPr>
                              <m:nor/>
                            </m:rPr>
                            <a:rPr lang="en-US" altLang="el-GR" b="1" dirty="0"/>
                            <m:t>cm</m:t>
                          </m:r>
                          <m:r>
                            <m:rPr>
                              <m:nor/>
                            </m:rPr>
                            <a:rPr lang="el-GR" altLang="el-GR" b="1" dirty="0"/>
                            <m:t>) </m:t>
                          </m:r>
                        </m:den>
                      </m:f>
                      <m:r>
                        <a:rPr lang="el-GR" altLang="el-GR" b="1" i="1" smtClean="0">
                          <a:latin typeface="Cambria Math"/>
                          <a:ea typeface="Cambria Math"/>
                        </a:rPr>
                        <m:t>×</m:t>
                      </m:r>
                      <m:r>
                        <a:rPr lang="el-GR" altLang="el-GR" b="1" i="1" smtClean="0">
                          <a:latin typeface="Cambria Math"/>
                          <a:ea typeface="Cambria Math"/>
                        </a:rPr>
                        <m:t>𝟏𝟎𝟎</m:t>
                      </m:r>
                    </m:oMath>
                  </m:oMathPara>
                </a14:m>
                <a:endParaRPr lang="el-GR" altLang="el-GR" b="1" dirty="0" smtClean="0"/>
              </a:p>
              <a:p>
                <a:pPr algn="ctr"/>
                <a:endParaRPr lang="el-GR" altLang="el-GR" dirty="0" smtClean="0"/>
              </a:p>
              <a:p>
                <a:pPr marL="1249363">
                  <a:buFontTx/>
                  <a:buNone/>
                </a:pPr>
                <a:r>
                  <a:rPr lang="en-US" altLang="el-GR" dirty="0" smtClean="0"/>
                  <a:t> </a:t>
                </a:r>
                <a:r>
                  <a:rPr lang="el-GR" altLang="el-GR" dirty="0" smtClean="0"/>
                  <a:t>π.χ. </a:t>
                </a:r>
              </a:p>
              <a:p>
                <a:pPr>
                  <a:buFontTx/>
                  <a:buNone/>
                </a:pPr>
                <a14:m>
                  <m:oMathPara xmlns:m="http://schemas.openxmlformats.org/officeDocument/2006/math">
                    <m:oMathParaPr>
                      <m:jc m:val="centerGroup"/>
                    </m:oMathParaPr>
                    <m:oMath xmlns:m="http://schemas.openxmlformats.org/officeDocument/2006/math">
                      <m:f>
                        <m:fPr>
                          <m:ctrlPr>
                            <a:rPr lang="el-GR" altLang="el-GR" b="1" i="1" smtClean="0">
                              <a:latin typeface="Cambria Math"/>
                            </a:rPr>
                          </m:ctrlPr>
                        </m:fPr>
                        <m:num>
                          <m:r>
                            <a:rPr lang="el-GR" altLang="el-GR" b="1" i="1" smtClean="0">
                              <a:latin typeface="Cambria Math"/>
                            </a:rPr>
                            <m:t>𝟑</m:t>
                          </m:r>
                          <m:r>
                            <a:rPr lang="el-GR" altLang="el-GR" b="1" i="1" smtClean="0">
                              <a:latin typeface="Cambria Math"/>
                            </a:rPr>
                            <m:t>,</m:t>
                          </m:r>
                          <m:r>
                            <a:rPr lang="el-GR" altLang="el-GR" b="1" i="1" smtClean="0">
                              <a:latin typeface="Cambria Math"/>
                            </a:rPr>
                            <m:t>𝟏</m:t>
                          </m:r>
                          <m:r>
                            <a:rPr lang="en-US" altLang="el-GR" b="1" i="1" smtClean="0">
                              <a:latin typeface="Cambria Math"/>
                            </a:rPr>
                            <m:t>𝒄𝒎</m:t>
                          </m:r>
                        </m:num>
                        <m:den>
                          <m:r>
                            <a:rPr lang="en-US" altLang="el-GR" b="1" i="1" smtClean="0">
                              <a:latin typeface="Cambria Math"/>
                            </a:rPr>
                            <m:t>𝟔</m:t>
                          </m:r>
                          <m:r>
                            <a:rPr lang="en-US" altLang="el-GR" b="1" i="1" smtClean="0">
                              <a:latin typeface="Cambria Math"/>
                            </a:rPr>
                            <m:t>,</m:t>
                          </m:r>
                          <m:r>
                            <a:rPr lang="en-US" altLang="el-GR" b="1" i="1" smtClean="0">
                              <a:latin typeface="Cambria Math"/>
                            </a:rPr>
                            <m:t>𝟕</m:t>
                          </m:r>
                          <m:r>
                            <a:rPr lang="en-US" altLang="el-GR" b="1" i="1" smtClean="0">
                              <a:latin typeface="Cambria Math"/>
                            </a:rPr>
                            <m:t>𝒄𝒎</m:t>
                          </m:r>
                        </m:den>
                      </m:f>
                      <m:r>
                        <a:rPr lang="el-GR" altLang="el-GR" b="1" i="1" smtClean="0">
                          <a:latin typeface="Cambria Math"/>
                          <a:ea typeface="Cambria Math"/>
                        </a:rPr>
                        <m:t>×</m:t>
                      </m:r>
                      <m:r>
                        <a:rPr lang="en-US" altLang="el-GR" b="1" i="1" smtClean="0">
                          <a:latin typeface="Cambria Math"/>
                          <a:ea typeface="Cambria Math"/>
                        </a:rPr>
                        <m:t>𝟏𝟎𝟎</m:t>
                      </m:r>
                      <m:r>
                        <a:rPr lang="en-US" altLang="el-GR" b="1" i="1" smtClean="0">
                          <a:latin typeface="Cambria Math"/>
                          <a:ea typeface="Cambria Math"/>
                        </a:rPr>
                        <m:t>=</m:t>
                      </m:r>
                      <m:r>
                        <a:rPr lang="en-US" altLang="el-GR" b="1" i="1" smtClean="0">
                          <a:latin typeface="Cambria Math"/>
                          <a:ea typeface="Cambria Math"/>
                        </a:rPr>
                        <m:t>𝟒𝟔</m:t>
                      </m:r>
                      <m:r>
                        <a:rPr lang="en-US" altLang="el-GR" b="1" i="1" smtClean="0">
                          <a:latin typeface="Cambria Math"/>
                          <a:ea typeface="Cambria Math"/>
                        </a:rPr>
                        <m:t>,</m:t>
                      </m:r>
                      <m:r>
                        <a:rPr lang="en-US" altLang="el-GR" b="1" i="1" smtClean="0">
                          <a:latin typeface="Cambria Math"/>
                          <a:ea typeface="Cambria Math"/>
                        </a:rPr>
                        <m:t>𝟐𝟕</m:t>
                      </m:r>
                      <m:r>
                        <a:rPr lang="en-US" altLang="el-GR" b="1" i="1" smtClean="0">
                          <a:latin typeface="Cambria Math"/>
                          <a:ea typeface="Cambria Math"/>
                        </a:rPr>
                        <m:t>%</m:t>
                      </m:r>
                    </m:oMath>
                  </m:oMathPara>
                </a14:m>
                <a:endParaRPr lang="el-GR" altLang="el-GR" b="1" dirty="0" smtClean="0"/>
              </a:p>
            </p:txBody>
          </p:sp>
        </mc:Choice>
        <mc:Fallback xmlns="">
          <p:sp>
            <p:nvSpPr>
              <p:cNvPr id="120835" name="Content Placeholder 2"/>
              <p:cNvSpPr>
                <a:spLocks noGrp="1" noRot="1" noChangeAspect="1" noMove="1" noResize="1" noEditPoints="1" noAdjustHandles="1" noChangeArrowheads="1" noChangeShapeType="1" noTextEdit="1"/>
              </p:cNvSpPr>
              <p:nvPr>
                <p:ph idx="1"/>
              </p:nvPr>
            </p:nvSpPr>
            <p:spPr>
              <a:blipFill rotWithShape="1">
                <a:blip r:embed="rId3"/>
                <a:stretch>
                  <a:fillRect/>
                </a:stretch>
              </a:blipFill>
            </p:spPr>
            <p:txBody>
              <a:bodyPr/>
              <a:lstStyle/>
              <a:p>
                <a:r>
                  <a:rPr lang="el-GR">
                    <a:noFill/>
                  </a:rPr>
                  <a:t> </a:t>
                </a:r>
              </a:p>
            </p:txBody>
          </p:sp>
        </mc:Fallback>
      </mc:AlternateContent>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90</a:t>
            </a:fld>
            <a:endParaRPr lang="el-GR"/>
          </a:p>
        </p:txBody>
      </p:sp>
    </p:spTree>
    <p:extLst>
      <p:ext uri="{BB962C8B-B14F-4D97-AF65-F5344CB8AC3E}">
        <p14:creationId xmlns:p14="http://schemas.microsoft.com/office/powerpoint/2010/main" val="43299674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Διάγραμμα </a:t>
            </a:r>
            <a:r>
              <a:rPr lang="el-GR" dirty="0"/>
              <a:t>όγκου των κυττάρων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91</a:t>
            </a:fld>
            <a:endParaRPr lang="el-GR"/>
          </a:p>
        </p:txBody>
      </p:sp>
      <p:grpSp>
        <p:nvGrpSpPr>
          <p:cNvPr id="5" name="Ομάδα 4"/>
          <p:cNvGrpSpPr/>
          <p:nvPr/>
        </p:nvGrpSpPr>
        <p:grpSpPr>
          <a:xfrm>
            <a:off x="395288" y="1308827"/>
            <a:ext cx="8565604" cy="4755317"/>
            <a:chOff x="395288" y="1308827"/>
            <a:chExt cx="8565604" cy="4755317"/>
          </a:xfrm>
        </p:grpSpPr>
        <p:sp>
          <p:nvSpPr>
            <p:cNvPr id="121859" name="Line 7"/>
            <p:cNvSpPr>
              <a:spLocks noChangeShapeType="1"/>
            </p:cNvSpPr>
            <p:nvPr/>
          </p:nvSpPr>
          <p:spPr bwMode="auto">
            <a:xfrm flipH="1">
              <a:off x="1482725" y="4005263"/>
              <a:ext cx="3376613"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1860" name="Line 8"/>
            <p:cNvSpPr>
              <a:spLocks noChangeShapeType="1"/>
            </p:cNvSpPr>
            <p:nvPr/>
          </p:nvSpPr>
          <p:spPr bwMode="auto">
            <a:xfrm flipH="1">
              <a:off x="1482724" y="1537427"/>
              <a:ext cx="3376613"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1861" name="Text Box 9"/>
            <p:cNvSpPr txBox="1">
              <a:spLocks noChangeArrowheads="1"/>
            </p:cNvSpPr>
            <p:nvPr/>
          </p:nvSpPr>
          <p:spPr bwMode="auto">
            <a:xfrm>
              <a:off x="395288" y="3716338"/>
              <a:ext cx="1014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l-GR" sz="2400"/>
                <a:t>3,1cm</a:t>
              </a:r>
              <a:endParaRPr lang="el-GR" altLang="el-GR" sz="2400"/>
            </a:p>
          </p:txBody>
        </p:sp>
        <p:sp>
          <p:nvSpPr>
            <p:cNvPr id="121862" name="Text Box 10"/>
            <p:cNvSpPr txBox="1">
              <a:spLocks noChangeArrowheads="1"/>
            </p:cNvSpPr>
            <p:nvPr/>
          </p:nvSpPr>
          <p:spPr bwMode="auto">
            <a:xfrm>
              <a:off x="475207" y="1308827"/>
              <a:ext cx="1014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l-GR" sz="2400" dirty="0"/>
                <a:t>6,7cm</a:t>
              </a:r>
              <a:endParaRPr lang="el-GR" altLang="el-GR" sz="2400" dirty="0"/>
            </a:p>
          </p:txBody>
        </p:sp>
        <p:sp>
          <p:nvSpPr>
            <p:cNvPr id="121863" name="Text Box 11"/>
            <p:cNvSpPr txBox="1">
              <a:spLocks noChangeArrowheads="1"/>
            </p:cNvSpPr>
            <p:nvPr/>
          </p:nvSpPr>
          <p:spPr bwMode="auto">
            <a:xfrm>
              <a:off x="7308304" y="4689474"/>
              <a:ext cx="16525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l-GR" altLang="el-GR" sz="4000" dirty="0"/>
                <a:t>ή 46%</a:t>
              </a:r>
            </a:p>
          </p:txBody>
        </p:sp>
        <p:pic>
          <p:nvPicPr>
            <p:cNvPr id="138242" name="Picture 2" descr="File:Packed cell volume diagram.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0311" y="1341438"/>
              <a:ext cx="4176464" cy="4722706"/>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angle 7"/>
          <p:cNvSpPr/>
          <p:nvPr/>
        </p:nvSpPr>
        <p:spPr>
          <a:xfrm>
            <a:off x="2555776" y="6242526"/>
            <a:ext cx="3989562" cy="461665"/>
          </a:xfrm>
          <a:prstGeom prst="rect">
            <a:avLst/>
          </a:prstGeom>
        </p:spPr>
        <p:txBody>
          <a:bodyPr wrap="square">
            <a:spAutoFit/>
          </a:bodyPr>
          <a:lstStyle/>
          <a:p>
            <a:pPr algn="ctr"/>
            <a:r>
              <a:rPr lang="el-GR" sz="1200" dirty="0" smtClean="0">
                <a:solidFill>
                  <a:prstClr val="black">
                    <a:lumMod val="75000"/>
                    <a:lumOff val="25000"/>
                  </a:prstClr>
                </a:solidFill>
                <a:latin typeface="+mn-lt"/>
              </a:rPr>
              <a:t>Αναδημιουργία από: </a:t>
            </a:r>
            <a:r>
              <a:rPr lang="en-US" sz="1200" dirty="0" smtClean="0">
                <a:solidFill>
                  <a:prstClr val="black">
                    <a:lumMod val="75000"/>
                    <a:lumOff val="25000"/>
                  </a:prstClr>
                </a:solidFill>
                <a:latin typeface="+mn-lt"/>
              </a:rPr>
              <a:t>“</a:t>
            </a:r>
            <a:r>
              <a:rPr lang="en-US" sz="1200" dirty="0" smtClean="0">
                <a:latin typeface="+mn-lt"/>
                <a:hlinkClick r:id="rId4"/>
              </a:rPr>
              <a:t>Packed </a:t>
            </a:r>
            <a:r>
              <a:rPr lang="en-US" sz="1200" dirty="0">
                <a:latin typeface="+mn-lt"/>
                <a:hlinkClick r:id="rId4"/>
              </a:rPr>
              <a:t>cell volume </a:t>
            </a:r>
            <a:r>
              <a:rPr lang="en-US" sz="1200" dirty="0" smtClean="0">
                <a:latin typeface="+mn-lt"/>
                <a:hlinkClick r:id="rId4"/>
              </a:rPr>
              <a:t>diagram</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5" tooltip="User:MesserWoland"/>
              </a:rPr>
              <a:t>MesserWoland</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solidFill>
                <a:latin typeface="+mn-lt"/>
                <a:hlinkClick r:id="rId6"/>
              </a:rPr>
              <a:t>CC BY-SA 3.0</a:t>
            </a:r>
            <a:endParaRPr lang="en-US" sz="1200" dirty="0">
              <a:solidFill>
                <a:prstClr val="black"/>
              </a:solidFill>
              <a:latin typeface="+mn-lt"/>
            </a:endParaRPr>
          </a:p>
        </p:txBody>
      </p:sp>
    </p:spTree>
    <p:extLst>
      <p:ext uri="{BB962C8B-B14F-4D97-AF65-F5344CB8AC3E}">
        <p14:creationId xmlns:p14="http://schemas.microsoft.com/office/powerpoint/2010/main" val="41158076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82" name="Group 10"/>
          <p:cNvGrpSpPr>
            <a:grpSpLocks/>
          </p:cNvGrpSpPr>
          <p:nvPr/>
        </p:nvGrpSpPr>
        <p:grpSpPr bwMode="auto">
          <a:xfrm>
            <a:off x="58738" y="765175"/>
            <a:ext cx="9017000" cy="5805488"/>
            <a:chOff x="37" y="482"/>
            <a:chExt cx="5680" cy="3657"/>
          </a:xfrm>
        </p:grpSpPr>
        <p:pic>
          <p:nvPicPr>
            <p:cNvPr id="122883" name="Picture 5" descr="LW-Scientific-M24-Microhematocrit-LSS-_i_LBV141061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 y="482"/>
              <a:ext cx="3338" cy="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4" name="Text Box 6"/>
            <p:cNvSpPr txBox="1">
              <a:spLocks noChangeArrowheads="1"/>
            </p:cNvSpPr>
            <p:nvPr/>
          </p:nvSpPr>
          <p:spPr bwMode="auto">
            <a:xfrm>
              <a:off x="4059" y="2462"/>
              <a:ext cx="165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l-GR" altLang="el-GR" sz="2400" b="0" dirty="0" err="1">
                  <a:latin typeface="+mn-lt"/>
                </a:rPr>
                <a:t>Μικροφυγόκεντρος</a:t>
              </a:r>
              <a:endParaRPr lang="el-GR" altLang="el-GR" sz="2400" b="0" dirty="0">
                <a:latin typeface="+mn-lt"/>
              </a:endParaRPr>
            </a:p>
          </p:txBody>
        </p:sp>
        <p:sp>
          <p:nvSpPr>
            <p:cNvPr id="122885" name="Text Box 7"/>
            <p:cNvSpPr txBox="1">
              <a:spLocks noChangeArrowheads="1"/>
            </p:cNvSpPr>
            <p:nvPr/>
          </p:nvSpPr>
          <p:spPr bwMode="auto">
            <a:xfrm>
              <a:off x="37" y="1963"/>
              <a:ext cx="223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l-GR" altLang="el-GR" sz="2400" b="0" dirty="0">
                  <a:latin typeface="+mn-lt"/>
                </a:rPr>
                <a:t>Ειδική κλίμακα ανάγνωσης</a:t>
              </a:r>
            </a:p>
          </p:txBody>
        </p:sp>
        <p:sp>
          <p:nvSpPr>
            <p:cNvPr id="122886" name="Line 8"/>
            <p:cNvSpPr>
              <a:spLocks noChangeShapeType="1"/>
            </p:cNvSpPr>
            <p:nvPr/>
          </p:nvSpPr>
          <p:spPr bwMode="auto">
            <a:xfrm>
              <a:off x="1156" y="2296"/>
              <a:ext cx="0" cy="680"/>
            </a:xfrm>
            <a:prstGeom prst="line">
              <a:avLst/>
            </a:prstGeom>
            <a:noFill/>
            <a:ln w="476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2887" name="Line 9"/>
            <p:cNvSpPr>
              <a:spLocks noChangeShapeType="1"/>
            </p:cNvSpPr>
            <p:nvPr/>
          </p:nvSpPr>
          <p:spPr bwMode="auto">
            <a:xfrm flipH="1">
              <a:off x="3833" y="2614"/>
              <a:ext cx="272" cy="0"/>
            </a:xfrm>
            <a:prstGeom prst="line">
              <a:avLst/>
            </a:prstGeom>
            <a:noFill/>
            <a:ln w="476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2" name="Τίτλος 1"/>
          <p:cNvSpPr>
            <a:spLocks noGrp="1"/>
          </p:cNvSpPr>
          <p:nvPr>
            <p:ph type="title"/>
          </p:nvPr>
        </p:nvSpPr>
        <p:spPr/>
        <p:txBody>
          <a:bodyPr>
            <a:normAutofit/>
          </a:bodyPr>
          <a:lstStyle/>
          <a:p>
            <a:r>
              <a:rPr lang="el-GR" dirty="0" err="1" smtClean="0"/>
              <a:t>Μικροφυγόκεντρος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92</a:t>
            </a:fld>
            <a:endParaRPr lang="el-GR"/>
          </a:p>
        </p:txBody>
      </p:sp>
      <p:sp>
        <p:nvSpPr>
          <p:cNvPr id="5" name="Ορθογώνιο 4"/>
          <p:cNvSpPr/>
          <p:nvPr/>
        </p:nvSpPr>
        <p:spPr>
          <a:xfrm>
            <a:off x="2282053" y="6524496"/>
            <a:ext cx="4572000" cy="276999"/>
          </a:xfrm>
          <a:prstGeom prst="rect">
            <a:avLst/>
          </a:prstGeom>
        </p:spPr>
        <p:txBody>
          <a:bodyPr>
            <a:spAutoFit/>
          </a:bodyPr>
          <a:lstStyle/>
          <a:p>
            <a:pPr algn="ctr"/>
            <a:r>
              <a:rPr lang="en-US" sz="1200" dirty="0" smtClean="0">
                <a:latin typeface="+mn-lt"/>
                <a:hlinkClick r:id="rId4"/>
              </a:rPr>
              <a:t>psscientific.com</a:t>
            </a:r>
            <a:endParaRPr lang="el-GR" sz="1200" dirty="0">
              <a:latin typeface="+mn-lt"/>
            </a:endParaRPr>
          </a:p>
        </p:txBody>
      </p:sp>
    </p:spTree>
    <p:extLst>
      <p:ext uri="{BB962C8B-B14F-4D97-AF65-F5344CB8AC3E}">
        <p14:creationId xmlns:p14="http://schemas.microsoft.com/office/powerpoint/2010/main" val="234037104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5" descr="holding%20_t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081" y="1556792"/>
            <a:ext cx="4533900" cy="4533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p:txBody>
          <a:bodyPr>
            <a:normAutofit/>
          </a:bodyPr>
          <a:lstStyle/>
          <a:p>
            <a:r>
              <a:rPr lang="el-GR" dirty="0"/>
              <a:t>Θήκη πλαστελίνης με αριθμημένες </a:t>
            </a:r>
            <a:r>
              <a:rPr lang="el-GR" dirty="0" smtClean="0"/>
              <a:t>θέσεις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93</a:t>
            </a:fld>
            <a:endParaRPr lang="el-GR"/>
          </a:p>
        </p:txBody>
      </p:sp>
    </p:spTree>
    <p:extLst>
      <p:ext uri="{BB962C8B-B14F-4D97-AF65-F5344CB8AC3E}">
        <p14:creationId xmlns:p14="http://schemas.microsoft.com/office/powerpoint/2010/main" val="322410894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2" name="Picture 5" descr="516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299" y="1988840"/>
            <a:ext cx="3671888" cy="3671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4931" name="Text Box 8"/>
          <p:cNvSpPr txBox="1">
            <a:spLocks noChangeArrowheads="1"/>
          </p:cNvSpPr>
          <p:nvPr/>
        </p:nvSpPr>
        <p:spPr bwMode="auto">
          <a:xfrm>
            <a:off x="4678285" y="2708920"/>
            <a:ext cx="388317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spcBef>
                <a:spcPct val="0"/>
              </a:spcBef>
              <a:buFontTx/>
              <a:buNone/>
            </a:pPr>
            <a:r>
              <a:rPr lang="el-GR" altLang="el-GR" sz="2400" dirty="0">
                <a:latin typeface="+mn-lt"/>
              </a:rPr>
              <a:t>Τα τριχοειδή έχουν διάμετρο </a:t>
            </a:r>
            <a:endParaRPr lang="en-US" altLang="el-GR" sz="2400" dirty="0">
              <a:latin typeface="+mn-lt"/>
            </a:endParaRPr>
          </a:p>
          <a:p>
            <a:pPr algn="just" eaLnBrk="1" hangingPunct="1">
              <a:spcBef>
                <a:spcPct val="0"/>
              </a:spcBef>
              <a:buFontTx/>
              <a:buNone/>
            </a:pPr>
            <a:r>
              <a:rPr lang="el-GR" altLang="el-GR" sz="2400" dirty="0">
                <a:latin typeface="+mn-lt"/>
              </a:rPr>
              <a:t>1,2-2,4</a:t>
            </a:r>
            <a:r>
              <a:rPr lang="en-US" altLang="el-GR" sz="2400" dirty="0">
                <a:latin typeface="+mn-lt"/>
              </a:rPr>
              <a:t>mm</a:t>
            </a:r>
            <a:r>
              <a:rPr lang="el-GR" altLang="el-GR" sz="2400" dirty="0">
                <a:latin typeface="+mn-lt"/>
              </a:rPr>
              <a:t> και</a:t>
            </a:r>
            <a:r>
              <a:rPr lang="en-US" altLang="el-GR" sz="2400" dirty="0">
                <a:latin typeface="+mn-lt"/>
              </a:rPr>
              <a:t> </a:t>
            </a:r>
            <a:r>
              <a:rPr lang="el-GR" altLang="el-GR" sz="2400" dirty="0">
                <a:latin typeface="+mn-lt"/>
              </a:rPr>
              <a:t>μήκος 75</a:t>
            </a:r>
            <a:r>
              <a:rPr lang="en-US" altLang="el-GR" sz="2400" dirty="0">
                <a:latin typeface="+mn-lt"/>
              </a:rPr>
              <a:t>mm</a:t>
            </a:r>
            <a:r>
              <a:rPr lang="el-GR" altLang="el-GR" sz="2400" dirty="0">
                <a:latin typeface="+mn-lt"/>
              </a:rPr>
              <a:t> </a:t>
            </a:r>
          </a:p>
        </p:txBody>
      </p:sp>
      <p:sp>
        <p:nvSpPr>
          <p:cNvPr id="2" name="Τίτλος 1"/>
          <p:cNvSpPr>
            <a:spLocks noGrp="1"/>
          </p:cNvSpPr>
          <p:nvPr>
            <p:ph type="title"/>
          </p:nvPr>
        </p:nvSpPr>
        <p:spPr/>
        <p:txBody>
          <a:bodyPr>
            <a:normAutofit/>
          </a:bodyPr>
          <a:lstStyle/>
          <a:p>
            <a:r>
              <a:rPr lang="el-GR" dirty="0" smtClean="0"/>
              <a:t>Μη </a:t>
            </a:r>
            <a:r>
              <a:rPr lang="el-GR" dirty="0" err="1"/>
              <a:t>ηπαρινισμένα</a:t>
            </a:r>
            <a:r>
              <a:rPr lang="el-GR" dirty="0"/>
              <a:t> τριχοειδή </a:t>
            </a:r>
            <a:r>
              <a:rPr lang="el-GR" dirty="0" smtClean="0"/>
              <a:t>σωληνάρια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94</a:t>
            </a:fld>
            <a:endParaRPr lang="el-GR"/>
          </a:p>
        </p:txBody>
      </p:sp>
      <p:sp>
        <p:nvSpPr>
          <p:cNvPr id="5" name="Ορθογώνιο 4"/>
          <p:cNvSpPr/>
          <p:nvPr/>
        </p:nvSpPr>
        <p:spPr>
          <a:xfrm>
            <a:off x="572298" y="5733256"/>
            <a:ext cx="3671889" cy="276999"/>
          </a:xfrm>
          <a:prstGeom prst="rect">
            <a:avLst/>
          </a:prstGeom>
        </p:spPr>
        <p:txBody>
          <a:bodyPr wrap="square">
            <a:spAutoFit/>
          </a:bodyPr>
          <a:lstStyle/>
          <a:p>
            <a:pPr algn="ctr"/>
            <a:r>
              <a:rPr lang="en-US" sz="1200" dirty="0" smtClean="0">
                <a:latin typeface="+mn-lt"/>
                <a:hlinkClick r:id="rId3"/>
              </a:rPr>
              <a:t>globescientific.com</a:t>
            </a:r>
            <a:endParaRPr lang="el-GR" sz="1200" dirty="0">
              <a:latin typeface="+mn-lt"/>
            </a:endParaRPr>
          </a:p>
        </p:txBody>
      </p:sp>
    </p:spTree>
    <p:extLst>
      <p:ext uri="{BB962C8B-B14F-4D97-AF65-F5344CB8AC3E}">
        <p14:creationId xmlns:p14="http://schemas.microsoft.com/office/powerpoint/2010/main" val="66760655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normAutofit/>
          </a:bodyPr>
          <a:lstStyle/>
          <a:p>
            <a:r>
              <a:rPr lang="el-GR" altLang="el-GR" b="1" dirty="0" smtClean="0"/>
              <a:t>Σφάλματα Γενικά</a:t>
            </a:r>
          </a:p>
        </p:txBody>
      </p:sp>
      <p:sp>
        <p:nvSpPr>
          <p:cNvPr id="125955" name="Content Placeholder 2"/>
          <p:cNvSpPr>
            <a:spLocks noGrp="1"/>
          </p:cNvSpPr>
          <p:nvPr>
            <p:ph idx="1"/>
          </p:nvPr>
        </p:nvSpPr>
        <p:spPr/>
        <p:txBody>
          <a:bodyPr/>
          <a:lstStyle/>
          <a:p>
            <a:r>
              <a:rPr lang="el-GR" altLang="el-GR" sz="2800" dirty="0" smtClean="0"/>
              <a:t>Υπερβολική ποσότητα αντιπηκτικού (συρρίκνωση ερυθρών</a:t>
            </a:r>
            <a:r>
              <a:rPr lang="en-US" altLang="el-GR" sz="2800" dirty="0" smtClean="0"/>
              <a:t> </a:t>
            </a:r>
            <a:r>
              <a:rPr lang="el-GR" altLang="el-GR" sz="2800" dirty="0" smtClean="0"/>
              <a:t>αιμοσφαιρίων).</a:t>
            </a:r>
          </a:p>
          <a:p>
            <a:r>
              <a:rPr lang="el-GR" altLang="el-GR" sz="2800" dirty="0" smtClean="0"/>
              <a:t>Ανεπαρκής ανάμιξη αίματος .</a:t>
            </a:r>
          </a:p>
          <a:p>
            <a:r>
              <a:rPr lang="el-GR" altLang="el-GR" sz="2800" dirty="0" smtClean="0"/>
              <a:t>Ατελής </a:t>
            </a:r>
            <a:r>
              <a:rPr lang="el-GR" altLang="el-GR" sz="2800" dirty="0" err="1" smtClean="0"/>
              <a:t>φυγοκέντρηση</a:t>
            </a:r>
            <a:r>
              <a:rPr lang="el-GR" altLang="el-GR" sz="2800" dirty="0" smtClean="0"/>
              <a:t>.</a:t>
            </a:r>
          </a:p>
          <a:p>
            <a:r>
              <a:rPr lang="el-GR" altLang="el-GR" sz="2800" dirty="0" smtClean="0"/>
              <a:t>Συνυπολογισμός της στοιβάδας των λευκών αιμοσφαιρίων (</a:t>
            </a:r>
            <a:r>
              <a:rPr lang="en-US" altLang="el-GR" sz="2800" dirty="0" smtClean="0"/>
              <a:t>Buffy coat)</a:t>
            </a:r>
            <a:r>
              <a:rPr lang="el-GR" altLang="el-GR" sz="2800" dirty="0" smtClean="0"/>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95</a:t>
            </a:fld>
            <a:endParaRPr lang="el-GR"/>
          </a:p>
        </p:txBody>
      </p:sp>
    </p:spTree>
    <p:extLst>
      <p:ext uri="{BB962C8B-B14F-4D97-AF65-F5344CB8AC3E}">
        <p14:creationId xmlns:p14="http://schemas.microsoft.com/office/powerpoint/2010/main" val="216613746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Καθίζηση </a:t>
            </a:r>
            <a:r>
              <a:rPr lang="el-GR" dirty="0" err="1" smtClean="0"/>
              <a:t>Ερυθροκυττάρων</a:t>
            </a:r>
            <a:r>
              <a:rPr lang="el-GR" dirty="0" smtClean="0"/>
              <a:t> </a:t>
            </a:r>
            <a:r>
              <a:rPr lang="el-GR" sz="3000" b="0" dirty="0" smtClean="0"/>
              <a:t>1/2</a:t>
            </a:r>
            <a:endParaRPr lang="el-GR" sz="3000" b="0" dirty="0"/>
          </a:p>
        </p:txBody>
      </p:sp>
      <p:sp>
        <p:nvSpPr>
          <p:cNvPr id="3" name="Θέση περιεχομένου 2"/>
          <p:cNvSpPr>
            <a:spLocks noGrp="1"/>
          </p:cNvSpPr>
          <p:nvPr>
            <p:ph idx="1"/>
          </p:nvPr>
        </p:nvSpPr>
        <p:spPr>
          <a:xfrm>
            <a:off x="457200" y="1196752"/>
            <a:ext cx="8229600" cy="4968552"/>
          </a:xfrm>
        </p:spPr>
        <p:txBody>
          <a:bodyPr>
            <a:normAutofit/>
          </a:bodyPr>
          <a:lstStyle/>
          <a:p>
            <a:r>
              <a:rPr lang="el-GR" sz="2400" dirty="0"/>
              <a:t>Τα αποτελέσματα αιματοκρίτη επηρεάζονται από την καθίζηση των </a:t>
            </a:r>
            <a:r>
              <a:rPr lang="el-GR" sz="2400" dirty="0" err="1"/>
              <a:t>ερυθροκυττάρων</a:t>
            </a:r>
            <a:r>
              <a:rPr lang="el-GR" sz="2400" dirty="0"/>
              <a:t> στο μέσο </a:t>
            </a:r>
            <a:r>
              <a:rPr lang="el-GR" sz="2400" dirty="0" smtClean="0"/>
              <a:t>συλλογής.</a:t>
            </a:r>
            <a:endParaRPr lang="el-GR" sz="2400" dirty="0"/>
          </a:p>
          <a:p>
            <a:r>
              <a:rPr lang="el-GR" sz="2400" dirty="0"/>
              <a:t>Ο καλύτερος τρόπος για να αποφευχθούν οι επιδράσεις της καθίζησης είναι η άμεση ανάλυση του </a:t>
            </a:r>
            <a:r>
              <a:rPr lang="el-GR" sz="2400" dirty="0" smtClean="0"/>
              <a:t>δείγματος.</a:t>
            </a:r>
            <a:endParaRPr lang="el-GR" sz="2400" dirty="0"/>
          </a:p>
          <a:p>
            <a:r>
              <a:rPr lang="el-GR" sz="2400" dirty="0"/>
              <a:t>Εάν υπάρχει καθυστέρηση στην ανάλυση πάνω από ένα λεπτό, το δείγμα πρέπει να αναμιχθεί πλήρως</a:t>
            </a:r>
            <a:r>
              <a:rPr lang="el-GR" sz="2400" dirty="0" smtClean="0"/>
              <a:t>:</a:t>
            </a:r>
          </a:p>
          <a:p>
            <a:pPr marL="457200" indent="-457200">
              <a:buFont typeface="+mj-lt"/>
              <a:buAutoNum type="arabicPeriod"/>
            </a:pPr>
            <a:r>
              <a:rPr lang="el-GR" altLang="el-GR" sz="2400" dirty="0" smtClean="0"/>
              <a:t>Εάν </a:t>
            </a:r>
            <a:r>
              <a:rPr lang="el-GR" altLang="el-GR" sz="2400" dirty="0"/>
              <a:t>το δείγμα βρίσκεται σε σωλήνα συλλογής, αναστρέψτε το σωλήνα ήπια 10 </a:t>
            </a:r>
            <a:r>
              <a:rPr lang="el-GR" altLang="el-GR" sz="2400" dirty="0" smtClean="0"/>
              <a:t>φορές.</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96</a:t>
            </a:fld>
            <a:endParaRPr lang="el-GR"/>
          </a:p>
        </p:txBody>
      </p:sp>
    </p:spTree>
    <p:extLst>
      <p:ext uri="{BB962C8B-B14F-4D97-AF65-F5344CB8AC3E}">
        <p14:creationId xmlns:p14="http://schemas.microsoft.com/office/powerpoint/2010/main" val="274758725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Καθίζηση </a:t>
            </a:r>
            <a:r>
              <a:rPr lang="el-GR" dirty="0" err="1"/>
              <a:t>Ερυθροκυττάρων</a:t>
            </a:r>
            <a:r>
              <a:rPr lang="el-GR" dirty="0"/>
              <a:t> </a:t>
            </a:r>
            <a:r>
              <a:rPr lang="el-GR" sz="3000" b="0" dirty="0" smtClean="0"/>
              <a:t>2/2</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startAt="2"/>
            </a:pPr>
            <a:r>
              <a:rPr lang="el-GR" dirty="0" smtClean="0"/>
              <a:t>Εάν </a:t>
            </a:r>
            <a:r>
              <a:rPr lang="el-GR" dirty="0"/>
              <a:t>το δείγμα βρίσκεται σε σύριγγα, κυλήστε τη σύριγγα ανάμεσα στις παλάμες σας για πέντε δευτερόλεπτα προς μία κατεύθυνση, μετά κυλήστε την προς την αντίθετη κατεύθυνση για πέντε δευτερόλεπτα, στη συνέχεια αναστρέψτε επανειλημμένα για πέντε </a:t>
            </a:r>
            <a:r>
              <a:rPr lang="el-GR" dirty="0" smtClean="0"/>
              <a:t>δευτερόλεπτα.</a:t>
            </a:r>
            <a:endParaRPr lang="el-GR" dirty="0"/>
          </a:p>
          <a:p>
            <a:pPr marL="457200" indent="-457200">
              <a:buFont typeface="+mj-lt"/>
              <a:buAutoNum type="arabicPeriod" startAt="2"/>
            </a:pPr>
            <a:r>
              <a:rPr lang="el-GR" dirty="0" smtClean="0"/>
              <a:t>Σημειώνεται </a:t>
            </a:r>
            <a:r>
              <a:rPr lang="el-GR" dirty="0"/>
              <a:t>ότι δεν είναι δυνατή η επαρκής ανάμιξη ενός δείγματος αίματος σε σύριγγα 1 </a:t>
            </a:r>
            <a:r>
              <a:rPr lang="el-GR" dirty="0" err="1"/>
              <a:t>mL</a:t>
            </a:r>
            <a:r>
              <a:rPr lang="el-GR" dirty="0"/>
              <a:t>. Δείγματα από σύριγγες 1 </a:t>
            </a:r>
            <a:r>
              <a:rPr lang="el-GR" dirty="0" err="1"/>
              <a:t>mL</a:t>
            </a:r>
            <a:r>
              <a:rPr lang="el-GR" dirty="0"/>
              <a:t> δε πρέπει να χρησιμοποιούνται για τον προσδιορισμό του αιματοκρίτη σε περίπτωση καθυστέρησης της δοκιμασίας. Απορρίψτε μία-δύο σταγόνες αίματος από τη σύριγγα πριν γεμίσετε τον υποδοχέα (τριχοειδές</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97</a:t>
            </a:fld>
            <a:endParaRPr lang="el-GR"/>
          </a:p>
        </p:txBody>
      </p:sp>
    </p:spTree>
    <p:extLst>
      <p:ext uri="{BB962C8B-B14F-4D97-AF65-F5344CB8AC3E}">
        <p14:creationId xmlns:p14="http://schemas.microsoft.com/office/powerpoint/2010/main" val="302356265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Διαλύματα </a:t>
            </a:r>
            <a:r>
              <a:rPr lang="el-GR" dirty="0" err="1" smtClean="0"/>
              <a:t>Έκπλυσης</a:t>
            </a:r>
            <a:endParaRPr lang="el-GR" dirty="0"/>
          </a:p>
        </p:txBody>
      </p:sp>
      <p:sp>
        <p:nvSpPr>
          <p:cNvPr id="3" name="Θέση περιεχομένου 2"/>
          <p:cNvSpPr>
            <a:spLocks noGrp="1"/>
          </p:cNvSpPr>
          <p:nvPr>
            <p:ph idx="1"/>
          </p:nvPr>
        </p:nvSpPr>
        <p:spPr/>
        <p:txBody>
          <a:bodyPr/>
          <a:lstStyle/>
          <a:p>
            <a:r>
              <a:rPr lang="el-GR" dirty="0" err="1"/>
              <a:t>Εκπλύνετε</a:t>
            </a:r>
            <a:r>
              <a:rPr lang="el-GR" dirty="0"/>
              <a:t> αντίστροφα μια γραμμή με επαρκή ποσότητα αίματος για να αφαιρεθούν τα ενδοφλέβια διαλύματα, η ηπαρίνη ή τα φάρμακα που μπορεί να αραιώσουν το δείγμα</a:t>
            </a:r>
            <a:r>
              <a:rPr lang="el-GR" dirty="0" smtClean="0"/>
              <a:t>.</a:t>
            </a:r>
            <a:endParaRPr lang="el-GR" dirty="0"/>
          </a:p>
          <a:p>
            <a:r>
              <a:rPr lang="el-GR" dirty="0"/>
              <a:t> Χαμηλά αποτελέσματα αιματοκρίτη είναι δυνατόν να ληφθούν λόγω αραίωσης του δείγματος με διαλύματα </a:t>
            </a:r>
            <a:r>
              <a:rPr lang="el-GR" dirty="0" err="1"/>
              <a:t>έκπλυσης</a:t>
            </a:r>
            <a:r>
              <a:rPr lang="el-GR" dirty="0"/>
              <a:t> σε μια αρτηριακή ή φλεβική </a:t>
            </a:r>
            <a:r>
              <a:rPr lang="el-GR" dirty="0" smtClean="0"/>
              <a:t>γραμμή.</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98</a:t>
            </a:fld>
            <a:endParaRPr lang="el-GR"/>
          </a:p>
        </p:txBody>
      </p:sp>
    </p:spTree>
    <p:extLst>
      <p:ext uri="{BB962C8B-B14F-4D97-AF65-F5344CB8AC3E}">
        <p14:creationId xmlns:p14="http://schemas.microsoft.com/office/powerpoint/2010/main" val="24901709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c1ddcd4c2ca4da2c9183ddde86d5675ba7a6f1"/>
</p:tagLst>
</file>

<file path=ppt/tags/tag2.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www.youtube.com/v/O3d_4dkVVSE"/>
</p:tagLst>
</file>

<file path=ppt/theme/theme1.xml><?xml version="1.0" encoding="utf-8"?>
<a:theme xmlns:a="http://schemas.openxmlformats.org/drawingml/2006/main" name="template">
  <a:themeElements>
    <a:clrScheme name="Προσαρμοσμένο 16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xo-opistho_simeiomata">
  <a:themeElements>
    <a:clrScheme name="Προσαρμοσμένο 17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3028</TotalTime>
  <Words>8269</Words>
  <Application>Microsoft Office PowerPoint</Application>
  <PresentationFormat>On-screen Show (4:3)</PresentationFormat>
  <Paragraphs>1242</Paragraphs>
  <Slides>189</Slides>
  <Notes>40</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189</vt:i4>
      </vt:variant>
    </vt:vector>
  </HeadingPairs>
  <TitlesOfParts>
    <vt:vector size="193" baseType="lpstr">
      <vt:lpstr>template</vt:lpstr>
      <vt:lpstr>exo-opistho_simeiomata</vt:lpstr>
      <vt:lpstr>OC_template_updated</vt:lpstr>
      <vt:lpstr>Chart</vt:lpstr>
      <vt:lpstr>Αιματολογία Ι (Θ)</vt:lpstr>
      <vt:lpstr>Αιμοποίηση</vt:lpstr>
      <vt:lpstr>Κύτταρα του Αίματος</vt:lpstr>
      <vt:lpstr>Δείγμα - Αντιπηκτικό</vt:lpstr>
      <vt:lpstr>EDTA</vt:lpstr>
      <vt:lpstr>Δράση και Χρήση</vt:lpstr>
      <vt:lpstr>Επίδραση στα Ερυθροκύτταρα</vt:lpstr>
      <vt:lpstr>Φυσιολογικά Ερυθροκύτταρα</vt:lpstr>
      <vt:lpstr>Εχινοκύτταρα</vt:lpstr>
      <vt:lpstr>Σφαιροκύτταρα</vt:lpstr>
      <vt:lpstr>Νεκρωτικά Λευκά Αιμοσφαίρια</vt:lpstr>
      <vt:lpstr>Επίδραση στα Αιμοπετάλια</vt:lpstr>
      <vt:lpstr>Γενική Εξέταση Αίματος ή Αιμοδιάγραμμα </vt:lpstr>
      <vt:lpstr>Ιστογράμματα - Νεφελογράμματα</vt:lpstr>
      <vt:lpstr>1. Λευκά αιμοσφαίρια ή λευκοκύτταρα</vt:lpstr>
      <vt:lpstr>Λευκά αιμοσφαίρια 1/2</vt:lpstr>
      <vt:lpstr>Σφάλματα στη μέτρηση των λευκοκυττάρων 1/2</vt:lpstr>
      <vt:lpstr>Σφάλματα στη μέτρηση των λευκοκυττάρων 2/2</vt:lpstr>
      <vt:lpstr>Παθολογικές καταστάσεις</vt:lpstr>
      <vt:lpstr>2. Αρίθμηση Λευκών Αιμοσφαιρίων</vt:lpstr>
      <vt:lpstr>Αρίθμηση Λευκών Αιμοσφαιρίων</vt:lpstr>
      <vt:lpstr>Naubauer </vt:lpstr>
      <vt:lpstr>Υλικά</vt:lpstr>
      <vt:lpstr>Πρωτόκολλο </vt:lpstr>
      <vt:lpstr>Τοποθέτηση Αραιωμένης Σταγόνας Αίματος</vt:lpstr>
      <vt:lpstr>Μέτρηση Λευκών Αιμοσφαιρίων x 40</vt:lpstr>
      <vt:lpstr>Υπολογισμός</vt:lpstr>
      <vt:lpstr>3. Λευκοκυτταρικός Τύπος</vt:lpstr>
      <vt:lpstr>Λευκοκυτταρικός Τύπος 1/2</vt:lpstr>
      <vt:lpstr>Προσδιορισμός Λευκοκυτταρικού Τύπου 1/2 </vt:lpstr>
      <vt:lpstr>Προσδιορισμός Λευκοκυτταρικού Τύπου 2/2 </vt:lpstr>
      <vt:lpstr>Φυσιολογική Κατανομή WBCs στον Ενήλικα </vt:lpstr>
      <vt:lpstr>Προβλήματα </vt:lpstr>
      <vt:lpstr>Κατανομή Λευκοκυττάρων στην Επίστρωση </vt:lpstr>
      <vt:lpstr>Χαρακτηριστικά επιχρίσματος</vt:lpstr>
      <vt:lpstr>Παρατήρηση</vt:lpstr>
      <vt:lpstr>Λευκά αιμοσφαίρια 2/2</vt:lpstr>
      <vt:lpstr>Neutrophil  Ουδετερόφιλο Πολυμορφοπύρηνο </vt:lpstr>
      <vt:lpstr>Basopfil - Βασεόφιλο</vt:lpstr>
      <vt:lpstr>Eosinophil – Εο/Ηωσινόφιλο</vt:lpstr>
      <vt:lpstr>Monocyte - Μονοκύτταρο</vt:lpstr>
      <vt:lpstr>Macrophage - Μακροφάγο</vt:lpstr>
      <vt:lpstr>Small Lympocyte – Μικρό Λεμφοκύτταρο Large Granular Lympocyte – Μεγάλο Κοκκώδες Λεμφοκύτταρο</vt:lpstr>
      <vt:lpstr>Θυμηθείτε την Επίστρωση του Αίματος Blood smear or blood film</vt:lpstr>
      <vt:lpstr>Επίστρωση Αίματος – Blood Film</vt:lpstr>
      <vt:lpstr>Τεχνική Επίστρωσης σε Αντικειμενοφόρο Πλάκα 1/2</vt:lpstr>
      <vt:lpstr>Τεχνική Επίστρωσης σε Αντικειμενοφόρο Πλάκα 2/2</vt:lpstr>
      <vt:lpstr>Μικροσκόπηση </vt:lpstr>
      <vt:lpstr>Σφάλματα Επίστρωσης Αίματος 1/2</vt:lpstr>
      <vt:lpstr>Σφάλματα Επίστρωσης Αίματος 2/2</vt:lpstr>
      <vt:lpstr>Χρώση May-Grunwald – Giemsa 1/2</vt:lpstr>
      <vt:lpstr>Χρώση May-Grunwald – Giemsa 2/2</vt:lpstr>
      <vt:lpstr>Αποτελέσματα Χρώσης</vt:lpstr>
      <vt:lpstr>Απόλυτος Αριθμός Λευκοκυττάρων /μl</vt:lpstr>
      <vt:lpstr>Λευκοκυτταρικός Τύπος 2/2</vt:lpstr>
      <vt:lpstr>4. Μέτρηση Ερυθροκυττάρων</vt:lpstr>
      <vt:lpstr>Μέτρηση Ερυθροκυττάρων</vt:lpstr>
      <vt:lpstr>Σφάλματα στη μέτρηση ερυθροκυττάρων</vt:lpstr>
      <vt:lpstr>Ιστόγραμμα RBCs</vt:lpstr>
      <vt:lpstr>Μέτρηση Αιμοσφαιρίνης (Hb)</vt:lpstr>
      <vt:lpstr>Σφάλματα στη μέτρηση της αιμοσφαιρίνης</vt:lpstr>
      <vt:lpstr>Φυσιολογικές Hb(s)</vt:lpstr>
      <vt:lpstr>Μεταφορά Οξυγόνου 1/2</vt:lpstr>
      <vt:lpstr>Μεταφορά Οξυγόνου 2/2</vt:lpstr>
      <vt:lpstr>Κορεσμός Hb σε Οξυγόνο</vt:lpstr>
      <vt:lpstr>H Επίδραση του CO2</vt:lpstr>
      <vt:lpstr>Όταν η τάση του CO2 είναι υψηλή η Hb: </vt:lpstr>
      <vt:lpstr>Ερμηνεία της Εξέτασης</vt:lpstr>
      <vt:lpstr>Φυσιολογικές Τιμές Hb</vt:lpstr>
      <vt:lpstr>Κλινική Επαγρύπνηση</vt:lpstr>
      <vt:lpstr>Παράγοντες Σύγχυσης</vt:lpstr>
      <vt:lpstr>Αρχή Μεθόδου</vt:lpstr>
      <vt:lpstr>Υλικά αιμόλυσης</vt:lpstr>
      <vt:lpstr>Τεχνική Μέτρησης Hb  (Drabkin and Austin, 1935)</vt:lpstr>
      <vt:lpstr>Υπολογισμός με Πρότυπη Καμπύλη</vt:lpstr>
      <vt:lpstr>Υπολογισμός με Σταθερό Συντελεστή</vt:lpstr>
      <vt:lpstr>Υπολογισμός με Πρότυπο Δείγμα</vt:lpstr>
      <vt:lpstr>Βιολογικές Πηγές Λάθους στη μέτρηση Hb</vt:lpstr>
      <vt:lpstr>Μηχανικές Πηγές Λάθους</vt:lpstr>
      <vt:lpstr>5. Αιματοκρίτης (Hct)</vt:lpstr>
      <vt:lpstr>Αιματοκρίτης (HCT) 1/4</vt:lpstr>
      <vt:lpstr>Αιματοκρίτης (HCT) 2/4</vt:lpstr>
      <vt:lpstr>H(a)ematocrit (HCT) Packed Cell Volume (PCV)</vt:lpstr>
      <vt:lpstr>Αιματοκρίτης (HCT) 3/4</vt:lpstr>
      <vt:lpstr>Αιματοκρίτης (HCT) 4/4</vt:lpstr>
      <vt:lpstr>Φυσιολογικές Τιμές HCT</vt:lpstr>
      <vt:lpstr>Αρχή Μεθόδου μέτρησης HCT</vt:lpstr>
      <vt:lpstr>Στοιβάδες κυττάρων αίματος μετά από φυγοκέντρηση</vt:lpstr>
      <vt:lpstr>Υλικά μέτρησης HCT</vt:lpstr>
      <vt:lpstr>Τεχνική Μικροαιματοκρίτη</vt:lpstr>
      <vt:lpstr>Υπολογισμός HCT</vt:lpstr>
      <vt:lpstr>Διάγραμμα όγκου των κυττάρων</vt:lpstr>
      <vt:lpstr>Μικροφυγόκεντρος</vt:lpstr>
      <vt:lpstr>Θήκη πλαστελίνης με αριθμημένες θέσεις</vt:lpstr>
      <vt:lpstr>Μη ηπαρινισμένα τριχοειδή σωληνάρια</vt:lpstr>
      <vt:lpstr>Σφάλματα Γενικά</vt:lpstr>
      <vt:lpstr>Καθίζηση Ερυθροκυττάρων 1/2</vt:lpstr>
      <vt:lpstr>Καθίζηση Ερυθροκυττάρων 2/2</vt:lpstr>
      <vt:lpstr>Διαλύματα Έκπλυσης</vt:lpstr>
      <vt:lpstr>Βιολογικές Πηγές Λάθους 1/2</vt:lpstr>
      <vt:lpstr>Βιολογικές Πηγές Λάθους 2/2</vt:lpstr>
      <vt:lpstr>Μηχανικές Πηγές Λάθους στη μέτρηση Hb</vt:lpstr>
      <vt:lpstr>6. Ερυθροκυτταρικοί Δείκτες</vt:lpstr>
      <vt:lpstr>Ποιοι είναι;</vt:lpstr>
      <vt:lpstr>Που χρησιμεύουν;</vt:lpstr>
      <vt:lpstr>Μέσος Όγκος Ερυθροκυττάρων (MCV)</vt:lpstr>
      <vt:lpstr>Φυσιολογικές Τιμές MCV </vt:lpstr>
      <vt:lpstr>Παράγοντες Σύγχυσης στον υπολογισμό MCV</vt:lpstr>
      <vt:lpstr>Μέση Αιμοσφαιρίνη Ερυθροκυττάρων (MCH) </vt:lpstr>
      <vt:lpstr>Φυσιολογικές Τιμές MCH</vt:lpstr>
      <vt:lpstr>Παράγοντες Σύγχυσης  MCH</vt:lpstr>
      <vt:lpstr>Μέση Συγκέντρωση Αιμοσφαιρίνης Ερυθροκυττάρων (MCHC)</vt:lpstr>
      <vt:lpstr>Φυσιολογικές Τιμές MCHC</vt:lpstr>
      <vt:lpstr>Παράγοντες Σύγχυσης MCHC </vt:lpstr>
      <vt:lpstr>Σχηματισμός rouleaux</vt:lpstr>
      <vt:lpstr>Φαινόμενο Rouleaux 1/2</vt:lpstr>
      <vt:lpstr>Φαινόμενο Rouleaux 2/2</vt:lpstr>
      <vt:lpstr>Εύρος Kατανομής Mεγέθους Eρυθροκυττάρων (RDW) 1/2</vt:lpstr>
      <vt:lpstr>Εύρος Kατανομής Mεγέθους Eρυθροκυττάρων (RDW) 2/2</vt:lpstr>
      <vt:lpstr>Αυξημένος δείκτης RDW </vt:lpstr>
      <vt:lpstr>7. Αρίθμηση Αιμοπεταλίων</vt:lpstr>
      <vt:lpstr>Παράμετροι PLTs</vt:lpstr>
      <vt:lpstr>Αιμοπετάλια ή Θρομβοκύτταρα  Platelets 1/2</vt:lpstr>
      <vt:lpstr>Αιμοπετάλια - Αρχές μέτρησης</vt:lpstr>
      <vt:lpstr>Αιμοπετάλια ή Θρομβοκύτταρα  Platelets 2/2</vt:lpstr>
      <vt:lpstr>Μέτρηση Αιμοπεταλίων</vt:lpstr>
      <vt:lpstr>Μέτρηση Αιμοπεταλίων από το   Επίχρισμα του Λευκοκυτταρικού Τύπου 1/2</vt:lpstr>
      <vt:lpstr>Μέτρηση Αιμοπεταλίων από το   Επίχρισμα του Λευκοκυτταρικού Τύπου 2/2</vt:lpstr>
      <vt:lpstr>Σφάλματα στη μέτρηση των PLTs Ψευδής αύξηση PLTs</vt:lpstr>
      <vt:lpstr>Ψευδή μειωμένα PLTs</vt:lpstr>
      <vt:lpstr>Μέτρηση Αιμοπεταλίων με πλάκα Neubauer 1/2</vt:lpstr>
      <vt:lpstr>Μέτρηση Αιμοπεταλίων με πλάκα Neubauer 2/2</vt:lpstr>
      <vt:lpstr>8. Ιστόγραμμα και Νεφελογράμματα</vt:lpstr>
      <vt:lpstr>Ιστόγραμμα και Νεφελογράμματα 1/2</vt:lpstr>
      <vt:lpstr>Ιστόγραμμα και Νεφελογράμματα 2/2</vt:lpstr>
      <vt:lpstr>Ιστόγραμμα κυττάρων αίματος</vt:lpstr>
      <vt:lpstr>Ιστόγραμμα Λευκών Αιμοσφαιρίων</vt:lpstr>
      <vt:lpstr>Ιστόγραμμα PLTs</vt:lpstr>
      <vt:lpstr>Νεφελόγραμμα κυττάρων αίματος</vt:lpstr>
      <vt:lpstr>Επιβεβαίωση με επίχρισμα</vt:lpstr>
      <vt:lpstr>Συμπέρασμα</vt:lpstr>
      <vt:lpstr>Γενική Εξέταση Αίματος ή Αιμοδιάγραμμα</vt:lpstr>
      <vt:lpstr>Γενική Εξέταση Αίματος ή Αιμοδιάγραμμα 1/3</vt:lpstr>
      <vt:lpstr>Γενική Εξέταση Αίματος ή Αιμοδιάγραμμα 2/3</vt:lpstr>
      <vt:lpstr>Γενική Εξέταση Αίματος ή Αιμοδιάγραμμα 3/3</vt:lpstr>
      <vt:lpstr>Σημάνσεις Αναλυτή (Flags)</vt:lpstr>
      <vt:lpstr>9. Ταχύτητα Καθίζησης Ερυθροκυττάρων ΤΚΕ</vt:lpstr>
      <vt:lpstr>ΤΚΕ (Ορισμός)</vt:lpstr>
      <vt:lpstr>Τι Μετράται; Ποια η Διαγνωστική Αξία;</vt:lpstr>
      <vt:lpstr>Είναι Κατατοπιστική; </vt:lpstr>
      <vt:lpstr>Διαφορική Διάγνωση</vt:lpstr>
      <vt:lpstr>Η ΤΚΕ Πλεονεκτεί στη Μέτρηση Έναντι:</vt:lpstr>
      <vt:lpstr>C-Reactive Protein (CRP)</vt:lpstr>
      <vt:lpstr>Κυτταροκίνες (Cytokines) </vt:lpstr>
      <vt:lpstr>Άλλες Ουσίες </vt:lpstr>
      <vt:lpstr>Ρευματοειδής αρθρίτιδα (Rheumatoid Arthritis - RA) και άλλες αυτοάνοσες καταστάσεις</vt:lpstr>
      <vt:lpstr>Κροταφική Αρτηρίτιδα - Πολυμυαλγία </vt:lpstr>
      <vt:lpstr>Πολλαπλό Μυέλωμα - Παραπρωτεΐνες</vt:lpstr>
      <vt:lpstr>Χρήση σε Ασυπτωματικούς Ασθενείς</vt:lpstr>
      <vt:lpstr>Μέθοδοι προσδιορισμού της ΤΚΕ</vt:lpstr>
      <vt:lpstr>Αρχή  μεθόδου προσδιορισμού της ΤΚΕ</vt:lpstr>
      <vt:lpstr>Πλεονεκτήματα Μεθόδου κατά Westergren </vt:lpstr>
      <vt:lpstr>Συσκευή Westergen</vt:lpstr>
      <vt:lpstr>Υλικά  και αντιδραστήρια</vt:lpstr>
      <vt:lpstr>Κρίσιμα Σημεία της Μεθόδου Westergren 1/2 </vt:lpstr>
      <vt:lpstr>Κρίσιμα Σημεία της Μεθόδου Westergren 2/2 </vt:lpstr>
      <vt:lpstr>Μέθοδος κατά Wintrobe 1/2</vt:lpstr>
      <vt:lpstr>Μέθοδος κατά Wintrobe 2/2</vt:lpstr>
      <vt:lpstr>Αποτέλεσμα με τη Μέθοδος Wintrobe </vt:lpstr>
      <vt:lpstr>Φυσιολογικές Τιμές ΤΚΕ</vt:lpstr>
      <vt:lpstr>Αξιολόγηση Τιμών της ΤΚΕ</vt:lpstr>
      <vt:lpstr>Αιτίες Λανθασμένων Αποτελεσμάτων 1/2</vt:lpstr>
      <vt:lpstr>Αιτίες Λανθασμένων Αποτελεσμάτων 2/2</vt:lpstr>
      <vt:lpstr>Βιολογικές Πηγές Λάθους</vt:lpstr>
      <vt:lpstr>H Τιμή των RBCs Επηρεάζει την ΤΚΕ;</vt:lpstr>
      <vt:lpstr>Τι Γίνεται σε Κληρονομικές Μεμβρανοπάθειες των RBCs;</vt:lpstr>
      <vt:lpstr>Ψευδή Αυξημένα Αποτελέσματα ΤΚΕ;</vt:lpstr>
      <vt:lpstr>Σε παθολογικές καταστάσεις, μεταβολές της ΤΚΕ προκύπτουν ως εξής:</vt:lpstr>
      <vt:lpstr>Μεγάλη Αύξηση Παρατηρείται 1/2</vt:lpstr>
      <vt:lpstr>Μεγάλη Αύξηση Παρατηρείται 2/2</vt:lpstr>
      <vt:lpstr>Αυτοματοποιημένη Μέθοδος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Αιματολογία Ι - Θ</dc:title>
  <dc:creator>opencourses@teiath.gr</dc:creator>
  <cp:lastModifiedBy>alex</cp:lastModifiedBy>
  <cp:revision>126</cp:revision>
  <dcterms:created xsi:type="dcterms:W3CDTF">2014-10-16T06:29:01Z</dcterms:created>
  <dcterms:modified xsi:type="dcterms:W3CDTF">2015-03-02T10:04:44Z</dcterms:modified>
</cp:coreProperties>
</file>