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8"/>
  </p:notesMasterIdLst>
  <p:handoutMasterIdLst>
    <p:handoutMasterId r:id="rId29"/>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2" r:id="rId24"/>
    <p:sldId id="283" r:id="rId25"/>
    <p:sldId id="280" r:id="rId26"/>
    <p:sldId id="28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70" autoAdjust="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Προγραμματισμός &amp; Εφαρμογές Η/Υ (Θ)</a:t>
            </a:r>
            <a:endParaRPr lang="el-GR" b="1" dirty="0">
              <a:solidFill>
                <a:schemeClr val="tx1"/>
              </a:solidFill>
              <a:latin typeface="+mn-lt"/>
            </a:endParaRPr>
          </a:p>
        </p:txBody>
      </p:sp>
      <p:sp>
        <p:nvSpPr>
          <p:cNvPr id="3" name="Υπότιτλος 2"/>
          <p:cNvSpPr>
            <a:spLocks noGrp="1"/>
          </p:cNvSpPr>
          <p:nvPr>
            <p:ph type="subTitle" idx="1"/>
          </p:nvPr>
        </p:nvSpPr>
        <p:spPr>
          <a:xfrm>
            <a:off x="0" y="3096543"/>
            <a:ext cx="9144000" cy="2271940"/>
          </a:xfrm>
        </p:spPr>
        <p:txBody>
          <a:bodyPr>
            <a:normAutofit fontScale="70000" lnSpcReduction="20000"/>
          </a:bodyPr>
          <a:lstStyle/>
          <a:p>
            <a:r>
              <a:rPr lang="el-GR" sz="4000" b="1" dirty="0" smtClean="0"/>
              <a:t>Ενότητα 9</a:t>
            </a:r>
            <a:r>
              <a:rPr lang="el-GR" sz="4000" dirty="0" smtClean="0"/>
              <a:t>:</a:t>
            </a:r>
            <a:r>
              <a:rPr lang="en-US" sz="4000" dirty="0" smtClean="0"/>
              <a:t> </a:t>
            </a:r>
            <a:r>
              <a:rPr lang="el-GR" sz="4000" dirty="0"/>
              <a:t>Εισαγωγή στο Περιβάλλον Προγραμματισμού </a:t>
            </a:r>
            <a:r>
              <a:rPr lang="el-GR" sz="4000" dirty="0" err="1"/>
              <a:t>MatLab</a:t>
            </a:r>
            <a:r>
              <a:rPr lang="el-GR" sz="4000" dirty="0"/>
              <a:t> </a:t>
            </a:r>
            <a:r>
              <a:rPr lang="el-GR" sz="4000" dirty="0" smtClean="0"/>
              <a:t>(Μέρος 2</a:t>
            </a:r>
            <a:r>
              <a:rPr lang="el-GR" sz="4000" baseline="30000" dirty="0" smtClean="0"/>
              <a:t>ο</a:t>
            </a:r>
            <a:r>
              <a:rPr lang="el-GR" sz="4000" dirty="0" smtClean="0"/>
              <a:t>)</a:t>
            </a:r>
            <a:endParaRPr lang="el-GR" sz="4000" dirty="0"/>
          </a:p>
          <a:p>
            <a:endParaRPr lang="en-US" sz="2900" dirty="0" smtClean="0"/>
          </a:p>
          <a:p>
            <a:r>
              <a:rPr lang="el-GR" sz="3400" dirty="0"/>
              <a:t>Δρ. Β.Χ. </a:t>
            </a:r>
            <a:r>
              <a:rPr lang="el-GR" sz="3400" smtClean="0"/>
              <a:t>Μούσας, </a:t>
            </a:r>
            <a:r>
              <a:rPr lang="el-GR" sz="3400" dirty="0"/>
              <a:t>Αναπληρωτής Καθηγητής</a:t>
            </a:r>
          </a:p>
          <a:p>
            <a:r>
              <a:rPr lang="el-GR" sz="3400" dirty="0"/>
              <a:t>Τμήμα Πολιτικών Μηχανικών Τ.Ε. και Μηχανικών Τοπογραφίας </a:t>
            </a:r>
          </a:p>
          <a:p>
            <a:r>
              <a:rPr lang="el-GR" sz="3400" dirty="0"/>
              <a:t>&amp; </a:t>
            </a:r>
            <a:r>
              <a:rPr lang="el-GR" sz="3400" dirty="0" err="1"/>
              <a:t>Γεωπληροφορικής</a:t>
            </a:r>
            <a:r>
              <a:rPr lang="el-GR" sz="3400" dirty="0"/>
              <a:t> Τ.Ε.</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407262877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Πράξεις με </a:t>
            </a:r>
            <a:r>
              <a:rPr lang="el-GR" dirty="0" smtClean="0">
                <a:solidFill>
                  <a:srgbClr val="084077"/>
                </a:solidFill>
              </a:rPr>
              <a:t>Πίνακες</a:t>
            </a:r>
            <a:endParaRPr lang="el-GR" dirty="0">
              <a:solidFill>
                <a:srgbClr val="084077"/>
              </a:solidFill>
            </a:endParaRPr>
          </a:p>
        </p:txBody>
      </p:sp>
      <p:sp>
        <p:nvSpPr>
          <p:cNvPr id="3" name="Θέση περιεχομένου 2"/>
          <p:cNvSpPr>
            <a:spLocks noGrp="1"/>
          </p:cNvSpPr>
          <p:nvPr>
            <p:ph idx="1"/>
          </p:nvPr>
        </p:nvSpPr>
        <p:spPr>
          <a:xfrm>
            <a:off x="251520" y="1138312"/>
            <a:ext cx="8229600" cy="5400600"/>
          </a:xfrm>
        </p:spPr>
        <p:txBody>
          <a:bodyPr>
            <a:noAutofit/>
          </a:bodyPr>
          <a:lstStyle/>
          <a:p>
            <a:pPr>
              <a:spcBef>
                <a:spcPts val="1200"/>
              </a:spcBef>
              <a:buNone/>
            </a:pPr>
            <a:r>
              <a:rPr lang="el-GR" sz="2200" dirty="0"/>
              <a:t>Οι βασικές πράξεις με πίνακες </a:t>
            </a:r>
            <a:r>
              <a:rPr lang="en-US" sz="2200" dirty="0"/>
              <a:t>(</a:t>
            </a:r>
            <a:r>
              <a:rPr lang="el-GR" sz="2200" dirty="0"/>
              <a:t>βλ. γραμμική άλγεβρα</a:t>
            </a:r>
            <a:r>
              <a:rPr lang="en-US" sz="2200" dirty="0"/>
              <a:t>) </a:t>
            </a:r>
            <a:r>
              <a:rPr lang="el-GR" sz="2200" dirty="0"/>
              <a:t>είναι οι:</a:t>
            </a:r>
          </a:p>
          <a:p>
            <a:pPr>
              <a:spcBef>
                <a:spcPts val="1200"/>
              </a:spcBef>
            </a:pPr>
            <a:r>
              <a:rPr lang="el-GR" sz="2200" dirty="0"/>
              <a:t>Πρόσθεση ( </a:t>
            </a:r>
            <a:r>
              <a:rPr lang="el-GR" sz="2200" b="1" dirty="0"/>
              <a:t>+</a:t>
            </a:r>
            <a:r>
              <a:rPr lang="el-GR" sz="2200" dirty="0"/>
              <a:t> ), </a:t>
            </a:r>
          </a:p>
          <a:p>
            <a:pPr>
              <a:spcBef>
                <a:spcPts val="1200"/>
              </a:spcBef>
            </a:pPr>
            <a:r>
              <a:rPr lang="el-GR" sz="2200" dirty="0"/>
              <a:t>Αφαίρεση ( </a:t>
            </a:r>
            <a:r>
              <a:rPr lang="el-GR" sz="2200" b="1" dirty="0"/>
              <a:t>-</a:t>
            </a:r>
            <a:r>
              <a:rPr lang="el-GR" sz="2200" dirty="0"/>
              <a:t> ), </a:t>
            </a:r>
          </a:p>
          <a:p>
            <a:pPr>
              <a:spcBef>
                <a:spcPts val="1200"/>
              </a:spcBef>
            </a:pPr>
            <a:r>
              <a:rPr lang="el-GR" sz="2200" dirty="0"/>
              <a:t>Πολλαπλασιασμός ( </a:t>
            </a:r>
            <a:r>
              <a:rPr lang="el-GR" sz="2200" b="1" dirty="0"/>
              <a:t>*</a:t>
            </a:r>
            <a:r>
              <a:rPr lang="el-GR" sz="2200" dirty="0"/>
              <a:t> ), </a:t>
            </a:r>
          </a:p>
          <a:p>
            <a:pPr>
              <a:spcBef>
                <a:spcPts val="1200"/>
              </a:spcBef>
            </a:pPr>
            <a:r>
              <a:rPr lang="el-GR" sz="2200" dirty="0"/>
              <a:t>Ύψωση σε Δύναμη ( </a:t>
            </a:r>
            <a:r>
              <a:rPr lang="el-GR" sz="2200" b="1" dirty="0"/>
              <a:t>^</a:t>
            </a:r>
            <a:r>
              <a:rPr lang="el-GR" sz="2200" dirty="0"/>
              <a:t> </a:t>
            </a:r>
            <a:r>
              <a:rPr lang="el-GR" sz="2200" dirty="0" smtClean="0"/>
              <a:t>),</a:t>
            </a:r>
            <a:endParaRPr lang="el-GR" sz="2200" dirty="0"/>
          </a:p>
          <a:p>
            <a:pPr>
              <a:spcBef>
                <a:spcPts val="1200"/>
              </a:spcBef>
            </a:pPr>
            <a:r>
              <a:rPr lang="el-GR" sz="2200" dirty="0"/>
              <a:t>Διαίρεση ( </a:t>
            </a:r>
            <a:r>
              <a:rPr lang="el-GR" sz="2200" b="1" dirty="0"/>
              <a:t>/</a:t>
            </a:r>
            <a:r>
              <a:rPr lang="el-GR" sz="2200" dirty="0"/>
              <a:t> )  &amp; Αριστερή Διαίρεση ( </a:t>
            </a:r>
            <a:r>
              <a:rPr lang="el-GR" sz="2200" b="1" dirty="0"/>
              <a:t>\</a:t>
            </a:r>
            <a:r>
              <a:rPr lang="el-GR" sz="2200" dirty="0"/>
              <a:t> </a:t>
            </a:r>
            <a:r>
              <a:rPr lang="el-GR" sz="2200" dirty="0" smtClean="0"/>
              <a:t>),</a:t>
            </a:r>
            <a:endParaRPr lang="el-GR" sz="2200" dirty="0"/>
          </a:p>
          <a:p>
            <a:pPr>
              <a:spcBef>
                <a:spcPts val="1200"/>
              </a:spcBef>
            </a:pPr>
            <a:r>
              <a:rPr lang="el-GR" sz="2200" dirty="0"/>
              <a:t>Ανάστροφος ( </a:t>
            </a:r>
            <a:r>
              <a:rPr lang="el-GR" sz="2200" b="1" dirty="0"/>
              <a:t>'</a:t>
            </a:r>
            <a:r>
              <a:rPr lang="el-GR" sz="2200" dirty="0"/>
              <a:t> </a:t>
            </a:r>
            <a:r>
              <a:rPr lang="el-GR" sz="2200" dirty="0" smtClean="0"/>
              <a:t>). </a:t>
            </a:r>
            <a:endParaRPr lang="en-US" sz="2200" dirty="0"/>
          </a:p>
          <a:p>
            <a:pPr>
              <a:spcBef>
                <a:spcPts val="1200"/>
              </a:spcBef>
              <a:buNone/>
            </a:pPr>
            <a:r>
              <a:rPr lang="el-GR" sz="2200" dirty="0"/>
              <a:t>Η πρόσθεση και η αφαίρεση πινάκων γίνονται πάντοτε στοιχείο-στοιχείο ενώ οι άλλες πράξεις </a:t>
            </a:r>
            <a:r>
              <a:rPr lang="el-GR" sz="2200" b="1" dirty="0"/>
              <a:t>(* , ^ , / , \)</a:t>
            </a:r>
            <a:r>
              <a:rPr lang="el-GR" sz="2200" dirty="0"/>
              <a:t> υπολογίζονται σαν πράξεις μητρώων. Το </a:t>
            </a:r>
            <a:r>
              <a:rPr lang="el-GR" sz="2200" dirty="0" err="1"/>
              <a:t>MatLab</a:t>
            </a:r>
            <a:r>
              <a:rPr lang="el-GR" sz="2200" dirty="0"/>
              <a:t> μας δίνει τη δυνατότητα να αναγκάσουμε και τις άλλες πράξεις να γίνουν στοιχείο-στοιχείο βάζοντας μια </a:t>
            </a:r>
            <a:r>
              <a:rPr lang="el-GR" sz="2200" b="1" dirty="0"/>
              <a:t>τελεία</a:t>
            </a:r>
            <a:r>
              <a:rPr lang="el-GR" sz="2200" dirty="0"/>
              <a:t> (</a:t>
            </a:r>
            <a:r>
              <a:rPr lang="el-GR" sz="2200" b="1" dirty="0"/>
              <a:t>.</a:t>
            </a:r>
            <a:r>
              <a:rPr lang="el-GR" sz="2200" dirty="0"/>
              <a:t>) πριν το σύμβολο της πράξης, δηλαδή </a:t>
            </a:r>
            <a:r>
              <a:rPr lang="el-GR" sz="2200" b="1" dirty="0"/>
              <a:t>(.* ,  .^ ,  ./ ,  .\ )</a:t>
            </a:r>
            <a:r>
              <a:rPr lang="el-GR" sz="2200" dirty="0"/>
              <a:t>. Π.χ.: </a:t>
            </a:r>
          </a:p>
        </p:txBody>
      </p:sp>
      <p:pic>
        <p:nvPicPr>
          <p:cNvPr id="5" name="Εικόνα 4" title="Πράξεις με Πίνακες"/>
          <p:cNvPicPr>
            <a:picLocks noChangeAspect="1"/>
          </p:cNvPicPr>
          <p:nvPr/>
        </p:nvPicPr>
        <p:blipFill>
          <a:blip r:embed="rId2"/>
          <a:stretch>
            <a:fillRect/>
          </a:stretch>
        </p:blipFill>
        <p:spPr>
          <a:xfrm>
            <a:off x="5723948" y="1844824"/>
            <a:ext cx="2975106" cy="2274005"/>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6" name="TextBox 5"/>
          <p:cNvSpPr txBox="1"/>
          <p:nvPr/>
        </p:nvSpPr>
        <p:spPr>
          <a:xfrm>
            <a:off x="6655260" y="4052705"/>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586893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Γραφικές </a:t>
            </a:r>
            <a:r>
              <a:rPr lang="el-GR" sz="4400" dirty="0" smtClean="0">
                <a:solidFill>
                  <a:srgbClr val="084077"/>
                </a:solidFill>
              </a:rPr>
              <a:t>Παραστάσεις</a:t>
            </a:r>
            <a:br>
              <a:rPr lang="el-GR" sz="4400" dirty="0" smtClean="0">
                <a:solidFill>
                  <a:srgbClr val="084077"/>
                </a:solidFill>
              </a:rPr>
            </a:br>
            <a:r>
              <a:rPr lang="el-GR" sz="3600" b="0" dirty="0" smtClean="0">
                <a:solidFill>
                  <a:srgbClr val="084077"/>
                </a:solidFill>
              </a:rPr>
              <a:t>(1 από 3)</a:t>
            </a:r>
            <a:endParaRPr lang="el-GR" sz="3600" b="0" dirty="0">
              <a:solidFill>
                <a:srgbClr val="084077"/>
              </a:solidFill>
            </a:endParaRPr>
          </a:p>
        </p:txBody>
      </p:sp>
      <p:sp>
        <p:nvSpPr>
          <p:cNvPr id="3" name="Θέση περιεχομένου 2"/>
          <p:cNvSpPr>
            <a:spLocks noGrp="1"/>
          </p:cNvSpPr>
          <p:nvPr>
            <p:ph idx="1"/>
          </p:nvPr>
        </p:nvSpPr>
        <p:spPr/>
        <p:txBody>
          <a:bodyPr/>
          <a:lstStyle/>
          <a:p>
            <a:r>
              <a:rPr lang="el-GR" sz="2400" dirty="0"/>
              <a:t>Οι πιο συνηθισμένες εντολές για να δημιουργηθεί ένα γραφικό είναι: </a:t>
            </a:r>
          </a:p>
          <a:p>
            <a:endParaRPr lang="el-GR" dirty="0"/>
          </a:p>
        </p:txBody>
      </p:sp>
      <p:graphicFrame>
        <p:nvGraphicFramePr>
          <p:cNvPr id="5" name="Πίνακας 4" title="Γραφικές Παραστάσεις"/>
          <p:cNvGraphicFramePr>
            <a:graphicFrameLocks noGrp="1"/>
          </p:cNvGraphicFramePr>
          <p:nvPr>
            <p:extLst/>
          </p:nvPr>
        </p:nvGraphicFramePr>
        <p:xfrm>
          <a:off x="457200" y="2204864"/>
          <a:ext cx="8435280" cy="3596640"/>
        </p:xfrm>
        <a:graphic>
          <a:graphicData uri="http://schemas.openxmlformats.org/drawingml/2006/table">
            <a:tbl>
              <a:tblPr firstRow="1" bandRow="1">
                <a:tableStyleId>{5940675A-B579-460E-94D1-54222C63F5DA}</a:tableStyleId>
              </a:tblPr>
              <a:tblGrid>
                <a:gridCol w="2242592"/>
                <a:gridCol w="6192688"/>
              </a:tblGrid>
              <a:tr h="370840">
                <a:tc>
                  <a:txBody>
                    <a:bodyPr/>
                    <a:lstStyle/>
                    <a:p>
                      <a:r>
                        <a:rPr lang="el-GR" sz="2000" b="1" dirty="0" smtClean="0"/>
                        <a:t>Εντολή</a:t>
                      </a:r>
                      <a:r>
                        <a:rPr lang="el-GR" sz="2000" b="1" baseline="0" dirty="0" smtClean="0"/>
                        <a:t> </a:t>
                      </a:r>
                      <a:endParaRPr lang="el-GR" sz="2000" b="1" dirty="0"/>
                    </a:p>
                  </a:txBody>
                  <a:tcPr/>
                </a:tc>
                <a:tc>
                  <a:txBody>
                    <a:bodyPr/>
                    <a:lstStyle/>
                    <a:p>
                      <a:r>
                        <a:rPr lang="el-GR" sz="2000" b="1" dirty="0" smtClean="0"/>
                        <a:t>Ερμηνεία</a:t>
                      </a:r>
                      <a:endParaRPr lang="el-GR" sz="2000" b="1" dirty="0"/>
                    </a:p>
                  </a:txBody>
                  <a:tcPr/>
                </a:tc>
              </a:tr>
              <a:tr h="370840">
                <a:tc>
                  <a:txBody>
                    <a:bodyPr/>
                    <a:lstStyle/>
                    <a:p>
                      <a:r>
                        <a:rPr lang="en-US" sz="2000" dirty="0" smtClean="0"/>
                        <a:t>plot (</a:t>
                      </a:r>
                      <a:r>
                        <a:rPr lang="en-US" sz="2000" dirty="0" err="1" smtClean="0"/>
                        <a:t>x,y</a:t>
                      </a:r>
                      <a:r>
                        <a:rPr lang="en-US" sz="2000" dirty="0" smtClean="0"/>
                        <a:t>)</a:t>
                      </a:r>
                      <a:endParaRPr lang="el-GR" sz="2000" dirty="0"/>
                    </a:p>
                  </a:txBody>
                  <a:tcPr/>
                </a:tc>
                <a:tc>
                  <a:txBody>
                    <a:bodyPr/>
                    <a:lstStyle/>
                    <a:p>
                      <a:r>
                        <a:rPr lang="el-GR" sz="2000" dirty="0" smtClean="0"/>
                        <a:t>Σχεδιάζει το </a:t>
                      </a:r>
                      <a:r>
                        <a:rPr lang="en-US" sz="2000" dirty="0" smtClean="0"/>
                        <a:t>y </a:t>
                      </a:r>
                      <a:r>
                        <a:rPr lang="en-US" sz="2000" dirty="0" err="1" smtClean="0"/>
                        <a:t>vs</a:t>
                      </a:r>
                      <a:r>
                        <a:rPr lang="en-US" sz="2000" dirty="0" smtClean="0"/>
                        <a:t> x</a:t>
                      </a:r>
                      <a:r>
                        <a:rPr lang="el-GR" sz="2000" dirty="0" smtClean="0"/>
                        <a:t> (διανύσματα ή πίνακες)</a:t>
                      </a:r>
                      <a:endParaRPr lang="el-GR" sz="2000" dirty="0"/>
                    </a:p>
                  </a:txBody>
                  <a:tcPr/>
                </a:tc>
              </a:tr>
              <a:tr h="370840">
                <a:tc>
                  <a:txBody>
                    <a:bodyPr/>
                    <a:lstStyle/>
                    <a:p>
                      <a:r>
                        <a:rPr lang="en-US" sz="2000" dirty="0" smtClean="0"/>
                        <a:t>plot (x,y1,x,y2,x,y3)</a:t>
                      </a:r>
                    </a:p>
                    <a:p>
                      <a:r>
                        <a:rPr lang="en-US" sz="2000" dirty="0" err="1" smtClean="0"/>
                        <a:t>xlabel</a:t>
                      </a:r>
                      <a:r>
                        <a:rPr lang="en-US" sz="2000" baseline="0" dirty="0" smtClean="0"/>
                        <a:t> (‘X label’)</a:t>
                      </a:r>
                      <a:endParaRPr lang="el-GR" sz="2000" dirty="0"/>
                    </a:p>
                  </a:txBody>
                  <a:tcPr/>
                </a:tc>
                <a:tc>
                  <a:txBody>
                    <a:bodyPr/>
                    <a:lstStyle/>
                    <a:p>
                      <a:r>
                        <a:rPr lang="el-GR" sz="2000" dirty="0" smtClean="0"/>
                        <a:t>Σχεδιάζει</a:t>
                      </a:r>
                      <a:r>
                        <a:rPr lang="el-GR" sz="2000" baseline="0" dirty="0" smtClean="0"/>
                        <a:t> τα </a:t>
                      </a:r>
                      <a:r>
                        <a:rPr lang="en-US" sz="2000" baseline="0" dirty="0" smtClean="0"/>
                        <a:t>y1, y2 &amp; y3 </a:t>
                      </a:r>
                      <a:r>
                        <a:rPr lang="en-US" sz="2000" baseline="0" dirty="0" err="1" smtClean="0"/>
                        <a:t>vs</a:t>
                      </a:r>
                      <a:r>
                        <a:rPr lang="en-US" sz="2000" baseline="0" dirty="0" smtClean="0"/>
                        <a:t> x </a:t>
                      </a:r>
                      <a:r>
                        <a:rPr lang="el-GR" sz="2000" baseline="0" dirty="0" smtClean="0"/>
                        <a:t>στο ίδιο γραφικό</a:t>
                      </a:r>
                    </a:p>
                    <a:p>
                      <a:r>
                        <a:rPr lang="el-GR" sz="2000" baseline="0" dirty="0" smtClean="0"/>
                        <a:t>Βάζει ετικέτα στον άξονα των Χ</a:t>
                      </a:r>
                      <a:endParaRPr lang="el-GR" sz="2000" dirty="0"/>
                    </a:p>
                  </a:txBody>
                  <a:tcPr/>
                </a:tc>
              </a:tr>
              <a:tr h="370840">
                <a:tc>
                  <a:txBody>
                    <a:bodyPr/>
                    <a:lstStyle/>
                    <a:p>
                      <a:r>
                        <a:rPr lang="en-US" sz="2000" dirty="0" err="1" smtClean="0"/>
                        <a:t>ylabel</a:t>
                      </a:r>
                      <a:r>
                        <a:rPr lang="en-US" sz="2000" dirty="0" smtClean="0"/>
                        <a:t> (‘Y label’)</a:t>
                      </a:r>
                    </a:p>
                    <a:p>
                      <a:r>
                        <a:rPr lang="en-US" sz="2000" dirty="0" smtClean="0"/>
                        <a:t>title (‘Title’)</a:t>
                      </a:r>
                      <a:endParaRPr lang="el-GR" sz="2000" dirty="0"/>
                    </a:p>
                  </a:txBody>
                  <a:tcPr/>
                </a:tc>
                <a:tc>
                  <a:txBody>
                    <a:bodyPr/>
                    <a:lstStyle/>
                    <a:p>
                      <a:r>
                        <a:rPr lang="el-GR" sz="2000" dirty="0" smtClean="0"/>
                        <a:t>Βάζει ετικέτα στον άξονα των Υ</a:t>
                      </a:r>
                    </a:p>
                    <a:p>
                      <a:r>
                        <a:rPr lang="el-GR" sz="2000" dirty="0" smtClean="0"/>
                        <a:t>Βάζει τίτλο επάνω στο γραφικό</a:t>
                      </a:r>
                      <a:endParaRPr lang="el-GR" sz="2000" dirty="0"/>
                    </a:p>
                  </a:txBody>
                  <a:tcPr/>
                </a:tc>
              </a:tr>
              <a:tr h="370840">
                <a:tc>
                  <a:txBody>
                    <a:bodyPr/>
                    <a:lstStyle/>
                    <a:p>
                      <a:r>
                        <a:rPr lang="en-US" sz="2000" dirty="0" smtClean="0"/>
                        <a:t>grid</a:t>
                      </a:r>
                      <a:endParaRPr lang="el-GR" sz="2000" dirty="0"/>
                    </a:p>
                  </a:txBody>
                  <a:tcPr/>
                </a:tc>
                <a:tc>
                  <a:txBody>
                    <a:bodyPr/>
                    <a:lstStyle/>
                    <a:p>
                      <a:r>
                        <a:rPr lang="el-GR" sz="2000" dirty="0" smtClean="0"/>
                        <a:t>Προσθέτει</a:t>
                      </a:r>
                      <a:r>
                        <a:rPr lang="el-GR" sz="2000" baseline="0" dirty="0" smtClean="0"/>
                        <a:t> ένα πλέγμα κάθετων και οριζόντιων γραμμών</a:t>
                      </a:r>
                      <a:endParaRPr lang="el-GR"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gtext</a:t>
                      </a:r>
                      <a:r>
                        <a:rPr lang="en-US" sz="2000" dirty="0" smtClean="0"/>
                        <a:t> (‘Text’)</a:t>
                      </a:r>
                      <a:endParaRPr lang="el-GR"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sz="2000" dirty="0" smtClean="0"/>
                    </a:p>
                    <a:p>
                      <a:r>
                        <a:rPr lang="en-US" sz="2000" dirty="0" err="1" smtClean="0"/>
                        <a:t>explot</a:t>
                      </a:r>
                      <a:r>
                        <a:rPr lang="en-US" sz="2000" dirty="0" smtClean="0"/>
                        <a:t> (‘sin(x)’)</a:t>
                      </a:r>
                      <a:endParaRPr lang="el-GR" sz="2000" dirty="0"/>
                    </a:p>
                  </a:txBody>
                  <a:tcPr/>
                </a:tc>
                <a:tc>
                  <a:txBody>
                    <a:bodyPr/>
                    <a:lstStyle/>
                    <a:p>
                      <a:r>
                        <a:rPr lang="el-GR" sz="2000" dirty="0" smtClean="0"/>
                        <a:t>Προσθέτει</a:t>
                      </a:r>
                      <a:r>
                        <a:rPr lang="el-GR" sz="2000" baseline="0" dirty="0" smtClean="0"/>
                        <a:t> όποιο κείμενο θέλουμε στο σημείο που θα δείξουμε με το ποντίκι.</a:t>
                      </a:r>
                    </a:p>
                    <a:p>
                      <a:r>
                        <a:rPr lang="el-GR" sz="2000" baseline="0" dirty="0" smtClean="0"/>
                        <a:t>Σχεδιάζει συναρτήσεις από τον τύπο τους</a:t>
                      </a:r>
                      <a:endParaRPr lang="el-GR" sz="2000"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747759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Γραφικές Παραστάσεις</a:t>
            </a:r>
            <a:br>
              <a:rPr lang="el-GR" sz="4400" dirty="0">
                <a:solidFill>
                  <a:srgbClr val="084077"/>
                </a:solidFill>
              </a:rPr>
            </a:br>
            <a:r>
              <a:rPr lang="el-GR" sz="3600" b="0" dirty="0" smtClean="0">
                <a:solidFill>
                  <a:srgbClr val="084077"/>
                </a:solidFill>
              </a:rPr>
              <a:t>(2 </a:t>
            </a:r>
            <a:r>
              <a:rPr lang="el-GR" sz="3600" b="0" dirty="0">
                <a:solidFill>
                  <a:srgbClr val="084077"/>
                </a:solidFill>
              </a:rPr>
              <a:t>από </a:t>
            </a:r>
            <a:r>
              <a:rPr lang="el-GR" sz="3600" b="0" dirty="0" smtClean="0">
                <a:solidFill>
                  <a:srgbClr val="084077"/>
                </a:solidFill>
              </a:rPr>
              <a:t>3)</a:t>
            </a:r>
            <a:endParaRPr lang="el-GR" sz="3600" dirty="0"/>
          </a:p>
        </p:txBody>
      </p:sp>
      <p:sp>
        <p:nvSpPr>
          <p:cNvPr id="3" name="Θέση περιεχομένου 2"/>
          <p:cNvSpPr>
            <a:spLocks noGrp="1"/>
          </p:cNvSpPr>
          <p:nvPr>
            <p:ph idx="1"/>
          </p:nvPr>
        </p:nvSpPr>
        <p:spPr>
          <a:xfrm>
            <a:off x="457200" y="1025352"/>
            <a:ext cx="8229600" cy="5040560"/>
          </a:xfrm>
        </p:spPr>
        <p:txBody>
          <a:bodyPr>
            <a:normAutofit/>
          </a:bodyPr>
          <a:lstStyle/>
          <a:p>
            <a:pPr>
              <a:spcBef>
                <a:spcPts val="1200"/>
              </a:spcBef>
              <a:buNone/>
            </a:pPr>
            <a:r>
              <a:rPr lang="el-GR" sz="2400" dirty="0"/>
              <a:t>Τα δεδομένα </a:t>
            </a:r>
            <a:r>
              <a:rPr lang="en-US" sz="2400" dirty="0"/>
              <a:t>x</a:t>
            </a:r>
            <a:r>
              <a:rPr lang="el-GR" sz="2400" dirty="0"/>
              <a:t>, </a:t>
            </a:r>
            <a:r>
              <a:rPr lang="en-US" sz="2400" dirty="0"/>
              <a:t>y</a:t>
            </a:r>
            <a:r>
              <a:rPr lang="el-GR" sz="2400" dirty="0"/>
              <a:t>, κλπ., που θέλουμε να σχεδιάσουμε έχουν  τη μορφή πινάκων που έχουν προκύψει από προηγούμενες εντολές ή από κάποιο αρχείο</a:t>
            </a:r>
          </a:p>
          <a:p>
            <a:pPr>
              <a:spcBef>
                <a:spcPts val="1200"/>
              </a:spcBef>
            </a:pPr>
            <a:r>
              <a:rPr lang="el-GR" sz="2400" dirty="0"/>
              <a:t>Π.χ.: Πρώτα δημιουργούμε το διάνυσμα Χ το οποίο αρχίζει από το -400 και με βήμα 1 φτάνει στο 400 και περιέχει 801 στοιχεία. Στη συνέχεια δημιουργούμε το </a:t>
            </a:r>
            <a:r>
              <a:rPr lang="en-US" sz="2400" dirty="0"/>
              <a:t>Y</a:t>
            </a:r>
            <a:r>
              <a:rPr lang="el-GR" sz="2400" dirty="0"/>
              <a:t> δηλαδή τη συνάρτηση που θέλουμε να σχεδιάσουμε και η οποία είναι:  </a:t>
            </a:r>
            <a:r>
              <a:rPr lang="en-US" sz="2400" dirty="0"/>
              <a:t>Y</a:t>
            </a:r>
            <a:r>
              <a:rPr lang="el-GR" sz="2400" dirty="0"/>
              <a:t> = </a:t>
            </a:r>
            <a:r>
              <a:rPr lang="el-GR" sz="2400" dirty="0" err="1"/>
              <a:t>ημ</a:t>
            </a:r>
            <a:r>
              <a:rPr lang="el-GR" sz="2400" dirty="0"/>
              <a:t>(Χ/100). Τέλος δίνουμε την εντολή  </a:t>
            </a:r>
            <a:r>
              <a:rPr lang="en-US" sz="2400" b="1" dirty="0"/>
              <a:t>plot</a:t>
            </a:r>
            <a:r>
              <a:rPr lang="el-GR" sz="2400" b="1" dirty="0"/>
              <a:t>(</a:t>
            </a:r>
            <a:r>
              <a:rPr lang="en-US" sz="2400" b="1" dirty="0"/>
              <a:t>X</a:t>
            </a:r>
            <a:r>
              <a:rPr lang="el-GR" sz="2400" b="1" dirty="0"/>
              <a:t>,</a:t>
            </a:r>
            <a:r>
              <a:rPr lang="en-US" sz="2400" b="1" dirty="0"/>
              <a:t>Y</a:t>
            </a:r>
            <a:r>
              <a:rPr lang="el-GR" sz="2400" b="1" dirty="0"/>
              <a:t>)</a:t>
            </a:r>
            <a:r>
              <a:rPr lang="el-GR" sz="2400" dirty="0"/>
              <a:t> </a:t>
            </a:r>
          </a:p>
          <a:p>
            <a:endParaRPr lang="el-GR" dirty="0"/>
          </a:p>
        </p:txBody>
      </p:sp>
      <p:pic>
        <p:nvPicPr>
          <p:cNvPr id="5" name="Εικόνα 4" title="Γραφικές Παραστάσεις"/>
          <p:cNvPicPr>
            <a:picLocks noChangeAspect="1"/>
          </p:cNvPicPr>
          <p:nvPr/>
        </p:nvPicPr>
        <p:blipFill>
          <a:blip r:embed="rId2"/>
          <a:stretch>
            <a:fillRect/>
          </a:stretch>
        </p:blipFill>
        <p:spPr>
          <a:xfrm>
            <a:off x="49684" y="4509120"/>
            <a:ext cx="3566469" cy="481626"/>
          </a:xfrm>
          <a:prstGeom prst="rect">
            <a:avLst/>
          </a:prstGeom>
        </p:spPr>
      </p:pic>
      <p:pic>
        <p:nvPicPr>
          <p:cNvPr id="6" name="Εικόνα 5" title="Γραφικές Παραστάσεις"/>
          <p:cNvPicPr>
            <a:picLocks noChangeAspect="1"/>
          </p:cNvPicPr>
          <p:nvPr/>
        </p:nvPicPr>
        <p:blipFill>
          <a:blip r:embed="rId3"/>
          <a:stretch>
            <a:fillRect/>
          </a:stretch>
        </p:blipFill>
        <p:spPr>
          <a:xfrm>
            <a:off x="3843484" y="4255779"/>
            <a:ext cx="4566300" cy="2469094"/>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7" name="TextBox 6"/>
          <p:cNvSpPr txBox="1"/>
          <p:nvPr/>
        </p:nvSpPr>
        <p:spPr>
          <a:xfrm>
            <a:off x="1043608" y="5043227"/>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8" name="TextBox 7"/>
          <p:cNvSpPr txBox="1"/>
          <p:nvPr/>
        </p:nvSpPr>
        <p:spPr>
          <a:xfrm rot="5400000">
            <a:off x="7883246" y="542973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684357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Γραφικές Παραστάσεις</a:t>
            </a:r>
            <a:br>
              <a:rPr lang="el-GR" sz="4400" dirty="0">
                <a:solidFill>
                  <a:srgbClr val="084077"/>
                </a:solidFill>
              </a:rPr>
            </a:br>
            <a:r>
              <a:rPr lang="el-GR" sz="3600" b="0" dirty="0" smtClean="0">
                <a:solidFill>
                  <a:srgbClr val="084077"/>
                </a:solidFill>
              </a:rPr>
              <a:t>(3 </a:t>
            </a:r>
            <a:r>
              <a:rPr lang="el-GR" sz="3600" b="0" dirty="0">
                <a:solidFill>
                  <a:srgbClr val="084077"/>
                </a:solidFill>
              </a:rPr>
              <a:t>από </a:t>
            </a:r>
            <a:r>
              <a:rPr lang="el-GR" sz="3600" b="0" dirty="0" smtClean="0">
                <a:solidFill>
                  <a:srgbClr val="084077"/>
                </a:solidFill>
              </a:rPr>
              <a:t>3)</a:t>
            </a:r>
            <a:endParaRPr lang="el-GR" sz="3600" dirty="0"/>
          </a:p>
        </p:txBody>
      </p:sp>
      <p:sp>
        <p:nvSpPr>
          <p:cNvPr id="3" name="Θέση περιεχομένου 2"/>
          <p:cNvSpPr>
            <a:spLocks noGrp="1"/>
          </p:cNvSpPr>
          <p:nvPr>
            <p:ph idx="1"/>
          </p:nvPr>
        </p:nvSpPr>
        <p:spPr/>
        <p:txBody>
          <a:bodyPr>
            <a:normAutofit/>
          </a:bodyPr>
          <a:lstStyle/>
          <a:p>
            <a:r>
              <a:rPr lang="el-GR" sz="2400" dirty="0"/>
              <a:t>Μπορούμε επίσης να σχεδιάσουμε πολλές παραστάσεις μαζί και να προσθέσουμε πλέγμα, ετικέτες και τίτλους, κλπ. Π.χ.:</a:t>
            </a:r>
          </a:p>
          <a:p>
            <a:endParaRPr lang="el-GR" sz="2400" dirty="0"/>
          </a:p>
        </p:txBody>
      </p:sp>
      <p:pic>
        <p:nvPicPr>
          <p:cNvPr id="5" name="Εικόνα 4" title="Γραφικές Παραστάσεις"/>
          <p:cNvPicPr>
            <a:picLocks noChangeAspect="1"/>
          </p:cNvPicPr>
          <p:nvPr/>
        </p:nvPicPr>
        <p:blipFill>
          <a:blip r:embed="rId2"/>
          <a:stretch>
            <a:fillRect/>
          </a:stretch>
        </p:blipFill>
        <p:spPr>
          <a:xfrm>
            <a:off x="1752354" y="1996405"/>
            <a:ext cx="5639289" cy="1944793"/>
          </a:xfrm>
          <a:prstGeom prst="rect">
            <a:avLst/>
          </a:prstGeom>
        </p:spPr>
      </p:pic>
      <p:pic>
        <p:nvPicPr>
          <p:cNvPr id="6" name="Εικόνα 5" title="Γραφικές Παραστάσεις"/>
          <p:cNvPicPr>
            <a:picLocks noChangeAspect="1"/>
          </p:cNvPicPr>
          <p:nvPr/>
        </p:nvPicPr>
        <p:blipFill>
          <a:blip r:embed="rId3"/>
          <a:stretch>
            <a:fillRect/>
          </a:stretch>
        </p:blipFill>
        <p:spPr>
          <a:xfrm>
            <a:off x="1752353" y="3941198"/>
            <a:ext cx="5639289" cy="284089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7" name="TextBox 6"/>
          <p:cNvSpPr txBox="1"/>
          <p:nvPr/>
        </p:nvSpPr>
        <p:spPr>
          <a:xfrm rot="5400000">
            <a:off x="6866588" y="2988399"/>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8" name="TextBox 7"/>
          <p:cNvSpPr txBox="1"/>
          <p:nvPr/>
        </p:nvSpPr>
        <p:spPr>
          <a:xfrm rot="5400000">
            <a:off x="6866587" y="5388096"/>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206824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rgbClr val="084077"/>
                </a:solidFill>
              </a:rPr>
              <a:t>3-D </a:t>
            </a:r>
            <a:r>
              <a:rPr lang="el-GR" dirty="0">
                <a:solidFill>
                  <a:srgbClr val="084077"/>
                </a:solidFill>
              </a:rPr>
              <a:t>Γραφικά</a:t>
            </a:r>
          </a:p>
        </p:txBody>
      </p:sp>
      <p:sp>
        <p:nvSpPr>
          <p:cNvPr id="3" name="Θέση περιεχομένου 2"/>
          <p:cNvSpPr>
            <a:spLocks noGrp="1"/>
          </p:cNvSpPr>
          <p:nvPr>
            <p:ph idx="1"/>
          </p:nvPr>
        </p:nvSpPr>
        <p:spPr/>
        <p:txBody>
          <a:bodyPr>
            <a:normAutofit/>
          </a:bodyPr>
          <a:lstStyle/>
          <a:p>
            <a:r>
              <a:rPr lang="el-GR" sz="2400" dirty="0"/>
              <a:t>Για τις τρισδιάστατες (3-</a:t>
            </a:r>
            <a:r>
              <a:rPr lang="en-US" sz="2400" dirty="0"/>
              <a:t>D</a:t>
            </a:r>
            <a:r>
              <a:rPr lang="el-GR" sz="2400" dirty="0"/>
              <a:t>) γραφικές  παραστάσεις, το </a:t>
            </a:r>
            <a:r>
              <a:rPr lang="el-GR" sz="2400" dirty="0" err="1"/>
              <a:t>MatLab</a:t>
            </a:r>
            <a:r>
              <a:rPr lang="el-GR" sz="2400" dirty="0"/>
              <a:t> διαθέτει ειδικές εντολές όπως είναι η </a:t>
            </a:r>
            <a:r>
              <a:rPr lang="en-US" sz="2400" dirty="0"/>
              <a:t>mesh</a:t>
            </a:r>
            <a:r>
              <a:rPr lang="el-GR" sz="2400" dirty="0"/>
              <a:t>(), </a:t>
            </a:r>
            <a:r>
              <a:rPr lang="en-US" sz="2400" dirty="0"/>
              <a:t>surf</a:t>
            </a:r>
            <a:r>
              <a:rPr lang="el-GR" sz="2400" dirty="0"/>
              <a:t>(), κ.ά., που σχεδιάζουν τα δεδομένα στους άξονες Χ-Υ-Ζ. Για παράδειγμα για να σχεδιάσουμε την συνάρτηση: </a:t>
            </a:r>
            <a:r>
              <a:rPr lang="en-US" sz="2400" b="1" i="1" dirty="0"/>
              <a:t>z </a:t>
            </a:r>
            <a:r>
              <a:rPr lang="el-GR" sz="2400" b="1" dirty="0"/>
              <a:t>= </a:t>
            </a:r>
            <a:r>
              <a:rPr lang="en-US" sz="2400" b="1" i="1" dirty="0"/>
              <a:t>x </a:t>
            </a:r>
            <a:r>
              <a:rPr lang="el-GR" sz="2400" b="1" dirty="0"/>
              <a:t>· </a:t>
            </a:r>
            <a:r>
              <a:rPr lang="en-US" sz="2400" b="1" dirty="0" err="1"/>
              <a:t>exp</a:t>
            </a:r>
            <a:r>
              <a:rPr lang="el-GR" sz="2400" b="1" dirty="0"/>
              <a:t>( -</a:t>
            </a:r>
            <a:r>
              <a:rPr lang="en-US" sz="2400" b="1" i="1" dirty="0"/>
              <a:t>x</a:t>
            </a:r>
            <a:r>
              <a:rPr lang="el-GR" sz="2400" b="1" baseline="30000" dirty="0"/>
              <a:t>2 </a:t>
            </a:r>
            <a:r>
              <a:rPr lang="el-GR" sz="2400" b="1" dirty="0"/>
              <a:t>-</a:t>
            </a:r>
            <a:r>
              <a:rPr lang="en-US" sz="2400" b="1" i="1" dirty="0"/>
              <a:t>y</a:t>
            </a:r>
            <a:r>
              <a:rPr lang="el-GR" sz="2400" b="1" baseline="30000" dirty="0"/>
              <a:t>2 </a:t>
            </a:r>
            <a:r>
              <a:rPr lang="el-GR" sz="2400" b="1" dirty="0"/>
              <a:t>)</a:t>
            </a:r>
            <a:r>
              <a:rPr lang="el-GR" sz="2400" dirty="0"/>
              <a:t>  στο διάστημα </a:t>
            </a:r>
            <a:br>
              <a:rPr lang="el-GR" sz="2400" dirty="0"/>
            </a:br>
            <a:r>
              <a:rPr lang="el-GR" sz="2400" b="1" dirty="0"/>
              <a:t>-2 &lt; </a:t>
            </a:r>
            <a:r>
              <a:rPr lang="en-US" sz="2400" b="1" dirty="0"/>
              <a:t>x </a:t>
            </a:r>
            <a:r>
              <a:rPr lang="el-GR" sz="2400" b="1" dirty="0"/>
              <a:t>&lt; 2</a:t>
            </a:r>
            <a:r>
              <a:rPr lang="el-GR" sz="2400" dirty="0"/>
              <a:t> και </a:t>
            </a:r>
            <a:r>
              <a:rPr lang="el-GR" sz="2400" b="1" dirty="0"/>
              <a:t>-2 &lt; </a:t>
            </a:r>
            <a:r>
              <a:rPr lang="en-US" sz="2400" b="1" i="1" dirty="0"/>
              <a:t>y </a:t>
            </a:r>
            <a:r>
              <a:rPr lang="el-GR" sz="2400" b="1" dirty="0"/>
              <a:t>&lt; 2</a:t>
            </a:r>
            <a:r>
              <a:rPr lang="el-GR" sz="2400" dirty="0"/>
              <a:t>  δίνουμε τις εντολές:</a:t>
            </a:r>
          </a:p>
          <a:p>
            <a:endParaRPr lang="el-GR" sz="2400" dirty="0"/>
          </a:p>
        </p:txBody>
      </p:sp>
      <p:pic>
        <p:nvPicPr>
          <p:cNvPr id="5" name="Εικόνα 4" title="3-D Γραφικά"/>
          <p:cNvPicPr>
            <a:picLocks noChangeAspect="1"/>
          </p:cNvPicPr>
          <p:nvPr/>
        </p:nvPicPr>
        <p:blipFill>
          <a:blip r:embed="rId2"/>
          <a:stretch>
            <a:fillRect/>
          </a:stretch>
        </p:blipFill>
        <p:spPr>
          <a:xfrm>
            <a:off x="179512" y="3516889"/>
            <a:ext cx="5112568" cy="876932"/>
          </a:xfrm>
          <a:prstGeom prst="rect">
            <a:avLst/>
          </a:prstGeom>
        </p:spPr>
      </p:pic>
      <p:pic>
        <p:nvPicPr>
          <p:cNvPr id="6" name="Εικόνα 5" title="3-D Γραφικά"/>
          <p:cNvPicPr>
            <a:picLocks noChangeAspect="1"/>
          </p:cNvPicPr>
          <p:nvPr/>
        </p:nvPicPr>
        <p:blipFill>
          <a:blip r:embed="rId3"/>
          <a:stretch>
            <a:fillRect/>
          </a:stretch>
        </p:blipFill>
        <p:spPr>
          <a:xfrm>
            <a:off x="4582344" y="4051171"/>
            <a:ext cx="3493311" cy="2731245"/>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7" name="TextBox 6"/>
          <p:cNvSpPr txBox="1"/>
          <p:nvPr/>
        </p:nvSpPr>
        <p:spPr>
          <a:xfrm>
            <a:off x="2685399" y="4330626"/>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9" name="TextBox 8"/>
          <p:cNvSpPr txBox="1"/>
          <p:nvPr/>
        </p:nvSpPr>
        <p:spPr>
          <a:xfrm rot="5400000">
            <a:off x="7599827" y="5341355"/>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051793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84077"/>
                </a:solidFill>
              </a:rPr>
              <a:t>Προγραμματισμός (</a:t>
            </a:r>
            <a:r>
              <a:rPr lang="en-US" dirty="0">
                <a:solidFill>
                  <a:srgbClr val="084077"/>
                </a:solidFill>
              </a:rPr>
              <a:t>M-file</a:t>
            </a:r>
            <a:r>
              <a:rPr lang="en-US" dirty="0" smtClean="0">
                <a:solidFill>
                  <a:srgbClr val="084077"/>
                </a:solidFill>
              </a:rPr>
              <a:t>)</a:t>
            </a:r>
            <a:r>
              <a:rPr lang="el-GR" dirty="0" smtClean="0">
                <a:solidFill>
                  <a:srgbClr val="084077"/>
                </a:solidFill>
              </a:rPr>
              <a:t/>
            </a:r>
            <a:br>
              <a:rPr lang="el-GR" dirty="0" smtClean="0">
                <a:solidFill>
                  <a:srgbClr val="084077"/>
                </a:solidFill>
              </a:rPr>
            </a:br>
            <a:r>
              <a:rPr lang="el-GR" sz="3600" b="0" dirty="0" smtClean="0">
                <a:solidFill>
                  <a:srgbClr val="084077"/>
                </a:solidFill>
              </a:rPr>
              <a:t>(1 από 3)</a:t>
            </a:r>
            <a:endParaRPr lang="el-GR" sz="3600" b="0" dirty="0">
              <a:solidFill>
                <a:srgbClr val="084077"/>
              </a:solidFill>
            </a:endParaRPr>
          </a:p>
        </p:txBody>
      </p:sp>
      <p:sp>
        <p:nvSpPr>
          <p:cNvPr id="3" name="Θέση περιεχομένου 2"/>
          <p:cNvSpPr>
            <a:spLocks noGrp="1"/>
          </p:cNvSpPr>
          <p:nvPr>
            <p:ph idx="1"/>
          </p:nvPr>
        </p:nvSpPr>
        <p:spPr/>
        <p:txBody>
          <a:bodyPr>
            <a:normAutofit/>
          </a:bodyPr>
          <a:lstStyle/>
          <a:p>
            <a:pPr>
              <a:spcBef>
                <a:spcPts val="1800"/>
              </a:spcBef>
              <a:buNone/>
            </a:pPr>
            <a:r>
              <a:rPr lang="el-GR" sz="2400" dirty="0"/>
              <a:t>Μετατροπή της εργασίας μας σε πρόγραμμα (M-</a:t>
            </a:r>
            <a:r>
              <a:rPr lang="en-GB" sz="2400" dirty="0"/>
              <a:t>file</a:t>
            </a:r>
            <a:r>
              <a:rPr lang="el-GR" sz="2400" dirty="0"/>
              <a:t>)</a:t>
            </a:r>
          </a:p>
          <a:p>
            <a:pPr>
              <a:spcBef>
                <a:spcPts val="1800"/>
              </a:spcBef>
            </a:pPr>
            <a:r>
              <a:rPr lang="el-GR" sz="2400" dirty="0"/>
              <a:t>Αντιγράφουμε όλες τις εντολές με την ίδια σειρά σε ένα αρχείο κειμένου και το αποθηκεύουμε με ένα όνομα και με επέκταση (.</a:t>
            </a:r>
            <a:r>
              <a:rPr lang="en-US" sz="2400" dirty="0"/>
              <a:t>m</a:t>
            </a:r>
            <a:r>
              <a:rPr lang="el-GR" sz="2400" dirty="0"/>
              <a:t>). </a:t>
            </a:r>
          </a:p>
          <a:p>
            <a:pPr>
              <a:spcBef>
                <a:spcPts val="1800"/>
              </a:spcBef>
            </a:pPr>
            <a:r>
              <a:rPr lang="el-GR" sz="2400" dirty="0"/>
              <a:t>Π.χ., για τα ξαναδημιουργήσουμε τα προηγούμενα γραφικά, ανοίγουμε τον </a:t>
            </a:r>
            <a:r>
              <a:rPr lang="en-US" sz="2400" b="1" dirty="0"/>
              <a:t>Editor</a:t>
            </a:r>
            <a:r>
              <a:rPr lang="en-US" sz="2400" dirty="0"/>
              <a:t> </a:t>
            </a:r>
            <a:r>
              <a:rPr lang="el-GR" sz="2400" dirty="0"/>
              <a:t>από το μενού </a:t>
            </a:r>
            <a:r>
              <a:rPr lang="en-US" sz="2400" b="1" dirty="0"/>
              <a:t>File</a:t>
            </a:r>
            <a:r>
              <a:rPr lang="el-GR" sz="2400" b="1" dirty="0"/>
              <a:t> &gt; </a:t>
            </a:r>
            <a:r>
              <a:rPr lang="en-US" sz="2400" b="1" dirty="0"/>
              <a:t>New</a:t>
            </a:r>
            <a:r>
              <a:rPr lang="el-GR" sz="2400" b="1" dirty="0"/>
              <a:t> &gt; </a:t>
            </a:r>
            <a:r>
              <a:rPr lang="en-US" sz="2400" b="1" dirty="0"/>
              <a:t>M</a:t>
            </a:r>
            <a:r>
              <a:rPr lang="el-GR" sz="2400" b="1" dirty="0"/>
              <a:t>-</a:t>
            </a:r>
            <a:r>
              <a:rPr lang="en-US" sz="2400" b="1" dirty="0"/>
              <a:t>file</a:t>
            </a:r>
            <a:r>
              <a:rPr lang="en-US" sz="2400" dirty="0"/>
              <a:t> </a:t>
            </a:r>
            <a:r>
              <a:rPr lang="el-GR" sz="2400" dirty="0"/>
              <a:t>και αντιγράφουμε από το </a:t>
            </a:r>
            <a:r>
              <a:rPr lang="en-US" sz="2400" dirty="0"/>
              <a:t>CW </a:t>
            </a:r>
            <a:r>
              <a:rPr lang="el-GR" sz="2400" dirty="0"/>
              <a:t>όλες τις εντολές που δώσαμε στη προηγούμενες διαφάνειες. Το αποθηκεύουμε με το όνομα: </a:t>
            </a:r>
            <a:r>
              <a:rPr lang="el-GR" sz="2400" dirty="0" err="1"/>
              <a:t>graph_test.m</a:t>
            </a:r>
            <a:r>
              <a:rPr lang="el-GR" sz="2400" dirty="0"/>
              <a:t>, δίνουμε στο </a:t>
            </a:r>
            <a:r>
              <a:rPr lang="en-US" sz="2400" dirty="0"/>
              <a:t>CW </a:t>
            </a:r>
            <a:r>
              <a:rPr lang="el-GR" sz="2400" dirty="0"/>
              <a:t>την εντολή:  </a:t>
            </a:r>
            <a:r>
              <a:rPr lang="el-GR" sz="2400" b="1" dirty="0"/>
              <a:t>&gt;&gt; </a:t>
            </a:r>
            <a:r>
              <a:rPr lang="el-GR" sz="2400" b="1" dirty="0" err="1"/>
              <a:t>graph_test</a:t>
            </a:r>
            <a:r>
              <a:rPr lang="el-GR" sz="2400" dirty="0"/>
              <a:t> και παρατηρούμε τα γραφικά να δημιουργούνται.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718849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84077"/>
                </a:solidFill>
              </a:rPr>
              <a:t>Προγραμματισμός (</a:t>
            </a:r>
            <a:r>
              <a:rPr lang="en-US" dirty="0">
                <a:solidFill>
                  <a:srgbClr val="084077"/>
                </a:solidFill>
              </a:rPr>
              <a:t>M-file)</a:t>
            </a:r>
            <a:r>
              <a:rPr lang="el-GR" dirty="0">
                <a:solidFill>
                  <a:srgbClr val="084077"/>
                </a:solidFill>
              </a:rPr>
              <a:t/>
            </a:r>
            <a:br>
              <a:rPr lang="el-GR" dirty="0">
                <a:solidFill>
                  <a:srgbClr val="084077"/>
                </a:solidFill>
              </a:rPr>
            </a:br>
            <a:r>
              <a:rPr lang="el-GR" sz="3600" b="0" dirty="0" smtClean="0">
                <a:solidFill>
                  <a:srgbClr val="084077"/>
                </a:solidFill>
              </a:rPr>
              <a:t>(2 </a:t>
            </a:r>
            <a:r>
              <a:rPr lang="el-GR" sz="3600" b="0" dirty="0">
                <a:solidFill>
                  <a:srgbClr val="084077"/>
                </a:solidFill>
              </a:rPr>
              <a:t>από </a:t>
            </a:r>
            <a:r>
              <a:rPr lang="el-GR" sz="3600" b="0" dirty="0" smtClean="0">
                <a:solidFill>
                  <a:srgbClr val="084077"/>
                </a:solidFill>
              </a:rPr>
              <a:t>3)</a:t>
            </a:r>
            <a:endParaRPr lang="el-GR" dirty="0"/>
          </a:p>
        </p:txBody>
      </p:sp>
      <p:pic>
        <p:nvPicPr>
          <p:cNvPr id="5" name="Θέση περιεχομένου 4" title="Editor"/>
          <p:cNvPicPr>
            <a:picLocks noGrp="1" noChangeAspect="1"/>
          </p:cNvPicPr>
          <p:nvPr>
            <p:ph idx="1"/>
          </p:nvPr>
        </p:nvPicPr>
        <p:blipFill>
          <a:blip r:embed="rId2"/>
          <a:stretch>
            <a:fillRect/>
          </a:stretch>
        </p:blipFill>
        <p:spPr>
          <a:xfrm>
            <a:off x="834474" y="1700808"/>
            <a:ext cx="7495739" cy="3574535"/>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6" name="TextBox 5"/>
          <p:cNvSpPr txBox="1"/>
          <p:nvPr/>
        </p:nvSpPr>
        <p:spPr>
          <a:xfrm>
            <a:off x="3851920" y="5275343"/>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317293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84077"/>
                </a:solidFill>
              </a:rPr>
              <a:t>Προγραμματισμός (</a:t>
            </a:r>
            <a:r>
              <a:rPr lang="en-US" dirty="0">
                <a:solidFill>
                  <a:srgbClr val="084077"/>
                </a:solidFill>
              </a:rPr>
              <a:t>M-file)</a:t>
            </a:r>
            <a:r>
              <a:rPr lang="el-GR" dirty="0">
                <a:solidFill>
                  <a:srgbClr val="084077"/>
                </a:solidFill>
              </a:rPr>
              <a:t/>
            </a:r>
            <a:br>
              <a:rPr lang="el-GR" dirty="0">
                <a:solidFill>
                  <a:srgbClr val="084077"/>
                </a:solidFill>
              </a:rPr>
            </a:br>
            <a:r>
              <a:rPr lang="el-GR" sz="3600" b="0" dirty="0" smtClean="0">
                <a:solidFill>
                  <a:srgbClr val="084077"/>
                </a:solidFill>
              </a:rPr>
              <a:t>(3 </a:t>
            </a:r>
            <a:r>
              <a:rPr lang="el-GR" sz="3600" b="0" dirty="0">
                <a:solidFill>
                  <a:srgbClr val="084077"/>
                </a:solidFill>
              </a:rPr>
              <a:t>από </a:t>
            </a:r>
            <a:r>
              <a:rPr lang="el-GR" sz="3600" b="0" dirty="0" smtClean="0">
                <a:solidFill>
                  <a:srgbClr val="084077"/>
                </a:solidFill>
              </a:rPr>
              <a:t>3)</a:t>
            </a:r>
            <a:endParaRPr lang="el-GR" dirty="0"/>
          </a:p>
        </p:txBody>
      </p:sp>
      <p:sp>
        <p:nvSpPr>
          <p:cNvPr id="3" name="Θέση περιεχομένου 2"/>
          <p:cNvSpPr>
            <a:spLocks noGrp="1"/>
          </p:cNvSpPr>
          <p:nvPr>
            <p:ph idx="1"/>
          </p:nvPr>
        </p:nvSpPr>
        <p:spPr/>
        <p:txBody>
          <a:bodyPr>
            <a:normAutofit/>
          </a:bodyPr>
          <a:lstStyle/>
          <a:p>
            <a:pPr>
              <a:spcBef>
                <a:spcPts val="1200"/>
              </a:spcBef>
            </a:pPr>
            <a:r>
              <a:rPr lang="el-GR" sz="2400" dirty="0"/>
              <a:t>Μπορούμε να προσθέσουμε εντολές εισόδου όπως η </a:t>
            </a:r>
            <a:r>
              <a:rPr lang="en-US" sz="2400" b="1" dirty="0"/>
              <a:t>input</a:t>
            </a:r>
            <a:r>
              <a:rPr lang="en-US" sz="2400" dirty="0"/>
              <a:t> </a:t>
            </a:r>
            <a:r>
              <a:rPr lang="el-GR" sz="2400" dirty="0"/>
              <a:t>που θα ζητάνε από τον χρήστη δεδομένα, εντολές εξόδου όπως η </a:t>
            </a:r>
            <a:r>
              <a:rPr lang="en-US" sz="2400" b="1" dirty="0" err="1"/>
              <a:t>disp</a:t>
            </a:r>
            <a:r>
              <a:rPr lang="en-US" sz="2400" dirty="0"/>
              <a:t> </a:t>
            </a:r>
            <a:r>
              <a:rPr lang="el-GR" sz="2400" dirty="0"/>
              <a:t>που θα εμφανίζουν στο χρήστη μηνύματα ή αποτελέσματα, εντολές μορφοποίησης των αποτελεσμάτων όπως οι </a:t>
            </a:r>
            <a:r>
              <a:rPr lang="en-US" sz="2400" b="1" dirty="0" err="1"/>
              <a:t>fprintf</a:t>
            </a:r>
            <a:r>
              <a:rPr lang="el-GR" sz="2400" dirty="0"/>
              <a:t> &amp; </a:t>
            </a:r>
            <a:r>
              <a:rPr lang="en-US" sz="2400" b="1" dirty="0" err="1"/>
              <a:t>sprintf</a:t>
            </a:r>
            <a:r>
              <a:rPr lang="el-GR" sz="2400" dirty="0"/>
              <a:t>, ακόμη και γραμμές με επεξηγηματικά σχόλια οι οποίες αρχίζουν με το σύμβολο (</a:t>
            </a:r>
            <a:r>
              <a:rPr lang="el-GR" sz="2400" b="1" dirty="0"/>
              <a:t>%</a:t>
            </a:r>
            <a:r>
              <a:rPr lang="el-GR" sz="2400" dirty="0"/>
              <a:t>), δεν λαμβάνονται υπ’ </a:t>
            </a:r>
            <a:r>
              <a:rPr lang="el-GR" sz="2400" dirty="0" err="1"/>
              <a:t>όψιν</a:t>
            </a:r>
            <a:r>
              <a:rPr lang="el-GR" sz="2400" dirty="0"/>
              <a:t> από το </a:t>
            </a:r>
            <a:r>
              <a:rPr lang="el-GR" sz="2400" dirty="0" err="1"/>
              <a:t>MatLab</a:t>
            </a:r>
            <a:r>
              <a:rPr lang="el-GR" sz="2400" dirty="0"/>
              <a:t>, και απευθύνονται στον χρήστη που δημιουργεί το M-</a:t>
            </a:r>
            <a:r>
              <a:rPr lang="en-GB" sz="2400" dirty="0"/>
              <a:t>file</a:t>
            </a:r>
            <a:endParaRPr lang="el-GR" sz="2400" dirty="0"/>
          </a:p>
          <a:p>
            <a:pPr>
              <a:spcBef>
                <a:spcPts val="1200"/>
              </a:spcBef>
            </a:pPr>
            <a:r>
              <a:rPr lang="el-GR" sz="2400" dirty="0"/>
              <a:t>Π.χ.: Από 2 εντολές σε πρόγραμμα:</a:t>
            </a:r>
          </a:p>
          <a:p>
            <a:endParaRPr lang="el-GR" dirty="0"/>
          </a:p>
        </p:txBody>
      </p:sp>
      <p:pic>
        <p:nvPicPr>
          <p:cNvPr id="5" name="Εικόνα 4" title="Π.χ.: Από 2 εντολές σε πρόγραμμα"/>
          <p:cNvPicPr>
            <a:picLocks noChangeAspect="1"/>
          </p:cNvPicPr>
          <p:nvPr/>
        </p:nvPicPr>
        <p:blipFill>
          <a:blip r:embed="rId2"/>
          <a:stretch>
            <a:fillRect/>
          </a:stretch>
        </p:blipFill>
        <p:spPr>
          <a:xfrm>
            <a:off x="5292080" y="4106252"/>
            <a:ext cx="2730583" cy="779365"/>
          </a:xfrm>
          <a:prstGeom prst="rect">
            <a:avLst/>
          </a:prstGeom>
        </p:spPr>
      </p:pic>
      <p:pic>
        <p:nvPicPr>
          <p:cNvPr id="6" name="Εικόνα 5" title="Προγραμματισμός (M-file)"/>
          <p:cNvPicPr>
            <a:picLocks noChangeAspect="1"/>
          </p:cNvPicPr>
          <p:nvPr/>
        </p:nvPicPr>
        <p:blipFill>
          <a:blip r:embed="rId3"/>
          <a:stretch>
            <a:fillRect/>
          </a:stretch>
        </p:blipFill>
        <p:spPr>
          <a:xfrm>
            <a:off x="179512" y="5069259"/>
            <a:ext cx="4878504" cy="1652216"/>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7" name="Εικόνα 6" title="Προγραμματισμός (M-file)"/>
          <p:cNvPicPr>
            <a:picLocks noChangeAspect="1"/>
          </p:cNvPicPr>
          <p:nvPr/>
        </p:nvPicPr>
        <p:blipFill>
          <a:blip r:embed="rId4"/>
          <a:stretch>
            <a:fillRect/>
          </a:stretch>
        </p:blipFill>
        <p:spPr>
          <a:xfrm>
            <a:off x="5292080" y="5104934"/>
            <a:ext cx="2987299" cy="1621677"/>
          </a:xfrm>
          <a:prstGeom prst="rect">
            <a:avLst/>
          </a:prstGeom>
        </p:spPr>
      </p:pic>
      <p:sp>
        <p:nvSpPr>
          <p:cNvPr id="8" name="TextBox 7"/>
          <p:cNvSpPr txBox="1"/>
          <p:nvPr/>
        </p:nvSpPr>
        <p:spPr>
          <a:xfrm rot="5400000">
            <a:off x="7762588" y="5675230"/>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9" name="TextBox 8"/>
          <p:cNvSpPr txBox="1"/>
          <p:nvPr/>
        </p:nvSpPr>
        <p:spPr>
          <a:xfrm rot="5400000">
            <a:off x="4532149" y="5933356"/>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10" name="TextBox 9"/>
          <p:cNvSpPr txBox="1"/>
          <p:nvPr/>
        </p:nvSpPr>
        <p:spPr>
          <a:xfrm>
            <a:off x="6142829" y="4783533"/>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990682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84077"/>
                </a:solidFill>
              </a:rPr>
              <a:t>Προγραμματισμός  - </a:t>
            </a:r>
            <a:r>
              <a:rPr lang="el-GR" dirty="0" smtClean="0">
                <a:solidFill>
                  <a:srgbClr val="084077"/>
                </a:solidFill>
              </a:rPr>
              <a:t>Συνάρτηση</a:t>
            </a:r>
            <a:br>
              <a:rPr lang="el-GR" dirty="0" smtClean="0">
                <a:solidFill>
                  <a:srgbClr val="084077"/>
                </a:solidFill>
              </a:rPr>
            </a:br>
            <a:r>
              <a:rPr lang="el-GR" sz="3600" b="0" dirty="0" smtClean="0">
                <a:solidFill>
                  <a:srgbClr val="084077"/>
                </a:solidFill>
              </a:rPr>
              <a:t>(1 από 2)</a:t>
            </a:r>
            <a:endParaRPr lang="el-GR" sz="3600" b="0" dirty="0">
              <a:solidFill>
                <a:srgbClr val="084077"/>
              </a:solidFill>
            </a:endParaRPr>
          </a:p>
        </p:txBody>
      </p:sp>
      <p:sp>
        <p:nvSpPr>
          <p:cNvPr id="3" name="Θέση περιεχομένου 2"/>
          <p:cNvSpPr>
            <a:spLocks noGrp="1"/>
          </p:cNvSpPr>
          <p:nvPr>
            <p:ph idx="1"/>
          </p:nvPr>
        </p:nvSpPr>
        <p:spPr>
          <a:xfrm>
            <a:off x="457200" y="1196751"/>
            <a:ext cx="8229600" cy="5524723"/>
          </a:xfrm>
        </p:spPr>
        <p:txBody>
          <a:bodyPr>
            <a:normAutofit fontScale="70000" lnSpcReduction="20000"/>
          </a:bodyPr>
          <a:lstStyle/>
          <a:p>
            <a:pPr>
              <a:spcBef>
                <a:spcPts val="1800"/>
              </a:spcBef>
              <a:buNone/>
            </a:pPr>
            <a:r>
              <a:rPr lang="el-GR" dirty="0"/>
              <a:t>Συνάρτηση μετατροπής Μοιρών σε Ακτίνια</a:t>
            </a:r>
          </a:p>
          <a:p>
            <a:pPr>
              <a:spcBef>
                <a:spcPts val="1800"/>
              </a:spcBef>
            </a:pPr>
            <a:r>
              <a:rPr lang="el-GR" dirty="0"/>
              <a:t>Το πρόγραμμα στο προηγούμενο παράδειγμα μπορεί να εκτελεστεί μόνο από τον χρήστη. Όμως οι μετατροπές των γωνιών είναι συχνά χρήσιμες και μέσα σε άλλα προγράμματα. Για να μπορεί ένα πρόγραμμα να κληθεί από ένα άλλο πρόγραμμα πρέπει να το κάνουμε </a:t>
            </a:r>
            <a:r>
              <a:rPr lang="el-GR" b="1" dirty="0"/>
              <a:t>συνάρτηση</a:t>
            </a:r>
            <a:r>
              <a:rPr lang="el-GR" dirty="0"/>
              <a:t> (</a:t>
            </a:r>
            <a:r>
              <a:rPr lang="en-US" b="1" dirty="0"/>
              <a:t>function</a:t>
            </a:r>
            <a:r>
              <a:rPr lang="el-GR" dirty="0"/>
              <a:t>).</a:t>
            </a:r>
          </a:p>
          <a:p>
            <a:pPr>
              <a:spcBef>
                <a:spcPts val="1800"/>
              </a:spcBef>
            </a:pPr>
            <a:r>
              <a:rPr lang="el-GR" dirty="0"/>
              <a:t>Οι συναρτήσεις δέχονται τα </a:t>
            </a:r>
            <a:r>
              <a:rPr lang="el-GR" b="1" dirty="0"/>
              <a:t>δεδομένα από την παρένθεση</a:t>
            </a:r>
            <a:r>
              <a:rPr lang="el-GR" dirty="0"/>
              <a:t> που ακολουθεί το όνομά τους, και επιστρέφουν την </a:t>
            </a:r>
            <a:r>
              <a:rPr lang="el-GR" b="1" dirty="0"/>
              <a:t>απάντηση στη θέση του ονόματός</a:t>
            </a:r>
            <a:r>
              <a:rPr lang="el-GR" dirty="0"/>
              <a:t> τους, σαν να ήταν μεταβλητές.</a:t>
            </a:r>
          </a:p>
          <a:p>
            <a:pPr>
              <a:spcBef>
                <a:spcPts val="1800"/>
              </a:spcBef>
            </a:pPr>
            <a:r>
              <a:rPr lang="el-GR" dirty="0"/>
              <a:t>Η πρώτη εντολή είναι η </a:t>
            </a:r>
            <a:r>
              <a:rPr lang="el-GR" b="1" dirty="0"/>
              <a:t>εντολή </a:t>
            </a:r>
            <a:r>
              <a:rPr lang="en-US" b="1" dirty="0"/>
              <a:t>function</a:t>
            </a:r>
            <a:r>
              <a:rPr lang="el-GR" dirty="0"/>
              <a:t>, και περιέχει τη </a:t>
            </a:r>
            <a:r>
              <a:rPr lang="el-GR" b="1" dirty="0"/>
              <a:t>μεταβλητή εξόδου</a:t>
            </a:r>
            <a:r>
              <a:rPr lang="el-GR" dirty="0"/>
              <a:t> με το αποτέλεσμα της συνάρτησης, το   </a:t>
            </a:r>
            <a:r>
              <a:rPr lang="el-GR" b="1" dirty="0"/>
              <a:t>=</a:t>
            </a:r>
            <a:r>
              <a:rPr lang="el-GR" dirty="0"/>
              <a:t> , το </a:t>
            </a:r>
            <a:r>
              <a:rPr lang="el-GR" b="1" dirty="0"/>
              <a:t>όνομα</a:t>
            </a:r>
            <a:r>
              <a:rPr lang="el-GR" dirty="0"/>
              <a:t> της συνάρτησης και τη παρένθεση με τις </a:t>
            </a:r>
            <a:r>
              <a:rPr lang="el-GR" b="1" dirty="0"/>
              <a:t>μεταβλητές εισόδου</a:t>
            </a:r>
            <a:r>
              <a:rPr lang="el-GR" dirty="0"/>
              <a:t> (δεδομένα) της συνάρτησης. </a:t>
            </a:r>
          </a:p>
          <a:p>
            <a:pPr>
              <a:spcBef>
                <a:spcPts val="1800"/>
              </a:spcBef>
            </a:pPr>
            <a:r>
              <a:rPr lang="el-GR" dirty="0"/>
              <a:t>Στη συνέχεια διαγράφουμε όλες τις άλλες εντολές εισόδου και εξόδου (</a:t>
            </a:r>
            <a:r>
              <a:rPr lang="en-US" dirty="0"/>
              <a:t>input</a:t>
            </a:r>
            <a:r>
              <a:rPr lang="el-GR" dirty="0"/>
              <a:t>, </a:t>
            </a:r>
            <a:r>
              <a:rPr lang="en-US" dirty="0" err="1"/>
              <a:t>disp</a:t>
            </a:r>
            <a:r>
              <a:rPr lang="el-GR" dirty="0"/>
              <a:t>, κλπ.) που είχαν σαν σκοπό την επικοινωνία με τον χρήστη και δεν είναι πλέον απαραίτητες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715069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84077"/>
                </a:solidFill>
              </a:rPr>
              <a:t>Προγραμματισμός  - Συνάρτηση</a:t>
            </a:r>
            <a:br>
              <a:rPr lang="el-GR" dirty="0">
                <a:solidFill>
                  <a:srgbClr val="084077"/>
                </a:solidFill>
              </a:rPr>
            </a:br>
            <a:r>
              <a:rPr lang="el-GR" sz="3600" b="0" dirty="0" smtClean="0">
                <a:solidFill>
                  <a:srgbClr val="084077"/>
                </a:solidFill>
              </a:rPr>
              <a:t>(2 </a:t>
            </a:r>
            <a:r>
              <a:rPr lang="el-GR" sz="3600" b="0" dirty="0">
                <a:solidFill>
                  <a:srgbClr val="084077"/>
                </a:solidFill>
              </a:rPr>
              <a:t>από </a:t>
            </a:r>
            <a:r>
              <a:rPr lang="el-GR" sz="3600" b="0" dirty="0" smtClean="0">
                <a:solidFill>
                  <a:srgbClr val="084077"/>
                </a:solidFill>
              </a:rPr>
              <a:t>2)</a:t>
            </a:r>
            <a:endParaRPr lang="el-GR" dirty="0"/>
          </a:p>
        </p:txBody>
      </p:sp>
      <p:sp>
        <p:nvSpPr>
          <p:cNvPr id="3" name="Θέση περιεχομένου 2"/>
          <p:cNvSpPr>
            <a:spLocks noGrp="1"/>
          </p:cNvSpPr>
          <p:nvPr>
            <p:ph idx="1"/>
          </p:nvPr>
        </p:nvSpPr>
        <p:spPr/>
        <p:txBody>
          <a:bodyPr/>
          <a:lstStyle/>
          <a:p>
            <a:r>
              <a:rPr lang="el-GR" sz="2400" dirty="0"/>
              <a:t>Μπορούμε να εκτελέσουμε τη συνάρτηση μέσα από οποιοδήποτε άλλο πρόγραμμα αλλά και από το CW.</a:t>
            </a:r>
          </a:p>
          <a:p>
            <a:endParaRPr lang="el-GR" dirty="0"/>
          </a:p>
        </p:txBody>
      </p:sp>
      <p:pic>
        <p:nvPicPr>
          <p:cNvPr id="5" name="Εικόνα 4" title="Προγραμματισμός  - Συνάρτηση"/>
          <p:cNvPicPr>
            <a:picLocks noChangeAspect="1"/>
          </p:cNvPicPr>
          <p:nvPr/>
        </p:nvPicPr>
        <p:blipFill>
          <a:blip r:embed="rId2"/>
          <a:stretch>
            <a:fillRect/>
          </a:stretch>
        </p:blipFill>
        <p:spPr>
          <a:xfrm>
            <a:off x="429022" y="2132856"/>
            <a:ext cx="5578323" cy="2011854"/>
          </a:xfrm>
          <a:prstGeom prst="rect">
            <a:avLst/>
          </a:prstGeom>
        </p:spPr>
      </p:pic>
      <p:pic>
        <p:nvPicPr>
          <p:cNvPr id="6" name="Εικόνα 5" title="Προγραμματισμός  - Συνάρτηση"/>
          <p:cNvPicPr>
            <a:picLocks noChangeAspect="1"/>
          </p:cNvPicPr>
          <p:nvPr/>
        </p:nvPicPr>
        <p:blipFill>
          <a:blip r:embed="rId3"/>
          <a:stretch>
            <a:fillRect/>
          </a:stretch>
        </p:blipFill>
        <p:spPr>
          <a:xfrm>
            <a:off x="2771800" y="4163760"/>
            <a:ext cx="5151566" cy="234716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7" name="TextBox 6"/>
          <p:cNvSpPr txBox="1"/>
          <p:nvPr/>
        </p:nvSpPr>
        <p:spPr>
          <a:xfrm>
            <a:off x="4474196" y="6356350"/>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8" name="TextBox 7"/>
          <p:cNvSpPr txBox="1"/>
          <p:nvPr/>
        </p:nvSpPr>
        <p:spPr>
          <a:xfrm>
            <a:off x="1365466" y="4046824"/>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233471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Απλοί Υπολογισμοί </a:t>
            </a:r>
            <a:r>
              <a:rPr lang="en-US" sz="4400" dirty="0" smtClean="0">
                <a:solidFill>
                  <a:srgbClr val="084077"/>
                </a:solidFill>
              </a:rPr>
              <a:t/>
            </a:r>
            <a:br>
              <a:rPr lang="en-US" sz="4400" dirty="0" smtClean="0">
                <a:solidFill>
                  <a:srgbClr val="084077"/>
                </a:solidFill>
              </a:rPr>
            </a:br>
            <a:r>
              <a:rPr lang="en-US" sz="3600" b="0" dirty="0" smtClean="0">
                <a:solidFill>
                  <a:srgbClr val="084077"/>
                </a:solidFill>
              </a:rPr>
              <a:t>(</a:t>
            </a:r>
            <a:r>
              <a:rPr lang="el-GR" sz="3600" b="0" dirty="0" smtClean="0">
                <a:solidFill>
                  <a:srgbClr val="084077"/>
                </a:solidFill>
              </a:rPr>
              <a:t>1 από 2)</a:t>
            </a:r>
            <a:endParaRPr lang="el-GR" sz="3600" b="0" dirty="0">
              <a:solidFill>
                <a:srgbClr val="084077"/>
              </a:solidFill>
            </a:endParaRPr>
          </a:p>
        </p:txBody>
      </p:sp>
      <p:sp>
        <p:nvSpPr>
          <p:cNvPr id="3" name="Θέση περιεχομένου 2"/>
          <p:cNvSpPr>
            <a:spLocks noGrp="1"/>
          </p:cNvSpPr>
          <p:nvPr>
            <p:ph idx="1"/>
          </p:nvPr>
        </p:nvSpPr>
        <p:spPr>
          <a:xfrm>
            <a:off x="457200" y="1196752"/>
            <a:ext cx="8229600" cy="576064"/>
          </a:xfrm>
        </p:spPr>
        <p:txBody>
          <a:bodyPr>
            <a:normAutofit/>
          </a:bodyPr>
          <a:lstStyle/>
          <a:p>
            <a:r>
              <a:rPr lang="el-GR" sz="2400" dirty="0"/>
              <a:t>Μετατροπή Μοιρών σε Ακτίνια</a:t>
            </a:r>
          </a:p>
          <a:p>
            <a:endParaRPr lang="el-GR" sz="2400" dirty="0"/>
          </a:p>
        </p:txBody>
      </p:sp>
      <mc:AlternateContent xmlns:mc="http://schemas.openxmlformats.org/markup-compatibility/2006" xmlns:a14="http://schemas.microsoft.com/office/drawing/2010/main">
        <mc:Choice Requires="a14">
          <p:sp>
            <p:nvSpPr>
              <p:cNvPr id="5" name="TextBox 4"/>
              <p:cNvSpPr txBox="1"/>
              <p:nvPr/>
            </p:nvSpPr>
            <p:spPr>
              <a:xfrm>
                <a:off x="1823492" y="1656390"/>
                <a:ext cx="5830044" cy="793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sz="2400" i="1" smtClean="0">
                              <a:latin typeface="Cambria Math"/>
                            </a:rPr>
                          </m:ctrlPr>
                        </m:fPr>
                        <m:num>
                          <m:r>
                            <a:rPr lang="en-US" sz="2400" b="0" i="1" smtClean="0">
                              <a:latin typeface="Cambria Math" panose="02040503050406030204" pitchFamily="18" charset="0"/>
                            </a:rPr>
                            <m:t>𝑎𝑘𝑡𝑖𝑛𝑖𝑎</m:t>
                          </m:r>
                        </m:num>
                        <m:den>
                          <m:r>
                            <a:rPr lang="el-GR" sz="2400" b="0" i="1" smtClean="0">
                              <a:latin typeface="Cambria Math" panose="02040503050406030204" pitchFamily="18" charset="0"/>
                            </a:rPr>
                            <m:t>𝜋</m:t>
                          </m:r>
                        </m:den>
                      </m:f>
                      <m:r>
                        <a:rPr lang="el-GR" sz="2400" b="0" i="1" smtClean="0">
                          <a:latin typeface="Cambria Math" panose="02040503050406030204" pitchFamily="18" charset="0"/>
                        </a:rPr>
                        <m:t>=</m:t>
                      </m:r>
                      <m:f>
                        <m:fPr>
                          <m:ctrlPr>
                            <a:rPr lang="el-GR" sz="2400" b="0" i="1" smtClean="0">
                              <a:latin typeface="Cambria Math"/>
                            </a:rPr>
                          </m:ctrlPr>
                        </m:fPr>
                        <m:num>
                          <m:r>
                            <a:rPr lang="en-US" sz="2400" b="0" i="1" smtClean="0">
                              <a:latin typeface="Cambria Math" panose="02040503050406030204" pitchFamily="18" charset="0"/>
                            </a:rPr>
                            <m:t>𝑚𝑜𝑖𝑟𝑒𝑠</m:t>
                          </m:r>
                        </m:num>
                        <m:den>
                          <m:r>
                            <a:rPr lang="en-US" sz="2400" b="0" i="1" smtClean="0">
                              <a:latin typeface="Cambria Math" panose="02040503050406030204" pitchFamily="18" charset="0"/>
                            </a:rPr>
                            <m:t>180</m:t>
                          </m:r>
                        </m:den>
                      </m:f>
                      <m:r>
                        <a:rPr lang="en-US" sz="2400" b="0" i="1" smtClean="0">
                          <a:latin typeface="Cambria Math" panose="02040503050406030204" pitchFamily="18" charset="0"/>
                        </a:rPr>
                        <m:t>⇒</m:t>
                      </m:r>
                      <m:r>
                        <a:rPr lang="en-US" sz="2400" b="0" i="1" smtClean="0">
                          <a:latin typeface="Cambria Math" panose="02040503050406030204" pitchFamily="18" charset="0"/>
                        </a:rPr>
                        <m:t>𝑎𝑘𝑡𝑖𝑛𝑖𝑎</m:t>
                      </m:r>
                      <m:r>
                        <a:rPr lang="en-US" sz="2400" b="0" i="1" smtClean="0">
                          <a:latin typeface="Cambria Math" panose="02040503050406030204" pitchFamily="18" charset="0"/>
                        </a:rPr>
                        <m:t>=</m:t>
                      </m:r>
                      <m:f>
                        <m:fPr>
                          <m:ctrlPr>
                            <a:rPr lang="en-US" sz="2400" b="0" i="1" smtClean="0">
                              <a:latin typeface="Cambria Math"/>
                            </a:rPr>
                          </m:ctrlPr>
                        </m:fPr>
                        <m:num>
                          <m:r>
                            <a:rPr lang="en-US" sz="2400" b="0" i="1" smtClean="0">
                              <a:latin typeface="Cambria Math" panose="02040503050406030204" pitchFamily="18" charset="0"/>
                            </a:rPr>
                            <m:t>𝑚𝑜𝑖𝑟𝑒𝑠</m:t>
                          </m:r>
                          <m:r>
                            <a:rPr lang="en-US" sz="2400" b="0" i="1" smtClean="0">
                              <a:latin typeface="Cambria Math" panose="02040503050406030204" pitchFamily="18" charset="0"/>
                              <a:ea typeface="Cambria Math" panose="02040503050406030204" pitchFamily="18" charset="0"/>
                            </a:rPr>
                            <m:t>∙</m:t>
                          </m:r>
                          <m:r>
                            <a:rPr lang="el-GR" sz="2400" b="0" i="1" smtClean="0">
                              <a:latin typeface="Cambria Math" panose="02040503050406030204" pitchFamily="18" charset="0"/>
                              <a:ea typeface="Cambria Math" panose="02040503050406030204" pitchFamily="18" charset="0"/>
                            </a:rPr>
                            <m:t>𝜋</m:t>
                          </m:r>
                        </m:num>
                        <m:den>
                          <m:r>
                            <a:rPr lang="el-GR" sz="2400" b="0" i="1" smtClean="0">
                              <a:latin typeface="Cambria Math" panose="02040503050406030204" pitchFamily="18" charset="0"/>
                            </a:rPr>
                            <m:t>180</m:t>
                          </m:r>
                        </m:den>
                      </m:f>
                    </m:oMath>
                  </m:oMathPara>
                </a14:m>
                <a:endParaRPr lang="el-GR" sz="2400" dirty="0">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23492" y="1656390"/>
                <a:ext cx="5830044" cy="793551"/>
              </a:xfrm>
              <a:prstGeom prst="rect">
                <a:avLst/>
              </a:prstGeom>
              <a:blipFill rotWithShape="0">
                <a:blip r:embed="rId2"/>
                <a:stretch>
                  <a:fillRect/>
                </a:stretch>
              </a:blipFill>
            </p:spPr>
            <p:txBody>
              <a:bodyPr/>
              <a:lstStyle/>
              <a:p>
                <a:r>
                  <a:rPr lang="el-GR">
                    <a:noFill/>
                  </a:rPr>
                  <a:t> </a:t>
                </a:r>
              </a:p>
            </p:txBody>
          </p:sp>
        </mc:Fallback>
      </mc:AlternateContent>
      <p:pic>
        <p:nvPicPr>
          <p:cNvPr id="6" name="Εικόνα 5" title="𝑎𝑘𝑡𝑖𝑛𝑖𝑎/𝜋=𝑚𝑜𝑖𝑟𝑒𝑠/180⇒𝑎𝑘𝑡𝑖𝑛𝑖𝑎=(𝑚𝑜𝑖𝑟𝑒𝑠∙𝜋)/180"/>
          <p:cNvPicPr>
            <a:picLocks noChangeAspect="1"/>
          </p:cNvPicPr>
          <p:nvPr/>
        </p:nvPicPr>
        <p:blipFill>
          <a:blip r:embed="rId3"/>
          <a:stretch>
            <a:fillRect/>
          </a:stretch>
        </p:blipFill>
        <p:spPr>
          <a:xfrm>
            <a:off x="2680391" y="2460990"/>
            <a:ext cx="3783218" cy="2133525"/>
          </a:xfrm>
          <a:prstGeom prst="rect">
            <a:avLst/>
          </a:prstGeom>
        </p:spPr>
      </p:pic>
      <p:sp>
        <p:nvSpPr>
          <p:cNvPr id="7" name="Ορθογώνιο 6"/>
          <p:cNvSpPr/>
          <p:nvPr/>
        </p:nvSpPr>
        <p:spPr>
          <a:xfrm>
            <a:off x="433164" y="4605564"/>
            <a:ext cx="6552728" cy="1061829"/>
          </a:xfrm>
          <a:prstGeom prst="rect">
            <a:avLst/>
          </a:prstGeom>
        </p:spPr>
        <p:txBody>
          <a:bodyPr wrap="square">
            <a:spAutoFit/>
          </a:bodyPr>
          <a:lstStyle/>
          <a:p>
            <a:pPr marL="342900" indent="-342900">
              <a:spcBef>
                <a:spcPts val="1800"/>
              </a:spcBef>
              <a:buFont typeface="Arial" panose="020B0604020202020204" pitchFamily="34" charset="0"/>
              <a:buChar char="•"/>
            </a:pPr>
            <a:r>
              <a:rPr lang="el-GR" sz="2400" dirty="0">
                <a:latin typeface="+mn-lt"/>
              </a:rPr>
              <a:t>Μετατροπή θερμοκρασίας </a:t>
            </a:r>
            <a:r>
              <a:rPr lang="el-GR" sz="2400" dirty="0" err="1">
                <a:latin typeface="+mn-lt"/>
              </a:rPr>
              <a:t>οC</a:t>
            </a:r>
            <a:r>
              <a:rPr lang="el-GR" sz="2400" dirty="0">
                <a:latin typeface="+mn-lt"/>
              </a:rPr>
              <a:t> σε </a:t>
            </a:r>
            <a:r>
              <a:rPr lang="el-GR" sz="2400" dirty="0" err="1">
                <a:latin typeface="+mn-lt"/>
              </a:rPr>
              <a:t>οF</a:t>
            </a:r>
            <a:endParaRPr lang="el-GR" sz="2400" dirty="0">
              <a:latin typeface="+mn-lt"/>
            </a:endParaRPr>
          </a:p>
          <a:p>
            <a:pPr>
              <a:spcBef>
                <a:spcPts val="1800"/>
              </a:spcBef>
            </a:pPr>
            <a:r>
              <a:rPr lang="el-GR" sz="2400" dirty="0">
                <a:latin typeface="+mn-lt"/>
              </a:rPr>
              <a:t>Ο τύπος μετατροπής είναι:  F = 32 + C * 9/5.</a:t>
            </a:r>
          </a:p>
        </p:txBody>
      </p:sp>
      <p:pic>
        <p:nvPicPr>
          <p:cNvPr id="8" name="Εικόνα 7" title="F = 32 + C * 9/5."/>
          <p:cNvPicPr>
            <a:picLocks noChangeAspect="1"/>
          </p:cNvPicPr>
          <p:nvPr/>
        </p:nvPicPr>
        <p:blipFill>
          <a:blip r:embed="rId4"/>
          <a:stretch>
            <a:fillRect/>
          </a:stretch>
        </p:blipFill>
        <p:spPr>
          <a:xfrm>
            <a:off x="2152877" y="5673330"/>
            <a:ext cx="4858933" cy="1079086"/>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
        <p:nvSpPr>
          <p:cNvPr id="9" name="TextBox 8"/>
          <p:cNvSpPr txBox="1"/>
          <p:nvPr/>
        </p:nvSpPr>
        <p:spPr>
          <a:xfrm rot="5400000">
            <a:off x="5910299" y="3621746"/>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10" name="TextBox 9"/>
          <p:cNvSpPr txBox="1"/>
          <p:nvPr/>
        </p:nvSpPr>
        <p:spPr>
          <a:xfrm rot="5400000">
            <a:off x="6533559" y="6074373"/>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105769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5861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517867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a:t>Βασίλειος Μούσας 2014. Βασίλειος Μούσας. «Προγραμματισμός &amp; Εφαρμογές Η/Υ (Θ). Ενότητα </a:t>
            </a:r>
            <a:r>
              <a:rPr lang="en-US" sz="2000" dirty="0" smtClean="0"/>
              <a:t>9</a:t>
            </a:r>
            <a:r>
              <a:rPr lang="el-GR" sz="2000" dirty="0" smtClean="0"/>
              <a:t>: </a:t>
            </a:r>
            <a:r>
              <a:rPr lang="el-GR" sz="2000" dirty="0"/>
              <a:t>Εισαγωγή στο Περιβάλλον Προγραμματισμού </a:t>
            </a:r>
            <a:r>
              <a:rPr lang="el-GR" sz="2000" dirty="0" err="1"/>
              <a:t>MatLab</a:t>
            </a:r>
            <a:r>
              <a:rPr lang="el-GR" sz="2000" dirty="0"/>
              <a:t> (Μέρος </a:t>
            </a:r>
            <a:r>
              <a:rPr lang="en-US" sz="2000" dirty="0" smtClean="0"/>
              <a:t>2</a:t>
            </a:r>
            <a:r>
              <a:rPr lang="el-GR" sz="2000" dirty="0" smtClean="0"/>
              <a:t>ο)». </a:t>
            </a:r>
            <a:endParaRPr lang="en-US" sz="2000" dirty="0" smtClean="0"/>
          </a:p>
          <a:p>
            <a:pPr marL="0" indent="0">
              <a:spcBef>
                <a:spcPts val="0"/>
              </a:spcBef>
              <a:buNone/>
            </a:pP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685192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489978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90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645735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110622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84077"/>
                </a:solidFill>
              </a:rPr>
              <a:t>Απλοί Υπολογισμοί </a:t>
            </a:r>
            <a:r>
              <a:rPr lang="en-US" sz="4400" dirty="0">
                <a:solidFill>
                  <a:srgbClr val="084077"/>
                </a:solidFill>
              </a:rPr>
              <a:t/>
            </a:r>
            <a:br>
              <a:rPr lang="en-US" sz="4400" dirty="0">
                <a:solidFill>
                  <a:srgbClr val="084077"/>
                </a:solidFill>
              </a:rPr>
            </a:br>
            <a:r>
              <a:rPr lang="en-US" sz="3600" b="0" dirty="0" smtClean="0">
                <a:solidFill>
                  <a:srgbClr val="084077"/>
                </a:solidFill>
              </a:rPr>
              <a:t>(</a:t>
            </a:r>
            <a:r>
              <a:rPr lang="el-GR" sz="3600" b="0" dirty="0" smtClean="0">
                <a:solidFill>
                  <a:srgbClr val="084077"/>
                </a:solidFill>
              </a:rPr>
              <a:t>2 </a:t>
            </a:r>
            <a:r>
              <a:rPr lang="el-GR" sz="3600" b="0" dirty="0">
                <a:solidFill>
                  <a:srgbClr val="084077"/>
                </a:solidFill>
              </a:rPr>
              <a:t>από </a:t>
            </a:r>
            <a:r>
              <a:rPr lang="el-GR" sz="3600" b="0" dirty="0" smtClean="0">
                <a:solidFill>
                  <a:srgbClr val="084077"/>
                </a:solidFill>
              </a:rPr>
              <a:t>2)</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1440160"/>
              </a:xfrm>
            </p:spPr>
            <p:txBody>
              <a:bodyPr>
                <a:normAutofit/>
              </a:bodyPr>
              <a:lstStyle/>
              <a:p>
                <a:r>
                  <a:rPr lang="el-GR" sz="2400" dirty="0" smtClean="0"/>
                  <a:t>Απόσταση μεταξύ 2 σημείων</a:t>
                </a:r>
                <a:endParaRPr lang="en-US" sz="2400" dirty="0" smtClean="0"/>
              </a:p>
              <a:p>
                <a:pPr marL="0" indent="0">
                  <a:buNone/>
                </a:pPr>
                <a:endParaRPr lang="el-GR" sz="2400" dirty="0" smtClean="0"/>
              </a:p>
              <a:p>
                <a:pPr marL="0" indent="0">
                  <a:spcBef>
                    <a:spcPts val="2400"/>
                  </a:spcBef>
                  <a:buNone/>
                </a:pP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rPr>
                        <m:t>𝑑</m:t>
                      </m:r>
                      <m:r>
                        <a:rPr lang="en-US" sz="2800" b="0" i="1" smtClean="0">
                          <a:latin typeface="Cambria Math" panose="02040503050406030204" pitchFamily="18" charset="0"/>
                        </a:rPr>
                        <m:t>=</m:t>
                      </m:r>
                      <m:rad>
                        <m:radPr>
                          <m:degHide m:val="on"/>
                          <m:ctrlPr>
                            <a:rPr lang="en-US" sz="2800" b="0" i="1" smtClean="0">
                              <a:latin typeface="Cambria Math"/>
                            </a:rPr>
                          </m:ctrlPr>
                        </m:radPr>
                        <m:deg/>
                        <m:e>
                          <m:sSup>
                            <m:sSupPr>
                              <m:ctrlPr>
                                <a:rPr lang="en-US" sz="2800" b="0" i="1" smtClean="0">
                                  <a:latin typeface="Cambria Math"/>
                                </a:rPr>
                              </m:ctrlPr>
                            </m:sSupPr>
                            <m:e>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e>
                              </m:d>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a:rPr>
                              </m:ctrlPr>
                            </m:sSupPr>
                            <m:e>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1</m:t>
                                      </m:r>
                                    </m:sub>
                                  </m:sSub>
                                </m:e>
                              </m:d>
                            </m:e>
                            <m:sup>
                              <m:r>
                                <a:rPr lang="en-US" sz="2800" b="0" i="1" smtClean="0">
                                  <a:latin typeface="Cambria Math" panose="02040503050406030204" pitchFamily="18" charset="0"/>
                                </a:rPr>
                                <m:t>2</m:t>
                              </m:r>
                            </m:sup>
                          </m:sSup>
                        </m:e>
                      </m:rad>
                    </m:oMath>
                  </m:oMathPara>
                </a14:m>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1440160"/>
              </a:xfrm>
              <a:blipFill rotWithShape="0">
                <a:blip r:embed="rId2"/>
                <a:stretch>
                  <a:fillRect l="-963" t="-3376"/>
                </a:stretch>
              </a:blipFill>
            </p:spPr>
            <p:txBody>
              <a:bodyPr/>
              <a:lstStyle/>
              <a:p>
                <a:r>
                  <a:rPr lang="el-GR">
                    <a:noFill/>
                  </a:rPr>
                  <a:t> </a:t>
                </a:r>
              </a:p>
            </p:txBody>
          </p:sp>
        </mc:Fallback>
      </mc:AlternateContent>
      <p:pic>
        <p:nvPicPr>
          <p:cNvPr id="5" name="Εικόνα 4" title="𝑑=√((𝑥_2−𝑥_1 )^2+(𝑦_2+𝑦_1 )^2 )"/>
          <p:cNvPicPr>
            <a:picLocks noChangeAspect="1"/>
          </p:cNvPicPr>
          <p:nvPr/>
        </p:nvPicPr>
        <p:blipFill>
          <a:blip r:embed="rId3"/>
          <a:stretch>
            <a:fillRect/>
          </a:stretch>
        </p:blipFill>
        <p:spPr>
          <a:xfrm>
            <a:off x="1987072" y="2569089"/>
            <a:ext cx="5169856" cy="1121761"/>
          </a:xfrm>
          <a:prstGeom prst="rect">
            <a:avLst/>
          </a:prstGeom>
        </p:spPr>
      </p:pic>
      <p:sp>
        <p:nvSpPr>
          <p:cNvPr id="6" name="Ορθογώνιο 5"/>
          <p:cNvSpPr/>
          <p:nvPr/>
        </p:nvSpPr>
        <p:spPr>
          <a:xfrm>
            <a:off x="457200" y="4009249"/>
            <a:ext cx="7488832" cy="461665"/>
          </a:xfrm>
          <a:prstGeom prst="rect">
            <a:avLst/>
          </a:prstGeom>
        </p:spPr>
        <p:txBody>
          <a:bodyPr wrap="square">
            <a:spAutoFit/>
          </a:bodyPr>
          <a:lstStyle/>
          <a:p>
            <a:pPr marL="342900" indent="-342900">
              <a:buFont typeface="Arial" panose="020B0604020202020204" pitchFamily="34" charset="0"/>
              <a:buChar char="•"/>
            </a:pPr>
            <a:r>
              <a:rPr lang="el-GR" sz="2400" dirty="0">
                <a:latin typeface="+mn-lt"/>
              </a:rPr>
              <a:t>Μετατροπή Καρτεσιανών συντεταγμένων σε Σφαιρικές</a:t>
            </a:r>
          </a:p>
        </p:txBody>
      </p:sp>
      <mc:AlternateContent xmlns:mc="http://schemas.openxmlformats.org/markup-compatibility/2006" xmlns:a14="http://schemas.microsoft.com/office/drawing/2010/main">
        <mc:Choice Requires="a14">
          <p:sp>
            <p:nvSpPr>
              <p:cNvPr id="7" name="TextBox 6"/>
              <p:cNvSpPr txBox="1"/>
              <p:nvPr/>
            </p:nvSpPr>
            <p:spPr>
              <a:xfrm>
                <a:off x="1953164" y="4470914"/>
                <a:ext cx="5969304" cy="660437"/>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𝑅</m:t>
                    </m:r>
                    <m:r>
                      <a:rPr lang="en-US" sz="2800" b="0" i="1" smtClean="0">
                        <a:latin typeface="Cambria Math" panose="02040503050406030204" pitchFamily="18" charset="0"/>
                      </a:rPr>
                      <m:t>=</m:t>
                    </m:r>
                    <m:rad>
                      <m:radPr>
                        <m:degHide m:val="on"/>
                        <m:ctrlPr>
                          <a:rPr lang="en-US" sz="2800" b="0" i="1" smtClean="0">
                            <a:latin typeface="Cambria Math"/>
                          </a:rPr>
                        </m:ctrlPr>
                      </m:radPr>
                      <m:deg/>
                      <m:e>
                        <m:sSup>
                          <m:sSupPr>
                            <m:ctrlPr>
                              <a:rPr lang="en-US" sz="2800" b="0" i="1" smtClean="0">
                                <a:latin typeface="Cambria Math"/>
                              </a:rPr>
                            </m:ctrlPr>
                          </m:sSupPr>
                          <m:e>
                            <m:r>
                              <a:rPr lang="en-US" sz="2800" b="0" i="1" smtClean="0">
                                <a:latin typeface="Cambria Math" panose="02040503050406030204" pitchFamily="18" charset="0"/>
                              </a:rPr>
                              <m:t>𝑋</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a:rPr>
                            </m:ctrlPr>
                          </m:sSupPr>
                          <m:e>
                            <m:r>
                              <a:rPr lang="en-US" sz="2800" b="0" i="1" smtClean="0">
                                <a:latin typeface="Cambria Math" panose="02040503050406030204" pitchFamily="18" charset="0"/>
                              </a:rPr>
                              <m:t>𝑌</m:t>
                            </m:r>
                          </m:e>
                          <m:sup>
                            <m:r>
                              <a:rPr lang="en-US" sz="2800" b="0" i="1" smtClean="0">
                                <a:latin typeface="Cambria Math" panose="02040503050406030204" pitchFamily="18" charset="0"/>
                              </a:rPr>
                              <m:t>2</m:t>
                            </m:r>
                          </m:sup>
                        </m:sSup>
                      </m:e>
                    </m:rad>
                  </m:oMath>
                </a14:m>
                <a:r>
                  <a:rPr lang="en-US" sz="2800" dirty="0" smtClean="0"/>
                  <a:t> ,</a:t>
                </a:r>
                <a:r>
                  <a:rPr lang="el-GR" sz="2800" dirty="0" smtClean="0"/>
                  <a:t> </a:t>
                </a:r>
                <a:r>
                  <a:rPr lang="en-US" sz="2800" dirty="0" smtClean="0"/>
                  <a:t> </a:t>
                </a:r>
                <a14:m>
                  <m:oMath xmlns:m="http://schemas.openxmlformats.org/officeDocument/2006/math">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l-GR" sz="2800" b="0" i="1" smtClean="0">
                        <a:latin typeface="Cambria Math" panose="02040503050406030204" pitchFamily="18" charset="0"/>
                      </a:rPr>
                      <m:t>𝜏𝜊𝜉𝜀𝜑</m:t>
                    </m:r>
                    <m:d>
                      <m:dPr>
                        <m:ctrlPr>
                          <a:rPr lang="el-GR" sz="2800" b="0" i="1" smtClean="0">
                            <a:latin typeface="Cambria Math"/>
                          </a:rPr>
                        </m:ctrlPr>
                      </m:dPr>
                      <m:e>
                        <m:f>
                          <m:fPr>
                            <m:ctrlPr>
                              <a:rPr lang="el-GR" sz="2800" b="0" i="1" smtClean="0">
                                <a:latin typeface="Cambria Math"/>
                              </a:rPr>
                            </m:ctrlPr>
                          </m:fPr>
                          <m:num>
                            <m:r>
                              <m:rPr>
                                <m:sty m:val="p"/>
                              </m:rPr>
                              <a:rPr lang="el-GR" sz="2800" b="0" i="0" smtClean="0">
                                <a:latin typeface="Cambria Math" panose="02040503050406030204" pitchFamily="18" charset="0"/>
                              </a:rPr>
                              <m:t>Υ</m:t>
                            </m:r>
                          </m:num>
                          <m:den>
                            <m:r>
                              <m:rPr>
                                <m:sty m:val="p"/>
                              </m:rPr>
                              <a:rPr lang="el-GR" sz="2800" b="0" i="0" smtClean="0">
                                <a:latin typeface="Cambria Math" panose="02040503050406030204" pitchFamily="18" charset="0"/>
                              </a:rPr>
                              <m:t>Χ</m:t>
                            </m:r>
                          </m:den>
                        </m:f>
                      </m:e>
                    </m:d>
                  </m:oMath>
                </a14:m>
                <a:endParaRPr lang="el-GR"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953164" y="4470914"/>
                <a:ext cx="5969304" cy="660437"/>
              </a:xfrm>
              <a:prstGeom prst="rect">
                <a:avLst/>
              </a:prstGeom>
              <a:blipFill rotWithShape="0">
                <a:blip r:embed="rId4"/>
                <a:stretch>
                  <a:fillRect t="-1835" b="-11927"/>
                </a:stretch>
              </a:blipFill>
            </p:spPr>
            <p:txBody>
              <a:bodyPr/>
              <a:lstStyle/>
              <a:p>
                <a:r>
                  <a:rPr lang="el-GR">
                    <a:noFill/>
                  </a:rPr>
                  <a:t> </a:t>
                </a:r>
              </a:p>
            </p:txBody>
          </p:sp>
        </mc:Fallback>
      </mc:AlternateContent>
      <p:pic>
        <p:nvPicPr>
          <p:cNvPr id="8" name="Εικόνα 7" title="𝑅=√(𝑋^2+𝑌^2 ) ,  𝐹=𝜏𝜊𝜉𝜀𝜑(Υ/Χ)"/>
          <p:cNvPicPr>
            <a:picLocks noChangeAspect="1"/>
          </p:cNvPicPr>
          <p:nvPr/>
        </p:nvPicPr>
        <p:blipFill>
          <a:blip r:embed="rId5"/>
          <a:stretch>
            <a:fillRect/>
          </a:stretch>
        </p:blipFill>
        <p:spPr>
          <a:xfrm>
            <a:off x="1953164" y="5187551"/>
            <a:ext cx="5084505" cy="1670449"/>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9" name="TextBox 8"/>
          <p:cNvSpPr txBox="1"/>
          <p:nvPr/>
        </p:nvSpPr>
        <p:spPr>
          <a:xfrm>
            <a:off x="4201438" y="3676050"/>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10" name="TextBox 9"/>
          <p:cNvSpPr txBox="1"/>
          <p:nvPr/>
        </p:nvSpPr>
        <p:spPr>
          <a:xfrm rot="5400000">
            <a:off x="6514027" y="5976588"/>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092076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84077"/>
                </a:solidFill>
              </a:rPr>
              <a:t>Συναρτήσεις</a:t>
            </a:r>
          </a:p>
        </p:txBody>
      </p:sp>
      <p:sp>
        <p:nvSpPr>
          <p:cNvPr id="3" name="Θέση περιεχομένου 2"/>
          <p:cNvSpPr>
            <a:spLocks noGrp="1"/>
          </p:cNvSpPr>
          <p:nvPr>
            <p:ph idx="1"/>
          </p:nvPr>
        </p:nvSpPr>
        <p:spPr>
          <a:xfrm>
            <a:off x="457200" y="1196752"/>
            <a:ext cx="8229600" cy="576064"/>
          </a:xfrm>
        </p:spPr>
        <p:txBody>
          <a:bodyPr/>
          <a:lstStyle/>
          <a:p>
            <a:r>
              <a:rPr lang="el-GR" sz="2400" dirty="0"/>
              <a:t>Εσωτερικές Συναρτήσεις του </a:t>
            </a:r>
            <a:r>
              <a:rPr lang="en-US" sz="2400" dirty="0"/>
              <a:t>MATLAB </a:t>
            </a:r>
          </a:p>
          <a:p>
            <a:pPr marL="0" indent="0">
              <a:buNone/>
            </a:pPr>
            <a:endParaRPr lang="el-GR" dirty="0"/>
          </a:p>
        </p:txBody>
      </p:sp>
      <mc:AlternateContent xmlns:mc="http://schemas.openxmlformats.org/markup-compatibility/2006" xmlns:a14="http://schemas.microsoft.com/office/drawing/2010/main">
        <mc:Choice Requires="a14">
          <p:graphicFrame>
            <p:nvGraphicFramePr>
              <p:cNvPr id="5" name="Πίνακας 4" title="Εσωτερικές Συναρτήσεις του MATLAB "/>
              <p:cNvGraphicFramePr>
                <a:graphicFrameLocks noGrp="1"/>
              </p:cNvGraphicFramePr>
              <p:nvPr>
                <p:extLst>
                  <p:ext uri="{D42A27DB-BD31-4B8C-83A1-F6EECF244321}">
                    <p14:modId xmlns:p14="http://schemas.microsoft.com/office/powerpoint/2010/main" val="2777596261"/>
                  </p:ext>
                </p:extLst>
              </p:nvPr>
            </p:nvGraphicFramePr>
            <p:xfrm>
              <a:off x="179512" y="1772816"/>
              <a:ext cx="8864674" cy="3901440"/>
            </p:xfrm>
            <a:graphic>
              <a:graphicData uri="http://schemas.openxmlformats.org/drawingml/2006/table">
                <a:tbl>
                  <a:tblPr firstRow="1" bandRow="1">
                    <a:tableStyleId>{5940675A-B579-460E-94D1-54222C63F5DA}</a:tableStyleId>
                  </a:tblPr>
                  <a:tblGrid>
                    <a:gridCol w="1496839"/>
                    <a:gridCol w="2545453"/>
                    <a:gridCol w="1631100"/>
                    <a:gridCol w="1607106"/>
                    <a:gridCol w="1584176"/>
                  </a:tblGrid>
                  <a:tr h="370840">
                    <a:tc>
                      <a:txBody>
                        <a:bodyPr/>
                        <a:lstStyle/>
                        <a:p>
                          <a:r>
                            <a:rPr lang="el-GR" sz="2000" b="1" dirty="0" smtClean="0"/>
                            <a:t>Όνομα</a:t>
                          </a:r>
                          <a:r>
                            <a:rPr lang="el-GR" sz="2000" b="1" baseline="0" dirty="0" smtClean="0"/>
                            <a:t> Συνάρτησης</a:t>
                          </a:r>
                          <a:endParaRPr lang="el-GR" sz="2000" b="1" dirty="0"/>
                        </a:p>
                      </a:txBody>
                      <a:tcPr/>
                    </a:tc>
                    <a:tc>
                      <a:txBody>
                        <a:bodyPr/>
                        <a:lstStyle/>
                        <a:p>
                          <a:r>
                            <a:rPr lang="el-GR" sz="2000" b="1" dirty="0" smtClean="0"/>
                            <a:t>Ερμηνεία </a:t>
                          </a:r>
                          <a:endParaRPr lang="el-GR" sz="2000" b="1" dirty="0"/>
                        </a:p>
                      </a:txBody>
                      <a:tcPr/>
                    </a:tc>
                    <a:tc>
                      <a:txBody>
                        <a:bodyPr/>
                        <a:lstStyle/>
                        <a:p>
                          <a:r>
                            <a:rPr lang="el-GR" sz="2000" b="1" dirty="0" smtClean="0"/>
                            <a:t>Παράδειγμα </a:t>
                          </a:r>
                          <a:endParaRPr lang="el-GR" sz="2000" b="1" dirty="0"/>
                        </a:p>
                      </a:txBody>
                      <a:tcPr/>
                    </a:tc>
                    <a:tc>
                      <a:txBody>
                        <a:bodyPr/>
                        <a:lstStyle/>
                        <a:p>
                          <a:r>
                            <a:rPr lang="el-GR" sz="2000" b="1" dirty="0" smtClean="0"/>
                            <a:t>Εντολή </a:t>
                          </a:r>
                          <a:endParaRPr lang="el-GR" sz="2000" b="1" dirty="0"/>
                        </a:p>
                      </a:txBody>
                      <a:tcPr/>
                    </a:tc>
                    <a:tc>
                      <a:txBody>
                        <a:bodyPr/>
                        <a:lstStyle/>
                        <a:p>
                          <a:r>
                            <a:rPr lang="el-GR" sz="2000" b="1" dirty="0" smtClean="0"/>
                            <a:t>Αποτέλεσμα </a:t>
                          </a:r>
                          <a:endParaRPr lang="el-GR" sz="2000" b="1" dirty="0"/>
                        </a:p>
                      </a:txBody>
                      <a:tcPr/>
                    </a:tc>
                  </a:tr>
                  <a:tr h="370840">
                    <a:tc>
                      <a:txBody>
                        <a:bodyPr/>
                        <a:lstStyle/>
                        <a:p>
                          <a:r>
                            <a:rPr lang="en-US" sz="2000" b="1" dirty="0" smtClean="0"/>
                            <a:t>sin</a:t>
                          </a:r>
                          <a:endParaRPr lang="el-GR" sz="2000" b="1" dirty="0"/>
                        </a:p>
                      </a:txBody>
                      <a:tcPr/>
                    </a:tc>
                    <a:tc>
                      <a:txBody>
                        <a:bodyPr/>
                        <a:lstStyle/>
                        <a:p>
                          <a:r>
                            <a:rPr lang="el-GR" sz="2000" dirty="0" smtClean="0"/>
                            <a:t>Ημίτονο</a:t>
                          </a:r>
                          <a:endParaRPr lang="el-GR" sz="2000" dirty="0"/>
                        </a:p>
                      </a:txBody>
                      <a:tcPr/>
                    </a:tc>
                    <a:tc>
                      <a:txBody>
                        <a:bodyPr/>
                        <a:lstStyle/>
                        <a:p>
                          <a:r>
                            <a:rPr lang="el-GR" sz="2000" dirty="0" err="1" smtClean="0"/>
                            <a:t>ημ</a:t>
                          </a:r>
                          <a:r>
                            <a:rPr lang="el-GR" sz="2000" dirty="0" smtClean="0"/>
                            <a:t>(π)</a:t>
                          </a:r>
                          <a:endParaRPr lang="el-GR" sz="2000" dirty="0"/>
                        </a:p>
                      </a:txBody>
                      <a:tcPr/>
                    </a:tc>
                    <a:tc>
                      <a:txBody>
                        <a:bodyPr/>
                        <a:lstStyle/>
                        <a:p>
                          <a:r>
                            <a:rPr lang="en-US" sz="2000" dirty="0" smtClean="0"/>
                            <a:t>sin(pi)</a:t>
                          </a:r>
                          <a:endParaRPr lang="el-GR" sz="2000" dirty="0"/>
                        </a:p>
                      </a:txBody>
                      <a:tcPr/>
                    </a:tc>
                    <a:tc>
                      <a:txBody>
                        <a:bodyPr/>
                        <a:lstStyle/>
                        <a:p>
                          <a:r>
                            <a:rPr lang="en-US" sz="2000" dirty="0" smtClean="0"/>
                            <a:t>0.0</a:t>
                          </a:r>
                          <a:endParaRPr lang="el-GR" sz="2000" dirty="0"/>
                        </a:p>
                      </a:txBody>
                      <a:tcPr/>
                    </a:tc>
                  </a:tr>
                  <a:tr h="370840">
                    <a:tc>
                      <a:txBody>
                        <a:bodyPr/>
                        <a:lstStyle/>
                        <a:p>
                          <a:r>
                            <a:rPr lang="en-US" sz="2000" b="1" dirty="0" err="1" smtClean="0"/>
                            <a:t>cos</a:t>
                          </a:r>
                          <a:endParaRPr lang="en-US" sz="2000" b="1" dirty="0" smtClean="0"/>
                        </a:p>
                        <a:p>
                          <a:r>
                            <a:rPr lang="en-US" sz="2000" b="1" dirty="0" smtClean="0"/>
                            <a:t>tan</a:t>
                          </a:r>
                          <a:endParaRPr lang="el-GR" sz="2000" b="1" dirty="0" smtClean="0"/>
                        </a:p>
                      </a:txBody>
                      <a:tcPr/>
                    </a:tc>
                    <a:tc>
                      <a:txBody>
                        <a:bodyPr/>
                        <a:lstStyle/>
                        <a:p>
                          <a:r>
                            <a:rPr lang="el-GR" sz="2000" dirty="0" smtClean="0"/>
                            <a:t>συνημίτονο</a:t>
                          </a:r>
                        </a:p>
                        <a:p>
                          <a:r>
                            <a:rPr lang="el-GR" sz="2000" dirty="0" smtClean="0"/>
                            <a:t>εφαπτομένη</a:t>
                          </a:r>
                          <a:endParaRPr lang="el-GR" sz="2000" dirty="0"/>
                        </a:p>
                      </a:txBody>
                      <a:tcPr/>
                    </a:tc>
                    <a:tc>
                      <a:txBody>
                        <a:bodyPr/>
                        <a:lstStyle/>
                        <a:p>
                          <a:r>
                            <a:rPr lang="el-GR" sz="2000" dirty="0" smtClean="0"/>
                            <a:t>συν(π)</a:t>
                          </a:r>
                        </a:p>
                        <a:p>
                          <a:r>
                            <a:rPr lang="el-GR" sz="2000" dirty="0" err="1" smtClean="0"/>
                            <a:t>εφ</a:t>
                          </a:r>
                          <a:r>
                            <a:rPr lang="el-GR" sz="2000" dirty="0" smtClean="0"/>
                            <a:t>(π/4)</a:t>
                          </a:r>
                          <a:endParaRPr lang="el-GR" sz="2000" dirty="0"/>
                        </a:p>
                      </a:txBody>
                      <a:tcPr/>
                    </a:tc>
                    <a:tc>
                      <a:txBody>
                        <a:bodyPr/>
                        <a:lstStyle/>
                        <a:p>
                          <a:r>
                            <a:rPr lang="en-US" sz="2000" dirty="0" err="1" smtClean="0"/>
                            <a:t>cos</a:t>
                          </a:r>
                          <a:r>
                            <a:rPr lang="en-US" sz="2000" baseline="0" dirty="0" smtClean="0"/>
                            <a:t>(pi)</a:t>
                          </a:r>
                        </a:p>
                        <a:p>
                          <a:r>
                            <a:rPr lang="en-US" sz="2000" baseline="0" dirty="0" smtClean="0"/>
                            <a:t>tan(pi/4) </a:t>
                          </a:r>
                          <a:endParaRPr lang="el-GR" sz="2000" dirty="0"/>
                        </a:p>
                      </a:txBody>
                      <a:tcPr/>
                    </a:tc>
                    <a:tc>
                      <a:txBody>
                        <a:bodyPr/>
                        <a:lstStyle/>
                        <a:p>
                          <a:r>
                            <a:rPr lang="en-US" sz="2000" dirty="0" smtClean="0"/>
                            <a:t>1.0</a:t>
                          </a:r>
                        </a:p>
                        <a:p>
                          <a:r>
                            <a:rPr lang="en-US" sz="2000" dirty="0" smtClean="0"/>
                            <a:t>1.0</a:t>
                          </a:r>
                          <a:endParaRPr lang="el-GR" sz="2000" dirty="0"/>
                        </a:p>
                      </a:txBody>
                      <a:tcPr/>
                    </a:tc>
                  </a:tr>
                  <a:tr h="370840">
                    <a:tc>
                      <a:txBody>
                        <a:bodyPr/>
                        <a:lstStyle/>
                        <a:p>
                          <a:r>
                            <a:rPr lang="en-US" sz="2000" b="1" dirty="0" err="1" smtClean="0"/>
                            <a:t>asin</a:t>
                          </a:r>
                          <a:endParaRPr lang="en-US" sz="2000" b="1" dirty="0" smtClean="0"/>
                        </a:p>
                        <a:p>
                          <a:r>
                            <a:rPr lang="en-US" sz="2000" b="1" dirty="0" err="1" smtClean="0"/>
                            <a:t>atan</a:t>
                          </a:r>
                          <a:endParaRPr lang="en-US" sz="2000" b="1" dirty="0" smtClean="0"/>
                        </a:p>
                        <a:p>
                          <a:r>
                            <a:rPr lang="en-US" sz="2000" b="1" dirty="0" err="1" smtClean="0"/>
                            <a:t>exp</a:t>
                          </a:r>
                          <a:r>
                            <a:rPr lang="en-US" sz="2000" b="1" dirty="0" smtClean="0"/>
                            <a:t> </a:t>
                          </a:r>
                          <a:endParaRPr lang="el-GR" sz="2000" b="1" dirty="0"/>
                        </a:p>
                      </a:txBody>
                      <a:tcPr/>
                    </a:tc>
                    <a:tc>
                      <a:txBody>
                        <a:bodyPr/>
                        <a:lstStyle/>
                        <a:p>
                          <a:r>
                            <a:rPr lang="el-GR" sz="2000" dirty="0" smtClean="0"/>
                            <a:t>Συνημίτονο</a:t>
                          </a:r>
                        </a:p>
                        <a:p>
                          <a:r>
                            <a:rPr lang="el-GR" sz="2000" dirty="0" smtClean="0"/>
                            <a:t>Τόξο εφαπτομένης</a:t>
                          </a:r>
                        </a:p>
                        <a:p>
                          <a:r>
                            <a:rPr lang="el-GR" sz="2000" dirty="0" smtClean="0"/>
                            <a:t>Εκθετικό</a:t>
                          </a:r>
                        </a:p>
                      </a:txBody>
                      <a:tcPr/>
                    </a:tc>
                    <a:tc>
                      <a:txBody>
                        <a:bodyPr/>
                        <a:lstStyle/>
                        <a:p>
                          <a:r>
                            <a:rPr lang="el-GR" sz="2000" dirty="0" smtClean="0"/>
                            <a:t>Τοξημ(1)</a:t>
                          </a:r>
                        </a:p>
                        <a:p>
                          <a:r>
                            <a:rPr lang="el-GR" sz="2000" dirty="0" err="1" smtClean="0"/>
                            <a:t>Τοξεφ</a:t>
                          </a:r>
                          <a:r>
                            <a:rPr lang="el-GR" sz="2000" dirty="0" smtClean="0"/>
                            <a:t>(1)</a:t>
                          </a:r>
                        </a:p>
                        <a:p>
                          <a:r>
                            <a:rPr lang="en-US" sz="2000" dirty="0" smtClean="0"/>
                            <a:t>e¹</a:t>
                          </a:r>
                        </a:p>
                      </a:txBody>
                      <a:tcPr/>
                    </a:tc>
                    <a:tc>
                      <a:txBody>
                        <a:bodyPr/>
                        <a:lstStyle/>
                        <a:p>
                          <a:r>
                            <a:rPr lang="en-US" sz="2000" dirty="0" err="1" smtClean="0"/>
                            <a:t>asin</a:t>
                          </a:r>
                          <a:r>
                            <a:rPr lang="en-US" sz="2000" dirty="0" smtClean="0"/>
                            <a:t>(1.0)</a:t>
                          </a:r>
                        </a:p>
                        <a:p>
                          <a:r>
                            <a:rPr lang="en-US" sz="2000" dirty="0" err="1" smtClean="0"/>
                            <a:t>atan</a:t>
                          </a:r>
                          <a:r>
                            <a:rPr lang="en-US" sz="2000" dirty="0" smtClean="0"/>
                            <a:t>(1.0)</a:t>
                          </a:r>
                        </a:p>
                        <a:p>
                          <a:r>
                            <a:rPr lang="en-US" sz="2000" dirty="0" err="1" smtClean="0"/>
                            <a:t>exp</a:t>
                          </a:r>
                          <a:r>
                            <a:rPr lang="en-US" sz="2000" dirty="0" smtClean="0"/>
                            <a:t>(1.0)</a:t>
                          </a:r>
                          <a:endParaRPr lang="el-GR" sz="2000" dirty="0"/>
                        </a:p>
                      </a:txBody>
                      <a:tcPr/>
                    </a:tc>
                    <a:tc>
                      <a:txBody>
                        <a:bodyPr/>
                        <a:lstStyle/>
                        <a:p>
                          <a:r>
                            <a:rPr lang="en-US" sz="2000" dirty="0" smtClean="0"/>
                            <a:t>1.5708 (pi/2)</a:t>
                          </a:r>
                        </a:p>
                        <a:p>
                          <a:r>
                            <a:rPr lang="en-US" sz="2000" dirty="0" smtClean="0"/>
                            <a:t>0.7854 (pi/4)</a:t>
                          </a:r>
                        </a:p>
                        <a:p>
                          <a:r>
                            <a:rPr lang="en-US" sz="2000" dirty="0" smtClean="0"/>
                            <a:t>2.7183</a:t>
                          </a:r>
                          <a:endParaRPr lang="el-GR" sz="2000" dirty="0"/>
                        </a:p>
                      </a:txBody>
                      <a:tcPr/>
                    </a:tc>
                  </a:tr>
                  <a:tr h="370840">
                    <a:tc>
                      <a:txBody>
                        <a:bodyPr/>
                        <a:lstStyle/>
                        <a:p>
                          <a:r>
                            <a:rPr lang="en-US" sz="2000" b="1" dirty="0" smtClean="0"/>
                            <a:t>log</a:t>
                          </a:r>
                        </a:p>
                        <a:p>
                          <a:r>
                            <a:rPr lang="en-US" sz="2000" b="1" dirty="0" smtClean="0"/>
                            <a:t>log10 </a:t>
                          </a:r>
                          <a:endParaRPr lang="el-GR" sz="2000" b="1" dirty="0"/>
                        </a:p>
                      </a:txBody>
                      <a:tcPr/>
                    </a:tc>
                    <a:tc>
                      <a:txBody>
                        <a:bodyPr/>
                        <a:lstStyle/>
                        <a:p>
                          <a:r>
                            <a:rPr lang="el-GR" sz="2000" dirty="0" smtClean="0"/>
                            <a:t>Φυσικός λογάριθμος</a:t>
                          </a:r>
                        </a:p>
                        <a:p>
                          <a:r>
                            <a:rPr lang="el-GR" sz="2000" dirty="0" smtClean="0"/>
                            <a:t>Δεκαδικός</a:t>
                          </a:r>
                          <a:r>
                            <a:rPr lang="el-GR" sz="2000" baseline="0" dirty="0" smtClean="0"/>
                            <a:t> </a:t>
                          </a:r>
                          <a:r>
                            <a:rPr lang="el-GR" sz="2000" baseline="0" dirty="0" err="1" smtClean="0"/>
                            <a:t>λογαριθμος</a:t>
                          </a:r>
                          <a:endParaRPr lang="el-GR" sz="2000" dirty="0"/>
                        </a:p>
                      </a:txBody>
                      <a:tcPr/>
                    </a:tc>
                    <a:tc>
                      <a:txBody>
                        <a:bodyPr/>
                        <a:lstStyle/>
                        <a:p>
                          <a:r>
                            <a:rPr lang="en-US" sz="2000" dirty="0" smtClean="0"/>
                            <a:t>ln(e)</a:t>
                          </a:r>
                        </a:p>
                        <a:p>
                          <a14:m>
                            <m:oMath xmlns:m="http://schemas.openxmlformats.org/officeDocument/2006/math">
                              <m:sSub>
                                <m:sSubPr>
                                  <m:ctrlPr>
                                    <a:rPr lang="el-GR" sz="2000" i="1" smtClean="0">
                                      <a:latin typeface="Cambria Math"/>
                                    </a:rPr>
                                  </m:ctrlPr>
                                </m:sSubPr>
                                <m:e>
                                  <m:r>
                                    <a:rPr lang="en-US" sz="2000" b="0" i="1" smtClean="0">
                                      <a:latin typeface="Cambria Math" panose="02040503050406030204" pitchFamily="18" charset="0"/>
                                    </a:rPr>
                                    <m:t>𝑙𝑜𝑔</m:t>
                                  </m:r>
                                </m:e>
                                <m:sub>
                                  <m:r>
                                    <a:rPr lang="en-US" sz="2000" b="0" i="1" smtClean="0">
                                      <a:latin typeface="Cambria Math" panose="02040503050406030204" pitchFamily="18" charset="0"/>
                                    </a:rPr>
                                    <m:t>10</m:t>
                                  </m:r>
                                </m:sub>
                              </m:sSub>
                            </m:oMath>
                          </a14:m>
                          <a:r>
                            <a:rPr lang="en-US" sz="2000" dirty="0" smtClean="0"/>
                            <a:t>(100)</a:t>
                          </a:r>
                          <a:endParaRPr lang="el-GR" sz="2000" dirty="0"/>
                        </a:p>
                      </a:txBody>
                      <a:tcPr/>
                    </a:tc>
                    <a:tc>
                      <a:txBody>
                        <a:bodyPr/>
                        <a:lstStyle/>
                        <a:p>
                          <a:r>
                            <a:rPr lang="en-US" sz="2000" dirty="0" smtClean="0"/>
                            <a:t>log(2.7183)</a:t>
                          </a:r>
                        </a:p>
                        <a:p>
                          <a14:m>
                            <m:oMath xmlns:m="http://schemas.openxmlformats.org/officeDocument/2006/math">
                              <m:sSub>
                                <m:sSubPr>
                                  <m:ctrlPr>
                                    <a:rPr lang="el-GR" sz="2000" i="1" smtClean="0">
                                      <a:latin typeface="Cambria Math"/>
                                    </a:rPr>
                                  </m:ctrlPr>
                                </m:sSubPr>
                                <m:e>
                                  <m:r>
                                    <a:rPr lang="en-US" sz="2000" b="0" i="1" smtClean="0">
                                      <a:latin typeface="Cambria Math" panose="02040503050406030204" pitchFamily="18" charset="0"/>
                                    </a:rPr>
                                    <m:t>𝑙𝑜𝑔</m:t>
                                  </m:r>
                                </m:e>
                                <m:sub>
                                  <m:r>
                                    <a:rPr lang="en-US" sz="2000" b="0" i="1" smtClean="0">
                                      <a:latin typeface="Cambria Math" panose="02040503050406030204" pitchFamily="18" charset="0"/>
                                    </a:rPr>
                                    <m:t>10</m:t>
                                  </m:r>
                                </m:sub>
                              </m:sSub>
                            </m:oMath>
                          </a14:m>
                          <a:r>
                            <a:rPr lang="en-US" sz="2000" dirty="0" smtClean="0"/>
                            <a:t>(100.0)</a:t>
                          </a:r>
                          <a:endParaRPr lang="el-GR" sz="2000" dirty="0"/>
                        </a:p>
                      </a:txBody>
                      <a:tcPr/>
                    </a:tc>
                    <a:tc>
                      <a:txBody>
                        <a:bodyPr/>
                        <a:lstStyle/>
                        <a:p>
                          <a:r>
                            <a:rPr lang="en-US" sz="2000" dirty="0" smtClean="0"/>
                            <a:t>1.0</a:t>
                          </a:r>
                        </a:p>
                        <a:p>
                          <a:r>
                            <a:rPr lang="en-US" sz="2000" dirty="0" smtClean="0"/>
                            <a:t>2.0</a:t>
                          </a:r>
                          <a:endParaRPr lang="el-GR" sz="2000" dirty="0"/>
                        </a:p>
                      </a:txBody>
                      <a:tcPr/>
                    </a:tc>
                  </a:tr>
                  <a:tr h="370840">
                    <a:tc>
                      <a:txBody>
                        <a:bodyPr/>
                        <a:lstStyle/>
                        <a:p>
                          <a:r>
                            <a:rPr lang="en-US" sz="2000" b="1" dirty="0" err="1" smtClean="0"/>
                            <a:t>sqrt</a:t>
                          </a:r>
                          <a:endParaRPr lang="el-GR" sz="2000" b="1" dirty="0"/>
                        </a:p>
                      </a:txBody>
                      <a:tcPr/>
                    </a:tc>
                    <a:tc>
                      <a:txBody>
                        <a:bodyPr/>
                        <a:lstStyle/>
                        <a:p>
                          <a:r>
                            <a:rPr lang="el-GR" sz="2000" dirty="0" smtClean="0"/>
                            <a:t>Τετραγωνική</a:t>
                          </a:r>
                          <a:r>
                            <a:rPr lang="el-GR" sz="2000" baseline="0" dirty="0" smtClean="0"/>
                            <a:t> ρίζα</a:t>
                          </a:r>
                          <a:endParaRPr lang="el-GR" sz="2000" dirty="0"/>
                        </a:p>
                      </a:txBody>
                      <a:tcPr/>
                    </a:tc>
                    <a:tc>
                      <a:txBody>
                        <a:bodyPr/>
                        <a:lstStyle/>
                        <a:p>
                          <a:r>
                            <a:rPr lang="el-GR" sz="2000" dirty="0" smtClean="0"/>
                            <a:t>?16</a:t>
                          </a:r>
                          <a:endParaRPr lang="el-GR" sz="2000" dirty="0"/>
                        </a:p>
                      </a:txBody>
                      <a:tcPr/>
                    </a:tc>
                    <a:tc>
                      <a:txBody>
                        <a:bodyPr/>
                        <a:lstStyle/>
                        <a:p>
                          <a:r>
                            <a:rPr lang="en-US" sz="2000" dirty="0" err="1" smtClean="0"/>
                            <a:t>sqrt</a:t>
                          </a:r>
                          <a:r>
                            <a:rPr lang="en-US" sz="2000" dirty="0" smtClean="0"/>
                            <a:t>(16.0)</a:t>
                          </a:r>
                          <a:endParaRPr lang="el-GR" sz="2000" dirty="0"/>
                        </a:p>
                      </a:txBody>
                      <a:tcPr/>
                    </a:tc>
                    <a:tc>
                      <a:txBody>
                        <a:bodyPr/>
                        <a:lstStyle/>
                        <a:p>
                          <a:r>
                            <a:rPr lang="en-US" sz="2000" dirty="0" smtClean="0"/>
                            <a:t>4.0</a:t>
                          </a:r>
                          <a:endParaRPr lang="el-GR" sz="2000" dirty="0"/>
                        </a:p>
                      </a:txBody>
                      <a:tcPr/>
                    </a:tc>
                  </a:tr>
                </a:tbl>
              </a:graphicData>
            </a:graphic>
          </p:graphicFrame>
        </mc:Choice>
        <mc:Fallback xmlns="">
          <p:graphicFrame>
            <p:nvGraphicFramePr>
              <p:cNvPr id="5" name="Πίνακας 4" title="Εσωτερικές Συναρτήσεις του MATLAB "/>
              <p:cNvGraphicFramePr>
                <a:graphicFrameLocks noGrp="1"/>
              </p:cNvGraphicFramePr>
              <p:nvPr>
                <p:extLst>
                  <p:ext uri="{D42A27DB-BD31-4B8C-83A1-F6EECF244321}">
                    <p14:modId xmlns:p14="http://schemas.microsoft.com/office/powerpoint/2010/main" val="2777596261"/>
                  </p:ext>
                </p:extLst>
              </p:nvPr>
            </p:nvGraphicFramePr>
            <p:xfrm>
              <a:off x="179512" y="1772816"/>
              <a:ext cx="8864674" cy="3901440"/>
            </p:xfrm>
            <a:graphic>
              <a:graphicData uri="http://schemas.openxmlformats.org/drawingml/2006/table">
                <a:tbl>
                  <a:tblPr firstRow="1" bandRow="1">
                    <a:tableStyleId>{5940675A-B579-460E-94D1-54222C63F5DA}</a:tableStyleId>
                  </a:tblPr>
                  <a:tblGrid>
                    <a:gridCol w="1496839"/>
                    <a:gridCol w="2545453"/>
                    <a:gridCol w="1631100"/>
                    <a:gridCol w="1607106"/>
                    <a:gridCol w="1584176"/>
                  </a:tblGrid>
                  <a:tr h="701040">
                    <a:tc>
                      <a:txBody>
                        <a:bodyPr/>
                        <a:lstStyle/>
                        <a:p>
                          <a:r>
                            <a:rPr lang="el-GR" sz="2000" b="1" dirty="0" smtClean="0"/>
                            <a:t>Όνομα</a:t>
                          </a:r>
                          <a:r>
                            <a:rPr lang="el-GR" sz="2000" b="1" baseline="0" dirty="0" smtClean="0"/>
                            <a:t> Συνάρτησης</a:t>
                          </a:r>
                          <a:endParaRPr lang="el-GR" sz="2000" b="1" dirty="0"/>
                        </a:p>
                      </a:txBody>
                      <a:tcPr/>
                    </a:tc>
                    <a:tc>
                      <a:txBody>
                        <a:bodyPr/>
                        <a:lstStyle/>
                        <a:p>
                          <a:r>
                            <a:rPr lang="el-GR" sz="2000" b="1" dirty="0" smtClean="0"/>
                            <a:t>Ερμηνεία </a:t>
                          </a:r>
                          <a:endParaRPr lang="el-GR" sz="2000" b="1" dirty="0"/>
                        </a:p>
                      </a:txBody>
                      <a:tcPr/>
                    </a:tc>
                    <a:tc>
                      <a:txBody>
                        <a:bodyPr/>
                        <a:lstStyle/>
                        <a:p>
                          <a:r>
                            <a:rPr lang="el-GR" sz="2000" b="1" dirty="0" smtClean="0"/>
                            <a:t>Παράδειγμα </a:t>
                          </a:r>
                          <a:endParaRPr lang="el-GR" sz="2000" b="1" dirty="0"/>
                        </a:p>
                      </a:txBody>
                      <a:tcPr/>
                    </a:tc>
                    <a:tc>
                      <a:txBody>
                        <a:bodyPr/>
                        <a:lstStyle/>
                        <a:p>
                          <a:r>
                            <a:rPr lang="el-GR" sz="2000" b="1" dirty="0" smtClean="0"/>
                            <a:t>Εντολή </a:t>
                          </a:r>
                          <a:endParaRPr lang="el-GR" sz="2000" b="1" dirty="0"/>
                        </a:p>
                      </a:txBody>
                      <a:tcPr/>
                    </a:tc>
                    <a:tc>
                      <a:txBody>
                        <a:bodyPr/>
                        <a:lstStyle/>
                        <a:p>
                          <a:r>
                            <a:rPr lang="el-GR" sz="2000" b="1" dirty="0" smtClean="0"/>
                            <a:t>Αποτέλεσμα </a:t>
                          </a:r>
                          <a:endParaRPr lang="el-GR" sz="2000" b="1" dirty="0"/>
                        </a:p>
                      </a:txBody>
                      <a:tcPr/>
                    </a:tc>
                  </a:tr>
                  <a:tr h="396240">
                    <a:tc>
                      <a:txBody>
                        <a:bodyPr/>
                        <a:lstStyle/>
                        <a:p>
                          <a:r>
                            <a:rPr lang="en-US" sz="2000" b="1" dirty="0" smtClean="0"/>
                            <a:t>sin</a:t>
                          </a:r>
                          <a:endParaRPr lang="el-GR" sz="2000" b="1" dirty="0"/>
                        </a:p>
                      </a:txBody>
                      <a:tcPr/>
                    </a:tc>
                    <a:tc>
                      <a:txBody>
                        <a:bodyPr/>
                        <a:lstStyle/>
                        <a:p>
                          <a:r>
                            <a:rPr lang="el-GR" sz="2000" dirty="0" smtClean="0"/>
                            <a:t>Ημίτονο</a:t>
                          </a:r>
                          <a:endParaRPr lang="el-GR" sz="2000" dirty="0"/>
                        </a:p>
                      </a:txBody>
                      <a:tcPr/>
                    </a:tc>
                    <a:tc>
                      <a:txBody>
                        <a:bodyPr/>
                        <a:lstStyle/>
                        <a:p>
                          <a:r>
                            <a:rPr lang="el-GR" sz="2000" dirty="0" err="1" smtClean="0"/>
                            <a:t>ημ</a:t>
                          </a:r>
                          <a:r>
                            <a:rPr lang="el-GR" sz="2000" dirty="0" smtClean="0"/>
                            <a:t>(π)</a:t>
                          </a:r>
                          <a:endParaRPr lang="el-GR" sz="2000" dirty="0"/>
                        </a:p>
                      </a:txBody>
                      <a:tcPr/>
                    </a:tc>
                    <a:tc>
                      <a:txBody>
                        <a:bodyPr/>
                        <a:lstStyle/>
                        <a:p>
                          <a:r>
                            <a:rPr lang="en-US" sz="2000" dirty="0" smtClean="0"/>
                            <a:t>sin(pi)</a:t>
                          </a:r>
                          <a:endParaRPr lang="el-GR" sz="2000" dirty="0"/>
                        </a:p>
                      </a:txBody>
                      <a:tcPr/>
                    </a:tc>
                    <a:tc>
                      <a:txBody>
                        <a:bodyPr/>
                        <a:lstStyle/>
                        <a:p>
                          <a:r>
                            <a:rPr lang="en-US" sz="2000" dirty="0" smtClean="0"/>
                            <a:t>0.0</a:t>
                          </a:r>
                          <a:endParaRPr lang="el-GR" sz="2000" dirty="0"/>
                        </a:p>
                      </a:txBody>
                      <a:tcPr/>
                    </a:tc>
                  </a:tr>
                  <a:tr h="701040">
                    <a:tc>
                      <a:txBody>
                        <a:bodyPr/>
                        <a:lstStyle/>
                        <a:p>
                          <a:r>
                            <a:rPr lang="en-US" sz="2000" b="1" dirty="0" err="1" smtClean="0"/>
                            <a:t>cos</a:t>
                          </a:r>
                          <a:endParaRPr lang="en-US" sz="2000" b="1" dirty="0" smtClean="0"/>
                        </a:p>
                        <a:p>
                          <a:r>
                            <a:rPr lang="en-US" sz="2000" b="1" dirty="0" smtClean="0"/>
                            <a:t>tan</a:t>
                          </a:r>
                          <a:endParaRPr lang="el-GR" sz="2000" b="1" dirty="0" smtClean="0"/>
                        </a:p>
                      </a:txBody>
                      <a:tcPr/>
                    </a:tc>
                    <a:tc>
                      <a:txBody>
                        <a:bodyPr/>
                        <a:lstStyle/>
                        <a:p>
                          <a:r>
                            <a:rPr lang="el-GR" sz="2000" dirty="0" smtClean="0"/>
                            <a:t>συνημίτονο</a:t>
                          </a:r>
                        </a:p>
                        <a:p>
                          <a:r>
                            <a:rPr lang="el-GR" sz="2000" dirty="0" smtClean="0"/>
                            <a:t>εφαπτομένη</a:t>
                          </a:r>
                          <a:endParaRPr lang="el-GR" sz="2000" dirty="0"/>
                        </a:p>
                      </a:txBody>
                      <a:tcPr/>
                    </a:tc>
                    <a:tc>
                      <a:txBody>
                        <a:bodyPr/>
                        <a:lstStyle/>
                        <a:p>
                          <a:r>
                            <a:rPr lang="el-GR" sz="2000" dirty="0" smtClean="0"/>
                            <a:t>συν(π)</a:t>
                          </a:r>
                        </a:p>
                        <a:p>
                          <a:r>
                            <a:rPr lang="el-GR" sz="2000" dirty="0" err="1" smtClean="0"/>
                            <a:t>εφ</a:t>
                          </a:r>
                          <a:r>
                            <a:rPr lang="el-GR" sz="2000" dirty="0" smtClean="0"/>
                            <a:t>(π/4)</a:t>
                          </a:r>
                          <a:endParaRPr lang="el-GR" sz="2000" dirty="0"/>
                        </a:p>
                      </a:txBody>
                      <a:tcPr/>
                    </a:tc>
                    <a:tc>
                      <a:txBody>
                        <a:bodyPr/>
                        <a:lstStyle/>
                        <a:p>
                          <a:r>
                            <a:rPr lang="en-US" sz="2000" dirty="0" err="1" smtClean="0"/>
                            <a:t>cos</a:t>
                          </a:r>
                          <a:r>
                            <a:rPr lang="en-US" sz="2000" baseline="0" dirty="0" smtClean="0"/>
                            <a:t>(pi)</a:t>
                          </a:r>
                        </a:p>
                        <a:p>
                          <a:r>
                            <a:rPr lang="en-US" sz="2000" baseline="0" dirty="0" smtClean="0"/>
                            <a:t>tan(pi/4) </a:t>
                          </a:r>
                          <a:endParaRPr lang="el-GR" sz="2000" dirty="0"/>
                        </a:p>
                      </a:txBody>
                      <a:tcPr/>
                    </a:tc>
                    <a:tc>
                      <a:txBody>
                        <a:bodyPr/>
                        <a:lstStyle/>
                        <a:p>
                          <a:r>
                            <a:rPr lang="en-US" sz="2000" dirty="0" smtClean="0"/>
                            <a:t>1.0</a:t>
                          </a:r>
                        </a:p>
                        <a:p>
                          <a:r>
                            <a:rPr lang="en-US" sz="2000" dirty="0" smtClean="0"/>
                            <a:t>1.0</a:t>
                          </a:r>
                          <a:endParaRPr lang="el-GR" sz="2000" dirty="0"/>
                        </a:p>
                      </a:txBody>
                      <a:tcPr/>
                    </a:tc>
                  </a:tr>
                  <a:tr h="1005840">
                    <a:tc>
                      <a:txBody>
                        <a:bodyPr/>
                        <a:lstStyle/>
                        <a:p>
                          <a:r>
                            <a:rPr lang="en-US" sz="2000" b="1" dirty="0" err="1" smtClean="0"/>
                            <a:t>asin</a:t>
                          </a:r>
                          <a:endParaRPr lang="en-US" sz="2000" b="1" dirty="0" smtClean="0"/>
                        </a:p>
                        <a:p>
                          <a:r>
                            <a:rPr lang="en-US" sz="2000" b="1" dirty="0" err="1" smtClean="0"/>
                            <a:t>atan</a:t>
                          </a:r>
                          <a:endParaRPr lang="en-US" sz="2000" b="1" dirty="0" smtClean="0"/>
                        </a:p>
                        <a:p>
                          <a:r>
                            <a:rPr lang="en-US" sz="2000" b="1" dirty="0" err="1" smtClean="0"/>
                            <a:t>exp</a:t>
                          </a:r>
                          <a:r>
                            <a:rPr lang="en-US" sz="2000" b="1" dirty="0" smtClean="0"/>
                            <a:t> </a:t>
                          </a:r>
                          <a:endParaRPr lang="el-GR" sz="2000" b="1" dirty="0"/>
                        </a:p>
                      </a:txBody>
                      <a:tcPr/>
                    </a:tc>
                    <a:tc>
                      <a:txBody>
                        <a:bodyPr/>
                        <a:lstStyle/>
                        <a:p>
                          <a:r>
                            <a:rPr lang="el-GR" sz="2000" dirty="0" smtClean="0"/>
                            <a:t>Συνημίτονο</a:t>
                          </a:r>
                        </a:p>
                        <a:p>
                          <a:r>
                            <a:rPr lang="el-GR" sz="2000" dirty="0" smtClean="0"/>
                            <a:t>Τόξο εφαπτομένης</a:t>
                          </a:r>
                        </a:p>
                        <a:p>
                          <a:r>
                            <a:rPr lang="el-GR" sz="2000" dirty="0" smtClean="0"/>
                            <a:t>Εκθετικό</a:t>
                          </a:r>
                        </a:p>
                      </a:txBody>
                      <a:tcPr/>
                    </a:tc>
                    <a:tc>
                      <a:txBody>
                        <a:bodyPr/>
                        <a:lstStyle/>
                        <a:p>
                          <a:r>
                            <a:rPr lang="el-GR" sz="2000" dirty="0" smtClean="0"/>
                            <a:t>Τοξημ(1)</a:t>
                          </a:r>
                        </a:p>
                        <a:p>
                          <a:r>
                            <a:rPr lang="el-GR" sz="2000" dirty="0" err="1" smtClean="0"/>
                            <a:t>Τοξεφ</a:t>
                          </a:r>
                          <a:r>
                            <a:rPr lang="el-GR" sz="2000" dirty="0" smtClean="0"/>
                            <a:t>(1)</a:t>
                          </a:r>
                        </a:p>
                        <a:p>
                          <a:r>
                            <a:rPr lang="en-US" sz="2000" dirty="0" smtClean="0"/>
                            <a:t>e¹</a:t>
                          </a:r>
                        </a:p>
                      </a:txBody>
                      <a:tcPr/>
                    </a:tc>
                    <a:tc>
                      <a:txBody>
                        <a:bodyPr/>
                        <a:lstStyle/>
                        <a:p>
                          <a:r>
                            <a:rPr lang="en-US" sz="2000" dirty="0" err="1" smtClean="0"/>
                            <a:t>asin</a:t>
                          </a:r>
                          <a:r>
                            <a:rPr lang="en-US" sz="2000" dirty="0" smtClean="0"/>
                            <a:t>(1.0)</a:t>
                          </a:r>
                        </a:p>
                        <a:p>
                          <a:r>
                            <a:rPr lang="en-US" sz="2000" dirty="0" err="1" smtClean="0"/>
                            <a:t>atan</a:t>
                          </a:r>
                          <a:r>
                            <a:rPr lang="en-US" sz="2000" dirty="0" smtClean="0"/>
                            <a:t>(1.0)</a:t>
                          </a:r>
                        </a:p>
                        <a:p>
                          <a:r>
                            <a:rPr lang="en-US" sz="2000" dirty="0" err="1" smtClean="0"/>
                            <a:t>exp</a:t>
                          </a:r>
                          <a:r>
                            <a:rPr lang="en-US" sz="2000" dirty="0" smtClean="0"/>
                            <a:t>(1.0)</a:t>
                          </a:r>
                          <a:endParaRPr lang="el-GR" sz="2000" dirty="0"/>
                        </a:p>
                      </a:txBody>
                      <a:tcPr/>
                    </a:tc>
                    <a:tc>
                      <a:txBody>
                        <a:bodyPr/>
                        <a:lstStyle/>
                        <a:p>
                          <a:r>
                            <a:rPr lang="en-US" sz="2000" dirty="0" smtClean="0"/>
                            <a:t>1.5708 (pi/2)</a:t>
                          </a:r>
                        </a:p>
                        <a:p>
                          <a:r>
                            <a:rPr lang="en-US" sz="2000" dirty="0" smtClean="0"/>
                            <a:t>0.7854 (pi/4)</a:t>
                          </a:r>
                        </a:p>
                        <a:p>
                          <a:r>
                            <a:rPr lang="en-US" sz="2000" dirty="0" smtClean="0"/>
                            <a:t>2.7183</a:t>
                          </a:r>
                          <a:endParaRPr lang="el-GR" sz="2000" dirty="0"/>
                        </a:p>
                      </a:txBody>
                      <a:tcPr/>
                    </a:tc>
                  </a:tr>
                  <a:tr h="701040">
                    <a:tc>
                      <a:txBody>
                        <a:bodyPr/>
                        <a:lstStyle/>
                        <a:p>
                          <a:r>
                            <a:rPr lang="en-US" sz="2000" b="1" dirty="0" smtClean="0"/>
                            <a:t>log</a:t>
                          </a:r>
                        </a:p>
                        <a:p>
                          <a:r>
                            <a:rPr lang="en-US" sz="2000" b="1" dirty="0" smtClean="0"/>
                            <a:t>log10 </a:t>
                          </a:r>
                          <a:endParaRPr lang="el-GR" sz="2000" b="1" dirty="0"/>
                        </a:p>
                      </a:txBody>
                      <a:tcPr/>
                    </a:tc>
                    <a:tc>
                      <a:txBody>
                        <a:bodyPr/>
                        <a:lstStyle/>
                        <a:p>
                          <a:r>
                            <a:rPr lang="el-GR" sz="2000" dirty="0" smtClean="0"/>
                            <a:t>Φυσικός λογάριθμος</a:t>
                          </a:r>
                        </a:p>
                        <a:p>
                          <a:r>
                            <a:rPr lang="el-GR" sz="2000" dirty="0" smtClean="0"/>
                            <a:t>Δεκαδικός</a:t>
                          </a:r>
                          <a:r>
                            <a:rPr lang="el-GR" sz="2000" baseline="0" dirty="0" smtClean="0"/>
                            <a:t> </a:t>
                          </a:r>
                          <a:r>
                            <a:rPr lang="el-GR" sz="2000" baseline="0" dirty="0" err="1" smtClean="0"/>
                            <a:t>λογαριθμος</a:t>
                          </a:r>
                          <a:endParaRPr lang="el-GR" sz="2000" dirty="0"/>
                        </a:p>
                      </a:txBody>
                      <a:tcPr/>
                    </a:tc>
                    <a:tc>
                      <a:txBody>
                        <a:bodyPr/>
                        <a:lstStyle/>
                        <a:p>
                          <a:endParaRPr lang="el-GR"/>
                        </a:p>
                      </a:txBody>
                      <a:tcPr>
                        <a:blipFill rotWithShape="0">
                          <a:blip r:embed="rId2"/>
                          <a:stretch>
                            <a:fillRect l="-247761" t="-405217" r="-196269" b="-72174"/>
                          </a:stretch>
                        </a:blipFill>
                      </a:tcPr>
                    </a:tc>
                    <a:tc>
                      <a:txBody>
                        <a:bodyPr/>
                        <a:lstStyle/>
                        <a:p>
                          <a:endParaRPr lang="el-GR"/>
                        </a:p>
                      </a:txBody>
                      <a:tcPr>
                        <a:blipFill rotWithShape="0">
                          <a:blip r:embed="rId2"/>
                          <a:stretch>
                            <a:fillRect l="-353030" t="-405217" r="-99242" b="-72174"/>
                          </a:stretch>
                        </a:blipFill>
                      </a:tcPr>
                    </a:tc>
                    <a:tc>
                      <a:txBody>
                        <a:bodyPr/>
                        <a:lstStyle/>
                        <a:p>
                          <a:r>
                            <a:rPr lang="en-US" sz="2000" dirty="0" smtClean="0"/>
                            <a:t>1.0</a:t>
                          </a:r>
                        </a:p>
                        <a:p>
                          <a:r>
                            <a:rPr lang="en-US" sz="2000" dirty="0" smtClean="0"/>
                            <a:t>2.0</a:t>
                          </a:r>
                          <a:endParaRPr lang="el-GR" sz="2000" dirty="0"/>
                        </a:p>
                      </a:txBody>
                      <a:tcPr/>
                    </a:tc>
                  </a:tr>
                  <a:tr h="396240">
                    <a:tc>
                      <a:txBody>
                        <a:bodyPr/>
                        <a:lstStyle/>
                        <a:p>
                          <a:r>
                            <a:rPr lang="en-US" sz="2000" b="1" dirty="0" err="1" smtClean="0"/>
                            <a:t>sqrt</a:t>
                          </a:r>
                          <a:endParaRPr lang="el-GR" sz="2000" b="1" dirty="0"/>
                        </a:p>
                      </a:txBody>
                      <a:tcPr/>
                    </a:tc>
                    <a:tc>
                      <a:txBody>
                        <a:bodyPr/>
                        <a:lstStyle/>
                        <a:p>
                          <a:r>
                            <a:rPr lang="el-GR" sz="2000" dirty="0" smtClean="0"/>
                            <a:t>Τετραγωνική</a:t>
                          </a:r>
                          <a:r>
                            <a:rPr lang="el-GR" sz="2000" baseline="0" dirty="0" smtClean="0"/>
                            <a:t> ρίζα</a:t>
                          </a:r>
                          <a:endParaRPr lang="el-GR" sz="2000" dirty="0"/>
                        </a:p>
                      </a:txBody>
                      <a:tcPr/>
                    </a:tc>
                    <a:tc>
                      <a:txBody>
                        <a:bodyPr/>
                        <a:lstStyle/>
                        <a:p>
                          <a:r>
                            <a:rPr lang="el-GR" sz="2000" dirty="0" smtClean="0"/>
                            <a:t>?16</a:t>
                          </a:r>
                          <a:endParaRPr lang="el-GR" sz="2000" dirty="0"/>
                        </a:p>
                      </a:txBody>
                      <a:tcPr/>
                    </a:tc>
                    <a:tc>
                      <a:txBody>
                        <a:bodyPr/>
                        <a:lstStyle/>
                        <a:p>
                          <a:r>
                            <a:rPr lang="en-US" sz="2000" dirty="0" err="1" smtClean="0"/>
                            <a:t>sqrt</a:t>
                          </a:r>
                          <a:r>
                            <a:rPr lang="en-US" sz="2000" dirty="0" smtClean="0"/>
                            <a:t>(16.0)</a:t>
                          </a:r>
                          <a:endParaRPr lang="el-GR" sz="2000" dirty="0"/>
                        </a:p>
                      </a:txBody>
                      <a:tcPr/>
                    </a:tc>
                    <a:tc>
                      <a:txBody>
                        <a:bodyPr/>
                        <a:lstStyle/>
                        <a:p>
                          <a:r>
                            <a:rPr lang="en-US" sz="2000" dirty="0" smtClean="0"/>
                            <a:t>4.0</a:t>
                          </a:r>
                          <a:endParaRPr lang="el-GR" sz="2000" dirty="0"/>
                        </a:p>
                      </a:txBody>
                      <a:tcPr/>
                    </a:tc>
                  </a:tr>
                </a:tbl>
              </a:graphicData>
            </a:graphic>
          </p:graphicFrame>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696622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84077"/>
                </a:solidFill>
              </a:rPr>
              <a:t>Πίνακες και </a:t>
            </a:r>
            <a:r>
              <a:rPr lang="el-GR" dirty="0" smtClean="0">
                <a:solidFill>
                  <a:srgbClr val="084077"/>
                </a:solidFill>
              </a:rPr>
              <a:t>Διανύσματα</a:t>
            </a:r>
            <a:r>
              <a:rPr lang="en-US" dirty="0" smtClean="0">
                <a:solidFill>
                  <a:srgbClr val="084077"/>
                </a:solidFill>
              </a:rPr>
              <a:t/>
            </a:r>
            <a:br>
              <a:rPr lang="en-US" dirty="0" smtClean="0">
                <a:solidFill>
                  <a:srgbClr val="084077"/>
                </a:solidFill>
              </a:rPr>
            </a:br>
            <a:r>
              <a:rPr lang="en-US" sz="3600" b="0" dirty="0" smtClean="0">
                <a:solidFill>
                  <a:srgbClr val="084077"/>
                </a:solidFill>
              </a:rPr>
              <a:t>(</a:t>
            </a:r>
            <a:r>
              <a:rPr lang="el-GR" sz="3600" b="0" dirty="0" smtClean="0">
                <a:solidFill>
                  <a:srgbClr val="084077"/>
                </a:solidFill>
              </a:rPr>
              <a:t>1 από 5)</a:t>
            </a:r>
            <a:endParaRPr lang="el-GR" sz="3600" b="0" dirty="0">
              <a:solidFill>
                <a:srgbClr val="084077"/>
              </a:solidFill>
            </a:endParaRPr>
          </a:p>
        </p:txBody>
      </p:sp>
      <p:sp>
        <p:nvSpPr>
          <p:cNvPr id="3" name="Θέση περιεχομένου 2"/>
          <p:cNvSpPr>
            <a:spLocks noGrp="1"/>
          </p:cNvSpPr>
          <p:nvPr>
            <p:ph idx="1"/>
          </p:nvPr>
        </p:nvSpPr>
        <p:spPr/>
        <p:txBody>
          <a:bodyPr>
            <a:normAutofit fontScale="85000" lnSpcReduction="10000"/>
          </a:bodyPr>
          <a:lstStyle/>
          <a:p>
            <a:pPr>
              <a:spcBef>
                <a:spcPts val="1800"/>
              </a:spcBef>
              <a:buNone/>
            </a:pPr>
            <a:r>
              <a:rPr lang="el-GR" sz="2600" dirty="0"/>
              <a:t>Όσον αφορά τις διαστάσεις των μητρώων, διακρίνουμε 4 κατηγορίες:</a:t>
            </a:r>
          </a:p>
          <a:p>
            <a:pPr lvl="0">
              <a:spcBef>
                <a:spcPts val="1800"/>
              </a:spcBef>
            </a:pPr>
            <a:r>
              <a:rPr lang="el-GR" sz="2600" dirty="0"/>
              <a:t>Τη </a:t>
            </a:r>
            <a:r>
              <a:rPr lang="el-GR" sz="2600" b="1" dirty="0" err="1"/>
              <a:t>βαθμωτή</a:t>
            </a:r>
            <a:r>
              <a:rPr lang="el-GR" sz="2600" dirty="0"/>
              <a:t> ποσότητα, δηλαδή έναν απλό αριθμό, που δεν είναι άλλο παρά ένα μητρώο διαστάσεων (1 </a:t>
            </a:r>
            <a:r>
              <a:rPr lang="en-US" sz="2600" dirty="0"/>
              <a:t>x </a:t>
            </a:r>
            <a:r>
              <a:rPr lang="el-GR" sz="2600" dirty="0"/>
              <a:t>1). </a:t>
            </a:r>
          </a:p>
          <a:p>
            <a:pPr lvl="0">
              <a:spcBef>
                <a:spcPts val="1800"/>
              </a:spcBef>
            </a:pPr>
            <a:r>
              <a:rPr lang="el-GR" sz="2600" dirty="0"/>
              <a:t>Τα </a:t>
            </a:r>
            <a:r>
              <a:rPr lang="el-GR" sz="2600" b="1" dirty="0"/>
              <a:t>διανύσματα</a:t>
            </a:r>
            <a:r>
              <a:rPr lang="el-GR" sz="2600" dirty="0"/>
              <a:t> που είναι μητρώα με μόνο μια γραμμή (1 </a:t>
            </a:r>
            <a:r>
              <a:rPr lang="en-US" sz="2600" dirty="0"/>
              <a:t>x</a:t>
            </a:r>
            <a:r>
              <a:rPr lang="el-GR" sz="2600" dirty="0"/>
              <a:t> Μ) ή μια στήλη (Ν </a:t>
            </a:r>
            <a:r>
              <a:rPr lang="en-US" sz="2600" dirty="0"/>
              <a:t>x </a:t>
            </a:r>
            <a:r>
              <a:rPr lang="el-GR" sz="2600" dirty="0"/>
              <a:t>1). </a:t>
            </a:r>
          </a:p>
          <a:p>
            <a:pPr lvl="0">
              <a:spcBef>
                <a:spcPts val="1800"/>
              </a:spcBef>
            </a:pPr>
            <a:r>
              <a:rPr lang="el-GR" sz="2600" dirty="0"/>
              <a:t>Τα </a:t>
            </a:r>
            <a:r>
              <a:rPr lang="el-GR" sz="2600" b="1" dirty="0"/>
              <a:t>τετραγωνικά</a:t>
            </a:r>
            <a:r>
              <a:rPr lang="el-GR" sz="2600" dirty="0"/>
              <a:t> μητρώα (Ν </a:t>
            </a:r>
            <a:r>
              <a:rPr lang="en-US" sz="2600" dirty="0"/>
              <a:t>x </a:t>
            </a:r>
            <a:r>
              <a:rPr lang="el-GR" sz="2600" dirty="0"/>
              <a:t>Μ) ή </a:t>
            </a:r>
            <a:r>
              <a:rPr lang="el-GR" sz="2600" b="1" dirty="0"/>
              <a:t>πίνακες</a:t>
            </a:r>
            <a:r>
              <a:rPr lang="el-GR" sz="2600" dirty="0"/>
              <a:t> τα οποία είναι και τα πιο συνηθισμένα. </a:t>
            </a:r>
          </a:p>
          <a:p>
            <a:pPr lvl="0">
              <a:spcBef>
                <a:spcPts val="1800"/>
              </a:spcBef>
            </a:pPr>
            <a:r>
              <a:rPr lang="el-GR" sz="2600" dirty="0"/>
              <a:t>Τα </a:t>
            </a:r>
            <a:r>
              <a:rPr lang="el-GR" sz="2600" b="1" dirty="0"/>
              <a:t>τριών και άνω διαστάσεων</a:t>
            </a:r>
            <a:r>
              <a:rPr lang="el-GR" sz="2600" dirty="0"/>
              <a:t> μητρώα (Ν </a:t>
            </a:r>
            <a:r>
              <a:rPr lang="en-US" sz="2600" dirty="0"/>
              <a:t>x</a:t>
            </a:r>
            <a:r>
              <a:rPr lang="el-GR" sz="2600" dirty="0"/>
              <a:t> Μ </a:t>
            </a:r>
            <a:r>
              <a:rPr lang="en-US" sz="2600" dirty="0"/>
              <a:t>x L x </a:t>
            </a:r>
            <a:r>
              <a:rPr lang="el-GR" sz="2600" dirty="0"/>
              <a:t>…), τα οποία δεν είναι εύκολο να παρασταθούν στο επίπεδο (χαρτί ή οθόνη), αλλά χρησιμοποιούνται ευρύτατα από όλους τους επιστήμονες, τους μηχανικούς, ή, τους ερευνητές, και το </a:t>
            </a:r>
            <a:r>
              <a:rPr lang="el-GR" sz="2600" dirty="0" err="1"/>
              <a:t>MatLab</a:t>
            </a:r>
            <a:r>
              <a:rPr lang="el-GR" sz="2600" dirty="0"/>
              <a:t> τα χειρίζεται με την ίδια ευκολία όπως όλα τα υπόλοιπα.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407602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84077"/>
                </a:solidFill>
              </a:rPr>
              <a:t>Πίνακες και Διανύσματα</a:t>
            </a:r>
            <a:r>
              <a:rPr lang="en-US" dirty="0">
                <a:solidFill>
                  <a:srgbClr val="084077"/>
                </a:solidFill>
              </a:rPr>
              <a:t/>
            </a:r>
            <a:br>
              <a:rPr lang="en-US" dirty="0">
                <a:solidFill>
                  <a:srgbClr val="084077"/>
                </a:solidFill>
              </a:rPr>
            </a:br>
            <a:r>
              <a:rPr lang="en-US" sz="3600" b="0" dirty="0" smtClean="0">
                <a:solidFill>
                  <a:srgbClr val="084077"/>
                </a:solidFill>
              </a:rPr>
              <a:t>(</a:t>
            </a:r>
            <a:r>
              <a:rPr lang="el-GR" sz="3600" b="0" dirty="0" smtClean="0">
                <a:solidFill>
                  <a:srgbClr val="084077"/>
                </a:solidFill>
              </a:rPr>
              <a:t>2 </a:t>
            </a:r>
            <a:r>
              <a:rPr lang="el-GR" sz="3600" b="0" dirty="0">
                <a:solidFill>
                  <a:srgbClr val="084077"/>
                </a:solidFill>
              </a:rPr>
              <a:t>από </a:t>
            </a:r>
            <a:r>
              <a:rPr lang="el-GR" sz="3600" b="0" dirty="0" smtClean="0">
                <a:solidFill>
                  <a:srgbClr val="084077"/>
                </a:solidFill>
              </a:rPr>
              <a:t>5)</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40160" y="1583224"/>
                <a:ext cx="874440" cy="792088"/>
              </a:xfrm>
            </p:spPr>
            <p:txBody>
              <a:bodyPr/>
              <a:lstStyle/>
              <a:p>
                <a:pPr marL="0" indent="0">
                  <a:buNone/>
                </a:pPr>
                <a14:m>
                  <m:oMathPara xmlns:m="http://schemas.openxmlformats.org/officeDocument/2006/math">
                    <m:oMathParaPr>
                      <m:jc m:val="left"/>
                    </m:oMathParaPr>
                    <m:oMath xmlns:m="http://schemas.openxmlformats.org/officeDocument/2006/math">
                      <m:d>
                        <m:dPr>
                          <m:begChr m:val="["/>
                          <m:endChr m:val="]"/>
                          <m:ctrlPr>
                            <a:rPr lang="el-GR" sz="2800" b="0" i="1" smtClean="0">
                              <a:latin typeface="Cambria Math"/>
                            </a:rPr>
                          </m:ctrlPr>
                        </m:dPr>
                        <m:e>
                          <m:r>
                            <a:rPr lang="el-GR" sz="2800" b="0" i="1" smtClean="0">
                              <a:latin typeface="Cambria Math" panose="02040503050406030204" pitchFamily="18" charset="0"/>
                            </a:rPr>
                            <m:t>1</m:t>
                          </m:r>
                        </m:e>
                      </m:d>
                    </m:oMath>
                  </m:oMathPara>
                </a14:m>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40160" y="1583224"/>
                <a:ext cx="874440" cy="792088"/>
              </a:xfrm>
              <a:blipFill rotWithShape="0">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Ορθογώνιο 4"/>
              <p:cNvSpPr/>
              <p:nvPr/>
            </p:nvSpPr>
            <p:spPr>
              <a:xfrm>
                <a:off x="2483767" y="1553671"/>
                <a:ext cx="129214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l-GR" sz="2800" i="1" dirty="0">
                              <a:latin typeface="Cambria Math"/>
                            </a:rPr>
                          </m:ctrlPr>
                        </m:dPr>
                        <m:e>
                          <m:m>
                            <m:mPr>
                              <m:mcs>
                                <m:mc>
                                  <m:mcPr>
                                    <m:count m:val="2"/>
                                    <m:mcJc m:val="center"/>
                                  </m:mcPr>
                                </m:mc>
                              </m:mcs>
                              <m:ctrlPr>
                                <a:rPr lang="el-GR" sz="2800" i="1" dirty="0">
                                  <a:latin typeface="Cambria Math"/>
                                </a:rPr>
                              </m:ctrlPr>
                            </m:mPr>
                            <m:mr>
                              <m:e>
                                <m:r>
                                  <m:rPr>
                                    <m:brk m:alnAt="7"/>
                                  </m:rPr>
                                  <a:rPr lang="el-GR" sz="2800" i="1" dirty="0">
                                    <a:latin typeface="Cambria Math" panose="02040503050406030204" pitchFamily="18" charset="0"/>
                                  </a:rPr>
                                  <m:t>1</m:t>
                                </m:r>
                              </m:e>
                              <m:e>
                                <m:r>
                                  <a:rPr lang="el-GR" sz="2800" i="1" dirty="0">
                                    <a:latin typeface="Cambria Math" panose="02040503050406030204" pitchFamily="18" charset="0"/>
                                  </a:rPr>
                                  <m:t>2</m:t>
                                </m:r>
                              </m:e>
                            </m:mr>
                          </m:m>
                        </m:e>
                      </m:d>
                    </m:oMath>
                  </m:oMathPara>
                </a14:m>
                <a:endParaRPr lang="el-GR" sz="2800" dirty="0"/>
              </a:p>
            </p:txBody>
          </p:sp>
        </mc:Choice>
        <mc:Fallback xmlns="">
          <p:sp>
            <p:nvSpPr>
              <p:cNvPr id="5" name="Ορθογώνιο 4"/>
              <p:cNvSpPr>
                <a:spLocks noRot="1" noChangeAspect="1" noMove="1" noResize="1" noEditPoints="1" noAdjustHandles="1" noChangeArrowheads="1" noChangeShapeType="1" noTextEdit="1"/>
              </p:cNvSpPr>
              <p:nvPr/>
            </p:nvSpPr>
            <p:spPr>
              <a:xfrm>
                <a:off x="2483767" y="1553671"/>
                <a:ext cx="1292149" cy="523220"/>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72449" y="1409561"/>
                <a:ext cx="584647" cy="1139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sz="2800" i="1" smtClean="0">
                              <a:latin typeface="Cambria Math"/>
                            </a:rPr>
                          </m:ctrlPr>
                        </m:dPr>
                        <m:e>
                          <m:m>
                            <m:mPr>
                              <m:mcs>
                                <m:mc>
                                  <m:mcPr>
                                    <m:count m:val="1"/>
                                    <m:mcJc m:val="center"/>
                                  </m:mcPr>
                                </m:mc>
                              </m:mcs>
                              <m:ctrlPr>
                                <a:rPr lang="el-GR" sz="2800" i="1" smtClean="0">
                                  <a:latin typeface="Cambria Math"/>
                                </a:rPr>
                              </m:ctrlPr>
                            </m:mPr>
                            <m:mr>
                              <m:e>
                                <m:r>
                                  <m:rPr>
                                    <m:brk m:alnAt="7"/>
                                  </m:rPr>
                                  <a:rPr lang="el-GR" sz="2800" b="0" i="1" smtClean="0">
                                    <a:latin typeface="Cambria Math" panose="02040503050406030204" pitchFamily="18" charset="0"/>
                                  </a:rPr>
                                  <m:t>1</m:t>
                                </m:r>
                              </m:e>
                            </m:mr>
                            <m:mr>
                              <m:e>
                                <m:r>
                                  <a:rPr lang="el-GR" sz="2800" b="0" i="1" smtClean="0">
                                    <a:latin typeface="Cambria Math" panose="02040503050406030204" pitchFamily="18" charset="0"/>
                                  </a:rPr>
                                  <m:t>2</m:t>
                                </m:r>
                              </m:e>
                            </m:mr>
                            <m:mr>
                              <m:e>
                                <m:r>
                                  <a:rPr lang="el-GR" sz="2800" b="0" i="1" smtClean="0">
                                    <a:latin typeface="Cambria Math" panose="02040503050406030204" pitchFamily="18" charset="0"/>
                                  </a:rPr>
                                  <m:t>3</m:t>
                                </m:r>
                              </m:e>
                            </m:mr>
                          </m:m>
                        </m:e>
                      </m:d>
                    </m:oMath>
                  </m:oMathPara>
                </a14:m>
                <a:endParaRPr lang="el-GR"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4572449" y="1409561"/>
                <a:ext cx="584647" cy="1139414"/>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953629" y="1456048"/>
                <a:ext cx="1676100" cy="718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l-GR" sz="2800" i="1" smtClean="0">
                              <a:latin typeface="Cambria Math"/>
                            </a:rPr>
                          </m:ctrlPr>
                        </m:dPr>
                        <m:e>
                          <m:m>
                            <m:mPr>
                              <m:mcs>
                                <m:mc>
                                  <m:mcPr>
                                    <m:count m:val="3"/>
                                    <m:mcJc m:val="center"/>
                                  </m:mcPr>
                                </m:mc>
                              </m:mcs>
                              <m:ctrlPr>
                                <a:rPr lang="el-GR" sz="2800" i="1" smtClean="0">
                                  <a:latin typeface="Cambria Math"/>
                                </a:rPr>
                              </m:ctrlPr>
                            </m:mPr>
                            <m:mr>
                              <m:e>
                                <m:r>
                                  <m:rPr>
                                    <m:brk m:alnAt="7"/>
                                  </m:rPr>
                                  <a:rPr lang="el-GR" sz="2800" b="0" i="1" smtClean="0">
                                    <a:latin typeface="Cambria Math" panose="02040503050406030204" pitchFamily="18" charset="0"/>
                                  </a:rPr>
                                  <m:t>1</m:t>
                                </m:r>
                              </m:e>
                              <m:e>
                                <m:r>
                                  <a:rPr lang="el-GR" sz="2800" b="0" i="1" smtClean="0">
                                    <a:latin typeface="Cambria Math" panose="02040503050406030204" pitchFamily="18" charset="0"/>
                                  </a:rPr>
                                  <m:t>2</m:t>
                                </m:r>
                              </m:e>
                              <m:e>
                                <m:r>
                                  <a:rPr lang="el-GR" sz="2800" b="0" i="1" smtClean="0">
                                    <a:latin typeface="Cambria Math" panose="02040503050406030204" pitchFamily="18" charset="0"/>
                                  </a:rPr>
                                  <m:t>3</m:t>
                                </m:r>
                              </m:e>
                            </m:mr>
                            <m:mr>
                              <m:e>
                                <m:r>
                                  <a:rPr lang="el-GR" sz="2800" b="0" i="1" smtClean="0">
                                    <a:latin typeface="Cambria Math" panose="02040503050406030204" pitchFamily="18" charset="0"/>
                                  </a:rPr>
                                  <m:t>4</m:t>
                                </m:r>
                              </m:e>
                              <m:e>
                                <m:r>
                                  <a:rPr lang="el-GR" sz="2800" b="0" i="1" smtClean="0">
                                    <a:latin typeface="Cambria Math" panose="02040503050406030204" pitchFamily="18" charset="0"/>
                                  </a:rPr>
                                  <m:t>5</m:t>
                                </m:r>
                              </m:e>
                              <m:e>
                                <m:r>
                                  <a:rPr lang="el-GR" sz="2800" b="0" i="1" smtClean="0">
                                    <a:latin typeface="Cambria Math" panose="02040503050406030204" pitchFamily="18" charset="0"/>
                                  </a:rPr>
                                  <m:t>6</m:t>
                                </m:r>
                              </m:e>
                            </m:mr>
                          </m:m>
                        </m:e>
                      </m:d>
                    </m:oMath>
                  </m:oMathPara>
                </a14:m>
                <a:endParaRPr lang="el-GR"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5953629" y="1456048"/>
                <a:ext cx="1676100" cy="718466"/>
              </a:xfrm>
              <a:prstGeom prst="rect">
                <a:avLst/>
              </a:prstGeom>
              <a:blipFill rotWithShape="0">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3627" y="2717740"/>
                <a:ext cx="121097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l-GR" sz="2800" i="1" smtClean="0">
                              <a:latin typeface="Cambria Math"/>
                            </a:rPr>
                          </m:ctrlPr>
                        </m:dPr>
                        <m:e>
                          <m:r>
                            <a:rPr lang="el-GR" sz="2800" b="0" i="1" smtClean="0">
                              <a:latin typeface="Cambria Math" panose="02040503050406030204" pitchFamily="18" charset="0"/>
                            </a:rPr>
                            <m:t>1</m:t>
                          </m:r>
                          <m:r>
                            <a:rPr lang="el-GR" sz="2800" b="0" i="1" smtClean="0">
                              <a:latin typeface="Cambria Math" panose="02040503050406030204" pitchFamily="18" charset="0"/>
                              <a:ea typeface="Cambria Math" panose="02040503050406030204" pitchFamily="18" charset="0"/>
                            </a:rPr>
                            <m:t>×1</m:t>
                          </m:r>
                        </m:e>
                      </m:d>
                    </m:oMath>
                  </m:oMathPara>
                </a14:m>
                <a:endParaRPr lang="el-GR"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03627" y="2717740"/>
                <a:ext cx="1210973" cy="430887"/>
              </a:xfrm>
              <a:prstGeom prst="rect">
                <a:avLst/>
              </a:prstGeom>
              <a:blipFill rotWithShape="0">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443988" y="2717740"/>
                <a:ext cx="121097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l-GR" sz="2800" i="1" smtClean="0">
                              <a:latin typeface="Cambria Math"/>
                            </a:rPr>
                          </m:ctrlPr>
                        </m:dPr>
                        <m:e>
                          <m:r>
                            <a:rPr lang="el-GR" sz="2800" b="0" i="1" smtClean="0">
                              <a:latin typeface="Cambria Math" panose="02040503050406030204" pitchFamily="18" charset="0"/>
                            </a:rPr>
                            <m:t>1</m:t>
                          </m:r>
                          <m:r>
                            <a:rPr lang="el-GR" sz="2800" b="0" i="1" smtClean="0">
                              <a:latin typeface="Cambria Math" panose="02040503050406030204" pitchFamily="18" charset="0"/>
                              <a:ea typeface="Cambria Math" panose="02040503050406030204" pitchFamily="18" charset="0"/>
                            </a:rPr>
                            <m:t>×2</m:t>
                          </m:r>
                        </m:e>
                      </m:d>
                    </m:oMath>
                  </m:oMathPara>
                </a14:m>
                <a:endParaRPr lang="el-GR"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443988" y="2717740"/>
                <a:ext cx="1210973" cy="430887"/>
              </a:xfrm>
              <a:prstGeom prst="rect">
                <a:avLst/>
              </a:prstGeom>
              <a:blipFill rotWithShape="0">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15090" y="2717740"/>
                <a:ext cx="121097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l-GR" sz="2800" i="1" smtClean="0">
                              <a:latin typeface="Cambria Math"/>
                            </a:rPr>
                          </m:ctrlPr>
                        </m:dPr>
                        <m:e>
                          <m:r>
                            <a:rPr lang="el-GR" sz="2800" b="0" i="1" smtClean="0">
                              <a:latin typeface="Cambria Math" panose="02040503050406030204" pitchFamily="18" charset="0"/>
                            </a:rPr>
                            <m:t>3</m:t>
                          </m:r>
                          <m:r>
                            <a:rPr lang="el-GR" sz="2800" b="0" i="1" smtClean="0">
                              <a:latin typeface="Cambria Math" panose="02040503050406030204" pitchFamily="18" charset="0"/>
                              <a:ea typeface="Cambria Math" panose="02040503050406030204" pitchFamily="18" charset="0"/>
                            </a:rPr>
                            <m:t>×1</m:t>
                          </m:r>
                        </m:e>
                      </m:d>
                    </m:oMath>
                  </m:oMathPara>
                </a14:m>
                <a:endParaRPr lang="el-GR"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315090" y="2717740"/>
                <a:ext cx="1210973" cy="430887"/>
              </a:xfrm>
              <a:prstGeom prst="rect">
                <a:avLst/>
              </a:prstGeom>
              <a:blipFill rotWithShape="0">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76607" y="2717740"/>
                <a:ext cx="121097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l-GR" sz="2800" i="1" smtClean="0">
                              <a:latin typeface="Cambria Math"/>
                            </a:rPr>
                          </m:ctrlPr>
                        </m:dPr>
                        <m:e>
                          <m:r>
                            <a:rPr lang="el-GR" sz="2800" b="0" i="1" smtClean="0">
                              <a:latin typeface="Cambria Math" panose="02040503050406030204" pitchFamily="18" charset="0"/>
                            </a:rPr>
                            <m:t>2</m:t>
                          </m:r>
                          <m:r>
                            <a:rPr lang="el-GR" sz="2800" b="0" i="1" smtClean="0">
                              <a:latin typeface="Cambria Math" panose="02040503050406030204" pitchFamily="18" charset="0"/>
                              <a:ea typeface="Cambria Math" panose="02040503050406030204" pitchFamily="18" charset="0"/>
                            </a:rPr>
                            <m:t>×3</m:t>
                          </m:r>
                        </m:e>
                      </m:d>
                    </m:oMath>
                  </m:oMathPara>
                </a14:m>
                <a:endParaRPr lang="el-GR"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376607" y="2717740"/>
                <a:ext cx="1210973" cy="430887"/>
              </a:xfrm>
              <a:prstGeom prst="rect">
                <a:avLst/>
              </a:prstGeom>
              <a:blipFill rotWithShape="0">
                <a:blip r:embed="rId9"/>
                <a:stretch>
                  <a:fillRect/>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580660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84077"/>
                </a:solidFill>
              </a:rPr>
              <a:t>Πίνακες και Διανύσματα</a:t>
            </a:r>
            <a:r>
              <a:rPr lang="en-US" dirty="0">
                <a:solidFill>
                  <a:srgbClr val="084077"/>
                </a:solidFill>
              </a:rPr>
              <a:t/>
            </a:r>
            <a:br>
              <a:rPr lang="en-US" dirty="0">
                <a:solidFill>
                  <a:srgbClr val="084077"/>
                </a:solidFill>
              </a:rPr>
            </a:br>
            <a:r>
              <a:rPr lang="en-US" sz="3600" b="0" dirty="0" smtClean="0">
                <a:solidFill>
                  <a:srgbClr val="084077"/>
                </a:solidFill>
              </a:rPr>
              <a:t>(</a:t>
            </a:r>
            <a:r>
              <a:rPr lang="el-GR" sz="3600" b="0" dirty="0" smtClean="0">
                <a:solidFill>
                  <a:srgbClr val="084077"/>
                </a:solidFill>
              </a:rPr>
              <a:t>3 </a:t>
            </a:r>
            <a:r>
              <a:rPr lang="el-GR" sz="3600" b="0" dirty="0">
                <a:solidFill>
                  <a:srgbClr val="084077"/>
                </a:solidFill>
              </a:rPr>
              <a:t>από </a:t>
            </a:r>
            <a:r>
              <a:rPr lang="el-GR" sz="3600" b="0" dirty="0" smtClean="0">
                <a:solidFill>
                  <a:srgbClr val="084077"/>
                </a:solidFill>
              </a:rPr>
              <a:t>5)</a:t>
            </a:r>
            <a:endParaRPr lang="el-GR" dirty="0"/>
          </a:p>
        </p:txBody>
      </p:sp>
      <p:sp>
        <p:nvSpPr>
          <p:cNvPr id="3" name="Θέση περιεχομένου 2"/>
          <p:cNvSpPr>
            <a:spLocks noGrp="1"/>
          </p:cNvSpPr>
          <p:nvPr>
            <p:ph idx="1"/>
          </p:nvPr>
        </p:nvSpPr>
        <p:spPr/>
        <p:txBody>
          <a:bodyPr>
            <a:normAutofit/>
          </a:bodyPr>
          <a:lstStyle/>
          <a:p>
            <a:r>
              <a:rPr lang="el-GR" sz="2400" dirty="0"/>
              <a:t>Για να </a:t>
            </a:r>
            <a:r>
              <a:rPr lang="el-GR" sz="2400" b="1" dirty="0"/>
              <a:t>ορίσουμε ένα πίνακα</a:t>
            </a:r>
            <a:r>
              <a:rPr lang="el-GR" sz="2400" dirty="0"/>
              <a:t> στο </a:t>
            </a:r>
            <a:r>
              <a:rPr lang="el-GR" sz="2400" dirty="0" err="1"/>
              <a:t>MatLab</a:t>
            </a:r>
            <a:r>
              <a:rPr lang="el-GR" sz="2400" dirty="0"/>
              <a:t> χρησιμοποιούμε τις αγκύλες </a:t>
            </a:r>
            <a:r>
              <a:rPr lang="el-GR" sz="2400" b="1" dirty="0"/>
              <a:t>[ ]</a:t>
            </a:r>
            <a:r>
              <a:rPr lang="el-GR" sz="2400" dirty="0"/>
              <a:t>. Τα στοιχεία του πίνακα που βρίσκονται στην ίδια γραμμή τα χωρίζουμε με κενά, και τις γραμμές τις χωρίζουμε μεταξύ τους με το ερωτηματικό (</a:t>
            </a:r>
            <a:r>
              <a:rPr lang="el-GR" sz="2400" b="1" dirty="0"/>
              <a:t>;</a:t>
            </a:r>
            <a:r>
              <a:rPr lang="el-GR" sz="2400" dirty="0"/>
              <a:t>). </a:t>
            </a:r>
          </a:p>
          <a:p>
            <a:endParaRPr lang="el-GR" sz="2400" dirty="0"/>
          </a:p>
        </p:txBody>
      </p:sp>
      <p:pic>
        <p:nvPicPr>
          <p:cNvPr id="5" name="Εικόνα 4" title="Πίνακες και Διανύσματα"/>
          <p:cNvPicPr>
            <a:picLocks noChangeAspect="1"/>
          </p:cNvPicPr>
          <p:nvPr/>
        </p:nvPicPr>
        <p:blipFill>
          <a:blip r:embed="rId2"/>
          <a:stretch>
            <a:fillRect/>
          </a:stretch>
        </p:blipFill>
        <p:spPr>
          <a:xfrm>
            <a:off x="1331640" y="2746629"/>
            <a:ext cx="6150360" cy="1762737"/>
          </a:xfrm>
          <a:prstGeom prst="rect">
            <a:avLst/>
          </a:prstGeom>
        </p:spPr>
      </p:pic>
      <p:pic>
        <p:nvPicPr>
          <p:cNvPr id="6" name="Εικόνα 5" title="Πίνακες και Διανύσματα"/>
          <p:cNvPicPr>
            <a:picLocks noChangeAspect="1"/>
          </p:cNvPicPr>
          <p:nvPr/>
        </p:nvPicPr>
        <p:blipFill>
          <a:blip r:embed="rId3"/>
          <a:stretch>
            <a:fillRect/>
          </a:stretch>
        </p:blipFill>
        <p:spPr>
          <a:xfrm>
            <a:off x="1331640" y="4483966"/>
            <a:ext cx="6167499" cy="2375958"/>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7" name="TextBox 6"/>
          <p:cNvSpPr txBox="1"/>
          <p:nvPr/>
        </p:nvSpPr>
        <p:spPr>
          <a:xfrm rot="5400000">
            <a:off x="6994738" y="3531167"/>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8" name="TextBox 7"/>
          <p:cNvSpPr txBox="1"/>
          <p:nvPr/>
        </p:nvSpPr>
        <p:spPr>
          <a:xfrm rot="5400000">
            <a:off x="6977099" y="5574951"/>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66665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84077"/>
                </a:solidFill>
              </a:rPr>
              <a:t>Πίνακες και Διανύσματα</a:t>
            </a:r>
            <a:r>
              <a:rPr lang="en-US" dirty="0">
                <a:solidFill>
                  <a:srgbClr val="084077"/>
                </a:solidFill>
              </a:rPr>
              <a:t/>
            </a:r>
            <a:br>
              <a:rPr lang="en-US" dirty="0">
                <a:solidFill>
                  <a:srgbClr val="084077"/>
                </a:solidFill>
              </a:rPr>
            </a:br>
            <a:r>
              <a:rPr lang="en-US" sz="3600" b="0" dirty="0" smtClean="0">
                <a:solidFill>
                  <a:srgbClr val="084077"/>
                </a:solidFill>
              </a:rPr>
              <a:t>(</a:t>
            </a:r>
            <a:r>
              <a:rPr lang="el-GR" sz="3600" b="0" dirty="0" smtClean="0">
                <a:solidFill>
                  <a:srgbClr val="084077"/>
                </a:solidFill>
              </a:rPr>
              <a:t>4 </a:t>
            </a:r>
            <a:r>
              <a:rPr lang="el-GR" sz="3600" b="0" dirty="0">
                <a:solidFill>
                  <a:srgbClr val="084077"/>
                </a:solidFill>
              </a:rPr>
              <a:t>από </a:t>
            </a:r>
            <a:r>
              <a:rPr lang="el-GR" sz="3600" b="0" dirty="0" smtClean="0">
                <a:solidFill>
                  <a:srgbClr val="084077"/>
                </a:solidFill>
              </a:rPr>
              <a:t>5)</a:t>
            </a:r>
            <a:endParaRPr lang="el-GR" dirty="0"/>
          </a:p>
        </p:txBody>
      </p:sp>
      <p:sp>
        <p:nvSpPr>
          <p:cNvPr id="3" name="Θέση περιεχομένου 2"/>
          <p:cNvSpPr>
            <a:spLocks noGrp="1"/>
          </p:cNvSpPr>
          <p:nvPr>
            <p:ph idx="1"/>
          </p:nvPr>
        </p:nvSpPr>
        <p:spPr/>
        <p:txBody>
          <a:bodyPr>
            <a:normAutofit/>
          </a:bodyPr>
          <a:lstStyle/>
          <a:p>
            <a:pPr>
              <a:spcBef>
                <a:spcPts val="3000"/>
              </a:spcBef>
            </a:pPr>
            <a:r>
              <a:rPr lang="el-GR" sz="2400" dirty="0"/>
              <a:t>Μπορούμε να κατασκευάσουμε μεγάλους πίνακες από άλλους μικρότερους, ή από μείγμα πινάκων και </a:t>
            </a:r>
            <a:r>
              <a:rPr lang="el-GR" sz="2400" dirty="0" smtClean="0"/>
              <a:t>στοιχείων,</a:t>
            </a:r>
            <a:endParaRPr lang="el-GR" sz="2400" dirty="0"/>
          </a:p>
          <a:p>
            <a:pPr>
              <a:spcBef>
                <a:spcPts val="3000"/>
              </a:spcBef>
            </a:pPr>
            <a:r>
              <a:rPr lang="el-GR" sz="2400" dirty="0"/>
              <a:t>μπορούμε να </a:t>
            </a:r>
            <a:r>
              <a:rPr lang="el-GR" sz="2400" b="1" dirty="0"/>
              <a:t>δημιουργήσουμε διανύσματα</a:t>
            </a:r>
            <a:r>
              <a:rPr lang="el-GR" sz="2400" dirty="0"/>
              <a:t> με επαναληπτική μέθοδο, δίνοντας την αρχική τιμή, το βήμα και τη τελική </a:t>
            </a:r>
            <a:r>
              <a:rPr lang="el-GR" sz="2400" dirty="0" smtClean="0"/>
              <a:t>τιμή,</a:t>
            </a:r>
            <a:endParaRPr lang="el-GR" sz="2400" dirty="0"/>
          </a:p>
          <a:p>
            <a:pPr>
              <a:spcBef>
                <a:spcPts val="3000"/>
              </a:spcBef>
            </a:pPr>
            <a:r>
              <a:rPr lang="el-GR" sz="2400" dirty="0"/>
              <a:t>Οι πίνακες που δημιουργήσαμε με τις προηγούμενες εντολές βρίσκονται όλοι στη περιοχή εργασίας μας και εμφανίζονται στο παράθυρο </a:t>
            </a:r>
            <a:r>
              <a:rPr lang="el-GR" sz="2400" dirty="0" err="1" smtClean="0"/>
              <a:t>Workspace</a:t>
            </a:r>
            <a:r>
              <a:rPr lang="el-GR" sz="2400" dirty="0" smtClean="0"/>
              <a:t>.</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529865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84077"/>
                </a:solidFill>
              </a:rPr>
              <a:t>Πίνακες και Διανύσματα</a:t>
            </a:r>
            <a:r>
              <a:rPr lang="en-US" dirty="0">
                <a:solidFill>
                  <a:srgbClr val="084077"/>
                </a:solidFill>
              </a:rPr>
              <a:t/>
            </a:r>
            <a:br>
              <a:rPr lang="en-US" dirty="0">
                <a:solidFill>
                  <a:srgbClr val="084077"/>
                </a:solidFill>
              </a:rPr>
            </a:br>
            <a:r>
              <a:rPr lang="en-US" sz="3600" b="0" dirty="0" smtClean="0">
                <a:solidFill>
                  <a:srgbClr val="084077"/>
                </a:solidFill>
              </a:rPr>
              <a:t>(</a:t>
            </a:r>
            <a:r>
              <a:rPr lang="el-GR" sz="3600" b="0" dirty="0" smtClean="0">
                <a:solidFill>
                  <a:srgbClr val="084077"/>
                </a:solidFill>
              </a:rPr>
              <a:t>5 </a:t>
            </a:r>
            <a:r>
              <a:rPr lang="el-GR" sz="3600" b="0" dirty="0">
                <a:solidFill>
                  <a:srgbClr val="084077"/>
                </a:solidFill>
              </a:rPr>
              <a:t>από </a:t>
            </a:r>
            <a:r>
              <a:rPr lang="el-GR" sz="3600" b="0" dirty="0" smtClean="0">
                <a:solidFill>
                  <a:srgbClr val="084077"/>
                </a:solidFill>
              </a:rPr>
              <a:t>5)</a:t>
            </a:r>
            <a:endParaRPr lang="el-GR" dirty="0"/>
          </a:p>
        </p:txBody>
      </p:sp>
      <p:pic>
        <p:nvPicPr>
          <p:cNvPr id="5" name="Θέση περιεχομένου 4" title="Πίνακες και Διανύσματα"/>
          <p:cNvPicPr>
            <a:picLocks noGrp="1" noChangeAspect="1"/>
          </p:cNvPicPr>
          <p:nvPr>
            <p:ph idx="1"/>
          </p:nvPr>
        </p:nvPicPr>
        <p:blipFill>
          <a:blip r:embed="rId2"/>
          <a:stretch>
            <a:fillRect/>
          </a:stretch>
        </p:blipFill>
        <p:spPr>
          <a:xfrm>
            <a:off x="449660" y="2423545"/>
            <a:ext cx="3127519" cy="2024047"/>
          </a:xfrm>
          <a:prstGeom prst="rect">
            <a:avLst/>
          </a:prstGeom>
        </p:spPr>
      </p:pic>
      <p:pic>
        <p:nvPicPr>
          <p:cNvPr id="6" name="Εικόνα 5" title="Πίνακες και Διανύσματα"/>
          <p:cNvPicPr>
            <a:picLocks noChangeAspect="1"/>
          </p:cNvPicPr>
          <p:nvPr/>
        </p:nvPicPr>
        <p:blipFill>
          <a:blip r:embed="rId3"/>
          <a:stretch>
            <a:fillRect/>
          </a:stretch>
        </p:blipFill>
        <p:spPr>
          <a:xfrm>
            <a:off x="449660" y="4869160"/>
            <a:ext cx="4694327" cy="1079086"/>
          </a:xfrm>
          <a:prstGeom prst="rect">
            <a:avLst/>
          </a:prstGeom>
        </p:spPr>
      </p:pic>
      <p:pic>
        <p:nvPicPr>
          <p:cNvPr id="7" name="Εικόνα 6" title="παράθυρο Workspace"/>
          <p:cNvPicPr>
            <a:picLocks noChangeAspect="1"/>
          </p:cNvPicPr>
          <p:nvPr/>
        </p:nvPicPr>
        <p:blipFill>
          <a:blip r:embed="rId4"/>
          <a:stretch>
            <a:fillRect/>
          </a:stretch>
        </p:blipFill>
        <p:spPr>
          <a:xfrm>
            <a:off x="4583088" y="1780815"/>
            <a:ext cx="4255377" cy="2877561"/>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8" name="TextBox 7"/>
          <p:cNvSpPr txBox="1"/>
          <p:nvPr/>
        </p:nvSpPr>
        <p:spPr>
          <a:xfrm>
            <a:off x="1259632" y="4373097"/>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11" name="TextBox 10"/>
          <p:cNvSpPr txBox="1"/>
          <p:nvPr/>
        </p:nvSpPr>
        <p:spPr>
          <a:xfrm>
            <a:off x="2027948" y="5975522"/>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
        <p:nvSpPr>
          <p:cNvPr id="12" name="TextBox 11"/>
          <p:cNvSpPr txBox="1"/>
          <p:nvPr/>
        </p:nvSpPr>
        <p:spPr>
          <a:xfrm>
            <a:off x="6156176" y="4676415"/>
            <a:ext cx="1285800" cy="276999"/>
          </a:xfrm>
          <a:prstGeom prst="rect">
            <a:avLst/>
          </a:prstGeom>
          <a:noFill/>
        </p:spPr>
        <p:txBody>
          <a:bodyPr wrap="square" rtlCol="0">
            <a:spAutoFit/>
          </a:bodyPr>
          <a:lstStyle/>
          <a:p>
            <a:r>
              <a:rPr lang="el-GR" sz="1200" dirty="0" smtClean="0">
                <a:solidFill>
                  <a:schemeClr val="tx1">
                    <a:lumMod val="75000"/>
                    <a:lumOff val="25000"/>
                  </a:schemeClr>
                </a:solidFill>
                <a:latin typeface="+mn-lt"/>
              </a:rPr>
              <a:t>Μούσας Βασίλης </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5406043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c518232609deabec9f5c8dbae411ed6ced3265"/>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6</TotalTime>
  <Words>1893</Words>
  <Application>Microsoft Office PowerPoint</Application>
  <PresentationFormat>On-screen Show (4:3)</PresentationFormat>
  <Paragraphs>247</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OC_template_updated</vt:lpstr>
      <vt:lpstr>Προγραμματισμός &amp; Εφαρμογές Η/Υ (Θ)</vt:lpstr>
      <vt:lpstr>Απλοί Υπολογισμοί  (1 από 2)</vt:lpstr>
      <vt:lpstr>Απλοί Υπολογισμοί  (2 από 2)</vt:lpstr>
      <vt:lpstr>Συναρτήσεις</vt:lpstr>
      <vt:lpstr>Πίνακες και Διανύσματα (1 από 5)</vt:lpstr>
      <vt:lpstr>Πίνακες και Διανύσματα (2 από 5)</vt:lpstr>
      <vt:lpstr>Πίνακες και Διανύσματα (3 από 5)</vt:lpstr>
      <vt:lpstr>Πίνακες και Διανύσματα (4 από 5)</vt:lpstr>
      <vt:lpstr>Πίνακες και Διανύσματα (5 από 5)</vt:lpstr>
      <vt:lpstr>Πράξεις με Πίνακες</vt:lpstr>
      <vt:lpstr>Γραφικές Παραστάσεις (1 από 3)</vt:lpstr>
      <vt:lpstr>Γραφικές Παραστάσεις (2 από 3)</vt:lpstr>
      <vt:lpstr>Γραφικές Παραστάσεις (3 από 3)</vt:lpstr>
      <vt:lpstr>3-D Γραφικά</vt:lpstr>
      <vt:lpstr>Προγραμματισμός (M-file) (1 από 3)</vt:lpstr>
      <vt:lpstr>Προγραμματισμός (M-file) (2 από 3)</vt:lpstr>
      <vt:lpstr>Προγραμματισμός (M-file) (3 από 3)</vt:lpstr>
      <vt:lpstr>Προγραμματισμός  - Συνάρτηση (1 από 2)</vt:lpstr>
      <vt:lpstr>Προγραμματισμός  - Συνάρτηση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Και Εφαρμογές Η/Υ</dc:title>
  <dc:creator>opencourses@teiath.gr</dc:creator>
  <cp:lastModifiedBy>alex</cp:lastModifiedBy>
  <cp:revision>12</cp:revision>
  <dcterms:created xsi:type="dcterms:W3CDTF">2014-01-20T13:14:44Z</dcterms:created>
  <dcterms:modified xsi:type="dcterms:W3CDTF">2015-02-24T15:58:57Z</dcterms:modified>
</cp:coreProperties>
</file>