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8"/>
  </p:notesMasterIdLst>
  <p:sldIdLst>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91" r:id="rId33"/>
    <p:sldId id="292" r:id="rId34"/>
    <p:sldId id="293" r:id="rId35"/>
    <p:sldId id="288" r:id="rId36"/>
    <p:sldId id="290" r:id="rId37"/>
  </p:sldIdLst>
  <p:sldSz cx="9144000" cy="5143500" type="screen16x9"/>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590" y="-8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0AF2D-DB6A-4709-99C5-8EDB22DDA88F}" type="datetimeFigureOut">
              <a:rPr lang="el-GR" smtClean="0"/>
              <a:t>29/10/2015</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C0C9F-8DF1-4923-931D-4922ACA26F4A}" type="slidenum">
              <a:rPr lang="el-GR" smtClean="0"/>
              <a:t>‹#›</a:t>
            </a:fld>
            <a:endParaRPr lang="el-GR"/>
          </a:p>
        </p:txBody>
      </p:sp>
    </p:spTree>
    <p:extLst>
      <p:ext uri="{BB962C8B-B14F-4D97-AF65-F5344CB8AC3E}">
        <p14:creationId xmlns:p14="http://schemas.microsoft.com/office/powerpoint/2010/main" val="71725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7847306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CC97DA9-247C-4304-973C-C5AFEA712E32}" type="datetimeFigureOut">
              <a:rPr lang="el-GR" smtClean="0"/>
              <a:t>29/10/2015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257752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CC97DA9-247C-4304-973C-C5AFEA712E32}" type="datetimeFigureOut">
              <a:rPr lang="el-GR" smtClean="0"/>
              <a:t>29/10/2015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3490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97DA9-247C-4304-973C-C5AFEA712E32}" type="datetimeFigureOut">
              <a:rPr lang="el-GR" smtClean="0"/>
              <a:t>29/10/2015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752877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DA9-247C-4304-973C-C5AFEA712E32}" type="datetimeFigureOut">
              <a:rPr lang="el-GR" smtClean="0"/>
              <a:t>29/10/2015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23252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DA9-247C-4304-973C-C5AFEA712E32}" type="datetimeFigureOut">
              <a:rPr lang="el-GR" smtClean="0"/>
              <a:t>29/10/2015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56588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361575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271081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2308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7438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751047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87574"/>
          </a:xfrm>
          <a:prstGeom prst="rect">
            <a:avLst/>
          </a:prstGeom>
          <a:solidFill>
            <a:srgbClr val="5A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7200" y="65162"/>
            <a:ext cx="8229600" cy="778396"/>
          </a:xfrm>
        </p:spPr>
        <p:txBody>
          <a:bodyPr/>
          <a:lstStyle>
            <a:lvl1pPr>
              <a:defRPr>
                <a:solidFill>
                  <a:schemeClr val="bg1"/>
                </a:solidFill>
              </a:defRPr>
            </a:lvl1pPr>
          </a:lstStyle>
          <a:p>
            <a:r>
              <a:rPr lang="en-US" smtClean="0"/>
              <a:t>Click to edit Master title style</a:t>
            </a:r>
            <a:endParaRPr lang="el-GR"/>
          </a:p>
        </p:txBody>
      </p:sp>
      <p:sp>
        <p:nvSpPr>
          <p:cNvPr id="3" name="Content Placeholder 2"/>
          <p:cNvSpPr>
            <a:spLocks noGrp="1"/>
          </p:cNvSpPr>
          <p:nvPr>
            <p:ph idx="1"/>
          </p:nvPr>
        </p:nvSpPr>
        <p:spPr>
          <a:xfrm>
            <a:off x="457200" y="1200150"/>
            <a:ext cx="8229600" cy="38198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4770116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44005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55128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897565"/>
            <a:ext cx="4040188"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897565"/>
            <a:ext cx="4041775"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024449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87474"/>
            <a:ext cx="8229600" cy="6804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224070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431014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34544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11545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594749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4320480" cy="3675856"/>
          </a:xfrm>
        </p:spPr>
        <p:txBody>
          <a:bodyPr/>
          <a:lstStyle>
            <a:lvl1pPr>
              <a:buClr>
                <a:srgbClr val="5A2C5D"/>
              </a:buClr>
              <a:defRPr/>
            </a:lvl1pPr>
            <a:lvl2pPr>
              <a:buClr>
                <a:srgbClr val="5A2C5D"/>
              </a:buClr>
              <a:defRPr/>
            </a:lvl2pPr>
            <a:lvl3pPr>
              <a:buClr>
                <a:srgbClr val="5A2C5D"/>
              </a:buClr>
              <a:defRPr/>
            </a:lvl3pPr>
            <a:lvl4pPr>
              <a:buClr>
                <a:srgbClr val="5A2C5D"/>
              </a:buClr>
              <a:defRPr/>
            </a:lvl4pPr>
            <a:lvl5pPr>
              <a:buClr>
                <a:srgbClr val="5A2C5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4955300" y="0"/>
            <a:ext cx="4188700" cy="5143500"/>
          </a:xfrm>
          <a:prstGeom prst="rect">
            <a:avLst/>
          </a:prstGeom>
          <a:solidFill>
            <a:srgbClr val="5A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547727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3816424"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3816424" cy="3675856"/>
          </a:xfrm>
        </p:spPr>
        <p:txBody>
          <a:bodyPr/>
          <a:lstStyle>
            <a:lvl1pPr>
              <a:buClr>
                <a:srgbClr val="5A2C5D"/>
              </a:buClr>
              <a:defRPr/>
            </a:lvl1pPr>
            <a:lvl2pPr>
              <a:buClr>
                <a:srgbClr val="5A2C5D"/>
              </a:buClr>
              <a:defRPr/>
            </a:lvl2pPr>
            <a:lvl3pPr>
              <a:buClr>
                <a:srgbClr val="5A2C5D"/>
              </a:buClr>
              <a:defRPr/>
            </a:lvl3pPr>
            <a:lvl4pPr>
              <a:buClr>
                <a:srgbClr val="5A2C5D"/>
              </a:buClr>
              <a:defRPr/>
            </a:lvl4pPr>
            <a:lvl5pPr>
              <a:buClr>
                <a:srgbClr val="5A2C5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4499992" y="0"/>
            <a:ext cx="4644008" cy="5143500"/>
          </a:xfrm>
          <a:prstGeom prst="rect">
            <a:avLst/>
          </a:prstGeom>
          <a:solidFill>
            <a:srgbClr val="5A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70472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540060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5400600" cy="3675856"/>
          </a:xfrm>
        </p:spPr>
        <p:txBody>
          <a:bodyPr/>
          <a:lstStyle>
            <a:lvl1pPr>
              <a:buClr>
                <a:srgbClr val="5A2C5D"/>
              </a:buClr>
              <a:defRPr/>
            </a:lvl1pPr>
            <a:lvl2pPr>
              <a:buClr>
                <a:srgbClr val="5A2C5D"/>
              </a:buClr>
              <a:defRPr/>
            </a:lvl2pPr>
            <a:lvl3pPr>
              <a:buClr>
                <a:srgbClr val="5A2C5D"/>
              </a:buClr>
              <a:defRPr/>
            </a:lvl3pPr>
            <a:lvl4pPr>
              <a:buClr>
                <a:srgbClr val="5A2C5D"/>
              </a:buClr>
              <a:defRPr/>
            </a:lvl4pPr>
            <a:lvl5pPr>
              <a:buClr>
                <a:srgbClr val="5A2C5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6084168" y="0"/>
            <a:ext cx="3059832" cy="5143500"/>
          </a:xfrm>
          <a:prstGeom prst="rect">
            <a:avLst/>
          </a:prstGeom>
          <a:solidFill>
            <a:srgbClr val="5A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942139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7194" y="0"/>
            <a:ext cx="4188700" cy="5143500"/>
          </a:xfrm>
          <a:prstGeom prst="rect">
            <a:avLst/>
          </a:prstGeom>
          <a:solidFill>
            <a:srgbClr val="5A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86435"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4572000" y="1203598"/>
            <a:ext cx="4320480" cy="3675856"/>
          </a:xfrm>
        </p:spPr>
        <p:txBody>
          <a:bodyPr/>
          <a:lstStyle>
            <a:lvl1pPr>
              <a:buClr>
                <a:srgbClr val="5A2C5D"/>
              </a:buClr>
              <a:defRPr/>
            </a:lvl1pPr>
            <a:lvl2pPr>
              <a:buClr>
                <a:srgbClr val="5A2C5D"/>
              </a:buClr>
              <a:defRPr/>
            </a:lvl2pPr>
            <a:lvl3pPr>
              <a:buClr>
                <a:srgbClr val="5A2C5D"/>
              </a:buClr>
              <a:defRPr/>
            </a:lvl3pPr>
            <a:lvl4pPr>
              <a:buClr>
                <a:srgbClr val="5A2C5D"/>
              </a:buClr>
              <a:defRPr/>
            </a:lvl4pPr>
            <a:lvl5pPr>
              <a:buClr>
                <a:srgbClr val="5A2C5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8" name="Content Placeholder 2"/>
          <p:cNvSpPr>
            <a:spLocks noGrp="1"/>
          </p:cNvSpPr>
          <p:nvPr>
            <p:ph idx="13"/>
          </p:nvPr>
        </p:nvSpPr>
        <p:spPr>
          <a:xfrm>
            <a:off x="179512" y="1203598"/>
            <a:ext cx="3816424" cy="3747864"/>
          </a:xfrm>
        </p:spPr>
        <p:txBody>
          <a:bodyPr/>
          <a:lstStyle>
            <a:lvl1pPr>
              <a:buClr>
                <a:srgbClr val="5A2C5D"/>
              </a:buClr>
              <a:defRPr>
                <a:solidFill>
                  <a:schemeClr val="bg1"/>
                </a:solidFill>
              </a:defRPr>
            </a:lvl1pPr>
            <a:lvl2pPr>
              <a:buClr>
                <a:srgbClr val="5A2C5D"/>
              </a:buClr>
              <a:defRPr>
                <a:solidFill>
                  <a:schemeClr val="bg1"/>
                </a:solidFill>
              </a:defRPr>
            </a:lvl2pPr>
            <a:lvl3pPr>
              <a:buClr>
                <a:srgbClr val="5A2C5D"/>
              </a:buClr>
              <a:defRPr>
                <a:solidFill>
                  <a:schemeClr val="bg1"/>
                </a:solidFill>
              </a:defRPr>
            </a:lvl3pPr>
            <a:lvl4pPr>
              <a:buClr>
                <a:srgbClr val="5A2C5D"/>
              </a:buClr>
              <a:defRPr>
                <a:solidFill>
                  <a:schemeClr val="bg1"/>
                </a:solidFill>
              </a:defRPr>
            </a:lvl4pPr>
            <a:lvl5pPr>
              <a:buClr>
                <a:srgbClr val="5A2C5D"/>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900426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7194" y="0"/>
            <a:ext cx="3643090" cy="5143500"/>
          </a:xfrm>
          <a:prstGeom prst="rect">
            <a:avLst/>
          </a:prstGeom>
          <a:solidFill>
            <a:srgbClr val="5A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3851920" y="205979"/>
            <a:ext cx="5054995"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851920" y="1203598"/>
            <a:ext cx="5040560" cy="3675856"/>
          </a:xfrm>
        </p:spPr>
        <p:txBody>
          <a:bodyPr/>
          <a:lstStyle>
            <a:lvl1pPr>
              <a:buClr>
                <a:srgbClr val="5A2C5D"/>
              </a:buClr>
              <a:defRPr/>
            </a:lvl1pPr>
            <a:lvl2pPr>
              <a:buClr>
                <a:srgbClr val="5A2C5D"/>
              </a:buClr>
              <a:defRPr/>
            </a:lvl2pPr>
            <a:lvl3pPr>
              <a:buClr>
                <a:srgbClr val="5A2C5D"/>
              </a:buClr>
              <a:defRPr/>
            </a:lvl3pPr>
            <a:lvl4pPr>
              <a:buClr>
                <a:srgbClr val="5A2C5D"/>
              </a:buClr>
              <a:defRPr/>
            </a:lvl4pPr>
            <a:lvl5pPr>
              <a:buClr>
                <a:srgbClr val="5A2C5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8" name="Content Placeholder 2"/>
          <p:cNvSpPr>
            <a:spLocks noGrp="1"/>
          </p:cNvSpPr>
          <p:nvPr>
            <p:ph idx="13"/>
          </p:nvPr>
        </p:nvSpPr>
        <p:spPr>
          <a:xfrm>
            <a:off x="179512" y="1203598"/>
            <a:ext cx="3240360" cy="3747864"/>
          </a:xfrm>
        </p:spPr>
        <p:txBody>
          <a:bodyPr/>
          <a:lstStyle>
            <a:lvl1pPr>
              <a:buClr>
                <a:srgbClr val="5A2C5D"/>
              </a:buClr>
              <a:defRPr>
                <a:solidFill>
                  <a:schemeClr val="bg1"/>
                </a:solidFill>
              </a:defRPr>
            </a:lvl1pPr>
            <a:lvl2pPr>
              <a:buClr>
                <a:srgbClr val="5A2C5D"/>
              </a:buClr>
              <a:defRPr>
                <a:solidFill>
                  <a:schemeClr val="bg1"/>
                </a:solidFill>
              </a:defRPr>
            </a:lvl2pPr>
            <a:lvl3pPr>
              <a:buClr>
                <a:srgbClr val="5A2C5D"/>
              </a:buClr>
              <a:defRPr>
                <a:solidFill>
                  <a:schemeClr val="bg1"/>
                </a:solidFill>
              </a:defRPr>
            </a:lvl3pPr>
            <a:lvl4pPr>
              <a:buClr>
                <a:srgbClr val="5A2C5D"/>
              </a:buClr>
              <a:defRPr>
                <a:solidFill>
                  <a:schemeClr val="bg1"/>
                </a:solidFill>
              </a:defRPr>
            </a:lvl4pPr>
            <a:lvl5pPr>
              <a:buClr>
                <a:srgbClr val="5A2C5D"/>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8873258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97DA9-247C-4304-973C-C5AFEA712E32}" type="datetimeFigureOut">
              <a:rPr lang="el-GR" smtClean="0"/>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93193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CC97DA9-247C-4304-973C-C5AFEA712E32}" type="datetimeFigureOut">
              <a:rPr lang="el-GR" smtClean="0"/>
              <a:t>29/10/2015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72922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C97DA9-247C-4304-973C-C5AFEA712E32}" type="datetimeFigureOut">
              <a:rPr lang="el-GR" smtClean="0"/>
              <a:t>29/10/2015</a:t>
            </a:fld>
            <a:endParaRPr lang="el-G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E500E66-6A01-4133-A2BB-DB8B08A453A4}" type="slidenum">
              <a:rPr lang="el-GR" smtClean="0"/>
              <a:t>‹#›</a:t>
            </a:fld>
            <a:endParaRPr lang="el-GR"/>
          </a:p>
        </p:txBody>
      </p:sp>
    </p:spTree>
    <p:extLst>
      <p:ext uri="{BB962C8B-B14F-4D97-AF65-F5344CB8AC3E}">
        <p14:creationId xmlns:p14="http://schemas.microsoft.com/office/powerpoint/2010/main" val="2721864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2" r:id="rId5"/>
    <p:sldLayoutId id="2147483661"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87474"/>
            <a:ext cx="8229600" cy="68154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897564"/>
            <a:ext cx="8229600" cy="37804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6749176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hse.gov.uk/pubns/indg305.pdf" TargetMode="External"/><Relationship Id="rId7" Type="http://schemas.openxmlformats.org/officeDocument/2006/relationships/hyperlink" Target="https://creativecommons.org/licenses/by-nc-nd/2.0/"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www.flickr.com/photos/rubbertoe/" TargetMode="External"/><Relationship Id="rId5" Type="http://schemas.openxmlformats.org/officeDocument/2006/relationships/hyperlink" Target="https://www.flickr.com/photos/rubbertoe/1366961527/"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Large_Wooden_box.jpg" TargetMode="External"/><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Oxyma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Ocean_acidification#mediaviewer/File:CO2_pump_hg.png" TargetMode="Externa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hyperlink" Target="http://creativecommons.org/licenses/by-sa/2.5" TargetMode="External"/><Relationship Id="rId4" Type="http://schemas.openxmlformats.org/officeDocument/2006/relationships/hyperlink" Target="http://commons.wikimedia.org/wiki/User:Hgrob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de.wikipedia.org/wiki/Destilliertes_Wasser#mediaviewer/File:Aqua-distillata.jpg" TargetMode="External"/><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hyperlink" Target="http://creativecommons.org/licenses/by-sa/2.5" TargetMode="External"/><Relationship Id="rId4" Type="http://schemas.openxmlformats.org/officeDocument/2006/relationships/hyperlink" Target="http://commons.wikimedia.org/wiki/User:Daniele%20Puglies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220px-Dvulgaris_micrograph.JPG" TargetMode="External"/><Relationship Id="rId1" Type="http://schemas.openxmlformats.org/officeDocument/2006/relationships/slideLayout" Target="../slideLayouts/slideLayout3.xml"/><Relationship Id="rId5" Type="http://schemas.openxmlformats.org/officeDocument/2006/relationships/hyperlink" Target="http://commons.wikimedia.org/wiki/User:Graham%20Bradley" TargetMode="External"/><Relationship Id="rId4" Type="http://schemas.openxmlformats.org/officeDocument/2006/relationships/hyperlink" Target="http://en.wikipedia.org/wiki/Desulfovibrio#mediaviewer/File:Dvulgaris_micrograph.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geograph.org.uk/profile/37389" TargetMode="External"/><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hyperlink" Target="http://creativecommons.org/licenses/by-sa/2.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pt.wikipedia.org/wiki/Religi%C3%A3o_helen%C3%ADstica#mediaviewer/File:Eygui%C3%A8res.jpg" TargetMode="External"/><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hyperlink" Target="http://commons.wikimedia.org/wiki/User:Pankrato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msonline.com/products/micro-abrasive-blaster-for-small-part-finishing" TargetMode="External"/><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flickr.com/photos/pellyutd/3357724442/" TargetMode="External"/><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hyperlink" Target="https://creativecommons.org/licenses/by/2.0/" TargetMode="External"/><Relationship Id="rId4" Type="http://schemas.openxmlformats.org/officeDocument/2006/relationships/hyperlink" Target="http://www.flickr.com/photos/pellyut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Dtpa_structure.png" TargetMode="External"/><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Ertu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jstor.org/stable/20619466" TargetMode="External"/><Relationship Id="rId2" Type="http://schemas.openxmlformats.org/officeDocument/2006/relationships/hyperlink" Target="http://www.jstor.org/stable/1506702" TargetMode="External"/><Relationship Id="rId1" Type="http://schemas.openxmlformats.org/officeDocument/2006/relationships/slideLayout" Target="../slideLayouts/slideLayout2.xml"/><Relationship Id="rId4" Type="http://schemas.openxmlformats.org/officeDocument/2006/relationships/hyperlink" Target="https://www.iiconservation.org/node/114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hyperlink" Target="http://commons.wikimedia.org/wiki/User:Uploadalt" TargetMode="External"/><Relationship Id="rId3" Type="http://schemas.openxmlformats.org/officeDocument/2006/relationships/image" Target="../media/image7.jpeg"/><Relationship Id="rId7" Type="http://schemas.openxmlformats.org/officeDocument/2006/relationships/hyperlink" Target="http://en.wikipedia.org/wiki/History_of_Sri_Lanka#mediaviewer/File:Sri_Lankan_imitations_of_4th_century_Roman_coins_4th_to_8th_century_CE.j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creativecommons.org/licenses/by-sa/2.0/" TargetMode="External"/><Relationship Id="rId5" Type="http://schemas.openxmlformats.org/officeDocument/2006/relationships/hyperlink" Target="http://commons.wikimedia.org/wiki/User:Solipsist" TargetMode="External"/><Relationship Id="rId4" Type="http://schemas.openxmlformats.org/officeDocument/2006/relationships/hyperlink" Target="http://commons.wikimedia.org/wiki/File:Lead_pipe_-_Bath_Roman_Baths.jpg" TargetMode="External"/><Relationship Id="rId9" Type="http://schemas.openxmlformats.org/officeDocument/2006/relationships/hyperlink" Target="http://creativecommons.org/licenses/by-sa/3.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commons.wikimedia.org/wiki/User:Pankratos" TargetMode="External"/><Relationship Id="rId5" Type="http://schemas.openxmlformats.org/officeDocument/2006/relationships/hyperlink" Target="http://pt.wikipedia.org/wiki/Religi%C3%A3o_helen%C3%ADstica#mediaviewer/File:Eygui%C3%A8res.jpg" TargetMode="External"/><Relationship Id="rId4" Type="http://schemas.openxmlformats.org/officeDocument/2006/relationships/hyperlink" Target="http://en.wikipedia.org/wiki/Semele#mediaviewer/File:Roman_-_Sarcophagus_with_the_Triumph_of_Dionysus_-_Walters_2331_(2).jp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commons.wikimedia.org/wiki/User:TTaylor" TargetMode="External"/><Relationship Id="rId3" Type="http://schemas.openxmlformats.org/officeDocument/2006/relationships/image" Target="../media/image11.jpeg"/><Relationship Id="rId7" Type="http://schemas.openxmlformats.org/officeDocument/2006/relationships/hyperlink" Target="http://en.wikipedia.org/wiki/Stained_glass#mediaviewer/File:Canterbury_Cathedral_012_window_showing_leading_and_support.JPG"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ndex.php?title=User:Thester11&amp;action=edit&amp;redlink=1" TargetMode="External"/><Relationship Id="rId4" Type="http://schemas.openxmlformats.org/officeDocument/2006/relationships/hyperlink" Target="http://commons.wikimedia.org/wiki/File:Lead_Paint2.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Decreased_Brain_Volume_from_Lead_Exposure.jpg" TargetMode="External"/><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Selke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zh.m.wikipedia.org/wiki/File:Brazing_practice.jpg" TargetMode="External"/><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os-arsenic.net/english/contami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User:PhilippN" TargetMode="External"/><Relationship Id="rId2" Type="http://schemas.openxmlformats.org/officeDocument/2006/relationships/hyperlink" Target="http://en.wikipedia.org/wiki/Basophilic_stippling" TargetMode="Externa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hyperlink" Target="http://creativecommons.org/licenses/by/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05576"/>
            <a:ext cx="7772400" cy="1102519"/>
          </a:xfrm>
        </p:spPr>
        <p:txBody>
          <a:bodyPr>
            <a:normAutofit/>
          </a:bodyPr>
          <a:lstStyle/>
          <a:p>
            <a:pPr lvl="1" algn="ctr"/>
            <a:r>
              <a:rPr lang="el-GR" sz="3600" b="1" dirty="0" smtClean="0">
                <a:solidFill>
                  <a:schemeClr val="tx1"/>
                </a:solidFill>
                <a:latin typeface="+mn-lt"/>
              </a:rPr>
              <a:t>Συντήρηση Μεταλλικών Αντικειμένων</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2067694"/>
            <a:ext cx="6400800" cy="1569163"/>
          </a:xfrm>
        </p:spPr>
        <p:txBody>
          <a:bodyPr>
            <a:normAutofit/>
          </a:bodyPr>
          <a:lstStyle/>
          <a:p>
            <a:pPr>
              <a:lnSpc>
                <a:spcPct val="110000"/>
              </a:lnSpc>
              <a:spcBef>
                <a:spcPts val="0"/>
              </a:spcBef>
            </a:pPr>
            <a:r>
              <a:rPr lang="el-GR" sz="2400" b="1" dirty="0" smtClean="0">
                <a:solidFill>
                  <a:schemeClr val="tx1"/>
                </a:solidFill>
              </a:rPr>
              <a:t>Ενότητα </a:t>
            </a:r>
            <a:r>
              <a:rPr lang="en-US" sz="2400" b="1" dirty="0" smtClean="0">
                <a:solidFill>
                  <a:schemeClr val="tx1"/>
                </a:solidFill>
              </a:rPr>
              <a:t>10</a:t>
            </a:r>
            <a:r>
              <a:rPr lang="el-GR" sz="2400" dirty="0" smtClean="0">
                <a:solidFill>
                  <a:schemeClr val="tx1"/>
                </a:solidFill>
              </a:rPr>
              <a:t>:</a:t>
            </a:r>
            <a:r>
              <a:rPr lang="en-US" sz="2400" dirty="0" smtClean="0">
                <a:solidFill>
                  <a:schemeClr val="tx1"/>
                </a:solidFill>
              </a:rPr>
              <a:t> </a:t>
            </a:r>
            <a:r>
              <a:rPr lang="el-GR" sz="2400" dirty="0" smtClean="0">
                <a:solidFill>
                  <a:schemeClr val="tx1"/>
                </a:solidFill>
              </a:rPr>
              <a:t>Μόλυβδος</a:t>
            </a:r>
            <a:endParaRPr lang="en-US" sz="2400" dirty="0" smtClean="0">
              <a:solidFill>
                <a:schemeClr val="tx1"/>
              </a:solidFill>
            </a:endParaRPr>
          </a:p>
          <a:p>
            <a:pPr>
              <a:lnSpc>
                <a:spcPct val="110000"/>
              </a:lnSpc>
              <a:spcBef>
                <a:spcPts val="0"/>
              </a:spcBef>
            </a:pPr>
            <a:endParaRPr lang="en-US" sz="1400" dirty="0" smtClean="0">
              <a:solidFill>
                <a:schemeClr val="tx1"/>
              </a:solidFill>
            </a:endParaRPr>
          </a:p>
          <a:p>
            <a:pPr>
              <a:lnSpc>
                <a:spcPct val="110000"/>
              </a:lnSpc>
              <a:spcBef>
                <a:spcPts val="0"/>
              </a:spcBef>
            </a:pPr>
            <a:r>
              <a:rPr lang="el-GR" sz="2000" dirty="0" smtClean="0">
                <a:solidFill>
                  <a:schemeClr val="tx1"/>
                </a:solidFill>
              </a:rPr>
              <a:t>Βασιλική Αργυροπούλου</a:t>
            </a:r>
            <a:endParaRPr lang="el-GR" sz="2000" dirty="0">
              <a:solidFill>
                <a:schemeClr val="tx1"/>
              </a:solidFill>
            </a:endParaRPr>
          </a:p>
          <a:p>
            <a:pPr>
              <a:lnSpc>
                <a:spcPct val="110000"/>
              </a:lnSpc>
              <a:spcBef>
                <a:spcPts val="0"/>
              </a:spcBef>
            </a:pPr>
            <a:r>
              <a:rPr lang="el-GR" sz="2000" dirty="0">
                <a:solidFill>
                  <a:schemeClr val="tx1"/>
                </a:solidFill>
              </a:rPr>
              <a:t>Τμήμα </a:t>
            </a:r>
            <a:r>
              <a:rPr lang="el-GR" sz="2000" dirty="0" smtClean="0">
                <a:solidFill>
                  <a:schemeClr val="tx1"/>
                </a:solidFill>
              </a:rPr>
              <a:t>Συντήρησης Αρχαιοτήτων &amp; Έργων Τέχνης</a:t>
            </a:r>
            <a:endParaRPr lang="el-GR" sz="2000" dirty="0">
              <a:solidFill>
                <a:schemeClr val="tx1"/>
              </a:solidFill>
            </a:endParaRP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80" y="259481"/>
            <a:ext cx="854197" cy="648072"/>
          </a:xfrm>
          <a:prstGeom prst="rect">
            <a:avLst/>
          </a:prstGeom>
        </p:spPr>
      </p:pic>
      <p:pic>
        <p:nvPicPr>
          <p:cNvPr id="13"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32" y="236421"/>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53675" y="414240"/>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5" name="Table 14"/>
          <p:cNvGraphicFramePr>
            <a:graphicFrameLocks noGrp="1"/>
          </p:cNvGraphicFramePr>
          <p:nvPr>
            <p:extLst>
              <p:ext uri="{D42A27DB-BD31-4B8C-83A1-F6EECF244321}">
                <p14:modId xmlns:p14="http://schemas.microsoft.com/office/powerpoint/2010/main" val="3279906193"/>
              </p:ext>
            </p:extLst>
          </p:nvPr>
        </p:nvGraphicFramePr>
        <p:xfrm>
          <a:off x="1724025" y="4351413"/>
          <a:ext cx="5695950" cy="843392"/>
        </p:xfrm>
        <a:graphic>
          <a:graphicData uri="http://schemas.openxmlformats.org/drawingml/2006/table">
            <a:tbl>
              <a:tblPr firstRow="1" firstCol="1" bandRow="1">
                <a:tableStyleId>{2D5ABB26-0587-4C30-8999-92F81FD0307C}</a:tableStyleId>
              </a:tblPr>
              <a:tblGrid>
                <a:gridCol w="2138838"/>
                <a:gridCol w="3557112"/>
              </a:tblGrid>
              <a:tr h="84339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1806569" y="3630554"/>
            <a:ext cx="1971675" cy="702000"/>
          </a:xfrm>
          <a:prstGeom prst="rect">
            <a:avLst/>
          </a:prstGeom>
          <a:noFill/>
        </p:spPr>
      </p:pic>
      <p:pic>
        <p:nvPicPr>
          <p:cNvPr id="17"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3996811" y="3630554"/>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188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Προστατευτικός εξοπλισμός</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7496" y="986400"/>
            <a:ext cx="4536504" cy="3402378"/>
          </a:xfrm>
        </p:spPr>
      </p:pic>
      <p:sp>
        <p:nvSpPr>
          <p:cNvPr id="6" name="Rectangle 5"/>
          <p:cNvSpPr/>
          <p:nvPr/>
        </p:nvSpPr>
        <p:spPr>
          <a:xfrm>
            <a:off x="1721138" y="2229901"/>
            <a:ext cx="2354031" cy="923330"/>
          </a:xfrm>
          <a:prstGeom prst="rect">
            <a:avLst/>
          </a:prstGeom>
        </p:spPr>
        <p:txBody>
          <a:bodyPr wrap="square">
            <a:spAutoFit/>
          </a:bodyPr>
          <a:lstStyle/>
          <a:p>
            <a:r>
              <a:rPr lang="en-US" dirty="0" smtClean="0"/>
              <a:t>“Lead and you” leaflet, Health and Safety Executive, © Crown </a:t>
            </a:r>
            <a:endParaRPr lang="el-GR" dirty="0"/>
          </a:p>
        </p:txBody>
      </p:sp>
      <p:pic>
        <p:nvPicPr>
          <p:cNvPr id="1028" name="Picture 4" descr="http://techraze.com/wp-content/uploads/2014/11/pdf.jpg">
            <a:hlinkClick r:id="rId3"/>
          </p:cNvPr>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115" y="2249711"/>
            <a:ext cx="884352" cy="8837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07154" y="4371950"/>
            <a:ext cx="4536846" cy="575542"/>
          </a:xfrm>
          <a:prstGeom prst="rect">
            <a:avLst/>
          </a:prstGeom>
          <a:solidFill>
            <a:schemeClr val="bg1">
              <a:lumMod val="95000"/>
            </a:schemeClr>
          </a:solidFill>
        </p:spPr>
        <p:txBody>
          <a:bodyPr wrap="square" rtlCol="0">
            <a:spAutoFit/>
          </a:bodyPr>
          <a:lstStyle/>
          <a:p>
            <a:pPr algn="ctr">
              <a:lnSpc>
                <a:spcPct val="110000"/>
              </a:lnSpc>
              <a:spcBef>
                <a:spcPts val="600"/>
              </a:spcBef>
            </a:pPr>
            <a:r>
              <a:rPr lang="en-US" sz="1200" dirty="0" smtClean="0">
                <a:solidFill>
                  <a:schemeClr val="tx1">
                    <a:lumMod val="65000"/>
                    <a:lumOff val="35000"/>
                  </a:schemeClr>
                </a:solidFill>
              </a:rPr>
              <a:t>“</a:t>
            </a:r>
            <a:r>
              <a:rPr lang="en-US" sz="1200" dirty="0" smtClean="0">
                <a:solidFill>
                  <a:schemeClr val="tx1">
                    <a:lumMod val="65000"/>
                    <a:lumOff val="35000"/>
                  </a:schemeClr>
                </a:solidFill>
                <a:hlinkClick r:id="rId5"/>
              </a:rPr>
              <a:t>2007-09-12 086</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smtClean="0">
                <a:solidFill>
                  <a:schemeClr val="tx1">
                    <a:lumMod val="65000"/>
                    <a:lumOff val="35000"/>
                  </a:schemeClr>
                </a:solidFill>
              </a:rPr>
              <a:t> </a:t>
            </a:r>
            <a:r>
              <a:rPr lang="en-US" sz="1200" dirty="0" err="1" smtClean="0">
                <a:hlinkClick r:id="rId6" tooltip="Go to Rubbertoe (Robert Batina)'s photostream"/>
              </a:rPr>
              <a:t>Rubbertoe</a:t>
            </a:r>
            <a:r>
              <a:rPr lang="en-US" sz="1200" dirty="0" smtClean="0">
                <a:hlinkClick r:id="rId6" tooltip="Go to Rubbertoe (Robert Batina)'s photostream"/>
              </a:rPr>
              <a:t> (Robert </a:t>
            </a:r>
            <a:r>
              <a:rPr lang="en-US" sz="1200" dirty="0" err="1" smtClean="0">
                <a:hlinkClick r:id="rId6" tooltip="Go to Rubbertoe (Robert Batina)'s photostream"/>
              </a:rPr>
              <a:t>Batina</a:t>
            </a:r>
            <a:r>
              <a:rPr lang="en-US" sz="1200" dirty="0" smtClean="0">
                <a:hlinkClick r:id="rId6" tooltip="Go to Rubbertoe (Robert Batina)'s photostream"/>
              </a:rPr>
              <a:t>)</a:t>
            </a:r>
            <a:r>
              <a:rPr lang="el-GR" sz="1200" dirty="0" smtClean="0">
                <a:solidFill>
                  <a:schemeClr val="tx1">
                    <a:lumMod val="65000"/>
                    <a:lumOff val="35000"/>
                  </a:schemeClr>
                </a:solidFill>
              </a:rPr>
              <a:t> διαθέσιμο </a:t>
            </a:r>
          </a:p>
          <a:p>
            <a:pPr algn="ctr">
              <a:lnSpc>
                <a:spcPct val="110000"/>
              </a:lnSpc>
              <a:spcBef>
                <a:spcPts val="600"/>
              </a:spcBef>
            </a:pPr>
            <a:r>
              <a:rPr lang="el-GR" sz="1200" dirty="0" smtClean="0">
                <a:solidFill>
                  <a:schemeClr val="tx1">
                    <a:lumMod val="65000"/>
                    <a:lumOff val="35000"/>
                  </a:schemeClr>
                </a:solidFill>
              </a:rPr>
              <a:t>με άδεια </a:t>
            </a:r>
            <a:r>
              <a:rPr lang="en-US" sz="1200" dirty="0" smtClean="0">
                <a:solidFill>
                  <a:schemeClr val="tx1">
                    <a:lumMod val="65000"/>
                    <a:lumOff val="35000"/>
                  </a:schemeClr>
                </a:solidFill>
                <a:hlinkClick r:id="rId7"/>
              </a:rPr>
              <a:t>CC BY-NC-ND 2.0</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75069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Διάβρωση</a:t>
            </a:r>
          </a:p>
        </p:txBody>
      </p:sp>
      <p:sp>
        <p:nvSpPr>
          <p:cNvPr id="3" name="Content Placeholder 2"/>
          <p:cNvSpPr>
            <a:spLocks noGrp="1"/>
          </p:cNvSpPr>
          <p:nvPr>
            <p:ph idx="1"/>
          </p:nvPr>
        </p:nvSpPr>
        <p:spPr>
          <a:xfrm>
            <a:off x="323528" y="1200150"/>
            <a:ext cx="3960440" cy="3675856"/>
          </a:xfrm>
        </p:spPr>
        <p:txBody>
          <a:bodyPr>
            <a:noAutofit/>
          </a:bodyPr>
          <a:lstStyle/>
          <a:p>
            <a:r>
              <a:rPr lang="el-GR" sz="2000" dirty="0" smtClean="0"/>
              <a:t>Αντικείμενα κατασκευασμένα από μόλυβδο σε εδαφικό ή ενάλιο περιβάλλον καλύπτονται από προϊόντα διάβρωσης που προστατεύουν το μέταλλο. </a:t>
            </a:r>
          </a:p>
          <a:p>
            <a:pPr marL="361950" indent="0">
              <a:buNone/>
            </a:pPr>
            <a:r>
              <a:rPr lang="el-GR" sz="2000" dirty="0" smtClean="0"/>
              <a:t>Τα προϊόντα διάβρωσης γίνονται ενεργά, όταν τοποθετούνται τα αντικείμενα σε τόπους αποθήκευσης ή έκθεσης που εκλύονται οργανικά οξέα, π.χ. ορισμένα είδη ξύλων, χαρτιά ή χαρτόνια.</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
            <a:ext cx="4644008" cy="3483005"/>
          </a:xfrm>
          <a:prstGeom prst="rect">
            <a:avLst/>
          </a:prstGeom>
        </p:spPr>
      </p:pic>
      <p:sp>
        <p:nvSpPr>
          <p:cNvPr id="8" name="Rectangle 7"/>
          <p:cNvSpPr/>
          <p:nvPr/>
        </p:nvSpPr>
        <p:spPr>
          <a:xfrm>
            <a:off x="4965033" y="3586188"/>
            <a:ext cx="3816350" cy="438582"/>
          </a:xfrm>
          <a:prstGeom prst="rect">
            <a:avLst/>
          </a:prstGeom>
          <a:solidFill>
            <a:schemeClr val="bg1">
              <a:lumMod val="95000"/>
            </a:schemeClr>
          </a:solidFill>
        </p:spPr>
        <p:txBody>
          <a:bodyPr wrap="square" lIns="68580" tIns="34290" rIns="68580" bIns="34290">
            <a:spAutoFit/>
          </a:bodyPr>
          <a:lstStyle/>
          <a:p>
            <a:pPr algn="ctr"/>
            <a:r>
              <a:rPr lang="en-US" sz="1200" dirty="0" smtClean="0">
                <a:solidFill>
                  <a:schemeClr val="tx1">
                    <a:lumMod val="65000"/>
                    <a:lumOff val="35000"/>
                  </a:schemeClr>
                </a:solidFill>
                <a:latin typeface="+mj-lt"/>
              </a:rPr>
              <a:t>“</a:t>
            </a:r>
            <a:r>
              <a:rPr lang="en-US" sz="1200" dirty="0" smtClean="0">
                <a:solidFill>
                  <a:schemeClr val="tx1">
                    <a:lumMod val="65000"/>
                    <a:lumOff val="35000"/>
                  </a:schemeClr>
                </a:solidFill>
                <a:latin typeface="+mj-lt"/>
                <a:hlinkClick r:id="rId3"/>
              </a:rPr>
              <a:t>Large Wooden box</a:t>
            </a:r>
            <a:r>
              <a:rPr lang="en-US" sz="1200" dirty="0" smtClean="0">
                <a:solidFill>
                  <a:schemeClr val="tx1">
                    <a:lumMod val="65000"/>
                    <a:lumOff val="35000"/>
                  </a:schemeClr>
                </a:solidFill>
                <a:latin typeface="+mj-lt"/>
              </a:rPr>
              <a:t>” </a:t>
            </a:r>
            <a:r>
              <a:rPr lang="el-GR" sz="1200" dirty="0" smtClean="0">
                <a:solidFill>
                  <a:schemeClr val="tx1">
                    <a:lumMod val="65000"/>
                    <a:lumOff val="35000"/>
                  </a:schemeClr>
                </a:solidFill>
                <a:latin typeface="+mj-lt"/>
              </a:rPr>
              <a:t>από </a:t>
            </a:r>
            <a:r>
              <a:rPr lang="en-US" sz="1200" dirty="0" err="1">
                <a:latin typeface="+mj-lt"/>
                <a:hlinkClick r:id="rId4" tooltip="User:Oxyman"/>
              </a:rPr>
              <a:t>Oxyman</a:t>
            </a:r>
            <a:r>
              <a:rPr lang="el-GR" sz="1200" dirty="0" smtClean="0">
                <a:solidFill>
                  <a:schemeClr val="tx1">
                    <a:lumMod val="65000"/>
                    <a:lumOff val="35000"/>
                  </a:schemeClr>
                </a:solidFill>
                <a:latin typeface="+mj-lt"/>
              </a:rPr>
              <a:t> διαθέσιμο με </a:t>
            </a:r>
          </a:p>
          <a:p>
            <a:pPr algn="ctr"/>
            <a:r>
              <a:rPr lang="el-GR" sz="1200" dirty="0" smtClean="0">
                <a:solidFill>
                  <a:schemeClr val="tx1">
                    <a:lumMod val="65000"/>
                    <a:lumOff val="35000"/>
                  </a:schemeClr>
                </a:solidFill>
                <a:latin typeface="+mj-lt"/>
              </a:rPr>
              <a:t>άδεια </a:t>
            </a:r>
            <a:r>
              <a:rPr lang="en-US" sz="1200" dirty="0">
                <a:latin typeface="+mj-lt"/>
                <a:hlinkClick r:id="rId5"/>
              </a:rPr>
              <a:t>CC BY-SA </a:t>
            </a:r>
            <a:r>
              <a:rPr lang="en-US" sz="1200" dirty="0" smtClean="0">
                <a:latin typeface="+mj-lt"/>
                <a:hlinkClick r:id="rId5"/>
              </a:rPr>
              <a:t>3.0</a:t>
            </a:r>
            <a:endParaRPr lang="el-GR" sz="1200"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3166894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Προϊόντα διάβρωσης σε αρχαιολογικά </a:t>
            </a:r>
            <a:r>
              <a:rPr lang="el-GR" dirty="0" smtClean="0"/>
              <a:t>αντικείμενα</a:t>
            </a:r>
            <a:endParaRPr lang="el-GR" dirty="0"/>
          </a:p>
        </p:txBody>
      </p:sp>
      <p:sp>
        <p:nvSpPr>
          <p:cNvPr id="3" name="Content Placeholder 2"/>
          <p:cNvSpPr>
            <a:spLocks noGrp="1"/>
          </p:cNvSpPr>
          <p:nvPr>
            <p:ph idx="1"/>
          </p:nvPr>
        </p:nvSpPr>
        <p:spPr>
          <a:xfrm>
            <a:off x="323528" y="1200150"/>
            <a:ext cx="5544616" cy="3943350"/>
          </a:xfrm>
        </p:spPr>
        <p:txBody>
          <a:bodyPr numCol="2">
            <a:normAutofit fontScale="92500" lnSpcReduction="10000"/>
          </a:bodyPr>
          <a:lstStyle/>
          <a:p>
            <a:pPr marL="180975" indent="-180975">
              <a:lnSpc>
                <a:spcPct val="110000"/>
              </a:lnSpc>
              <a:spcBef>
                <a:spcPts val="600"/>
              </a:spcBef>
              <a:spcAft>
                <a:spcPts val="600"/>
              </a:spcAft>
            </a:pPr>
            <a:r>
              <a:rPr lang="el-GR" sz="2000" dirty="0"/>
              <a:t>Ο </a:t>
            </a:r>
            <a:r>
              <a:rPr lang="el-GR" sz="2000" dirty="0" err="1"/>
              <a:t>κερουσίτης</a:t>
            </a:r>
            <a:r>
              <a:rPr lang="el-GR" sz="2000" dirty="0"/>
              <a:t> (</a:t>
            </a:r>
            <a:r>
              <a:rPr lang="en-US" sz="2000" dirty="0" err="1"/>
              <a:t>cerussite</a:t>
            </a:r>
            <a:r>
              <a:rPr lang="en-US" sz="2000" dirty="0"/>
              <a:t>) PbCO</a:t>
            </a:r>
            <a:r>
              <a:rPr lang="en-US" sz="2000" baseline="-25000" dirty="0"/>
              <a:t>3</a:t>
            </a:r>
          </a:p>
          <a:p>
            <a:pPr marL="180975" indent="-180975">
              <a:lnSpc>
                <a:spcPct val="110000"/>
              </a:lnSpc>
              <a:spcBef>
                <a:spcPts val="600"/>
              </a:spcBef>
              <a:spcAft>
                <a:spcPts val="600"/>
              </a:spcAft>
            </a:pPr>
            <a:r>
              <a:rPr lang="el-GR" sz="2000" dirty="0"/>
              <a:t>Ο </a:t>
            </a:r>
            <a:r>
              <a:rPr lang="el-GR" sz="2000" dirty="0" err="1"/>
              <a:t>υδροκερουσίτης</a:t>
            </a:r>
            <a:r>
              <a:rPr lang="el-GR" sz="2000" dirty="0"/>
              <a:t> (</a:t>
            </a:r>
            <a:r>
              <a:rPr lang="en-US" sz="2000" dirty="0" err="1" smtClean="0"/>
              <a:t>hydrocerussite</a:t>
            </a:r>
            <a:r>
              <a:rPr lang="en-US" sz="2000" dirty="0" smtClean="0"/>
              <a:t>)Pb</a:t>
            </a:r>
            <a:r>
              <a:rPr lang="en-US" sz="2000" baseline="-25000" dirty="0" smtClean="0"/>
              <a:t>3</a:t>
            </a:r>
            <a:r>
              <a:rPr lang="en-US" sz="2000" dirty="0" smtClean="0"/>
              <a:t>(OH)</a:t>
            </a:r>
            <a:r>
              <a:rPr lang="en-US" sz="2000" baseline="-25000" dirty="0" smtClean="0"/>
              <a:t>2</a:t>
            </a:r>
            <a:r>
              <a:rPr lang="en-US" sz="2000" dirty="0" smtClean="0"/>
              <a:t>(CO</a:t>
            </a:r>
            <a:r>
              <a:rPr lang="en-US" sz="2000" baseline="-25000" dirty="0" smtClean="0"/>
              <a:t>3</a:t>
            </a:r>
            <a:r>
              <a:rPr lang="en-US" sz="2000" dirty="0"/>
              <a:t>)</a:t>
            </a:r>
          </a:p>
          <a:p>
            <a:pPr marL="180975" indent="-180975">
              <a:lnSpc>
                <a:spcPct val="110000"/>
              </a:lnSpc>
              <a:spcBef>
                <a:spcPts val="600"/>
              </a:spcBef>
              <a:spcAft>
                <a:spcPts val="600"/>
              </a:spcAft>
            </a:pPr>
            <a:r>
              <a:rPr lang="el-GR" sz="2000" dirty="0"/>
              <a:t>Ο </a:t>
            </a:r>
            <a:r>
              <a:rPr lang="el-GR" sz="2000" dirty="0" err="1"/>
              <a:t>αγγλεζίτης</a:t>
            </a:r>
            <a:r>
              <a:rPr lang="el-GR" sz="2000" dirty="0"/>
              <a:t> (</a:t>
            </a:r>
            <a:r>
              <a:rPr lang="en-US" sz="2000" dirty="0"/>
              <a:t>anglesite) PbSO</a:t>
            </a:r>
            <a:r>
              <a:rPr lang="en-US" sz="2000" baseline="-25000" dirty="0"/>
              <a:t>4</a:t>
            </a:r>
            <a:r>
              <a:rPr lang="en-US" sz="2000" dirty="0"/>
              <a:t> (</a:t>
            </a:r>
            <a:r>
              <a:rPr lang="el-GR" sz="2000" dirty="0"/>
              <a:t>εδαφικό και ενάλιο περιβάλλον)</a:t>
            </a:r>
          </a:p>
          <a:p>
            <a:pPr marL="180975" indent="-180975">
              <a:lnSpc>
                <a:spcPct val="110000"/>
              </a:lnSpc>
              <a:spcBef>
                <a:spcPts val="600"/>
              </a:spcBef>
              <a:spcAft>
                <a:spcPts val="600"/>
              </a:spcAft>
            </a:pPr>
            <a:r>
              <a:rPr lang="en-US" sz="2000" dirty="0"/>
              <a:t>O </a:t>
            </a:r>
            <a:r>
              <a:rPr lang="el-GR" sz="2000" dirty="0" err="1"/>
              <a:t>κοτουνίτης</a:t>
            </a:r>
            <a:r>
              <a:rPr lang="el-GR" sz="2000" dirty="0"/>
              <a:t> (</a:t>
            </a:r>
            <a:r>
              <a:rPr lang="en-US" sz="2000" dirty="0" err="1"/>
              <a:t>cotunnite</a:t>
            </a:r>
            <a:r>
              <a:rPr lang="en-US" sz="2000" dirty="0"/>
              <a:t>)PbCl</a:t>
            </a:r>
            <a:r>
              <a:rPr lang="en-US" sz="2000" baseline="-25000" dirty="0"/>
              <a:t>2</a:t>
            </a:r>
          </a:p>
          <a:p>
            <a:pPr>
              <a:lnSpc>
                <a:spcPct val="110000"/>
              </a:lnSpc>
              <a:spcBef>
                <a:spcPts val="600"/>
              </a:spcBef>
              <a:spcAft>
                <a:spcPts val="600"/>
              </a:spcAft>
            </a:pPr>
            <a:endParaRPr lang="el-GR" sz="2000" dirty="0" smtClean="0"/>
          </a:p>
          <a:p>
            <a:pPr indent="-161925">
              <a:lnSpc>
                <a:spcPct val="110000"/>
              </a:lnSpc>
              <a:spcBef>
                <a:spcPts val="600"/>
              </a:spcBef>
              <a:spcAft>
                <a:spcPts val="600"/>
              </a:spcAft>
            </a:pPr>
            <a:r>
              <a:rPr lang="el-GR" sz="2000" dirty="0" smtClean="0"/>
              <a:t>Ο </a:t>
            </a:r>
            <a:r>
              <a:rPr lang="el-GR" sz="2000" dirty="0" err="1"/>
              <a:t>φωσγενίτης</a:t>
            </a:r>
            <a:r>
              <a:rPr lang="el-GR" sz="2000" dirty="0"/>
              <a:t> (</a:t>
            </a:r>
            <a:r>
              <a:rPr lang="en-US" sz="2000" dirty="0" err="1"/>
              <a:t>phosgenite</a:t>
            </a:r>
            <a:r>
              <a:rPr lang="en-US" sz="2000" dirty="0"/>
              <a:t>) Pb</a:t>
            </a:r>
            <a:r>
              <a:rPr lang="en-US" sz="2000" baseline="-25000" dirty="0"/>
              <a:t>2</a:t>
            </a:r>
            <a:r>
              <a:rPr lang="en-US" sz="2000" dirty="0"/>
              <a:t>CO</a:t>
            </a:r>
            <a:r>
              <a:rPr lang="en-US" sz="2000" baseline="-25000" dirty="0"/>
              <a:t>3</a:t>
            </a:r>
            <a:r>
              <a:rPr lang="en-US" sz="2000" dirty="0"/>
              <a:t>Cl</a:t>
            </a:r>
            <a:r>
              <a:rPr lang="en-US" sz="2000" baseline="-25000" dirty="0"/>
              <a:t>2</a:t>
            </a:r>
          </a:p>
          <a:p>
            <a:pPr indent="-161925">
              <a:lnSpc>
                <a:spcPct val="110000"/>
              </a:lnSpc>
              <a:spcBef>
                <a:spcPts val="600"/>
              </a:spcBef>
              <a:spcAft>
                <a:spcPts val="600"/>
              </a:spcAft>
            </a:pPr>
            <a:r>
              <a:rPr lang="en-US" sz="2000" dirty="0" err="1"/>
              <a:t>Leadhillite</a:t>
            </a:r>
            <a:r>
              <a:rPr lang="en-US" sz="2000" dirty="0"/>
              <a:t> Pb</a:t>
            </a:r>
            <a:r>
              <a:rPr lang="en-US" sz="2000" baseline="-25000" dirty="0"/>
              <a:t>4</a:t>
            </a:r>
            <a:r>
              <a:rPr lang="en-US" sz="2000" dirty="0"/>
              <a:t>SO</a:t>
            </a:r>
            <a:r>
              <a:rPr lang="en-US" sz="2000" baseline="-25000" dirty="0"/>
              <a:t>4</a:t>
            </a:r>
            <a:r>
              <a:rPr lang="en-US" sz="2000" dirty="0"/>
              <a:t>(CO</a:t>
            </a:r>
            <a:r>
              <a:rPr lang="en-US" sz="2000" baseline="-25000" dirty="0"/>
              <a:t>3</a:t>
            </a:r>
            <a:r>
              <a:rPr lang="en-US" sz="2000" dirty="0"/>
              <a:t>)</a:t>
            </a:r>
            <a:r>
              <a:rPr lang="en-US" sz="2000" baseline="-25000" dirty="0"/>
              <a:t>2</a:t>
            </a:r>
            <a:r>
              <a:rPr lang="en-US" sz="2000" dirty="0"/>
              <a:t>(OH)</a:t>
            </a:r>
            <a:r>
              <a:rPr lang="en-US" sz="2000" baseline="-25000" dirty="0"/>
              <a:t>2</a:t>
            </a:r>
          </a:p>
          <a:p>
            <a:pPr indent="-161925">
              <a:lnSpc>
                <a:spcPct val="110000"/>
              </a:lnSpc>
              <a:spcBef>
                <a:spcPts val="600"/>
              </a:spcBef>
              <a:spcAft>
                <a:spcPts val="600"/>
              </a:spcAft>
            </a:pPr>
            <a:r>
              <a:rPr lang="en-US" sz="2000" dirty="0" err="1"/>
              <a:t>Penfieldite</a:t>
            </a:r>
            <a:r>
              <a:rPr lang="en-US" sz="2000" dirty="0"/>
              <a:t> Pb</a:t>
            </a:r>
            <a:r>
              <a:rPr lang="en-US" sz="2000" baseline="-25000" dirty="0"/>
              <a:t>2</a:t>
            </a:r>
            <a:r>
              <a:rPr lang="en-US" sz="2000" dirty="0"/>
              <a:t>(OH)Cl</a:t>
            </a:r>
            <a:r>
              <a:rPr lang="en-US" sz="2000" baseline="-25000" dirty="0"/>
              <a:t>3</a:t>
            </a:r>
          </a:p>
          <a:p>
            <a:pPr indent="-161925">
              <a:lnSpc>
                <a:spcPct val="110000"/>
              </a:lnSpc>
              <a:spcBef>
                <a:spcPts val="600"/>
              </a:spcBef>
              <a:spcAft>
                <a:spcPts val="600"/>
              </a:spcAft>
            </a:pPr>
            <a:r>
              <a:rPr lang="el-GR" sz="2000" dirty="0"/>
              <a:t>Ο λιθάργυρος (</a:t>
            </a:r>
            <a:r>
              <a:rPr lang="en-US" sz="2000" dirty="0"/>
              <a:t>litharge) </a:t>
            </a:r>
            <a:r>
              <a:rPr lang="en-US" sz="2000" dirty="0" err="1"/>
              <a:t>PbO</a:t>
            </a:r>
            <a:endParaRPr lang="en-US" sz="2000" dirty="0"/>
          </a:p>
          <a:p>
            <a:pPr indent="-161925">
              <a:lnSpc>
                <a:spcPct val="110000"/>
              </a:lnSpc>
              <a:spcBef>
                <a:spcPts val="600"/>
              </a:spcBef>
              <a:spcAft>
                <a:spcPts val="600"/>
              </a:spcAft>
            </a:pPr>
            <a:r>
              <a:rPr lang="en-US" sz="2000" dirty="0" err="1"/>
              <a:t>Plattnertie</a:t>
            </a:r>
            <a:r>
              <a:rPr lang="en-US" sz="2000" dirty="0"/>
              <a:t> PbO</a:t>
            </a:r>
            <a:r>
              <a:rPr lang="en-US" sz="2000" baseline="-25000" dirty="0"/>
              <a:t>2</a:t>
            </a:r>
          </a:p>
          <a:p>
            <a:pPr indent="-161925">
              <a:lnSpc>
                <a:spcPct val="110000"/>
              </a:lnSpc>
              <a:spcBef>
                <a:spcPts val="600"/>
              </a:spcBef>
              <a:spcAft>
                <a:spcPts val="600"/>
              </a:spcAft>
            </a:pPr>
            <a:r>
              <a:rPr lang="el-GR" sz="2000" dirty="0"/>
              <a:t>Ο γαληνίτης (</a:t>
            </a:r>
            <a:r>
              <a:rPr lang="en-US" sz="2000" dirty="0"/>
              <a:t>galena) </a:t>
            </a:r>
            <a:r>
              <a:rPr lang="en-US" sz="2000" dirty="0" err="1" smtClean="0"/>
              <a:t>PbS</a:t>
            </a:r>
            <a:endParaRPr lang="el-GR" dirty="0"/>
          </a:p>
        </p:txBody>
      </p:sp>
      <p:sp>
        <p:nvSpPr>
          <p:cNvPr id="5" name="Rectangle 4"/>
          <p:cNvSpPr/>
          <p:nvPr/>
        </p:nvSpPr>
        <p:spPr>
          <a:xfrm>
            <a:off x="6228184" y="514860"/>
            <a:ext cx="2759927" cy="3693319"/>
          </a:xfrm>
          <a:prstGeom prst="rect">
            <a:avLst/>
          </a:prstGeom>
        </p:spPr>
        <p:txBody>
          <a:bodyPr wrap="square">
            <a:spAutoFit/>
          </a:bodyPr>
          <a:lstStyle/>
          <a:p>
            <a:r>
              <a:rPr lang="el-GR" dirty="0" smtClean="0">
                <a:solidFill>
                  <a:schemeClr val="bg1"/>
                </a:solidFill>
              </a:rPr>
              <a:t>Σε εξωτερικό περιβάλλον διαμορφώνονται </a:t>
            </a:r>
            <a:r>
              <a:rPr lang="el-GR" dirty="0" err="1" smtClean="0">
                <a:solidFill>
                  <a:schemeClr val="bg1"/>
                </a:solidFill>
              </a:rPr>
              <a:t>σουλφίδια</a:t>
            </a:r>
            <a:r>
              <a:rPr lang="el-GR" dirty="0" smtClean="0">
                <a:solidFill>
                  <a:schemeClr val="bg1"/>
                </a:solidFill>
              </a:rPr>
              <a:t>, ενώ σε εδαφικό ή ενάλιο περιβάλλον διαμορφώνονται χλωρίδια και ανθρακικά. </a:t>
            </a:r>
            <a:endParaRPr lang="en-US" dirty="0" smtClean="0">
              <a:solidFill>
                <a:schemeClr val="bg1"/>
              </a:solidFill>
            </a:endParaRPr>
          </a:p>
          <a:p>
            <a:endParaRPr lang="el-GR" dirty="0" smtClean="0">
              <a:solidFill>
                <a:schemeClr val="bg1"/>
              </a:solidFill>
            </a:endParaRPr>
          </a:p>
          <a:p>
            <a:r>
              <a:rPr lang="el-GR" dirty="0" smtClean="0">
                <a:solidFill>
                  <a:schemeClr val="bg1"/>
                </a:solidFill>
              </a:rPr>
              <a:t>Ο ρυθμός διάβρωσης του μόλυβδου είναι μικρότερος στο θαλασσινό νερό από το νερό της βρύσης, γιατί ο </a:t>
            </a:r>
            <a:r>
              <a:rPr lang="en-US" dirty="0" smtClean="0">
                <a:solidFill>
                  <a:schemeClr val="bg1"/>
                </a:solidFill>
              </a:rPr>
              <a:t>PbCl</a:t>
            </a:r>
            <a:r>
              <a:rPr lang="en-US" baseline="-25000" dirty="0" smtClean="0">
                <a:solidFill>
                  <a:schemeClr val="bg1"/>
                </a:solidFill>
              </a:rPr>
              <a:t>2</a:t>
            </a:r>
            <a:r>
              <a:rPr lang="en-US" dirty="0" smtClean="0">
                <a:solidFill>
                  <a:schemeClr val="bg1"/>
                </a:solidFill>
              </a:rPr>
              <a:t> </a:t>
            </a:r>
            <a:r>
              <a:rPr lang="el-GR" dirty="0" smtClean="0">
                <a:solidFill>
                  <a:schemeClr val="bg1"/>
                </a:solidFill>
              </a:rPr>
              <a:t>προστατεύει το μέταλλο.</a:t>
            </a:r>
            <a:endParaRPr lang="el-GR" dirty="0">
              <a:solidFill>
                <a:schemeClr val="bg1"/>
              </a:solidFill>
            </a:endParaRPr>
          </a:p>
        </p:txBody>
      </p:sp>
    </p:spTree>
    <p:extLst>
      <p:ext uri="{BB962C8B-B14F-4D97-AF65-F5344CB8AC3E}">
        <p14:creationId xmlns:p14="http://schemas.microsoft.com/office/powerpoint/2010/main" val="3350051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109" y="22994"/>
            <a:ext cx="5054995" cy="857250"/>
          </a:xfrm>
        </p:spPr>
        <p:txBody>
          <a:bodyPr/>
          <a:lstStyle/>
          <a:p>
            <a:r>
              <a:rPr lang="el-GR" dirty="0"/>
              <a:t>Προϊόντα διάβρωσης</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5544" y="853534"/>
            <a:ext cx="5041900" cy="3518416"/>
          </a:xfrm>
        </p:spPr>
      </p:pic>
      <p:sp>
        <p:nvSpPr>
          <p:cNvPr id="4" name="Text Placeholder 3"/>
          <p:cNvSpPr>
            <a:spLocks noGrp="1"/>
          </p:cNvSpPr>
          <p:nvPr>
            <p:ph idx="13"/>
          </p:nvPr>
        </p:nvSpPr>
        <p:spPr>
          <a:xfrm>
            <a:off x="179512" y="123478"/>
            <a:ext cx="3240360" cy="5020022"/>
          </a:xfrm>
        </p:spPr>
        <p:txBody>
          <a:bodyPr>
            <a:noAutofit/>
          </a:bodyPr>
          <a:lstStyle/>
          <a:p>
            <a:pPr marL="180975" indent="-180975">
              <a:lnSpc>
                <a:spcPct val="120000"/>
              </a:lnSpc>
              <a:buClr>
                <a:schemeClr val="bg1"/>
              </a:buClr>
            </a:pPr>
            <a:r>
              <a:rPr lang="el-GR" sz="1600" dirty="0"/>
              <a:t>Τα προϊόντα διάβρωσης του μόλυβδου είναι ενώσεις του δισθενούς μόλυβδου και είναι σταθερά στον αέρα. </a:t>
            </a:r>
            <a:endParaRPr lang="el-GR" sz="1600" dirty="0" smtClean="0"/>
          </a:p>
          <a:p>
            <a:pPr marL="180975" indent="-180975">
              <a:lnSpc>
                <a:spcPct val="120000"/>
              </a:lnSpc>
              <a:buClr>
                <a:schemeClr val="bg1"/>
              </a:buClr>
            </a:pPr>
            <a:r>
              <a:rPr lang="el-GR" sz="1600" dirty="0" smtClean="0"/>
              <a:t>Τα </a:t>
            </a:r>
            <a:r>
              <a:rPr lang="el-GR" sz="1600" dirty="0"/>
              <a:t>προϊόντα διάβρωσης του μόλυβδου </a:t>
            </a:r>
            <a:r>
              <a:rPr lang="el-GR" sz="1600" dirty="0" smtClean="0"/>
              <a:t>που θα </a:t>
            </a:r>
            <a:r>
              <a:rPr lang="el-GR" sz="1600" dirty="0"/>
              <a:t>διαμορφωθούν στο μέταλλο </a:t>
            </a:r>
            <a:r>
              <a:rPr lang="el-GR" sz="1600" dirty="0" smtClean="0"/>
              <a:t>εξαρτώνται </a:t>
            </a:r>
            <a:r>
              <a:rPr lang="el-GR" sz="1600" dirty="0"/>
              <a:t>από το περιβάλλον. </a:t>
            </a:r>
            <a:endParaRPr lang="el-GR" sz="1600" dirty="0" smtClean="0"/>
          </a:p>
          <a:p>
            <a:pPr marL="180975" indent="-180975">
              <a:lnSpc>
                <a:spcPct val="120000"/>
              </a:lnSpc>
              <a:buClr>
                <a:schemeClr val="bg1"/>
              </a:buClr>
            </a:pPr>
            <a:r>
              <a:rPr lang="el-GR" sz="1600" dirty="0" smtClean="0"/>
              <a:t>Όλα </a:t>
            </a:r>
            <a:r>
              <a:rPr lang="el-GR" sz="1600" dirty="0"/>
              <a:t>τα νερά έχουν διαλυμένο διοξείδιο του άνθρακα που δημιουργεί ανθρακικά άλατα του μόλυβδου. </a:t>
            </a:r>
            <a:endParaRPr lang="el-GR" sz="1600" dirty="0" smtClean="0"/>
          </a:p>
          <a:p>
            <a:pPr marL="180975" indent="-180975">
              <a:lnSpc>
                <a:spcPct val="120000"/>
              </a:lnSpc>
              <a:buClr>
                <a:schemeClr val="bg1"/>
              </a:buClr>
            </a:pPr>
            <a:r>
              <a:rPr lang="el-GR" sz="1600" dirty="0" smtClean="0"/>
              <a:t>Τα </a:t>
            </a:r>
            <a:r>
              <a:rPr lang="el-GR" sz="1600" dirty="0"/>
              <a:t>ανθρακικά άλατα δημιουργούν ένα φράγμα για το οξυγόνο και για τα ιόντα του μετάλλου πάνω στη μεταλλική </a:t>
            </a:r>
            <a:r>
              <a:rPr lang="el-GR" sz="1600" dirty="0" smtClean="0"/>
              <a:t>επιφάνεια</a:t>
            </a:r>
            <a:r>
              <a:rPr lang="el-GR" sz="1600" dirty="0"/>
              <a:t>.</a:t>
            </a:r>
          </a:p>
        </p:txBody>
      </p:sp>
      <p:sp>
        <p:nvSpPr>
          <p:cNvPr id="7" name="Text Placeholder 2"/>
          <p:cNvSpPr txBox="1">
            <a:spLocks/>
          </p:cNvSpPr>
          <p:nvPr/>
        </p:nvSpPr>
        <p:spPr>
          <a:xfrm>
            <a:off x="3865544" y="4168625"/>
            <a:ext cx="5040560" cy="481380"/>
          </a:xfrm>
          <a:prstGeom prst="rect">
            <a:avLst/>
          </a:prstGeom>
          <a:solidFill>
            <a:srgbClr val="5A2C5D"/>
          </a:solidFill>
        </p:spPr>
        <p:txBody>
          <a:bodyPr vert="horz" lIns="91440" tIns="45720" rIns="91440" bIns="45720" rtlCol="0" anchor="ct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l-GR" sz="1800" b="1" dirty="0" smtClean="0">
                <a:solidFill>
                  <a:schemeClr val="bg1"/>
                </a:solidFill>
              </a:rPr>
              <a:t>Ο κύκλος του διοξειδίου του άνθρακα μεταξύ της ατμόσφαιρας και του ωκεανού</a:t>
            </a:r>
          </a:p>
        </p:txBody>
      </p:sp>
      <p:sp>
        <p:nvSpPr>
          <p:cNvPr id="8" name="Rectangle 7"/>
          <p:cNvSpPr/>
          <p:nvPr/>
        </p:nvSpPr>
        <p:spPr>
          <a:xfrm>
            <a:off x="3865544" y="4644064"/>
            <a:ext cx="5040559" cy="497700"/>
          </a:xfrm>
          <a:prstGeom prst="rect">
            <a:avLst/>
          </a:prstGeom>
          <a:solidFill>
            <a:schemeClr val="bg1">
              <a:lumMod val="95000"/>
            </a:schemeClr>
          </a:solidFill>
        </p:spPr>
        <p:txBody>
          <a:bodyPr wrap="square" lIns="68580" tIns="34290" rIns="68580" bIns="34290">
            <a:spAutoFit/>
          </a:bodyPr>
          <a:lstStyle/>
          <a:p>
            <a:pPr algn="ctr">
              <a:lnSpc>
                <a:spcPct val="120000"/>
              </a:lnSpc>
            </a:pPr>
            <a:r>
              <a:rPr lang="en-US" sz="1200" dirty="0" smtClean="0">
                <a:solidFill>
                  <a:schemeClr val="tx1">
                    <a:lumMod val="65000"/>
                    <a:lumOff val="35000"/>
                  </a:schemeClr>
                </a:solidFill>
                <a:latin typeface="+mj-lt"/>
              </a:rPr>
              <a:t>“</a:t>
            </a:r>
            <a:r>
              <a:rPr lang="en-US" sz="1200" dirty="0" smtClean="0">
                <a:solidFill>
                  <a:schemeClr val="tx1">
                    <a:lumMod val="65000"/>
                    <a:lumOff val="35000"/>
                  </a:schemeClr>
                </a:solidFill>
                <a:latin typeface="+mj-lt"/>
                <a:hlinkClick r:id="rId3"/>
              </a:rPr>
              <a:t>The CO 2 cycle between the atmosphere and the ocean</a:t>
            </a:r>
            <a:r>
              <a:rPr lang="en-US" sz="1200" dirty="0" smtClean="0">
                <a:solidFill>
                  <a:schemeClr val="tx1">
                    <a:lumMod val="65000"/>
                    <a:lumOff val="35000"/>
                  </a:schemeClr>
                </a:solidFill>
                <a:latin typeface="+mj-lt"/>
              </a:rPr>
              <a:t>” </a:t>
            </a:r>
            <a:r>
              <a:rPr lang="el-GR" sz="1200" dirty="0" smtClean="0">
                <a:solidFill>
                  <a:schemeClr val="tx1">
                    <a:lumMod val="65000"/>
                    <a:lumOff val="35000"/>
                  </a:schemeClr>
                </a:solidFill>
                <a:latin typeface="+mj-lt"/>
              </a:rPr>
              <a:t>από </a:t>
            </a:r>
            <a:r>
              <a:rPr lang="en-US" sz="1200" dirty="0" err="1">
                <a:hlinkClick r:id="rId4"/>
              </a:rPr>
              <a:t>Hgrobe</a:t>
            </a:r>
            <a:r>
              <a:rPr lang="el-GR" sz="1200" dirty="0" smtClean="0">
                <a:solidFill>
                  <a:schemeClr val="tx1">
                    <a:lumMod val="65000"/>
                    <a:lumOff val="35000"/>
                  </a:schemeClr>
                </a:solidFill>
                <a:latin typeface="+mj-lt"/>
              </a:rPr>
              <a:t> διαθέσιμο με άδεια </a:t>
            </a:r>
            <a:r>
              <a:rPr lang="en-US" sz="1200" dirty="0">
                <a:hlinkClick r:id="rId5"/>
              </a:rPr>
              <a:t>CC BY-SA 2.5</a:t>
            </a:r>
            <a:endParaRPr lang="el-GR" sz="1200"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1984126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Μαλακά νερά διαβρώνουν το μόλυβδο</a:t>
            </a:r>
            <a:endParaRPr lang="el-GR" dirty="0"/>
          </a:p>
        </p:txBody>
      </p:sp>
      <p:sp>
        <p:nvSpPr>
          <p:cNvPr id="3" name="Content Placeholder 2"/>
          <p:cNvSpPr>
            <a:spLocks noGrp="1"/>
          </p:cNvSpPr>
          <p:nvPr>
            <p:ph idx="1"/>
          </p:nvPr>
        </p:nvSpPr>
        <p:spPr/>
        <p:txBody>
          <a:bodyPr>
            <a:noAutofit/>
          </a:bodyPr>
          <a:lstStyle/>
          <a:p>
            <a:r>
              <a:rPr lang="el-GR" sz="2400" dirty="0" smtClean="0"/>
              <a:t>Σε όξινα διαλύματα  ο ανθρακικός μόλυβδος PbCO</a:t>
            </a:r>
            <a:r>
              <a:rPr lang="el-GR" sz="2400" baseline="-25000" dirty="0" smtClean="0"/>
              <a:t>3</a:t>
            </a:r>
            <a:r>
              <a:rPr lang="el-GR" sz="2400" dirty="0" smtClean="0"/>
              <a:t> διαλύεται και μπορεί να δημιουργηθεί διάβρωση, αν η συμπύκνωση των ανιόντων, π.χ. χλώριο ή </a:t>
            </a:r>
            <a:r>
              <a:rPr lang="el-GR" sz="2400" dirty="0" err="1" smtClean="0"/>
              <a:t>θειϊκό</a:t>
            </a:r>
            <a:r>
              <a:rPr lang="el-GR" sz="2400" dirty="0" smtClean="0"/>
              <a:t> άλας, είναι χαμηλή. Αυτή είναι η αιτία που ο μόλυβδος διαβρώνεται σε μαλακά όξινα νερά.</a:t>
            </a:r>
          </a:p>
          <a:p>
            <a:endParaRPr lang="el-GR" sz="2400" dirty="0" smtClean="0"/>
          </a:p>
          <a:p>
            <a:endParaRPr lang="el-GR" sz="2400" dirty="0"/>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0"/>
            <a:ext cx="3059832" cy="4140867"/>
          </a:xfrm>
          <a:prstGeom prst="rect">
            <a:avLst/>
          </a:prstGeom>
        </p:spPr>
      </p:pic>
      <p:sp>
        <p:nvSpPr>
          <p:cNvPr id="8" name="Rectangle 7"/>
          <p:cNvSpPr/>
          <p:nvPr/>
        </p:nvSpPr>
        <p:spPr>
          <a:xfrm>
            <a:off x="6256267" y="4227934"/>
            <a:ext cx="2715633" cy="807913"/>
          </a:xfrm>
          <a:prstGeom prst="rect">
            <a:avLst/>
          </a:prstGeom>
          <a:solidFill>
            <a:schemeClr val="bg1">
              <a:lumMod val="95000"/>
            </a:schemeClr>
          </a:solidFill>
        </p:spPr>
        <p:txBody>
          <a:bodyPr wrap="square" lIns="68580" tIns="34290" rIns="68580" bIns="34290">
            <a:spAutoFit/>
          </a:bodyPr>
          <a:lstStyle/>
          <a:p>
            <a:pPr algn="ctr"/>
            <a:r>
              <a:rPr lang="en-US" sz="1200" dirty="0" smtClean="0">
                <a:solidFill>
                  <a:schemeClr val="tx1">
                    <a:lumMod val="65000"/>
                    <a:lumOff val="35000"/>
                  </a:schemeClr>
                </a:solidFill>
                <a:latin typeface="+mj-lt"/>
              </a:rPr>
              <a:t>“</a:t>
            </a:r>
            <a:r>
              <a:rPr lang="de-DE" sz="1200" dirty="0" smtClean="0">
                <a:solidFill>
                  <a:schemeClr val="tx1">
                    <a:lumMod val="65000"/>
                    <a:lumOff val="35000"/>
                  </a:schemeClr>
                </a:solidFill>
                <a:latin typeface="+mj-lt"/>
                <a:hlinkClick r:id="rId3"/>
              </a:rPr>
              <a:t>Behälter für destilliertes Wasser in der Real </a:t>
            </a:r>
            <a:r>
              <a:rPr lang="de-DE" sz="1200" dirty="0" err="1" smtClean="0">
                <a:solidFill>
                  <a:schemeClr val="tx1">
                    <a:lumMod val="65000"/>
                    <a:lumOff val="35000"/>
                  </a:schemeClr>
                </a:solidFill>
                <a:latin typeface="+mj-lt"/>
                <a:hlinkClick r:id="rId3"/>
              </a:rPr>
              <a:t>Farmacia</a:t>
            </a:r>
            <a:r>
              <a:rPr lang="de-DE" sz="1200" dirty="0" smtClean="0">
                <a:solidFill>
                  <a:schemeClr val="tx1">
                    <a:lumMod val="65000"/>
                    <a:lumOff val="35000"/>
                  </a:schemeClr>
                </a:solidFill>
                <a:latin typeface="+mj-lt"/>
                <a:hlinkClick r:id="rId3"/>
              </a:rPr>
              <a:t> in Madrid</a:t>
            </a:r>
            <a:r>
              <a:rPr lang="en-US" sz="1200" dirty="0" smtClean="0">
                <a:solidFill>
                  <a:schemeClr val="tx1">
                    <a:lumMod val="65000"/>
                    <a:lumOff val="35000"/>
                  </a:schemeClr>
                </a:solidFill>
                <a:latin typeface="+mj-lt"/>
              </a:rPr>
              <a:t>” </a:t>
            </a:r>
            <a:r>
              <a:rPr lang="el-GR" sz="1200" dirty="0" smtClean="0">
                <a:solidFill>
                  <a:schemeClr val="tx1">
                    <a:lumMod val="65000"/>
                    <a:lumOff val="35000"/>
                  </a:schemeClr>
                </a:solidFill>
                <a:latin typeface="+mj-lt"/>
              </a:rPr>
              <a:t>από </a:t>
            </a:r>
            <a:r>
              <a:rPr lang="en-US" sz="1200" dirty="0" err="1">
                <a:latin typeface="+mj-lt"/>
                <a:hlinkClick r:id="rId4"/>
              </a:rPr>
              <a:t>Hochgeladen</a:t>
            </a:r>
            <a:r>
              <a:rPr lang="en-US" sz="1200" dirty="0">
                <a:latin typeface="+mj-lt"/>
                <a:hlinkClick r:id="rId4"/>
              </a:rPr>
              <a:t> von Daniele </a:t>
            </a:r>
            <a:r>
              <a:rPr lang="en-US" sz="1200" dirty="0" err="1">
                <a:latin typeface="+mj-lt"/>
                <a:hlinkClick r:id="rId4"/>
              </a:rPr>
              <a:t>Pugliesi</a:t>
            </a:r>
            <a:endParaRPr lang="en-US" sz="1200" dirty="0">
              <a:latin typeface="+mj-lt"/>
            </a:endParaRPr>
          </a:p>
          <a:p>
            <a:pPr algn="ctr"/>
            <a:r>
              <a:rPr lang="el-GR" sz="1200" dirty="0" smtClean="0">
                <a:solidFill>
                  <a:schemeClr val="tx1">
                    <a:lumMod val="65000"/>
                    <a:lumOff val="35000"/>
                  </a:schemeClr>
                </a:solidFill>
                <a:latin typeface="+mj-lt"/>
              </a:rPr>
              <a:t> διαθέσιμο με άδεια </a:t>
            </a:r>
            <a:r>
              <a:rPr lang="en-US" sz="1200" dirty="0" smtClean="0">
                <a:latin typeface="+mj-lt"/>
                <a:hlinkClick r:id="rId5"/>
              </a:rPr>
              <a:t>CC BY-SA 2.5</a:t>
            </a:r>
            <a:endParaRPr lang="el-GR" sz="1200"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1243729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5162"/>
            <a:ext cx="8640960" cy="778396"/>
          </a:xfrm>
        </p:spPr>
        <p:txBody>
          <a:bodyPr>
            <a:noAutofit/>
          </a:bodyPr>
          <a:lstStyle/>
          <a:p>
            <a:r>
              <a:rPr lang="el-GR" sz="3200" dirty="0" smtClean="0"/>
              <a:t>Προϊόντα διάβρωσης σε αντικείμενα από μόλυβδο</a:t>
            </a:r>
            <a:endParaRPr lang="el-GR" sz="3200" dirty="0"/>
          </a:p>
        </p:txBody>
      </p:sp>
      <p:sp>
        <p:nvSpPr>
          <p:cNvPr id="4" name="Text Placeholder 3"/>
          <p:cNvSpPr>
            <a:spLocks noGrp="1"/>
          </p:cNvSpPr>
          <p:nvPr>
            <p:ph idx="1"/>
          </p:nvPr>
        </p:nvSpPr>
        <p:spPr>
          <a:xfrm>
            <a:off x="457200" y="1200150"/>
            <a:ext cx="4906888" cy="3819871"/>
          </a:xfrm>
        </p:spPr>
        <p:txBody>
          <a:bodyPr>
            <a:normAutofit/>
          </a:bodyPr>
          <a:lstStyle/>
          <a:p>
            <a:pPr>
              <a:buClr>
                <a:srgbClr val="5A2C5D"/>
              </a:buClr>
            </a:pPr>
            <a:r>
              <a:rPr lang="el-GR" sz="2400" dirty="0"/>
              <a:t>Είναι δυνατό να βρεθεί μόλυβδος επικαλυμμένος με χαλκό. </a:t>
            </a:r>
            <a:endParaRPr lang="el-GR" sz="2400" dirty="0" smtClean="0"/>
          </a:p>
          <a:p>
            <a:pPr marL="355600" indent="0">
              <a:buClr>
                <a:srgbClr val="5A2C5D"/>
              </a:buClr>
              <a:buNone/>
            </a:pPr>
            <a:r>
              <a:rPr lang="el-GR" sz="2400" dirty="0" smtClean="0"/>
              <a:t>Αυτό </a:t>
            </a:r>
            <a:r>
              <a:rPr lang="el-GR" sz="2400" dirty="0"/>
              <a:t>συμβαίνει, όταν διαβρώνεται χάλκινο αντικείμενο κοντά σε αντικείμενο από μόλυβδο και ο χαλκός επικάθεται στον πιο </a:t>
            </a:r>
            <a:r>
              <a:rPr lang="el-GR" sz="2400" dirty="0" err="1"/>
              <a:t>ηλεκτροαρνητικό</a:t>
            </a:r>
            <a:r>
              <a:rPr lang="el-GR" sz="2400" dirty="0"/>
              <a:t> μόλυβδο.</a:t>
            </a:r>
          </a:p>
          <a:p>
            <a:pPr>
              <a:buClr>
                <a:srgbClr val="5A2C5D"/>
              </a:buClr>
            </a:pPr>
            <a:endParaRPr lang="el-GR" sz="2400" dirty="0"/>
          </a:p>
        </p:txBody>
      </p:sp>
    </p:spTree>
    <p:extLst>
      <p:ext uri="{BB962C8B-B14F-4D97-AF65-F5344CB8AC3E}">
        <p14:creationId xmlns:p14="http://schemas.microsoft.com/office/powerpoint/2010/main" val="825843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Ενεργός </a:t>
            </a:r>
            <a:r>
              <a:rPr lang="el-GR" dirty="0" smtClean="0"/>
              <a:t>διάβρωση</a:t>
            </a:r>
            <a:br>
              <a:rPr lang="el-GR" dirty="0" smtClean="0"/>
            </a:br>
            <a:r>
              <a:rPr lang="el-GR" dirty="0"/>
              <a:t>Περίπτωση </a:t>
            </a:r>
            <a:r>
              <a:rPr lang="el-GR" dirty="0" smtClean="0"/>
              <a:t>1</a:t>
            </a:r>
            <a:endParaRPr lang="el-GR" dirty="0"/>
          </a:p>
        </p:txBody>
      </p:sp>
      <p:sp>
        <p:nvSpPr>
          <p:cNvPr id="3" name="Content Placeholder 2"/>
          <p:cNvSpPr>
            <a:spLocks noGrp="1"/>
          </p:cNvSpPr>
          <p:nvPr>
            <p:ph idx="1"/>
          </p:nvPr>
        </p:nvSpPr>
        <p:spPr/>
        <p:txBody>
          <a:bodyPr>
            <a:normAutofit/>
          </a:bodyPr>
          <a:lstStyle/>
          <a:p>
            <a:r>
              <a:rPr lang="el-GR" sz="2400" dirty="0" smtClean="0"/>
              <a:t>Αν ο μόλυβδος βρίσκεται σε αναερόβιο περιβάλλον με </a:t>
            </a:r>
            <a:r>
              <a:rPr lang="el-GR" sz="2400" dirty="0" err="1" smtClean="0"/>
              <a:t>θειοαναγωγικά</a:t>
            </a:r>
            <a:r>
              <a:rPr lang="el-GR" sz="2400" dirty="0" smtClean="0"/>
              <a:t> βακτήρια (</a:t>
            </a:r>
            <a:r>
              <a:rPr lang="el-GR" sz="2400" dirty="0" err="1" smtClean="0"/>
              <a:t>sulphate</a:t>
            </a:r>
            <a:r>
              <a:rPr lang="el-GR" sz="2400" dirty="0" smtClean="0"/>
              <a:t> </a:t>
            </a:r>
            <a:r>
              <a:rPr lang="el-GR" sz="2400" dirty="0" err="1" smtClean="0"/>
              <a:t>reducing</a:t>
            </a:r>
            <a:r>
              <a:rPr lang="el-GR" sz="2400" dirty="0" smtClean="0"/>
              <a:t> </a:t>
            </a:r>
            <a:r>
              <a:rPr lang="el-GR" sz="2400" dirty="0" err="1" smtClean="0"/>
              <a:t>bacteria</a:t>
            </a:r>
            <a:r>
              <a:rPr lang="el-GR" sz="2400" dirty="0" smtClean="0"/>
              <a:t>), τότε ο μόλυβδος διαβρώνεται και διαμορφώνονται </a:t>
            </a:r>
            <a:r>
              <a:rPr lang="el-GR" sz="2400" dirty="0" err="1" smtClean="0"/>
              <a:t>σουλφίδια</a:t>
            </a:r>
            <a:r>
              <a:rPr lang="el-GR" sz="2400" dirty="0" smtClean="0"/>
              <a:t>,</a:t>
            </a:r>
          </a:p>
          <a:p>
            <a:pPr marL="0" indent="361950">
              <a:buNone/>
            </a:pPr>
            <a:r>
              <a:rPr lang="el-GR" sz="2400" dirty="0" err="1" smtClean="0"/>
              <a:t>Pb</a:t>
            </a:r>
            <a:r>
              <a:rPr lang="el-GR" sz="2400" dirty="0" smtClean="0"/>
              <a:t> + 2H</a:t>
            </a:r>
            <a:r>
              <a:rPr lang="el-GR" sz="2400" baseline="30000" dirty="0" smtClean="0"/>
              <a:t>+</a:t>
            </a:r>
            <a:r>
              <a:rPr lang="el-GR" sz="2400" dirty="0" smtClean="0"/>
              <a:t> + S</a:t>
            </a:r>
            <a:r>
              <a:rPr lang="el-GR" sz="2400" baseline="30000" dirty="0" smtClean="0"/>
              <a:t>2-</a:t>
            </a:r>
            <a:r>
              <a:rPr lang="el-GR" sz="2400" dirty="0" smtClean="0"/>
              <a:t> = </a:t>
            </a:r>
            <a:r>
              <a:rPr lang="el-GR" sz="2400" dirty="0" err="1" smtClean="0"/>
              <a:t>PbS</a:t>
            </a:r>
            <a:r>
              <a:rPr lang="el-GR" sz="2400" dirty="0" smtClean="0"/>
              <a:t> + H</a:t>
            </a:r>
            <a:r>
              <a:rPr lang="el-GR" sz="2400" baseline="-25000" dirty="0" smtClean="0"/>
              <a:t>2</a:t>
            </a:r>
          </a:p>
        </p:txBody>
      </p:sp>
      <p:pic>
        <p:nvPicPr>
          <p:cNvPr id="7" name="Content Placeholder 4">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116" y="195487"/>
            <a:ext cx="3844371" cy="3319728"/>
          </a:xfrm>
          <a:prstGeom prst="rect">
            <a:avLst/>
          </a:prstGeom>
        </p:spPr>
      </p:pic>
      <p:sp>
        <p:nvSpPr>
          <p:cNvPr id="8" name="Rectangle 7"/>
          <p:cNvSpPr/>
          <p:nvPr/>
        </p:nvSpPr>
        <p:spPr>
          <a:xfrm>
            <a:off x="5004047" y="3515215"/>
            <a:ext cx="3960440" cy="923330"/>
          </a:xfrm>
          <a:prstGeom prst="rect">
            <a:avLst/>
          </a:prstGeom>
        </p:spPr>
        <p:txBody>
          <a:bodyPr wrap="square">
            <a:spAutoFit/>
          </a:bodyPr>
          <a:lstStyle/>
          <a:p>
            <a:r>
              <a:rPr lang="el-GR" b="1" dirty="0" smtClean="0">
                <a:solidFill>
                  <a:schemeClr val="bg1"/>
                </a:solidFill>
              </a:rPr>
              <a:t>Μικρογραφία μετάδοσης ηλεκτρονίων του βακτηρίου </a:t>
            </a:r>
            <a:r>
              <a:rPr lang="en-GB" b="1" dirty="0" err="1" smtClean="0">
                <a:solidFill>
                  <a:schemeClr val="bg1"/>
                </a:solidFill>
              </a:rPr>
              <a:t>Desulfovibrio</a:t>
            </a:r>
            <a:r>
              <a:rPr lang="en-GB" b="1" dirty="0" smtClean="0">
                <a:solidFill>
                  <a:schemeClr val="bg1"/>
                </a:solidFill>
              </a:rPr>
              <a:t> vulgaris bar = 0.5 microns </a:t>
            </a:r>
            <a:endParaRPr lang="en-GB" b="1" dirty="0">
              <a:solidFill>
                <a:schemeClr val="bg1"/>
              </a:solidFill>
            </a:endParaRPr>
          </a:p>
        </p:txBody>
      </p:sp>
      <p:sp>
        <p:nvSpPr>
          <p:cNvPr id="9" name="Rectangle 8"/>
          <p:cNvSpPr/>
          <p:nvPr/>
        </p:nvSpPr>
        <p:spPr>
          <a:xfrm>
            <a:off x="5780923" y="4515966"/>
            <a:ext cx="2715633" cy="512448"/>
          </a:xfrm>
          <a:prstGeom prst="rect">
            <a:avLst/>
          </a:prstGeom>
          <a:solidFill>
            <a:schemeClr val="bg1">
              <a:lumMod val="95000"/>
            </a:schemeClr>
          </a:solidFill>
        </p:spPr>
        <p:txBody>
          <a:bodyPr wrap="square" lIns="68580" tIns="34290" rIns="68580" bIns="34290">
            <a:spAutoFit/>
          </a:bodyPr>
          <a:lstStyle/>
          <a:p>
            <a:pPr algn="ctr">
              <a:lnSpc>
                <a:spcPct val="120000"/>
              </a:lnSpc>
            </a:pPr>
            <a:r>
              <a:rPr lang="en-US" sz="1200" dirty="0" smtClean="0">
                <a:solidFill>
                  <a:schemeClr val="tx1">
                    <a:lumMod val="65000"/>
                    <a:lumOff val="35000"/>
                  </a:schemeClr>
                </a:solidFill>
                <a:latin typeface="+mj-lt"/>
              </a:rPr>
              <a:t>“</a:t>
            </a:r>
            <a:r>
              <a:rPr lang="en-US" sz="1200" dirty="0">
                <a:hlinkClick r:id="rId4"/>
              </a:rPr>
              <a:t>Dvulgaris micrograph</a:t>
            </a:r>
            <a:r>
              <a:rPr lang="en-US" sz="1200" dirty="0" smtClean="0">
                <a:solidFill>
                  <a:schemeClr val="tx1">
                    <a:lumMod val="65000"/>
                    <a:lumOff val="35000"/>
                  </a:schemeClr>
                </a:solidFill>
                <a:latin typeface="+mj-lt"/>
              </a:rPr>
              <a:t>” </a:t>
            </a:r>
            <a:r>
              <a:rPr lang="el-GR" sz="1200" dirty="0" smtClean="0">
                <a:solidFill>
                  <a:schemeClr val="tx1">
                    <a:lumMod val="65000"/>
                    <a:lumOff val="35000"/>
                  </a:schemeClr>
                </a:solidFill>
                <a:latin typeface="+mj-lt"/>
              </a:rPr>
              <a:t>από </a:t>
            </a:r>
            <a:r>
              <a:rPr lang="en-US" sz="1200" dirty="0" smtClean="0">
                <a:hlinkClick r:id="rId5"/>
              </a:rPr>
              <a:t>Graham </a:t>
            </a:r>
            <a:r>
              <a:rPr lang="el-GR" sz="1200" dirty="0" smtClean="0">
                <a:solidFill>
                  <a:schemeClr val="tx1">
                    <a:lumMod val="65000"/>
                    <a:lumOff val="35000"/>
                  </a:schemeClr>
                </a:solidFill>
                <a:latin typeface="+mj-lt"/>
              </a:rPr>
              <a:t>διαθέσιμο ως κοινό κτήμα</a:t>
            </a:r>
          </a:p>
        </p:txBody>
      </p:sp>
    </p:spTree>
    <p:extLst>
      <p:ext uri="{BB962C8B-B14F-4D97-AF65-F5344CB8AC3E}">
        <p14:creationId xmlns:p14="http://schemas.microsoft.com/office/powerpoint/2010/main" val="2700035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Ενεργός </a:t>
            </a:r>
            <a:r>
              <a:rPr lang="el-GR" dirty="0" smtClean="0"/>
              <a:t>διάβρωση</a:t>
            </a:r>
            <a:r>
              <a:rPr lang="en-US" dirty="0" smtClean="0"/>
              <a:t> </a:t>
            </a:r>
            <a:r>
              <a:rPr lang="el-GR" dirty="0" smtClean="0"/>
              <a:t>Περίπτωση 2</a:t>
            </a:r>
            <a:endParaRPr lang="el-GR" dirty="0"/>
          </a:p>
        </p:txBody>
      </p:sp>
      <p:sp>
        <p:nvSpPr>
          <p:cNvPr id="5" name="Content Placeholder 4"/>
          <p:cNvSpPr>
            <a:spLocks noGrp="1"/>
          </p:cNvSpPr>
          <p:nvPr>
            <p:ph idx="1"/>
          </p:nvPr>
        </p:nvSpPr>
        <p:spPr/>
        <p:txBody>
          <a:bodyPr>
            <a:noAutofit/>
          </a:bodyPr>
          <a:lstStyle/>
          <a:p>
            <a:r>
              <a:rPr lang="el-GR" sz="2000" dirty="0" smtClean="0"/>
              <a:t>Αν ο μόλυβδος βρίσκεται σε περιβάλλον με οργανικά οξέα και η σχετική υγρασία (RH) είναι μεγαλύτερη από 50%, τότε τα όξινα αέρια συμπυκνώνονται επάνω στο μολύβδινο αντικείμενο (με τα σταθερά προϊόντα διάβρωσης που πιθανόν να έχουν ήδη σχηματιστεί) και διαμορφώνεται ηλεκτρολύτης από οξικό μόλυβδο (</a:t>
            </a:r>
            <a:r>
              <a:rPr lang="el-GR" sz="2000" dirty="0" err="1" smtClean="0"/>
              <a:t>lead</a:t>
            </a:r>
            <a:r>
              <a:rPr lang="el-GR" sz="2000" dirty="0" smtClean="0"/>
              <a:t> </a:t>
            </a:r>
            <a:r>
              <a:rPr lang="el-GR" sz="2000" dirty="0" err="1" smtClean="0"/>
              <a:t>acetate</a:t>
            </a:r>
            <a:r>
              <a:rPr lang="el-GR" sz="2000" dirty="0" smtClean="0"/>
              <a:t>), ο οποίος αυξάνει τη γαλβανική δράση (</a:t>
            </a:r>
            <a:r>
              <a:rPr lang="el-GR" sz="2000" dirty="0" err="1" smtClean="0"/>
              <a:t>process</a:t>
            </a:r>
            <a:r>
              <a:rPr lang="el-GR" sz="2000" dirty="0" smtClean="0"/>
              <a:t>) μεταξύ του μετάλλου και των προϊόντων διάβρωσης.</a:t>
            </a:r>
          </a:p>
        </p:txBody>
      </p:sp>
      <p:sp>
        <p:nvSpPr>
          <p:cNvPr id="3" name="TextBox 2"/>
          <p:cNvSpPr txBox="1"/>
          <p:nvPr/>
        </p:nvSpPr>
        <p:spPr>
          <a:xfrm>
            <a:off x="6081519" y="2918770"/>
            <a:ext cx="3051360" cy="900246"/>
          </a:xfrm>
          <a:prstGeom prst="rect">
            <a:avLst/>
          </a:prstGeom>
          <a:noFill/>
        </p:spPr>
        <p:txBody>
          <a:bodyPr wrap="square" lIns="68580" tIns="34290" rIns="68580" bIns="34290" rtlCol="0">
            <a:spAutoFit/>
          </a:bodyPr>
          <a:lstStyle/>
          <a:p>
            <a:pPr algn="ctr"/>
            <a:r>
              <a:rPr lang="el-GR" dirty="0" smtClean="0">
                <a:solidFill>
                  <a:schemeClr val="bg1"/>
                </a:solidFill>
              </a:rPr>
              <a:t>Μολύβδινα νομίσματα αποθηκευμένα σε δοχείο </a:t>
            </a:r>
          </a:p>
          <a:p>
            <a:pPr algn="ctr"/>
            <a:r>
              <a:rPr lang="el-GR" dirty="0" smtClean="0">
                <a:solidFill>
                  <a:schemeClr val="bg1"/>
                </a:solidFill>
              </a:rPr>
              <a:t>από χαρτόνι</a:t>
            </a:r>
            <a:r>
              <a:rPr lang="en-US" dirty="0" smtClean="0">
                <a:solidFill>
                  <a:schemeClr val="bg1"/>
                </a:solidFill>
              </a:rPr>
              <a:t> </a:t>
            </a:r>
          </a:p>
        </p:txBody>
      </p:sp>
      <p:pic>
        <p:nvPicPr>
          <p:cNvPr id="7" name="Content Placeholder 5"/>
          <p:cNvPicPr>
            <a:picLocks noChangeAspect="1"/>
          </p:cNvPicPr>
          <p:nvPr/>
        </p:nvPicPr>
        <p:blipFill>
          <a:blip r:embed="rId2"/>
          <a:stretch>
            <a:fillRect/>
          </a:stretch>
        </p:blipFill>
        <p:spPr>
          <a:xfrm>
            <a:off x="6084168" y="820944"/>
            <a:ext cx="3059832" cy="2064534"/>
          </a:xfrm>
          <a:prstGeom prst="rect">
            <a:avLst/>
          </a:prstGeom>
        </p:spPr>
      </p:pic>
      <p:sp>
        <p:nvSpPr>
          <p:cNvPr id="8" name="Rectangle 7"/>
          <p:cNvSpPr/>
          <p:nvPr/>
        </p:nvSpPr>
        <p:spPr>
          <a:xfrm>
            <a:off x="6245145" y="3917288"/>
            <a:ext cx="2715633" cy="276101"/>
          </a:xfrm>
          <a:prstGeom prst="rect">
            <a:avLst/>
          </a:prstGeom>
          <a:solidFill>
            <a:schemeClr val="bg1">
              <a:lumMod val="95000"/>
            </a:schemeClr>
          </a:solidFill>
        </p:spPr>
        <p:txBody>
          <a:bodyPr wrap="square" lIns="68580" tIns="34290" rIns="68580" bIns="34290">
            <a:spAutoFit/>
          </a:bodyPr>
          <a:lstStyle/>
          <a:p>
            <a:pPr algn="ctr">
              <a:lnSpc>
                <a:spcPct val="120000"/>
              </a:lnSpc>
            </a:pPr>
            <a:r>
              <a:rPr lang="el-GR" sz="1200" dirty="0" smtClean="0">
                <a:solidFill>
                  <a:schemeClr val="tx1">
                    <a:lumMod val="65000"/>
                    <a:lumOff val="35000"/>
                  </a:schemeClr>
                </a:solidFill>
                <a:latin typeface="+mj-lt"/>
              </a:rPr>
              <a:t>Πίστωση φωτογραφίας </a:t>
            </a:r>
            <a:r>
              <a:rPr lang="en-US" sz="1200" dirty="0" err="1" smtClean="0">
                <a:solidFill>
                  <a:schemeClr val="tx1">
                    <a:lumMod val="65000"/>
                    <a:lumOff val="35000"/>
                  </a:schemeClr>
                </a:solidFill>
                <a:latin typeface="+mj-lt"/>
              </a:rPr>
              <a:t>Arc’Antique</a:t>
            </a:r>
            <a:endParaRPr lang="en-US" sz="1200"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3993869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Μηχανισμός διάβρωσης</a:t>
            </a:r>
          </a:p>
        </p:txBody>
      </p:sp>
      <p:sp>
        <p:nvSpPr>
          <p:cNvPr id="4" name="Text Placeholder 3"/>
          <p:cNvSpPr>
            <a:spLocks noGrp="1"/>
          </p:cNvSpPr>
          <p:nvPr>
            <p:ph idx="1"/>
          </p:nvPr>
        </p:nvSpPr>
        <p:spPr/>
        <p:txBody>
          <a:bodyPr>
            <a:noAutofit/>
          </a:bodyPr>
          <a:lstStyle/>
          <a:p>
            <a:pPr>
              <a:buClr>
                <a:srgbClr val="5A2C5D"/>
              </a:buClr>
            </a:pPr>
            <a:r>
              <a:rPr lang="en-US" sz="2000" dirty="0"/>
              <a:t>Pb  = Pb</a:t>
            </a:r>
            <a:r>
              <a:rPr lang="en-US" sz="2000" baseline="30000" dirty="0"/>
              <a:t>2+</a:t>
            </a:r>
            <a:r>
              <a:rPr lang="en-US" sz="2000" dirty="0"/>
              <a:t> + </a:t>
            </a:r>
            <a:r>
              <a:rPr lang="en-US" sz="2000" dirty="0" smtClean="0"/>
              <a:t>2e</a:t>
            </a:r>
            <a:r>
              <a:rPr lang="en-US" sz="2000" baseline="30000" dirty="0" smtClean="0"/>
              <a:t>-</a:t>
            </a:r>
            <a:r>
              <a:rPr lang="el-GR" sz="2000" dirty="0" smtClean="0"/>
              <a:t>    </a:t>
            </a:r>
            <a:endParaRPr lang="en-US" sz="2000" dirty="0" smtClean="0"/>
          </a:p>
          <a:p>
            <a:pPr>
              <a:buClr>
                <a:srgbClr val="5A2C5D"/>
              </a:buClr>
            </a:pPr>
            <a:r>
              <a:rPr lang="el-GR" sz="2000" dirty="0" smtClean="0"/>
              <a:t>Τα </a:t>
            </a:r>
            <a:r>
              <a:rPr lang="el-GR" sz="2000" dirty="0" err="1"/>
              <a:t>κατιόντα</a:t>
            </a:r>
            <a:r>
              <a:rPr lang="el-GR" sz="2000" dirty="0"/>
              <a:t> του μόλυβδου συνδυάζονται με τα ανιόντα που βρίσκονται στο ΟΗ</a:t>
            </a:r>
            <a:r>
              <a:rPr lang="el-GR" sz="2000" baseline="30000" dirty="0"/>
              <a:t>-</a:t>
            </a:r>
            <a:r>
              <a:rPr lang="el-GR" sz="2000" dirty="0"/>
              <a:t> και στο </a:t>
            </a:r>
            <a:r>
              <a:rPr lang="en-US" sz="2000" dirty="0"/>
              <a:t>CO</a:t>
            </a:r>
            <a:r>
              <a:rPr lang="en-US" sz="2000" baseline="-25000" dirty="0"/>
              <a:t>3</a:t>
            </a:r>
            <a:r>
              <a:rPr lang="en-US" sz="2000" baseline="30000" dirty="0"/>
              <a:t>2-</a:t>
            </a:r>
            <a:r>
              <a:rPr lang="el-GR" sz="2000" dirty="0"/>
              <a:t> και διαμορφώνουν ανθρακικές ενώσεις του μόλυβδου</a:t>
            </a:r>
            <a:r>
              <a:rPr lang="el-GR" sz="2000" dirty="0" smtClean="0"/>
              <a:t>.</a:t>
            </a:r>
            <a:endParaRPr lang="en-US" sz="2000" dirty="0" smtClean="0"/>
          </a:p>
          <a:p>
            <a:pPr>
              <a:buClr>
                <a:srgbClr val="5A2C5D"/>
              </a:buClr>
            </a:pPr>
            <a:r>
              <a:rPr lang="el-GR" sz="2000" dirty="0" smtClean="0"/>
              <a:t>Οι </a:t>
            </a:r>
            <a:r>
              <a:rPr lang="el-GR" sz="2000" dirty="0"/>
              <a:t>ενώσεις αυτές εμφανίζονται ως υπόστρωμα επάνω στην επιφάνεια του μετάλλου (μεταξύ των σταθερών προϊόντων διάβρωσης και της </a:t>
            </a:r>
            <a:r>
              <a:rPr lang="el-GR" sz="2000" dirty="0" smtClean="0"/>
              <a:t>μεταλλικής επιφάνειας</a:t>
            </a:r>
            <a:r>
              <a:rPr lang="el-GR" sz="2000" dirty="0"/>
              <a:t>)  και σε ορισμένες περιοχές ο μεγάλος όγκος των ενώσεων αυτών ωθεί τα αρχαία προϊόντα διάβρωσης. Με τον καιρό </a:t>
            </a:r>
            <a:r>
              <a:rPr lang="el-GR" sz="2000" dirty="0" smtClean="0"/>
              <a:t>διαμορφώνονται</a:t>
            </a:r>
            <a:r>
              <a:rPr lang="en-US" sz="2000" dirty="0" smtClean="0"/>
              <a:t> </a:t>
            </a:r>
            <a:r>
              <a:rPr lang="el-GR" sz="2000" dirty="0"/>
              <a:t>πυκνά στρώματα προϊόντων διάβρωσης και καθίσταται δύσκολη η ανάγνωση τυχόν επιγραφών</a:t>
            </a:r>
            <a:r>
              <a:rPr lang="el-GR" sz="2000" dirty="0" smtClean="0"/>
              <a:t>.</a:t>
            </a:r>
            <a:endParaRPr lang="el-GR" sz="2000" dirty="0"/>
          </a:p>
        </p:txBody>
      </p:sp>
    </p:spTree>
    <p:extLst>
      <p:ext uri="{BB962C8B-B14F-4D97-AF65-F5344CB8AC3E}">
        <p14:creationId xmlns:p14="http://schemas.microsoft.com/office/powerpoint/2010/main" val="4144904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Κράματα του μόλυβδου</a:t>
            </a:r>
            <a:endParaRPr lang="el-GR" dirty="0"/>
          </a:p>
        </p:txBody>
      </p:sp>
      <p:sp>
        <p:nvSpPr>
          <p:cNvPr id="3" name="TextBox 2"/>
          <p:cNvSpPr txBox="1"/>
          <p:nvPr/>
        </p:nvSpPr>
        <p:spPr>
          <a:xfrm>
            <a:off x="5092782" y="3516269"/>
            <a:ext cx="3939659" cy="623248"/>
          </a:xfrm>
          <a:prstGeom prst="rect">
            <a:avLst/>
          </a:prstGeom>
          <a:noFill/>
        </p:spPr>
        <p:txBody>
          <a:bodyPr wrap="square" lIns="68580" tIns="34290" rIns="68580" bIns="34290" rtlCol="0">
            <a:spAutoFit/>
          </a:bodyPr>
          <a:lstStyle/>
          <a:p>
            <a:pPr algn="ctr"/>
            <a:r>
              <a:rPr lang="el-GR" dirty="0" smtClean="0">
                <a:solidFill>
                  <a:schemeClr val="bg1"/>
                </a:solidFill>
              </a:rPr>
              <a:t>Νομίσματα από κράμα μολύβδου αποθηκευμένα σε ξύλινη θήκη</a:t>
            </a:r>
            <a:endParaRPr lang="en-US" dirty="0" smtClean="0">
              <a:solidFill>
                <a:schemeClr val="bg1"/>
              </a:solidFill>
            </a:endParaRPr>
          </a:p>
        </p:txBody>
      </p:sp>
      <p:sp>
        <p:nvSpPr>
          <p:cNvPr id="6" name="Content Placeholder 5"/>
          <p:cNvSpPr>
            <a:spLocks noGrp="1"/>
          </p:cNvSpPr>
          <p:nvPr>
            <p:ph idx="1"/>
          </p:nvPr>
        </p:nvSpPr>
        <p:spPr>
          <a:xfrm>
            <a:off x="323528" y="1200150"/>
            <a:ext cx="4320480" cy="3943350"/>
          </a:xfrm>
        </p:spPr>
        <p:txBody>
          <a:bodyPr>
            <a:normAutofit fontScale="55000" lnSpcReduction="20000"/>
          </a:bodyPr>
          <a:lstStyle/>
          <a:p>
            <a:pPr>
              <a:lnSpc>
                <a:spcPct val="120000"/>
              </a:lnSpc>
            </a:pPr>
            <a:r>
              <a:rPr lang="el-GR" dirty="0" smtClean="0"/>
              <a:t>Η πορεία της διάβρωσης του μόλυβδου εξαρτάται από το κράμα του μετάλλου.</a:t>
            </a:r>
          </a:p>
          <a:p>
            <a:pPr>
              <a:lnSpc>
                <a:spcPct val="120000"/>
              </a:lnSpc>
            </a:pPr>
            <a:r>
              <a:rPr lang="el-GR" dirty="0" smtClean="0"/>
              <a:t>Ο κασσίτερος στο μόλυβδο αυξάνει την αντίσταση στη διάβρωση, όταν βρίσκεται το μέταλλο σε περιβάλλον με οργανικά οξέα. </a:t>
            </a:r>
          </a:p>
          <a:p>
            <a:pPr>
              <a:lnSpc>
                <a:spcPct val="120000"/>
              </a:lnSpc>
            </a:pPr>
            <a:r>
              <a:rPr lang="el-GR" dirty="0" smtClean="0"/>
              <a:t>Το αντιμόνιο (10-60%) στο μόλυβδο σε παρόμοιο περιβάλλον διαβρώνεται περισσότερο.</a:t>
            </a:r>
          </a:p>
          <a:p>
            <a:pPr>
              <a:lnSpc>
                <a:spcPct val="120000"/>
              </a:lnSpc>
            </a:pPr>
            <a:r>
              <a:rPr lang="el-GR" dirty="0" smtClean="0"/>
              <a:t>Σε κράματα μόλυβδου που εγκλείεται χαλκός προκαλείται γαλβανική διάβρωση- ο μόλυβδος διαβρώνεται πρώτα και προστατεύει το χαλκό.</a:t>
            </a:r>
          </a:p>
          <a:p>
            <a:endParaRPr lang="el-GR" dirty="0" smtClean="0"/>
          </a:p>
          <a:p>
            <a:endParaRPr lang="el-GR" dirty="0"/>
          </a:p>
        </p:txBody>
      </p:sp>
      <p:pic>
        <p:nvPicPr>
          <p:cNvPr id="7" name="Content Placeholder 4"/>
          <p:cNvPicPr>
            <a:picLocks noChangeAspect="1"/>
          </p:cNvPicPr>
          <p:nvPr/>
        </p:nvPicPr>
        <p:blipFill>
          <a:blip r:embed="rId2"/>
          <a:stretch>
            <a:fillRect/>
          </a:stretch>
        </p:blipFill>
        <p:spPr>
          <a:xfrm>
            <a:off x="4953600" y="508218"/>
            <a:ext cx="4181006" cy="2960741"/>
          </a:xfrm>
          <a:prstGeom prst="rect">
            <a:avLst/>
          </a:prstGeom>
        </p:spPr>
      </p:pic>
      <p:sp>
        <p:nvSpPr>
          <p:cNvPr id="8" name="Rectangle 7"/>
          <p:cNvSpPr/>
          <p:nvPr/>
        </p:nvSpPr>
        <p:spPr>
          <a:xfrm>
            <a:off x="5704794" y="4328907"/>
            <a:ext cx="2715633" cy="276101"/>
          </a:xfrm>
          <a:prstGeom prst="rect">
            <a:avLst/>
          </a:prstGeom>
          <a:solidFill>
            <a:schemeClr val="bg1">
              <a:lumMod val="95000"/>
            </a:schemeClr>
          </a:solidFill>
        </p:spPr>
        <p:txBody>
          <a:bodyPr wrap="square" lIns="68580" tIns="34290" rIns="68580" bIns="34290">
            <a:spAutoFit/>
          </a:bodyPr>
          <a:lstStyle/>
          <a:p>
            <a:pPr algn="ctr">
              <a:lnSpc>
                <a:spcPct val="120000"/>
              </a:lnSpc>
            </a:pPr>
            <a:r>
              <a:rPr lang="el-GR" sz="1200" dirty="0" smtClean="0">
                <a:solidFill>
                  <a:schemeClr val="tx1">
                    <a:lumMod val="65000"/>
                    <a:lumOff val="35000"/>
                  </a:schemeClr>
                </a:solidFill>
                <a:latin typeface="+mj-lt"/>
              </a:rPr>
              <a:t>Πίστωση φωτογραφίας </a:t>
            </a:r>
            <a:r>
              <a:rPr lang="en-US" sz="1200" dirty="0" err="1" smtClean="0">
                <a:solidFill>
                  <a:schemeClr val="tx1">
                    <a:lumMod val="65000"/>
                    <a:lumOff val="35000"/>
                  </a:schemeClr>
                </a:solidFill>
                <a:latin typeface="+mj-lt"/>
              </a:rPr>
              <a:t>Arc’Antique</a:t>
            </a:r>
            <a:endParaRPr lang="en-US" sz="1200"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1580266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Μόλυβδος</a:t>
            </a:r>
            <a:r>
              <a:rPr lang="en-US" sz="4000" dirty="0" smtClean="0"/>
              <a:t> -</a:t>
            </a:r>
            <a:r>
              <a:rPr lang="el-GR" sz="4000" dirty="0" smtClean="0"/>
              <a:t>ιδιότητες</a:t>
            </a:r>
            <a:endParaRPr lang="el-GR" sz="4000" dirty="0"/>
          </a:p>
        </p:txBody>
      </p:sp>
      <p:sp>
        <p:nvSpPr>
          <p:cNvPr id="3" name="Content Placeholder 2"/>
          <p:cNvSpPr>
            <a:spLocks noGrp="1"/>
          </p:cNvSpPr>
          <p:nvPr>
            <p:ph idx="1"/>
          </p:nvPr>
        </p:nvSpPr>
        <p:spPr>
          <a:xfrm>
            <a:off x="323528" y="1200150"/>
            <a:ext cx="5544616" cy="3943350"/>
          </a:xfrm>
        </p:spPr>
        <p:txBody>
          <a:bodyPr>
            <a:normAutofit fontScale="62500" lnSpcReduction="20000"/>
          </a:bodyPr>
          <a:lstStyle/>
          <a:p>
            <a:r>
              <a:rPr lang="el-GR" sz="3500" dirty="0" smtClean="0"/>
              <a:t>Ο μόλυβδος έχει χρησιμοποιηθεί εδώ και 6000 χρόνια.</a:t>
            </a:r>
          </a:p>
          <a:p>
            <a:r>
              <a:rPr lang="el-GR" sz="3500" dirty="0" smtClean="0"/>
              <a:t>Ο μόλυβδος παράγεται από γαληνίτη (</a:t>
            </a:r>
            <a:r>
              <a:rPr lang="el-GR" sz="3500" dirty="0" err="1" smtClean="0"/>
              <a:t>galena</a:t>
            </a:r>
            <a:r>
              <a:rPr lang="el-GR" sz="3500" dirty="0" smtClean="0"/>
              <a:t>) </a:t>
            </a:r>
            <a:r>
              <a:rPr lang="el-GR" sz="3500" dirty="0" err="1" smtClean="0"/>
              <a:t>PbS</a:t>
            </a:r>
            <a:r>
              <a:rPr lang="el-GR" sz="3500" dirty="0" smtClean="0"/>
              <a:t> και </a:t>
            </a:r>
            <a:r>
              <a:rPr lang="el-GR" sz="3500" dirty="0" err="1" smtClean="0"/>
              <a:t>κερουσίτη</a:t>
            </a:r>
            <a:r>
              <a:rPr lang="el-GR" sz="3500" dirty="0" smtClean="0"/>
              <a:t> (</a:t>
            </a:r>
            <a:r>
              <a:rPr lang="el-GR" sz="3500" dirty="0" err="1" smtClean="0"/>
              <a:t>cerussite</a:t>
            </a:r>
            <a:r>
              <a:rPr lang="el-GR" sz="3500" dirty="0" smtClean="0"/>
              <a:t>) PbCO</a:t>
            </a:r>
            <a:r>
              <a:rPr lang="el-GR" sz="1900" dirty="0" smtClean="0"/>
              <a:t>3</a:t>
            </a:r>
            <a:r>
              <a:rPr lang="el-GR" sz="3500" dirty="0" smtClean="0"/>
              <a:t>.</a:t>
            </a:r>
          </a:p>
          <a:p>
            <a:r>
              <a:rPr lang="el-GR" sz="3500" dirty="0" err="1" smtClean="0"/>
              <a:t>Tα</a:t>
            </a:r>
            <a:r>
              <a:rPr lang="el-GR" sz="3500" dirty="0" smtClean="0"/>
              <a:t> χαρακτηριστικά του είναι:</a:t>
            </a:r>
          </a:p>
          <a:p>
            <a:pPr lvl="1"/>
            <a:r>
              <a:rPr lang="el-GR" sz="3200" dirty="0" smtClean="0"/>
              <a:t>Είναι βαρύ μέταλλο με ειδικό βάρος 11,34g/cm</a:t>
            </a:r>
            <a:r>
              <a:rPr lang="el-GR" sz="3200" baseline="30000" dirty="0" smtClean="0"/>
              <a:t>3</a:t>
            </a:r>
            <a:r>
              <a:rPr lang="el-GR" sz="3200" dirty="0" smtClean="0"/>
              <a:t>, έχει χρώμα θαμπό γκρίζο-ασημί και δεν είναι μαγνητικός</a:t>
            </a:r>
          </a:p>
          <a:p>
            <a:pPr lvl="1"/>
            <a:r>
              <a:rPr lang="el-GR" sz="3200" dirty="0" smtClean="0"/>
              <a:t>Σημείο τήξεως είναι οι 327</a:t>
            </a:r>
            <a:r>
              <a:rPr lang="el-GR" sz="3200" dirty="0" smtClean="0">
                <a:latin typeface="Calibri" panose="020F0502020204030204" pitchFamily="34" charset="0"/>
              </a:rPr>
              <a:t>°</a:t>
            </a:r>
            <a:r>
              <a:rPr lang="el-GR" sz="3200" dirty="0" smtClean="0"/>
              <a:t>C.</a:t>
            </a:r>
          </a:p>
          <a:p>
            <a:pPr lvl="1"/>
            <a:r>
              <a:rPr lang="el-GR" sz="3200" dirty="0" smtClean="0"/>
              <a:t>Έχει χαμηλή ηλεκτρική αγωγιμότητα</a:t>
            </a:r>
          </a:p>
          <a:p>
            <a:pPr lvl="1"/>
            <a:r>
              <a:rPr lang="el-GR" sz="3200" dirty="0" smtClean="0"/>
              <a:t>Χρησιμοποιείται σε στέγες, μπαταρίες, συγκολλήσεις, σωλήνες κ.τ.λ.</a:t>
            </a:r>
          </a:p>
          <a:p>
            <a:endParaRPr lang="el-GR" dirty="0" smtClean="0"/>
          </a:p>
          <a:p>
            <a:endParaRPr lang="el-GR" dirty="0"/>
          </a:p>
        </p:txBody>
      </p:sp>
      <p:sp>
        <p:nvSpPr>
          <p:cNvPr id="8" name="TextBox 7"/>
          <p:cNvSpPr txBox="1"/>
          <p:nvPr/>
        </p:nvSpPr>
        <p:spPr>
          <a:xfrm>
            <a:off x="6085342" y="3750078"/>
            <a:ext cx="3061994" cy="346249"/>
          </a:xfrm>
          <a:prstGeom prst="rect">
            <a:avLst/>
          </a:prstGeom>
          <a:solidFill>
            <a:schemeClr val="bg1"/>
          </a:solidFill>
        </p:spPr>
        <p:txBody>
          <a:bodyPr wrap="square" lIns="68580" tIns="34290" rIns="68580" bIns="34290" rtlCol="0">
            <a:spAutoFit/>
          </a:bodyPr>
          <a:lstStyle/>
          <a:p>
            <a:r>
              <a:rPr lang="el-GR" b="1" dirty="0" smtClean="0">
                <a:solidFill>
                  <a:srgbClr val="5A2C5D"/>
                </a:solidFill>
              </a:rPr>
              <a:t>Γαληνίτης</a:t>
            </a:r>
            <a:r>
              <a:rPr lang="en-GB" b="1" dirty="0" smtClean="0">
                <a:solidFill>
                  <a:srgbClr val="5A2C5D"/>
                </a:solidFill>
              </a:rPr>
              <a:t> - </a:t>
            </a:r>
            <a:r>
              <a:rPr lang="el-GR" b="1" dirty="0" smtClean="0">
                <a:solidFill>
                  <a:srgbClr val="5A2C5D"/>
                </a:solidFill>
              </a:rPr>
              <a:t>ορυκτό μολύβδου</a:t>
            </a:r>
            <a:endParaRPr lang="en-GB" b="1" dirty="0" smtClean="0">
              <a:solidFill>
                <a:srgbClr val="5A2C5D"/>
              </a:solidFill>
            </a:endParaRPr>
          </a:p>
        </p:txBody>
      </p:sp>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342" y="0"/>
            <a:ext cx="3058658" cy="3750078"/>
          </a:xfrm>
          <a:prstGeom prst="rect">
            <a:avLst/>
          </a:prstGeom>
        </p:spPr>
      </p:pic>
      <p:sp>
        <p:nvSpPr>
          <p:cNvPr id="5" name="TextBox 4"/>
          <p:cNvSpPr txBox="1"/>
          <p:nvPr/>
        </p:nvSpPr>
        <p:spPr>
          <a:xfrm>
            <a:off x="6299400" y="4145647"/>
            <a:ext cx="2592288" cy="461665"/>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rPr>
              <a:t>“Galena </a:t>
            </a:r>
            <a:r>
              <a:rPr lang="en-US" sz="1200" dirty="0">
                <a:solidFill>
                  <a:schemeClr val="tx1">
                    <a:lumMod val="65000"/>
                    <a:lumOff val="35000"/>
                  </a:schemeClr>
                </a:solidFill>
              </a:rPr>
              <a:t>- lead </a:t>
            </a:r>
            <a:r>
              <a:rPr lang="en-US" sz="1200" dirty="0" smtClean="0">
                <a:solidFill>
                  <a:schemeClr val="tx1">
                    <a:lumMod val="65000"/>
                    <a:lumOff val="35000"/>
                  </a:schemeClr>
                </a:solidFill>
              </a:rPr>
              <a:t>ore” </a:t>
            </a:r>
            <a:r>
              <a:rPr lang="el-GR" sz="1200" dirty="0" smtClean="0">
                <a:solidFill>
                  <a:schemeClr val="tx1">
                    <a:lumMod val="65000"/>
                    <a:lumOff val="35000"/>
                  </a:schemeClr>
                </a:solidFill>
              </a:rPr>
              <a:t>από </a:t>
            </a:r>
            <a:r>
              <a:rPr lang="en-US" sz="1200" dirty="0">
                <a:solidFill>
                  <a:schemeClr val="tx1">
                    <a:lumMod val="65000"/>
                    <a:lumOff val="35000"/>
                  </a:schemeClr>
                </a:solidFill>
                <a:hlinkClick r:id="rId3" tooltip="View profile"/>
              </a:rPr>
              <a:t>Karl and Ali</a:t>
            </a:r>
            <a:r>
              <a:rPr lang="en-US" sz="1200" dirty="0">
                <a:solidFill>
                  <a:schemeClr val="tx1">
                    <a:lumMod val="65000"/>
                    <a:lumOff val="35000"/>
                  </a:schemeClr>
                </a:solidFill>
              </a:rPr>
              <a:t> </a:t>
            </a:r>
            <a:r>
              <a:rPr lang="el-GR" sz="1200" dirty="0" smtClean="0">
                <a:solidFill>
                  <a:schemeClr val="tx1">
                    <a:lumMod val="65000"/>
                    <a:lumOff val="35000"/>
                  </a:schemeClr>
                </a:solidFill>
              </a:rPr>
              <a:t>διαθέσιμο με άδεια </a:t>
            </a:r>
            <a:r>
              <a:rPr lang="en-US" sz="1200" dirty="0">
                <a:solidFill>
                  <a:schemeClr val="tx1">
                    <a:lumMod val="65000"/>
                    <a:lumOff val="35000"/>
                  </a:schemeClr>
                </a:solidFill>
                <a:hlinkClick r:id="rId4"/>
              </a:rPr>
              <a:t>CC BY-SA </a:t>
            </a:r>
            <a:r>
              <a:rPr lang="en-US" sz="1200" dirty="0" smtClean="0">
                <a:solidFill>
                  <a:schemeClr val="tx1">
                    <a:lumMod val="65000"/>
                    <a:lumOff val="35000"/>
                  </a:schemeClr>
                </a:solidFill>
                <a:hlinkClick r:id="rId4"/>
              </a:rPr>
              <a:t>2.0</a:t>
            </a:r>
            <a:endParaRPr lang="el-GR" sz="1200" dirty="0">
              <a:solidFill>
                <a:schemeClr val="tx1">
                  <a:lumMod val="65000"/>
                  <a:lumOff val="35000"/>
                </a:schemeClr>
              </a:solidFill>
            </a:endParaRPr>
          </a:p>
        </p:txBody>
      </p:sp>
    </p:spTree>
    <p:extLst>
      <p:ext uri="{BB962C8B-B14F-4D97-AF65-F5344CB8AC3E}">
        <p14:creationId xmlns:p14="http://schemas.microsoft.com/office/powerpoint/2010/main" val="1973923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Συντήρηση του μόλυβδου</a:t>
            </a:r>
            <a:endParaRPr lang="el-GR" dirty="0"/>
          </a:p>
        </p:txBody>
      </p:sp>
      <p:sp>
        <p:nvSpPr>
          <p:cNvPr id="6" name="Content Placeholder 5"/>
          <p:cNvSpPr>
            <a:spLocks noGrp="1"/>
          </p:cNvSpPr>
          <p:nvPr>
            <p:ph idx="1"/>
          </p:nvPr>
        </p:nvSpPr>
        <p:spPr>
          <a:xfrm>
            <a:off x="323528" y="1200150"/>
            <a:ext cx="4320480" cy="3943350"/>
          </a:xfrm>
        </p:spPr>
        <p:txBody>
          <a:bodyPr>
            <a:normAutofit/>
          </a:bodyPr>
          <a:lstStyle/>
          <a:p>
            <a:r>
              <a:rPr lang="el-GR" sz="2000" dirty="0" smtClean="0"/>
              <a:t>Συνήθως αντικείμενα από μόλυβδο είναι σταθερά μετά την ανασκαφή και παραμένουν σταθερά αν αποθηκευτούν σωστά. </a:t>
            </a:r>
          </a:p>
          <a:p>
            <a:r>
              <a:rPr lang="el-GR" sz="2000" dirty="0" smtClean="0"/>
              <a:t>Τότε γίνεται καθαρισμός μόνο για αισθητικούς λόγους, π.χ. για να αποκαλυφθεί κάποιο διακοσμητικό σχέδιο ή κάποια επιγραφή στο αντικείμενο. </a:t>
            </a:r>
          </a:p>
          <a:p>
            <a:r>
              <a:rPr lang="el-GR" sz="2000" dirty="0" smtClean="0"/>
              <a:t>Δεν υπάρχει αρχική επιφάνεια σε αντικείμενα κατασκευασμένα από μόλυβδο.</a:t>
            </a:r>
            <a:endParaRPr lang="el-GR" sz="2000" dirty="0"/>
          </a:p>
        </p:txBody>
      </p:sp>
      <p:pic>
        <p:nvPicPr>
          <p:cNvPr id="7"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600" y="326140"/>
            <a:ext cx="4179178" cy="3393585"/>
          </a:xfrm>
          <a:prstGeom prst="rect">
            <a:avLst/>
          </a:prstGeom>
        </p:spPr>
      </p:pic>
      <p:sp>
        <p:nvSpPr>
          <p:cNvPr id="8" name="Text Placeholder 2"/>
          <p:cNvSpPr txBox="1">
            <a:spLocks/>
          </p:cNvSpPr>
          <p:nvPr/>
        </p:nvSpPr>
        <p:spPr>
          <a:xfrm>
            <a:off x="5245734" y="3748276"/>
            <a:ext cx="3638244" cy="481012"/>
          </a:xfrm>
          <a:prstGeom prst="rect">
            <a:avLst/>
          </a:prstGeom>
          <a:solidFill>
            <a:srgbClr val="5A2C5D"/>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l-GR" sz="1800" b="1" dirty="0" smtClean="0">
                <a:solidFill>
                  <a:schemeClr val="bg1"/>
                </a:solidFill>
              </a:rPr>
              <a:t>Για γραφή</a:t>
            </a:r>
            <a:endParaRPr lang="el-GR" sz="1800" b="1" dirty="0">
              <a:solidFill>
                <a:schemeClr val="bg1"/>
              </a:solidFill>
            </a:endParaRPr>
          </a:p>
        </p:txBody>
      </p:sp>
      <p:sp>
        <p:nvSpPr>
          <p:cNvPr id="9" name="TextBox 8"/>
          <p:cNvSpPr txBox="1"/>
          <p:nvPr/>
        </p:nvSpPr>
        <p:spPr>
          <a:xfrm>
            <a:off x="5245734" y="4229288"/>
            <a:ext cx="3613108" cy="461665"/>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rPr>
              <a:t>“</a:t>
            </a:r>
            <a:r>
              <a:rPr lang="en-US" sz="1200" dirty="0" smtClean="0">
                <a:solidFill>
                  <a:schemeClr val="tx1">
                    <a:lumMod val="65000"/>
                    <a:lumOff val="35000"/>
                  </a:schemeClr>
                </a:solidFill>
                <a:hlinkClick r:id="rId3"/>
              </a:rPr>
              <a:t>Uma </a:t>
            </a:r>
            <a:r>
              <a:rPr lang="en-US" sz="1200" dirty="0" err="1" smtClean="0">
                <a:solidFill>
                  <a:schemeClr val="tx1">
                    <a:lumMod val="65000"/>
                    <a:lumOff val="35000"/>
                  </a:schemeClr>
                </a:solidFill>
                <a:hlinkClick r:id="rId3"/>
              </a:rPr>
              <a:t>tábua</a:t>
            </a:r>
            <a:r>
              <a:rPr lang="en-US" sz="1200" dirty="0" smtClean="0">
                <a:solidFill>
                  <a:schemeClr val="tx1">
                    <a:lumMod val="65000"/>
                    <a:lumOff val="35000"/>
                  </a:schemeClr>
                </a:solidFill>
                <a:hlinkClick r:id="rId3"/>
              </a:rPr>
              <a:t> de </a:t>
            </a:r>
            <a:r>
              <a:rPr lang="en-US" sz="1200" dirty="0" err="1" smtClean="0">
                <a:solidFill>
                  <a:schemeClr val="tx1">
                    <a:lumMod val="65000"/>
                    <a:lumOff val="35000"/>
                  </a:schemeClr>
                </a:solidFill>
                <a:hlinkClick r:id="rId3"/>
              </a:rPr>
              <a:t>maldição</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err="1">
                <a:hlinkClick r:id="rId4"/>
              </a:rPr>
              <a:t>Carregado</a:t>
            </a:r>
            <a:r>
              <a:rPr lang="en-US" sz="1200" dirty="0">
                <a:hlinkClick r:id="rId4"/>
              </a:rPr>
              <a:t> </a:t>
            </a:r>
            <a:r>
              <a:rPr lang="en-US" sz="1200" dirty="0" err="1">
                <a:hlinkClick r:id="rId4"/>
              </a:rPr>
              <a:t>por</a:t>
            </a:r>
            <a:r>
              <a:rPr lang="en-US" sz="1200" dirty="0">
                <a:hlinkClick r:id="rId4"/>
              </a:rPr>
              <a:t> </a:t>
            </a:r>
            <a:r>
              <a:rPr lang="en-US" sz="1200" dirty="0" err="1" smtClean="0">
                <a:hlinkClick r:id="rId4"/>
              </a:rPr>
              <a:t>Pankratos</a:t>
            </a:r>
            <a:r>
              <a:rPr lang="el-GR" sz="1200" dirty="0" smtClean="0"/>
              <a:t> </a:t>
            </a:r>
            <a:r>
              <a:rPr lang="el-GR" sz="1200" dirty="0" smtClean="0">
                <a:solidFill>
                  <a:schemeClr val="tx1">
                    <a:lumMod val="65000"/>
                    <a:lumOff val="35000"/>
                  </a:schemeClr>
                </a:solidFill>
              </a:rPr>
              <a:t> διαθέσιμο ως κοινό κτήμα</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485174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Μηχανικός </a:t>
            </a:r>
            <a:r>
              <a:rPr lang="el-GR" sz="3400" dirty="0" smtClean="0"/>
              <a:t>καθαρισμός</a:t>
            </a:r>
            <a:endParaRPr lang="el-GR" sz="3400" dirty="0"/>
          </a:p>
        </p:txBody>
      </p:sp>
      <p:sp>
        <p:nvSpPr>
          <p:cNvPr id="3" name="Content Placeholder 2"/>
          <p:cNvSpPr>
            <a:spLocks noGrp="1"/>
          </p:cNvSpPr>
          <p:nvPr>
            <p:ph idx="1"/>
          </p:nvPr>
        </p:nvSpPr>
        <p:spPr>
          <a:xfrm>
            <a:off x="323528" y="1200150"/>
            <a:ext cx="4464496" cy="3675856"/>
          </a:xfrm>
        </p:spPr>
        <p:txBody>
          <a:bodyPr>
            <a:noAutofit/>
          </a:bodyPr>
          <a:lstStyle/>
          <a:p>
            <a:r>
              <a:rPr lang="el-GR" sz="2000" dirty="0" smtClean="0"/>
              <a:t>Χρειάζεται μεγάλη προσοχή γιατί ο μόλυβδος είναι πολύ μαλακός και τα προϊόντα διάβρωσής του είναι πιο σκληρά από το μέταλλο και αν δεν γίνει προσεκτική </a:t>
            </a:r>
            <a:r>
              <a:rPr lang="el-GR" sz="2000" dirty="0" err="1" smtClean="0"/>
              <a:t>δουλειά,μπορεί</a:t>
            </a:r>
            <a:r>
              <a:rPr lang="el-GR" sz="2000" dirty="0" smtClean="0"/>
              <a:t> η επιφάνεια να σημαδευτεί.</a:t>
            </a:r>
          </a:p>
          <a:p>
            <a:r>
              <a:rPr lang="el-GR" sz="2000" dirty="0" smtClean="0"/>
              <a:t>Συνήθως γίνεται μηχανικός καθαρισμός για πολύ μεγάλα αντικείμενα:</a:t>
            </a:r>
          </a:p>
          <a:p>
            <a:pPr lvl="1"/>
            <a:r>
              <a:rPr lang="el-GR" sz="2000" dirty="0" smtClean="0"/>
              <a:t>Βούρτσα από γυαλί</a:t>
            </a:r>
          </a:p>
          <a:p>
            <a:pPr lvl="1"/>
            <a:r>
              <a:rPr lang="el-GR" sz="2000" dirty="0" err="1" smtClean="0"/>
              <a:t>Μικροαμμοβολή</a:t>
            </a:r>
            <a:endParaRPr lang="el-GR" sz="2000" dirty="0" smtClean="0"/>
          </a:p>
          <a:p>
            <a:endParaRPr lang="el-GR" sz="2000" dirty="0" smtClean="0"/>
          </a:p>
          <a:p>
            <a:endParaRPr lang="el-GR" sz="2000"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330" y="0"/>
            <a:ext cx="4213351" cy="3636000"/>
          </a:xfrm>
          <a:prstGeom prst="rect">
            <a:avLst/>
          </a:prstGeom>
        </p:spPr>
      </p:pic>
      <p:sp>
        <p:nvSpPr>
          <p:cNvPr id="8" name="TextBox 7"/>
          <p:cNvSpPr txBox="1"/>
          <p:nvPr/>
        </p:nvSpPr>
        <p:spPr>
          <a:xfrm>
            <a:off x="5254451" y="3722804"/>
            <a:ext cx="3613108"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hlinkClick r:id="rId3"/>
              </a:rPr>
              <a:t>mmsonline.com</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980312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Χημικές ή ηλεκτροχημικές </a:t>
            </a:r>
            <a:r>
              <a:rPr lang="el-GR" dirty="0" smtClean="0"/>
              <a:t>μέθοδοι - Καθαρισμός</a:t>
            </a:r>
            <a:endParaRPr lang="el-GR" dirty="0"/>
          </a:p>
        </p:txBody>
      </p:sp>
      <p:sp>
        <p:nvSpPr>
          <p:cNvPr id="3" name="Content Placeholder 2"/>
          <p:cNvSpPr>
            <a:spLocks noGrp="1"/>
          </p:cNvSpPr>
          <p:nvPr>
            <p:ph idx="1"/>
          </p:nvPr>
        </p:nvSpPr>
        <p:spPr>
          <a:xfrm>
            <a:off x="323528" y="1200150"/>
            <a:ext cx="5760640" cy="3943350"/>
          </a:xfrm>
        </p:spPr>
        <p:txBody>
          <a:bodyPr>
            <a:normAutofit fontScale="55000" lnSpcReduction="20000"/>
          </a:bodyPr>
          <a:lstStyle/>
          <a:p>
            <a:pPr>
              <a:lnSpc>
                <a:spcPct val="120000"/>
              </a:lnSpc>
            </a:pPr>
            <a:r>
              <a:rPr lang="el-GR" sz="3000" dirty="0" smtClean="0"/>
              <a:t>Χρησιμοποιείται 5%EDTA σε νερό βρύσης, το οποίο αφαιρεί όλα τα προϊόντα διάβρωσης, όμως μπορεί να χαράξει το μέταλλο, αν παραμείνει το αντικείμενο για πολύ καιρό στο διάλυμα. </a:t>
            </a:r>
          </a:p>
          <a:p>
            <a:pPr>
              <a:lnSpc>
                <a:spcPct val="120000"/>
              </a:lnSpc>
            </a:pPr>
            <a:r>
              <a:rPr lang="el-GR" sz="3000" dirty="0" smtClean="0"/>
              <a:t>Το διάλυμα πρέπει να αναδεύεται, το αντικείμενο να βουρτσίζεται με μαλακή βούρτσα περιοδικά και να παρακολουθείται η επιφάνειά του. </a:t>
            </a:r>
          </a:p>
          <a:p>
            <a:pPr>
              <a:lnSpc>
                <a:spcPct val="120000"/>
              </a:lnSpc>
            </a:pPr>
            <a:r>
              <a:rPr lang="el-GR" sz="3000" dirty="0" smtClean="0"/>
              <a:t>Η ανάδευση του διαλύματος βοηθά να μην εισχωρήσει το διάλυμα κάτω από τα στρώματα διάβρωσης και να μην προσβάλλει τον μεταλλικό πυρήνα. Το αντικείμενο, μετά την εφαρμογή,  πρέπει να ξεπλένεται καλά κάτω από τρεχούμενο νερό βρύσης για περίπου 3 ώρες.</a:t>
            </a:r>
          </a:p>
          <a:p>
            <a:endParaRPr lang="el-GR" dirty="0" smtClean="0"/>
          </a:p>
          <a:p>
            <a:endParaRPr lang="el-GR"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0"/>
            <a:ext cx="3059832" cy="2283718"/>
          </a:xfrm>
          <a:prstGeom prst="rect">
            <a:avLst/>
          </a:prstGeom>
        </p:spPr>
      </p:pic>
      <p:sp>
        <p:nvSpPr>
          <p:cNvPr id="9" name="TextBox 8"/>
          <p:cNvSpPr txBox="1"/>
          <p:nvPr/>
        </p:nvSpPr>
        <p:spPr>
          <a:xfrm>
            <a:off x="6084168" y="2283718"/>
            <a:ext cx="3059832" cy="461665"/>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rPr>
              <a:t>“</a:t>
            </a:r>
            <a:r>
              <a:rPr lang="en-US" sz="1200" dirty="0" smtClean="0">
                <a:solidFill>
                  <a:schemeClr val="tx1">
                    <a:lumMod val="65000"/>
                    <a:lumOff val="35000"/>
                  </a:schemeClr>
                </a:solidFill>
                <a:hlinkClick r:id="rId3"/>
              </a:rPr>
              <a:t>Running tap water</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a:hlinkClick r:id="rId4" tooltip="Go to Joe Pell's photostream"/>
              </a:rPr>
              <a:t>Joe Pell</a:t>
            </a:r>
            <a:r>
              <a:rPr lang="el-GR" sz="1200" dirty="0" smtClean="0"/>
              <a:t> </a:t>
            </a:r>
            <a:r>
              <a:rPr lang="el-GR" sz="1200" dirty="0" smtClean="0">
                <a:solidFill>
                  <a:schemeClr val="tx1">
                    <a:lumMod val="65000"/>
                    <a:lumOff val="35000"/>
                  </a:schemeClr>
                </a:solidFill>
              </a:rPr>
              <a:t> διαθέσιμο με άδεια </a:t>
            </a:r>
            <a:r>
              <a:rPr lang="en-US" sz="1200" dirty="0">
                <a:hlinkClick r:id="rId5"/>
              </a:rPr>
              <a:t>CC BY </a:t>
            </a:r>
            <a:r>
              <a:rPr lang="en-US" sz="1200" dirty="0" smtClean="0">
                <a:hlinkClick r:id="rId5"/>
              </a:rPr>
              <a:t>2.0</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724500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DTPA</a:t>
            </a:r>
            <a:endParaRPr lang="el-GR" sz="2400" dirty="0"/>
          </a:p>
        </p:txBody>
      </p:sp>
      <p:sp>
        <p:nvSpPr>
          <p:cNvPr id="4" name="Text Placeholder 3"/>
          <p:cNvSpPr>
            <a:spLocks noGrp="1"/>
          </p:cNvSpPr>
          <p:nvPr>
            <p:ph idx="13"/>
          </p:nvPr>
        </p:nvSpPr>
        <p:spPr>
          <a:xfrm>
            <a:off x="179512" y="267494"/>
            <a:ext cx="3627378" cy="4683968"/>
          </a:xfrm>
        </p:spPr>
        <p:txBody>
          <a:bodyPr>
            <a:normAutofit/>
          </a:bodyPr>
          <a:lstStyle/>
          <a:p>
            <a:pPr marL="268288" indent="-268288">
              <a:lnSpc>
                <a:spcPct val="120000"/>
              </a:lnSpc>
              <a:buClr>
                <a:schemeClr val="bg1"/>
              </a:buClr>
            </a:pPr>
            <a:r>
              <a:rPr lang="el-GR" sz="1600" dirty="0" smtClean="0"/>
              <a:t>Στον </a:t>
            </a:r>
            <a:r>
              <a:rPr lang="el-GR" sz="1600" dirty="0"/>
              <a:t>Καναδά έχει χρησιμοποιηθεί 2%</a:t>
            </a:r>
            <a:r>
              <a:rPr lang="en-US" sz="1600" dirty="0"/>
              <a:t>DTPA (</a:t>
            </a:r>
            <a:r>
              <a:rPr lang="en-US" sz="1600" dirty="0" err="1"/>
              <a:t>diethylenetriamine</a:t>
            </a:r>
            <a:r>
              <a:rPr lang="en-US" sz="1600" dirty="0"/>
              <a:t> </a:t>
            </a:r>
            <a:r>
              <a:rPr lang="en-US" sz="1600" dirty="0" err="1"/>
              <a:t>pentaacetic</a:t>
            </a:r>
            <a:r>
              <a:rPr lang="en-US" sz="1600" dirty="0"/>
              <a:t> acid) </a:t>
            </a:r>
            <a:r>
              <a:rPr lang="el-GR" sz="1600" dirty="0"/>
              <a:t> με </a:t>
            </a:r>
            <a:r>
              <a:rPr lang="en-US" sz="1600" dirty="0"/>
              <a:t>pH</a:t>
            </a:r>
            <a:r>
              <a:rPr lang="el-GR" sz="1600" dirty="0"/>
              <a:t>=7 (χρησιμοποιείται κιτρικό αμμώνιο- </a:t>
            </a:r>
            <a:r>
              <a:rPr lang="en-US" sz="1600" dirty="0"/>
              <a:t>ammonium citrate- </a:t>
            </a:r>
            <a:r>
              <a:rPr lang="el-GR" sz="1600" dirty="0"/>
              <a:t>για να ρυθμιστεί το </a:t>
            </a:r>
            <a:r>
              <a:rPr lang="en-US" sz="1600" dirty="0"/>
              <a:t>pH)</a:t>
            </a:r>
            <a:r>
              <a:rPr lang="el-GR" sz="1600" dirty="0"/>
              <a:t>. Το </a:t>
            </a:r>
            <a:r>
              <a:rPr lang="en-US" sz="1600" dirty="0"/>
              <a:t>DTPA</a:t>
            </a:r>
            <a:r>
              <a:rPr lang="el-GR" sz="1600" dirty="0"/>
              <a:t> είναι πιο ισχυρό </a:t>
            </a:r>
            <a:r>
              <a:rPr lang="el-GR" sz="1600" dirty="0" err="1"/>
              <a:t>χηλικό</a:t>
            </a:r>
            <a:r>
              <a:rPr lang="el-GR" sz="1600" dirty="0"/>
              <a:t> αντιδραστήριο από το </a:t>
            </a:r>
            <a:r>
              <a:rPr lang="en-US" sz="1600" dirty="0"/>
              <a:t>EDTA.</a:t>
            </a:r>
          </a:p>
          <a:p>
            <a:pPr marL="268288" indent="-268288">
              <a:lnSpc>
                <a:spcPct val="120000"/>
              </a:lnSpc>
              <a:buClr>
                <a:schemeClr val="bg1"/>
              </a:buClr>
            </a:pPr>
            <a:r>
              <a:rPr lang="el-GR" sz="1600" dirty="0" smtClean="0"/>
              <a:t>Μπορεί </a:t>
            </a:r>
            <a:r>
              <a:rPr lang="el-GR" sz="1600" dirty="0"/>
              <a:t>επίσης να χρησιμοποιηθεί αρχικά 10</a:t>
            </a:r>
            <a:r>
              <a:rPr lang="el-GR" sz="1600" dirty="0" smtClean="0"/>
              <a:t>% </a:t>
            </a:r>
            <a:r>
              <a:rPr lang="en-US" sz="1600" dirty="0" err="1" smtClean="0"/>
              <a:t>HCl</a:t>
            </a:r>
            <a:r>
              <a:rPr lang="en-US" sz="1600" dirty="0"/>
              <a:t>,</a:t>
            </a:r>
            <a:r>
              <a:rPr lang="el-GR" sz="1600" dirty="0"/>
              <a:t> για να αφαιρεθούν τα προϊόντα διάβρωσης και στη συνέχεια 5-10% </a:t>
            </a:r>
            <a:r>
              <a:rPr lang="el-GR" sz="1600" dirty="0" smtClean="0"/>
              <a:t>ανθρακικό αμμώνιο-</a:t>
            </a:r>
            <a:r>
              <a:rPr lang="en-US" sz="1600" dirty="0" smtClean="0"/>
              <a:t>ammonium acetate</a:t>
            </a:r>
            <a:r>
              <a:rPr lang="el-GR" sz="1600" dirty="0" smtClean="0"/>
              <a:t>- </a:t>
            </a:r>
            <a:r>
              <a:rPr lang="el-GR" sz="1600" dirty="0"/>
              <a:t>για να αφαιρεθούν τα υπόλοιπα προϊόντα διάβρωσης και να εξουδετερωθεί από τη μεταλλική επιφάνεια </a:t>
            </a:r>
            <a:r>
              <a:rPr lang="el-GR" sz="1600" dirty="0" smtClean="0"/>
              <a:t>το </a:t>
            </a:r>
            <a:r>
              <a:rPr lang="en-US" sz="1600" dirty="0" err="1"/>
              <a:t>HCl</a:t>
            </a:r>
            <a:r>
              <a:rPr lang="en-US" sz="1600" dirty="0"/>
              <a:t>.</a:t>
            </a:r>
            <a:endParaRPr lang="el-GR" sz="1600" dirty="0"/>
          </a:p>
        </p:txBody>
      </p:sp>
      <p:pic>
        <p:nvPicPr>
          <p:cNvPr id="2050" name="Picture 2" descr="http://upload.wikimedia.org/wikipedia/commons/7/75/Dtpa_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154" y="1203598"/>
            <a:ext cx="4635566" cy="26642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22646" y="4227294"/>
            <a:ext cx="4248582" cy="295466"/>
          </a:xfrm>
          <a:prstGeom prst="rect">
            <a:avLst/>
          </a:prstGeom>
          <a:solidFill>
            <a:schemeClr val="bg1">
              <a:lumMod val="95000"/>
            </a:schemeClr>
          </a:solidFill>
        </p:spPr>
        <p:txBody>
          <a:bodyPr wrap="square" rtlCol="0">
            <a:spAutoFit/>
          </a:bodyPr>
          <a:lstStyle/>
          <a:p>
            <a:pPr algn="ctr">
              <a:lnSpc>
                <a:spcPct val="110000"/>
              </a:lnSpc>
              <a:spcBef>
                <a:spcPts val="600"/>
              </a:spcBef>
            </a:pPr>
            <a:r>
              <a:rPr lang="en-US" sz="1200" dirty="0" smtClean="0">
                <a:solidFill>
                  <a:schemeClr val="tx1">
                    <a:lumMod val="65000"/>
                    <a:lumOff val="35000"/>
                  </a:schemeClr>
                </a:solidFill>
              </a:rPr>
              <a:t>“</a:t>
            </a:r>
            <a:r>
              <a:rPr lang="en-US" sz="1200" dirty="0" smtClean="0">
                <a:solidFill>
                  <a:schemeClr val="tx1">
                    <a:lumMod val="65000"/>
                    <a:lumOff val="35000"/>
                  </a:schemeClr>
                </a:solidFill>
                <a:hlinkClick r:id="rId3"/>
              </a:rPr>
              <a:t>Dtpa structure</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smtClean="0">
                <a:solidFill>
                  <a:schemeClr val="tx1">
                    <a:lumMod val="65000"/>
                    <a:lumOff val="35000"/>
                  </a:schemeClr>
                </a:solidFill>
              </a:rPr>
              <a:t> </a:t>
            </a:r>
            <a:r>
              <a:rPr lang="en-US" sz="1200" dirty="0" err="1">
                <a:hlinkClick r:id="rId4" tooltip="User:Ertua"/>
              </a:rPr>
              <a:t>Ertua</a:t>
            </a:r>
            <a:r>
              <a:rPr lang="el-GR" sz="1200" dirty="0" smtClean="0">
                <a:solidFill>
                  <a:schemeClr val="tx1">
                    <a:lumMod val="65000"/>
                    <a:lumOff val="35000"/>
                  </a:schemeClr>
                </a:solidFill>
              </a:rPr>
              <a:t> διαθέσιμο με άδεια </a:t>
            </a:r>
            <a:r>
              <a:rPr lang="en-US" sz="1200" dirty="0">
                <a:hlinkClick r:id="rId5"/>
              </a:rPr>
              <a:t>CC BY-SA </a:t>
            </a:r>
            <a:r>
              <a:rPr lang="en-US" sz="1200" dirty="0" smtClean="0">
                <a:hlinkClick r:id="rId5"/>
              </a:rPr>
              <a:t>3.0</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204394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Σταθεροποίηση </a:t>
            </a:r>
            <a:endParaRPr lang="el-GR" dirty="0"/>
          </a:p>
        </p:txBody>
      </p:sp>
      <p:sp>
        <p:nvSpPr>
          <p:cNvPr id="3" name="TextBox 2"/>
          <p:cNvSpPr txBox="1"/>
          <p:nvPr/>
        </p:nvSpPr>
        <p:spPr>
          <a:xfrm>
            <a:off x="6203104" y="3702232"/>
            <a:ext cx="2940896" cy="807913"/>
          </a:xfrm>
          <a:prstGeom prst="rect">
            <a:avLst/>
          </a:prstGeom>
          <a:noFill/>
        </p:spPr>
        <p:txBody>
          <a:bodyPr wrap="square" lIns="68580" tIns="34290" rIns="68580" bIns="34290" rtlCol="0">
            <a:spAutoFit/>
          </a:bodyPr>
          <a:lstStyle/>
          <a:p>
            <a:r>
              <a:rPr lang="el-GR" sz="1600" dirty="0" smtClean="0">
                <a:solidFill>
                  <a:schemeClr val="bg1"/>
                </a:solidFill>
              </a:rPr>
              <a:t>Ενεργός διάβρωση μολύβδινων βαρών εκτεθειμένα σε</a:t>
            </a:r>
          </a:p>
          <a:p>
            <a:r>
              <a:rPr lang="el-GR" sz="1600" dirty="0" smtClean="0">
                <a:solidFill>
                  <a:schemeClr val="bg1"/>
                </a:solidFill>
              </a:rPr>
              <a:t>Περιβάλλον με οργανικά οξέα</a:t>
            </a:r>
          </a:p>
        </p:txBody>
      </p:sp>
      <p:sp>
        <p:nvSpPr>
          <p:cNvPr id="8" name="Content Placeholder 7"/>
          <p:cNvSpPr>
            <a:spLocks noGrp="1"/>
          </p:cNvSpPr>
          <p:nvPr>
            <p:ph idx="1"/>
          </p:nvPr>
        </p:nvSpPr>
        <p:spPr/>
        <p:txBody>
          <a:bodyPr>
            <a:normAutofit/>
          </a:bodyPr>
          <a:lstStyle/>
          <a:p>
            <a:r>
              <a:rPr lang="el-GR" sz="2200" dirty="0" smtClean="0"/>
              <a:t>Αν το αντικείμενο έχει ενεργή διάβρωση, δηλ. το αντικείμενο έχει έρθει σε επαφή με οργανικά οξέα, πρέπει να αφαιρεθούν όλα τα προϊόντα διάβρωσης ή να αναχθούν για να είναι κανείς απόλυτα σίγουρος ότι έχει αφαιρεθεί ο ηλεκτρολύτης από τον οξικό μόλυβδο (</a:t>
            </a:r>
            <a:r>
              <a:rPr lang="el-GR" sz="2200" dirty="0" err="1" smtClean="0"/>
              <a:t>lead</a:t>
            </a:r>
            <a:r>
              <a:rPr lang="el-GR" sz="2200" dirty="0" smtClean="0"/>
              <a:t> </a:t>
            </a:r>
            <a:r>
              <a:rPr lang="el-GR" sz="2200" dirty="0" err="1" smtClean="0"/>
              <a:t>acetate</a:t>
            </a:r>
            <a:r>
              <a:rPr lang="el-GR" sz="2200" dirty="0" smtClean="0"/>
              <a:t>), που προκαλεί τη διάβρωση.</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680" y="195486"/>
            <a:ext cx="2637292" cy="172819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680" y="1968400"/>
            <a:ext cx="2637292" cy="1721179"/>
          </a:xfrm>
          <a:prstGeom prst="rect">
            <a:avLst/>
          </a:prstGeom>
        </p:spPr>
      </p:pic>
      <p:sp>
        <p:nvSpPr>
          <p:cNvPr id="12" name="Rectangle 11"/>
          <p:cNvSpPr/>
          <p:nvPr/>
        </p:nvSpPr>
        <p:spPr>
          <a:xfrm>
            <a:off x="6266681" y="4659982"/>
            <a:ext cx="2637292" cy="290849"/>
          </a:xfrm>
          <a:prstGeom prst="rect">
            <a:avLst/>
          </a:prstGeom>
          <a:solidFill>
            <a:schemeClr val="bg1">
              <a:lumMod val="95000"/>
            </a:schemeClr>
          </a:solidFill>
        </p:spPr>
        <p:txBody>
          <a:bodyPr wrap="square" lIns="68580" tIns="34290" rIns="68580" bIns="34290">
            <a:spAutoFit/>
          </a:bodyPr>
          <a:lstStyle/>
          <a:p>
            <a:pPr algn="ctr">
              <a:lnSpc>
                <a:spcPct val="120000"/>
              </a:lnSpc>
            </a:pPr>
            <a:r>
              <a:rPr lang="el-GR" sz="1200" dirty="0" smtClean="0">
                <a:solidFill>
                  <a:schemeClr val="tx1">
                    <a:lumMod val="65000"/>
                    <a:lumOff val="35000"/>
                  </a:schemeClr>
                </a:solidFill>
                <a:latin typeface="+mj-lt"/>
              </a:rPr>
              <a:t>Πίστωση φωτογραφίας </a:t>
            </a:r>
            <a:r>
              <a:rPr lang="en-US" sz="1200" dirty="0" err="1" smtClean="0">
                <a:solidFill>
                  <a:schemeClr val="tx1">
                    <a:lumMod val="65000"/>
                    <a:lumOff val="35000"/>
                  </a:schemeClr>
                </a:solidFill>
                <a:latin typeface="+mj-lt"/>
              </a:rPr>
              <a:t>Arc’Antique</a:t>
            </a:r>
            <a:endParaRPr lang="en-US" sz="1200"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373860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Ηλεκτροχημικές μέθοδοι</a:t>
            </a:r>
          </a:p>
        </p:txBody>
      </p:sp>
      <p:sp>
        <p:nvSpPr>
          <p:cNvPr id="4" name="Text Placeholder 3"/>
          <p:cNvSpPr>
            <a:spLocks noGrp="1"/>
          </p:cNvSpPr>
          <p:nvPr>
            <p:ph idx="1"/>
          </p:nvPr>
        </p:nvSpPr>
        <p:spPr/>
        <p:txBody>
          <a:bodyPr>
            <a:normAutofit fontScale="70000" lnSpcReduction="20000"/>
          </a:bodyPr>
          <a:lstStyle/>
          <a:p>
            <a:pPr>
              <a:lnSpc>
                <a:spcPct val="120000"/>
              </a:lnSpc>
            </a:pPr>
            <a:r>
              <a:rPr lang="el-GR" dirty="0"/>
              <a:t>Αν το αντικείμενο είναι πολύ διαβρωμένο μπορεί να χαθούν πληροφορίες αν χρησιμοποιηθεί χημική μέθοδος, π.χ. το σχήμα του αντικειμένου ή διακόσμηση στο αντικείμενο σε σημείο που έχει υποστεί διάβρωση.</a:t>
            </a:r>
          </a:p>
          <a:p>
            <a:pPr>
              <a:lnSpc>
                <a:spcPct val="120000"/>
              </a:lnSpc>
            </a:pPr>
            <a:r>
              <a:rPr lang="el-GR" dirty="0" smtClean="0"/>
              <a:t>Πρέπει </a:t>
            </a:r>
            <a:r>
              <a:rPr lang="el-GR" dirty="0"/>
              <a:t>να γίνει αναγωγική στερέωση, δηλ. να αναχθούν τα προϊόντα διάβρωσης, ώστε να προκύψει ένα προϊόν με χημική συνάφεια με το μέταλλο.</a:t>
            </a:r>
          </a:p>
          <a:p>
            <a:endParaRPr lang="el-GR" dirty="0"/>
          </a:p>
        </p:txBody>
      </p:sp>
      <p:pic>
        <p:nvPicPr>
          <p:cNvPr id="11" name="Picture 10"/>
          <p:cNvPicPr>
            <a:picLocks noChangeAspect="1"/>
          </p:cNvPicPr>
          <p:nvPr/>
        </p:nvPicPr>
        <p:blipFill rotWithShape="1">
          <a:blip r:embed="rId2"/>
          <a:srcRect l="131" t="5889" r="-1" b="8638"/>
          <a:stretch/>
        </p:blipFill>
        <p:spPr>
          <a:xfrm>
            <a:off x="6073792" y="1825071"/>
            <a:ext cx="3070208" cy="1712946"/>
          </a:xfrm>
          <a:prstGeom prst="rect">
            <a:avLst/>
          </a:prstGeom>
        </p:spPr>
      </p:pic>
      <p:sp>
        <p:nvSpPr>
          <p:cNvPr id="13" name="TextBox 12"/>
          <p:cNvSpPr txBox="1"/>
          <p:nvPr/>
        </p:nvSpPr>
        <p:spPr>
          <a:xfrm>
            <a:off x="6088178" y="3191768"/>
            <a:ext cx="599716" cy="346249"/>
          </a:xfrm>
          <a:prstGeom prst="rect">
            <a:avLst/>
          </a:prstGeom>
          <a:noFill/>
        </p:spPr>
        <p:txBody>
          <a:bodyPr wrap="none" lIns="68580" tIns="34290" rIns="68580" bIns="34290" rtlCol="0">
            <a:spAutoFit/>
          </a:bodyPr>
          <a:lstStyle/>
          <a:p>
            <a:r>
              <a:rPr lang="el-GR" b="1" dirty="0" smtClean="0"/>
              <a:t>μετά</a:t>
            </a:r>
            <a:endParaRPr lang="el-GR" b="1" dirty="0"/>
          </a:p>
        </p:txBody>
      </p:sp>
      <p:pic>
        <p:nvPicPr>
          <p:cNvPr id="14" name="Content Placeholder 9"/>
          <p:cNvPicPr>
            <a:picLocks noChangeAspect="1"/>
          </p:cNvPicPr>
          <p:nvPr/>
        </p:nvPicPr>
        <p:blipFill rotWithShape="1">
          <a:blip r:embed="rId3"/>
          <a:srcRect t="5233"/>
          <a:stretch/>
        </p:blipFill>
        <p:spPr>
          <a:xfrm>
            <a:off x="6073792" y="0"/>
            <a:ext cx="3070208" cy="1825071"/>
          </a:xfrm>
          <a:prstGeom prst="rect">
            <a:avLst/>
          </a:prstGeom>
        </p:spPr>
      </p:pic>
      <p:sp>
        <p:nvSpPr>
          <p:cNvPr id="6" name="Rectangle 5"/>
          <p:cNvSpPr/>
          <p:nvPr/>
        </p:nvSpPr>
        <p:spPr>
          <a:xfrm>
            <a:off x="6167168" y="3538017"/>
            <a:ext cx="2893831" cy="1107996"/>
          </a:xfrm>
          <a:prstGeom prst="rect">
            <a:avLst/>
          </a:prstGeom>
        </p:spPr>
        <p:txBody>
          <a:bodyPr wrap="square">
            <a:spAutoFit/>
          </a:bodyPr>
          <a:lstStyle/>
          <a:p>
            <a:r>
              <a:rPr lang="el-GR" sz="1600" b="1" dirty="0" err="1" smtClean="0">
                <a:solidFill>
                  <a:schemeClr val="bg1"/>
                </a:solidFill>
              </a:rPr>
              <a:t>Ποτενσιομετρική</a:t>
            </a:r>
            <a:r>
              <a:rPr lang="el-GR" sz="1600" b="1" dirty="0" smtClean="0">
                <a:solidFill>
                  <a:schemeClr val="bg1"/>
                </a:solidFill>
              </a:rPr>
              <a:t> στερεωτική ηλεκτρολυτική αναγωγή μολύβδινων βαρών</a:t>
            </a:r>
            <a:r>
              <a:rPr lang="en-US" sz="1600" b="1" dirty="0" smtClean="0">
                <a:solidFill>
                  <a:schemeClr val="bg1"/>
                </a:solidFill>
              </a:rPr>
              <a:t> </a:t>
            </a:r>
            <a:endParaRPr lang="el-GR" sz="1600" b="1" dirty="0" smtClean="0">
              <a:solidFill>
                <a:schemeClr val="bg1"/>
              </a:solidFill>
            </a:endParaRPr>
          </a:p>
          <a:p>
            <a:r>
              <a:rPr lang="en-US" sz="1600" b="1" dirty="0" smtClean="0">
                <a:solidFill>
                  <a:schemeClr val="bg1"/>
                </a:solidFill>
              </a:rPr>
              <a:t>(</a:t>
            </a:r>
            <a:r>
              <a:rPr lang="en-US" sz="1600" b="1" dirty="0" err="1" smtClean="0">
                <a:solidFill>
                  <a:schemeClr val="bg1"/>
                </a:solidFill>
              </a:rPr>
              <a:t>Degrigny</a:t>
            </a:r>
            <a:r>
              <a:rPr lang="en-US" sz="1600" b="1" dirty="0" smtClean="0">
                <a:solidFill>
                  <a:schemeClr val="bg1"/>
                </a:solidFill>
              </a:rPr>
              <a:t> and </a:t>
            </a:r>
            <a:r>
              <a:rPr lang="en-US" sz="1600" b="1" dirty="0" err="1" smtClean="0">
                <a:solidFill>
                  <a:schemeClr val="bg1"/>
                </a:solidFill>
              </a:rPr>
              <a:t>LeGall</a:t>
            </a:r>
            <a:r>
              <a:rPr lang="en-US" sz="1600" b="1" dirty="0" smtClean="0">
                <a:solidFill>
                  <a:schemeClr val="bg1"/>
                </a:solidFill>
              </a:rPr>
              <a:t> 1999)</a:t>
            </a:r>
            <a:endParaRPr lang="en-US" sz="1600" b="1" dirty="0">
              <a:solidFill>
                <a:schemeClr val="bg1"/>
              </a:solidFill>
            </a:endParaRPr>
          </a:p>
        </p:txBody>
      </p:sp>
      <p:sp>
        <p:nvSpPr>
          <p:cNvPr id="15" name="Rectangle 14"/>
          <p:cNvSpPr/>
          <p:nvPr/>
        </p:nvSpPr>
        <p:spPr>
          <a:xfrm>
            <a:off x="6266680" y="4662295"/>
            <a:ext cx="2697807" cy="290849"/>
          </a:xfrm>
          <a:prstGeom prst="rect">
            <a:avLst/>
          </a:prstGeom>
          <a:solidFill>
            <a:schemeClr val="bg1">
              <a:lumMod val="95000"/>
            </a:schemeClr>
          </a:solidFill>
        </p:spPr>
        <p:txBody>
          <a:bodyPr wrap="square" lIns="68580" tIns="34290" rIns="68580" bIns="34290">
            <a:spAutoFit/>
          </a:bodyPr>
          <a:lstStyle/>
          <a:p>
            <a:pPr algn="ctr">
              <a:lnSpc>
                <a:spcPct val="120000"/>
              </a:lnSpc>
            </a:pPr>
            <a:r>
              <a:rPr lang="el-GR" sz="1200" dirty="0" smtClean="0">
                <a:solidFill>
                  <a:schemeClr val="tx1">
                    <a:lumMod val="65000"/>
                    <a:lumOff val="35000"/>
                  </a:schemeClr>
                </a:solidFill>
                <a:latin typeface="+mj-lt"/>
              </a:rPr>
              <a:t>Πίστωση φωτογραφίας </a:t>
            </a:r>
            <a:r>
              <a:rPr lang="en-US" sz="1200" dirty="0" err="1" smtClean="0">
                <a:solidFill>
                  <a:schemeClr val="tx1">
                    <a:lumMod val="65000"/>
                    <a:lumOff val="35000"/>
                  </a:schemeClr>
                </a:solidFill>
                <a:latin typeface="+mj-lt"/>
              </a:rPr>
              <a:t>Arc’Antique</a:t>
            </a:r>
            <a:endParaRPr lang="en-US" sz="1200" dirty="0" smtClean="0">
              <a:solidFill>
                <a:schemeClr val="tx1">
                  <a:lumMod val="65000"/>
                  <a:lumOff val="35000"/>
                </a:schemeClr>
              </a:solidFill>
              <a:latin typeface="+mj-lt"/>
            </a:endParaRPr>
          </a:p>
        </p:txBody>
      </p:sp>
      <p:sp>
        <p:nvSpPr>
          <p:cNvPr id="12" name="TextBox 11"/>
          <p:cNvSpPr txBox="1"/>
          <p:nvPr/>
        </p:nvSpPr>
        <p:spPr>
          <a:xfrm>
            <a:off x="6073792" y="1478822"/>
            <a:ext cx="564706" cy="346249"/>
          </a:xfrm>
          <a:prstGeom prst="rect">
            <a:avLst/>
          </a:prstGeom>
          <a:noFill/>
        </p:spPr>
        <p:txBody>
          <a:bodyPr wrap="none" lIns="68580" tIns="34290" rIns="68580" bIns="34290" rtlCol="0">
            <a:spAutoFit/>
          </a:bodyPr>
          <a:lstStyle/>
          <a:p>
            <a:r>
              <a:rPr lang="el-GR" b="1" dirty="0" smtClean="0"/>
              <a:t>πριν</a:t>
            </a:r>
            <a:endParaRPr lang="el-GR" b="1" dirty="0"/>
          </a:p>
        </p:txBody>
      </p:sp>
    </p:spTree>
    <p:extLst>
      <p:ext uri="{BB962C8B-B14F-4D97-AF65-F5344CB8AC3E}">
        <p14:creationId xmlns:p14="http://schemas.microsoft.com/office/powerpoint/2010/main" val="948604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sz="3000" dirty="0"/>
              <a:t>Ποτενσιομετρική στερεωτική ηλεκτρολυτική </a:t>
            </a:r>
            <a:r>
              <a:rPr lang="el-GR" sz="3000" dirty="0" smtClean="0"/>
              <a:t/>
            </a:r>
            <a:br>
              <a:rPr lang="el-GR" sz="3000" dirty="0" smtClean="0"/>
            </a:br>
            <a:r>
              <a:rPr lang="el-GR" sz="3000" dirty="0" smtClean="0"/>
              <a:t>αναγωγή </a:t>
            </a:r>
            <a:r>
              <a:rPr lang="el-GR" sz="3000" dirty="0"/>
              <a:t>μολύβδου</a:t>
            </a:r>
            <a:endParaRPr lang="el-GR" sz="3000" b="1" dirty="0"/>
          </a:p>
        </p:txBody>
      </p:sp>
      <p:sp>
        <p:nvSpPr>
          <p:cNvPr id="2" name="Content Placeholder 1"/>
          <p:cNvSpPr>
            <a:spLocks noGrp="1"/>
          </p:cNvSpPr>
          <p:nvPr>
            <p:ph idx="1"/>
          </p:nvPr>
        </p:nvSpPr>
        <p:spPr/>
        <p:txBody>
          <a:bodyPr numCol="2">
            <a:normAutofit fontScale="47500" lnSpcReduction="20000"/>
          </a:bodyPr>
          <a:lstStyle/>
          <a:p>
            <a:pPr>
              <a:lnSpc>
                <a:spcPct val="120000"/>
              </a:lnSpc>
            </a:pPr>
            <a:r>
              <a:rPr lang="el-GR" b="1" dirty="0"/>
              <a:t>Κάθοδος: </a:t>
            </a:r>
            <a:r>
              <a:rPr lang="el-GR" dirty="0" smtClean="0"/>
              <a:t>Μόλυβδος</a:t>
            </a:r>
            <a:endParaRPr lang="en-US" dirty="0" smtClean="0"/>
          </a:p>
          <a:p>
            <a:pPr>
              <a:lnSpc>
                <a:spcPct val="120000"/>
              </a:lnSpc>
            </a:pPr>
            <a:r>
              <a:rPr lang="el-GR" b="1" dirty="0" smtClean="0"/>
              <a:t>Άνοδος</a:t>
            </a:r>
            <a:r>
              <a:rPr lang="el-GR" b="1" dirty="0"/>
              <a:t>: </a:t>
            </a:r>
            <a:r>
              <a:rPr lang="el-GR" dirty="0"/>
              <a:t>Ανοξείδωτος χάλυβας (χωρίς </a:t>
            </a:r>
            <a:r>
              <a:rPr lang="en-US" dirty="0"/>
              <a:t>Cr </a:t>
            </a:r>
            <a:r>
              <a:rPr lang="el-GR" dirty="0"/>
              <a:t>ή </a:t>
            </a:r>
            <a:r>
              <a:rPr lang="en-US" dirty="0"/>
              <a:t>Ni</a:t>
            </a:r>
            <a:r>
              <a:rPr lang="el-GR" dirty="0"/>
              <a:t>, γιατί μπορεί να επικαλύψει το μόλυβδο) ή λευκόχρυσος ή </a:t>
            </a:r>
            <a:r>
              <a:rPr lang="el-GR" dirty="0" smtClean="0"/>
              <a:t>μόλυβδος</a:t>
            </a:r>
            <a:endParaRPr lang="en-US" dirty="0" smtClean="0"/>
          </a:p>
          <a:p>
            <a:pPr>
              <a:lnSpc>
                <a:spcPct val="120000"/>
              </a:lnSpc>
            </a:pPr>
            <a:r>
              <a:rPr lang="el-GR" b="1" dirty="0" smtClean="0"/>
              <a:t>Πυκνότητα </a:t>
            </a:r>
            <a:r>
              <a:rPr lang="el-GR" b="1" dirty="0"/>
              <a:t>ρεύματος: </a:t>
            </a:r>
            <a:r>
              <a:rPr lang="el-GR" dirty="0"/>
              <a:t>1,0-3,0</a:t>
            </a:r>
            <a:r>
              <a:rPr lang="en-US" dirty="0"/>
              <a:t>mA/cm</a:t>
            </a:r>
            <a:r>
              <a:rPr lang="en-US" baseline="30000" dirty="0"/>
              <a:t>2</a:t>
            </a:r>
            <a:r>
              <a:rPr lang="en-US" dirty="0"/>
              <a:t> </a:t>
            </a:r>
            <a:r>
              <a:rPr lang="el-GR" dirty="0"/>
              <a:t> για μικρά αντικείμενα και 100</a:t>
            </a:r>
            <a:r>
              <a:rPr lang="en-US" dirty="0"/>
              <a:t>mA/cm</a:t>
            </a:r>
            <a:r>
              <a:rPr lang="en-US" baseline="30000" dirty="0"/>
              <a:t>2</a:t>
            </a:r>
            <a:r>
              <a:rPr lang="en-US" dirty="0"/>
              <a:t> </a:t>
            </a:r>
            <a:r>
              <a:rPr lang="el-GR" dirty="0"/>
              <a:t>για μεγάλα </a:t>
            </a:r>
            <a:r>
              <a:rPr lang="el-GR" dirty="0" smtClean="0"/>
              <a:t>αντικείμενα</a:t>
            </a:r>
            <a:endParaRPr lang="en-US" dirty="0" smtClean="0"/>
          </a:p>
          <a:p>
            <a:pPr>
              <a:lnSpc>
                <a:spcPct val="120000"/>
              </a:lnSpc>
            </a:pPr>
            <a:r>
              <a:rPr lang="el-GR" b="1" dirty="0" smtClean="0"/>
              <a:t>Ηλεκτρολύτης</a:t>
            </a:r>
            <a:r>
              <a:rPr lang="el-GR" b="1" dirty="0"/>
              <a:t>: </a:t>
            </a:r>
            <a:r>
              <a:rPr lang="el-GR" dirty="0"/>
              <a:t>Παλιά χρησιμοποιούσαν 5%</a:t>
            </a:r>
            <a:r>
              <a:rPr lang="en-US" dirty="0" err="1"/>
              <a:t>NaOH</a:t>
            </a:r>
            <a:r>
              <a:rPr lang="el-GR" dirty="0"/>
              <a:t> με άνοδο ανοξείδωτο χάλυβα, 10%</a:t>
            </a:r>
            <a:r>
              <a:rPr lang="en-US" dirty="0"/>
              <a:t>H</a:t>
            </a:r>
            <a:r>
              <a:rPr lang="en-US" baseline="-25000" dirty="0"/>
              <a:t>2</a:t>
            </a:r>
            <a:r>
              <a:rPr lang="en-US" dirty="0"/>
              <a:t>SO</a:t>
            </a:r>
            <a:r>
              <a:rPr lang="en-US" baseline="-25000" dirty="0"/>
              <a:t>4</a:t>
            </a:r>
            <a:r>
              <a:rPr lang="el-GR" dirty="0"/>
              <a:t> (θειικό οξύ) με άνοδο μόλυβδο, τα οποία όμως προσβάλλουν τον μόλυβδο</a:t>
            </a:r>
            <a:r>
              <a:rPr lang="el-GR" dirty="0" smtClean="0"/>
              <a:t>.</a:t>
            </a:r>
            <a:endParaRPr lang="en-US" dirty="0" smtClean="0"/>
          </a:p>
          <a:p>
            <a:pPr>
              <a:lnSpc>
                <a:spcPct val="120000"/>
              </a:lnSpc>
            </a:pPr>
            <a:r>
              <a:rPr lang="el-GR" dirty="0" smtClean="0"/>
              <a:t>Πρόσφατα </a:t>
            </a:r>
            <a:r>
              <a:rPr lang="el-GR" dirty="0"/>
              <a:t>έχει γίνει έρευνα με 0,5Μ </a:t>
            </a:r>
            <a:r>
              <a:rPr lang="en-US" dirty="0"/>
              <a:t>Na</a:t>
            </a:r>
            <a:r>
              <a:rPr lang="en-US" baseline="-25000" dirty="0"/>
              <a:t>2</a:t>
            </a:r>
            <a:r>
              <a:rPr lang="en-US" dirty="0"/>
              <a:t>SO</a:t>
            </a:r>
            <a:r>
              <a:rPr lang="en-US" baseline="-25000" dirty="0"/>
              <a:t>4</a:t>
            </a:r>
            <a:r>
              <a:rPr lang="en-US" dirty="0"/>
              <a:t> </a:t>
            </a:r>
            <a:r>
              <a:rPr lang="el-GR" dirty="0"/>
              <a:t>ηλεκτρολύτη με σταθερό δυναμικό μετάλλου -0,9</a:t>
            </a:r>
            <a:r>
              <a:rPr lang="en-US" dirty="0"/>
              <a:t>V versus SCE</a:t>
            </a:r>
            <a:r>
              <a:rPr lang="el-GR" dirty="0"/>
              <a:t> και με λευκόχρυσο ή με ανοξείδωτο χάλυβα ως άνοδο (πρέπει το </a:t>
            </a:r>
            <a:r>
              <a:rPr lang="en-US" dirty="0"/>
              <a:t>pH </a:t>
            </a:r>
            <a:r>
              <a:rPr lang="el-GR" dirty="0"/>
              <a:t>να αυξηθεί στο 12 για να μην διαβρωθεί ο χάλυβας). Η μέθοδος αυτή χρειάζεται περίπου 5 ημέρες</a:t>
            </a:r>
            <a:r>
              <a:rPr lang="el-GR" dirty="0" smtClean="0"/>
              <a:t>.</a:t>
            </a:r>
            <a:endParaRPr lang="en-US" dirty="0" smtClean="0"/>
          </a:p>
          <a:p>
            <a:pPr>
              <a:lnSpc>
                <a:spcPct val="120000"/>
              </a:lnSpc>
            </a:pPr>
            <a:r>
              <a:rPr lang="el-GR" b="1" dirty="0" smtClean="0">
                <a:solidFill>
                  <a:srgbClr val="5A2C5D"/>
                </a:solidFill>
              </a:rPr>
              <a:t>Προσοχή</a:t>
            </a:r>
            <a:r>
              <a:rPr lang="el-GR" b="1" dirty="0">
                <a:solidFill>
                  <a:srgbClr val="5A2C5D"/>
                </a:solidFill>
              </a:rPr>
              <a:t>: </a:t>
            </a:r>
            <a:r>
              <a:rPr lang="el-GR" dirty="0"/>
              <a:t>να μην δημιουργηθούν φουσκάλες υδρογόνου, οι οποίες μπορεί να προκαλέσουν ζημιά στο αντικείμενο.</a:t>
            </a:r>
            <a:br>
              <a:rPr lang="el-GR" dirty="0"/>
            </a:br>
            <a:endParaRPr lang="el-GR" dirty="0"/>
          </a:p>
        </p:txBody>
      </p:sp>
    </p:spTree>
    <p:extLst>
      <p:ext uri="{BB962C8B-B14F-4D97-AF65-F5344CB8AC3E}">
        <p14:creationId xmlns:p14="http://schemas.microsoft.com/office/powerpoint/2010/main" val="1645048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Βιβλιογραφία</a:t>
            </a:r>
            <a:endParaRPr lang="el-GR" sz="3600" dirty="0"/>
          </a:p>
        </p:txBody>
      </p:sp>
      <p:sp>
        <p:nvSpPr>
          <p:cNvPr id="3" name="Content Placeholder 2"/>
          <p:cNvSpPr>
            <a:spLocks noGrp="1"/>
          </p:cNvSpPr>
          <p:nvPr>
            <p:ph idx="1"/>
          </p:nvPr>
        </p:nvSpPr>
        <p:spPr/>
        <p:txBody>
          <a:bodyPr>
            <a:normAutofit/>
          </a:bodyPr>
          <a:lstStyle/>
          <a:p>
            <a:pPr>
              <a:spcBef>
                <a:spcPts val="600"/>
              </a:spcBef>
              <a:spcAft>
                <a:spcPts val="600"/>
              </a:spcAft>
            </a:pPr>
            <a:r>
              <a:rPr lang="en-US" sz="2000" dirty="0" smtClean="0">
                <a:solidFill>
                  <a:schemeClr val="tx1">
                    <a:lumMod val="75000"/>
                    <a:lumOff val="25000"/>
                  </a:schemeClr>
                </a:solidFill>
              </a:rPr>
              <a:t>C. </a:t>
            </a:r>
            <a:r>
              <a:rPr lang="en-US" sz="2000" dirty="0" err="1" smtClean="0">
                <a:solidFill>
                  <a:schemeClr val="tx1">
                    <a:lumMod val="75000"/>
                    <a:lumOff val="25000"/>
                  </a:schemeClr>
                </a:solidFill>
              </a:rPr>
              <a:t>Degrigny</a:t>
            </a:r>
            <a:r>
              <a:rPr lang="en-US" sz="2000" dirty="0" smtClean="0">
                <a:solidFill>
                  <a:schemeClr val="tx1">
                    <a:lumMod val="75000"/>
                    <a:lumOff val="25000"/>
                  </a:schemeClr>
                </a:solidFill>
              </a:rPr>
              <a:t> and R. Le Gall</a:t>
            </a:r>
            <a:r>
              <a:rPr lang="el-GR" sz="2000" dirty="0" smtClean="0">
                <a:solidFill>
                  <a:schemeClr val="tx1">
                    <a:lumMod val="75000"/>
                    <a:lumOff val="25000"/>
                  </a:schemeClr>
                </a:solidFill>
              </a:rPr>
              <a:t>, </a:t>
            </a:r>
            <a:r>
              <a:rPr lang="en-US" sz="2000" dirty="0" smtClean="0">
                <a:solidFill>
                  <a:schemeClr val="tx1">
                    <a:lumMod val="75000"/>
                    <a:lumOff val="25000"/>
                  </a:schemeClr>
                </a:solidFill>
              </a:rPr>
              <a:t>“</a:t>
            </a:r>
            <a:r>
              <a:rPr lang="en-US" sz="2000" dirty="0" smtClean="0">
                <a:solidFill>
                  <a:schemeClr val="tx1">
                    <a:lumMod val="75000"/>
                    <a:lumOff val="25000"/>
                  </a:schemeClr>
                </a:solidFill>
                <a:hlinkClick r:id="rId2"/>
              </a:rPr>
              <a:t>Conservation </a:t>
            </a:r>
            <a:r>
              <a:rPr lang="en-US" sz="2000" dirty="0">
                <a:solidFill>
                  <a:schemeClr val="tx1">
                    <a:lumMod val="75000"/>
                    <a:lumOff val="25000"/>
                  </a:schemeClr>
                </a:solidFill>
                <a:hlinkClick r:id="rId2"/>
              </a:rPr>
              <a:t>of Ancient Lead Artifacts Corroded in Organic Acid Environments: Electrolytic </a:t>
            </a:r>
            <a:r>
              <a:rPr lang="en-US" sz="2000" dirty="0" smtClean="0">
                <a:solidFill>
                  <a:schemeClr val="tx1">
                    <a:lumMod val="75000"/>
                    <a:lumOff val="25000"/>
                  </a:schemeClr>
                </a:solidFill>
                <a:hlinkClick r:id="rId2"/>
              </a:rPr>
              <a:t>Stabilization/Consolidation</a:t>
            </a:r>
            <a:r>
              <a:rPr lang="en-US" sz="2000" dirty="0" smtClean="0">
                <a:solidFill>
                  <a:schemeClr val="tx1">
                    <a:lumMod val="75000"/>
                    <a:lumOff val="25000"/>
                  </a:schemeClr>
                </a:solidFill>
              </a:rPr>
              <a:t>”,</a:t>
            </a:r>
            <a:r>
              <a:rPr lang="el-GR" sz="2000" dirty="0" smtClean="0">
                <a:solidFill>
                  <a:schemeClr val="tx1">
                    <a:lumMod val="75000"/>
                    <a:lumOff val="25000"/>
                  </a:schemeClr>
                </a:solidFill>
              </a:rPr>
              <a:t> </a:t>
            </a:r>
            <a:r>
              <a:rPr lang="en-US" sz="2000" i="1" dirty="0" smtClean="0">
                <a:solidFill>
                  <a:schemeClr val="tx1">
                    <a:lumMod val="75000"/>
                    <a:lumOff val="25000"/>
                  </a:schemeClr>
                </a:solidFill>
              </a:rPr>
              <a:t>Studies </a:t>
            </a:r>
            <a:r>
              <a:rPr lang="en-US" sz="2000" i="1" dirty="0">
                <a:solidFill>
                  <a:schemeClr val="tx1">
                    <a:lumMod val="75000"/>
                    <a:lumOff val="25000"/>
                  </a:schemeClr>
                </a:solidFill>
              </a:rPr>
              <a:t>in </a:t>
            </a:r>
            <a:r>
              <a:rPr lang="en-US" sz="2000" i="1" dirty="0" smtClean="0">
                <a:solidFill>
                  <a:schemeClr val="tx1">
                    <a:lumMod val="75000"/>
                    <a:lumOff val="25000"/>
                  </a:schemeClr>
                </a:solidFill>
              </a:rPr>
              <a:t>Conservation</a:t>
            </a:r>
            <a:r>
              <a:rPr lang="el-GR" sz="2000" i="1" dirty="0" smtClean="0">
                <a:solidFill>
                  <a:schemeClr val="tx1">
                    <a:lumMod val="75000"/>
                    <a:lumOff val="25000"/>
                  </a:schemeClr>
                </a:solidFill>
              </a:rPr>
              <a:t> </a:t>
            </a:r>
            <a:r>
              <a:rPr lang="en-US" sz="2000" dirty="0" smtClean="0">
                <a:solidFill>
                  <a:schemeClr val="tx1">
                    <a:lumMod val="75000"/>
                    <a:lumOff val="25000"/>
                  </a:schemeClr>
                </a:solidFill>
              </a:rPr>
              <a:t>Vol</a:t>
            </a:r>
            <a:r>
              <a:rPr lang="en-US" sz="2000" dirty="0">
                <a:solidFill>
                  <a:schemeClr val="tx1">
                    <a:lumMod val="75000"/>
                    <a:lumOff val="25000"/>
                  </a:schemeClr>
                </a:solidFill>
              </a:rPr>
              <a:t>. 44, No. 3 (1999), pp. </a:t>
            </a:r>
            <a:r>
              <a:rPr lang="en-US" sz="2000" dirty="0" smtClean="0">
                <a:solidFill>
                  <a:schemeClr val="tx1">
                    <a:lumMod val="75000"/>
                    <a:lumOff val="25000"/>
                  </a:schemeClr>
                </a:solidFill>
              </a:rPr>
              <a:t>157-169</a:t>
            </a:r>
            <a:r>
              <a:rPr lang="el-GR" sz="2000" dirty="0" smtClean="0">
                <a:solidFill>
                  <a:schemeClr val="tx1">
                    <a:lumMod val="75000"/>
                    <a:lumOff val="25000"/>
                  </a:schemeClr>
                </a:solidFill>
              </a:rPr>
              <a:t>, </a:t>
            </a:r>
            <a:r>
              <a:rPr lang="en-US" sz="2000" dirty="0" smtClean="0">
                <a:solidFill>
                  <a:schemeClr val="tx1">
                    <a:lumMod val="75000"/>
                    <a:lumOff val="25000"/>
                  </a:schemeClr>
                </a:solidFill>
              </a:rPr>
              <a:t>Maney </a:t>
            </a:r>
            <a:r>
              <a:rPr lang="en-US" sz="2000" dirty="0">
                <a:solidFill>
                  <a:schemeClr val="tx1">
                    <a:lumMod val="75000"/>
                    <a:lumOff val="25000"/>
                  </a:schemeClr>
                </a:solidFill>
              </a:rPr>
              <a:t>Publishing</a:t>
            </a:r>
          </a:p>
          <a:p>
            <a:pPr>
              <a:spcBef>
                <a:spcPts val="600"/>
              </a:spcBef>
              <a:spcAft>
                <a:spcPts val="600"/>
              </a:spcAft>
            </a:pPr>
            <a:r>
              <a:rPr lang="en-US" sz="2000" dirty="0">
                <a:solidFill>
                  <a:schemeClr val="tx1">
                    <a:lumMod val="75000"/>
                    <a:lumOff val="25000"/>
                  </a:schemeClr>
                </a:solidFill>
              </a:rPr>
              <a:t>Bart </a:t>
            </a:r>
            <a:r>
              <a:rPr lang="en-US" sz="2000" dirty="0" err="1">
                <a:solidFill>
                  <a:schemeClr val="tx1">
                    <a:lumMod val="75000"/>
                    <a:lumOff val="25000"/>
                  </a:schemeClr>
                </a:solidFill>
              </a:rPr>
              <a:t>Schotte</a:t>
            </a:r>
            <a:r>
              <a:rPr lang="en-US" sz="2000" dirty="0">
                <a:solidFill>
                  <a:schemeClr val="tx1">
                    <a:lumMod val="75000"/>
                    <a:lumOff val="25000"/>
                  </a:schemeClr>
                </a:solidFill>
              </a:rPr>
              <a:t> and </a:t>
            </a:r>
            <a:r>
              <a:rPr lang="en-US" sz="2000" dirty="0" err="1">
                <a:solidFill>
                  <a:schemeClr val="tx1">
                    <a:lumMod val="75000"/>
                    <a:lumOff val="25000"/>
                  </a:schemeClr>
                </a:solidFill>
              </a:rPr>
              <a:t>Annemie</a:t>
            </a:r>
            <a:r>
              <a:rPr lang="en-US" sz="2000" dirty="0">
                <a:solidFill>
                  <a:schemeClr val="tx1">
                    <a:lumMod val="75000"/>
                    <a:lumOff val="25000"/>
                  </a:schemeClr>
                </a:solidFill>
              </a:rPr>
              <a:t> </a:t>
            </a:r>
            <a:r>
              <a:rPr lang="en-US" sz="2000" dirty="0" err="1" smtClean="0">
                <a:solidFill>
                  <a:schemeClr val="tx1">
                    <a:lumMod val="75000"/>
                    <a:lumOff val="25000"/>
                  </a:schemeClr>
                </a:solidFill>
              </a:rPr>
              <a:t>Adriaens</a:t>
            </a:r>
            <a:r>
              <a:rPr lang="en-US" sz="2000" dirty="0" smtClean="0">
                <a:solidFill>
                  <a:schemeClr val="tx1">
                    <a:lumMod val="75000"/>
                    <a:lumOff val="25000"/>
                  </a:schemeClr>
                </a:solidFill>
              </a:rPr>
              <a:t>, “</a:t>
            </a:r>
            <a:r>
              <a:rPr lang="en-US" sz="2000" dirty="0">
                <a:solidFill>
                  <a:schemeClr val="tx1">
                    <a:lumMod val="75000"/>
                    <a:lumOff val="25000"/>
                  </a:schemeClr>
                </a:solidFill>
                <a:hlinkClick r:id="rId3"/>
              </a:rPr>
              <a:t>Treatments of Corroded Lead Artefacts: An </a:t>
            </a:r>
            <a:r>
              <a:rPr lang="en-US" sz="2000" dirty="0" smtClean="0">
                <a:solidFill>
                  <a:schemeClr val="tx1">
                    <a:lumMod val="75000"/>
                    <a:lumOff val="25000"/>
                  </a:schemeClr>
                </a:solidFill>
                <a:hlinkClick r:id="rId3"/>
              </a:rPr>
              <a:t>Overview</a:t>
            </a:r>
            <a:r>
              <a:rPr lang="en-US" sz="2000" dirty="0" smtClean="0">
                <a:solidFill>
                  <a:schemeClr val="tx1">
                    <a:lumMod val="75000"/>
                    <a:lumOff val="25000"/>
                  </a:schemeClr>
                </a:solidFill>
              </a:rPr>
              <a:t>”, </a:t>
            </a:r>
            <a:r>
              <a:rPr lang="en-US" sz="2000" i="1" dirty="0">
                <a:solidFill>
                  <a:schemeClr val="tx1">
                    <a:lumMod val="75000"/>
                    <a:lumOff val="25000"/>
                  </a:schemeClr>
                </a:solidFill>
              </a:rPr>
              <a:t>Studies in Conservation</a:t>
            </a:r>
            <a:r>
              <a:rPr lang="en-US" sz="2000" dirty="0" smtClean="0">
                <a:solidFill>
                  <a:schemeClr val="tx1">
                    <a:lumMod val="75000"/>
                    <a:lumOff val="25000"/>
                  </a:schemeClr>
                </a:solidFill>
              </a:rPr>
              <a:t/>
            </a:r>
            <a:br>
              <a:rPr lang="en-US" sz="2000" dirty="0" smtClean="0">
                <a:solidFill>
                  <a:schemeClr val="tx1">
                    <a:lumMod val="75000"/>
                    <a:lumOff val="25000"/>
                  </a:schemeClr>
                </a:solidFill>
              </a:rPr>
            </a:br>
            <a:r>
              <a:rPr lang="en-US" sz="2000" dirty="0">
                <a:solidFill>
                  <a:schemeClr val="tx1">
                    <a:lumMod val="75000"/>
                    <a:lumOff val="25000"/>
                  </a:schemeClr>
                </a:solidFill>
              </a:rPr>
              <a:t>Vol. 51, No. 4 (2006), pp. </a:t>
            </a:r>
            <a:r>
              <a:rPr lang="en-US" sz="2000" dirty="0" smtClean="0">
                <a:solidFill>
                  <a:schemeClr val="tx1">
                    <a:lumMod val="75000"/>
                    <a:lumOff val="25000"/>
                  </a:schemeClr>
                </a:solidFill>
              </a:rPr>
              <a:t>297-304,</a:t>
            </a:r>
            <a:r>
              <a:rPr lang="el-GR" sz="2000" dirty="0" smtClean="0">
                <a:solidFill>
                  <a:schemeClr val="tx1">
                    <a:lumMod val="75000"/>
                    <a:lumOff val="25000"/>
                  </a:schemeClr>
                </a:solidFill>
              </a:rPr>
              <a:t> </a:t>
            </a:r>
            <a:r>
              <a:rPr lang="en-US" sz="2000" dirty="0" smtClean="0">
                <a:solidFill>
                  <a:schemeClr val="tx1">
                    <a:lumMod val="75000"/>
                    <a:lumOff val="25000"/>
                  </a:schemeClr>
                </a:solidFill>
              </a:rPr>
              <a:t>Maney Publishing</a:t>
            </a:r>
            <a:endParaRPr lang="en-US" sz="2000" dirty="0">
              <a:solidFill>
                <a:schemeClr val="tx1">
                  <a:lumMod val="75000"/>
                  <a:lumOff val="25000"/>
                </a:schemeClr>
              </a:solidFill>
            </a:endParaRPr>
          </a:p>
          <a:p>
            <a:pPr>
              <a:spcBef>
                <a:spcPts val="600"/>
              </a:spcBef>
              <a:spcAft>
                <a:spcPts val="600"/>
              </a:spcAft>
            </a:pPr>
            <a:r>
              <a:rPr lang="en-US" sz="2000" dirty="0" err="1" smtClean="0">
                <a:solidFill>
                  <a:schemeClr val="tx1">
                    <a:lumMod val="75000"/>
                    <a:lumOff val="25000"/>
                  </a:schemeClr>
                </a:solidFill>
              </a:rPr>
              <a:t>Schotte</a:t>
            </a:r>
            <a:r>
              <a:rPr lang="en-US" sz="2000" dirty="0" smtClean="0">
                <a:solidFill>
                  <a:schemeClr val="tx1">
                    <a:lumMod val="75000"/>
                    <a:lumOff val="25000"/>
                  </a:schemeClr>
                </a:solidFill>
              </a:rPr>
              <a:t>, Bart; </a:t>
            </a:r>
            <a:r>
              <a:rPr lang="en-US" sz="2000" dirty="0" err="1" smtClean="0">
                <a:solidFill>
                  <a:schemeClr val="tx1">
                    <a:lumMod val="75000"/>
                    <a:lumOff val="25000"/>
                  </a:schemeClr>
                </a:solidFill>
              </a:rPr>
              <a:t>Adriaens</a:t>
            </a:r>
            <a:r>
              <a:rPr lang="en-US" sz="2000" dirty="0" smtClean="0">
                <a:solidFill>
                  <a:schemeClr val="tx1">
                    <a:lumMod val="75000"/>
                    <a:lumOff val="25000"/>
                  </a:schemeClr>
                </a:solidFill>
              </a:rPr>
              <a:t>, </a:t>
            </a:r>
            <a:r>
              <a:rPr lang="en-US" sz="2000" dirty="0" err="1" smtClean="0">
                <a:solidFill>
                  <a:schemeClr val="tx1">
                    <a:lumMod val="75000"/>
                    <a:lumOff val="25000"/>
                  </a:schemeClr>
                </a:solidFill>
              </a:rPr>
              <a:t>Annemie</a:t>
            </a:r>
            <a:r>
              <a:rPr lang="en-US" sz="2000" dirty="0" smtClean="0">
                <a:solidFill>
                  <a:schemeClr val="tx1">
                    <a:lumMod val="75000"/>
                    <a:lumOff val="25000"/>
                  </a:schemeClr>
                </a:solidFill>
              </a:rPr>
              <a:t>; “</a:t>
            </a:r>
            <a:r>
              <a:rPr lang="en-US" sz="2000" dirty="0" smtClean="0">
                <a:solidFill>
                  <a:schemeClr val="tx1">
                    <a:lumMod val="75000"/>
                    <a:lumOff val="25000"/>
                  </a:schemeClr>
                </a:solidFill>
                <a:hlinkClick r:id="rId4"/>
              </a:rPr>
              <a:t>Treatments of corroded lead artefacts: an overview</a:t>
            </a:r>
            <a:r>
              <a:rPr lang="en-US" sz="2000" dirty="0" smtClean="0">
                <a:solidFill>
                  <a:schemeClr val="tx1">
                    <a:lumMod val="75000"/>
                    <a:lumOff val="25000"/>
                  </a:schemeClr>
                </a:solidFill>
              </a:rPr>
              <a:t>”, </a:t>
            </a:r>
            <a:r>
              <a:rPr lang="en-US" sz="2000" dirty="0">
                <a:solidFill>
                  <a:schemeClr val="tx1">
                    <a:lumMod val="75000"/>
                    <a:lumOff val="25000"/>
                  </a:schemeClr>
                </a:solidFill>
              </a:rPr>
              <a:t>Studies in Conservation, Volume 51, Number 4, p.297-304 (2006</a:t>
            </a:r>
            <a:r>
              <a:rPr lang="en-US" sz="2000" dirty="0" smtClean="0">
                <a:solidFill>
                  <a:schemeClr val="tx1">
                    <a:lumMod val="75000"/>
                    <a:lumOff val="25000"/>
                  </a:schemeClr>
                </a:solidFill>
              </a:rPr>
              <a:t>)</a:t>
            </a:r>
            <a:endParaRPr lang="el-GR" sz="2000" dirty="0">
              <a:solidFill>
                <a:schemeClr val="tx1">
                  <a:lumMod val="75000"/>
                  <a:lumOff val="25000"/>
                </a:schemeClr>
              </a:solidFill>
            </a:endParaRPr>
          </a:p>
        </p:txBody>
      </p:sp>
    </p:spTree>
    <p:extLst>
      <p:ext uri="{BB962C8B-B14F-4D97-AF65-F5344CB8AC3E}">
        <p14:creationId xmlns:p14="http://schemas.microsoft.com/office/powerpoint/2010/main" val="3992707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10" name="Ομάδα 1"/>
          <p:cNvGrpSpPr/>
          <p:nvPr/>
        </p:nvGrpSpPr>
        <p:grpSpPr>
          <a:xfrm>
            <a:off x="1767634" y="4448377"/>
            <a:ext cx="5828703" cy="576399"/>
            <a:chOff x="1767633" y="5931169"/>
            <a:chExt cx="5828703" cy="768532"/>
          </a:xfrm>
        </p:grpSpPr>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9067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995318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5162"/>
            <a:ext cx="9144000" cy="778396"/>
          </a:xfrm>
        </p:spPr>
        <p:txBody>
          <a:bodyPr>
            <a:normAutofit fontScale="90000"/>
          </a:bodyPr>
          <a:lstStyle/>
          <a:p>
            <a:r>
              <a:rPr lang="el-GR" dirty="0"/>
              <a:t>Χρήσεις του </a:t>
            </a:r>
            <a:r>
              <a:rPr lang="el-GR" dirty="0" smtClean="0"/>
              <a:t>μόλυβδου </a:t>
            </a:r>
            <a:r>
              <a:rPr lang="el-GR" dirty="0"/>
              <a:t>στην Αρχαιότητα</a:t>
            </a:r>
          </a:p>
        </p:txBody>
      </p:sp>
      <p:pic>
        <p:nvPicPr>
          <p:cNvPr id="10" name="Content Placeholder 9"/>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971600" y="987574"/>
            <a:ext cx="2950548" cy="3795688"/>
          </a:xfrm>
        </p:spPr>
      </p:pic>
      <p:pic>
        <p:nvPicPr>
          <p:cNvPr id="11" name="Content Placeholder 10"/>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4932040" y="986904"/>
            <a:ext cx="4216400" cy="2232025"/>
          </a:xfrm>
        </p:spPr>
      </p:pic>
      <p:sp>
        <p:nvSpPr>
          <p:cNvPr id="9" name="Text Placeholder 5"/>
          <p:cNvSpPr txBox="1">
            <a:spLocks/>
          </p:cNvSpPr>
          <p:nvPr/>
        </p:nvSpPr>
        <p:spPr>
          <a:xfrm>
            <a:off x="971599" y="4783262"/>
            <a:ext cx="2952000" cy="360238"/>
          </a:xfrm>
          <a:prstGeom prst="rect">
            <a:avLst/>
          </a:prstGeom>
          <a:solidFill>
            <a:srgbClr val="5A2C5D"/>
          </a:solid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l-GR" sz="1800" b="1" dirty="0" smtClean="0">
                <a:solidFill>
                  <a:schemeClr val="bg1"/>
                </a:solidFill>
              </a:rPr>
              <a:t>Ρωμαϊκός αγωγός μολύβδου</a:t>
            </a:r>
            <a:endParaRPr lang="el-GR" sz="1800" b="1" dirty="0">
              <a:solidFill>
                <a:schemeClr val="bg1"/>
              </a:solidFill>
            </a:endParaRPr>
          </a:p>
        </p:txBody>
      </p:sp>
      <p:sp>
        <p:nvSpPr>
          <p:cNvPr id="14" name="Text Placeholder 5"/>
          <p:cNvSpPr txBox="1">
            <a:spLocks/>
          </p:cNvSpPr>
          <p:nvPr/>
        </p:nvSpPr>
        <p:spPr>
          <a:xfrm>
            <a:off x="4932040" y="3214203"/>
            <a:ext cx="4211960" cy="360238"/>
          </a:xfrm>
          <a:prstGeom prst="rect">
            <a:avLst/>
          </a:prstGeom>
          <a:solidFill>
            <a:srgbClr val="5A2C5D"/>
          </a:solid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l-GR" sz="1800" b="1" dirty="0" smtClean="0">
                <a:solidFill>
                  <a:schemeClr val="bg1"/>
                </a:solidFill>
              </a:rPr>
              <a:t>Απομίμηση νομισμάτων</a:t>
            </a:r>
            <a:endParaRPr lang="el-GR" sz="1800" b="1" dirty="0">
              <a:solidFill>
                <a:schemeClr val="bg1"/>
              </a:solidFill>
            </a:endParaRPr>
          </a:p>
        </p:txBody>
      </p:sp>
      <p:sp>
        <p:nvSpPr>
          <p:cNvPr id="15" name="TextBox 14"/>
          <p:cNvSpPr txBox="1"/>
          <p:nvPr/>
        </p:nvSpPr>
        <p:spPr>
          <a:xfrm>
            <a:off x="4932040" y="3952265"/>
            <a:ext cx="4211960" cy="830997"/>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rPr>
              <a:t>“</a:t>
            </a:r>
            <a:r>
              <a:rPr lang="en-US" sz="1200" dirty="0" smtClean="0">
                <a:solidFill>
                  <a:schemeClr val="tx1">
                    <a:lumMod val="65000"/>
                    <a:lumOff val="35000"/>
                  </a:schemeClr>
                </a:solidFill>
                <a:hlinkClick r:id="rId4"/>
              </a:rPr>
              <a:t>Lead pipe - Bath Roman Baths</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smtClean="0">
                <a:solidFill>
                  <a:schemeClr val="tx1">
                    <a:lumMod val="65000"/>
                    <a:lumOff val="35000"/>
                  </a:schemeClr>
                </a:solidFill>
                <a:hlinkClick r:id="rId5" tooltip="User:Solipsist"/>
              </a:rPr>
              <a:t>Solipsist</a:t>
            </a:r>
            <a:r>
              <a:rPr lang="el-GR" sz="1200" dirty="0" smtClean="0">
                <a:solidFill>
                  <a:schemeClr val="tx1">
                    <a:lumMod val="65000"/>
                    <a:lumOff val="35000"/>
                  </a:schemeClr>
                </a:solidFill>
              </a:rPr>
              <a:t> διαθέσιμο με άδεια </a:t>
            </a:r>
            <a:r>
              <a:rPr lang="en-US" sz="1200" dirty="0" smtClean="0">
                <a:solidFill>
                  <a:schemeClr val="tx1">
                    <a:lumMod val="65000"/>
                    <a:lumOff val="35000"/>
                  </a:schemeClr>
                </a:solidFill>
                <a:hlinkClick r:id="rId6"/>
              </a:rPr>
              <a:t>CC BY-SA 2.0</a:t>
            </a:r>
            <a:r>
              <a:rPr lang="el-GR" sz="1200" dirty="0" smtClean="0">
                <a:solidFill>
                  <a:schemeClr val="tx1">
                    <a:lumMod val="65000"/>
                    <a:lumOff val="35000"/>
                  </a:schemeClr>
                </a:solidFill>
              </a:rPr>
              <a:t> και </a:t>
            </a:r>
            <a:r>
              <a:rPr lang="en-US" sz="1200" dirty="0">
                <a:solidFill>
                  <a:schemeClr val="tx1">
                    <a:lumMod val="65000"/>
                    <a:lumOff val="35000"/>
                  </a:schemeClr>
                </a:solidFill>
                <a:hlinkClick r:id="rId7"/>
              </a:rPr>
              <a:t>Sri Lankan imitations of 4th-century Roman coins, 4–8th </a:t>
            </a:r>
            <a:r>
              <a:rPr lang="en-US" sz="1200" dirty="0" smtClean="0">
                <a:solidFill>
                  <a:schemeClr val="tx1">
                    <a:lumMod val="65000"/>
                    <a:lumOff val="35000"/>
                  </a:schemeClr>
                </a:solidFill>
                <a:hlinkClick r:id="rId7"/>
              </a:rPr>
              <a:t>century</a:t>
            </a:r>
            <a:r>
              <a:rPr lang="el-GR" sz="1200" dirty="0" smtClean="0">
                <a:solidFill>
                  <a:schemeClr val="tx1">
                    <a:lumMod val="65000"/>
                    <a:lumOff val="35000"/>
                  </a:schemeClr>
                </a:solidFill>
              </a:rPr>
              <a:t> από </a:t>
            </a:r>
            <a:r>
              <a:rPr lang="en-US" sz="1200" dirty="0" err="1" smtClean="0">
                <a:solidFill>
                  <a:schemeClr val="tx1">
                    <a:lumMod val="65000"/>
                    <a:lumOff val="35000"/>
                  </a:schemeClr>
                </a:solidFill>
                <a:hlinkClick r:id="rId8"/>
              </a:rPr>
              <a:t>Uploadalt</a:t>
            </a:r>
            <a:r>
              <a:rPr lang="el-GR" sz="1200" dirty="0" smtClean="0">
                <a:solidFill>
                  <a:schemeClr val="tx1">
                    <a:lumMod val="65000"/>
                    <a:lumOff val="35000"/>
                  </a:schemeClr>
                </a:solidFill>
              </a:rPr>
              <a:t> διαθέσιμο με άδεια </a:t>
            </a:r>
            <a:r>
              <a:rPr lang="en-US" sz="1200" dirty="0">
                <a:solidFill>
                  <a:schemeClr val="tx1">
                    <a:lumMod val="65000"/>
                    <a:lumOff val="35000"/>
                  </a:schemeClr>
                </a:solidFill>
                <a:hlinkClick r:id="rId9"/>
              </a:rPr>
              <a:t>CC BY-SA </a:t>
            </a:r>
            <a:r>
              <a:rPr lang="en-US" sz="1200" dirty="0" smtClean="0">
                <a:solidFill>
                  <a:schemeClr val="tx1">
                    <a:lumMod val="65000"/>
                    <a:lumOff val="35000"/>
                  </a:schemeClr>
                </a:solidFill>
                <a:hlinkClick r:id="rId9"/>
              </a:rPr>
              <a:t>3.0</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471680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Βασιλική Αργυροπούλου, Μαρία </a:t>
            </a:r>
            <a:r>
              <a:rPr lang="el-GR" sz="2000" dirty="0" err="1" smtClean="0"/>
              <a:t>Γιαννουλάκη</a:t>
            </a:r>
            <a:r>
              <a:rPr lang="el-GR" sz="2000" dirty="0" smtClean="0"/>
              <a:t> 2014. </a:t>
            </a:r>
            <a:r>
              <a:rPr lang="el-GR" sz="2000" dirty="0"/>
              <a:t>Βασιλική </a:t>
            </a:r>
            <a:r>
              <a:rPr lang="el-GR" sz="2000" dirty="0" smtClean="0"/>
              <a:t>Αργυροπούλου, Μαρία </a:t>
            </a:r>
            <a:r>
              <a:rPr lang="el-GR" sz="2000" dirty="0" err="1" smtClean="0"/>
              <a:t>Γιαννουλάκη</a:t>
            </a:r>
            <a:r>
              <a:rPr lang="el-GR" sz="2000" dirty="0" smtClean="0"/>
              <a:t>. </a:t>
            </a:r>
            <a:r>
              <a:rPr lang="el-GR" sz="2000" dirty="0"/>
              <a:t>«Συντήρηση Μεταλλικών Αντικειμένων. </a:t>
            </a:r>
            <a:r>
              <a:rPr lang="el-GR" sz="2000" dirty="0" smtClean="0"/>
              <a:t>Ενότητα </a:t>
            </a:r>
            <a:r>
              <a:rPr lang="en-US" sz="2000" smtClean="0"/>
              <a:t>10:</a:t>
            </a:r>
            <a:r>
              <a:rPr lang="el-GR" sz="2000" dirty="0" smtClean="0"/>
              <a:t> Μόλυβδος».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1239692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04"/>
            <a:ext cx="8229600" cy="85725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573528"/>
            <a:ext cx="8928992" cy="1558752"/>
          </a:xfrm>
          <a:noFill/>
        </p:spPr>
        <p:txBody>
          <a:bodyPr>
            <a:noAutofit/>
          </a:bodyPr>
          <a:lstStyle/>
          <a:p>
            <a:pPr marL="0" indent="0">
              <a:buNone/>
            </a:pPr>
            <a:r>
              <a:rPr lang="el-GR" sz="1600" dirty="0" smtClean="0"/>
              <a:t>Το </a:t>
            </a:r>
            <a:r>
              <a:rPr lang="el-GR" sz="16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600" dirty="0" err="1"/>
              <a:t>κ.λ.π</a:t>
            </a:r>
            <a:r>
              <a:rPr lang="el-GR" sz="1600" dirty="0"/>
              <a:t>., </a:t>
            </a:r>
            <a:r>
              <a:rPr lang="el-GR" sz="1600" dirty="0" smtClean="0"/>
              <a:t>τα </a:t>
            </a:r>
            <a:r>
              <a:rPr lang="el-GR" sz="1600" dirty="0"/>
              <a:t>οποία εμπεριέχονται σε </a:t>
            </a:r>
            <a:r>
              <a:rPr lang="el-GR" sz="1600" dirty="0" smtClean="0"/>
              <a:t>αυτό. </a:t>
            </a:r>
            <a:r>
              <a:rPr lang="el-GR" sz="1600" dirty="0"/>
              <a:t>Οι όροι χρήσης των </a:t>
            </a:r>
            <a:r>
              <a:rPr lang="el-GR" sz="1600" dirty="0" smtClean="0"/>
              <a:t>έργων τρίτων </a:t>
            </a:r>
            <a:r>
              <a:rPr lang="el-GR" sz="1600" dirty="0"/>
              <a:t>επεξηγούνται στη διαφάνεια  «Επεξήγηση όρων χρήσης έργων </a:t>
            </a:r>
            <a:r>
              <a:rPr lang="el-GR" sz="1600" dirty="0" smtClean="0"/>
              <a:t>τρίτων». </a:t>
            </a:r>
          </a:p>
          <a:p>
            <a:pPr marL="0" indent="0">
              <a:buNone/>
            </a:pPr>
            <a:r>
              <a:rPr lang="el-GR" sz="1600" dirty="0" smtClean="0"/>
              <a:t>Τα έργα για τα οποία έχει ζητηθεί άδεια  αναφέρονται στο «Σημείωμα  </a:t>
            </a:r>
            <a:r>
              <a:rPr lang="el-GR" sz="1600" dirty="0"/>
              <a:t>Χρήσης Έργων Τρίτων</a:t>
            </a:r>
            <a:r>
              <a:rPr lang="el-GR" sz="1600" dirty="0" smtClean="0"/>
              <a:t>». </a:t>
            </a:r>
          </a:p>
        </p:txBody>
      </p:sp>
      <p:sp>
        <p:nvSpPr>
          <p:cNvPr id="6" name="TextBox 5"/>
          <p:cNvSpPr txBox="1"/>
          <p:nvPr/>
        </p:nvSpPr>
        <p:spPr>
          <a:xfrm>
            <a:off x="76648" y="2463738"/>
            <a:ext cx="9036496" cy="2679762"/>
          </a:xfrm>
          <a:prstGeom prst="rect">
            <a:avLst/>
          </a:prstGeom>
        </p:spPr>
        <p:txBody>
          <a:bodyPr vert="horz" wrap="square" lIns="91440" tIns="45720" rIns="91440" bIns="45720" rtlCol="0" anchor="ctr">
            <a:normAutofit fontScale="92500" lnSpcReduction="20000"/>
          </a:bodyPr>
          <a:lstStyle/>
          <a:p>
            <a:pPr>
              <a:spcBef>
                <a:spcPts val="600"/>
              </a:spcBef>
            </a:pPr>
            <a:r>
              <a:rPr lang="el-GR" dirty="0">
                <a:solidFill>
                  <a:prstClr val="black"/>
                </a:solidFill>
              </a:rPr>
              <a:t>[1] http://creativecommons.org/licenses/by-nc-sa/4.0/ </a:t>
            </a:r>
            <a:endParaRPr lang="en-US" dirty="0" smtClean="0">
              <a:solidFill>
                <a:prstClr val="black"/>
              </a:solidFill>
            </a:endParaRPr>
          </a:p>
          <a:p>
            <a:pPr>
              <a:spcBef>
                <a:spcPts val="600"/>
              </a:spcBef>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spcBef>
                <a:spcPts val="600"/>
              </a:spcBef>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a:spcBef>
                <a:spcPts val="600"/>
              </a:spcBef>
            </a:pPr>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pic>
        <p:nvPicPr>
          <p:cNvPr id="7"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1917290"/>
            <a:ext cx="1648660"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448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68154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
        <p:nvSpPr>
          <p:cNvPr id="6" name="Rectangle 5"/>
          <p:cNvSpPr/>
          <p:nvPr/>
        </p:nvSpPr>
        <p:spPr>
          <a:xfrm>
            <a:off x="2088230" y="617529"/>
            <a:ext cx="6624736" cy="523220"/>
          </a:xfrm>
          <a:prstGeom prst="rect">
            <a:avLst/>
          </a:prstGeom>
        </p:spPr>
        <p:txBody>
          <a:bodyPr wrap="square">
            <a:spAutoFit/>
          </a:bodyPr>
          <a:lstStyle/>
          <a:p>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685973"/>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3" y="1020712"/>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5" y="1459293"/>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2872383"/>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2349002"/>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053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485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2376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2814674"/>
            <a:ext cx="6624736" cy="738664"/>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5" y="1897874"/>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1920956"/>
            <a:ext cx="6624736" cy="523220"/>
          </a:xfrm>
          <a:prstGeom prst="rect">
            <a:avLst/>
          </a:prstGeom>
        </p:spPr>
        <p:txBody>
          <a:bodyPr wrap="square">
            <a:spAutoFit/>
          </a:bodyPr>
          <a:lstStyle/>
          <a:p>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7" y="3385426"/>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3408508"/>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3" y="3834002"/>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3" y="4343330"/>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3834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4266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3" y="4750885"/>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4750885"/>
            <a:ext cx="7062962" cy="307777"/>
          </a:xfrm>
          <a:prstGeom prst="rect">
            <a:avLst/>
          </a:prstGeom>
        </p:spPr>
        <p:txBody>
          <a:bodyPr wrap="square">
            <a:spAutoFit/>
          </a:bodyPr>
          <a:lstStyle/>
          <a:p>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180736" y="109731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0736" y="153584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0736" y="196407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736" y="23899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0736" y="285158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736" y="34452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0736" y="389296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0736" y="4332814"/>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0736" y="4725229"/>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690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71" y="0"/>
            <a:ext cx="8686259" cy="681540"/>
          </a:xfrm>
          <a:noFill/>
        </p:spPr>
        <p:txBody>
          <a:bodyPr>
            <a:normAutofit fontScale="90000"/>
          </a:bodyPr>
          <a:lstStyle/>
          <a:p>
            <a:r>
              <a:rPr lang="en-US" dirty="0" smtClean="0"/>
              <a:t>Explanation of the third party works’ use</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
        <p:nvSpPr>
          <p:cNvPr id="6" name="Rectangle 5"/>
          <p:cNvSpPr/>
          <p:nvPr/>
        </p:nvSpPr>
        <p:spPr>
          <a:xfrm>
            <a:off x="2088000" y="734864"/>
            <a:ext cx="6624736" cy="307777"/>
          </a:xfrm>
          <a:prstGeom prst="rect">
            <a:avLst/>
          </a:prstGeom>
        </p:spPr>
        <p:txBody>
          <a:bodyPr wrap="square">
            <a:spAutoFit/>
          </a:bodyPr>
          <a:lstStyle/>
          <a:p>
            <a:r>
              <a:rPr lang="en-US" sz="1400" dirty="0" smtClean="0">
                <a:solidFill>
                  <a:prstClr val="black">
                    <a:lumMod val="75000"/>
                    <a:lumOff val="25000"/>
                  </a:prstClr>
                </a:solidFill>
              </a:rPr>
              <a:t>The reuse of the work is not allowed. Permission from the creator is required.</a:t>
            </a:r>
            <a:endParaRPr lang="el-GR" sz="3200" dirty="0">
              <a:solidFill>
                <a:prstClr val="black"/>
              </a:solidFill>
            </a:endParaRPr>
          </a:p>
        </p:txBody>
      </p:sp>
      <p:sp>
        <p:nvSpPr>
          <p:cNvPr id="7" name="Rectangle 6"/>
          <p:cNvSpPr/>
          <p:nvPr/>
        </p:nvSpPr>
        <p:spPr>
          <a:xfrm>
            <a:off x="1688763" y="685973"/>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3" y="1020712"/>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5" y="1459293"/>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2872383"/>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2349002"/>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053000"/>
            <a:ext cx="6624736" cy="523220"/>
          </a:xfrm>
          <a:prstGeom prst="rect">
            <a:avLst/>
          </a:prstGeom>
        </p:spPr>
        <p:txBody>
          <a:bodyPr wrap="square">
            <a:spAutoFit/>
          </a:bodyPr>
          <a:lstStyle/>
          <a:p>
            <a:r>
              <a:rPr lang="en-US" sz="1400" dirty="0" smtClean="0">
                <a:solidFill>
                  <a:prstClr val="black">
                    <a:lumMod val="75000"/>
                    <a:lumOff val="25000"/>
                  </a:prstClr>
                </a:solidFill>
              </a:rPr>
              <a:t>The reuse, sharing and adaptation of the work is allowed  as long as creator is credited appropriately </a:t>
            </a:r>
            <a:endParaRPr lang="el-GR" sz="3200" dirty="0">
              <a:solidFill>
                <a:prstClr val="black"/>
              </a:solidFill>
            </a:endParaRPr>
          </a:p>
        </p:txBody>
      </p:sp>
      <p:sp>
        <p:nvSpPr>
          <p:cNvPr id="16" name="Rectangle 15"/>
          <p:cNvSpPr/>
          <p:nvPr/>
        </p:nvSpPr>
        <p:spPr>
          <a:xfrm>
            <a:off x="2088000" y="1485000"/>
            <a:ext cx="6624736"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as long as creator is credited appropriately </a:t>
            </a:r>
            <a:r>
              <a:rPr lang="en-US" sz="1400" dirty="0" smtClean="0">
                <a:solidFill>
                  <a:prstClr val="black">
                    <a:lumMod val="75000"/>
                    <a:lumOff val="25000"/>
                  </a:prstClr>
                </a:solidFill>
              </a:rPr>
              <a:t>and the derivative work is distributed with the same license. </a:t>
            </a:r>
            <a:endParaRPr lang="el-GR" sz="3200" dirty="0">
              <a:solidFill>
                <a:prstClr val="black"/>
              </a:solidFill>
            </a:endParaRPr>
          </a:p>
        </p:txBody>
      </p:sp>
      <p:sp>
        <p:nvSpPr>
          <p:cNvPr id="17" name="Rectangle 16"/>
          <p:cNvSpPr/>
          <p:nvPr/>
        </p:nvSpPr>
        <p:spPr>
          <a:xfrm>
            <a:off x="2088000" y="2376000"/>
            <a:ext cx="6624736" cy="523220"/>
          </a:xfrm>
          <a:prstGeom prst="rect">
            <a:avLst/>
          </a:prstGeom>
        </p:spPr>
        <p:txBody>
          <a:bodyPr wrap="square">
            <a:spAutoFit/>
          </a:bodyPr>
          <a:lstStyle/>
          <a:p>
            <a:r>
              <a:rPr lang="en-US" sz="1400" dirty="0">
                <a:solidFill>
                  <a:prstClr val="black">
                    <a:lumMod val="75000"/>
                    <a:lumOff val="25000"/>
                  </a:prstClr>
                </a:solidFill>
              </a:rPr>
              <a:t>The reuse of the work is allowed  as long as creator is credited appropriately. </a:t>
            </a:r>
            <a:r>
              <a:rPr lang="en-US" sz="1400" dirty="0" smtClean="0">
                <a:solidFill>
                  <a:prstClr val="black">
                    <a:lumMod val="75000"/>
                    <a:lumOff val="25000"/>
                  </a:prstClr>
                </a:solidFill>
              </a:rPr>
              <a:t>Commercial use is not allowed </a:t>
            </a:r>
            <a:endParaRPr lang="el-GR" sz="3200" dirty="0">
              <a:solidFill>
                <a:prstClr val="black"/>
              </a:solidFill>
            </a:endParaRPr>
          </a:p>
        </p:txBody>
      </p:sp>
      <p:sp>
        <p:nvSpPr>
          <p:cNvPr id="18" name="Rectangle 17"/>
          <p:cNvSpPr/>
          <p:nvPr/>
        </p:nvSpPr>
        <p:spPr>
          <a:xfrm>
            <a:off x="2081328" y="2882286"/>
            <a:ext cx="6811151" cy="477054"/>
          </a:xfrm>
          <a:prstGeom prst="rect">
            <a:avLst/>
          </a:prstGeom>
        </p:spPr>
        <p:txBody>
          <a:bodyPr wrap="square">
            <a:spAutoFit/>
          </a:bodyPr>
          <a:lstStyle/>
          <a:p>
            <a:r>
              <a:rPr lang="en-US" sz="1250" dirty="0">
                <a:solidFill>
                  <a:prstClr val="black">
                    <a:lumMod val="75000"/>
                    <a:lumOff val="25000"/>
                  </a:prstClr>
                </a:solidFill>
              </a:rPr>
              <a:t>The reuse, sharing and adaptation of the work is allowed  as long as creator is credited appropriately and the derivative work is distributed with the same license. Commercial use is not </a:t>
            </a:r>
            <a:r>
              <a:rPr lang="en-US" sz="1250" dirty="0" smtClean="0">
                <a:solidFill>
                  <a:prstClr val="black">
                    <a:lumMod val="75000"/>
                    <a:lumOff val="25000"/>
                  </a:prstClr>
                </a:solidFill>
              </a:rPr>
              <a:t>allowed.</a:t>
            </a:r>
            <a:endParaRPr lang="el-GR" sz="1250" dirty="0">
              <a:solidFill>
                <a:prstClr val="black"/>
              </a:solidFill>
            </a:endParaRPr>
          </a:p>
        </p:txBody>
      </p:sp>
      <p:sp>
        <p:nvSpPr>
          <p:cNvPr id="20" name="Rectangle 19"/>
          <p:cNvSpPr/>
          <p:nvPr/>
        </p:nvSpPr>
        <p:spPr>
          <a:xfrm>
            <a:off x="293935" y="1897874"/>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1920956"/>
            <a:ext cx="6624736" cy="523220"/>
          </a:xfrm>
          <a:prstGeom prst="rect">
            <a:avLst/>
          </a:prstGeom>
        </p:spPr>
        <p:txBody>
          <a:bodyPr wrap="square">
            <a:spAutoFit/>
          </a:bodyPr>
          <a:lstStyle/>
          <a:p>
            <a:r>
              <a:rPr lang="en-US" sz="1400" dirty="0">
                <a:solidFill>
                  <a:prstClr val="black">
                    <a:lumMod val="75000"/>
                    <a:lumOff val="25000"/>
                  </a:prstClr>
                </a:solidFill>
              </a:rPr>
              <a:t>The </a:t>
            </a:r>
            <a:r>
              <a:rPr lang="en-US" sz="1400" dirty="0" smtClean="0">
                <a:solidFill>
                  <a:prstClr val="black">
                    <a:lumMod val="75000"/>
                    <a:lumOff val="25000"/>
                  </a:prstClr>
                </a:solidFill>
              </a:rPr>
              <a:t>reuse of </a:t>
            </a:r>
            <a:r>
              <a:rPr lang="en-US" sz="1400" dirty="0">
                <a:solidFill>
                  <a:prstClr val="black">
                    <a:lumMod val="75000"/>
                    <a:lumOff val="25000"/>
                  </a:prstClr>
                </a:solidFill>
              </a:rPr>
              <a:t>the work is allowed  as long as creator is credited </a:t>
            </a:r>
            <a:r>
              <a:rPr lang="en-US" sz="1400" dirty="0" smtClean="0">
                <a:solidFill>
                  <a:prstClr val="black">
                    <a:lumMod val="75000"/>
                    <a:lumOff val="25000"/>
                  </a:prstClr>
                </a:solidFill>
              </a:rPr>
              <a:t>appropriately. No derivatives are allowed. </a:t>
            </a:r>
            <a:endParaRPr lang="el-GR" sz="3200" dirty="0">
              <a:solidFill>
                <a:prstClr val="black"/>
              </a:solidFill>
            </a:endParaRPr>
          </a:p>
        </p:txBody>
      </p:sp>
      <p:sp>
        <p:nvSpPr>
          <p:cNvPr id="22" name="Rectangle 21"/>
          <p:cNvSpPr/>
          <p:nvPr/>
        </p:nvSpPr>
        <p:spPr>
          <a:xfrm>
            <a:off x="405957" y="3385426"/>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3408508"/>
            <a:ext cx="6804250" cy="523220"/>
          </a:xfrm>
          <a:prstGeom prst="rect">
            <a:avLst/>
          </a:prstGeom>
        </p:spPr>
        <p:txBody>
          <a:bodyPr wrap="square">
            <a:spAutoFit/>
          </a:bodyPr>
          <a:lstStyle/>
          <a:p>
            <a:r>
              <a:rPr lang="en-US" sz="1400" dirty="0">
                <a:solidFill>
                  <a:prstClr val="black">
                    <a:lumMod val="75000"/>
                    <a:lumOff val="25000"/>
                  </a:prstClr>
                </a:solidFill>
              </a:rPr>
              <a:t>The reuse of the work is allowed  as long as creator is credited appropriately. </a:t>
            </a:r>
            <a:r>
              <a:rPr lang="en-US" sz="1400" dirty="0" smtClean="0">
                <a:solidFill>
                  <a:prstClr val="black">
                    <a:lumMod val="75000"/>
                    <a:lumOff val="25000"/>
                  </a:prstClr>
                </a:solidFill>
              </a:rPr>
              <a:t>Derivatives and commercial use are </a:t>
            </a:r>
            <a:r>
              <a:rPr lang="en-US" sz="1400" dirty="0">
                <a:solidFill>
                  <a:prstClr val="black">
                    <a:lumMod val="75000"/>
                    <a:lumOff val="25000"/>
                  </a:prstClr>
                </a:solidFill>
              </a:rPr>
              <a:t>allowed. </a:t>
            </a:r>
            <a:endParaRPr lang="el-GR" sz="3200" dirty="0">
              <a:solidFill>
                <a:prstClr val="black"/>
              </a:solidFill>
            </a:endParaRPr>
          </a:p>
        </p:txBody>
      </p:sp>
      <p:sp>
        <p:nvSpPr>
          <p:cNvPr id="24" name="Rectangle 23"/>
          <p:cNvSpPr/>
          <p:nvPr/>
        </p:nvSpPr>
        <p:spPr>
          <a:xfrm>
            <a:off x="3" y="3834002"/>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3" y="4343330"/>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3834000"/>
            <a:ext cx="7062962"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t>
            </a:r>
            <a:r>
              <a:rPr lang="en-US" sz="1400" dirty="0" smtClean="0">
                <a:solidFill>
                  <a:prstClr val="black">
                    <a:lumMod val="75000"/>
                    <a:lumOff val="25000"/>
                  </a:prstClr>
                </a:solidFill>
              </a:rPr>
              <a:t>as the commercial use without crediting the creator.</a:t>
            </a:r>
            <a:endParaRPr lang="el-GR" sz="3200" dirty="0">
              <a:solidFill>
                <a:prstClr val="black"/>
              </a:solidFill>
            </a:endParaRPr>
          </a:p>
        </p:txBody>
      </p:sp>
      <p:sp>
        <p:nvSpPr>
          <p:cNvPr id="27" name="Rectangle 26"/>
          <p:cNvSpPr/>
          <p:nvPr/>
        </p:nvSpPr>
        <p:spPr>
          <a:xfrm>
            <a:off x="2088231" y="4266000"/>
            <a:ext cx="7062962"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as the commercial use without crediting the creator.</a:t>
            </a:r>
            <a:endParaRPr lang="el-GR" sz="3200" dirty="0">
              <a:solidFill>
                <a:prstClr val="black"/>
              </a:solidFill>
            </a:endParaRPr>
          </a:p>
        </p:txBody>
      </p:sp>
      <p:sp>
        <p:nvSpPr>
          <p:cNvPr id="28" name="Rectangle 27"/>
          <p:cNvSpPr/>
          <p:nvPr/>
        </p:nvSpPr>
        <p:spPr>
          <a:xfrm>
            <a:off x="3" y="4750885"/>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4750885"/>
            <a:ext cx="7062962" cy="307777"/>
          </a:xfrm>
          <a:prstGeom prst="rect">
            <a:avLst/>
          </a:prstGeom>
        </p:spPr>
        <p:txBody>
          <a:bodyPr wrap="square">
            <a:spAutoFit/>
          </a:bodyPr>
          <a:lstStyle/>
          <a:p>
            <a:r>
              <a:rPr lang="en-US" sz="1400" dirty="0" smtClean="0">
                <a:solidFill>
                  <a:prstClr val="black">
                    <a:lumMod val="75000"/>
                    <a:lumOff val="25000"/>
                  </a:prstClr>
                </a:solidFill>
              </a:rPr>
              <a:t>Usually the reuse of the work is not allowed</a:t>
            </a:r>
          </a:p>
        </p:txBody>
      </p:sp>
      <p:cxnSp>
        <p:nvCxnSpPr>
          <p:cNvPr id="31" name="Straight Connector 30"/>
          <p:cNvCxnSpPr/>
          <p:nvPr/>
        </p:nvCxnSpPr>
        <p:spPr>
          <a:xfrm>
            <a:off x="180736" y="109731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0736" y="153584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0736" y="196407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736" y="23899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0736" y="285158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736" y="34452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0736" y="389296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0736" y="4332814"/>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0736" y="4725229"/>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047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314375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Χρηματοδότηση</a:t>
            </a:r>
            <a:endParaRPr lang="el-GR" dirty="0"/>
          </a:p>
        </p:txBody>
      </p:sp>
      <p:sp>
        <p:nvSpPr>
          <p:cNvPr id="3" name="Content Placeholder 2"/>
          <p:cNvSpPr>
            <a:spLocks noGrp="1"/>
          </p:cNvSpPr>
          <p:nvPr>
            <p:ph idx="1"/>
          </p:nvPr>
        </p:nvSpPr>
        <p:spPr>
          <a:xfrm>
            <a:off x="457200" y="1005577"/>
            <a:ext cx="8229600" cy="339447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4"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628" y="3795886"/>
            <a:ext cx="4184745" cy="1054880"/>
          </a:xfrm>
          <a:prstGeom prst="rect">
            <a:avLst/>
          </a:prstGeom>
        </p:spPr>
      </p:pic>
    </p:spTree>
    <p:extLst>
      <p:ext uri="{BB962C8B-B14F-4D97-AF65-F5344CB8AC3E}">
        <p14:creationId xmlns:p14="http://schemas.microsoft.com/office/powerpoint/2010/main" val="3695860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162"/>
            <a:ext cx="9144000" cy="778396"/>
          </a:xfrm>
        </p:spPr>
        <p:txBody>
          <a:bodyPr>
            <a:normAutofit fontScale="90000"/>
          </a:bodyPr>
          <a:lstStyle/>
          <a:p>
            <a:r>
              <a:rPr lang="el-GR" dirty="0"/>
              <a:t>Χρήσεις του </a:t>
            </a:r>
            <a:r>
              <a:rPr lang="el-GR" dirty="0" err="1"/>
              <a:t>μολύβδου</a:t>
            </a:r>
            <a:r>
              <a:rPr lang="el-GR" dirty="0"/>
              <a:t> στην Αρχαιότητα</a:t>
            </a: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59582"/>
            <a:ext cx="5436272" cy="2952328"/>
          </a:xfrm>
        </p:spPr>
      </p:pic>
      <p:sp>
        <p:nvSpPr>
          <p:cNvPr id="3" name="Text Placeholder 2"/>
          <p:cNvSpPr>
            <a:spLocks noGrp="1"/>
          </p:cNvSpPr>
          <p:nvPr>
            <p:ph type="body" idx="4294967295"/>
          </p:nvPr>
        </p:nvSpPr>
        <p:spPr>
          <a:xfrm>
            <a:off x="0" y="4011910"/>
            <a:ext cx="5436096" cy="481012"/>
          </a:xfrm>
          <a:solidFill>
            <a:srgbClr val="5A2C5D"/>
          </a:solidFill>
        </p:spPr>
        <p:txBody>
          <a:bodyPr anchor="ctr">
            <a:normAutofit/>
          </a:bodyPr>
          <a:lstStyle/>
          <a:p>
            <a:pPr marL="0" indent="0" algn="ctr">
              <a:spcBef>
                <a:spcPts val="0"/>
              </a:spcBef>
              <a:buNone/>
            </a:pPr>
            <a:r>
              <a:rPr lang="el-GR" sz="1800" b="1" dirty="0">
                <a:solidFill>
                  <a:schemeClr val="bg1"/>
                </a:solidFill>
              </a:rPr>
              <a:t>Γ</a:t>
            </a:r>
            <a:r>
              <a:rPr lang="el-GR" sz="1800" b="1" dirty="0" smtClean="0">
                <a:solidFill>
                  <a:schemeClr val="bg1"/>
                </a:solidFill>
              </a:rPr>
              <a:t>ια </a:t>
            </a:r>
            <a:r>
              <a:rPr lang="el-GR" sz="1800" b="1" dirty="0">
                <a:solidFill>
                  <a:schemeClr val="bg1"/>
                </a:solidFill>
              </a:rPr>
              <a:t>να θάψουν τους νεκρούς</a:t>
            </a:r>
          </a:p>
        </p:txBody>
      </p:sp>
      <p:pic>
        <p:nvPicPr>
          <p:cNvPr id="8" name="Content Placeholder 7"/>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508226" y="1059582"/>
            <a:ext cx="3635773" cy="2952328"/>
          </a:xfrm>
        </p:spPr>
      </p:pic>
      <p:sp>
        <p:nvSpPr>
          <p:cNvPr id="11" name="Text Placeholder 2"/>
          <p:cNvSpPr txBox="1">
            <a:spLocks/>
          </p:cNvSpPr>
          <p:nvPr/>
        </p:nvSpPr>
        <p:spPr>
          <a:xfrm>
            <a:off x="5508226" y="4011910"/>
            <a:ext cx="3638244" cy="481012"/>
          </a:xfrm>
          <a:prstGeom prst="rect">
            <a:avLst/>
          </a:prstGeom>
          <a:solidFill>
            <a:srgbClr val="5A2C5D"/>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l-GR" sz="1800" b="1" dirty="0" smtClean="0">
                <a:solidFill>
                  <a:schemeClr val="bg1"/>
                </a:solidFill>
              </a:rPr>
              <a:t>Για γραφή</a:t>
            </a:r>
            <a:endParaRPr lang="el-GR" sz="1800" b="1" dirty="0">
              <a:solidFill>
                <a:schemeClr val="bg1"/>
              </a:solidFill>
            </a:endParaRPr>
          </a:p>
        </p:txBody>
      </p:sp>
      <p:sp>
        <p:nvSpPr>
          <p:cNvPr id="14" name="TextBox 13"/>
          <p:cNvSpPr txBox="1"/>
          <p:nvPr/>
        </p:nvSpPr>
        <p:spPr>
          <a:xfrm>
            <a:off x="8032" y="4498705"/>
            <a:ext cx="5428063" cy="646331"/>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rPr>
              <a:t>“</a:t>
            </a:r>
            <a:r>
              <a:rPr lang="en-US" sz="1200" dirty="0" smtClean="0">
                <a:solidFill>
                  <a:schemeClr val="tx1">
                    <a:lumMod val="65000"/>
                    <a:lumOff val="35000"/>
                  </a:schemeClr>
                </a:solidFill>
                <a:hlinkClick r:id="rId4"/>
              </a:rPr>
              <a:t>Roman sarcophagus (ca. 190 CE) depicting the triumphal procession of Bacchus as he returns from India, with scenes of his birth in the smaller top panels</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ανώνυμο διαθέσιμο ως κοινό κτήμα</a:t>
            </a:r>
            <a:endParaRPr lang="en-US" sz="1200" dirty="0">
              <a:solidFill>
                <a:schemeClr val="tx1">
                  <a:lumMod val="65000"/>
                  <a:lumOff val="35000"/>
                </a:schemeClr>
              </a:solidFill>
            </a:endParaRPr>
          </a:p>
        </p:txBody>
      </p:sp>
      <p:sp>
        <p:nvSpPr>
          <p:cNvPr id="15" name="TextBox 14"/>
          <p:cNvSpPr txBox="1"/>
          <p:nvPr/>
        </p:nvSpPr>
        <p:spPr>
          <a:xfrm>
            <a:off x="5508226" y="4492922"/>
            <a:ext cx="3613108" cy="646331"/>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rPr>
              <a:t>“</a:t>
            </a:r>
            <a:r>
              <a:rPr lang="en-US" sz="1200" dirty="0" smtClean="0">
                <a:solidFill>
                  <a:schemeClr val="tx1">
                    <a:lumMod val="65000"/>
                    <a:lumOff val="35000"/>
                  </a:schemeClr>
                </a:solidFill>
                <a:hlinkClick r:id="rId5"/>
              </a:rPr>
              <a:t>Uma </a:t>
            </a:r>
            <a:r>
              <a:rPr lang="en-US" sz="1200" dirty="0" err="1" smtClean="0">
                <a:solidFill>
                  <a:schemeClr val="tx1">
                    <a:lumMod val="65000"/>
                    <a:lumOff val="35000"/>
                  </a:schemeClr>
                </a:solidFill>
                <a:hlinkClick r:id="rId5"/>
              </a:rPr>
              <a:t>tábua</a:t>
            </a:r>
            <a:r>
              <a:rPr lang="en-US" sz="1200" dirty="0" smtClean="0">
                <a:solidFill>
                  <a:schemeClr val="tx1">
                    <a:lumMod val="65000"/>
                    <a:lumOff val="35000"/>
                  </a:schemeClr>
                </a:solidFill>
                <a:hlinkClick r:id="rId5"/>
              </a:rPr>
              <a:t> de </a:t>
            </a:r>
            <a:r>
              <a:rPr lang="en-US" sz="1200" dirty="0" err="1" smtClean="0">
                <a:solidFill>
                  <a:schemeClr val="tx1">
                    <a:lumMod val="65000"/>
                    <a:lumOff val="35000"/>
                  </a:schemeClr>
                </a:solidFill>
                <a:hlinkClick r:id="rId5"/>
              </a:rPr>
              <a:t>maldição</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err="1">
                <a:hlinkClick r:id="rId6"/>
              </a:rPr>
              <a:t>Carregado</a:t>
            </a:r>
            <a:r>
              <a:rPr lang="en-US" sz="1200" dirty="0">
                <a:hlinkClick r:id="rId6"/>
              </a:rPr>
              <a:t> </a:t>
            </a:r>
            <a:r>
              <a:rPr lang="en-US" sz="1200" dirty="0" err="1">
                <a:hlinkClick r:id="rId6"/>
              </a:rPr>
              <a:t>por</a:t>
            </a:r>
            <a:r>
              <a:rPr lang="en-US" sz="1200" dirty="0">
                <a:hlinkClick r:id="rId6"/>
              </a:rPr>
              <a:t> </a:t>
            </a:r>
            <a:r>
              <a:rPr lang="en-US" sz="1200" dirty="0" err="1" smtClean="0">
                <a:hlinkClick r:id="rId6"/>
              </a:rPr>
              <a:t>Pankratos</a:t>
            </a:r>
            <a:r>
              <a:rPr lang="el-GR" sz="1200" dirty="0" smtClean="0"/>
              <a:t> </a:t>
            </a:r>
            <a:r>
              <a:rPr lang="el-GR" sz="1200" dirty="0" smtClean="0">
                <a:solidFill>
                  <a:schemeClr val="tx1">
                    <a:lumMod val="65000"/>
                    <a:lumOff val="35000"/>
                  </a:schemeClr>
                </a:solidFill>
              </a:rPr>
              <a:t> διαθέσιμο ως κοινό κτήμα</a:t>
            </a:r>
          </a:p>
          <a:p>
            <a:pPr algn="ct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38824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Ιστορικές χρήσεις </a:t>
            </a:r>
            <a:r>
              <a:rPr lang="el-GR" sz="4000" dirty="0"/>
              <a:t>μολύβδου</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2230" y="987574"/>
            <a:ext cx="4322678" cy="3242840"/>
          </a:xfrm>
        </p:spPr>
      </p:pic>
      <p:pic>
        <p:nvPicPr>
          <p:cNvPr id="8" name="Content Placeholder 7"/>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913727" y="975812"/>
            <a:ext cx="2443542" cy="3205595"/>
          </a:xfrm>
        </p:spPr>
      </p:pic>
      <p:sp>
        <p:nvSpPr>
          <p:cNvPr id="10" name="Text Placeholder 2"/>
          <p:cNvSpPr txBox="1">
            <a:spLocks/>
          </p:cNvSpPr>
          <p:nvPr/>
        </p:nvSpPr>
        <p:spPr>
          <a:xfrm>
            <a:off x="772229" y="4195282"/>
            <a:ext cx="4323688" cy="481380"/>
          </a:xfrm>
          <a:prstGeom prst="rect">
            <a:avLst/>
          </a:prstGeom>
          <a:solidFill>
            <a:srgbClr val="5A2C5D"/>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l-GR" sz="1800" b="1" dirty="0" smtClean="0">
                <a:solidFill>
                  <a:schemeClr val="bg1"/>
                </a:solidFill>
              </a:rPr>
              <a:t>Σε βαφές</a:t>
            </a:r>
          </a:p>
        </p:txBody>
      </p:sp>
      <p:sp>
        <p:nvSpPr>
          <p:cNvPr id="11" name="Text Placeholder 2"/>
          <p:cNvSpPr txBox="1">
            <a:spLocks/>
          </p:cNvSpPr>
          <p:nvPr/>
        </p:nvSpPr>
        <p:spPr>
          <a:xfrm>
            <a:off x="5913727" y="4166176"/>
            <a:ext cx="2443542" cy="481012"/>
          </a:xfrm>
          <a:prstGeom prst="rect">
            <a:avLst/>
          </a:prstGeom>
          <a:solidFill>
            <a:srgbClr val="5A2C5D"/>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l-GR" sz="1800" b="1" dirty="0" smtClean="0">
                <a:solidFill>
                  <a:schemeClr val="bg1"/>
                </a:solidFill>
              </a:rPr>
              <a:t>Βιτρό παράθυρα</a:t>
            </a:r>
          </a:p>
        </p:txBody>
      </p:sp>
      <p:sp>
        <p:nvSpPr>
          <p:cNvPr id="12" name="TextBox 11"/>
          <p:cNvSpPr txBox="1"/>
          <p:nvPr/>
        </p:nvSpPr>
        <p:spPr>
          <a:xfrm>
            <a:off x="772229" y="4661431"/>
            <a:ext cx="4323689" cy="276999"/>
          </a:xfrm>
          <a:prstGeom prst="rect">
            <a:avLst/>
          </a:prstGeom>
          <a:solidFill>
            <a:schemeClr val="bg1">
              <a:lumMod val="95000"/>
            </a:schemeClr>
          </a:solidFill>
        </p:spPr>
        <p:txBody>
          <a:bodyPr wrap="square" rtlCol="0">
            <a:spAutoFit/>
          </a:bodyPr>
          <a:lstStyle/>
          <a:p>
            <a:pPr algn="ctr">
              <a:spcBef>
                <a:spcPts val="300"/>
              </a:spcBef>
              <a:spcAft>
                <a:spcPts val="300"/>
              </a:spcAft>
            </a:pPr>
            <a:r>
              <a:rPr lang="en-US" sz="1200" dirty="0" smtClean="0">
                <a:solidFill>
                  <a:schemeClr val="tx1">
                    <a:lumMod val="65000"/>
                    <a:lumOff val="35000"/>
                  </a:schemeClr>
                </a:solidFill>
              </a:rPr>
              <a:t>“</a:t>
            </a:r>
            <a:r>
              <a:rPr lang="en-US" sz="1200" dirty="0">
                <a:hlinkClick r:id="rId4"/>
              </a:rPr>
              <a:t>Lead </a:t>
            </a:r>
            <a:r>
              <a:rPr lang="en-US" sz="1200" dirty="0" smtClean="0">
                <a:hlinkClick r:id="rId4"/>
              </a:rPr>
              <a:t>Paint2</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a:hlinkClick r:id="rId5" tooltip="User:Thester11 (page does not exist)"/>
              </a:rPr>
              <a:t>Thester11</a:t>
            </a:r>
            <a:r>
              <a:rPr lang="el-GR" sz="1200" dirty="0" smtClean="0"/>
              <a:t> </a:t>
            </a:r>
            <a:r>
              <a:rPr lang="el-GR" sz="1200" dirty="0" smtClean="0">
                <a:solidFill>
                  <a:schemeClr val="tx1">
                    <a:lumMod val="65000"/>
                    <a:lumOff val="35000"/>
                  </a:schemeClr>
                </a:solidFill>
              </a:rPr>
              <a:t> διαθέσιμο με άδεια </a:t>
            </a:r>
            <a:r>
              <a:rPr lang="en-US" sz="1200" dirty="0">
                <a:hlinkClick r:id="rId6"/>
              </a:rPr>
              <a:t>CC BY </a:t>
            </a:r>
            <a:r>
              <a:rPr lang="en-US" sz="1200" dirty="0" smtClean="0">
                <a:hlinkClick r:id="rId6"/>
              </a:rPr>
              <a:t>3.0</a:t>
            </a:r>
            <a:endParaRPr lang="en-US" sz="1200" dirty="0">
              <a:solidFill>
                <a:schemeClr val="tx1">
                  <a:lumMod val="65000"/>
                  <a:lumOff val="35000"/>
                </a:schemeClr>
              </a:solidFill>
            </a:endParaRPr>
          </a:p>
        </p:txBody>
      </p:sp>
      <p:sp>
        <p:nvSpPr>
          <p:cNvPr id="13" name="TextBox 12"/>
          <p:cNvSpPr txBox="1"/>
          <p:nvPr/>
        </p:nvSpPr>
        <p:spPr>
          <a:xfrm>
            <a:off x="5913726" y="4647188"/>
            <a:ext cx="2443543" cy="461665"/>
          </a:xfrm>
          <a:prstGeom prst="rect">
            <a:avLst/>
          </a:prstGeom>
          <a:solidFill>
            <a:schemeClr val="bg1">
              <a:lumMod val="95000"/>
            </a:schemeClr>
          </a:solidFill>
        </p:spPr>
        <p:txBody>
          <a:bodyPr wrap="square" rtlCol="0">
            <a:spAutoFit/>
          </a:bodyPr>
          <a:lstStyle/>
          <a:p>
            <a:pPr algn="ctr">
              <a:spcBef>
                <a:spcPts val="300"/>
              </a:spcBef>
              <a:spcAft>
                <a:spcPts val="300"/>
              </a:spcAft>
            </a:pPr>
            <a:r>
              <a:rPr lang="en-US" sz="1200" dirty="0" smtClean="0">
                <a:solidFill>
                  <a:schemeClr val="tx1">
                    <a:lumMod val="65000"/>
                    <a:lumOff val="35000"/>
                  </a:schemeClr>
                </a:solidFill>
              </a:rPr>
              <a:t>“</a:t>
            </a:r>
            <a:r>
              <a:rPr lang="en-US" sz="1200" dirty="0">
                <a:hlinkClick r:id="rId7"/>
              </a:rPr>
              <a:t>Thomas Becket </a:t>
            </a:r>
            <a:r>
              <a:rPr lang="en-US" sz="1200" dirty="0" smtClean="0">
                <a:hlinkClick r:id="rId7"/>
              </a:rPr>
              <a:t>window</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u="sng" dirty="0" err="1" smtClean="0">
                <a:hlinkClick r:id="rId8"/>
              </a:rPr>
              <a:t>TTaylor</a:t>
            </a:r>
            <a:r>
              <a:rPr lang="el-GR" sz="1200" dirty="0" smtClean="0"/>
              <a:t> </a:t>
            </a:r>
            <a:r>
              <a:rPr lang="el-GR" sz="1200" dirty="0" smtClean="0">
                <a:solidFill>
                  <a:schemeClr val="tx1">
                    <a:lumMod val="65000"/>
                    <a:lumOff val="35000"/>
                  </a:schemeClr>
                </a:solidFill>
              </a:rPr>
              <a:t> διαθέσιμο ως κοινό κτήμα</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533524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205979"/>
            <a:ext cx="4248472" cy="857250"/>
          </a:xfrm>
        </p:spPr>
        <p:txBody>
          <a:bodyPr/>
          <a:lstStyle/>
          <a:p>
            <a:r>
              <a:rPr lang="el-GR" sz="3400" dirty="0" smtClean="0"/>
              <a:t>Γιατί είναι ο μόλυβδος επικίνδυνος</a:t>
            </a:r>
            <a:r>
              <a:rPr lang="en-US" sz="3400" dirty="0" smtClean="0"/>
              <a:t>;</a:t>
            </a:r>
            <a:endParaRPr lang="el-GR" sz="3400" dirty="0"/>
          </a:p>
        </p:txBody>
      </p:sp>
      <p:sp>
        <p:nvSpPr>
          <p:cNvPr id="4" name="Text Placeholder 3"/>
          <p:cNvSpPr>
            <a:spLocks noGrp="1"/>
          </p:cNvSpPr>
          <p:nvPr>
            <p:ph idx="1"/>
          </p:nvPr>
        </p:nvSpPr>
        <p:spPr>
          <a:xfrm>
            <a:off x="323528" y="1200150"/>
            <a:ext cx="3816424" cy="3675856"/>
          </a:xfrm>
        </p:spPr>
        <p:txBody>
          <a:bodyPr>
            <a:noAutofit/>
          </a:bodyPr>
          <a:lstStyle/>
          <a:p>
            <a:r>
              <a:rPr lang="el-GR" sz="2000" dirty="0">
                <a:cs typeface="Times New Roman" panose="02020603050405020304" pitchFamily="18" charset="0"/>
              </a:rPr>
              <a:t>Ο μόλυβδος και τα προϊόντα διάβρωσής του είναι δηλητηριώδη και αν το ανθρώπινο σώμα </a:t>
            </a:r>
            <a:r>
              <a:rPr lang="el-GR" sz="2000" dirty="0" err="1">
                <a:cs typeface="Times New Roman" panose="02020603050405020304" pitchFamily="18" charset="0"/>
              </a:rPr>
              <a:t>υπερεκτεθεί</a:t>
            </a:r>
            <a:r>
              <a:rPr lang="el-GR" sz="2000" dirty="0">
                <a:cs typeface="Times New Roman" panose="02020603050405020304" pitchFamily="18" charset="0"/>
              </a:rPr>
              <a:t> (</a:t>
            </a:r>
            <a:r>
              <a:rPr lang="en-US" sz="2000" dirty="0">
                <a:cs typeface="Times New Roman" panose="02020603050405020304" pitchFamily="18" charset="0"/>
              </a:rPr>
              <a:t>overexposure)</a:t>
            </a:r>
            <a:r>
              <a:rPr lang="el-GR" sz="2000" dirty="0">
                <a:cs typeface="Times New Roman" panose="02020603050405020304" pitchFamily="18" charset="0"/>
              </a:rPr>
              <a:t> σε αυτά επηρεάζονται το αίμα, τα νεφρά, το γαστρεντερικό, το νευρικό και το αναπαραγωγικό σύστημα.</a:t>
            </a:r>
          </a:p>
          <a:p>
            <a:r>
              <a:rPr lang="el-GR" sz="2000" dirty="0" smtClean="0">
                <a:cs typeface="Times New Roman" panose="02020603050405020304" pitchFamily="18" charset="0"/>
              </a:rPr>
              <a:t>Είναι </a:t>
            </a:r>
            <a:r>
              <a:rPr lang="el-GR" sz="2000" dirty="0">
                <a:cs typeface="Times New Roman" panose="02020603050405020304" pitchFamily="18" charset="0"/>
              </a:rPr>
              <a:t>πιθανό να αγνοούμε ότι έχουμε δηλητηριαστεί από </a:t>
            </a:r>
            <a:r>
              <a:rPr lang="el-GR" sz="2000" dirty="0" smtClean="0">
                <a:cs typeface="Times New Roman" panose="02020603050405020304" pitchFamily="18" charset="0"/>
              </a:rPr>
              <a:t>μόλυβδο</a:t>
            </a:r>
            <a:endParaRPr lang="en-US" sz="2000" dirty="0">
              <a:cs typeface="Times New Roman" panose="02020603050405020304" pitchFamily="18" charset="0"/>
            </a:endParaRPr>
          </a:p>
          <a:p>
            <a:endParaRPr lang="el-GR" sz="2000" dirty="0"/>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96879"/>
            <a:ext cx="2055972" cy="3675063"/>
          </a:xfrm>
          <a:prstGeom prst="rect">
            <a:avLst/>
          </a:prstGeom>
        </p:spPr>
      </p:pic>
      <p:sp>
        <p:nvSpPr>
          <p:cNvPr id="3" name="Rectangle 2"/>
          <p:cNvSpPr/>
          <p:nvPr/>
        </p:nvSpPr>
        <p:spPr>
          <a:xfrm>
            <a:off x="6771988" y="103943"/>
            <a:ext cx="2307103" cy="3862596"/>
          </a:xfrm>
          <a:prstGeom prst="rect">
            <a:avLst/>
          </a:prstGeom>
        </p:spPr>
        <p:txBody>
          <a:bodyPr wrap="square">
            <a:spAutoFit/>
          </a:bodyPr>
          <a:lstStyle/>
          <a:p>
            <a:r>
              <a:rPr lang="el-GR" sz="1600" dirty="0" smtClean="0">
                <a:solidFill>
                  <a:schemeClr val="bg1"/>
                </a:solidFill>
              </a:rPr>
              <a:t>Στη μαγνητική τομογραφία, τα μυαλά ενηλίκων που ως παιδιά είχαν εκτεθεί σε μόλυβδο δείχνουν μείωση του όγκου, ειδικά του προμετωπιαίου λοβού. </a:t>
            </a:r>
          </a:p>
          <a:p>
            <a:endParaRPr lang="el-GR" sz="1600" dirty="0" smtClean="0">
              <a:solidFill>
                <a:schemeClr val="bg1"/>
              </a:solidFill>
            </a:endParaRPr>
          </a:p>
          <a:p>
            <a:pPr>
              <a:spcBef>
                <a:spcPts val="600"/>
              </a:spcBef>
            </a:pPr>
            <a:r>
              <a:rPr lang="el-GR" sz="1600" dirty="0" smtClean="0">
                <a:solidFill>
                  <a:schemeClr val="bg1"/>
                </a:solidFill>
              </a:rPr>
              <a:t>Οι περιοχές που αντιστοιχούν σε μείωση του όγκου επισημαίνονται με χρώμα πάνω από το σχέδιο ενός κανονικού εγκεφάλου.</a:t>
            </a:r>
            <a:r>
              <a:rPr lang="en-US" sz="1600" dirty="0" smtClean="0">
                <a:solidFill>
                  <a:schemeClr val="bg1"/>
                </a:solidFill>
              </a:rPr>
              <a:t>.</a:t>
            </a:r>
            <a:endParaRPr lang="en-US" sz="1600" dirty="0">
              <a:solidFill>
                <a:schemeClr val="bg1"/>
              </a:solidFill>
            </a:endParaRPr>
          </a:p>
        </p:txBody>
      </p:sp>
      <p:sp>
        <p:nvSpPr>
          <p:cNvPr id="10" name="TextBox 9"/>
          <p:cNvSpPr txBox="1"/>
          <p:nvPr/>
        </p:nvSpPr>
        <p:spPr>
          <a:xfrm>
            <a:off x="4650593" y="3877351"/>
            <a:ext cx="2049387" cy="830997"/>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rPr>
              <a:t>“</a:t>
            </a:r>
            <a:r>
              <a:rPr lang="en-US" sz="1200" dirty="0" smtClean="0">
                <a:hlinkClick r:id="rId3"/>
              </a:rPr>
              <a:t>Decreased Brain Volume from Lead Exposure</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err="1">
                <a:hlinkClick r:id="rId4" tooltip="User:Selket"/>
              </a:rPr>
              <a:t>Selket</a:t>
            </a:r>
            <a:r>
              <a:rPr lang="el-GR" sz="1200" dirty="0" smtClean="0"/>
              <a:t> </a:t>
            </a:r>
            <a:r>
              <a:rPr lang="el-GR" sz="1200" dirty="0" smtClean="0">
                <a:solidFill>
                  <a:schemeClr val="tx1">
                    <a:lumMod val="65000"/>
                    <a:lumOff val="35000"/>
                  </a:schemeClr>
                </a:solidFill>
              </a:rPr>
              <a:t> διαθέσιμο με</a:t>
            </a:r>
          </a:p>
          <a:p>
            <a:pPr algn="ctr"/>
            <a:r>
              <a:rPr lang="el-GR" sz="1200" dirty="0" smtClean="0">
                <a:solidFill>
                  <a:schemeClr val="tx1">
                    <a:lumMod val="65000"/>
                    <a:lumOff val="35000"/>
                  </a:schemeClr>
                </a:solidFill>
              </a:rPr>
              <a:t> άδεια </a:t>
            </a:r>
            <a:r>
              <a:rPr lang="en-US" sz="1200" dirty="0">
                <a:hlinkClick r:id="rId5"/>
              </a:rPr>
              <a:t>CC BY </a:t>
            </a:r>
            <a:r>
              <a:rPr lang="en-US" sz="1200" dirty="0" smtClean="0">
                <a:hlinkClick r:id="rId5"/>
              </a:rPr>
              <a:t>3.0</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0463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9"/>
            <a:ext cx="5688632" cy="857250"/>
          </a:xfrm>
        </p:spPr>
        <p:txBody>
          <a:bodyPr>
            <a:noAutofit/>
          </a:bodyPr>
          <a:lstStyle/>
          <a:p>
            <a:r>
              <a:rPr lang="el-GR" sz="3400" dirty="0"/>
              <a:t>Ποια συστατικά του μόλυβδου είναι επικίνδυνα</a:t>
            </a:r>
            <a:r>
              <a:rPr lang="el-GR" sz="3400" dirty="0" smtClean="0"/>
              <a:t>;</a:t>
            </a:r>
            <a:endParaRPr lang="el-GR" sz="3400" dirty="0"/>
          </a:p>
        </p:txBody>
      </p:sp>
      <p:sp>
        <p:nvSpPr>
          <p:cNvPr id="4" name="Text Placeholder 3"/>
          <p:cNvSpPr>
            <a:spLocks noGrp="1"/>
          </p:cNvSpPr>
          <p:nvPr>
            <p:ph idx="1"/>
          </p:nvPr>
        </p:nvSpPr>
        <p:spPr/>
        <p:txBody>
          <a:bodyPr>
            <a:noAutofit/>
          </a:bodyPr>
          <a:lstStyle/>
          <a:p>
            <a:pPr marL="514350" indent="-514350">
              <a:lnSpc>
                <a:spcPct val="90000"/>
              </a:lnSpc>
              <a:buFont typeface="+mj-lt"/>
              <a:buAutoNum type="arabicParenR"/>
            </a:pPr>
            <a:r>
              <a:rPr lang="el-GR" sz="2200" b="1" dirty="0" smtClean="0"/>
              <a:t>Η </a:t>
            </a:r>
            <a:r>
              <a:rPr lang="el-GR" sz="2200" b="1" dirty="0"/>
              <a:t>σκόνη από μόλυβδο </a:t>
            </a:r>
            <a:r>
              <a:rPr lang="el-GR" sz="2200" dirty="0"/>
              <a:t>που μπορεί να προέρχεται από μηχανικό καθαρισμό στα προϊόντα διάβρωσης. </a:t>
            </a:r>
            <a:endParaRPr lang="el-GR" sz="2200" dirty="0" smtClean="0"/>
          </a:p>
          <a:p>
            <a:pPr marL="542925" indent="0">
              <a:lnSpc>
                <a:spcPct val="90000"/>
              </a:lnSpc>
              <a:buNone/>
            </a:pPr>
            <a:r>
              <a:rPr lang="el-GR" sz="2200" dirty="0" smtClean="0"/>
              <a:t>Τα </a:t>
            </a:r>
            <a:r>
              <a:rPr lang="el-GR" sz="2200" dirty="0"/>
              <a:t>σωματίδια της σκόνης είναι μικρότερα από 1/1.000.000 του μέτρου σε διάμετρο και αιωρούνται στον αέρα για αρκετό καιρό.</a:t>
            </a:r>
          </a:p>
          <a:p>
            <a:pPr marL="514350" indent="-514350">
              <a:lnSpc>
                <a:spcPct val="90000"/>
              </a:lnSpc>
              <a:spcBef>
                <a:spcPts val="1200"/>
              </a:spcBef>
              <a:buFont typeface="+mj-lt"/>
              <a:buAutoNum type="arabicParenR" startAt="2"/>
            </a:pPr>
            <a:r>
              <a:rPr lang="el-GR" sz="2200" b="1" dirty="0" smtClean="0"/>
              <a:t>Ο </a:t>
            </a:r>
            <a:r>
              <a:rPr lang="el-GR" sz="2200" b="1" dirty="0"/>
              <a:t>ατμός από μόλυβδο</a:t>
            </a:r>
            <a:r>
              <a:rPr lang="el-GR" sz="2200" dirty="0"/>
              <a:t>, όταν ο στερεός μόλυβδος ή υλικό με μόλυβδο θερμανθεί σε θερμοκρασία μεγαλύτερη των </a:t>
            </a:r>
            <a:r>
              <a:rPr lang="el-GR" sz="2200" dirty="0" smtClean="0"/>
              <a:t>500</a:t>
            </a:r>
            <a:r>
              <a:rPr lang="el-GR" sz="2200" dirty="0" smtClean="0">
                <a:latin typeface="Calibri" panose="020F0502020204030204" pitchFamily="34" charset="0"/>
              </a:rPr>
              <a:t>°</a:t>
            </a:r>
            <a:r>
              <a:rPr lang="en-US" sz="2200" dirty="0" smtClean="0">
                <a:cs typeface="Times New Roman" panose="02020603050405020304" pitchFamily="18" charset="0"/>
              </a:rPr>
              <a:t>C</a:t>
            </a:r>
            <a:r>
              <a:rPr lang="en-US" sz="2200" dirty="0">
                <a:cs typeface="Times New Roman" panose="02020603050405020304" pitchFamily="18" charset="0"/>
              </a:rPr>
              <a:t>, </a:t>
            </a:r>
            <a:r>
              <a:rPr lang="el-GR" sz="2200" dirty="0">
                <a:cs typeface="Times New Roman" panose="02020603050405020304" pitchFamily="18" charset="0"/>
              </a:rPr>
              <a:t>π.χ. κατά τη συγκόλληση.</a:t>
            </a:r>
            <a:endParaRPr lang="el-GR" sz="2200" dirty="0"/>
          </a:p>
        </p:txBody>
      </p:sp>
      <p:pic>
        <p:nvPicPr>
          <p:cNvPr id="9"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0"/>
            <a:ext cx="3059832" cy="4283765"/>
          </a:xfrm>
          <a:prstGeom prst="rect">
            <a:avLst/>
          </a:prstGeom>
        </p:spPr>
      </p:pic>
      <p:sp>
        <p:nvSpPr>
          <p:cNvPr id="11" name="TextBox 10"/>
          <p:cNvSpPr txBox="1"/>
          <p:nvPr/>
        </p:nvSpPr>
        <p:spPr>
          <a:xfrm>
            <a:off x="6301560" y="4398833"/>
            <a:ext cx="2625045" cy="646331"/>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rPr>
              <a:t>“</a:t>
            </a:r>
            <a:r>
              <a:rPr lang="en-US" sz="1200" dirty="0" smtClean="0">
                <a:hlinkClick r:id="rId3"/>
              </a:rPr>
              <a:t>Brazing practice</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a:solidFill>
                  <a:schemeClr val="tx1">
                    <a:lumMod val="65000"/>
                    <a:lumOff val="35000"/>
                  </a:schemeClr>
                </a:solidFill>
              </a:rPr>
              <a:t>Seaman Whitfield M. Palmer</a:t>
            </a:r>
            <a:r>
              <a:rPr lang="el-GR" sz="1200" dirty="0">
                <a:solidFill>
                  <a:schemeClr val="tx1">
                    <a:lumMod val="65000"/>
                    <a:lumOff val="35000"/>
                  </a:schemeClr>
                </a:solidFill>
              </a:rPr>
              <a:t>  </a:t>
            </a:r>
            <a:r>
              <a:rPr lang="el-GR" sz="1200" dirty="0" smtClean="0">
                <a:solidFill>
                  <a:schemeClr val="tx1">
                    <a:lumMod val="65000"/>
                    <a:lumOff val="35000"/>
                  </a:schemeClr>
                </a:solidFill>
              </a:rPr>
              <a:t>διαθέσιμο ως κοινό κτήμα</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360317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cs typeface="Times New Roman" panose="02020603050405020304" pitchFamily="18" charset="0"/>
              </a:rPr>
              <a:t>Πώς απορροφάται ο μόλυβδος από το σώμα</a:t>
            </a:r>
            <a:r>
              <a:rPr lang="el-GR" sz="3200" dirty="0" smtClean="0">
                <a:cs typeface="Times New Roman" panose="02020603050405020304" pitchFamily="18" charset="0"/>
              </a:rPr>
              <a:t>;</a:t>
            </a:r>
            <a:endParaRPr lang="el-GR" sz="3200" dirty="0"/>
          </a:p>
        </p:txBody>
      </p:sp>
      <p:sp>
        <p:nvSpPr>
          <p:cNvPr id="3" name="Content Placeholder 2"/>
          <p:cNvSpPr>
            <a:spLocks noGrp="1"/>
          </p:cNvSpPr>
          <p:nvPr>
            <p:ph idx="1"/>
          </p:nvPr>
        </p:nvSpPr>
        <p:spPr>
          <a:xfrm>
            <a:off x="323528" y="1200150"/>
            <a:ext cx="4392488" cy="3943350"/>
          </a:xfrm>
        </p:spPr>
        <p:txBody>
          <a:bodyPr>
            <a:noAutofit/>
          </a:bodyPr>
          <a:lstStyle/>
          <a:p>
            <a:r>
              <a:rPr lang="el-GR" sz="1900" dirty="0" smtClean="0"/>
              <a:t>Ο μόλυβδος μπορεί να μπει στο σώμα με την εισπνοή, μπορεί να απορροφηθεί από το δέρμα ή να </a:t>
            </a:r>
            <a:r>
              <a:rPr lang="el-GR" sz="1900" dirty="0" err="1" smtClean="0"/>
              <a:t>καταποθεί</a:t>
            </a:r>
            <a:r>
              <a:rPr lang="el-GR" sz="1900" dirty="0" smtClean="0"/>
              <a:t> (</a:t>
            </a:r>
            <a:r>
              <a:rPr lang="el-GR" sz="1900" dirty="0" err="1" smtClean="0"/>
              <a:t>ingestion</a:t>
            </a:r>
            <a:r>
              <a:rPr lang="el-GR" sz="1900" dirty="0" smtClean="0"/>
              <a:t>).</a:t>
            </a:r>
          </a:p>
          <a:p>
            <a:r>
              <a:rPr lang="el-GR" sz="1900" b="1" dirty="0" smtClean="0"/>
              <a:t>Εισπνοή: </a:t>
            </a:r>
            <a:r>
              <a:rPr lang="el-GR" sz="1900" dirty="0" smtClean="0"/>
              <a:t>η σκόνη του μόλυβδου είναι σχεδόν αόρατη και μπορεί να απορροφηθεί από τους πνεύμονες και από αυτούς να εισχωρήσει στο αίμα.</a:t>
            </a:r>
          </a:p>
          <a:p>
            <a:r>
              <a:rPr lang="el-GR" sz="1900" b="1" dirty="0" smtClean="0"/>
              <a:t>Κατάποση: </a:t>
            </a:r>
            <a:r>
              <a:rPr lang="el-GR" sz="1900" dirty="0" smtClean="0"/>
              <a:t>όταν τρως, πίνεις, μασάς τσίχλα, καπνίζεις ή όταν τα χέρια σου  ή τα ρούχα σου έχουν σκόνη από μόλυβδο.</a:t>
            </a:r>
            <a:endParaRPr lang="el-GR" sz="1900" dirty="0"/>
          </a:p>
        </p:txBody>
      </p:sp>
      <p:pic>
        <p:nvPicPr>
          <p:cNvPr id="8" name="Content Placeholder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034386" y="1078421"/>
            <a:ext cx="4022232" cy="2861481"/>
          </a:xfrm>
          <a:prstGeom prst="rect">
            <a:avLst/>
          </a:prstGeom>
        </p:spPr>
      </p:pic>
      <p:sp>
        <p:nvSpPr>
          <p:cNvPr id="9" name="Text Placeholder 2"/>
          <p:cNvSpPr txBox="1">
            <a:spLocks/>
          </p:cNvSpPr>
          <p:nvPr/>
        </p:nvSpPr>
        <p:spPr>
          <a:xfrm>
            <a:off x="4940170" y="3939902"/>
            <a:ext cx="4196996" cy="481012"/>
          </a:xfrm>
          <a:prstGeom prst="rect">
            <a:avLst/>
          </a:prstGeom>
          <a:noFill/>
        </p:spPr>
        <p:txBody>
          <a:bodyPr vert="horz" lIns="91440" tIns="45720" rIns="91440" bIns="45720" rtlCol="0" anchor="ct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l-GR" sz="1800" b="1" dirty="0" smtClean="0">
                <a:solidFill>
                  <a:schemeClr val="bg1"/>
                </a:solidFill>
              </a:rPr>
              <a:t>Κίνδυνοι από δηλητηρίαση από μόλυβδο και αρσενικό</a:t>
            </a:r>
            <a:endParaRPr lang="el-GR" sz="1800" b="1" dirty="0">
              <a:solidFill>
                <a:schemeClr val="bg1"/>
              </a:solidFill>
            </a:endParaRPr>
          </a:p>
        </p:txBody>
      </p:sp>
      <p:sp>
        <p:nvSpPr>
          <p:cNvPr id="10" name="TextBox 9"/>
          <p:cNvSpPr txBox="1"/>
          <p:nvPr/>
        </p:nvSpPr>
        <p:spPr>
          <a:xfrm>
            <a:off x="5232114" y="4420914"/>
            <a:ext cx="3613108" cy="276999"/>
          </a:xfrm>
          <a:prstGeom prst="rect">
            <a:avLst/>
          </a:prstGeom>
          <a:solidFill>
            <a:schemeClr val="bg1">
              <a:lumMod val="95000"/>
            </a:schemeClr>
          </a:solidFill>
        </p:spPr>
        <p:txBody>
          <a:bodyPr wrap="square" rtlCol="0">
            <a:spAutoFit/>
          </a:bodyPr>
          <a:lstStyle/>
          <a:p>
            <a:pPr algn="ctr"/>
            <a:r>
              <a:rPr lang="en-GB" sz="1200" dirty="0" smtClean="0">
                <a:hlinkClick r:id="rId4"/>
              </a:rPr>
              <a:t>sos-arsenic.ne</a:t>
            </a:r>
            <a:r>
              <a:rPr lang="en-US" sz="1200" dirty="0" smtClean="0">
                <a:hlinkClick r:id="rId4"/>
              </a:rPr>
              <a:t>t</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286681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cs typeface="Times New Roman" panose="02020603050405020304" pitchFamily="18" charset="0"/>
              </a:rPr>
              <a:t>Εξέταση </a:t>
            </a:r>
            <a:r>
              <a:rPr lang="el-GR" dirty="0">
                <a:cs typeface="Times New Roman" panose="02020603050405020304" pitchFamily="18" charset="0"/>
              </a:rPr>
              <a:t>αίματος</a:t>
            </a:r>
            <a:endParaRPr lang="el-GR" dirty="0"/>
          </a:p>
        </p:txBody>
      </p:sp>
      <p:sp>
        <p:nvSpPr>
          <p:cNvPr id="16" name="Rectangle 15"/>
          <p:cNvSpPr/>
          <p:nvPr/>
        </p:nvSpPr>
        <p:spPr>
          <a:xfrm>
            <a:off x="5093050" y="4202079"/>
            <a:ext cx="3883777" cy="438582"/>
          </a:xfrm>
          <a:prstGeom prst="rect">
            <a:avLst/>
          </a:prstGeom>
          <a:solidFill>
            <a:schemeClr val="bg1">
              <a:lumMod val="95000"/>
            </a:schemeClr>
          </a:solidFill>
        </p:spPr>
        <p:txBody>
          <a:bodyPr wrap="square" lIns="68580" tIns="34290" rIns="68580" bIns="34290">
            <a:spAutoFit/>
          </a:bodyPr>
          <a:lstStyle/>
          <a:p>
            <a:pPr algn="ctr"/>
            <a:r>
              <a:rPr lang="en-US" sz="1200" dirty="0" smtClean="0">
                <a:solidFill>
                  <a:schemeClr val="tx1">
                    <a:lumMod val="65000"/>
                    <a:lumOff val="35000"/>
                  </a:schemeClr>
                </a:solidFill>
                <a:latin typeface="+mj-lt"/>
              </a:rPr>
              <a:t>“</a:t>
            </a:r>
            <a:r>
              <a:rPr lang="en-US" sz="1200" dirty="0" smtClean="0">
                <a:solidFill>
                  <a:schemeClr val="tx1">
                    <a:lumMod val="65000"/>
                    <a:lumOff val="35000"/>
                  </a:schemeClr>
                </a:solidFill>
                <a:latin typeface="+mj-lt"/>
                <a:hlinkClick r:id="rId2" tooltip="Basophilic stippling"/>
              </a:rPr>
              <a:t>Basophilic stippling</a:t>
            </a:r>
            <a:r>
              <a:rPr lang="en-US" sz="1200" dirty="0" smtClean="0">
                <a:solidFill>
                  <a:schemeClr val="tx1">
                    <a:lumMod val="65000"/>
                    <a:lumOff val="35000"/>
                  </a:schemeClr>
                </a:solidFill>
                <a:latin typeface="+mj-lt"/>
              </a:rPr>
              <a:t>” </a:t>
            </a:r>
            <a:r>
              <a:rPr lang="el-GR" sz="1200" dirty="0" smtClean="0">
                <a:solidFill>
                  <a:schemeClr val="tx1">
                    <a:lumMod val="65000"/>
                    <a:lumOff val="35000"/>
                  </a:schemeClr>
                </a:solidFill>
                <a:latin typeface="+mj-lt"/>
              </a:rPr>
              <a:t>από </a:t>
            </a:r>
            <a:r>
              <a:rPr lang="en-US" sz="1200" dirty="0" err="1" smtClean="0">
                <a:solidFill>
                  <a:schemeClr val="tx1">
                    <a:lumMod val="65000"/>
                    <a:lumOff val="35000"/>
                  </a:schemeClr>
                </a:solidFill>
                <a:latin typeface="+mj-lt"/>
                <a:hlinkClick r:id="rId3"/>
              </a:rPr>
              <a:t>PhilippN</a:t>
            </a:r>
            <a:r>
              <a:rPr lang="el-GR" sz="1200" dirty="0" smtClean="0">
                <a:solidFill>
                  <a:schemeClr val="tx1">
                    <a:lumMod val="65000"/>
                    <a:lumOff val="35000"/>
                  </a:schemeClr>
                </a:solidFill>
                <a:latin typeface="+mj-lt"/>
              </a:rPr>
              <a:t> διαθέσιμο με </a:t>
            </a:r>
          </a:p>
          <a:p>
            <a:pPr algn="ctr"/>
            <a:r>
              <a:rPr lang="el-GR" sz="1200" dirty="0" smtClean="0">
                <a:solidFill>
                  <a:schemeClr val="tx1">
                    <a:lumMod val="65000"/>
                    <a:lumOff val="35000"/>
                  </a:schemeClr>
                </a:solidFill>
                <a:latin typeface="+mj-lt"/>
              </a:rPr>
              <a:t>άδεια </a:t>
            </a:r>
            <a:r>
              <a:rPr lang="en-US" sz="1200" dirty="0">
                <a:solidFill>
                  <a:schemeClr val="tx1">
                    <a:lumMod val="65000"/>
                    <a:lumOff val="35000"/>
                  </a:schemeClr>
                </a:solidFill>
                <a:latin typeface="+mj-lt"/>
                <a:hlinkClick r:id="rId4"/>
              </a:rPr>
              <a:t>CC BY 2.0</a:t>
            </a:r>
            <a:r>
              <a:rPr lang="en-US" sz="1200" dirty="0" smtClean="0">
                <a:solidFill>
                  <a:schemeClr val="tx1">
                    <a:lumMod val="65000"/>
                    <a:lumOff val="35000"/>
                  </a:schemeClr>
                </a:solidFill>
                <a:latin typeface="+mj-lt"/>
              </a:rPr>
              <a:t> </a:t>
            </a:r>
            <a:endParaRPr lang="el-GR" sz="1200" dirty="0" smtClean="0">
              <a:solidFill>
                <a:schemeClr val="tx1">
                  <a:lumMod val="65000"/>
                  <a:lumOff val="35000"/>
                </a:schemeClr>
              </a:solidFill>
              <a:latin typeface="+mj-lt"/>
            </a:endParaRPr>
          </a:p>
        </p:txBody>
      </p:sp>
      <p:sp>
        <p:nvSpPr>
          <p:cNvPr id="9" name="TextBox 8"/>
          <p:cNvSpPr txBox="1"/>
          <p:nvPr/>
        </p:nvSpPr>
        <p:spPr>
          <a:xfrm>
            <a:off x="4394019" y="3860074"/>
            <a:ext cx="685800" cy="346249"/>
          </a:xfrm>
          <a:prstGeom prst="rect">
            <a:avLst/>
          </a:prstGeom>
          <a:noFill/>
        </p:spPr>
        <p:txBody>
          <a:bodyPr wrap="square" lIns="68580" tIns="34290" rIns="68580" bIns="34290" rtlCol="0">
            <a:spAutoFit/>
          </a:bodyPr>
          <a:lstStyle/>
          <a:p>
            <a:endParaRPr lang="el-GR" dirty="0"/>
          </a:p>
        </p:txBody>
      </p:sp>
      <p:sp>
        <p:nvSpPr>
          <p:cNvPr id="3" name="Rectangle 2"/>
          <p:cNvSpPr/>
          <p:nvPr/>
        </p:nvSpPr>
        <p:spPr>
          <a:xfrm>
            <a:off x="5004048" y="2381857"/>
            <a:ext cx="4032447" cy="1754326"/>
          </a:xfrm>
          <a:prstGeom prst="rect">
            <a:avLst/>
          </a:prstGeom>
        </p:spPr>
        <p:txBody>
          <a:bodyPr wrap="square">
            <a:spAutoFit/>
          </a:bodyPr>
          <a:lstStyle/>
          <a:p>
            <a:r>
              <a:rPr lang="el-GR" dirty="0" err="1" smtClean="0">
                <a:solidFill>
                  <a:schemeClr val="bg1"/>
                </a:solidFill>
              </a:rPr>
              <a:t>Βασεοφιλική</a:t>
            </a:r>
            <a:r>
              <a:rPr lang="el-GR" dirty="0" smtClean="0">
                <a:solidFill>
                  <a:schemeClr val="bg1"/>
                </a:solidFill>
              </a:rPr>
              <a:t> </a:t>
            </a:r>
            <a:r>
              <a:rPr lang="el-GR" dirty="0" err="1" smtClean="0">
                <a:solidFill>
                  <a:schemeClr val="bg1"/>
                </a:solidFill>
              </a:rPr>
              <a:t>κοκκίδωση</a:t>
            </a:r>
            <a:r>
              <a:rPr lang="en-US" dirty="0" smtClean="0">
                <a:solidFill>
                  <a:schemeClr val="bg1"/>
                </a:solidFill>
              </a:rPr>
              <a:t> (</a:t>
            </a:r>
            <a:r>
              <a:rPr lang="el-GR" dirty="0" smtClean="0">
                <a:solidFill>
                  <a:schemeClr val="bg1"/>
                </a:solidFill>
              </a:rPr>
              <a:t>όπου τα βέλη</a:t>
            </a:r>
            <a:r>
              <a:rPr lang="en-US" dirty="0" smtClean="0">
                <a:solidFill>
                  <a:schemeClr val="bg1"/>
                </a:solidFill>
              </a:rPr>
              <a:t>) </a:t>
            </a:r>
            <a:r>
              <a:rPr lang="el-GR" dirty="0" smtClean="0">
                <a:solidFill>
                  <a:schemeClr val="bg1"/>
                </a:solidFill>
              </a:rPr>
              <a:t>ερυθρών κυττάρων ενός 53χρονου με υψηλή συγκέντρωση μολύβδου, η οποία είχε προκληθεί από την επαναλαμβανομένη πόση από ποτήρια διακοσμημένα με βαφή μολύβδου.</a:t>
            </a:r>
            <a:endParaRPr lang="en-US" dirty="0">
              <a:solidFill>
                <a:schemeClr val="bg1"/>
              </a:solidFill>
            </a:endParaRPr>
          </a:p>
        </p:txBody>
      </p:sp>
      <p:sp>
        <p:nvSpPr>
          <p:cNvPr id="6" name="Content Placeholder 5"/>
          <p:cNvSpPr>
            <a:spLocks noGrp="1"/>
          </p:cNvSpPr>
          <p:nvPr>
            <p:ph idx="1"/>
          </p:nvPr>
        </p:nvSpPr>
        <p:spPr/>
        <p:txBody>
          <a:bodyPr>
            <a:normAutofit fontScale="70000" lnSpcReduction="20000"/>
          </a:bodyPr>
          <a:lstStyle/>
          <a:p>
            <a:pPr>
              <a:lnSpc>
                <a:spcPct val="130000"/>
              </a:lnSpc>
            </a:pPr>
            <a:r>
              <a:rPr lang="el-GR" dirty="0" smtClean="0"/>
              <a:t>Όταν εργάζεσαι με μόλυβδο ή σε περιβάλλον με μόλυβδο, πρέπει να κάνεις συχνά εξέταση αίματος και δεν πρέπει να υπάρχει στο αίμα περισσότερο από 0,60mg/L μόλυβδου, ενώ για γυναίκες σε φάση γονιμότητας το όριο είναι 0,40mg/L μόλυβδου.</a:t>
            </a:r>
          </a:p>
        </p:txBody>
      </p:sp>
      <p:pic>
        <p:nvPicPr>
          <p:cNvPr id="12"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3051" y="440818"/>
            <a:ext cx="3883777" cy="1907267"/>
          </a:xfrm>
          <a:prstGeom prst="rect">
            <a:avLst/>
          </a:prstGeom>
        </p:spPr>
      </p:pic>
    </p:spTree>
    <p:extLst>
      <p:ext uri="{BB962C8B-B14F-4D97-AF65-F5344CB8AC3E}">
        <p14:creationId xmlns:p14="http://schemas.microsoft.com/office/powerpoint/2010/main" val="2332785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916ca63a775a41095524019d59a9bd4593c2c"/>
</p:tagLst>
</file>

<file path=ppt/theme/theme1.xml><?xml version="1.0" encoding="utf-8"?>
<a:theme xmlns:a="http://schemas.openxmlformats.org/drawingml/2006/main" name="Office Theme">
  <a:themeElements>
    <a:clrScheme name="Custom 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2783</Words>
  <Application>Microsoft Office PowerPoint</Application>
  <PresentationFormat>On-screen Show (16:9)</PresentationFormat>
  <Paragraphs>242</Paragraphs>
  <Slides>35</Slides>
  <Notes>7</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OC_template_updated</vt:lpstr>
      <vt:lpstr>Συντήρηση Μεταλλικών Αντικειμένων</vt:lpstr>
      <vt:lpstr>Μόλυβδος -ιδιότητες</vt:lpstr>
      <vt:lpstr>Χρήσεις του μόλυβδου στην Αρχαιότητα</vt:lpstr>
      <vt:lpstr>Χρήσεις του μολύβδου στην Αρχαιότητα</vt:lpstr>
      <vt:lpstr>Ιστορικές χρήσεις μολύβδου</vt:lpstr>
      <vt:lpstr>Γιατί είναι ο μόλυβδος επικίνδυνος;</vt:lpstr>
      <vt:lpstr>Ποια συστατικά του μόλυβδου είναι επικίνδυνα;</vt:lpstr>
      <vt:lpstr>Πώς απορροφάται ο μόλυβδος από το σώμα;</vt:lpstr>
      <vt:lpstr>Εξέταση αίματος</vt:lpstr>
      <vt:lpstr>Προστατευτικός εξοπλισμός</vt:lpstr>
      <vt:lpstr>Διάβρωση</vt:lpstr>
      <vt:lpstr>Προϊόντα διάβρωσης σε αρχαιολογικά αντικείμενα</vt:lpstr>
      <vt:lpstr>Προϊόντα διάβρωσης</vt:lpstr>
      <vt:lpstr>Μαλακά νερά διαβρώνουν το μόλυβδο</vt:lpstr>
      <vt:lpstr>Προϊόντα διάβρωσης σε αντικείμενα από μόλυβδο</vt:lpstr>
      <vt:lpstr>Ενεργός διάβρωση Περίπτωση 1</vt:lpstr>
      <vt:lpstr>Ενεργός διάβρωση Περίπτωση 2</vt:lpstr>
      <vt:lpstr>Μηχανισμός διάβρωσης</vt:lpstr>
      <vt:lpstr>Κράματα του μόλυβδου</vt:lpstr>
      <vt:lpstr>Συντήρηση του μόλυβδου</vt:lpstr>
      <vt:lpstr>Μηχανικός καθαρισμός</vt:lpstr>
      <vt:lpstr>Χημικές ή ηλεκτροχημικές μέθοδοι - Καθαρισμός</vt:lpstr>
      <vt:lpstr>DTPA</vt:lpstr>
      <vt:lpstr>Σταθεροποίηση </vt:lpstr>
      <vt:lpstr>Ηλεκτροχημικές μέθοδοι</vt:lpstr>
      <vt:lpstr>Ποτενσιομετρική στερεωτική ηλεκτρολυτική  αναγωγή μολύβδου</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Explanation of the third party works’ use</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opencourses@teiath.gr</dc:creator>
  <cp:lastModifiedBy>alex</cp:lastModifiedBy>
  <cp:revision>105</cp:revision>
  <dcterms:created xsi:type="dcterms:W3CDTF">2014-12-10T08:47:41Z</dcterms:created>
  <dcterms:modified xsi:type="dcterms:W3CDTF">2015-10-29T12:07:17Z</dcterms:modified>
</cp:coreProperties>
</file>