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
  </p:notesMasterIdLst>
  <p:handoutMasterIdLst>
    <p:handoutMasterId r:id="rId22"/>
  </p:handout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57" r:id="rId15"/>
    <p:sldId id="262" r:id="rId16"/>
    <p:sldId id="264" r:id="rId17"/>
    <p:sldId id="265"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90" d="100"/>
          <a:sy n="90" d="100"/>
        </p:scale>
        <p:origin x="-2322"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7</a:t>
            </a:r>
            <a:r>
              <a:rPr lang="el-GR" sz="2800" dirty="0" smtClean="0"/>
              <a:t>:</a:t>
            </a:r>
            <a:r>
              <a:rPr lang="en-US" sz="2800" dirty="0" smtClean="0"/>
              <a:t> </a:t>
            </a:r>
            <a:r>
              <a:rPr lang="el-GR" sz="2800" dirty="0" smtClean="0"/>
              <a:t>Μοντέλα: Κοινοτική Ανάπτυξη – Κοινωνικός Σχεδιασμός</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(5/8)</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a:t>Ως προς τη διαδικασία λήψης των αποφάσεων</a:t>
            </a:r>
          </a:p>
          <a:p>
            <a:pPr marL="857250" lvl="1" indent="-457200">
              <a:buFont typeface="+mj-lt"/>
              <a:buAutoNum type="alphaUcPeriod"/>
            </a:pPr>
            <a:r>
              <a:rPr lang="el-GR" b="1" dirty="0" smtClean="0"/>
              <a:t>Συγκεντρωτικός </a:t>
            </a:r>
            <a:r>
              <a:rPr lang="el-GR" b="1" dirty="0"/>
              <a:t>χαρακτήρας: </a:t>
            </a:r>
            <a:r>
              <a:rPr lang="el-GR" dirty="0"/>
              <a:t>Οι στόχοι και οι λύσεις καθορίζονται εκ των προτέρων από εξωγενή κέντρα αποφάσεων (π.χ. κεντρικό επίπεδο)</a:t>
            </a:r>
          </a:p>
          <a:p>
            <a:pPr marL="857250" lvl="1" indent="-457200">
              <a:buFont typeface="+mj-lt"/>
              <a:buAutoNum type="alphaUcPeriod"/>
            </a:pPr>
            <a:r>
              <a:rPr lang="el-GR" b="1" dirty="0" smtClean="0"/>
              <a:t>Αποκεντρωμένος </a:t>
            </a:r>
            <a:r>
              <a:rPr lang="el-GR" b="1" dirty="0"/>
              <a:t>χαρακτήρας: </a:t>
            </a:r>
            <a:r>
              <a:rPr lang="el-GR" dirty="0"/>
              <a:t>δίνεται βαρύτητα στις γνώμες και τις απόψεις της τοπικής κοινωνίας, οι αποφάσεις λαμβάνονται τοπικά.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532782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(6/8)</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smtClean="0"/>
              <a:t>Ως </a:t>
            </a:r>
            <a:r>
              <a:rPr lang="el-GR" dirty="0"/>
              <a:t>προς τη διαδικασία διαμόρφωσης του στόχου</a:t>
            </a:r>
          </a:p>
          <a:p>
            <a:pPr marL="857250" lvl="1" indent="-457200">
              <a:buFont typeface="+mj-lt"/>
              <a:buAutoNum type="alphaUcPeriod"/>
            </a:pPr>
            <a:r>
              <a:rPr lang="el-GR" b="1" dirty="0" smtClean="0"/>
              <a:t>Επικεντρωμένη </a:t>
            </a:r>
            <a:r>
              <a:rPr lang="el-GR" b="1" dirty="0"/>
              <a:t>σε προεπιλεγμένο στόχο: </a:t>
            </a:r>
            <a:r>
              <a:rPr lang="el-GR" dirty="0"/>
              <a:t>Ο σχεδιαστής έρχεται στην κοινότητα με έναν προκαθορισμένο και σαφώς οριοθετημένο στόχο –αντικείμενο </a:t>
            </a:r>
            <a:r>
              <a:rPr lang="el-GR" dirty="0" smtClean="0"/>
              <a:t>μελέτης.</a:t>
            </a:r>
            <a:endParaRPr lang="el-GR" dirty="0"/>
          </a:p>
          <a:p>
            <a:pPr marL="857250" lvl="1" indent="-457200">
              <a:buFont typeface="+mj-lt"/>
              <a:buAutoNum type="alphaUcPeriod"/>
            </a:pPr>
            <a:r>
              <a:rPr lang="el-GR" b="1" dirty="0" smtClean="0"/>
              <a:t>Ανοιχτή </a:t>
            </a:r>
            <a:r>
              <a:rPr lang="el-GR" b="1" dirty="0"/>
              <a:t>διαδικασία οριοθέτησης αντικειμένου: </a:t>
            </a:r>
            <a:r>
              <a:rPr lang="el-GR" dirty="0"/>
              <a:t>ο σχεδιαστής έχει το περιθώριο και την αυτονομία να πάρει αποφάσεις επιτόπου, λαμβάνοντας υπόψη τις τοπικές ιδιαιτερότητες που </a:t>
            </a:r>
            <a:r>
              <a:rPr lang="el-GR" dirty="0" err="1"/>
              <a:t>συνδιαμορφώνουν</a:t>
            </a:r>
            <a:r>
              <a:rPr lang="el-GR" dirty="0"/>
              <a:t> το αντικείμενο μελέτης στη συγκεκριμένη </a:t>
            </a:r>
            <a:r>
              <a:rPr lang="el-GR" dirty="0" smtClean="0"/>
              <a:t>περιοχή.</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324742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(7/8)</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5"/>
            </a:pPr>
            <a:r>
              <a:rPr lang="el-GR" dirty="0"/>
              <a:t>Ως προς τον  τρόπο που οι σχεδιαστές αντιλαμβάνονται την κοινότητα</a:t>
            </a:r>
          </a:p>
          <a:p>
            <a:pPr marL="857250" lvl="1" indent="-457200">
              <a:buFont typeface="+mj-lt"/>
              <a:buAutoNum type="alphaUcPeriod"/>
            </a:pPr>
            <a:r>
              <a:rPr lang="el-GR" b="1" dirty="0" smtClean="0"/>
              <a:t>Ως </a:t>
            </a:r>
            <a:r>
              <a:rPr lang="el-GR" b="1" dirty="0"/>
              <a:t>αντικείμενο: </a:t>
            </a:r>
            <a:r>
              <a:rPr lang="el-GR" dirty="0"/>
              <a:t>Για κάποιους σχεδιαστές η κοινότητα αποτελεί απλώς το πεδίο στο οποίο καλούνται τη δεδομένη περίοδο να αξιοποιήσουν τις επαγγελματικές γνώσεις και δεξιότητές τους </a:t>
            </a:r>
          </a:p>
          <a:p>
            <a:pPr marL="857250" lvl="1" indent="-457200">
              <a:buFont typeface="+mj-lt"/>
              <a:buAutoNum type="alphaUcPeriod"/>
            </a:pPr>
            <a:r>
              <a:rPr lang="el-GR" b="1" dirty="0" smtClean="0"/>
              <a:t>Ως </a:t>
            </a:r>
            <a:r>
              <a:rPr lang="el-GR" b="1" dirty="0"/>
              <a:t>υποκείμενο: </a:t>
            </a:r>
            <a:r>
              <a:rPr lang="el-GR" dirty="0"/>
              <a:t>Για άλλους σχεδιαστές στόχος είναι η επικοινωνία με την κοινότητα, η κατανόηση των </a:t>
            </a:r>
            <a:r>
              <a:rPr lang="el-GR" dirty="0" err="1"/>
              <a:t>προβλη-μάτων</a:t>
            </a:r>
            <a:r>
              <a:rPr lang="el-GR" dirty="0"/>
              <a:t> και αναγκών της και η εξεύρεση από κοινού λύσεων για τα προβλήματα που αντιμετωπίζουν τα μέλη της.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148902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(8/8)</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6"/>
            </a:pPr>
            <a:r>
              <a:rPr lang="el-GR" dirty="0" smtClean="0"/>
              <a:t>Ως </a:t>
            </a:r>
            <a:r>
              <a:rPr lang="el-GR" dirty="0"/>
              <a:t>προς το ρόλο του επαγγελματία</a:t>
            </a:r>
          </a:p>
          <a:p>
            <a:pPr marL="857250" lvl="1" indent="-457200">
              <a:buFont typeface="+mj-lt"/>
              <a:buAutoNum type="alphaUcPeriod"/>
            </a:pPr>
            <a:r>
              <a:rPr lang="el-GR" b="1" dirty="0" smtClean="0"/>
              <a:t>Ρόλος </a:t>
            </a:r>
            <a:r>
              <a:rPr lang="el-GR" b="1" dirty="0"/>
              <a:t>ειδικού: </a:t>
            </a:r>
            <a:r>
              <a:rPr lang="el-GR" dirty="0"/>
              <a:t>Αντιλαμβάνονται τον εαυτό τους ως τον απόλυτο φορέα γνώσης,  αυτοί έχουν την ευθύνη για το παραγόμενο αποτέλεσμα, </a:t>
            </a:r>
            <a:r>
              <a:rPr lang="el-GR" dirty="0" err="1"/>
              <a:t>προϋπάρχον</a:t>
            </a:r>
            <a:r>
              <a:rPr lang="el-GR" dirty="0"/>
              <a:t> σχέδιο </a:t>
            </a:r>
            <a:r>
              <a:rPr lang="el-GR" dirty="0" smtClean="0"/>
              <a:t>δράσης.</a:t>
            </a:r>
            <a:endParaRPr lang="el-GR" dirty="0"/>
          </a:p>
          <a:p>
            <a:pPr marL="857250" lvl="1" indent="-457200">
              <a:buFont typeface="+mj-lt"/>
              <a:buAutoNum type="alphaUcPeriod"/>
            </a:pPr>
            <a:r>
              <a:rPr lang="el-GR" b="1" dirty="0" smtClean="0"/>
              <a:t>Επιδιώκει </a:t>
            </a:r>
            <a:r>
              <a:rPr lang="el-GR" b="1" dirty="0"/>
              <a:t>την ανάδειξη των απόψεων και της εμπειρίας των μελών της κοινότητας: </a:t>
            </a:r>
            <a:r>
              <a:rPr lang="el-GR" dirty="0"/>
              <a:t>σε βάθος μελέτη του προβλήματος, ανάδειξη των διαφορετικών διαστάσεων του προβλήματος στις επιμέρους ομάδες και στη συνέχεια κατάστρωση σχεδίου </a:t>
            </a:r>
            <a:r>
              <a:rPr lang="el-GR" dirty="0" smtClean="0"/>
              <a:t>δράσης.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700700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7: Μοντέλα: Κοινοτική Ανάπτυξη – </a:t>
            </a:r>
            <a:r>
              <a:rPr lang="el-GR" sz="2000"/>
              <a:t>Κοινωνικός </a:t>
            </a:r>
            <a:r>
              <a:rPr lang="el-GR" sz="2000" smtClean="0"/>
              <a:t>Σχεδιασμός</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(1/4)</a:t>
            </a:r>
            <a:endParaRPr lang="el-GR" dirty="0"/>
          </a:p>
        </p:txBody>
      </p:sp>
      <p:sp>
        <p:nvSpPr>
          <p:cNvPr id="3" name="Θέση περιεχομένου 2"/>
          <p:cNvSpPr>
            <a:spLocks noGrp="1"/>
          </p:cNvSpPr>
          <p:nvPr>
            <p:ph idx="1"/>
          </p:nvPr>
        </p:nvSpPr>
        <p:spPr/>
        <p:txBody>
          <a:bodyPr/>
          <a:lstStyle/>
          <a:p>
            <a:r>
              <a:rPr lang="el-GR" dirty="0" err="1"/>
              <a:t>Frazer</a:t>
            </a:r>
            <a:r>
              <a:rPr lang="el-GR" dirty="0"/>
              <a:t> (1996):η κοινοτική ανάπτυξη πρέπει να στοχεύει στην ενδυνάμωση αυτών που βιώνουν τον κοινωνικό αποκλεισμό. Η προσέγγιση της ενδυνάμωσης περιλαμβάνει διαδικασίες,  όπως αυτή του «ακούω, αξιολογώ και κατανοώ την εμπειρία των συγκεκριμένων ατόμων»</a:t>
            </a:r>
          </a:p>
          <a:p>
            <a:r>
              <a:rPr lang="el-GR" dirty="0" err="1"/>
              <a:t>Mishler</a:t>
            </a:r>
            <a:r>
              <a:rPr lang="el-GR" dirty="0"/>
              <a:t> (1996: 179): η κατανόηση αυτή θα πρέπει να εφαρμοστεί στην πράξη.</a:t>
            </a:r>
          </a:p>
          <a:p>
            <a:r>
              <a:rPr lang="el-GR" b="1" dirty="0"/>
              <a:t>Αρχικά, </a:t>
            </a:r>
            <a:r>
              <a:rPr lang="el-GR" dirty="0"/>
              <a:t>ο επαγγελματίας θα πρέπει να φέρει στην επιφάνεια τους φόβους και τους περιορισμούς που βιώνουν τα μέλη της κοινότητας, τα  ζητήματα που τα ίδια τα άτομα αναγνωρίζουν ως τοπικά ή ατομικά τους προβλήματα (ισότητα, φύλο, περιβάλλον, διαπολιτισμικές σχέσεις, φτώχεια, δικαιώματα…)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270505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(2/4)</a:t>
            </a:r>
            <a:endParaRPr lang="el-GR" dirty="0"/>
          </a:p>
        </p:txBody>
      </p:sp>
      <p:sp>
        <p:nvSpPr>
          <p:cNvPr id="3" name="Θέση περιεχομένου 2"/>
          <p:cNvSpPr>
            <a:spLocks noGrp="1"/>
          </p:cNvSpPr>
          <p:nvPr>
            <p:ph idx="1"/>
          </p:nvPr>
        </p:nvSpPr>
        <p:spPr/>
        <p:txBody>
          <a:bodyPr/>
          <a:lstStyle/>
          <a:p>
            <a:r>
              <a:rPr lang="el-GR" dirty="0"/>
              <a:t>Σε </a:t>
            </a:r>
            <a:r>
              <a:rPr lang="el-GR" b="1" dirty="0"/>
              <a:t>δεύτερο επίπεδο </a:t>
            </a:r>
            <a:r>
              <a:rPr lang="el-GR" dirty="0"/>
              <a:t>θα πρέπει να αναδείξει τα κοινά σημεία των εμπειριών των ατόμων που μπορούν να διαμορφώσουν </a:t>
            </a:r>
            <a:r>
              <a:rPr lang="el-GR" dirty="0" err="1"/>
              <a:t>πρωτόλειες</a:t>
            </a:r>
            <a:r>
              <a:rPr lang="el-GR" dirty="0"/>
              <a:t> μορφές συλλογικότητας και αλληλεγγύης μεταξύ των μελών, αναγνωρίζοντας ωστόσο , ταυτόχρονα, τις πιθανόν διαφορετικές επιπτώσεις που έχουν σε αυτά πολλά από τα κοινά τους προβλήματα.</a:t>
            </a:r>
          </a:p>
          <a:p>
            <a:r>
              <a:rPr lang="el-GR" dirty="0"/>
              <a:t>Στη </a:t>
            </a:r>
            <a:r>
              <a:rPr lang="el-GR" b="1" dirty="0"/>
              <a:t>συνέχεια</a:t>
            </a:r>
            <a:r>
              <a:rPr lang="el-GR" dirty="0"/>
              <a:t> μέσα από ενδυναμωτικές πρακτικές, τόσο σε ατομικό όσο και σε συλλογικό επίπεδο, θα πρέπει να επιδιώξει την ανάδειξη των θετικών σημείων και των ικανοτήτων που διαθέτουν τα άτομα για να υπερβούν τους φραγμούς και τα προβλήματα που αντιμετωπίζουν(</a:t>
            </a:r>
            <a:r>
              <a:rPr lang="el-GR" dirty="0" err="1"/>
              <a:t>Payne</a:t>
            </a:r>
            <a:r>
              <a:rPr lang="el-GR" dirty="0"/>
              <a:t>, 2000</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277854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(3/4)</a:t>
            </a:r>
            <a:endParaRPr lang="el-GR" dirty="0"/>
          </a:p>
        </p:txBody>
      </p:sp>
      <p:sp>
        <p:nvSpPr>
          <p:cNvPr id="3" name="Θέση περιεχομένου 2"/>
          <p:cNvSpPr>
            <a:spLocks noGrp="1"/>
          </p:cNvSpPr>
          <p:nvPr>
            <p:ph idx="1"/>
          </p:nvPr>
        </p:nvSpPr>
        <p:spPr/>
        <p:txBody>
          <a:bodyPr/>
          <a:lstStyle/>
          <a:p>
            <a:r>
              <a:rPr lang="el-GR" dirty="0"/>
              <a:t>Επίσης,  η ενημέρωση, η εκπαίδευση και η οργάνωση των ενδιαφερομένων μπορούν να αποτελέσουν επιπλέον ενισχυτικές διαδικασίες προκειμένου τα άτομα, οι οικογένειες και οι ομάδες της κοινότητας να βελτιώσουν την ικανότητα κατανόησης και ανάλυσης της πολυδιάστατης φύσης του κοινωνικού αποκλεισμού που βιώνουν, των ευρύτερων κοινωνικών και οικονομικών ανισοτήτων που δημιουργούν, </a:t>
            </a:r>
            <a:r>
              <a:rPr lang="el-GR" dirty="0" err="1"/>
              <a:t>συνδιαμορφώνουν</a:t>
            </a:r>
            <a:r>
              <a:rPr lang="el-GR" dirty="0"/>
              <a:t> και αναπαράγουν τα προβλήματα που αντιμετωπίζουν οι ίδιοι (</a:t>
            </a:r>
            <a:r>
              <a:rPr lang="el-GR" dirty="0" err="1"/>
              <a:t>Schuftan</a:t>
            </a:r>
            <a:r>
              <a:rPr lang="el-GR" dirty="0"/>
              <a:t>, 1996)</a:t>
            </a:r>
          </a:p>
          <a:p>
            <a:r>
              <a:rPr lang="el-GR" dirty="0"/>
              <a:t>Στη </a:t>
            </a:r>
            <a:r>
              <a:rPr lang="el-GR" b="1" dirty="0"/>
              <a:t>συνέχεια</a:t>
            </a:r>
            <a:r>
              <a:rPr lang="el-GR" dirty="0"/>
              <a:t> ενθαρρύνονται τα άτομα να αναπτύξουν αιτήματα και να θέσουν στόχους που αφορούν την πρόσβασή τους σε υπηρεσίες υγείας, εκπαίδευσης, </a:t>
            </a:r>
            <a:r>
              <a:rPr lang="el-GR" dirty="0" err="1"/>
              <a:t>κλπ</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135100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(4/4)</a:t>
            </a:r>
            <a:endParaRPr lang="el-GR" dirty="0"/>
          </a:p>
        </p:txBody>
      </p:sp>
      <p:sp>
        <p:nvSpPr>
          <p:cNvPr id="3" name="Θέση περιεχομένου 2"/>
          <p:cNvSpPr>
            <a:spLocks noGrp="1"/>
          </p:cNvSpPr>
          <p:nvPr>
            <p:ph idx="1"/>
          </p:nvPr>
        </p:nvSpPr>
        <p:spPr/>
        <p:txBody>
          <a:bodyPr/>
          <a:lstStyle/>
          <a:p>
            <a:r>
              <a:rPr lang="el-GR" dirty="0"/>
              <a:t>Σε </a:t>
            </a:r>
            <a:r>
              <a:rPr lang="el-GR" b="1" dirty="0"/>
              <a:t>επόμενο στάδιο </a:t>
            </a:r>
            <a:r>
              <a:rPr lang="el-GR" dirty="0"/>
              <a:t>υποστηρίζει την ανάπτυξη δράσης από τους ενδιαφερόμενους για την εκπλήρωση των στόχων που οι ίδιοι έχουν θέσει και τη διαμόρφωση συμμαχιών με άλλες ομάδες ή κοινότητες με παρεμφερή προβλήματα και ενδιαφέροντα.</a:t>
            </a:r>
          </a:p>
          <a:p>
            <a:r>
              <a:rPr lang="el-GR" dirty="0"/>
              <a:t>Στη </a:t>
            </a:r>
            <a:r>
              <a:rPr lang="el-GR" b="1" dirty="0"/>
              <a:t>συνέχεια</a:t>
            </a:r>
            <a:r>
              <a:rPr lang="el-GR" dirty="0"/>
              <a:t> ανατροφοδοτεί και ενθαρρύνει τα μέλη της κοινότητας,  αποτιμούν από κοινού την πορεία υλοποίησης των δράσεων,  τον πιθανό επαναπροσδιορισμό στόχων και μέσων και την αξιολόγηση του αποτελέσματος.</a:t>
            </a:r>
          </a:p>
          <a:p>
            <a:r>
              <a:rPr lang="el-GR" dirty="0"/>
              <a:t>Το είδος των δράσεων αποφασίζεται από τους ίδιους τους ενδιαφερόμενους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459889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smtClean="0"/>
              <a:t>Κοινωνικός σχεδιασμός </a:t>
            </a:r>
            <a:r>
              <a:rPr lang="el-GR" sz="3200" b="0" dirty="0" smtClean="0"/>
              <a:t>(1/8)</a:t>
            </a:r>
            <a:endParaRPr lang="el-GR" sz="3200" b="0" dirty="0"/>
          </a:p>
        </p:txBody>
      </p:sp>
      <p:sp>
        <p:nvSpPr>
          <p:cNvPr id="3" name="Θέση περιεχομένου 2"/>
          <p:cNvSpPr>
            <a:spLocks noGrp="1"/>
          </p:cNvSpPr>
          <p:nvPr>
            <p:ph idx="1"/>
          </p:nvPr>
        </p:nvSpPr>
        <p:spPr/>
        <p:txBody>
          <a:bodyPr/>
          <a:lstStyle/>
          <a:p>
            <a:r>
              <a:rPr lang="el-GR" dirty="0"/>
              <a:t>Ο κοινωνικός σχεδιασμός, συνήθως ορίζεται ως μια διαδικασία που στοχεύει στον ορθολογικό σχεδιασμό υπηρεσιών  και στη λήψη πρωτοβουλιών που στηρίζονται σε ευρήματα κοινωνικών ερευνών(</a:t>
            </a:r>
            <a:r>
              <a:rPr lang="el-GR" dirty="0" err="1"/>
              <a:t>Moffat</a:t>
            </a:r>
            <a:r>
              <a:rPr lang="el-GR" dirty="0"/>
              <a:t> </a:t>
            </a:r>
            <a:r>
              <a:rPr lang="el-GR" dirty="0" err="1"/>
              <a:t>κά</a:t>
            </a:r>
            <a:r>
              <a:rPr lang="el-GR" dirty="0"/>
              <a:t> 1999). Ο κοινωνικός/κοινοτικός σχεδιασμός (</a:t>
            </a:r>
            <a:r>
              <a:rPr lang="el-GR" dirty="0" err="1"/>
              <a:t>Τwelvetrees</a:t>
            </a:r>
            <a:r>
              <a:rPr lang="el-GR" dirty="0"/>
              <a:t>, </a:t>
            </a:r>
            <a:r>
              <a:rPr lang="el-GR" dirty="0" err="1"/>
              <a:t>Rothman</a:t>
            </a:r>
            <a:r>
              <a:rPr lang="el-GR" dirty="0"/>
              <a:t>, </a:t>
            </a:r>
            <a:r>
              <a:rPr lang="el-GR" dirty="0" err="1"/>
              <a:t>Tomas</a:t>
            </a:r>
            <a:r>
              <a:rPr lang="el-GR" dirty="0"/>
              <a:t>) θεωρείται το πιο διαδεδομένο μοντέλο κοινοτικής εργασίας.  Αφορά στην εκτίμηση των κοινοτικών προβλημάτων και αναγκών και στη συστηματική προσπάθεια σχεδιασμού στρατηγικών για την αντιμετώπισή τους.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28056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(2/8)</a:t>
            </a:r>
            <a:endParaRPr lang="el-GR" dirty="0"/>
          </a:p>
        </p:txBody>
      </p:sp>
      <p:sp>
        <p:nvSpPr>
          <p:cNvPr id="3" name="Θέση περιεχομένου 2"/>
          <p:cNvSpPr>
            <a:spLocks noGrp="1"/>
          </p:cNvSpPr>
          <p:nvPr>
            <p:ph idx="1"/>
          </p:nvPr>
        </p:nvSpPr>
        <p:spPr/>
        <p:txBody>
          <a:bodyPr/>
          <a:lstStyle/>
          <a:p>
            <a:pPr marL="0" indent="0">
              <a:buNone/>
            </a:pPr>
            <a:r>
              <a:rPr lang="el-GR" dirty="0"/>
              <a:t>Οι διαφορετικές απόψεις που υπάρχουν για το θέμα θέτουν τα ακόλουθα κρίσιμα ζητήματα:</a:t>
            </a:r>
          </a:p>
          <a:p>
            <a:r>
              <a:rPr lang="el-GR" dirty="0"/>
              <a:t>Ο ρόλος του επαγγελματία – σχεδιαστή</a:t>
            </a:r>
          </a:p>
          <a:p>
            <a:r>
              <a:rPr lang="el-GR" dirty="0"/>
              <a:t>Η συμμετοχή και σε ποιο βαθμό της κοινότητας</a:t>
            </a:r>
          </a:p>
          <a:p>
            <a:r>
              <a:rPr lang="el-GR" dirty="0"/>
              <a:t>Το κατά πόσον ακολουθείται μια ολιστική προοπτική στον ορισμό του προβλήματος και στην κατάρτιση πλάνου αντιμετώπισής του</a:t>
            </a:r>
          </a:p>
          <a:p>
            <a:r>
              <a:rPr lang="el-GR" dirty="0"/>
              <a:t>Αν και με </a:t>
            </a:r>
            <a:r>
              <a:rPr lang="el-GR" dirty="0" err="1"/>
              <a:t>ποιό</a:t>
            </a:r>
            <a:r>
              <a:rPr lang="el-GR" dirty="0"/>
              <a:t> τρόπο ο σχεδιασμός σε κοινοτικό – τοπικό επίπεδο συνδέεται με τον ευρύτερο σχεδιασμό σε περιφερειακό και εθνικό επίπεδο.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28109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(3/8)</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solidFill>
                  <a:srgbClr val="004A82"/>
                </a:solidFill>
              </a:rPr>
              <a:t>Τυπολογία  </a:t>
            </a:r>
            <a:r>
              <a:rPr lang="el-GR" b="1" dirty="0" err="1">
                <a:solidFill>
                  <a:srgbClr val="004A82"/>
                </a:solidFill>
              </a:rPr>
              <a:t>Sedan</a:t>
            </a:r>
            <a:r>
              <a:rPr lang="el-GR" b="1" dirty="0">
                <a:solidFill>
                  <a:srgbClr val="004A82"/>
                </a:solidFill>
              </a:rPr>
              <a:t> και </a:t>
            </a:r>
            <a:r>
              <a:rPr lang="el-GR" b="1" dirty="0" err="1">
                <a:solidFill>
                  <a:srgbClr val="004A82"/>
                </a:solidFill>
              </a:rPr>
              <a:t>Churchman</a:t>
            </a:r>
            <a:r>
              <a:rPr lang="el-GR" b="1" dirty="0">
                <a:solidFill>
                  <a:srgbClr val="004A82"/>
                </a:solidFill>
              </a:rPr>
              <a:t> (1997)</a:t>
            </a:r>
          </a:p>
          <a:p>
            <a:pPr marL="0" indent="0">
              <a:buNone/>
            </a:pPr>
            <a:r>
              <a:rPr lang="el-GR" dirty="0"/>
              <a:t>Αφορά στις διαφορετικές προσεγγίσεις που υπάρχουν για το συγκεκριμένο μοντέλο και αποτυπώνονται στους ακόλουθους διαχωρισμούς:</a:t>
            </a:r>
          </a:p>
          <a:p>
            <a:pPr marL="457200" indent="-457200">
              <a:buFont typeface="+mj-lt"/>
              <a:buAutoNum type="arabicPeriod"/>
            </a:pPr>
            <a:r>
              <a:rPr lang="el-GR" dirty="0"/>
              <a:t>Ως προς τον προσανατολισμό της παρέμβασης</a:t>
            </a:r>
          </a:p>
          <a:p>
            <a:pPr marL="857250" lvl="1" indent="-457200">
              <a:buFont typeface="+mj-lt"/>
              <a:buAutoNum type="alphaUcPeriod"/>
            </a:pPr>
            <a:r>
              <a:rPr lang="el-GR" b="1" dirty="0" err="1" smtClean="0"/>
              <a:t>Κατευθυντική</a:t>
            </a:r>
            <a:r>
              <a:rPr lang="el-GR" b="1" dirty="0"/>
              <a:t>:</a:t>
            </a:r>
            <a:r>
              <a:rPr lang="el-GR" dirty="0"/>
              <a:t> ο σχεδιαστής ορίζει τους στόχους μόνος </a:t>
            </a:r>
            <a:r>
              <a:rPr lang="el-GR" dirty="0" smtClean="0"/>
              <a:t>του,</a:t>
            </a:r>
            <a:endParaRPr lang="el-GR" dirty="0"/>
          </a:p>
          <a:p>
            <a:pPr marL="857250" lvl="1" indent="-457200">
              <a:buFont typeface="+mj-lt"/>
              <a:buAutoNum type="alphaUcPeriod"/>
            </a:pPr>
            <a:r>
              <a:rPr lang="el-GR" b="1" dirty="0" smtClean="0"/>
              <a:t>Μη </a:t>
            </a:r>
            <a:r>
              <a:rPr lang="el-GR" b="1" dirty="0" err="1"/>
              <a:t>κατευθυντική</a:t>
            </a:r>
            <a:r>
              <a:rPr lang="el-GR" b="1" dirty="0"/>
              <a:t>: </a:t>
            </a:r>
            <a:r>
              <a:rPr lang="el-GR" dirty="0"/>
              <a:t>ο σχεδιαστής επιδιώκει τη συμμετοχή της κοινότητας στη διαδικασία λήψης </a:t>
            </a:r>
            <a:r>
              <a:rPr lang="el-GR" dirty="0" smtClean="0"/>
              <a:t>αποφάσεων.</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780808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4"/>
            </a:pPr>
            <a:r>
              <a:rPr lang="el-GR" dirty="0"/>
              <a:t>Κοινωνικός σχεδιασμός </a:t>
            </a:r>
            <a:r>
              <a:rPr lang="el-GR" sz="3200" b="0" dirty="0" smtClean="0"/>
              <a:t>(4/8)</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a:t>Ως προς το είδος της δράσης </a:t>
            </a:r>
          </a:p>
          <a:p>
            <a:pPr marL="857250" lvl="1" indent="-457200">
              <a:buFont typeface="+mj-lt"/>
              <a:buAutoNum type="alphaUcPeriod"/>
            </a:pPr>
            <a:r>
              <a:rPr lang="el-GR" b="1" dirty="0" smtClean="0"/>
              <a:t>Δράση </a:t>
            </a:r>
            <a:r>
              <a:rPr lang="el-GR" b="1" dirty="0"/>
              <a:t>επικεντρωμένη στις υπηρεσίες: </a:t>
            </a:r>
            <a:r>
              <a:rPr lang="el-GR" dirty="0"/>
              <a:t>ο σχεδιαστής επικεντρώνεται κυρίως στην ανάπτυξη υπηρεσιών και την εξεύρεση πόρων του φορέα που </a:t>
            </a:r>
            <a:r>
              <a:rPr lang="el-GR" dirty="0" smtClean="0"/>
              <a:t>εκπροσωπεί.</a:t>
            </a:r>
            <a:endParaRPr lang="el-GR" dirty="0"/>
          </a:p>
          <a:p>
            <a:pPr marL="857250" lvl="1" indent="-457200">
              <a:buFont typeface="+mj-lt"/>
              <a:buAutoNum type="alphaUcPeriod"/>
            </a:pPr>
            <a:r>
              <a:rPr lang="el-GR" b="1" dirty="0" smtClean="0"/>
              <a:t>Δράση </a:t>
            </a:r>
            <a:r>
              <a:rPr lang="el-GR" b="1" dirty="0"/>
              <a:t>επικεντρωμένη στους κατοίκους: </a:t>
            </a:r>
            <a:r>
              <a:rPr lang="el-GR" dirty="0"/>
              <a:t>επιδιώκει την ενθάρρυνση και ενίσχυση των κατοίκων της περιοχής δράσης του προκειμένου να προσδιορίσουν τις ανάγκες τους και να αναλάβουν ενεργό δράση ώστε να τις αντιμετωπίσουν.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699793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9d8f3dcde965734ab45b90dd58f9b3b4a369593"/>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TotalTime>
  <Words>1272</Words>
  <Application>Microsoft Office PowerPoint</Application>
  <PresentationFormat>On-screen Show (4:3)</PresentationFormat>
  <Paragraphs>99</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OC_template_updated</vt:lpstr>
      <vt:lpstr>Μεθοδολογία Κοινωνικής Εργασίας με Κοινότητα</vt:lpstr>
      <vt:lpstr>Κοινοτική ανάπτυξη (1/4)</vt:lpstr>
      <vt:lpstr>Κοινοτική ανάπτυξη (2/4)</vt:lpstr>
      <vt:lpstr>Κοινοτική ανάπτυξη (3/4)</vt:lpstr>
      <vt:lpstr>Κοινοτική ανάπτυξη (4/4)</vt:lpstr>
      <vt:lpstr>Κοινωνικός σχεδιασμός (1/8)</vt:lpstr>
      <vt:lpstr>Κοινωνικός σχεδιασμός (2/8)</vt:lpstr>
      <vt:lpstr>Κοινωνικός σχεδιασμός (3/8)</vt:lpstr>
      <vt:lpstr>Κοινωνικός σχεδιασμός (4/8)</vt:lpstr>
      <vt:lpstr>Κοινωνικός σχεδιασμός (5/8)</vt:lpstr>
      <vt:lpstr>Κοινωνικός σχεδιασμός (6/8)</vt:lpstr>
      <vt:lpstr>Κοινωνικός σχεδιασμός (7/8)</vt:lpstr>
      <vt:lpstr>Κοινωνικός σχεδιασμός (8/8)</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136</cp:revision>
  <dcterms:created xsi:type="dcterms:W3CDTF">2013-03-04T13:35:19Z</dcterms:created>
  <dcterms:modified xsi:type="dcterms:W3CDTF">2015-07-07T08:26:50Z</dcterms:modified>
</cp:coreProperties>
</file>