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37"/>
  </p:notesMasterIdLst>
  <p:handoutMasterIdLst>
    <p:handoutMasterId r:id="rId38"/>
  </p:handoutMasterIdLst>
  <p:sldIdLst>
    <p:sldId id="256" r:id="rId3"/>
    <p:sldId id="272" r:id="rId4"/>
    <p:sldId id="273" r:id="rId5"/>
    <p:sldId id="274" r:id="rId6"/>
    <p:sldId id="275" r:id="rId7"/>
    <p:sldId id="276" r:id="rId8"/>
    <p:sldId id="277" r:id="rId9"/>
    <p:sldId id="278" r:id="rId10"/>
    <p:sldId id="279" r:id="rId11"/>
    <p:sldId id="280" r:id="rId12"/>
    <p:sldId id="281" r:id="rId13"/>
    <p:sldId id="282" r:id="rId14"/>
    <p:sldId id="283" r:id="rId15"/>
    <p:sldId id="284" r:id="rId16"/>
    <p:sldId id="285" r:id="rId17"/>
    <p:sldId id="286" r:id="rId18"/>
    <p:sldId id="287" r:id="rId19"/>
    <p:sldId id="288" r:id="rId20"/>
    <p:sldId id="289" r:id="rId21"/>
    <p:sldId id="290" r:id="rId22"/>
    <p:sldId id="291" r:id="rId23"/>
    <p:sldId id="292" r:id="rId24"/>
    <p:sldId id="293" r:id="rId25"/>
    <p:sldId id="294" r:id="rId26"/>
    <p:sldId id="295" r:id="rId27"/>
    <p:sldId id="297" r:id="rId28"/>
    <p:sldId id="296" r:id="rId29"/>
    <p:sldId id="257" r:id="rId30"/>
    <p:sldId id="262" r:id="rId31"/>
    <p:sldId id="264" r:id="rId32"/>
    <p:sldId id="269" r:id="rId33"/>
    <p:sldId id="270" r:id="rId34"/>
    <p:sldId id="266" r:id="rId35"/>
    <p:sldId id="261" r:id="rId36"/>
  </p:sldIdLst>
  <p:sldSz cx="9144000" cy="6858000" type="screen4x3"/>
  <p:notesSz cx="7104063" cy="10234613"/>
  <p:custDataLst>
    <p:tags r:id="rId39"/>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gs" Target="tags/tag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11/9/2015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11/9/2015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27</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28</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29</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30</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32</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33</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l-GR"/>
          </a:p>
        </p:txBody>
      </p:sp>
      <p:sp>
        <p:nvSpPr>
          <p:cNvPr id="3" name="Table Placeholder 2"/>
          <p:cNvSpPr>
            <a:spLocks noGrp="1"/>
          </p:cNvSpPr>
          <p:nvPr>
            <p:ph type="tbl" idx="1"/>
          </p:nvPr>
        </p:nvSpPr>
        <p:spPr>
          <a:xfrm>
            <a:off x="457200" y="1600200"/>
            <a:ext cx="8229600" cy="4525963"/>
          </a:xfrm>
        </p:spPr>
        <p:txBody>
          <a:bodyPr/>
          <a:lstStyle/>
          <a:p>
            <a:pPr lvl="0"/>
            <a:endParaRPr lang="el-GR" noProof="0" dirty="0"/>
          </a:p>
        </p:txBody>
      </p:sp>
      <p:sp>
        <p:nvSpPr>
          <p:cNvPr id="4" name="Date Placeholder 3"/>
          <p:cNvSpPr>
            <a:spLocks noGrp="1"/>
          </p:cNvSpPr>
          <p:nvPr>
            <p:ph type="dt" sz="half" idx="10"/>
          </p:nvPr>
        </p:nvSpPr>
        <p:spPr/>
        <p:txBody>
          <a:bodyPr/>
          <a:lstStyle>
            <a:lvl1pPr>
              <a:defRPr/>
            </a:lvl1pPr>
          </a:lstStyle>
          <a:p>
            <a:pPr>
              <a:defRPr/>
            </a:pPr>
            <a:endParaRPr lang="el-GR" dirty="0"/>
          </a:p>
        </p:txBody>
      </p:sp>
      <p:sp>
        <p:nvSpPr>
          <p:cNvPr id="5" name="Footer Placeholder 4"/>
          <p:cNvSpPr>
            <a:spLocks noGrp="1"/>
          </p:cNvSpPr>
          <p:nvPr>
            <p:ph type="ftr" sz="quarter" idx="11"/>
          </p:nvPr>
        </p:nvSpPr>
        <p:spPr/>
        <p:txBody>
          <a:bodyPr/>
          <a:lstStyle>
            <a:lvl1pPr>
              <a:defRPr/>
            </a:lvl1pPr>
          </a:lstStyle>
          <a:p>
            <a:pPr>
              <a:defRPr/>
            </a:pPr>
            <a:endParaRPr lang="el-GR" dirty="0"/>
          </a:p>
        </p:txBody>
      </p:sp>
      <p:sp>
        <p:nvSpPr>
          <p:cNvPr id="6" name="Slide Number Placeholder 5"/>
          <p:cNvSpPr>
            <a:spLocks noGrp="1"/>
          </p:cNvSpPr>
          <p:nvPr>
            <p:ph type="sldNum" sz="quarter" idx="12"/>
          </p:nvPr>
        </p:nvSpPr>
        <p:spPr/>
        <p:txBody>
          <a:bodyPr/>
          <a:lstStyle>
            <a:lvl1pPr>
              <a:defRPr/>
            </a:lvl1pPr>
          </a:lstStyle>
          <a:p>
            <a:pPr>
              <a:defRPr/>
            </a:pPr>
            <a:fld id="{78AB1AF5-0C36-4A3A-85DA-46EE328C6FBF}" type="slidenum">
              <a:rPr lang="el-GR"/>
              <a:pPr>
                <a:defRPr/>
              </a:pPr>
              <a:t>‹#›</a:t>
            </a:fld>
            <a:endParaRPr lang="el-GR" dirty="0"/>
          </a:p>
        </p:txBody>
      </p:sp>
    </p:spTree>
    <p:extLst>
      <p:ext uri="{BB962C8B-B14F-4D97-AF65-F5344CB8AC3E}">
        <p14:creationId xmlns:p14="http://schemas.microsoft.com/office/powerpoint/2010/main" val="2205489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4058775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0875194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4193979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4392425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3789712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6021857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3635562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3716607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0000"/>
              </a:lnSpc>
              <a:spcBef>
                <a:spcPts val="1200"/>
              </a:spcBef>
              <a:defRPr sz="2400"/>
            </a:lvl1pPr>
            <a:lvl2pPr marL="742950" indent="-382588">
              <a:lnSpc>
                <a:spcPct val="110000"/>
              </a:lnSpc>
              <a:spcBef>
                <a:spcPts val="1200"/>
              </a:spcBef>
              <a:buFont typeface="Courier New" panose="02070309020205020404" pitchFamily="49" charset="0"/>
              <a:buChar char="o"/>
              <a:defRPr sz="2400"/>
            </a:lvl2pPr>
            <a:lvl3pPr marL="1143000" indent="-338138">
              <a:lnSpc>
                <a:spcPct val="110000"/>
              </a:lnSpc>
              <a:spcBef>
                <a:spcPts val="1200"/>
              </a:spcBef>
              <a:buFont typeface="Calibri" panose="020F0502020204030204" pitchFamily="34" charset="0"/>
              <a:buChar char="‒"/>
              <a:defRPr sz="2400"/>
            </a:lvl3pPr>
            <a:lvl4pPr>
              <a:lnSpc>
                <a:spcPct val="110000"/>
              </a:lnSpc>
              <a:spcBef>
                <a:spcPts val="1200"/>
              </a:spcBef>
              <a:defRPr sz="2400"/>
            </a:lvl4pPr>
            <a:lvl5pPr>
              <a:lnSpc>
                <a:spcPct val="110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1574417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209546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707"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hyperlink" Target="http://en.wikipedia.org/wiki/File:Primary-amine-2D-general.png" TargetMode="External"/><Relationship Id="rId1" Type="http://schemas.openxmlformats.org/officeDocument/2006/relationships/slideLayout" Target="../slideLayouts/slideLayout2.xml"/><Relationship Id="rId6" Type="http://schemas.openxmlformats.org/officeDocument/2006/relationships/hyperlink" Target="http://en.wikipedia.org/wiki/File:Amine-2D-general.png" TargetMode="External"/><Relationship Id="rId5" Type="http://schemas.openxmlformats.org/officeDocument/2006/relationships/image" Target="../media/image6.png"/><Relationship Id="rId4" Type="http://schemas.openxmlformats.org/officeDocument/2006/relationships/hyperlink" Target="http://en.wikipedia.org/wiki/File:Secondary-amine-2D-general.pn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upload.wikimedia.org/wikipedia/commons/6/6c/Ponceau_4R.svg" TargetMode="Externa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creativecommons.org/licenses/by-nc/3.0/" TargetMode="External"/><Relationship Id="rId3" Type="http://schemas.openxmlformats.org/officeDocument/2006/relationships/image" Target="../media/image43.png"/><Relationship Id="rId7" Type="http://schemas.openxmlformats.org/officeDocument/2006/relationships/hyperlink" Target="http://commons.wikimedia.org/wiki/User:Fir0002" TargetMode="External"/><Relationship Id="rId2" Type="http://schemas.openxmlformats.org/officeDocument/2006/relationships/hyperlink" Target="http://upload.wikimedia.org/wikipedia/commons/5/54/Methyl-orange-2D-skeletal.png" TargetMode="External"/><Relationship Id="rId1" Type="http://schemas.openxmlformats.org/officeDocument/2006/relationships/slideLayout" Target="../slideLayouts/slideLayout2.xml"/><Relationship Id="rId6" Type="http://schemas.openxmlformats.org/officeDocument/2006/relationships/hyperlink" Target="http://commons.wikimedia.org/wiki/File:Light_mauve_hydrangea.jpg" TargetMode="External"/><Relationship Id="rId5" Type="http://schemas.openxmlformats.org/officeDocument/2006/relationships/image" Target="../media/image44.jpeg"/><Relationship Id="rId4" Type="http://schemas.openxmlformats.org/officeDocument/2006/relationships/hyperlink" Target="http://upload.wikimedia.org/wikipedia/commons/c/c3/Light_mauve_hydrangea.jpg"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upload.wikimedia.org/wikipedia/commons/7/7d/Histamin_-_Histamine.svg" TargetMode="External"/><Relationship Id="rId3" Type="http://schemas.openxmlformats.org/officeDocument/2006/relationships/image" Target="../media/image45.png"/><Relationship Id="rId7" Type="http://schemas.openxmlformats.org/officeDocument/2006/relationships/image" Target="../media/image47.png"/><Relationship Id="rId2" Type="http://schemas.openxmlformats.org/officeDocument/2006/relationships/hyperlink" Target="http://upload.wikimedia.org/wikipedia/commons/e/e8/Epinephrine_structure_with_descriptor.svg" TargetMode="External"/><Relationship Id="rId1" Type="http://schemas.openxmlformats.org/officeDocument/2006/relationships/slideLayout" Target="../slideLayouts/slideLayout2.xml"/><Relationship Id="rId6" Type="http://schemas.openxmlformats.org/officeDocument/2006/relationships/hyperlink" Target="http://upload.wikimedia.org/wikipedia/commons/1/1b/Serotonin-2D-skeletal.png" TargetMode="External"/><Relationship Id="rId5" Type="http://schemas.openxmlformats.org/officeDocument/2006/relationships/image" Target="../media/image46.png"/><Relationship Id="rId4" Type="http://schemas.openxmlformats.org/officeDocument/2006/relationships/hyperlink" Target="http://upload.wikimedia.org/wikipedia/commons/6/6c/Dopamine2.svg" TargetMode="External"/><Relationship Id="rId9" Type="http://schemas.openxmlformats.org/officeDocument/2006/relationships/image" Target="../media/image48.png"/></Relationships>
</file>

<file path=ppt/slides/_rels/slide24.xml.rels><?xml version="1.0" encoding="UTF-8" standalone="yes"?>
<Relationships xmlns="http://schemas.openxmlformats.org/package/2006/relationships"><Relationship Id="rId8" Type="http://schemas.openxmlformats.org/officeDocument/2006/relationships/hyperlink" Target="http://upload.wikimedia.org/wikipedia/commons/6/63/Methamphetamine.svg" TargetMode="External"/><Relationship Id="rId3" Type="http://schemas.openxmlformats.org/officeDocument/2006/relationships/image" Target="../media/image49.png"/><Relationship Id="rId7" Type="http://schemas.openxmlformats.org/officeDocument/2006/relationships/image" Target="../media/image51.png"/><Relationship Id="rId2" Type="http://schemas.openxmlformats.org/officeDocument/2006/relationships/hyperlink" Target="http://upload.wikimedia.org/wikipedia/en/7/7c/Chlorphenamine.svg" TargetMode="External"/><Relationship Id="rId1" Type="http://schemas.openxmlformats.org/officeDocument/2006/relationships/slideLayout" Target="../slideLayouts/slideLayout2.xml"/><Relationship Id="rId6" Type="http://schemas.openxmlformats.org/officeDocument/2006/relationships/hyperlink" Target="http://upload.wikimedia.org/wikipedia/commons/2/28/Amphetamine-2D-skeletal.svg" TargetMode="External"/><Relationship Id="rId11" Type="http://schemas.openxmlformats.org/officeDocument/2006/relationships/image" Target="../media/image53.png"/><Relationship Id="rId5" Type="http://schemas.openxmlformats.org/officeDocument/2006/relationships/image" Target="../media/image50.png"/><Relationship Id="rId10" Type="http://schemas.openxmlformats.org/officeDocument/2006/relationships/hyperlink" Target="http://upload.wikimedia.org/wikipedia/commons/2/2a/Clomipramine.svg" TargetMode="External"/><Relationship Id="rId4" Type="http://schemas.openxmlformats.org/officeDocument/2006/relationships/hyperlink" Target="http://upload.wikimedia.org/wikipedia/commons/9/91/(-)-Ephedrin.svg" TargetMode="External"/><Relationship Id="rId9" Type="http://schemas.openxmlformats.org/officeDocument/2006/relationships/image" Target="../media/image5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hyperlink" Target="http://upload.wikimedia.org/wikipedia/commons/f/f0/Thiamin.svg" TargetMode="External"/><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hyperlink" Target="http://upload.wikimedia.org/wikipedia/commons/7/70/Nicotine.svg" TargetMode="External"/><Relationship Id="rId1" Type="http://schemas.openxmlformats.org/officeDocument/2006/relationships/slideLayout" Target="../slideLayouts/slideLayout2.xml"/><Relationship Id="rId6" Type="http://schemas.openxmlformats.org/officeDocument/2006/relationships/hyperlink" Target="http://upload.wikimedia.org/wikipedia/commons/3/33/Morphin_-_Morphine.svg" TargetMode="External"/><Relationship Id="rId5" Type="http://schemas.openxmlformats.org/officeDocument/2006/relationships/image" Target="../media/image9.png"/><Relationship Id="rId4" Type="http://schemas.openxmlformats.org/officeDocument/2006/relationships/hyperlink" Target="http://upload.wikimedia.org/wikipedia/commons/6/64/Atropine.svg" TargetMode="External"/><Relationship Id="rId9"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upload.wikimedia.org/wikipedia/commons/c/cf/Diaminobutane.png"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upload.wikimedia.org/wikipedia/commons/f/f5/Propylamine.png" TargetMode="Externa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http://upload.wikimedia.org/wikipedia/commons/1/18/Diphenylamine.png" TargetMode="Externa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hyperlink" Target="http://www2.chemistry.msu.edu/faculty/reusch/VirtTxtJml/Images2/aminomen.gif"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Ανόργανη και Οργανική Χημεία (Θ)</a:t>
            </a:r>
            <a:endParaRPr lang="el-GR" sz="3600" b="1" dirty="0">
              <a:solidFill>
                <a:schemeClr val="tx1"/>
              </a:solidFill>
              <a:latin typeface="+mn-lt"/>
            </a:endParaRPr>
          </a:p>
        </p:txBody>
      </p:sp>
      <p:sp>
        <p:nvSpPr>
          <p:cNvPr id="3" name="Υπότιτλος 2"/>
          <p:cNvSpPr>
            <a:spLocks noGrp="1"/>
          </p:cNvSpPr>
          <p:nvPr>
            <p:ph type="subTitle" idx="1"/>
          </p:nvPr>
        </p:nvSpPr>
        <p:spPr>
          <a:xfrm>
            <a:off x="0" y="3096542"/>
            <a:ext cx="9144000" cy="2060650"/>
          </a:xfrm>
        </p:spPr>
        <p:txBody>
          <a:bodyPr>
            <a:normAutofit/>
          </a:bodyPr>
          <a:lstStyle/>
          <a:p>
            <a:pPr>
              <a:spcBef>
                <a:spcPts val="0"/>
              </a:spcBef>
              <a:spcAft>
                <a:spcPts val="2400"/>
              </a:spcAft>
            </a:pPr>
            <a:r>
              <a:rPr lang="el-GR" sz="2600" b="1" dirty="0" smtClean="0"/>
              <a:t>Ενότητα </a:t>
            </a:r>
            <a:r>
              <a:rPr lang="en-US" sz="2600" b="1" dirty="0" smtClean="0"/>
              <a:t>18</a:t>
            </a:r>
            <a:r>
              <a:rPr lang="el-GR" sz="2600" dirty="0" smtClean="0"/>
              <a:t>:</a:t>
            </a:r>
            <a:r>
              <a:rPr lang="en-US" sz="2600" dirty="0" smtClean="0"/>
              <a:t> </a:t>
            </a:r>
            <a:r>
              <a:rPr lang="el-GR" sz="2600" dirty="0"/>
              <a:t>Αμίνες</a:t>
            </a:r>
            <a:endParaRPr lang="en-US" sz="2600" dirty="0" smtClean="0"/>
          </a:p>
          <a:p>
            <a:pPr>
              <a:spcBef>
                <a:spcPts val="0"/>
              </a:spcBef>
              <a:spcAft>
                <a:spcPts val="600"/>
              </a:spcAft>
            </a:pPr>
            <a:r>
              <a:rPr lang="el-GR" sz="2200" dirty="0" smtClean="0"/>
              <a:t>Σπύρος Παπαγεωργίου, </a:t>
            </a:r>
            <a:r>
              <a:rPr lang="el-GR" sz="2200" dirty="0"/>
              <a:t>Χημικός </a:t>
            </a:r>
            <a:r>
              <a:rPr lang="en-US" sz="2200" dirty="0"/>
              <a:t>MSc</a:t>
            </a:r>
            <a:r>
              <a:rPr lang="en-US" sz="2200" dirty="0" smtClean="0"/>
              <a:t>, </a:t>
            </a:r>
            <a:r>
              <a:rPr lang="el-GR" sz="2200" dirty="0" smtClean="0"/>
              <a:t>Καθηγητής Εφαρμογών</a:t>
            </a:r>
          </a:p>
          <a:p>
            <a:pPr>
              <a:spcBef>
                <a:spcPts val="0"/>
              </a:spcBef>
            </a:pPr>
            <a:r>
              <a:rPr lang="el-GR" sz="2200" dirty="0" smtClean="0"/>
              <a:t>Τμήμα Αισθητικής και Κοσμητολογίας</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l-GR" altLang="el-GR" dirty="0"/>
              <a:t>Βασικότητα αμινών</a:t>
            </a:r>
            <a:r>
              <a:rPr lang="en-US" altLang="el-GR" dirty="0"/>
              <a:t> </a:t>
            </a:r>
            <a:r>
              <a:rPr lang="el-GR" altLang="el-GR" sz="3000" b="0" dirty="0" smtClean="0"/>
              <a:t>3/4</a:t>
            </a:r>
            <a:endParaRPr lang="el-GR" altLang="el-GR" dirty="0" smtClean="0"/>
          </a:p>
        </p:txBody>
      </p:sp>
      <p:sp>
        <p:nvSpPr>
          <p:cNvPr id="11267" name="Rectangle 6"/>
          <p:cNvSpPr>
            <a:spLocks noChangeArrowheads="1"/>
          </p:cNvSpPr>
          <p:nvPr/>
        </p:nvSpPr>
        <p:spPr bwMode="auto">
          <a:xfrm>
            <a:off x="539750" y="1196975"/>
            <a:ext cx="375763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l-GR" sz="2200" dirty="0">
                <a:latin typeface="+mn-lt"/>
              </a:rPr>
              <a:t>Inductive effect of alkyl </a:t>
            </a:r>
            <a:r>
              <a:rPr lang="en-US" altLang="el-GR" sz="2200" dirty="0" smtClean="0">
                <a:latin typeface="+mn-lt"/>
              </a:rPr>
              <a:t>groups.</a:t>
            </a:r>
            <a:endParaRPr lang="el-GR" altLang="el-GR" sz="2200" dirty="0">
              <a:latin typeface="+mn-lt"/>
            </a:endParaRPr>
          </a:p>
        </p:txBody>
      </p:sp>
      <p:sp>
        <p:nvSpPr>
          <p:cNvPr id="11268" name="Rectangle 7"/>
          <p:cNvSpPr>
            <a:spLocks noChangeArrowheads="1"/>
          </p:cNvSpPr>
          <p:nvPr/>
        </p:nvSpPr>
        <p:spPr bwMode="auto">
          <a:xfrm>
            <a:off x="539750" y="1772816"/>
            <a:ext cx="842486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l-GR" sz="2200" dirty="0">
                <a:latin typeface="+mn-lt"/>
              </a:rPr>
              <a:t>Inductive effect of alkyl groups raises the energy of the lone pair of electrons, thus elevating the </a:t>
            </a:r>
            <a:r>
              <a:rPr lang="en-US" altLang="el-GR" sz="2200" dirty="0" smtClean="0">
                <a:latin typeface="+mn-lt"/>
              </a:rPr>
              <a:t>basicity.</a:t>
            </a:r>
            <a:endParaRPr lang="el-GR" altLang="el-GR" sz="2200" dirty="0">
              <a:latin typeface="+mn-lt"/>
            </a:endParaRPr>
          </a:p>
        </p:txBody>
      </p:sp>
      <p:graphicFrame>
        <p:nvGraphicFramePr>
          <p:cNvPr id="9" name="Table 8"/>
          <p:cNvGraphicFramePr>
            <a:graphicFrameLocks noGrp="1"/>
          </p:cNvGraphicFramePr>
          <p:nvPr>
            <p:extLst>
              <p:ext uri="{D42A27DB-BD31-4B8C-83A1-F6EECF244321}">
                <p14:modId xmlns:p14="http://schemas.microsoft.com/office/powerpoint/2010/main" val="1501199982"/>
              </p:ext>
            </p:extLst>
          </p:nvPr>
        </p:nvGraphicFramePr>
        <p:xfrm>
          <a:off x="1470303" y="3140968"/>
          <a:ext cx="6203394" cy="2773596"/>
        </p:xfrm>
        <a:graphic>
          <a:graphicData uri="http://schemas.openxmlformats.org/drawingml/2006/table">
            <a:tbl>
              <a:tblPr firstRow="1" bandRow="1">
                <a:tableStyleId>{5C22544A-7EE6-4342-B048-85BDC9FD1C3A}</a:tableStyleId>
              </a:tblPr>
              <a:tblGrid>
                <a:gridCol w="3143000"/>
                <a:gridCol w="3060394"/>
              </a:tblGrid>
              <a:tr h="370795">
                <a:tc>
                  <a:txBody>
                    <a:bodyPr/>
                    <a:lstStyle/>
                    <a:p>
                      <a:endParaRPr lang="en-US" sz="2000" dirty="0"/>
                    </a:p>
                  </a:txBody>
                  <a:tcPr marL="91442" marR="91442" marT="45714" marB="45714" anchor="ctr"/>
                </a:tc>
                <a:tc>
                  <a:txBody>
                    <a:bodyPr/>
                    <a:lstStyle/>
                    <a:p>
                      <a:r>
                        <a:rPr lang="en-US" sz="2000" b="1" i="0" kern="1200" dirty="0" smtClean="0">
                          <a:solidFill>
                            <a:schemeClr val="lt1"/>
                          </a:solidFill>
                          <a:latin typeface="+mn-lt"/>
                          <a:ea typeface="+mn-ea"/>
                          <a:cs typeface="+mn-cs"/>
                        </a:rPr>
                        <a:t>K</a:t>
                      </a:r>
                      <a:r>
                        <a:rPr lang="en-US" sz="2000" b="1" i="0" kern="1200" baseline="-25000" dirty="0" smtClean="0">
                          <a:solidFill>
                            <a:schemeClr val="lt1"/>
                          </a:solidFill>
                          <a:latin typeface="+mn-lt"/>
                          <a:ea typeface="+mn-ea"/>
                          <a:cs typeface="+mn-cs"/>
                        </a:rPr>
                        <a:t>b</a:t>
                      </a:r>
                      <a:endParaRPr lang="en-US" sz="2000" dirty="0"/>
                    </a:p>
                  </a:txBody>
                  <a:tcPr marL="91442" marR="91442" marT="45714" marB="45714" anchor="ctr"/>
                </a:tc>
              </a:tr>
              <a:tr h="370795">
                <a:tc>
                  <a:txBody>
                    <a:bodyPr/>
                    <a:lstStyle/>
                    <a:p>
                      <a:r>
                        <a:rPr lang="en-US" sz="2000" u="none" strike="noStrike" dirty="0">
                          <a:solidFill>
                            <a:srgbClr val="0B0080"/>
                          </a:solidFill>
                        </a:rPr>
                        <a:t>Ammonia</a:t>
                      </a:r>
                      <a:r>
                        <a:rPr lang="en-US" sz="2000" dirty="0"/>
                        <a:t> NH</a:t>
                      </a:r>
                      <a:r>
                        <a:rPr lang="en-US" sz="2000" baseline="-25000" dirty="0"/>
                        <a:t>3</a:t>
                      </a:r>
                      <a:endParaRPr lang="en-US" sz="2000" dirty="0"/>
                    </a:p>
                  </a:txBody>
                  <a:tcPr marL="91442" marR="91442" marT="45714" marB="45714" anchor="ctr"/>
                </a:tc>
                <a:tc>
                  <a:txBody>
                    <a:bodyPr/>
                    <a:lstStyle/>
                    <a:p>
                      <a:r>
                        <a:rPr lang="en-US" sz="2000" dirty="0"/>
                        <a:t>1.8·10</a:t>
                      </a:r>
                      <a:r>
                        <a:rPr lang="en-US" sz="2000" baseline="30000" dirty="0"/>
                        <a:t>−5</a:t>
                      </a:r>
                      <a:r>
                        <a:rPr lang="en-US" sz="2000" dirty="0"/>
                        <a:t> M</a:t>
                      </a:r>
                    </a:p>
                  </a:txBody>
                  <a:tcPr marL="91442" marR="91442" marT="45714" marB="45714" anchor="ctr"/>
                </a:tc>
              </a:tr>
              <a:tr h="370795">
                <a:tc>
                  <a:txBody>
                    <a:bodyPr/>
                    <a:lstStyle/>
                    <a:p>
                      <a:r>
                        <a:rPr lang="en-US" sz="2000" u="none" strike="noStrike" dirty="0" smtClean="0">
                          <a:solidFill>
                            <a:srgbClr val="0B0080"/>
                          </a:solidFill>
                        </a:rPr>
                        <a:t>Propylamine</a:t>
                      </a:r>
                      <a:r>
                        <a:rPr lang="en-US" sz="2000" u="none" strike="noStrike" baseline="0" dirty="0" smtClean="0">
                          <a:solidFill>
                            <a:schemeClr val="dk1"/>
                          </a:solidFill>
                        </a:rPr>
                        <a:t> </a:t>
                      </a:r>
                      <a:r>
                        <a:rPr lang="en-US" sz="2000" dirty="0" smtClean="0"/>
                        <a:t>CH</a:t>
                      </a:r>
                      <a:r>
                        <a:rPr lang="en-US" sz="2000" baseline="-25000" dirty="0" smtClean="0"/>
                        <a:t>3</a:t>
                      </a:r>
                      <a:r>
                        <a:rPr lang="en-US" sz="2000" dirty="0" smtClean="0"/>
                        <a:t>CH</a:t>
                      </a:r>
                      <a:r>
                        <a:rPr lang="en-US" sz="2000" baseline="-25000" dirty="0" smtClean="0"/>
                        <a:t>2</a:t>
                      </a:r>
                      <a:r>
                        <a:rPr lang="en-US" sz="2000" dirty="0" smtClean="0"/>
                        <a:t>CH</a:t>
                      </a:r>
                      <a:r>
                        <a:rPr lang="en-US" sz="2000" baseline="-25000" dirty="0" smtClean="0"/>
                        <a:t>2</a:t>
                      </a:r>
                      <a:r>
                        <a:rPr lang="en-US" sz="2000" dirty="0" smtClean="0"/>
                        <a:t>NH</a:t>
                      </a:r>
                      <a:r>
                        <a:rPr lang="en-US" sz="2000" baseline="-25000" dirty="0" smtClean="0"/>
                        <a:t>2</a:t>
                      </a:r>
                      <a:endParaRPr lang="en-US" sz="2000" dirty="0"/>
                    </a:p>
                  </a:txBody>
                  <a:tcPr marL="91442" marR="91442" marT="45714" marB="45714" anchor="ctr"/>
                </a:tc>
                <a:tc>
                  <a:txBody>
                    <a:bodyPr/>
                    <a:lstStyle/>
                    <a:p>
                      <a:r>
                        <a:rPr lang="en-US" sz="2000" dirty="0"/>
                        <a:t>4.7·10</a:t>
                      </a:r>
                      <a:r>
                        <a:rPr lang="en-US" sz="2000" baseline="30000" dirty="0"/>
                        <a:t>−4</a:t>
                      </a:r>
                      <a:r>
                        <a:rPr lang="en-US" sz="2000" dirty="0"/>
                        <a:t> M</a:t>
                      </a:r>
                    </a:p>
                  </a:txBody>
                  <a:tcPr marL="91442" marR="91442" marT="45714" marB="45714" anchor="ctr"/>
                </a:tc>
              </a:tr>
              <a:tr h="370795">
                <a:tc>
                  <a:txBody>
                    <a:bodyPr/>
                    <a:lstStyle/>
                    <a:p>
                      <a:r>
                        <a:rPr lang="en-US" sz="2000" u="none" strike="noStrike" dirty="0">
                          <a:solidFill>
                            <a:srgbClr val="0B0080"/>
                          </a:solidFill>
                        </a:rPr>
                        <a:t>2-Propylamine</a:t>
                      </a:r>
                      <a:r>
                        <a:rPr lang="en-US" sz="2000" dirty="0"/>
                        <a:t> (CH</a:t>
                      </a:r>
                      <a:r>
                        <a:rPr lang="en-US" sz="2000" baseline="-25000" dirty="0"/>
                        <a:t>3</a:t>
                      </a:r>
                      <a:r>
                        <a:rPr lang="en-US" sz="2000" dirty="0"/>
                        <a:t>)</a:t>
                      </a:r>
                      <a:r>
                        <a:rPr lang="en-US" sz="2000" baseline="-25000" dirty="0"/>
                        <a:t>2</a:t>
                      </a:r>
                      <a:r>
                        <a:rPr lang="en-US" sz="2000" dirty="0"/>
                        <a:t>CHNH</a:t>
                      </a:r>
                      <a:r>
                        <a:rPr lang="en-US" sz="2000" baseline="-25000" dirty="0"/>
                        <a:t>2</a:t>
                      </a:r>
                      <a:endParaRPr lang="en-US" sz="2000" dirty="0"/>
                    </a:p>
                  </a:txBody>
                  <a:tcPr marL="91442" marR="91442" marT="45714" marB="45714" anchor="ctr"/>
                </a:tc>
                <a:tc>
                  <a:txBody>
                    <a:bodyPr/>
                    <a:lstStyle/>
                    <a:p>
                      <a:r>
                        <a:rPr lang="en-US" sz="2000" dirty="0"/>
                        <a:t>3.4·10</a:t>
                      </a:r>
                      <a:r>
                        <a:rPr lang="en-US" sz="2000" baseline="30000" dirty="0"/>
                        <a:t>−4</a:t>
                      </a:r>
                      <a:r>
                        <a:rPr lang="en-US" sz="2000" dirty="0"/>
                        <a:t> M</a:t>
                      </a:r>
                    </a:p>
                  </a:txBody>
                  <a:tcPr marL="91442" marR="91442" marT="45714" marB="45714" anchor="ctr"/>
                </a:tc>
              </a:tr>
              <a:tr h="370795">
                <a:tc>
                  <a:txBody>
                    <a:bodyPr/>
                    <a:lstStyle/>
                    <a:p>
                      <a:r>
                        <a:rPr lang="en-US" sz="2000" u="none" strike="noStrike" dirty="0">
                          <a:solidFill>
                            <a:srgbClr val="0B0080"/>
                          </a:solidFill>
                        </a:rPr>
                        <a:t>Methylamine</a:t>
                      </a:r>
                      <a:r>
                        <a:rPr lang="en-US" sz="2000" dirty="0"/>
                        <a:t> CH</a:t>
                      </a:r>
                      <a:r>
                        <a:rPr lang="en-US" sz="2000" baseline="-25000" dirty="0"/>
                        <a:t>3</a:t>
                      </a:r>
                      <a:r>
                        <a:rPr lang="en-US" sz="2000" dirty="0"/>
                        <a:t>NH</a:t>
                      </a:r>
                      <a:r>
                        <a:rPr lang="en-US" sz="2000" baseline="-25000" dirty="0"/>
                        <a:t>2</a:t>
                      </a:r>
                      <a:endParaRPr lang="en-US" sz="2000" dirty="0"/>
                    </a:p>
                  </a:txBody>
                  <a:tcPr marL="91442" marR="91442" marT="45714" marB="45714" anchor="ctr"/>
                </a:tc>
                <a:tc>
                  <a:txBody>
                    <a:bodyPr/>
                    <a:lstStyle/>
                    <a:p>
                      <a:r>
                        <a:rPr lang="en-US" sz="2000" dirty="0"/>
                        <a:t>4.4·10</a:t>
                      </a:r>
                      <a:r>
                        <a:rPr lang="en-US" sz="2000" baseline="30000" dirty="0"/>
                        <a:t>−4</a:t>
                      </a:r>
                      <a:r>
                        <a:rPr lang="en-US" sz="2000" dirty="0"/>
                        <a:t> M</a:t>
                      </a:r>
                    </a:p>
                  </a:txBody>
                  <a:tcPr marL="91442" marR="91442" marT="45714" marB="45714" anchor="ctr"/>
                </a:tc>
              </a:tr>
              <a:tr h="370795">
                <a:tc>
                  <a:txBody>
                    <a:bodyPr/>
                    <a:lstStyle/>
                    <a:p>
                      <a:r>
                        <a:rPr lang="en-US" sz="2000" u="none" strike="noStrike" dirty="0">
                          <a:solidFill>
                            <a:srgbClr val="0B0080"/>
                          </a:solidFill>
                        </a:rPr>
                        <a:t>Dimethylamine</a:t>
                      </a:r>
                      <a:r>
                        <a:rPr lang="en-US" sz="2000" dirty="0"/>
                        <a:t> (CH</a:t>
                      </a:r>
                      <a:r>
                        <a:rPr lang="en-US" sz="2000" baseline="-25000" dirty="0"/>
                        <a:t>3</a:t>
                      </a:r>
                      <a:r>
                        <a:rPr lang="en-US" sz="2000" dirty="0"/>
                        <a:t>)</a:t>
                      </a:r>
                      <a:r>
                        <a:rPr lang="en-US" sz="2000" baseline="-25000" dirty="0"/>
                        <a:t>2</a:t>
                      </a:r>
                      <a:r>
                        <a:rPr lang="en-US" sz="2000" dirty="0"/>
                        <a:t>NH</a:t>
                      </a:r>
                    </a:p>
                  </a:txBody>
                  <a:tcPr marL="91442" marR="91442" marT="45714" marB="45714" anchor="ctr"/>
                </a:tc>
                <a:tc>
                  <a:txBody>
                    <a:bodyPr/>
                    <a:lstStyle/>
                    <a:p>
                      <a:r>
                        <a:rPr lang="en-US" sz="2000" dirty="0"/>
                        <a:t>5.4·10</a:t>
                      </a:r>
                      <a:r>
                        <a:rPr lang="en-US" sz="2000" baseline="30000" dirty="0"/>
                        <a:t>−4</a:t>
                      </a:r>
                      <a:r>
                        <a:rPr lang="en-US" sz="2000" dirty="0"/>
                        <a:t> M</a:t>
                      </a:r>
                    </a:p>
                  </a:txBody>
                  <a:tcPr marL="91442" marR="91442" marT="45714" marB="45714" anchor="ctr"/>
                </a:tc>
              </a:tr>
              <a:tr h="370795">
                <a:tc>
                  <a:txBody>
                    <a:bodyPr/>
                    <a:lstStyle/>
                    <a:p>
                      <a:r>
                        <a:rPr lang="en-US" sz="2000" u="none" strike="noStrike" dirty="0">
                          <a:solidFill>
                            <a:srgbClr val="0B0080"/>
                          </a:solidFill>
                        </a:rPr>
                        <a:t>Trimethylamine</a:t>
                      </a:r>
                      <a:r>
                        <a:rPr lang="en-US" sz="2000" dirty="0"/>
                        <a:t> (CH</a:t>
                      </a:r>
                      <a:r>
                        <a:rPr lang="en-US" sz="2000" baseline="-25000" dirty="0"/>
                        <a:t>3</a:t>
                      </a:r>
                      <a:r>
                        <a:rPr lang="en-US" sz="2000" dirty="0"/>
                        <a:t>)</a:t>
                      </a:r>
                      <a:r>
                        <a:rPr lang="en-US" sz="2000" baseline="-25000" dirty="0"/>
                        <a:t>3</a:t>
                      </a:r>
                      <a:r>
                        <a:rPr lang="en-US" sz="2000" dirty="0"/>
                        <a:t>N</a:t>
                      </a:r>
                    </a:p>
                  </a:txBody>
                  <a:tcPr marL="91442" marR="91442" marT="45714" marB="45714" anchor="ctr"/>
                </a:tc>
                <a:tc>
                  <a:txBody>
                    <a:bodyPr/>
                    <a:lstStyle/>
                    <a:p>
                      <a:r>
                        <a:rPr lang="en-US" sz="2000" dirty="0"/>
                        <a:t>5.9·10</a:t>
                      </a:r>
                      <a:r>
                        <a:rPr lang="en-US" sz="2000" baseline="30000" dirty="0"/>
                        <a:t>−5</a:t>
                      </a:r>
                      <a:r>
                        <a:rPr lang="en-US" sz="2000" dirty="0"/>
                        <a:t> M</a:t>
                      </a:r>
                    </a:p>
                  </a:txBody>
                  <a:tcPr marL="91442" marR="91442" marT="45714" marB="45714" anchor="ctr"/>
                </a:tc>
              </a:tr>
            </a:tbl>
          </a:graphicData>
        </a:graphic>
      </p:graphicFrame>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14052851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l-GR" altLang="el-GR" dirty="0"/>
              <a:t>Βασικότητα αμινών</a:t>
            </a:r>
            <a:r>
              <a:rPr lang="en-US" altLang="el-GR" dirty="0"/>
              <a:t> </a:t>
            </a:r>
            <a:r>
              <a:rPr lang="el-GR" altLang="el-GR" sz="3000" b="0" dirty="0" smtClean="0"/>
              <a:t>4/4</a:t>
            </a:r>
            <a:endParaRPr lang="el-GR" altLang="el-GR" dirty="0" smtClean="0"/>
          </a:p>
        </p:txBody>
      </p:sp>
      <p:sp>
        <p:nvSpPr>
          <p:cNvPr id="12291" name="Rectangle 6"/>
          <p:cNvSpPr>
            <a:spLocks noChangeArrowheads="1"/>
          </p:cNvSpPr>
          <p:nvPr/>
        </p:nvSpPr>
        <p:spPr bwMode="auto">
          <a:xfrm>
            <a:off x="539750" y="1196975"/>
            <a:ext cx="461248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l-GR" sz="2200" dirty="0">
                <a:latin typeface="+mn-lt"/>
              </a:rPr>
              <a:t>Mesomeric effect of aromatic </a:t>
            </a:r>
            <a:r>
              <a:rPr lang="en-US" altLang="el-GR" sz="2200" dirty="0" smtClean="0">
                <a:latin typeface="+mn-lt"/>
              </a:rPr>
              <a:t>systems.</a:t>
            </a:r>
            <a:endParaRPr lang="el-GR" altLang="el-GR" sz="2200" dirty="0">
              <a:latin typeface="+mn-lt"/>
            </a:endParaRPr>
          </a:p>
        </p:txBody>
      </p:sp>
      <p:sp>
        <p:nvSpPr>
          <p:cNvPr id="12292" name="Rectangle 7"/>
          <p:cNvSpPr>
            <a:spLocks noChangeArrowheads="1"/>
          </p:cNvSpPr>
          <p:nvPr/>
        </p:nvSpPr>
        <p:spPr bwMode="auto">
          <a:xfrm>
            <a:off x="539750" y="1694418"/>
            <a:ext cx="8424863"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l-GR" sz="2200" dirty="0">
                <a:latin typeface="+mn-lt"/>
              </a:rPr>
              <a:t>Mesomeric effect of aromatic ring delocalises the lone pair of electrons on nitrogen into the ring, resulting in decreased basicity. Substituents on the aromatic ring, and their positions relative to the amine group may also considerably alter basicity.</a:t>
            </a:r>
            <a:endParaRPr lang="el-GR" altLang="el-GR" sz="2200" dirty="0">
              <a:latin typeface="+mn-lt"/>
            </a:endParaRPr>
          </a:p>
        </p:txBody>
      </p:sp>
      <p:graphicFrame>
        <p:nvGraphicFramePr>
          <p:cNvPr id="9" name="Table 8"/>
          <p:cNvGraphicFramePr>
            <a:graphicFrameLocks noGrp="1"/>
          </p:cNvGraphicFramePr>
          <p:nvPr>
            <p:extLst>
              <p:ext uri="{D42A27DB-BD31-4B8C-83A1-F6EECF244321}">
                <p14:modId xmlns:p14="http://schemas.microsoft.com/office/powerpoint/2010/main" val="648843452"/>
              </p:ext>
            </p:extLst>
          </p:nvPr>
        </p:nvGraphicFramePr>
        <p:xfrm>
          <a:off x="1421765" y="3356992"/>
          <a:ext cx="6300471" cy="2620998"/>
        </p:xfrm>
        <a:graphic>
          <a:graphicData uri="http://schemas.openxmlformats.org/drawingml/2006/table">
            <a:tbl>
              <a:tblPr firstRow="1" bandRow="1">
                <a:tableStyleId>{5C22544A-7EE6-4342-B048-85BDC9FD1C3A}</a:tableStyleId>
              </a:tblPr>
              <a:tblGrid>
                <a:gridCol w="3240401"/>
                <a:gridCol w="3060070"/>
              </a:tblGrid>
              <a:tr h="370795">
                <a:tc>
                  <a:txBody>
                    <a:bodyPr/>
                    <a:lstStyle/>
                    <a:p>
                      <a:endParaRPr lang="en-US" sz="2000" dirty="0"/>
                    </a:p>
                  </a:txBody>
                  <a:tcPr marL="91432" marR="91432" marT="45714" marB="45714" anchor="ctr"/>
                </a:tc>
                <a:tc>
                  <a:txBody>
                    <a:bodyPr/>
                    <a:lstStyle/>
                    <a:p>
                      <a:r>
                        <a:rPr lang="en-US" sz="2000" b="1" i="0" kern="1200" dirty="0" smtClean="0">
                          <a:solidFill>
                            <a:schemeClr val="lt1"/>
                          </a:solidFill>
                          <a:latin typeface="+mn-lt"/>
                          <a:ea typeface="+mn-ea"/>
                          <a:cs typeface="+mn-cs"/>
                        </a:rPr>
                        <a:t>K</a:t>
                      </a:r>
                      <a:r>
                        <a:rPr lang="en-US" sz="2000" b="1" i="0" kern="1200" baseline="-25000" dirty="0" smtClean="0">
                          <a:solidFill>
                            <a:schemeClr val="lt1"/>
                          </a:solidFill>
                          <a:latin typeface="+mn-lt"/>
                          <a:ea typeface="+mn-ea"/>
                          <a:cs typeface="+mn-cs"/>
                        </a:rPr>
                        <a:t>b</a:t>
                      </a:r>
                      <a:endParaRPr lang="en-US" sz="2000" dirty="0"/>
                    </a:p>
                  </a:txBody>
                  <a:tcPr marL="91432" marR="91432" marT="45714" marB="45714" anchor="ctr"/>
                </a:tc>
              </a:tr>
              <a:tr h="370795">
                <a:tc>
                  <a:txBody>
                    <a:bodyPr/>
                    <a:lstStyle/>
                    <a:p>
                      <a:r>
                        <a:rPr lang="en-US" sz="2000" u="none" strike="noStrike" dirty="0">
                          <a:solidFill>
                            <a:srgbClr val="0B0080"/>
                          </a:solidFill>
                        </a:rPr>
                        <a:t>Ammonia</a:t>
                      </a:r>
                      <a:r>
                        <a:rPr lang="en-US" sz="2000" dirty="0"/>
                        <a:t> NH</a:t>
                      </a:r>
                      <a:r>
                        <a:rPr lang="en-US" sz="2000" baseline="-25000" dirty="0"/>
                        <a:t>3</a:t>
                      </a:r>
                      <a:endParaRPr lang="en-US" sz="2000" dirty="0"/>
                    </a:p>
                  </a:txBody>
                  <a:tcPr marL="19048" marR="19048" marT="19048" marB="19048" anchor="ctr"/>
                </a:tc>
                <a:tc>
                  <a:txBody>
                    <a:bodyPr/>
                    <a:lstStyle/>
                    <a:p>
                      <a:r>
                        <a:rPr lang="en-US" sz="2000" dirty="0"/>
                        <a:t>1.8·10</a:t>
                      </a:r>
                      <a:r>
                        <a:rPr lang="en-US" sz="2000" baseline="30000" dirty="0"/>
                        <a:t>−5</a:t>
                      </a:r>
                      <a:r>
                        <a:rPr lang="en-US" sz="2000" dirty="0"/>
                        <a:t> M</a:t>
                      </a:r>
                    </a:p>
                  </a:txBody>
                  <a:tcPr marL="19048" marR="19048" marT="19048" marB="19048" anchor="ctr"/>
                </a:tc>
              </a:tr>
              <a:tr h="370795">
                <a:tc>
                  <a:txBody>
                    <a:bodyPr/>
                    <a:lstStyle/>
                    <a:p>
                      <a:r>
                        <a:rPr lang="en-US" sz="2000" u="none" strike="noStrike" dirty="0">
                          <a:solidFill>
                            <a:srgbClr val="0B0080"/>
                          </a:solidFill>
                        </a:rPr>
                        <a:t>Aniline</a:t>
                      </a:r>
                      <a:r>
                        <a:rPr lang="en-US" sz="2000" dirty="0"/>
                        <a:t> C</a:t>
                      </a:r>
                      <a:r>
                        <a:rPr lang="en-US" sz="2000" baseline="-25000" dirty="0"/>
                        <a:t>6</a:t>
                      </a:r>
                      <a:r>
                        <a:rPr lang="en-US" sz="2000" dirty="0"/>
                        <a:t>H</a:t>
                      </a:r>
                      <a:r>
                        <a:rPr lang="en-US" sz="2000" baseline="-25000" dirty="0"/>
                        <a:t>5</a:t>
                      </a:r>
                      <a:r>
                        <a:rPr lang="en-US" sz="2000" dirty="0"/>
                        <a:t>NH</a:t>
                      </a:r>
                      <a:r>
                        <a:rPr lang="en-US" sz="2000" baseline="-25000" dirty="0"/>
                        <a:t>2</a:t>
                      </a:r>
                      <a:endParaRPr lang="en-US" sz="2000" dirty="0"/>
                    </a:p>
                  </a:txBody>
                  <a:tcPr marL="19048" marR="19048" marT="19048" marB="19048" anchor="ctr"/>
                </a:tc>
                <a:tc>
                  <a:txBody>
                    <a:bodyPr/>
                    <a:lstStyle/>
                    <a:p>
                      <a:r>
                        <a:rPr lang="en-US" sz="2000" dirty="0"/>
                        <a:t>3.8·10</a:t>
                      </a:r>
                      <a:r>
                        <a:rPr lang="en-US" sz="2000" baseline="30000" dirty="0"/>
                        <a:t>−10</a:t>
                      </a:r>
                      <a:r>
                        <a:rPr lang="en-US" sz="2000" dirty="0"/>
                        <a:t> M</a:t>
                      </a:r>
                    </a:p>
                  </a:txBody>
                  <a:tcPr marL="19048" marR="19048" marT="19048" marB="19048" anchor="ctr"/>
                </a:tc>
              </a:tr>
              <a:tr h="370795">
                <a:tc>
                  <a:txBody>
                    <a:bodyPr/>
                    <a:lstStyle/>
                    <a:p>
                      <a:r>
                        <a:rPr lang="en-US" sz="2000" u="none" strike="noStrike" dirty="0">
                          <a:solidFill>
                            <a:srgbClr val="0B0080"/>
                          </a:solidFill>
                        </a:rPr>
                        <a:t>4-Methylaniline</a:t>
                      </a:r>
                      <a:r>
                        <a:rPr lang="en-US" sz="2000" dirty="0"/>
                        <a:t> 4-CH</a:t>
                      </a:r>
                      <a:r>
                        <a:rPr lang="en-US" sz="2000" baseline="-25000" dirty="0"/>
                        <a:t>3</a:t>
                      </a:r>
                      <a:r>
                        <a:rPr lang="en-US" sz="2000" dirty="0"/>
                        <a:t>C</a:t>
                      </a:r>
                      <a:r>
                        <a:rPr lang="en-US" sz="2000" baseline="-25000" dirty="0"/>
                        <a:t>6</a:t>
                      </a:r>
                      <a:r>
                        <a:rPr lang="en-US" sz="2000" dirty="0"/>
                        <a:t>H</a:t>
                      </a:r>
                      <a:r>
                        <a:rPr lang="en-US" sz="2000" baseline="-25000" dirty="0"/>
                        <a:t>4</a:t>
                      </a:r>
                      <a:r>
                        <a:rPr lang="en-US" sz="2000" dirty="0"/>
                        <a:t>NH</a:t>
                      </a:r>
                      <a:r>
                        <a:rPr lang="en-US" sz="2000" baseline="-25000" dirty="0"/>
                        <a:t>2</a:t>
                      </a:r>
                      <a:endParaRPr lang="en-US" sz="2000" dirty="0"/>
                    </a:p>
                  </a:txBody>
                  <a:tcPr marL="19048" marR="19048" marT="19048" marB="19048" anchor="ctr"/>
                </a:tc>
                <a:tc>
                  <a:txBody>
                    <a:bodyPr/>
                    <a:lstStyle/>
                    <a:p>
                      <a:r>
                        <a:rPr lang="en-US" sz="2000" dirty="0"/>
                        <a:t>1.2·10</a:t>
                      </a:r>
                      <a:r>
                        <a:rPr lang="en-US" sz="2000" baseline="30000" dirty="0"/>
                        <a:t>−9</a:t>
                      </a:r>
                      <a:r>
                        <a:rPr lang="en-US" sz="2000" dirty="0"/>
                        <a:t> M</a:t>
                      </a:r>
                    </a:p>
                  </a:txBody>
                  <a:tcPr marL="19048" marR="19048" marT="19048" marB="19048" anchor="ctr"/>
                </a:tc>
              </a:tr>
              <a:tr h="370795">
                <a:tc>
                  <a:txBody>
                    <a:bodyPr/>
                    <a:lstStyle/>
                    <a:p>
                      <a:r>
                        <a:rPr lang="en-US" sz="2000" u="none" strike="noStrike" dirty="0">
                          <a:solidFill>
                            <a:srgbClr val="0B0080"/>
                          </a:solidFill>
                        </a:rPr>
                        <a:t>2-Nitroaniline</a:t>
                      </a:r>
                      <a:endParaRPr lang="en-US" sz="2000" dirty="0"/>
                    </a:p>
                  </a:txBody>
                  <a:tcPr marL="19048" marR="19048" marT="19048" marB="19048" anchor="ctr"/>
                </a:tc>
                <a:tc>
                  <a:txBody>
                    <a:bodyPr/>
                    <a:lstStyle/>
                    <a:p>
                      <a:r>
                        <a:rPr lang="en-US" sz="2000" dirty="0"/>
                        <a:t>1.5·10</a:t>
                      </a:r>
                      <a:r>
                        <a:rPr lang="en-US" sz="2000" baseline="30000" dirty="0"/>
                        <a:t>−15</a:t>
                      </a:r>
                      <a:r>
                        <a:rPr lang="en-US" sz="2000" dirty="0"/>
                        <a:t> M</a:t>
                      </a:r>
                    </a:p>
                  </a:txBody>
                  <a:tcPr marL="19048" marR="19048" marT="19048" marB="19048" anchor="ctr"/>
                </a:tc>
              </a:tr>
              <a:tr h="370795">
                <a:tc>
                  <a:txBody>
                    <a:bodyPr/>
                    <a:lstStyle/>
                    <a:p>
                      <a:r>
                        <a:rPr lang="en-US" sz="2000" u="none" strike="noStrike" dirty="0">
                          <a:solidFill>
                            <a:srgbClr val="0B0080"/>
                          </a:solidFill>
                        </a:rPr>
                        <a:t>3-Nitroaniline</a:t>
                      </a:r>
                      <a:endParaRPr lang="en-US" sz="2000" dirty="0"/>
                    </a:p>
                  </a:txBody>
                  <a:tcPr marL="19048" marR="19048" marT="19048" marB="19048" anchor="ctr"/>
                </a:tc>
                <a:tc>
                  <a:txBody>
                    <a:bodyPr/>
                    <a:lstStyle/>
                    <a:p>
                      <a:r>
                        <a:rPr lang="en-US" sz="2000" dirty="0"/>
                        <a:t>2.8·10</a:t>
                      </a:r>
                      <a:r>
                        <a:rPr lang="en-US" sz="2000" baseline="30000" dirty="0"/>
                        <a:t>−13</a:t>
                      </a:r>
                      <a:r>
                        <a:rPr lang="en-US" sz="2000" dirty="0"/>
                        <a:t> M</a:t>
                      </a:r>
                    </a:p>
                  </a:txBody>
                  <a:tcPr marL="19048" marR="19048" marT="19048" marB="19048" anchor="ctr"/>
                </a:tc>
              </a:tr>
              <a:tr h="370795">
                <a:tc>
                  <a:txBody>
                    <a:bodyPr/>
                    <a:lstStyle/>
                    <a:p>
                      <a:r>
                        <a:rPr lang="en-US" sz="2000" u="none" strike="noStrike" dirty="0">
                          <a:solidFill>
                            <a:srgbClr val="0B0080"/>
                          </a:solidFill>
                        </a:rPr>
                        <a:t>4-Nitroaniline</a:t>
                      </a:r>
                      <a:endParaRPr lang="en-US" sz="2000" dirty="0"/>
                    </a:p>
                  </a:txBody>
                  <a:tcPr marL="19048" marR="19048" marT="19048" marB="19048" anchor="ctr"/>
                </a:tc>
                <a:tc>
                  <a:txBody>
                    <a:bodyPr/>
                    <a:lstStyle/>
                    <a:p>
                      <a:r>
                        <a:rPr lang="en-US" sz="2000" dirty="0"/>
                        <a:t>9.5·10</a:t>
                      </a:r>
                      <a:r>
                        <a:rPr lang="en-US" sz="2000" baseline="30000" dirty="0"/>
                        <a:t>−14</a:t>
                      </a:r>
                      <a:r>
                        <a:rPr lang="en-US" sz="2000" dirty="0"/>
                        <a:t> M</a:t>
                      </a:r>
                    </a:p>
                  </a:txBody>
                  <a:tcPr marL="19048" marR="19048" marT="19048" marB="19048" anchor="ctr"/>
                </a:tc>
              </a:tr>
            </a:tbl>
          </a:graphicData>
        </a:graphic>
      </p:graphicFrame>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14866263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l-GR" altLang="el-GR" dirty="0" smtClean="0"/>
              <a:t>Μέθοδοι σύνθεσης αμινών </a:t>
            </a:r>
            <a:r>
              <a:rPr lang="el-GR" altLang="el-GR" sz="3000" b="0" dirty="0" smtClean="0"/>
              <a:t>1/3</a:t>
            </a:r>
          </a:p>
        </p:txBody>
      </p:sp>
      <p:sp>
        <p:nvSpPr>
          <p:cNvPr id="13315" name="TextBox 5"/>
          <p:cNvSpPr txBox="1">
            <a:spLocks noChangeArrowheads="1"/>
          </p:cNvSpPr>
          <p:nvPr/>
        </p:nvSpPr>
        <p:spPr bwMode="auto">
          <a:xfrm>
            <a:off x="611188" y="1125538"/>
            <a:ext cx="68405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l-GR" altLang="el-GR" sz="2400" b="1" dirty="0"/>
              <a:t>Επίδραση αμμωνίας ή αμινών σε </a:t>
            </a:r>
            <a:r>
              <a:rPr lang="el-GR" altLang="el-GR" sz="2400" b="1" dirty="0" smtClean="0"/>
              <a:t>αλκυλαλογονίδια</a:t>
            </a:r>
            <a:r>
              <a:rPr lang="en-US" altLang="el-GR" sz="2400" b="1" dirty="0" smtClean="0"/>
              <a:t>.</a:t>
            </a:r>
            <a:endParaRPr lang="el-GR" altLang="el-GR" sz="2400" b="1" dirty="0"/>
          </a:p>
        </p:txBody>
      </p:sp>
      <p:pic>
        <p:nvPicPr>
          <p:cNvPr id="5124" name="Picture 2" descr="http://www.chemguide.co.uk/organicprops/amines/primnh3eq1.gif"/>
          <p:cNvPicPr>
            <a:picLocks noChangeAspect="1" noChangeArrowheads="1"/>
          </p:cNvPicPr>
          <p:nvPr/>
        </p:nvPicPr>
        <p:blipFill>
          <a:blip r:embed="rId2"/>
          <a:srcRect/>
          <a:stretch>
            <a:fillRect/>
          </a:stretch>
        </p:blipFill>
        <p:spPr bwMode="auto">
          <a:xfrm>
            <a:off x="708131" y="1773238"/>
            <a:ext cx="5472113" cy="40957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pic>
      <p:pic>
        <p:nvPicPr>
          <p:cNvPr id="5125" name="Picture 4" descr="http://www.chemguide.co.uk/organicprops/amines/secnh3eq1.gif"/>
          <p:cNvPicPr>
            <a:picLocks noChangeAspect="1" noChangeArrowheads="1"/>
          </p:cNvPicPr>
          <p:nvPr/>
        </p:nvPicPr>
        <p:blipFill>
          <a:blip r:embed="rId3"/>
          <a:srcRect/>
          <a:stretch>
            <a:fillRect/>
          </a:stretch>
        </p:blipFill>
        <p:spPr bwMode="auto">
          <a:xfrm>
            <a:off x="708131" y="2506663"/>
            <a:ext cx="5651500" cy="10668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pic>
      <p:pic>
        <p:nvPicPr>
          <p:cNvPr id="5126" name="Picture 8" descr="http://www.chemguide.co.uk/organicprops/amines/tertnh3eq1.gif"/>
          <p:cNvPicPr>
            <a:picLocks noChangeAspect="1" noChangeArrowheads="1"/>
          </p:cNvPicPr>
          <p:nvPr/>
        </p:nvPicPr>
        <p:blipFill>
          <a:blip r:embed="rId4"/>
          <a:srcRect/>
          <a:stretch>
            <a:fillRect/>
          </a:stretch>
        </p:blipFill>
        <p:spPr bwMode="auto">
          <a:xfrm>
            <a:off x="708131" y="3860800"/>
            <a:ext cx="5873750" cy="122396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pic>
      <p:sp>
        <p:nvSpPr>
          <p:cNvPr id="13319" name="TextBox 17"/>
          <p:cNvSpPr txBox="1">
            <a:spLocks noChangeArrowheads="1"/>
          </p:cNvSpPr>
          <p:nvPr/>
        </p:nvSpPr>
        <p:spPr bwMode="auto">
          <a:xfrm>
            <a:off x="7070974" y="1628844"/>
            <a:ext cx="1872108"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l-GR" altLang="el-GR" sz="2000" dirty="0"/>
              <a:t>Πρωτοταγής</a:t>
            </a:r>
            <a:endParaRPr lang="en-US" altLang="el-GR" sz="2000" dirty="0"/>
          </a:p>
          <a:p>
            <a:pPr eaLnBrk="1" hangingPunct="1">
              <a:spcBef>
                <a:spcPct val="0"/>
              </a:spcBef>
              <a:buFontTx/>
              <a:buNone/>
            </a:pPr>
            <a:r>
              <a:rPr lang="el-GR" altLang="el-GR" sz="1600" dirty="0"/>
              <a:t>με ίδιο αριθμό ατόμων </a:t>
            </a:r>
            <a:r>
              <a:rPr lang="en-US" altLang="el-GR" sz="1600" dirty="0"/>
              <a:t>C</a:t>
            </a:r>
            <a:endParaRPr lang="en-US" altLang="el-GR" sz="2000" dirty="0"/>
          </a:p>
        </p:txBody>
      </p:sp>
      <p:sp>
        <p:nvSpPr>
          <p:cNvPr id="5128" name="TextBox 18"/>
          <p:cNvSpPr txBox="1">
            <a:spLocks noChangeArrowheads="1"/>
          </p:cNvSpPr>
          <p:nvPr/>
        </p:nvSpPr>
        <p:spPr bwMode="auto">
          <a:xfrm>
            <a:off x="2077350" y="3240118"/>
            <a:ext cx="1366837" cy="368300"/>
          </a:xfrm>
          <a:prstGeom prst="rect">
            <a:avLst/>
          </a:prstGeom>
          <a:noFill/>
          <a:ln w="9525">
            <a:noFill/>
            <a:miter lim="800000"/>
            <a:headEnd/>
            <a:tailEnd/>
          </a:ln>
        </p:spPr>
        <p:txBody>
          <a:bodyPr>
            <a:spAutoFit/>
          </a:bodyPr>
          <a:lstStyle/>
          <a:p>
            <a:pPr>
              <a:defRPr/>
            </a:pPr>
            <a:r>
              <a:rPr lang="el-GR" dirty="0">
                <a:latin typeface="Calibri" pitchFamily="34" charset="0"/>
              </a:rPr>
              <a:t>πρωτοταγής</a:t>
            </a:r>
          </a:p>
        </p:txBody>
      </p:sp>
      <p:sp>
        <p:nvSpPr>
          <p:cNvPr id="13321" name="TextBox 19"/>
          <p:cNvSpPr txBox="1">
            <a:spLocks noChangeArrowheads="1"/>
          </p:cNvSpPr>
          <p:nvPr/>
        </p:nvSpPr>
        <p:spPr bwMode="auto">
          <a:xfrm>
            <a:off x="7070984" y="2840008"/>
            <a:ext cx="17286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l-GR" altLang="el-GR" sz="2000" dirty="0"/>
              <a:t>δευτεροταγής</a:t>
            </a:r>
          </a:p>
        </p:txBody>
      </p:sp>
      <p:sp>
        <p:nvSpPr>
          <p:cNvPr id="5130" name="TextBox 21"/>
          <p:cNvSpPr txBox="1">
            <a:spLocks noChangeArrowheads="1"/>
          </p:cNvSpPr>
          <p:nvPr/>
        </p:nvSpPr>
        <p:spPr bwMode="auto">
          <a:xfrm>
            <a:off x="1835696" y="5016670"/>
            <a:ext cx="1511300" cy="369888"/>
          </a:xfrm>
          <a:prstGeom prst="rect">
            <a:avLst/>
          </a:prstGeom>
          <a:noFill/>
          <a:ln w="9525">
            <a:noFill/>
            <a:miter lim="800000"/>
            <a:headEnd/>
            <a:tailEnd/>
          </a:ln>
        </p:spPr>
        <p:txBody>
          <a:bodyPr>
            <a:spAutoFit/>
          </a:bodyPr>
          <a:lstStyle/>
          <a:p>
            <a:pPr>
              <a:defRPr/>
            </a:pPr>
            <a:r>
              <a:rPr lang="el-GR" dirty="0">
                <a:latin typeface="Calibri" pitchFamily="34" charset="0"/>
              </a:rPr>
              <a:t>δευτεροταγής</a:t>
            </a:r>
          </a:p>
        </p:txBody>
      </p:sp>
      <p:sp>
        <p:nvSpPr>
          <p:cNvPr id="13323" name="TextBox 22"/>
          <p:cNvSpPr txBox="1">
            <a:spLocks noChangeArrowheads="1"/>
          </p:cNvSpPr>
          <p:nvPr/>
        </p:nvSpPr>
        <p:spPr bwMode="auto">
          <a:xfrm>
            <a:off x="7070985" y="4272726"/>
            <a:ext cx="17286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l-GR" altLang="el-GR" sz="2000" dirty="0"/>
              <a:t>τριτοταγής</a:t>
            </a:r>
          </a:p>
        </p:txBody>
      </p:sp>
      <p:pic>
        <p:nvPicPr>
          <p:cNvPr id="5132" name="Picture 10" descr="http://www.chemguide.co.uk/organicprops/amines/quatnh3eq.gif"/>
          <p:cNvPicPr>
            <a:picLocks noChangeAspect="1" noChangeArrowheads="1"/>
          </p:cNvPicPr>
          <p:nvPr/>
        </p:nvPicPr>
        <p:blipFill>
          <a:blip r:embed="rId5"/>
          <a:srcRect/>
          <a:stretch>
            <a:fillRect/>
          </a:stretch>
        </p:blipFill>
        <p:spPr bwMode="auto">
          <a:xfrm>
            <a:off x="708131" y="5589588"/>
            <a:ext cx="6237288" cy="111125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pic>
      <p:sp>
        <p:nvSpPr>
          <p:cNvPr id="13325" name="TextBox 23"/>
          <p:cNvSpPr txBox="1">
            <a:spLocks noChangeArrowheads="1"/>
          </p:cNvSpPr>
          <p:nvPr/>
        </p:nvSpPr>
        <p:spPr bwMode="auto">
          <a:xfrm>
            <a:off x="7070985" y="5634053"/>
            <a:ext cx="161364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l-GR" altLang="el-GR" sz="2000" dirty="0"/>
              <a:t>αμμωνιακά άλατα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26643505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l-GR" altLang="el-GR" dirty="0"/>
              <a:t>Μέθοδοι σύνθεσης αμινών </a:t>
            </a:r>
            <a:r>
              <a:rPr lang="el-GR" altLang="el-GR" sz="3000" b="0" dirty="0" smtClean="0"/>
              <a:t>2/3</a:t>
            </a:r>
            <a:endParaRPr lang="el-GR" altLang="el-GR" dirty="0" smtClean="0"/>
          </a:p>
        </p:txBody>
      </p:sp>
      <p:sp>
        <p:nvSpPr>
          <p:cNvPr id="14339" name="TextBox 5"/>
          <p:cNvSpPr txBox="1">
            <a:spLocks noChangeArrowheads="1"/>
          </p:cNvSpPr>
          <p:nvPr/>
        </p:nvSpPr>
        <p:spPr bwMode="auto">
          <a:xfrm>
            <a:off x="611188" y="1336715"/>
            <a:ext cx="68405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l-GR" altLang="el-GR" sz="2400" b="1" dirty="0"/>
              <a:t>Αναγωγή </a:t>
            </a:r>
            <a:r>
              <a:rPr lang="el-GR" altLang="el-GR" sz="2400" b="1" dirty="0" smtClean="0"/>
              <a:t>νιτριλίων</a:t>
            </a:r>
            <a:r>
              <a:rPr lang="en-US" altLang="el-GR" sz="2400" b="1" dirty="0" smtClean="0"/>
              <a:t>.</a:t>
            </a:r>
            <a:endParaRPr lang="el-GR" altLang="el-GR" sz="2400" b="1" dirty="0"/>
          </a:p>
        </p:txBody>
      </p:sp>
      <p:pic>
        <p:nvPicPr>
          <p:cNvPr id="6148" name="Picture 2" descr="http://www.chemguide.co.uk/organicprops/amines/reducteq2.gif"/>
          <p:cNvPicPr>
            <a:picLocks noChangeAspect="1" noChangeArrowheads="1"/>
          </p:cNvPicPr>
          <p:nvPr/>
        </p:nvPicPr>
        <p:blipFill>
          <a:blip r:embed="rId2"/>
          <a:srcRect/>
          <a:stretch>
            <a:fillRect/>
          </a:stretch>
        </p:blipFill>
        <p:spPr bwMode="auto">
          <a:xfrm>
            <a:off x="755650" y="2636912"/>
            <a:ext cx="5389916" cy="54667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pic>
      <p:sp>
        <p:nvSpPr>
          <p:cNvPr id="14341" name="TextBox 14"/>
          <p:cNvSpPr txBox="1">
            <a:spLocks noChangeArrowheads="1"/>
          </p:cNvSpPr>
          <p:nvPr/>
        </p:nvSpPr>
        <p:spPr bwMode="auto">
          <a:xfrm>
            <a:off x="6300192" y="2356249"/>
            <a:ext cx="2800172"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l-GR" altLang="el-GR" sz="2200" dirty="0"/>
              <a:t>πρωτοταγής αμίνη με ένα επιπλέον άτομο </a:t>
            </a:r>
            <a:r>
              <a:rPr lang="en-US" altLang="el-GR" sz="2200" dirty="0"/>
              <a:t>C</a:t>
            </a:r>
            <a:r>
              <a:rPr lang="el-GR" altLang="el-GR" sz="2200" dirty="0"/>
              <a:t> από το αρχικό νιτρίλιο</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1369692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l-GR" altLang="el-GR" dirty="0"/>
              <a:t>Μέθοδοι σύνθεσης αμινών </a:t>
            </a:r>
            <a:r>
              <a:rPr lang="el-GR" altLang="el-GR" sz="3000" b="0" dirty="0" smtClean="0"/>
              <a:t>3/3</a:t>
            </a:r>
            <a:endParaRPr lang="el-GR" altLang="el-GR" dirty="0" smtClean="0"/>
          </a:p>
        </p:txBody>
      </p:sp>
      <p:pic>
        <p:nvPicPr>
          <p:cNvPr id="7171" name="Picture 4" descr="http://www.chemguide.co.uk/organicprops/aniline/nitrateq2.gif"/>
          <p:cNvPicPr>
            <a:picLocks noChangeAspect="1" noChangeArrowheads="1"/>
          </p:cNvPicPr>
          <p:nvPr/>
        </p:nvPicPr>
        <p:blipFill>
          <a:blip r:embed="rId2"/>
          <a:srcRect/>
          <a:stretch>
            <a:fillRect/>
          </a:stretch>
        </p:blipFill>
        <p:spPr bwMode="auto">
          <a:xfrm>
            <a:off x="688975" y="1772816"/>
            <a:ext cx="3784757" cy="83765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pic>
      <p:sp>
        <p:nvSpPr>
          <p:cNvPr id="15364" name="TextBox 16"/>
          <p:cNvSpPr txBox="1">
            <a:spLocks noChangeArrowheads="1"/>
          </p:cNvSpPr>
          <p:nvPr/>
        </p:nvSpPr>
        <p:spPr bwMode="auto">
          <a:xfrm>
            <a:off x="468313" y="1125538"/>
            <a:ext cx="68405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l-GR" altLang="el-GR" sz="2400" b="1" dirty="0"/>
              <a:t>Σύνθεση αρωματικών </a:t>
            </a:r>
            <a:r>
              <a:rPr lang="el-GR" altLang="el-GR" sz="2400" b="1" dirty="0" smtClean="0"/>
              <a:t>αμινών</a:t>
            </a:r>
            <a:r>
              <a:rPr lang="en-US" altLang="el-GR" sz="2400" b="1" dirty="0" smtClean="0"/>
              <a:t>.</a:t>
            </a:r>
            <a:endParaRPr lang="el-GR" altLang="el-GR" sz="2400" b="1" dirty="0"/>
          </a:p>
        </p:txBody>
      </p:sp>
      <p:pic>
        <p:nvPicPr>
          <p:cNvPr id="7173" name="Picture 6" descr="http://www.chemguide.co.uk/organicprops/aniline/reduceno2.gif"/>
          <p:cNvPicPr>
            <a:picLocks noChangeAspect="1" noChangeArrowheads="1"/>
          </p:cNvPicPr>
          <p:nvPr/>
        </p:nvPicPr>
        <p:blipFill>
          <a:blip r:embed="rId3"/>
          <a:srcRect/>
          <a:stretch>
            <a:fillRect/>
          </a:stretch>
        </p:blipFill>
        <p:spPr bwMode="auto">
          <a:xfrm>
            <a:off x="688975" y="2781300"/>
            <a:ext cx="4027488" cy="136842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pic>
      <p:pic>
        <p:nvPicPr>
          <p:cNvPr id="7174" name="Picture 2" descr="http://www.chemguide.co.uk/organicprops/aniline/makeaniline.gif"/>
          <p:cNvPicPr>
            <a:picLocks noChangeAspect="1" noChangeArrowheads="1"/>
          </p:cNvPicPr>
          <p:nvPr/>
        </p:nvPicPr>
        <p:blipFill>
          <a:blip r:embed="rId4"/>
          <a:srcRect/>
          <a:stretch>
            <a:fillRect/>
          </a:stretch>
        </p:blipFill>
        <p:spPr bwMode="auto">
          <a:xfrm>
            <a:off x="691933" y="4983543"/>
            <a:ext cx="4444683" cy="91757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pic>
      <p:cxnSp>
        <p:nvCxnSpPr>
          <p:cNvPr id="11" name="Elbow Connector 10"/>
          <p:cNvCxnSpPr/>
          <p:nvPr/>
        </p:nvCxnSpPr>
        <p:spPr>
          <a:xfrm>
            <a:off x="1331913" y="4076700"/>
            <a:ext cx="4103687" cy="144463"/>
          </a:xfrm>
          <a:prstGeom prst="bentConnector3">
            <a:avLst>
              <a:gd name="adj1" fmla="val 1969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368" name="TextBox 15"/>
          <p:cNvSpPr txBox="1">
            <a:spLocks noChangeArrowheads="1"/>
          </p:cNvSpPr>
          <p:nvPr/>
        </p:nvSpPr>
        <p:spPr bwMode="auto">
          <a:xfrm>
            <a:off x="5518150" y="4011613"/>
            <a:ext cx="30241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l-GR" sz="1800" dirty="0"/>
              <a:t>Fe / HCl </a:t>
            </a:r>
            <a:r>
              <a:rPr lang="el-GR" altLang="el-GR" sz="1800" dirty="0"/>
              <a:t>ή </a:t>
            </a:r>
            <a:r>
              <a:rPr lang="en-US" altLang="el-GR" sz="1800" dirty="0"/>
              <a:t>Sn / HCl</a:t>
            </a:r>
            <a:endParaRPr lang="el-GR" altLang="el-GR" sz="1800" dirty="0"/>
          </a:p>
          <a:p>
            <a:pPr eaLnBrk="1" hangingPunct="1">
              <a:spcBef>
                <a:spcPct val="0"/>
              </a:spcBef>
              <a:buFontTx/>
              <a:buNone/>
            </a:pPr>
            <a:endParaRPr lang="el-GR" altLang="el-GR" sz="1800" dirty="0"/>
          </a:p>
        </p:txBody>
      </p:sp>
      <p:pic>
        <p:nvPicPr>
          <p:cNvPr id="7177" name="Picture 4" descr="http://www.chemguide.co.uk/organicprops/aniline/sneqn2.gif"/>
          <p:cNvPicPr>
            <a:picLocks noChangeAspect="1" noChangeArrowheads="1"/>
          </p:cNvPicPr>
          <p:nvPr/>
        </p:nvPicPr>
        <p:blipFill>
          <a:blip r:embed="rId5"/>
          <a:srcRect/>
          <a:stretch>
            <a:fillRect/>
          </a:stretch>
        </p:blipFill>
        <p:spPr bwMode="auto">
          <a:xfrm>
            <a:off x="5518150" y="4724400"/>
            <a:ext cx="3492500" cy="26939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pic>
      <p:pic>
        <p:nvPicPr>
          <p:cNvPr id="7178" name="Picture 6" descr="http://www.chemguide.co.uk/organicprops/aniline/sneqn1.gif"/>
          <p:cNvPicPr>
            <a:picLocks noChangeAspect="1" noChangeArrowheads="1"/>
          </p:cNvPicPr>
          <p:nvPr/>
        </p:nvPicPr>
        <p:blipFill>
          <a:blip r:embed="rId6"/>
          <a:srcRect/>
          <a:stretch>
            <a:fillRect/>
          </a:stretch>
        </p:blipFill>
        <p:spPr bwMode="auto">
          <a:xfrm>
            <a:off x="5530978" y="4420378"/>
            <a:ext cx="3600742" cy="27901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Tree>
    <p:extLst>
      <p:ext uri="{BB962C8B-B14F-4D97-AF65-F5344CB8AC3E}">
        <p14:creationId xmlns:p14="http://schemas.microsoft.com/office/powerpoint/2010/main" val="27224792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rtlCol="0">
            <a:normAutofit/>
          </a:bodyPr>
          <a:lstStyle/>
          <a:p>
            <a:pPr eaLnBrk="1" fontAlgn="auto" hangingPunct="1">
              <a:spcAft>
                <a:spcPts val="0"/>
              </a:spcAft>
              <a:defRPr/>
            </a:pPr>
            <a:r>
              <a:rPr lang="el-GR" dirty="0" smtClean="0"/>
              <a:t>Χημικές ιδιότητες αλειφατικών αμινών </a:t>
            </a:r>
            <a:r>
              <a:rPr lang="el-GR" sz="3000" b="0" dirty="0" smtClean="0"/>
              <a:t>1/2</a:t>
            </a:r>
          </a:p>
        </p:txBody>
      </p:sp>
      <p:pic>
        <p:nvPicPr>
          <p:cNvPr id="8195" name="Picture 4" descr="http://www.chemguide.co.uk/organicprops/amines/secnh3eq1.gif"/>
          <p:cNvPicPr>
            <a:picLocks noChangeAspect="1" noChangeArrowheads="1"/>
          </p:cNvPicPr>
          <p:nvPr/>
        </p:nvPicPr>
        <p:blipFill>
          <a:blip r:embed="rId2"/>
          <a:srcRect/>
          <a:stretch>
            <a:fillRect/>
          </a:stretch>
        </p:blipFill>
        <p:spPr bwMode="auto">
          <a:xfrm>
            <a:off x="754856" y="1700213"/>
            <a:ext cx="5651500" cy="10668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pic>
      <p:pic>
        <p:nvPicPr>
          <p:cNvPr id="8196" name="Picture 8" descr="http://www.chemguide.co.uk/organicprops/amines/tertnh3eq1.gif"/>
          <p:cNvPicPr>
            <a:picLocks noChangeAspect="1" noChangeArrowheads="1"/>
          </p:cNvPicPr>
          <p:nvPr/>
        </p:nvPicPr>
        <p:blipFill>
          <a:blip r:embed="rId3"/>
          <a:srcRect/>
          <a:stretch>
            <a:fillRect/>
          </a:stretch>
        </p:blipFill>
        <p:spPr bwMode="auto">
          <a:xfrm>
            <a:off x="754856" y="3284538"/>
            <a:ext cx="5873750" cy="122396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pic>
      <p:sp>
        <p:nvSpPr>
          <p:cNvPr id="16389" name="TextBox 18"/>
          <p:cNvSpPr txBox="1">
            <a:spLocks noChangeArrowheads="1"/>
          </p:cNvSpPr>
          <p:nvPr/>
        </p:nvSpPr>
        <p:spPr bwMode="auto">
          <a:xfrm>
            <a:off x="2051844" y="2708275"/>
            <a:ext cx="13668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l-GR" altLang="el-GR" sz="1800" dirty="0"/>
              <a:t>πρωτοταγής</a:t>
            </a:r>
          </a:p>
        </p:txBody>
      </p:sp>
      <p:sp>
        <p:nvSpPr>
          <p:cNvPr id="16390" name="TextBox 19"/>
          <p:cNvSpPr txBox="1">
            <a:spLocks noChangeArrowheads="1"/>
          </p:cNvSpPr>
          <p:nvPr/>
        </p:nvSpPr>
        <p:spPr bwMode="auto">
          <a:xfrm>
            <a:off x="6876256" y="1989137"/>
            <a:ext cx="194466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l-GR" altLang="el-GR" sz="2200" dirty="0"/>
              <a:t>δευτεροταγής</a:t>
            </a:r>
          </a:p>
        </p:txBody>
      </p:sp>
      <p:sp>
        <p:nvSpPr>
          <p:cNvPr id="16391" name="TextBox 21"/>
          <p:cNvSpPr txBox="1">
            <a:spLocks noChangeArrowheads="1"/>
          </p:cNvSpPr>
          <p:nvPr/>
        </p:nvSpPr>
        <p:spPr bwMode="auto">
          <a:xfrm>
            <a:off x="1835944" y="4437063"/>
            <a:ext cx="1511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l-GR" altLang="el-GR" sz="1800" dirty="0"/>
              <a:t>δευτεροταγής</a:t>
            </a:r>
          </a:p>
        </p:txBody>
      </p:sp>
      <p:sp>
        <p:nvSpPr>
          <p:cNvPr id="16392" name="TextBox 22"/>
          <p:cNvSpPr txBox="1">
            <a:spLocks noChangeArrowheads="1"/>
          </p:cNvSpPr>
          <p:nvPr/>
        </p:nvSpPr>
        <p:spPr bwMode="auto">
          <a:xfrm>
            <a:off x="6876257" y="3644899"/>
            <a:ext cx="208725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l-GR" altLang="el-GR" sz="2200" dirty="0"/>
              <a:t>τριτοταγής</a:t>
            </a:r>
          </a:p>
        </p:txBody>
      </p:sp>
      <p:pic>
        <p:nvPicPr>
          <p:cNvPr id="8201" name="Picture 10" descr="http://www.chemguide.co.uk/organicprops/amines/quatnh3eq.gif"/>
          <p:cNvPicPr>
            <a:picLocks noChangeAspect="1" noChangeArrowheads="1"/>
          </p:cNvPicPr>
          <p:nvPr/>
        </p:nvPicPr>
        <p:blipFill>
          <a:blip r:embed="rId4"/>
          <a:srcRect/>
          <a:stretch>
            <a:fillRect/>
          </a:stretch>
        </p:blipFill>
        <p:spPr bwMode="auto">
          <a:xfrm>
            <a:off x="638969" y="5229225"/>
            <a:ext cx="6237287" cy="111125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pic>
      <p:sp>
        <p:nvSpPr>
          <p:cNvPr id="16394" name="TextBox 23"/>
          <p:cNvSpPr txBox="1">
            <a:spLocks noChangeArrowheads="1"/>
          </p:cNvSpPr>
          <p:nvPr/>
        </p:nvSpPr>
        <p:spPr bwMode="auto">
          <a:xfrm>
            <a:off x="7018851" y="5400129"/>
            <a:ext cx="168534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l-GR" altLang="el-GR" sz="2200" dirty="0"/>
              <a:t>αμμωνιακά </a:t>
            </a:r>
            <a:endParaRPr lang="en-US" altLang="el-GR" sz="2200" dirty="0" smtClean="0"/>
          </a:p>
          <a:p>
            <a:pPr eaLnBrk="1" hangingPunct="1">
              <a:spcBef>
                <a:spcPct val="0"/>
              </a:spcBef>
              <a:buFontTx/>
              <a:buNone/>
            </a:pPr>
            <a:r>
              <a:rPr lang="el-GR" altLang="el-GR" sz="2200" dirty="0" smtClean="0"/>
              <a:t>άλατα</a:t>
            </a:r>
            <a:endParaRPr lang="el-GR" altLang="el-GR" sz="2200" dirty="0"/>
          </a:p>
        </p:txBody>
      </p:sp>
      <p:sp>
        <p:nvSpPr>
          <p:cNvPr id="15" name="Title 1"/>
          <p:cNvSpPr txBox="1">
            <a:spLocks/>
          </p:cNvSpPr>
          <p:nvPr/>
        </p:nvSpPr>
        <p:spPr>
          <a:xfrm>
            <a:off x="662501" y="1124744"/>
            <a:ext cx="6356350" cy="504825"/>
          </a:xfrm>
          <a:prstGeom prst="rect">
            <a:avLst/>
          </a:prstGeom>
        </p:spPr>
        <p:txBody>
          <a:bodyPr anchor="ctr">
            <a:normAutofit/>
          </a:bodyPr>
          <a:lstStyle/>
          <a:p>
            <a:pPr fontAlgn="auto">
              <a:spcAft>
                <a:spcPts val="0"/>
              </a:spcAft>
              <a:defRPr/>
            </a:pPr>
            <a:r>
              <a:rPr lang="el-GR" sz="2400" b="1" dirty="0">
                <a:latin typeface="+mj-lt"/>
                <a:ea typeface="+mj-ea"/>
                <a:cs typeface="+mj-cs"/>
              </a:rPr>
              <a:t>Αντίδραση με </a:t>
            </a:r>
            <a:r>
              <a:rPr lang="el-GR" sz="2400" b="1" dirty="0" smtClean="0">
                <a:latin typeface="+mj-lt"/>
                <a:ea typeface="+mj-ea"/>
                <a:cs typeface="+mj-cs"/>
              </a:rPr>
              <a:t>αλκυλαλογονίδια</a:t>
            </a:r>
            <a:r>
              <a:rPr lang="en-US" sz="2400" b="1" dirty="0" smtClean="0">
                <a:latin typeface="+mj-lt"/>
                <a:ea typeface="+mj-ea"/>
                <a:cs typeface="+mj-cs"/>
              </a:rPr>
              <a:t>.</a:t>
            </a:r>
            <a:endParaRPr lang="el-GR" sz="2400" b="1" dirty="0">
              <a:latin typeface="+mj-lt"/>
              <a:ea typeface="+mj-ea"/>
              <a:cs typeface="+mj-cs"/>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32191858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rtlCol="0">
            <a:normAutofit/>
          </a:bodyPr>
          <a:lstStyle/>
          <a:p>
            <a:pPr>
              <a:defRPr/>
            </a:pPr>
            <a:r>
              <a:rPr lang="el-GR" dirty="0"/>
              <a:t>Χημικές ιδιότητες αλειφατικών αμινών </a:t>
            </a:r>
            <a:r>
              <a:rPr lang="el-GR" sz="3000" b="0" dirty="0" smtClean="0"/>
              <a:t>2/2</a:t>
            </a:r>
            <a:endParaRPr lang="el-GR" dirty="0" smtClean="0"/>
          </a:p>
        </p:txBody>
      </p:sp>
      <p:sp>
        <p:nvSpPr>
          <p:cNvPr id="15" name="Title 1"/>
          <p:cNvSpPr txBox="1">
            <a:spLocks/>
          </p:cNvSpPr>
          <p:nvPr/>
        </p:nvSpPr>
        <p:spPr>
          <a:xfrm>
            <a:off x="467544" y="1309611"/>
            <a:ext cx="6356350" cy="503237"/>
          </a:xfrm>
          <a:prstGeom prst="rect">
            <a:avLst/>
          </a:prstGeom>
        </p:spPr>
        <p:txBody>
          <a:bodyPr anchor="ctr">
            <a:normAutofit/>
          </a:bodyPr>
          <a:lstStyle/>
          <a:p>
            <a:pPr fontAlgn="auto">
              <a:spcAft>
                <a:spcPts val="0"/>
              </a:spcAft>
              <a:defRPr/>
            </a:pPr>
            <a:r>
              <a:rPr lang="el-GR" sz="2400" b="1" dirty="0">
                <a:latin typeface="+mj-lt"/>
                <a:ea typeface="+mj-ea"/>
                <a:cs typeface="+mj-cs"/>
              </a:rPr>
              <a:t>Σχηματισμός </a:t>
            </a:r>
            <a:r>
              <a:rPr lang="el-GR" sz="2400" b="1" dirty="0" smtClean="0">
                <a:latin typeface="+mj-lt"/>
                <a:ea typeface="+mj-ea"/>
                <a:cs typeface="+mj-cs"/>
              </a:rPr>
              <a:t>αμιδίων</a:t>
            </a:r>
            <a:r>
              <a:rPr lang="en-US" sz="2400" b="1" dirty="0" smtClean="0">
                <a:latin typeface="+mj-lt"/>
                <a:ea typeface="+mj-ea"/>
                <a:cs typeface="+mj-cs"/>
              </a:rPr>
              <a:t>.</a:t>
            </a:r>
            <a:endParaRPr lang="el-GR" sz="2400" b="1" dirty="0">
              <a:latin typeface="+mj-lt"/>
              <a:ea typeface="+mj-ea"/>
              <a:cs typeface="+mj-cs"/>
            </a:endParaRPr>
          </a:p>
        </p:txBody>
      </p:sp>
      <p:pic>
        <p:nvPicPr>
          <p:cNvPr id="9220" name="Picture 2" descr="http://www.chemguide.co.uk/organicprops/amines/acylclch3nh2eqn3.gif"/>
          <p:cNvPicPr>
            <a:picLocks noChangeAspect="1" noChangeArrowheads="1"/>
          </p:cNvPicPr>
          <p:nvPr/>
        </p:nvPicPr>
        <p:blipFill>
          <a:blip r:embed="rId2"/>
          <a:srcRect/>
          <a:stretch>
            <a:fillRect/>
          </a:stretch>
        </p:blipFill>
        <p:spPr bwMode="auto">
          <a:xfrm>
            <a:off x="107505" y="2107680"/>
            <a:ext cx="8928991" cy="329716"/>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pic>
      <p:sp>
        <p:nvSpPr>
          <p:cNvPr id="13" name="Title 1"/>
          <p:cNvSpPr txBox="1">
            <a:spLocks/>
          </p:cNvSpPr>
          <p:nvPr/>
        </p:nvSpPr>
        <p:spPr>
          <a:xfrm>
            <a:off x="97630" y="2589592"/>
            <a:ext cx="2674170" cy="767400"/>
          </a:xfrm>
          <a:prstGeom prst="rect">
            <a:avLst/>
          </a:prstGeom>
        </p:spPr>
        <p:txBody>
          <a:bodyPr anchor="ctr">
            <a:noAutofit/>
          </a:bodyPr>
          <a:lstStyle/>
          <a:p>
            <a:pPr fontAlgn="auto">
              <a:spcAft>
                <a:spcPts val="0"/>
              </a:spcAft>
              <a:defRPr/>
            </a:pPr>
            <a:r>
              <a:rPr lang="el-GR" sz="2000" dirty="0">
                <a:latin typeface="+mj-lt"/>
                <a:ea typeface="+mj-ea"/>
                <a:cs typeface="+mj-cs"/>
              </a:rPr>
              <a:t>Ακυλαλογονίδια</a:t>
            </a:r>
          </a:p>
          <a:p>
            <a:pPr fontAlgn="auto">
              <a:spcAft>
                <a:spcPts val="0"/>
              </a:spcAft>
              <a:defRPr/>
            </a:pPr>
            <a:r>
              <a:rPr lang="el-GR" sz="2000" dirty="0">
                <a:latin typeface="+mj-lt"/>
                <a:ea typeface="+mj-ea"/>
                <a:cs typeface="+mj-cs"/>
              </a:rPr>
              <a:t>ή ανυδρίτες οξέων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Tree>
    <p:extLst>
      <p:ext uri="{BB962C8B-B14F-4D97-AF65-F5344CB8AC3E}">
        <p14:creationId xmlns:p14="http://schemas.microsoft.com/office/powerpoint/2010/main" val="18557784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2" descr="http://www.chemguide.co.uk/organicprops/aniline/tribromoeqn.gif"/>
          <p:cNvPicPr>
            <a:picLocks noChangeAspect="1" noChangeArrowheads="1"/>
          </p:cNvPicPr>
          <p:nvPr/>
        </p:nvPicPr>
        <p:blipFill>
          <a:blip r:embed="rId2"/>
          <a:srcRect/>
          <a:stretch>
            <a:fillRect/>
          </a:stretch>
        </p:blipFill>
        <p:spPr bwMode="auto">
          <a:xfrm>
            <a:off x="684213" y="2060848"/>
            <a:ext cx="4535487" cy="137556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pic>
      <p:pic>
        <p:nvPicPr>
          <p:cNvPr id="10245" name="Picture 4" descr="http://www.chemguide.co.uk/organicprops/aniline/alkyl1.gif"/>
          <p:cNvPicPr>
            <a:picLocks noChangeAspect="1" noChangeArrowheads="1"/>
          </p:cNvPicPr>
          <p:nvPr/>
        </p:nvPicPr>
        <p:blipFill>
          <a:blip r:embed="rId3"/>
          <a:srcRect/>
          <a:stretch>
            <a:fillRect/>
          </a:stretch>
        </p:blipFill>
        <p:spPr bwMode="auto">
          <a:xfrm>
            <a:off x="684214" y="4149080"/>
            <a:ext cx="4648696" cy="871426"/>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pic>
      <p:pic>
        <p:nvPicPr>
          <p:cNvPr id="18438" name="Picture 5" descr="http://www.chemguide.co.uk/organicprops/aniline/padding.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113" y="708025"/>
            <a:ext cx="3810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txBox="1">
            <a:spLocks/>
          </p:cNvSpPr>
          <p:nvPr/>
        </p:nvSpPr>
        <p:spPr>
          <a:xfrm>
            <a:off x="539750" y="3501826"/>
            <a:ext cx="6357938" cy="503238"/>
          </a:xfrm>
          <a:prstGeom prst="rect">
            <a:avLst/>
          </a:prstGeom>
        </p:spPr>
        <p:txBody>
          <a:bodyPr anchor="ctr">
            <a:normAutofit/>
          </a:bodyPr>
          <a:lstStyle/>
          <a:p>
            <a:pPr fontAlgn="auto">
              <a:spcAft>
                <a:spcPts val="0"/>
              </a:spcAft>
              <a:defRPr/>
            </a:pPr>
            <a:r>
              <a:rPr lang="el-GR" sz="2400" b="1" dirty="0">
                <a:latin typeface="+mn-lt"/>
                <a:ea typeface="+mj-ea"/>
                <a:cs typeface="+mj-cs"/>
              </a:rPr>
              <a:t>Αντίδραση με αλκυλαλογονίδια</a:t>
            </a:r>
          </a:p>
        </p:txBody>
      </p:sp>
      <p:sp>
        <p:nvSpPr>
          <p:cNvPr id="18440" name="TextBox 21"/>
          <p:cNvSpPr txBox="1">
            <a:spLocks noChangeArrowheads="1"/>
          </p:cNvSpPr>
          <p:nvPr/>
        </p:nvSpPr>
        <p:spPr bwMode="auto">
          <a:xfrm>
            <a:off x="4211960" y="5020506"/>
            <a:ext cx="10081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l-GR" altLang="el-GR" sz="1600" dirty="0"/>
              <a:t>2</a:t>
            </a:r>
            <a:r>
              <a:rPr lang="el-GR" altLang="el-GR" sz="1600" baseline="30000" dirty="0"/>
              <a:t>ο </a:t>
            </a:r>
            <a:r>
              <a:rPr lang="el-GR" altLang="el-GR" sz="1600" dirty="0"/>
              <a:t>ταγής</a:t>
            </a:r>
            <a:endParaRPr lang="el-GR" altLang="el-GR" sz="1600" baseline="30000" dirty="0"/>
          </a:p>
        </p:txBody>
      </p:sp>
      <p:sp>
        <p:nvSpPr>
          <p:cNvPr id="14345" name="TextBox 22"/>
          <p:cNvSpPr txBox="1">
            <a:spLocks noChangeArrowheads="1"/>
          </p:cNvSpPr>
          <p:nvPr/>
        </p:nvSpPr>
        <p:spPr bwMode="auto">
          <a:xfrm>
            <a:off x="1763688" y="4742694"/>
            <a:ext cx="1008112" cy="338554"/>
          </a:xfrm>
          <a:prstGeom prst="rect">
            <a:avLst/>
          </a:prstGeom>
          <a:noFill/>
          <a:ln w="9525">
            <a:noFill/>
            <a:miter lim="800000"/>
            <a:headEnd/>
            <a:tailEnd/>
          </a:ln>
        </p:spPr>
        <p:txBody>
          <a:bodyPr wrap="square">
            <a:spAutoFit/>
          </a:bodyPr>
          <a:lstStyle/>
          <a:p>
            <a:pPr>
              <a:defRPr/>
            </a:pPr>
            <a:r>
              <a:rPr lang="el-GR" sz="1600" dirty="0">
                <a:latin typeface="Calibri" pitchFamily="34" charset="0"/>
              </a:rPr>
              <a:t>1</a:t>
            </a:r>
            <a:r>
              <a:rPr lang="el-GR" sz="1600" baseline="30000" dirty="0">
                <a:latin typeface="Calibri" pitchFamily="34" charset="0"/>
              </a:rPr>
              <a:t>ο</a:t>
            </a:r>
            <a:r>
              <a:rPr lang="el-GR" sz="1600" dirty="0">
                <a:latin typeface="Calibri" pitchFamily="34" charset="0"/>
              </a:rPr>
              <a:t> ταγής</a:t>
            </a:r>
            <a:endParaRPr lang="el-GR" sz="1600" baseline="30000" dirty="0">
              <a:latin typeface="Calibri" pitchFamily="34" charset="0"/>
            </a:endParaRPr>
          </a:p>
        </p:txBody>
      </p:sp>
      <p:sp>
        <p:nvSpPr>
          <p:cNvPr id="18442" name="TextBox 25"/>
          <p:cNvSpPr txBox="1">
            <a:spLocks noChangeArrowheads="1"/>
          </p:cNvSpPr>
          <p:nvPr/>
        </p:nvSpPr>
        <p:spPr bwMode="auto">
          <a:xfrm>
            <a:off x="684214" y="5341028"/>
            <a:ext cx="46486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l-GR" altLang="el-GR" sz="1800" dirty="0"/>
              <a:t>…και μπορεί να συνεχιστεί σε 3</a:t>
            </a:r>
            <a:r>
              <a:rPr lang="el-GR" altLang="el-GR" sz="1800" baseline="30000" dirty="0"/>
              <a:t>ο</a:t>
            </a:r>
            <a:r>
              <a:rPr lang="el-GR" altLang="el-GR" sz="1800" dirty="0"/>
              <a:t> ταγή</a:t>
            </a:r>
            <a:endParaRPr lang="el-GR" altLang="el-GR" sz="1800" baseline="30000"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
        <p:nvSpPr>
          <p:cNvPr id="4" name="Ορθογώνιο 3"/>
          <p:cNvSpPr/>
          <p:nvPr/>
        </p:nvSpPr>
        <p:spPr>
          <a:xfrm>
            <a:off x="539750" y="1338989"/>
            <a:ext cx="5792163" cy="461665"/>
          </a:xfrm>
          <a:prstGeom prst="rect">
            <a:avLst/>
          </a:prstGeom>
        </p:spPr>
        <p:txBody>
          <a:bodyPr wrap="none">
            <a:spAutoFit/>
          </a:bodyPr>
          <a:lstStyle/>
          <a:p>
            <a:r>
              <a:rPr lang="el-GR" sz="2400" b="1" dirty="0">
                <a:latin typeface="+mn-lt"/>
              </a:rPr>
              <a:t>Ηλεκτρονιόφιλη αρωματική υποκατάσταση</a:t>
            </a:r>
          </a:p>
        </p:txBody>
      </p:sp>
      <p:sp>
        <p:nvSpPr>
          <p:cNvPr id="5" name="Τίτλος 4"/>
          <p:cNvSpPr>
            <a:spLocks noGrp="1"/>
          </p:cNvSpPr>
          <p:nvPr>
            <p:ph type="title"/>
          </p:nvPr>
        </p:nvSpPr>
        <p:spPr>
          <a:xfrm>
            <a:off x="0" y="116632"/>
            <a:ext cx="9144000" cy="908720"/>
          </a:xfrm>
        </p:spPr>
        <p:txBody>
          <a:bodyPr>
            <a:normAutofit/>
          </a:bodyPr>
          <a:lstStyle/>
          <a:p>
            <a:r>
              <a:rPr lang="el-GR" dirty="0"/>
              <a:t>Χημικές ιδιότητες αρωματικών </a:t>
            </a:r>
            <a:r>
              <a:rPr lang="el-GR" dirty="0" smtClean="0"/>
              <a:t>αμινών </a:t>
            </a:r>
            <a:r>
              <a:rPr lang="el-GR" sz="3000" b="0" dirty="0" smtClean="0"/>
              <a:t>1/3</a:t>
            </a:r>
            <a:endParaRPr lang="el-GR" sz="3000" b="0" dirty="0"/>
          </a:p>
        </p:txBody>
      </p:sp>
    </p:spTree>
    <p:extLst>
      <p:ext uri="{BB962C8B-B14F-4D97-AF65-F5344CB8AC3E}">
        <p14:creationId xmlns:p14="http://schemas.microsoft.com/office/powerpoint/2010/main" val="21993920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a:xfrm>
            <a:off x="457200" y="1340495"/>
            <a:ext cx="8229600" cy="720080"/>
          </a:xfrm>
        </p:spPr>
        <p:txBody>
          <a:bodyPr/>
          <a:lstStyle/>
          <a:p>
            <a:pPr marL="0" indent="0">
              <a:buNone/>
            </a:pPr>
            <a:r>
              <a:rPr lang="el-GR" b="1" dirty="0"/>
              <a:t>Σχηματισμός διαζωνιακών αλάτων</a:t>
            </a:r>
          </a:p>
        </p:txBody>
      </p:sp>
      <p:sp>
        <p:nvSpPr>
          <p:cNvPr id="19461" name="TextBox 14"/>
          <p:cNvSpPr txBox="1">
            <a:spLocks noChangeArrowheads="1"/>
          </p:cNvSpPr>
          <p:nvPr/>
        </p:nvSpPr>
        <p:spPr bwMode="auto">
          <a:xfrm>
            <a:off x="6702789" y="2908356"/>
            <a:ext cx="18002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l-GR" sz="2000" dirty="0"/>
              <a:t>NaNO</a:t>
            </a:r>
            <a:r>
              <a:rPr lang="en-US" altLang="el-GR" sz="2000" baseline="-25000" dirty="0"/>
              <a:t>2</a:t>
            </a:r>
            <a:r>
              <a:rPr lang="en-US" altLang="el-GR" sz="2000" dirty="0"/>
              <a:t> </a:t>
            </a:r>
            <a:r>
              <a:rPr lang="el-GR" altLang="el-GR" sz="2000" dirty="0"/>
              <a:t>και </a:t>
            </a:r>
            <a:r>
              <a:rPr lang="en-US" altLang="el-GR" sz="2000" dirty="0"/>
              <a:t>HCl</a:t>
            </a:r>
            <a:endParaRPr lang="el-GR" altLang="el-GR" sz="2000" dirty="0"/>
          </a:p>
        </p:txBody>
      </p:sp>
      <p:sp>
        <p:nvSpPr>
          <p:cNvPr id="19463" name="Text Box 9"/>
          <p:cNvSpPr txBox="1">
            <a:spLocks noChangeArrowheads="1"/>
          </p:cNvSpPr>
          <p:nvPr/>
        </p:nvSpPr>
        <p:spPr bwMode="auto">
          <a:xfrm>
            <a:off x="2483768" y="3801031"/>
            <a:ext cx="1800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l-GR" altLang="el-GR" sz="2400" dirty="0">
                <a:latin typeface="+mn-lt"/>
              </a:rPr>
              <a:t>διαζώτωση</a:t>
            </a:r>
          </a:p>
        </p:txBody>
      </p:sp>
      <p:grpSp>
        <p:nvGrpSpPr>
          <p:cNvPr id="5" name="Ομάδα 4"/>
          <p:cNvGrpSpPr/>
          <p:nvPr/>
        </p:nvGrpSpPr>
        <p:grpSpPr>
          <a:xfrm>
            <a:off x="539552" y="2060574"/>
            <a:ext cx="6048672" cy="1525589"/>
            <a:chOff x="539552" y="2060575"/>
            <a:chExt cx="5184775" cy="1081088"/>
          </a:xfrm>
        </p:grpSpPr>
        <p:pic>
          <p:nvPicPr>
            <p:cNvPr id="11268" name="Picture 2" descr="http://www.chemguide.co.uk/organicprops/aniline/hno2cold.gif"/>
            <p:cNvPicPr>
              <a:picLocks noChangeAspect="1" noChangeArrowheads="1"/>
            </p:cNvPicPr>
            <p:nvPr/>
          </p:nvPicPr>
          <p:blipFill>
            <a:blip r:embed="rId2"/>
            <a:srcRect/>
            <a:stretch>
              <a:fillRect/>
            </a:stretch>
          </p:blipFill>
          <p:spPr bwMode="auto">
            <a:xfrm>
              <a:off x="539552" y="2133600"/>
              <a:ext cx="5038725" cy="863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pic>
        <p:cxnSp>
          <p:nvCxnSpPr>
            <p:cNvPr id="13" name="Elbow Connector 12"/>
            <p:cNvCxnSpPr/>
            <p:nvPr/>
          </p:nvCxnSpPr>
          <p:spPr>
            <a:xfrm>
              <a:off x="1403152" y="2781300"/>
              <a:ext cx="4321175" cy="71438"/>
            </a:xfrm>
            <a:prstGeom prst="bentConnector3">
              <a:avLst>
                <a:gd name="adj1" fmla="val 21945"/>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3635177" y="2060575"/>
              <a:ext cx="1152525" cy="1081088"/>
            </a:xfrm>
            <a:prstGeom prst="ellipse">
              <a:avLst/>
            </a:prstGeom>
            <a:solidFill>
              <a:schemeClr val="accent1">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dirty="0"/>
            </a:p>
          </p:txBody>
        </p:sp>
      </p:gr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
        <p:nvSpPr>
          <p:cNvPr id="4" name="Τίτλος 3"/>
          <p:cNvSpPr>
            <a:spLocks noGrp="1"/>
          </p:cNvSpPr>
          <p:nvPr>
            <p:ph type="title"/>
          </p:nvPr>
        </p:nvSpPr>
        <p:spPr>
          <a:xfrm>
            <a:off x="0" y="116632"/>
            <a:ext cx="9144000" cy="908720"/>
          </a:xfrm>
        </p:spPr>
        <p:txBody>
          <a:bodyPr>
            <a:normAutofit/>
          </a:bodyPr>
          <a:lstStyle/>
          <a:p>
            <a:r>
              <a:rPr lang="el-GR" dirty="0"/>
              <a:t>Χημικές ιδιότητες αρωματικών αμινών </a:t>
            </a:r>
            <a:r>
              <a:rPr lang="el-GR" sz="3000" b="0" dirty="0" smtClean="0"/>
              <a:t>2/3</a:t>
            </a:r>
            <a:endParaRPr lang="el-GR" dirty="0"/>
          </a:p>
        </p:txBody>
      </p:sp>
    </p:spTree>
    <p:extLst>
      <p:ext uri="{BB962C8B-B14F-4D97-AF65-F5344CB8AC3E}">
        <p14:creationId xmlns:p14="http://schemas.microsoft.com/office/powerpoint/2010/main" val="33335607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10" descr="http://media.wiley.com/Lux/01/23201.nfg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7583" y="1196752"/>
            <a:ext cx="5018873" cy="54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Θέση περιεχομένου 1"/>
          <p:cNvSpPr>
            <a:spLocks noGrp="1"/>
          </p:cNvSpPr>
          <p:nvPr>
            <p:ph idx="1"/>
          </p:nvPr>
        </p:nvSpPr>
        <p:spPr>
          <a:xfrm>
            <a:off x="457200" y="1196752"/>
            <a:ext cx="5122912" cy="1080120"/>
          </a:xfrm>
        </p:spPr>
        <p:txBody>
          <a:bodyPr>
            <a:normAutofit/>
          </a:bodyPr>
          <a:lstStyle/>
          <a:p>
            <a:pPr marL="0" indent="0">
              <a:buNone/>
            </a:pPr>
            <a:r>
              <a:rPr lang="el-GR" b="1" dirty="0"/>
              <a:t>Αντιδράσεις διαζωνιακών αλάτων</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sp>
        <p:nvSpPr>
          <p:cNvPr id="4" name="Τίτλος 3"/>
          <p:cNvSpPr>
            <a:spLocks noGrp="1"/>
          </p:cNvSpPr>
          <p:nvPr>
            <p:ph type="title"/>
          </p:nvPr>
        </p:nvSpPr>
        <p:spPr>
          <a:xfrm>
            <a:off x="0" y="116632"/>
            <a:ext cx="9144000" cy="908720"/>
          </a:xfrm>
        </p:spPr>
        <p:txBody>
          <a:bodyPr>
            <a:normAutofit/>
          </a:bodyPr>
          <a:lstStyle/>
          <a:p>
            <a:r>
              <a:rPr lang="el-GR" dirty="0"/>
              <a:t>Χημικές ιδιότητες αρωματικών αμινών </a:t>
            </a:r>
            <a:r>
              <a:rPr lang="el-GR" sz="3000" b="0" dirty="0" smtClean="0"/>
              <a:t>3/3</a:t>
            </a:r>
            <a:endParaRPr lang="el-GR" dirty="0"/>
          </a:p>
        </p:txBody>
      </p:sp>
    </p:spTree>
    <p:extLst>
      <p:ext uri="{BB962C8B-B14F-4D97-AF65-F5344CB8AC3E}">
        <p14:creationId xmlns:p14="http://schemas.microsoft.com/office/powerpoint/2010/main" val="28994923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p:cNvSpPr>
          <p:nvPr>
            <p:ph type="title"/>
          </p:nvPr>
        </p:nvSpPr>
        <p:spPr/>
        <p:txBody>
          <a:bodyPr/>
          <a:lstStyle/>
          <a:p>
            <a:pPr eaLnBrk="1" hangingPunct="1"/>
            <a:r>
              <a:rPr lang="el-GR" altLang="el-GR" dirty="0" smtClean="0"/>
              <a:t>Αμίνες</a:t>
            </a:r>
            <a:r>
              <a:rPr lang="en-US" altLang="el-GR" dirty="0" smtClean="0"/>
              <a:t> </a:t>
            </a:r>
            <a:r>
              <a:rPr lang="en-US" altLang="el-GR" sz="3000" b="0" dirty="0" smtClean="0"/>
              <a:t>1/4</a:t>
            </a:r>
            <a:endParaRPr lang="el-GR" altLang="el-GR" sz="3000" b="0" dirty="0" smtClean="0"/>
          </a:p>
        </p:txBody>
      </p:sp>
      <p:graphicFrame>
        <p:nvGraphicFramePr>
          <p:cNvPr id="25603" name="Group 3"/>
          <p:cNvGraphicFramePr>
            <a:graphicFrameLocks noGrp="1"/>
          </p:cNvGraphicFramePr>
          <p:nvPr>
            <p:extLst>
              <p:ext uri="{D42A27DB-BD31-4B8C-83A1-F6EECF244321}">
                <p14:modId xmlns:p14="http://schemas.microsoft.com/office/powerpoint/2010/main" val="2083260579"/>
              </p:ext>
            </p:extLst>
          </p:nvPr>
        </p:nvGraphicFramePr>
        <p:xfrm>
          <a:off x="539750" y="2132310"/>
          <a:ext cx="8109012" cy="2736850"/>
        </p:xfrm>
        <a:graphic>
          <a:graphicData uri="http://schemas.openxmlformats.org/drawingml/2006/table">
            <a:tbl>
              <a:tblPr/>
              <a:tblGrid>
                <a:gridCol w="2663130"/>
                <a:gridCol w="2853684"/>
                <a:gridCol w="2592198"/>
              </a:tblGrid>
              <a:tr h="763718">
                <a:tc>
                  <a:txBody>
                    <a:bodyPr/>
                    <a:lstStyle/>
                    <a:p>
                      <a:pPr marL="0" marR="0" lvl="0" indent="0" algn="ctr" defTabSz="914400" rtl="0" eaLnBrk="1" fontAlgn="t" latinLnBrk="0" hangingPunct="1">
                        <a:lnSpc>
                          <a:spcPct val="100000"/>
                        </a:lnSpc>
                        <a:spcBef>
                          <a:spcPct val="0"/>
                        </a:spcBef>
                        <a:spcAft>
                          <a:spcPct val="0"/>
                        </a:spcAft>
                        <a:buClrTx/>
                        <a:buSzTx/>
                        <a:buFont typeface="Arial" charset="0"/>
                        <a:buNone/>
                        <a:tabLst/>
                      </a:pPr>
                      <a:r>
                        <a:rPr kumimoji="0" lang="el-GR" sz="2400" b="1" i="0" u="none" strike="noStrike" cap="none" normalizeH="0" baseline="0" dirty="0" smtClean="0">
                          <a:ln>
                            <a:noFill/>
                          </a:ln>
                          <a:solidFill>
                            <a:schemeClr val="tx1"/>
                          </a:solidFill>
                          <a:effectLst/>
                          <a:latin typeface="Calibri" pitchFamily="34" charset="0"/>
                        </a:rPr>
                        <a:t>Πρωτοταγής αμίνη</a:t>
                      </a:r>
                      <a:endParaRPr kumimoji="0" lang="el-GR" sz="2400" b="0" i="0" u="none" strike="noStrike" cap="none" normalizeH="0" baseline="0" dirty="0" smtClean="0">
                        <a:ln>
                          <a:noFill/>
                        </a:ln>
                        <a:solidFill>
                          <a:schemeClr val="tx1"/>
                        </a:solidFill>
                        <a:effectLst/>
                        <a:latin typeface="Calibri" pitchFamily="34" charset="0"/>
                      </a:endParaRPr>
                    </a:p>
                  </a:txBody>
                  <a:tcPr marL="91437" marR="91437"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 typeface="Arial" charset="0"/>
                        <a:buNone/>
                        <a:tabLst/>
                      </a:pPr>
                      <a:r>
                        <a:rPr kumimoji="0" lang="el-GR" sz="2400" b="1" i="0" u="none" strike="noStrike" cap="none" normalizeH="0" baseline="0" dirty="0" smtClean="0">
                          <a:ln>
                            <a:noFill/>
                          </a:ln>
                          <a:solidFill>
                            <a:schemeClr val="tx1"/>
                          </a:solidFill>
                          <a:effectLst/>
                          <a:latin typeface="Calibri" pitchFamily="34" charset="0"/>
                        </a:rPr>
                        <a:t>Δευτεροταγής αμίνη</a:t>
                      </a:r>
                      <a:endParaRPr kumimoji="0" lang="el-GR" sz="2400" b="0" i="0" u="none" strike="noStrike" cap="none" normalizeH="0" baseline="0" dirty="0" smtClean="0">
                        <a:ln>
                          <a:noFill/>
                        </a:ln>
                        <a:solidFill>
                          <a:schemeClr val="tx1"/>
                        </a:solidFill>
                        <a:effectLst/>
                        <a:latin typeface="Calibri" pitchFamily="34" charset="0"/>
                      </a:endParaRPr>
                    </a:p>
                  </a:txBody>
                  <a:tcPr marL="91437" marR="91437"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 typeface="Arial" charset="0"/>
                        <a:buNone/>
                        <a:tabLst/>
                      </a:pPr>
                      <a:r>
                        <a:rPr kumimoji="0" lang="el-GR" sz="2400" b="1" i="0" u="none" strike="noStrike" cap="none" normalizeH="0" baseline="0" dirty="0" smtClean="0">
                          <a:ln>
                            <a:noFill/>
                          </a:ln>
                          <a:solidFill>
                            <a:schemeClr val="tx1"/>
                          </a:solidFill>
                          <a:effectLst/>
                          <a:latin typeface="Calibri" pitchFamily="34" charset="0"/>
                        </a:rPr>
                        <a:t>Τριτοταγής αμίνη</a:t>
                      </a:r>
                      <a:endParaRPr kumimoji="0" lang="el-GR" sz="2400" b="0" i="0" u="none" strike="noStrike" cap="none" normalizeH="0" baseline="0" dirty="0" smtClean="0">
                        <a:ln>
                          <a:noFill/>
                        </a:ln>
                        <a:solidFill>
                          <a:schemeClr val="tx1"/>
                        </a:solidFill>
                        <a:effectLst/>
                        <a:latin typeface="Calibri" pitchFamily="34" charset="0"/>
                      </a:endParaRPr>
                    </a:p>
                  </a:txBody>
                  <a:tcPr marL="91437" marR="91437"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73132">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2400" b="0" i="0" u="none" strike="noStrike" cap="none" normalizeH="0" baseline="0" dirty="0" smtClean="0">
                          <a:ln>
                            <a:noFill/>
                          </a:ln>
                          <a:solidFill>
                            <a:schemeClr val="tx1"/>
                          </a:solidFill>
                          <a:effectLst/>
                          <a:latin typeface="Calibri" pitchFamily="34" charset="0"/>
                        </a:rPr>
                        <a:t>                                </a:t>
                      </a:r>
                    </a:p>
                  </a:txBody>
                  <a:tcPr marL="91437" marR="91437"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2400" b="0" i="0" u="none" strike="noStrike" cap="none" normalizeH="0" baseline="0" dirty="0" smtClean="0">
                          <a:ln>
                            <a:noFill/>
                          </a:ln>
                          <a:solidFill>
                            <a:schemeClr val="tx1"/>
                          </a:solidFill>
                          <a:effectLst/>
                          <a:latin typeface="Calibri" pitchFamily="34" charset="0"/>
                        </a:rPr>
                        <a:t>                                </a:t>
                      </a:r>
                    </a:p>
                  </a:txBody>
                  <a:tcPr marL="91437" marR="91437"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l-GR" sz="2400" b="0" i="0" u="none" strike="noStrike" cap="none" normalizeH="0" baseline="0" dirty="0" smtClean="0">
                          <a:ln>
                            <a:noFill/>
                          </a:ln>
                          <a:solidFill>
                            <a:schemeClr val="tx1"/>
                          </a:solidFill>
                          <a:effectLst/>
                          <a:latin typeface="Calibri" pitchFamily="34" charset="0"/>
                        </a:rPr>
                        <a:t>                                </a:t>
                      </a:r>
                    </a:p>
                  </a:txBody>
                  <a:tcPr marL="91437" marR="91437"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3082" name="Picture 14" descr="primary amine">
            <a:hlinkClick r:id="rId2" tooltip="primary amin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3140372"/>
            <a:ext cx="2187575" cy="140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15" descr="secondary amine">
            <a:hlinkClick r:id="rId4" tooltip="secondary amin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8038" y="3140372"/>
            <a:ext cx="2181225" cy="139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16" descr="tertiary amine">
            <a:hlinkClick r:id="rId6" tooltip="tertiary amine"/>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27763" y="3068935"/>
            <a:ext cx="2146300"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1034627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File:Ponceau 4R.sv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2924175"/>
            <a:ext cx="2663825" cy="263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Box 11"/>
          <p:cNvSpPr txBox="1">
            <a:spLocks noChangeArrowheads="1"/>
          </p:cNvSpPr>
          <p:nvPr/>
        </p:nvSpPr>
        <p:spPr bwMode="auto">
          <a:xfrm>
            <a:off x="3779838" y="5589588"/>
            <a:ext cx="208756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l-GR" altLang="el-GR" sz="2400" dirty="0">
                <a:latin typeface="+mn-lt"/>
              </a:rPr>
              <a:t>Ponceau 4R ή</a:t>
            </a:r>
          </a:p>
          <a:p>
            <a:pPr eaLnBrk="1" hangingPunct="1">
              <a:spcBef>
                <a:spcPct val="0"/>
              </a:spcBef>
              <a:buFontTx/>
              <a:buNone/>
            </a:pPr>
            <a:r>
              <a:rPr lang="el-GR" altLang="el-GR" sz="2000" b="1" dirty="0">
                <a:latin typeface="+mn-lt"/>
              </a:rPr>
              <a:t>Cochineal Red Α ή Ε124</a:t>
            </a:r>
            <a:endParaRPr lang="el-GR" altLang="el-GR" sz="2000" dirty="0">
              <a:latin typeface="+mn-lt"/>
            </a:endParaRPr>
          </a:p>
        </p:txBody>
      </p:sp>
      <p:pic>
        <p:nvPicPr>
          <p:cNvPr id="5" name="Picture 6" descr="http://www.chemguide.co.uk/organicprops/aniline/phenolnaoh.gif"/>
          <p:cNvPicPr>
            <a:picLocks noChangeAspect="1" noChangeArrowheads="1"/>
          </p:cNvPicPr>
          <p:nvPr/>
        </p:nvPicPr>
        <p:blipFill>
          <a:blip r:embed="rId4"/>
          <a:srcRect/>
          <a:stretch>
            <a:fillRect/>
          </a:stretch>
        </p:blipFill>
        <p:spPr bwMode="auto">
          <a:xfrm>
            <a:off x="179388" y="1053728"/>
            <a:ext cx="3756025" cy="93503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pic>
      <p:pic>
        <p:nvPicPr>
          <p:cNvPr id="6" name="Picture 8" descr="http://www.chemguide.co.uk/organicprops/aniline/couplephol.gif"/>
          <p:cNvPicPr>
            <a:picLocks noChangeAspect="1" noChangeArrowheads="1"/>
          </p:cNvPicPr>
          <p:nvPr/>
        </p:nvPicPr>
        <p:blipFill>
          <a:blip r:embed="rId5"/>
          <a:srcRect/>
          <a:stretch>
            <a:fillRect/>
          </a:stretch>
        </p:blipFill>
        <p:spPr bwMode="auto">
          <a:xfrm>
            <a:off x="179388" y="2277691"/>
            <a:ext cx="5376862" cy="503237"/>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pic>
      <p:sp>
        <p:nvSpPr>
          <p:cNvPr id="21511" name="TextBox 11"/>
          <p:cNvSpPr txBox="1">
            <a:spLocks noChangeArrowheads="1"/>
          </p:cNvSpPr>
          <p:nvPr/>
        </p:nvSpPr>
        <p:spPr bwMode="auto">
          <a:xfrm>
            <a:off x="5580063" y="2277691"/>
            <a:ext cx="180022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l-GR" altLang="el-GR" sz="2200" dirty="0"/>
              <a:t>αζω-ενώσεις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
        <p:nvSpPr>
          <p:cNvPr id="4" name="Τίτλος 3"/>
          <p:cNvSpPr>
            <a:spLocks noGrp="1"/>
          </p:cNvSpPr>
          <p:nvPr>
            <p:ph type="title"/>
          </p:nvPr>
        </p:nvSpPr>
        <p:spPr/>
        <p:txBody>
          <a:bodyPr/>
          <a:lstStyle/>
          <a:p>
            <a:r>
              <a:rPr lang="el-GR" dirty="0"/>
              <a:t>Αζω- </a:t>
            </a:r>
            <a:r>
              <a:rPr lang="el-GR" dirty="0" smtClean="0"/>
              <a:t>ενώσεις </a:t>
            </a:r>
            <a:r>
              <a:rPr lang="el-GR" sz="3000" b="0" dirty="0" smtClean="0"/>
              <a:t>1/3</a:t>
            </a:r>
            <a:endParaRPr lang="el-GR" sz="3000" b="0" dirty="0"/>
          </a:p>
        </p:txBody>
      </p:sp>
    </p:spTree>
    <p:extLst>
      <p:ext uri="{BB962C8B-B14F-4D97-AF65-F5344CB8AC3E}">
        <p14:creationId xmlns:p14="http://schemas.microsoft.com/office/powerpoint/2010/main" val="37143262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4"/>
          <p:cNvSpPr txBox="1">
            <a:spLocks noChangeArrowheads="1"/>
          </p:cNvSpPr>
          <p:nvPr/>
        </p:nvSpPr>
        <p:spPr bwMode="auto">
          <a:xfrm>
            <a:off x="1403350" y="1459632"/>
            <a:ext cx="1008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l-GR" altLang="el-GR" sz="2400" dirty="0">
                <a:latin typeface="Arial" charset="0"/>
              </a:rPr>
              <a:t>-Ν=Ν-</a:t>
            </a:r>
          </a:p>
        </p:txBody>
      </p:sp>
      <p:sp>
        <p:nvSpPr>
          <p:cNvPr id="22531" name="Rectangle 5"/>
          <p:cNvSpPr>
            <a:spLocks noGrp="1"/>
          </p:cNvSpPr>
          <p:nvPr>
            <p:ph type="title"/>
          </p:nvPr>
        </p:nvSpPr>
        <p:spPr>
          <a:noFill/>
        </p:spPr>
        <p:txBody>
          <a:bodyPr/>
          <a:lstStyle/>
          <a:p>
            <a:r>
              <a:rPr lang="el-GR" dirty="0"/>
              <a:t>Αζω- ενώσεις </a:t>
            </a:r>
            <a:r>
              <a:rPr lang="el-GR" sz="3000" b="0" dirty="0" smtClean="0"/>
              <a:t>2/3</a:t>
            </a:r>
            <a:endParaRPr lang="el-GR" altLang="el-GR" dirty="0" smtClean="0">
              <a:latin typeface="Arial" charset="0"/>
            </a:endParaRPr>
          </a:p>
        </p:txBody>
      </p:sp>
      <p:sp>
        <p:nvSpPr>
          <p:cNvPr id="22532" name="Text Box 6"/>
          <p:cNvSpPr txBox="1">
            <a:spLocks noChangeArrowheads="1"/>
          </p:cNvSpPr>
          <p:nvPr/>
        </p:nvSpPr>
        <p:spPr bwMode="auto">
          <a:xfrm>
            <a:off x="3132138" y="1459632"/>
            <a:ext cx="3168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l-GR" altLang="el-GR" sz="2400" dirty="0">
                <a:latin typeface="+mn-lt"/>
              </a:rPr>
              <a:t>Χρωμοφόρα ομάδα</a:t>
            </a:r>
          </a:p>
        </p:txBody>
      </p:sp>
      <p:sp>
        <p:nvSpPr>
          <p:cNvPr id="22533" name="Text Box 7"/>
          <p:cNvSpPr txBox="1">
            <a:spLocks noChangeArrowheads="1"/>
          </p:cNvSpPr>
          <p:nvPr/>
        </p:nvSpPr>
        <p:spPr bwMode="auto">
          <a:xfrm>
            <a:off x="900113" y="2205038"/>
            <a:ext cx="7272337"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l-GR" altLang="el-GR" sz="2400" dirty="0">
                <a:latin typeface="+mn-lt"/>
              </a:rPr>
              <a:t>Για να γίνει μια έγχρωμη ένωση χρωστική, θα πρέπει να υπάρχουν στο μόριο ομάδες, όπως</a:t>
            </a:r>
            <a:r>
              <a:rPr lang="en-US" altLang="el-GR" sz="2400" dirty="0">
                <a:latin typeface="+mn-lt"/>
              </a:rPr>
              <a:t>:</a:t>
            </a:r>
            <a:endParaRPr lang="el-GR" altLang="el-GR" sz="2400" dirty="0">
              <a:latin typeface="+mn-lt"/>
            </a:endParaRPr>
          </a:p>
          <a:p>
            <a:pPr eaLnBrk="1" hangingPunct="1">
              <a:spcBef>
                <a:spcPct val="50000"/>
              </a:spcBef>
              <a:buFontTx/>
              <a:buNone/>
            </a:pPr>
            <a:r>
              <a:rPr lang="el-GR" altLang="el-GR" sz="2400" dirty="0">
                <a:latin typeface="+mn-lt"/>
              </a:rPr>
              <a:t>-ΟΗ</a:t>
            </a:r>
          </a:p>
          <a:p>
            <a:pPr eaLnBrk="1" hangingPunct="1">
              <a:spcBef>
                <a:spcPct val="50000"/>
              </a:spcBef>
              <a:buFontTx/>
              <a:buNone/>
            </a:pPr>
            <a:r>
              <a:rPr lang="el-GR" altLang="el-GR" sz="2400" dirty="0">
                <a:latin typeface="+mn-lt"/>
              </a:rPr>
              <a:t>-ΝΗ</a:t>
            </a:r>
            <a:r>
              <a:rPr lang="el-GR" altLang="el-GR" sz="2400" baseline="-25000" dirty="0">
                <a:latin typeface="+mn-lt"/>
              </a:rPr>
              <a:t>2</a:t>
            </a:r>
          </a:p>
          <a:p>
            <a:pPr eaLnBrk="1" hangingPunct="1">
              <a:spcBef>
                <a:spcPct val="50000"/>
              </a:spcBef>
              <a:buFontTx/>
              <a:buNone/>
            </a:pPr>
            <a:r>
              <a:rPr lang="el-GR" altLang="el-GR" sz="2400" dirty="0">
                <a:latin typeface="+mn-lt"/>
              </a:rPr>
              <a:t>-ΝΗ</a:t>
            </a:r>
            <a:r>
              <a:rPr lang="en-US" altLang="el-GR" sz="2400" dirty="0">
                <a:latin typeface="+mn-lt"/>
              </a:rPr>
              <a:t>R</a:t>
            </a:r>
          </a:p>
          <a:p>
            <a:pPr eaLnBrk="1" hangingPunct="1">
              <a:spcBef>
                <a:spcPct val="50000"/>
              </a:spcBef>
              <a:buFontTx/>
              <a:buNone/>
            </a:pPr>
            <a:r>
              <a:rPr lang="en-US" altLang="el-GR" sz="2400" dirty="0">
                <a:latin typeface="+mn-lt"/>
              </a:rPr>
              <a:t>-NR</a:t>
            </a:r>
            <a:r>
              <a:rPr lang="en-US" altLang="el-GR" sz="2400" baseline="-25000" dirty="0">
                <a:latin typeface="+mn-lt"/>
              </a:rPr>
              <a:t>2</a:t>
            </a:r>
          </a:p>
          <a:p>
            <a:pPr eaLnBrk="1" hangingPunct="1">
              <a:spcBef>
                <a:spcPct val="50000"/>
              </a:spcBef>
              <a:buFontTx/>
              <a:buNone/>
            </a:pPr>
            <a:r>
              <a:rPr lang="el-GR" altLang="el-GR" sz="2400" dirty="0">
                <a:latin typeface="+mn-lt"/>
              </a:rPr>
              <a:t>που θα αντιδράσουν με τις ίνες των υφασμάτων.</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Tree>
    <p:extLst>
      <p:ext uri="{BB962C8B-B14F-4D97-AF65-F5344CB8AC3E}">
        <p14:creationId xmlns:p14="http://schemas.microsoft.com/office/powerpoint/2010/main" val="8547833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p:txBody>
          <a:bodyPr/>
          <a:lstStyle/>
          <a:p>
            <a:r>
              <a:rPr lang="el-GR" dirty="0"/>
              <a:t>Αζω- ενώσεις </a:t>
            </a:r>
            <a:r>
              <a:rPr lang="el-GR" sz="3000" b="0" dirty="0" smtClean="0"/>
              <a:t>3/3</a:t>
            </a:r>
            <a:endParaRPr lang="el-GR" altLang="el-GR" dirty="0" smtClean="0">
              <a:latin typeface="Arial" charset="0"/>
            </a:endParaRPr>
          </a:p>
        </p:txBody>
      </p:sp>
      <p:graphicFrame>
        <p:nvGraphicFramePr>
          <p:cNvPr id="29734" name="Group 38"/>
          <p:cNvGraphicFramePr>
            <a:graphicFrameLocks noGrp="1"/>
          </p:cNvGraphicFramePr>
          <p:nvPr>
            <p:ph idx="1"/>
            <p:extLst>
              <p:ext uri="{D42A27DB-BD31-4B8C-83A1-F6EECF244321}">
                <p14:modId xmlns:p14="http://schemas.microsoft.com/office/powerpoint/2010/main" val="1046024747"/>
              </p:ext>
            </p:extLst>
          </p:nvPr>
        </p:nvGraphicFramePr>
        <p:xfrm>
          <a:off x="4954683" y="1772816"/>
          <a:ext cx="4173537" cy="972344"/>
        </p:xfrm>
        <a:graphic>
          <a:graphicData uri="http://schemas.openxmlformats.org/drawingml/2006/table">
            <a:tbl>
              <a:tblPr/>
              <a:tblGrid>
                <a:gridCol w="1696614"/>
                <a:gridCol w="777007"/>
                <a:gridCol w="1699916"/>
              </a:tblGrid>
              <a:tr h="569995">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l-GR" sz="1800" b="0" i="1" u="none" strike="noStrike" cap="none" normalizeH="0" baseline="0" dirty="0" smtClean="0">
                          <a:ln>
                            <a:noFill/>
                          </a:ln>
                          <a:solidFill>
                            <a:schemeClr val="tx1"/>
                          </a:solidFill>
                          <a:effectLst/>
                          <a:latin typeface="Calibri" pitchFamily="34" charset="0"/>
                        </a:rPr>
                        <a:t>below pH 3.1</a:t>
                      </a:r>
                      <a:endParaRPr kumimoji="0" lang="el-GR" sz="1800" b="0" i="0" u="none" strike="noStrike" cap="none" normalizeH="0" baseline="0" dirty="0" smtClean="0">
                        <a:ln>
                          <a:noFill/>
                        </a:ln>
                        <a:solidFill>
                          <a:schemeClr val="tx1"/>
                        </a:solidFill>
                        <a:effectLst/>
                        <a:latin typeface="Calibri" pitchFamily="34" charset="0"/>
                      </a:endParaRPr>
                    </a:p>
                  </a:txBody>
                  <a:tcPr marL="215466" marR="215466" marT="45736" marB="45736"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l-GR" sz="2800" b="0" i="0" u="none" strike="noStrike" cap="none" normalizeH="0" baseline="0" dirty="0" smtClean="0">
                        <a:ln>
                          <a:noFill/>
                        </a:ln>
                        <a:solidFill>
                          <a:schemeClr val="tx1"/>
                        </a:solidFill>
                        <a:effectLst/>
                        <a:latin typeface="Calibri" pitchFamily="34" charset="0"/>
                      </a:endParaRPr>
                    </a:p>
                  </a:txBody>
                  <a:tcPr marL="215466" marR="215466" marT="45736" marB="45736"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l-GR" sz="1800" b="0" i="1" u="none" strike="noStrike" cap="none" normalizeH="0" baseline="0" dirty="0" smtClean="0">
                          <a:ln>
                            <a:noFill/>
                          </a:ln>
                          <a:solidFill>
                            <a:schemeClr val="tx1"/>
                          </a:solidFill>
                          <a:effectLst/>
                          <a:latin typeface="Calibri" pitchFamily="34" charset="0"/>
                        </a:rPr>
                        <a:t>above pH 4.4</a:t>
                      </a:r>
                      <a:endParaRPr kumimoji="0" lang="el-GR" sz="1800" b="0" i="0" u="none" strike="noStrike" cap="none" normalizeH="0" baseline="0" dirty="0" smtClean="0">
                        <a:ln>
                          <a:noFill/>
                        </a:ln>
                        <a:solidFill>
                          <a:schemeClr val="tx1"/>
                        </a:solidFill>
                        <a:effectLst/>
                        <a:latin typeface="Calibri" pitchFamily="34" charset="0"/>
                      </a:endParaRPr>
                    </a:p>
                  </a:txBody>
                  <a:tcPr marL="215466" marR="215466" marT="45736" marB="45736" horzOverflow="overflow">
                    <a:lnL>
                      <a:noFill/>
                    </a:lnL>
                    <a:lnR cap="flat">
                      <a:noFill/>
                    </a:lnR>
                    <a:lnT>
                      <a:noFill/>
                    </a:lnT>
                    <a:lnB>
                      <a:noFill/>
                    </a:lnB>
                    <a:lnTlToBr>
                      <a:noFill/>
                    </a:lnTlToBr>
                    <a:lnBlToTr>
                      <a:noFill/>
                    </a:lnBlToTr>
                    <a:noFill/>
                  </a:tcPr>
                </a:tc>
              </a:tr>
              <a:tr h="402349">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tx1"/>
                          </a:solidFill>
                          <a:effectLst/>
                          <a:latin typeface="Calibri" pitchFamily="34" charset="0"/>
                        </a:rPr>
                        <a:t>3.1</a:t>
                      </a:r>
                      <a:endParaRPr kumimoji="0" lang="el-GR" sz="1800" b="0" i="0" u="none" strike="noStrike" cap="none" normalizeH="0" baseline="0" dirty="0" smtClean="0">
                        <a:ln>
                          <a:noFill/>
                        </a:ln>
                        <a:solidFill>
                          <a:schemeClr val="tx1"/>
                        </a:solidFill>
                        <a:effectLst/>
                        <a:latin typeface="Calibri" pitchFamily="34" charset="0"/>
                      </a:endParaRPr>
                    </a:p>
                  </a:txBody>
                  <a:tcPr marL="215466" marR="215466" marT="45736" marB="45736" horzOverflow="overflow">
                    <a:lnL cap="flat">
                      <a:noFill/>
                    </a:lnL>
                    <a:lnR>
                      <a:noFill/>
                    </a:lnR>
                    <a:lnT>
                      <a:noFill/>
                    </a:lnT>
                    <a:lnB cap="flat">
                      <a:noFill/>
                    </a:lnB>
                    <a:lnTlToBr>
                      <a:noFill/>
                    </a:lnTlToBr>
                    <a:lnBlToTr>
                      <a:noFill/>
                    </a:lnBlToTr>
                    <a:solidFill>
                      <a:srgbClr val="FF0000"/>
                    </a:solid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chemeClr val="tx1"/>
                          </a:solidFill>
                          <a:effectLst/>
                          <a:latin typeface="Calibri" pitchFamily="34" charset="0"/>
                        </a:rPr>
                        <a:t>↔</a:t>
                      </a:r>
                    </a:p>
                  </a:txBody>
                  <a:tcPr marL="215466" marR="215466" marT="45736" marB="45736"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bg2">
                              <a:lumMod val="75000"/>
                            </a:schemeClr>
                          </a:solidFill>
                          <a:effectLst/>
                          <a:latin typeface="Calibri" pitchFamily="34" charset="0"/>
                        </a:rPr>
                        <a:t>4.4</a:t>
                      </a:r>
                      <a:endParaRPr kumimoji="0" lang="el-GR" sz="1800" b="0" i="0" u="none" strike="noStrike" cap="none" normalizeH="0" baseline="0" dirty="0" smtClean="0">
                        <a:ln>
                          <a:noFill/>
                        </a:ln>
                        <a:solidFill>
                          <a:schemeClr val="bg2">
                            <a:lumMod val="75000"/>
                          </a:schemeClr>
                        </a:solidFill>
                        <a:effectLst/>
                        <a:latin typeface="Calibri" pitchFamily="34" charset="0"/>
                      </a:endParaRPr>
                    </a:p>
                  </a:txBody>
                  <a:tcPr marL="215466" marR="215466" marT="45736" marB="45736" horzOverflow="overflow">
                    <a:lnL>
                      <a:noFill/>
                    </a:lnL>
                    <a:lnR cap="flat">
                      <a:noFill/>
                    </a:lnR>
                    <a:lnT>
                      <a:noFill/>
                    </a:lnT>
                    <a:lnB cap="flat">
                      <a:noFill/>
                    </a:lnB>
                    <a:lnTlToBr>
                      <a:noFill/>
                    </a:lnTlToBr>
                    <a:lnBlToTr>
                      <a:noFill/>
                    </a:lnBlToTr>
                    <a:solidFill>
                      <a:srgbClr val="FFFF00"/>
                    </a:solidFill>
                  </a:tcPr>
                </a:tc>
              </a:tr>
            </a:tbl>
          </a:graphicData>
        </a:graphic>
      </p:graphicFrame>
      <p:pic>
        <p:nvPicPr>
          <p:cNvPr id="23555" name="Picture 5" descr="File:Methyl-orange-2D-skeletal.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 y="1428901"/>
            <a:ext cx="4602163"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Box 11"/>
          <p:cNvSpPr txBox="1">
            <a:spLocks noChangeArrowheads="1"/>
          </p:cNvSpPr>
          <p:nvPr/>
        </p:nvSpPr>
        <p:spPr bwMode="auto">
          <a:xfrm>
            <a:off x="6241015" y="1340768"/>
            <a:ext cx="180022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l-GR" altLang="el-GR" sz="2200" dirty="0">
                <a:latin typeface="+mn-lt"/>
              </a:rPr>
              <a:t>ηλιανθίνη</a:t>
            </a:r>
          </a:p>
        </p:txBody>
      </p:sp>
      <p:pic>
        <p:nvPicPr>
          <p:cNvPr id="23557" name="Picture 8" descr="File:Light mauve hydrangea.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0136" y="3284538"/>
            <a:ext cx="3776239" cy="252072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3558" name="TextBox 11"/>
          <p:cNvSpPr txBox="1">
            <a:spLocks noChangeArrowheads="1"/>
          </p:cNvSpPr>
          <p:nvPr/>
        </p:nvSpPr>
        <p:spPr bwMode="auto">
          <a:xfrm>
            <a:off x="4859338" y="3860800"/>
            <a:ext cx="352901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l-GR" altLang="el-GR" sz="2200" dirty="0">
                <a:latin typeface="+mn-lt"/>
              </a:rPr>
              <a:t>Αλλαγή χρώματος με την οξύτητα του </a:t>
            </a:r>
            <a:r>
              <a:rPr lang="el-GR" altLang="el-GR" sz="2200" dirty="0" smtClean="0">
                <a:latin typeface="+mn-lt"/>
              </a:rPr>
              <a:t>εδάφους</a:t>
            </a:r>
            <a:r>
              <a:rPr lang="en-US" altLang="el-GR" sz="2200" dirty="0" smtClean="0">
                <a:latin typeface="+mn-lt"/>
              </a:rPr>
              <a:t>.</a:t>
            </a:r>
            <a:endParaRPr lang="el-GR" altLang="el-GR" sz="2200" dirty="0">
              <a:latin typeface="+mn-lt"/>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sp>
        <p:nvSpPr>
          <p:cNvPr id="9" name="Rectangle 7"/>
          <p:cNvSpPr/>
          <p:nvPr/>
        </p:nvSpPr>
        <p:spPr>
          <a:xfrm>
            <a:off x="1154483" y="5949279"/>
            <a:ext cx="2807544"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6"/>
              </a:rPr>
              <a:t>Light mauve </a:t>
            </a:r>
            <a:r>
              <a:rPr lang="en-US" sz="1200" dirty="0" smtClean="0">
                <a:latin typeface="+mn-lt"/>
                <a:hlinkClick r:id="rId6"/>
              </a:rPr>
              <a:t>hydrangea</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smtClean="0">
                <a:latin typeface="+mn-lt"/>
                <a:hlinkClick r:id="rId7" tooltip="User:Fir0002"/>
              </a:rPr>
              <a:t>Fir0002</a:t>
            </a:r>
            <a:r>
              <a:rPr lang="en-US" sz="1200" dirty="0" smtClean="0">
                <a:latin typeface="+mn-lt"/>
              </a:rPr>
              <a:t> </a:t>
            </a:r>
            <a:r>
              <a:rPr lang="el-GR" sz="1200" dirty="0" smtClean="0">
                <a:solidFill>
                  <a:prstClr val="black">
                    <a:lumMod val="75000"/>
                    <a:lumOff val="25000"/>
                  </a:prstClr>
                </a:solidFill>
                <a:latin typeface="+mn-lt"/>
              </a:rPr>
              <a:t>διαθέσιμο με άδεια </a:t>
            </a:r>
            <a:r>
              <a:rPr lang="en-US" sz="1200" dirty="0">
                <a:latin typeface="+mn-lt"/>
                <a:hlinkClick r:id="rId8"/>
              </a:rPr>
              <a:t>CC BY-NC 3.0</a:t>
            </a:r>
            <a:endParaRPr lang="en-US" sz="1200" dirty="0">
              <a:latin typeface="+mn-lt"/>
            </a:endParaRPr>
          </a:p>
        </p:txBody>
      </p:sp>
    </p:spTree>
    <p:extLst>
      <p:ext uri="{BB962C8B-B14F-4D97-AF65-F5344CB8AC3E}">
        <p14:creationId xmlns:p14="http://schemas.microsoft.com/office/powerpoint/2010/main" val="3191896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p:cNvSpPr>
          <p:nvPr>
            <p:ph idx="1"/>
          </p:nvPr>
        </p:nvSpPr>
        <p:spPr>
          <a:xfrm>
            <a:off x="457200" y="1412776"/>
            <a:ext cx="8229600" cy="4824536"/>
          </a:xfrm>
        </p:spPr>
        <p:txBody>
          <a:bodyPr/>
          <a:lstStyle/>
          <a:p>
            <a:pPr eaLnBrk="1" hangingPunct="1"/>
            <a:r>
              <a:rPr lang="el-GR" altLang="el-GR" dirty="0" smtClean="0"/>
              <a:t>Προϊόντα διάσπασης αμινοξέων</a:t>
            </a:r>
          </a:p>
          <a:p>
            <a:pPr eaLnBrk="1" hangingPunct="1"/>
            <a:r>
              <a:rPr lang="el-GR" altLang="el-GR" dirty="0" smtClean="0"/>
              <a:t>Νευροδιαβιβαστές</a:t>
            </a:r>
          </a:p>
        </p:txBody>
      </p:sp>
      <p:pic>
        <p:nvPicPr>
          <p:cNvPr id="24580" name="Picture 6" descr="File:Epinephrine structure with descriptor.sv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2781300"/>
            <a:ext cx="195738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 Box 7"/>
          <p:cNvSpPr txBox="1">
            <a:spLocks noChangeArrowheads="1"/>
          </p:cNvSpPr>
          <p:nvPr/>
        </p:nvSpPr>
        <p:spPr bwMode="auto">
          <a:xfrm>
            <a:off x="1042988" y="4221163"/>
            <a:ext cx="14414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l-GR" altLang="el-GR" sz="2000" dirty="0">
                <a:latin typeface="+mn-lt"/>
              </a:rPr>
              <a:t>επινεφρίνη</a:t>
            </a:r>
          </a:p>
        </p:txBody>
      </p:sp>
      <p:pic>
        <p:nvPicPr>
          <p:cNvPr id="24582" name="Picture 9" descr="File:Dopamine2.sv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8400" y="2852738"/>
            <a:ext cx="1893888"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Text Box 10"/>
          <p:cNvSpPr txBox="1">
            <a:spLocks noChangeArrowheads="1"/>
          </p:cNvSpPr>
          <p:nvPr/>
        </p:nvSpPr>
        <p:spPr bwMode="auto">
          <a:xfrm>
            <a:off x="3852863" y="3644900"/>
            <a:ext cx="1295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l-GR" altLang="el-GR" sz="2000" dirty="0">
                <a:latin typeface="+mn-lt"/>
              </a:rPr>
              <a:t>ντοπαμίνη</a:t>
            </a:r>
          </a:p>
        </p:txBody>
      </p:sp>
      <p:pic>
        <p:nvPicPr>
          <p:cNvPr id="24584" name="Picture 12" descr="File:Serotonin-2D-skeletal.pn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72225" y="3068638"/>
            <a:ext cx="2154238"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5" name="Text Box 13"/>
          <p:cNvSpPr txBox="1">
            <a:spLocks noChangeArrowheads="1"/>
          </p:cNvSpPr>
          <p:nvPr/>
        </p:nvSpPr>
        <p:spPr bwMode="auto">
          <a:xfrm>
            <a:off x="6659563" y="4652963"/>
            <a:ext cx="21605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l-GR" altLang="el-GR" sz="2000" dirty="0">
                <a:latin typeface="+mn-lt"/>
              </a:rPr>
              <a:t>σεροτονίνη</a:t>
            </a:r>
          </a:p>
        </p:txBody>
      </p:sp>
      <p:pic>
        <p:nvPicPr>
          <p:cNvPr id="24586" name="Picture 15" descr="File:Histamin - Histamine.sv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92500" y="4724400"/>
            <a:ext cx="161925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7" name="Text Box 16"/>
          <p:cNvSpPr txBox="1">
            <a:spLocks noChangeArrowheads="1"/>
          </p:cNvSpPr>
          <p:nvPr/>
        </p:nvSpPr>
        <p:spPr bwMode="auto">
          <a:xfrm>
            <a:off x="3636963" y="5661025"/>
            <a:ext cx="11509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l-GR" altLang="el-GR" sz="2000" dirty="0">
                <a:latin typeface="+mn-lt"/>
              </a:rPr>
              <a:t>ισταμίνη</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sp>
        <p:nvSpPr>
          <p:cNvPr id="3" name="Τίτλος 2"/>
          <p:cNvSpPr>
            <a:spLocks noGrp="1"/>
          </p:cNvSpPr>
          <p:nvPr>
            <p:ph type="title"/>
          </p:nvPr>
        </p:nvSpPr>
        <p:spPr>
          <a:xfrm>
            <a:off x="467544" y="116632"/>
            <a:ext cx="8229600" cy="1080120"/>
          </a:xfrm>
        </p:spPr>
        <p:txBody>
          <a:bodyPr>
            <a:noAutofit/>
          </a:bodyPr>
          <a:lstStyle/>
          <a:p>
            <a:r>
              <a:rPr lang="el-GR" dirty="0"/>
              <a:t>Αμίνες</a:t>
            </a:r>
            <a:br>
              <a:rPr lang="el-GR" dirty="0"/>
            </a:br>
            <a:r>
              <a:rPr lang="el-GR" dirty="0"/>
              <a:t> </a:t>
            </a:r>
            <a:r>
              <a:rPr lang="el-GR" sz="3000" b="0" dirty="0"/>
              <a:t>Βιολογική δράση</a:t>
            </a:r>
          </a:p>
        </p:txBody>
      </p:sp>
    </p:spTree>
    <p:extLst>
      <p:ext uri="{BB962C8B-B14F-4D97-AF65-F5344CB8AC3E}">
        <p14:creationId xmlns:p14="http://schemas.microsoft.com/office/powerpoint/2010/main" val="16376646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6" descr="File:Chlorphenamine.sv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557338"/>
            <a:ext cx="242570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Rectangle 7"/>
          <p:cNvSpPr>
            <a:spLocks noChangeArrowheads="1"/>
          </p:cNvSpPr>
          <p:nvPr/>
        </p:nvSpPr>
        <p:spPr bwMode="auto">
          <a:xfrm>
            <a:off x="827088" y="3328264"/>
            <a:ext cx="212385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l-GR" sz="2000" dirty="0">
                <a:latin typeface="+mn-lt"/>
              </a:rPr>
              <a:t>Chlorpheniramine </a:t>
            </a:r>
            <a:endParaRPr lang="el-GR" altLang="el-GR" sz="2000" dirty="0">
              <a:latin typeface="+mn-lt"/>
            </a:endParaRPr>
          </a:p>
          <a:p>
            <a:pPr eaLnBrk="1" hangingPunct="1">
              <a:spcBef>
                <a:spcPct val="0"/>
              </a:spcBef>
              <a:buFontTx/>
              <a:buNone/>
            </a:pPr>
            <a:r>
              <a:rPr lang="el-GR" altLang="el-GR" sz="2000" dirty="0">
                <a:latin typeface="+mn-lt"/>
              </a:rPr>
              <a:t>Αντιισταμινικό</a:t>
            </a:r>
          </a:p>
        </p:txBody>
      </p:sp>
      <p:pic>
        <p:nvPicPr>
          <p:cNvPr id="25605" name="Picture 9" descr="File:(-)-Ephedrin.sv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5375" y="1484313"/>
            <a:ext cx="2160588"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Rectangle 10"/>
          <p:cNvSpPr>
            <a:spLocks noChangeArrowheads="1"/>
          </p:cNvSpPr>
          <p:nvPr/>
        </p:nvSpPr>
        <p:spPr bwMode="auto">
          <a:xfrm>
            <a:off x="3563938" y="3018801"/>
            <a:ext cx="26413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l-GR" altLang="el-GR" sz="2000" dirty="0">
                <a:latin typeface="+mn-lt"/>
              </a:rPr>
              <a:t>Ephedrin</a:t>
            </a:r>
          </a:p>
          <a:p>
            <a:pPr eaLnBrk="1" hangingPunct="1">
              <a:spcBef>
                <a:spcPct val="0"/>
              </a:spcBef>
              <a:buFontTx/>
              <a:buNone/>
            </a:pPr>
            <a:r>
              <a:rPr lang="el-GR" altLang="el-GR" sz="2000" dirty="0">
                <a:latin typeface="+mn-lt"/>
              </a:rPr>
              <a:t>Καρδιακή/ πνευμονική </a:t>
            </a:r>
          </a:p>
          <a:p>
            <a:pPr eaLnBrk="1" hangingPunct="1">
              <a:spcBef>
                <a:spcPct val="0"/>
              </a:spcBef>
              <a:buFontTx/>
              <a:buNone/>
            </a:pPr>
            <a:r>
              <a:rPr lang="el-GR" altLang="el-GR" sz="2000" dirty="0">
                <a:latin typeface="+mn-lt"/>
              </a:rPr>
              <a:t>αποσυμφόρηση </a:t>
            </a:r>
          </a:p>
        </p:txBody>
      </p:sp>
      <p:pic>
        <p:nvPicPr>
          <p:cNvPr id="25607" name="Picture 12" descr="File:Amphetamine-2D-skeletal.sv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4213" y="4218157"/>
            <a:ext cx="25066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8" name="Rectangle 13"/>
          <p:cNvSpPr>
            <a:spLocks noChangeArrowheads="1"/>
          </p:cNvSpPr>
          <p:nvPr/>
        </p:nvSpPr>
        <p:spPr bwMode="auto">
          <a:xfrm>
            <a:off x="971550" y="5461023"/>
            <a:ext cx="172707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l-GR" altLang="el-GR" sz="2000" dirty="0">
                <a:latin typeface="+mn-lt"/>
              </a:rPr>
              <a:t>Amphetamine </a:t>
            </a:r>
          </a:p>
        </p:txBody>
      </p:sp>
      <p:pic>
        <p:nvPicPr>
          <p:cNvPr id="25609" name="Picture 15" descr="File:Methamphetamine.sv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84588" y="4218157"/>
            <a:ext cx="2303462"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0" name="Rectangle 16"/>
          <p:cNvSpPr>
            <a:spLocks noChangeArrowheads="1"/>
          </p:cNvSpPr>
          <p:nvPr/>
        </p:nvSpPr>
        <p:spPr bwMode="auto">
          <a:xfrm>
            <a:off x="3175476" y="5465932"/>
            <a:ext cx="596060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l-GR" sz="2000" dirty="0">
                <a:latin typeface="+mn-lt"/>
              </a:rPr>
              <a:t>Metha</a:t>
            </a:r>
            <a:r>
              <a:rPr lang="el-GR" altLang="el-GR" sz="2000" dirty="0">
                <a:latin typeface="+mn-lt"/>
              </a:rPr>
              <a:t>mphetamine</a:t>
            </a:r>
          </a:p>
          <a:p>
            <a:pPr eaLnBrk="1" hangingPunct="1">
              <a:spcBef>
                <a:spcPct val="0"/>
              </a:spcBef>
              <a:buFontTx/>
              <a:buNone/>
            </a:pPr>
            <a:r>
              <a:rPr lang="el-GR" altLang="el-GR" sz="2000" dirty="0">
                <a:latin typeface="+mn-lt"/>
              </a:rPr>
              <a:t>Έχει χρησιμοποιηθεί στην αντιμετώπιση</a:t>
            </a:r>
          </a:p>
          <a:p>
            <a:pPr eaLnBrk="1" hangingPunct="1">
              <a:spcBef>
                <a:spcPct val="0"/>
              </a:spcBef>
              <a:buFontTx/>
              <a:buNone/>
            </a:pPr>
            <a:r>
              <a:rPr lang="el-GR" altLang="el-GR" sz="2000" dirty="0">
                <a:latin typeface="+mn-lt"/>
              </a:rPr>
              <a:t>του συνδρόμου Attention deficit hyperactivity disorder </a:t>
            </a:r>
          </a:p>
        </p:txBody>
      </p:sp>
      <p:pic>
        <p:nvPicPr>
          <p:cNvPr id="25611" name="Picture 18" descr="File:Clomipramine.sv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948488" y="1700213"/>
            <a:ext cx="1644650" cy="153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2" name="Rectangle 19"/>
          <p:cNvSpPr>
            <a:spLocks noChangeArrowheads="1"/>
          </p:cNvSpPr>
          <p:nvPr/>
        </p:nvSpPr>
        <p:spPr bwMode="auto">
          <a:xfrm>
            <a:off x="7019925" y="3114745"/>
            <a:ext cx="204947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l-GR" altLang="el-GR" sz="2000" dirty="0">
                <a:latin typeface="+mn-lt"/>
              </a:rPr>
              <a:t>Clomipramine</a:t>
            </a:r>
            <a:endParaRPr lang="en-US" altLang="el-GR" sz="2000" dirty="0">
              <a:latin typeface="+mn-lt"/>
            </a:endParaRPr>
          </a:p>
          <a:p>
            <a:pPr eaLnBrk="1" hangingPunct="1">
              <a:spcBef>
                <a:spcPct val="0"/>
              </a:spcBef>
              <a:buFontTx/>
              <a:buNone/>
            </a:pPr>
            <a:r>
              <a:rPr lang="el-GR" altLang="el-GR" sz="2000" dirty="0">
                <a:latin typeface="+mn-lt"/>
              </a:rPr>
              <a:t>αντικαταθλιπτικό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sp>
        <p:nvSpPr>
          <p:cNvPr id="4" name="Τίτλος 3"/>
          <p:cNvSpPr>
            <a:spLocks noGrp="1"/>
          </p:cNvSpPr>
          <p:nvPr>
            <p:ph type="title"/>
          </p:nvPr>
        </p:nvSpPr>
        <p:spPr>
          <a:xfrm>
            <a:off x="467544" y="116632"/>
            <a:ext cx="8229600" cy="1080120"/>
          </a:xfrm>
        </p:spPr>
        <p:txBody>
          <a:bodyPr>
            <a:noAutofit/>
          </a:bodyPr>
          <a:lstStyle/>
          <a:p>
            <a:r>
              <a:rPr lang="el-GR" dirty="0"/>
              <a:t>Αμίνες</a:t>
            </a:r>
            <a:br>
              <a:rPr lang="el-GR" dirty="0"/>
            </a:br>
            <a:r>
              <a:rPr lang="el-GR" dirty="0"/>
              <a:t> </a:t>
            </a:r>
            <a:r>
              <a:rPr lang="el-GR" sz="3000" b="0" dirty="0"/>
              <a:t>Φαρμακευτική δράση</a:t>
            </a:r>
          </a:p>
        </p:txBody>
      </p:sp>
    </p:spTree>
    <p:extLst>
      <p:ext uri="{BB962C8B-B14F-4D97-AF65-F5344CB8AC3E}">
        <p14:creationId xmlns:p14="http://schemas.microsoft.com/office/powerpoint/2010/main" val="15317292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l-GR" altLang="el-GR" dirty="0" smtClean="0"/>
              <a:t>Ποιοτική ανάλυση αμινών</a:t>
            </a:r>
            <a:r>
              <a:rPr lang="en-US" altLang="el-GR" dirty="0" smtClean="0"/>
              <a:t> </a:t>
            </a:r>
            <a:r>
              <a:rPr lang="en-US" altLang="el-GR" sz="3000" b="0" dirty="0" smtClean="0"/>
              <a:t>1/2</a:t>
            </a:r>
            <a:endParaRPr lang="el-GR" altLang="el-GR" sz="3000" b="0" dirty="0" smtClean="0"/>
          </a:p>
        </p:txBody>
      </p:sp>
      <p:graphicFrame>
        <p:nvGraphicFramePr>
          <p:cNvPr id="4" name="Table 3"/>
          <p:cNvGraphicFramePr>
            <a:graphicFrameLocks noGrp="1"/>
          </p:cNvGraphicFramePr>
          <p:nvPr>
            <p:extLst>
              <p:ext uri="{D42A27DB-BD31-4B8C-83A1-F6EECF244321}">
                <p14:modId xmlns:p14="http://schemas.microsoft.com/office/powerpoint/2010/main" val="1250711524"/>
              </p:ext>
            </p:extLst>
          </p:nvPr>
        </p:nvGraphicFramePr>
        <p:xfrm>
          <a:off x="251520" y="1544088"/>
          <a:ext cx="8712969" cy="3901136"/>
        </p:xfrm>
        <a:graphic>
          <a:graphicData uri="http://schemas.openxmlformats.org/drawingml/2006/table">
            <a:tbl>
              <a:tblPr/>
              <a:tblGrid>
                <a:gridCol w="1742594"/>
                <a:gridCol w="1742594"/>
                <a:gridCol w="2194080"/>
                <a:gridCol w="3033701"/>
              </a:tblGrid>
              <a:tr h="2620963">
                <a:tc>
                  <a:txBody>
                    <a:bodyPr/>
                    <a:lstStyle/>
                    <a:p>
                      <a:pPr algn="l"/>
                      <a:r>
                        <a:rPr lang="en-US" sz="1800" b="1" dirty="0">
                          <a:solidFill>
                            <a:schemeClr val="tx1"/>
                          </a:solidFill>
                          <a:latin typeface="+mn-lt"/>
                        </a:rPr>
                        <a:t>Aliphatic amines (primary, where R = alkyl) R-NH</a:t>
                      </a:r>
                      <a:r>
                        <a:rPr lang="en-US" sz="1800" b="1" baseline="-25000" dirty="0">
                          <a:solidFill>
                            <a:schemeClr val="tx1"/>
                          </a:solidFill>
                          <a:latin typeface="+mn-lt"/>
                        </a:rPr>
                        <a:t>2</a:t>
                      </a:r>
                      <a:r>
                        <a:rPr lang="en-US" sz="1800" b="1" dirty="0">
                          <a:solidFill>
                            <a:schemeClr val="tx1"/>
                          </a:solidFill>
                          <a:latin typeface="+mn-lt"/>
                        </a:rPr>
                        <a:t>  </a:t>
                      </a:r>
                      <a:r>
                        <a:rPr lang="en-US" sz="1800" dirty="0">
                          <a:solidFill>
                            <a:schemeClr val="tx1"/>
                          </a:solidFill>
                          <a:latin typeface="+mn-lt"/>
                        </a:rPr>
                        <a:t>e.g. CH</a:t>
                      </a:r>
                      <a:r>
                        <a:rPr lang="en-US" sz="1800" baseline="-25000" dirty="0">
                          <a:solidFill>
                            <a:schemeClr val="tx1"/>
                          </a:solidFill>
                          <a:latin typeface="+mn-lt"/>
                        </a:rPr>
                        <a:t>3</a:t>
                      </a:r>
                      <a:r>
                        <a:rPr lang="en-US" sz="1800" dirty="0">
                          <a:solidFill>
                            <a:schemeClr val="tx1"/>
                          </a:solidFill>
                          <a:latin typeface="+mn-lt"/>
                        </a:rPr>
                        <a:t>CH</a:t>
                      </a:r>
                      <a:r>
                        <a:rPr lang="en-US" sz="1800" baseline="-25000" dirty="0">
                          <a:solidFill>
                            <a:schemeClr val="tx1"/>
                          </a:solidFill>
                          <a:latin typeface="+mn-lt"/>
                        </a:rPr>
                        <a:t>2</a:t>
                      </a:r>
                      <a:r>
                        <a:rPr lang="en-US" sz="1800" dirty="0">
                          <a:solidFill>
                            <a:schemeClr val="tx1"/>
                          </a:solidFill>
                          <a:latin typeface="+mn-lt"/>
                        </a:rPr>
                        <a:t>CH</a:t>
                      </a:r>
                      <a:r>
                        <a:rPr lang="en-US" sz="1800" baseline="-25000" dirty="0">
                          <a:solidFill>
                            <a:schemeClr val="tx1"/>
                          </a:solidFill>
                          <a:latin typeface="+mn-lt"/>
                        </a:rPr>
                        <a:t>2</a:t>
                      </a:r>
                      <a:r>
                        <a:rPr lang="en-US" sz="1800" dirty="0">
                          <a:solidFill>
                            <a:schemeClr val="tx1"/>
                          </a:solidFill>
                          <a:latin typeface="+mn-lt"/>
                        </a:rPr>
                        <a:t>-NH</a:t>
                      </a:r>
                      <a:r>
                        <a:rPr lang="en-US" sz="1800" baseline="-25000" dirty="0">
                          <a:solidFill>
                            <a:schemeClr val="tx1"/>
                          </a:solidFill>
                          <a:latin typeface="+mn-lt"/>
                        </a:rPr>
                        <a:t>2</a:t>
                      </a:r>
                      <a:endParaRPr lang="en-US" sz="1800" dirty="0">
                        <a:solidFill>
                          <a:schemeClr val="tx1"/>
                        </a:solidFill>
                        <a:latin typeface="+mn-lt"/>
                      </a:endParaRPr>
                    </a:p>
                  </a:txBody>
                  <a:tcPr marL="60653" marR="60653" marT="30328" marB="30328">
                    <a:lnL>
                      <a:noFill/>
                    </a:lnL>
                    <a:lnR>
                      <a:noFill/>
                    </a:lnR>
                    <a:lnT>
                      <a:noFill/>
                    </a:lnT>
                    <a:lnB>
                      <a:noFill/>
                    </a:lnB>
                    <a:solidFill>
                      <a:schemeClr val="bg1"/>
                    </a:solidFill>
                  </a:tcPr>
                </a:tc>
                <a:tc>
                  <a:txBody>
                    <a:bodyPr/>
                    <a:lstStyle/>
                    <a:p>
                      <a:pPr algn="l"/>
                      <a:r>
                        <a:rPr lang="en-US" sz="1800" b="1" dirty="0">
                          <a:solidFill>
                            <a:schemeClr val="tx1"/>
                          </a:solidFill>
                          <a:latin typeface="+mn-lt"/>
                        </a:rPr>
                        <a:t>(i)</a:t>
                      </a:r>
                      <a:r>
                        <a:rPr lang="en-US" sz="1800" dirty="0">
                          <a:solidFill>
                            <a:schemeClr val="tx1"/>
                          </a:solidFill>
                          <a:latin typeface="+mn-lt"/>
                        </a:rPr>
                        <a:t> Lower members soluble in water but a very fishy smell! test with red litmus and conc. HCl(aq) fumes</a:t>
                      </a:r>
                      <a:r>
                        <a:rPr lang="en-US" sz="1800" dirty="0" smtClean="0">
                          <a:solidFill>
                            <a:schemeClr val="tx1"/>
                          </a:solidFill>
                          <a:latin typeface="+mn-lt"/>
                        </a:rPr>
                        <a:t>.</a:t>
                      </a:r>
                      <a:endParaRPr lang="el-GR" sz="1800" dirty="0" smtClean="0">
                        <a:solidFill>
                          <a:schemeClr val="tx1"/>
                        </a:solidFill>
                        <a:latin typeface="+mn-lt"/>
                      </a:endParaRPr>
                    </a:p>
                    <a:p>
                      <a:pPr algn="l"/>
                      <a:endParaRPr lang="el-GR" sz="1800" b="1" dirty="0" smtClean="0">
                        <a:solidFill>
                          <a:schemeClr val="tx1"/>
                        </a:solidFill>
                        <a:latin typeface="+mn-lt"/>
                      </a:endParaRPr>
                    </a:p>
                    <a:p>
                      <a:pPr algn="l"/>
                      <a:r>
                        <a:rPr lang="en-US" sz="1800" b="1" dirty="0" smtClean="0">
                          <a:solidFill>
                            <a:schemeClr val="tx1"/>
                          </a:solidFill>
                          <a:latin typeface="+mn-lt"/>
                        </a:rPr>
                        <a:t>(</a:t>
                      </a:r>
                      <a:r>
                        <a:rPr lang="en-US" sz="1800" b="1" dirty="0">
                          <a:solidFill>
                            <a:schemeClr val="tx1"/>
                          </a:solidFill>
                          <a:latin typeface="+mn-lt"/>
                        </a:rPr>
                        <a:t>ii)</a:t>
                      </a:r>
                      <a:r>
                        <a:rPr lang="en-US" sz="1800" dirty="0">
                          <a:solidFill>
                            <a:schemeClr val="tx1"/>
                          </a:solidFill>
                          <a:latin typeface="+mn-lt"/>
                        </a:rPr>
                        <a:t> If a suspected salt of an amine, then add sodium hydroxide solution to free the amine.</a:t>
                      </a:r>
                    </a:p>
                  </a:txBody>
                  <a:tcPr marL="60653" marR="60653" marT="30328" marB="30328">
                    <a:lnL>
                      <a:noFill/>
                    </a:lnL>
                    <a:lnR>
                      <a:noFill/>
                    </a:lnR>
                    <a:lnT>
                      <a:noFill/>
                    </a:lnT>
                    <a:lnB>
                      <a:noFill/>
                    </a:lnB>
                    <a:solidFill>
                      <a:schemeClr val="bg1"/>
                    </a:solidFill>
                  </a:tcPr>
                </a:tc>
                <a:tc>
                  <a:txBody>
                    <a:bodyPr/>
                    <a:lstStyle/>
                    <a:p>
                      <a:pPr algn="l"/>
                      <a:r>
                        <a:rPr lang="en-US" sz="1800" b="1" dirty="0">
                          <a:solidFill>
                            <a:schemeClr val="tx1"/>
                          </a:solidFill>
                          <a:latin typeface="+mn-lt"/>
                        </a:rPr>
                        <a:t>(i)</a:t>
                      </a:r>
                      <a:r>
                        <a:rPr lang="en-US" sz="1800" dirty="0">
                          <a:solidFill>
                            <a:schemeClr val="tx1"/>
                          </a:solidFill>
                          <a:latin typeface="+mn-lt"/>
                        </a:rPr>
                        <a:t> A fishy odour, litmus turns blue, white clouds with HCl</a:t>
                      </a:r>
                      <a:r>
                        <a:rPr lang="en-US" sz="1800" dirty="0" smtClean="0">
                          <a:solidFill>
                            <a:schemeClr val="tx1"/>
                          </a:solidFill>
                          <a:latin typeface="+mn-lt"/>
                        </a:rPr>
                        <a:t>.</a:t>
                      </a:r>
                      <a:endParaRPr lang="el-GR" sz="1800" dirty="0" smtClean="0">
                        <a:solidFill>
                          <a:schemeClr val="tx1"/>
                        </a:solidFill>
                        <a:latin typeface="+mn-lt"/>
                      </a:endParaRPr>
                    </a:p>
                    <a:p>
                      <a:pPr algn="l"/>
                      <a:endParaRPr lang="el-GR" sz="1800" b="1" dirty="0" smtClean="0">
                        <a:solidFill>
                          <a:schemeClr val="tx1"/>
                        </a:solidFill>
                        <a:latin typeface="+mn-lt"/>
                      </a:endParaRPr>
                    </a:p>
                    <a:p>
                      <a:pPr algn="l"/>
                      <a:r>
                        <a:rPr lang="en-US" sz="1800" b="1" dirty="0" smtClean="0">
                          <a:solidFill>
                            <a:schemeClr val="tx1"/>
                          </a:solidFill>
                          <a:latin typeface="+mn-lt"/>
                        </a:rPr>
                        <a:t>(</a:t>
                      </a:r>
                      <a:r>
                        <a:rPr lang="en-US" sz="1800" b="1" dirty="0">
                          <a:solidFill>
                            <a:schemeClr val="tx1"/>
                          </a:solidFill>
                          <a:latin typeface="+mn-lt"/>
                        </a:rPr>
                        <a:t>ii)</a:t>
                      </a:r>
                      <a:r>
                        <a:rPr lang="en-US" sz="1800" dirty="0">
                          <a:solidFill>
                            <a:schemeClr val="tx1"/>
                          </a:solidFill>
                          <a:latin typeface="+mn-lt"/>
                        </a:rPr>
                        <a:t> The above is not observed until after adding the alkali.</a:t>
                      </a:r>
                    </a:p>
                  </a:txBody>
                  <a:tcPr marL="60653" marR="60653" marT="30328" marB="30328">
                    <a:lnL>
                      <a:noFill/>
                    </a:lnL>
                    <a:lnR>
                      <a:noFill/>
                    </a:lnR>
                    <a:lnT>
                      <a:noFill/>
                    </a:lnT>
                    <a:lnB>
                      <a:noFill/>
                    </a:lnB>
                    <a:solidFill>
                      <a:schemeClr val="bg1"/>
                    </a:solidFill>
                  </a:tcPr>
                </a:tc>
                <a:tc>
                  <a:txBody>
                    <a:bodyPr/>
                    <a:lstStyle/>
                    <a:p>
                      <a:pPr algn="l"/>
                      <a:r>
                        <a:rPr lang="en-US" sz="1800" b="1" dirty="0">
                          <a:solidFill>
                            <a:schemeClr val="tx1"/>
                          </a:solidFill>
                          <a:latin typeface="+mn-lt"/>
                        </a:rPr>
                        <a:t>(i)</a:t>
                      </a:r>
                      <a:r>
                        <a:rPr lang="en-US" sz="1800" dirty="0">
                          <a:solidFill>
                            <a:schemeClr val="tx1"/>
                          </a:solidFill>
                          <a:latin typeface="+mn-lt"/>
                        </a:rPr>
                        <a:t> Unless its a liquid or solid, only the more fishy odour distinguishes it from ammonia</a:t>
                      </a:r>
                      <a:r>
                        <a:rPr lang="en-US" sz="1800" dirty="0" smtClean="0">
                          <a:solidFill>
                            <a:schemeClr val="tx1"/>
                          </a:solidFill>
                          <a:latin typeface="+mn-lt"/>
                        </a:rPr>
                        <a:t>.</a:t>
                      </a:r>
                      <a:endParaRPr lang="el-GR" sz="1800" dirty="0" smtClean="0">
                        <a:solidFill>
                          <a:schemeClr val="tx1"/>
                        </a:solidFill>
                        <a:latin typeface="+mn-lt"/>
                      </a:endParaRPr>
                    </a:p>
                    <a:p>
                      <a:pPr algn="l"/>
                      <a:endParaRPr lang="el-GR" sz="1800" b="1" dirty="0" smtClean="0">
                        <a:solidFill>
                          <a:schemeClr val="tx1"/>
                        </a:solidFill>
                        <a:latin typeface="+mn-lt"/>
                      </a:endParaRPr>
                    </a:p>
                    <a:p>
                      <a:pPr algn="l"/>
                      <a:r>
                        <a:rPr lang="en-US" sz="1800" b="1" dirty="0" smtClean="0">
                          <a:solidFill>
                            <a:schemeClr val="tx1"/>
                          </a:solidFill>
                          <a:latin typeface="+mn-lt"/>
                        </a:rPr>
                        <a:t>(</a:t>
                      </a:r>
                      <a:r>
                        <a:rPr lang="en-US" sz="1800" b="1" dirty="0">
                          <a:solidFill>
                            <a:schemeClr val="tx1"/>
                          </a:solidFill>
                          <a:latin typeface="+mn-lt"/>
                        </a:rPr>
                        <a:t>ii)</a:t>
                      </a:r>
                      <a:r>
                        <a:rPr lang="en-US" sz="1800" dirty="0">
                          <a:solidFill>
                            <a:schemeClr val="tx1"/>
                          </a:solidFill>
                          <a:latin typeface="+mn-lt"/>
                        </a:rPr>
                        <a:t> The reaction is e.g.</a:t>
                      </a:r>
                    </a:p>
                    <a:p>
                      <a:pPr algn="l"/>
                      <a:r>
                        <a:rPr lang="en-US" sz="1800" dirty="0">
                          <a:solidFill>
                            <a:schemeClr val="tx1"/>
                          </a:solidFill>
                          <a:latin typeface="+mn-lt"/>
                        </a:rPr>
                        <a:t> R-NH</a:t>
                      </a:r>
                      <a:r>
                        <a:rPr lang="en-US" sz="1800" baseline="-25000" dirty="0">
                          <a:solidFill>
                            <a:schemeClr val="tx1"/>
                          </a:solidFill>
                          <a:latin typeface="+mn-lt"/>
                        </a:rPr>
                        <a:t>3</a:t>
                      </a:r>
                      <a:r>
                        <a:rPr lang="en-US" sz="1800" baseline="30000" dirty="0">
                          <a:solidFill>
                            <a:schemeClr val="tx1"/>
                          </a:solidFill>
                          <a:latin typeface="+mn-lt"/>
                        </a:rPr>
                        <a:t>+</a:t>
                      </a:r>
                      <a:r>
                        <a:rPr lang="en-US" sz="1800" dirty="0">
                          <a:solidFill>
                            <a:schemeClr val="tx1"/>
                          </a:solidFill>
                          <a:latin typeface="+mn-lt"/>
                        </a:rPr>
                        <a:t> + OH</a:t>
                      </a:r>
                      <a:r>
                        <a:rPr lang="en-US" sz="1800" baseline="30000" dirty="0">
                          <a:solidFill>
                            <a:schemeClr val="tx1"/>
                          </a:solidFill>
                          <a:latin typeface="+mn-lt"/>
                        </a:rPr>
                        <a:t>-</a:t>
                      </a:r>
                      <a:r>
                        <a:rPr lang="en-US" sz="1800" dirty="0">
                          <a:solidFill>
                            <a:schemeClr val="tx1"/>
                          </a:solidFill>
                          <a:latin typeface="+mn-lt"/>
                        </a:rPr>
                        <a:t> ==&gt; R-NH</a:t>
                      </a:r>
                      <a:r>
                        <a:rPr lang="en-US" sz="1800" baseline="-25000" dirty="0">
                          <a:solidFill>
                            <a:schemeClr val="tx1"/>
                          </a:solidFill>
                          <a:latin typeface="+mn-lt"/>
                        </a:rPr>
                        <a:t>2</a:t>
                      </a:r>
                      <a:r>
                        <a:rPr lang="en-US" sz="1800" dirty="0">
                          <a:solidFill>
                            <a:schemeClr val="tx1"/>
                          </a:solidFill>
                          <a:latin typeface="+mn-lt"/>
                        </a:rPr>
                        <a:t> + H</a:t>
                      </a:r>
                      <a:r>
                        <a:rPr lang="en-US" sz="1800" baseline="-25000" dirty="0">
                          <a:solidFill>
                            <a:schemeClr val="tx1"/>
                          </a:solidFill>
                          <a:latin typeface="+mn-lt"/>
                        </a:rPr>
                        <a:t>2</a:t>
                      </a:r>
                      <a:r>
                        <a:rPr lang="en-US" sz="1800" dirty="0">
                          <a:solidFill>
                            <a:schemeClr val="tx1"/>
                          </a:solidFill>
                          <a:latin typeface="+mn-lt"/>
                        </a:rPr>
                        <a:t>O</a:t>
                      </a:r>
                    </a:p>
                    <a:p>
                      <a:pPr algn="l"/>
                      <a:r>
                        <a:rPr lang="en-US" sz="1800" dirty="0">
                          <a:solidFill>
                            <a:schemeClr val="tx1"/>
                          </a:solidFill>
                          <a:latin typeface="+mn-lt"/>
                        </a:rPr>
                        <a:t> </a:t>
                      </a:r>
                    </a:p>
                  </a:txBody>
                  <a:tcPr marL="60653" marR="60653" marT="30328" marB="30328">
                    <a:lnL>
                      <a:noFill/>
                    </a:lnL>
                    <a:lnR>
                      <a:noFill/>
                    </a:lnR>
                    <a:lnT>
                      <a:noFill/>
                    </a:lnT>
                    <a:lnB>
                      <a:noFill/>
                    </a:lnB>
                    <a:solidFill>
                      <a:schemeClr val="bg1"/>
                    </a:solidFill>
                  </a:tcPr>
                </a:tc>
              </a:tr>
            </a:tbl>
          </a:graphicData>
        </a:graphic>
      </p:graphicFrame>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spTree>
    <p:extLst>
      <p:ext uri="{BB962C8B-B14F-4D97-AF65-F5344CB8AC3E}">
        <p14:creationId xmlns:p14="http://schemas.microsoft.com/office/powerpoint/2010/main" val="31268823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l-GR" altLang="el-GR" dirty="0"/>
              <a:t>Ποιοτική ανάλυση αμινών</a:t>
            </a:r>
            <a:r>
              <a:rPr lang="en-US" altLang="el-GR" dirty="0"/>
              <a:t> </a:t>
            </a:r>
            <a:r>
              <a:rPr lang="en-US" altLang="el-GR" sz="3000" b="0" dirty="0" smtClean="0"/>
              <a:t>2/2</a:t>
            </a:r>
            <a:endParaRPr lang="el-GR" altLang="el-GR" dirty="0" smtClean="0"/>
          </a:p>
        </p:txBody>
      </p:sp>
      <p:graphicFrame>
        <p:nvGraphicFramePr>
          <p:cNvPr id="5" name="Table 4"/>
          <p:cNvGraphicFramePr>
            <a:graphicFrameLocks noGrp="1"/>
          </p:cNvGraphicFramePr>
          <p:nvPr>
            <p:extLst>
              <p:ext uri="{D42A27DB-BD31-4B8C-83A1-F6EECF244321}">
                <p14:modId xmlns:p14="http://schemas.microsoft.com/office/powerpoint/2010/main" val="184829489"/>
              </p:ext>
            </p:extLst>
          </p:nvPr>
        </p:nvGraphicFramePr>
        <p:xfrm>
          <a:off x="251520" y="1700808"/>
          <a:ext cx="8712969" cy="4392488"/>
        </p:xfrm>
        <a:graphic>
          <a:graphicData uri="http://schemas.openxmlformats.org/drawingml/2006/table">
            <a:tbl>
              <a:tblPr/>
              <a:tblGrid>
                <a:gridCol w="1742594"/>
                <a:gridCol w="1742594"/>
                <a:gridCol w="1742594"/>
                <a:gridCol w="3485187"/>
              </a:tblGrid>
              <a:tr h="4392488">
                <a:tc>
                  <a:txBody>
                    <a:bodyPr/>
                    <a:lstStyle/>
                    <a:p>
                      <a:pPr algn="l"/>
                      <a:r>
                        <a:rPr lang="en-US" sz="1800" b="1" dirty="0">
                          <a:solidFill>
                            <a:schemeClr val="tx1"/>
                          </a:solidFill>
                        </a:rPr>
                        <a:t>Aromatic amines(where R = aryl</a:t>
                      </a:r>
                      <a:r>
                        <a:rPr lang="en-US" sz="1800" dirty="0">
                          <a:solidFill>
                            <a:schemeClr val="tx1"/>
                          </a:solidFill>
                        </a:rPr>
                        <a:t> with the amine or amino group directly attached to an aromatic ring</a:t>
                      </a:r>
                      <a:r>
                        <a:rPr lang="en-US" sz="1800" b="1" dirty="0">
                          <a:solidFill>
                            <a:schemeClr val="tx1"/>
                          </a:solidFill>
                        </a:rPr>
                        <a:t>) R-NH</a:t>
                      </a:r>
                      <a:r>
                        <a:rPr lang="en-US" sz="1800" b="1" baseline="-25000" dirty="0">
                          <a:solidFill>
                            <a:schemeClr val="tx1"/>
                          </a:solidFill>
                        </a:rPr>
                        <a:t>2</a:t>
                      </a:r>
                      <a:r>
                        <a:rPr lang="en-US" sz="1800" dirty="0">
                          <a:solidFill>
                            <a:schemeClr val="tx1"/>
                          </a:solidFill>
                        </a:rPr>
                        <a:t>e.g. C</a:t>
                      </a:r>
                      <a:r>
                        <a:rPr lang="en-US" sz="1800" baseline="-25000" dirty="0">
                          <a:solidFill>
                            <a:schemeClr val="tx1"/>
                          </a:solidFill>
                        </a:rPr>
                        <a:t>6</a:t>
                      </a:r>
                      <a:r>
                        <a:rPr lang="en-US" sz="1800" dirty="0">
                          <a:solidFill>
                            <a:schemeClr val="tx1"/>
                          </a:solidFill>
                        </a:rPr>
                        <a:t>H</a:t>
                      </a:r>
                      <a:r>
                        <a:rPr lang="en-US" sz="1800" baseline="-25000" dirty="0">
                          <a:solidFill>
                            <a:schemeClr val="tx1"/>
                          </a:solidFill>
                        </a:rPr>
                        <a:t>5</a:t>
                      </a:r>
                      <a:r>
                        <a:rPr lang="en-US" sz="1800" dirty="0">
                          <a:solidFill>
                            <a:schemeClr val="tx1"/>
                          </a:solidFill>
                        </a:rPr>
                        <a:t>-NH</a:t>
                      </a:r>
                      <a:r>
                        <a:rPr lang="en-US" sz="1800" baseline="-25000" dirty="0">
                          <a:solidFill>
                            <a:schemeClr val="tx1"/>
                          </a:solidFill>
                        </a:rPr>
                        <a:t>2</a:t>
                      </a:r>
                      <a:endParaRPr lang="en-US" sz="1800" dirty="0">
                        <a:solidFill>
                          <a:schemeClr val="tx1"/>
                        </a:solidFill>
                      </a:endParaRPr>
                    </a:p>
                  </a:txBody>
                  <a:tcPr marL="70066" marR="70066" marT="35026" marB="35026">
                    <a:lnL>
                      <a:noFill/>
                    </a:lnL>
                    <a:lnR>
                      <a:noFill/>
                    </a:lnR>
                    <a:lnT>
                      <a:noFill/>
                    </a:lnT>
                    <a:lnB>
                      <a:noFill/>
                    </a:lnB>
                    <a:solidFill>
                      <a:schemeClr val="bg1"/>
                    </a:solidFill>
                  </a:tcPr>
                </a:tc>
                <a:tc>
                  <a:txBody>
                    <a:bodyPr/>
                    <a:lstStyle/>
                    <a:p>
                      <a:pPr algn="l"/>
                      <a:r>
                        <a:rPr lang="en-US" sz="1800" b="1" dirty="0">
                          <a:solidFill>
                            <a:schemeClr val="tx1"/>
                          </a:solidFill>
                        </a:rPr>
                        <a:t>(i)</a:t>
                      </a:r>
                      <a:r>
                        <a:rPr lang="en-US" sz="1800" dirty="0">
                          <a:solidFill>
                            <a:schemeClr val="tx1"/>
                          </a:solidFill>
                        </a:rPr>
                        <a:t> Dissolve the primary aromatic amine in dilute hydrochloric acid at 5</a:t>
                      </a:r>
                      <a:r>
                        <a:rPr lang="en-US" sz="1800" baseline="30000" dirty="0">
                          <a:solidFill>
                            <a:schemeClr val="tx1"/>
                          </a:solidFill>
                        </a:rPr>
                        <a:t>o</a:t>
                      </a:r>
                      <a:r>
                        <a:rPr lang="en-US" sz="1800" dirty="0">
                          <a:solidFill>
                            <a:schemeClr val="tx1"/>
                          </a:solidFill>
                        </a:rPr>
                        <a:t>C and mix with sodium nitrite solution</a:t>
                      </a:r>
                      <a:r>
                        <a:rPr lang="en-US" sz="1800" dirty="0" smtClean="0">
                          <a:solidFill>
                            <a:schemeClr val="tx1"/>
                          </a:solidFill>
                        </a:rPr>
                        <a:t>.</a:t>
                      </a:r>
                      <a:endParaRPr lang="el-GR" sz="1800" dirty="0" smtClean="0">
                        <a:solidFill>
                          <a:schemeClr val="tx1"/>
                        </a:solidFill>
                      </a:endParaRPr>
                    </a:p>
                    <a:p>
                      <a:pPr algn="l"/>
                      <a:endParaRPr lang="el-GR" sz="1800" b="1" dirty="0" smtClean="0">
                        <a:solidFill>
                          <a:schemeClr val="tx1"/>
                        </a:solidFill>
                      </a:endParaRPr>
                    </a:p>
                    <a:p>
                      <a:pPr algn="l"/>
                      <a:r>
                        <a:rPr lang="en-US" sz="1800" b="1" dirty="0" smtClean="0">
                          <a:solidFill>
                            <a:schemeClr val="tx1"/>
                          </a:solidFill>
                        </a:rPr>
                        <a:t>(</a:t>
                      </a:r>
                      <a:r>
                        <a:rPr lang="en-US" sz="1800" b="1" dirty="0">
                          <a:solidFill>
                            <a:schemeClr val="tx1"/>
                          </a:solidFill>
                        </a:rPr>
                        <a:t>ii)</a:t>
                      </a:r>
                      <a:r>
                        <a:rPr lang="en-US" sz="1800" dirty="0">
                          <a:solidFill>
                            <a:schemeClr val="tx1"/>
                          </a:solidFill>
                        </a:rPr>
                        <a:t> Add a phenol dissolved in dilute sodium hydroxide.</a:t>
                      </a:r>
                    </a:p>
                  </a:txBody>
                  <a:tcPr marL="70066" marR="70066" marT="35026" marB="35026">
                    <a:lnL>
                      <a:noFill/>
                    </a:lnL>
                    <a:lnR>
                      <a:noFill/>
                    </a:lnR>
                    <a:lnT>
                      <a:noFill/>
                    </a:lnT>
                    <a:lnB>
                      <a:noFill/>
                    </a:lnB>
                    <a:solidFill>
                      <a:schemeClr val="bg1"/>
                    </a:solidFill>
                  </a:tcPr>
                </a:tc>
                <a:tc>
                  <a:txBody>
                    <a:bodyPr/>
                    <a:lstStyle/>
                    <a:p>
                      <a:pPr algn="l"/>
                      <a:r>
                        <a:rPr lang="en-US" sz="1800" b="1" dirty="0">
                          <a:solidFill>
                            <a:schemeClr val="tx1"/>
                          </a:solidFill>
                        </a:rPr>
                        <a:t>(i)</a:t>
                      </a:r>
                      <a:r>
                        <a:rPr lang="en-US" sz="1800" dirty="0">
                          <a:solidFill>
                            <a:schemeClr val="tx1"/>
                          </a:solidFill>
                        </a:rPr>
                        <a:t> It should be a clear solution with few, if any, brown fumes</a:t>
                      </a:r>
                      <a:r>
                        <a:rPr lang="en-US" sz="1800" dirty="0" smtClean="0">
                          <a:solidFill>
                            <a:schemeClr val="tx1"/>
                          </a:solidFill>
                        </a:rPr>
                        <a:t>.</a:t>
                      </a:r>
                      <a:endParaRPr lang="el-GR" sz="1800" dirty="0" smtClean="0">
                        <a:solidFill>
                          <a:schemeClr val="tx1"/>
                        </a:solidFill>
                      </a:endParaRPr>
                    </a:p>
                    <a:p>
                      <a:pPr algn="l"/>
                      <a:endParaRPr lang="el-GR" sz="1800" b="1" dirty="0" smtClean="0">
                        <a:solidFill>
                          <a:schemeClr val="tx1"/>
                        </a:solidFill>
                      </a:endParaRPr>
                    </a:p>
                    <a:p>
                      <a:pPr algn="l"/>
                      <a:r>
                        <a:rPr lang="en-US" sz="1800" b="1" dirty="0" smtClean="0">
                          <a:solidFill>
                            <a:schemeClr val="tx1"/>
                          </a:solidFill>
                        </a:rPr>
                        <a:t>(</a:t>
                      </a:r>
                      <a:r>
                        <a:rPr lang="en-US" sz="1800" b="1" dirty="0">
                          <a:solidFill>
                            <a:schemeClr val="tx1"/>
                          </a:solidFill>
                        </a:rPr>
                        <a:t>ii)</a:t>
                      </a:r>
                      <a:r>
                        <a:rPr lang="en-US" sz="1800" dirty="0">
                          <a:solidFill>
                            <a:schemeClr val="tx1"/>
                          </a:solidFill>
                        </a:rPr>
                        <a:t> A coloured precipitate [red - brown - yellow etc.]</a:t>
                      </a:r>
                    </a:p>
                  </a:txBody>
                  <a:tcPr marL="70066" marR="70066" marT="35026" marB="35026">
                    <a:lnL>
                      <a:noFill/>
                    </a:lnL>
                    <a:lnR>
                      <a:noFill/>
                    </a:lnR>
                    <a:lnT>
                      <a:noFill/>
                    </a:lnT>
                    <a:lnB>
                      <a:noFill/>
                    </a:lnB>
                    <a:solidFill>
                      <a:schemeClr val="bg1"/>
                    </a:solidFill>
                  </a:tcPr>
                </a:tc>
                <a:tc>
                  <a:txBody>
                    <a:bodyPr/>
                    <a:lstStyle/>
                    <a:p>
                      <a:pPr algn="l"/>
                      <a:r>
                        <a:rPr lang="en-US" sz="1800" b="1" dirty="0">
                          <a:solidFill>
                            <a:schemeClr val="tx1"/>
                          </a:solidFill>
                        </a:rPr>
                        <a:t>(i)</a:t>
                      </a:r>
                      <a:r>
                        <a:rPr lang="en-US" sz="1800" dirty="0">
                          <a:solidFill>
                            <a:schemeClr val="tx1"/>
                          </a:solidFill>
                        </a:rPr>
                        <a:t> If a primary aromatic amine, a 'stable' diazonium salt is formed. Diazonium salts from aliphatic amines decompose rapidly evolving colourless nitrogen</a:t>
                      </a:r>
                      <a:r>
                        <a:rPr lang="en-US" sz="1800" dirty="0" smtClean="0">
                          <a:solidFill>
                            <a:schemeClr val="tx1"/>
                          </a:solidFill>
                        </a:rPr>
                        <a:t>.</a:t>
                      </a:r>
                      <a:endParaRPr lang="el-GR" sz="1800" dirty="0" smtClean="0">
                        <a:solidFill>
                          <a:schemeClr val="tx1"/>
                        </a:solidFill>
                      </a:endParaRPr>
                    </a:p>
                    <a:p>
                      <a:pPr algn="l"/>
                      <a:endParaRPr lang="el-GR" sz="1800" b="1" dirty="0" smtClean="0">
                        <a:solidFill>
                          <a:schemeClr val="tx1"/>
                        </a:solidFill>
                      </a:endParaRPr>
                    </a:p>
                    <a:p>
                      <a:pPr algn="l"/>
                      <a:r>
                        <a:rPr lang="en-US" sz="1800" b="1" dirty="0" smtClean="0">
                          <a:solidFill>
                            <a:schemeClr val="tx1"/>
                          </a:solidFill>
                        </a:rPr>
                        <a:t>(</a:t>
                      </a:r>
                      <a:r>
                        <a:rPr lang="en-US" sz="1800" b="1" dirty="0">
                          <a:solidFill>
                            <a:schemeClr val="tx1"/>
                          </a:solidFill>
                        </a:rPr>
                        <a:t>ii)</a:t>
                      </a:r>
                      <a:r>
                        <a:rPr lang="en-US" sz="1800" dirty="0">
                          <a:solidFill>
                            <a:schemeClr val="tx1"/>
                          </a:solidFill>
                        </a:rPr>
                        <a:t> An azo dyestuff molecule is formed in a coupling reaction e.g.</a:t>
                      </a:r>
                    </a:p>
                    <a:p>
                      <a:pPr algn="l"/>
                      <a:r>
                        <a:rPr lang="en-US" sz="1800" dirty="0">
                          <a:solidFill>
                            <a:schemeClr val="tx1"/>
                          </a:solidFill>
                        </a:rPr>
                        <a:t>C</a:t>
                      </a:r>
                      <a:r>
                        <a:rPr lang="en-US" sz="1800" baseline="-25000" dirty="0">
                          <a:solidFill>
                            <a:schemeClr val="tx1"/>
                          </a:solidFill>
                        </a:rPr>
                        <a:t>6</a:t>
                      </a:r>
                      <a:r>
                        <a:rPr lang="en-US" sz="1800" dirty="0">
                          <a:solidFill>
                            <a:schemeClr val="tx1"/>
                          </a:solidFill>
                        </a:rPr>
                        <a:t>H</a:t>
                      </a:r>
                      <a:r>
                        <a:rPr lang="en-US" sz="1800" baseline="-25000" dirty="0">
                          <a:solidFill>
                            <a:schemeClr val="tx1"/>
                          </a:solidFill>
                        </a:rPr>
                        <a:t>5</a:t>
                      </a:r>
                      <a:r>
                        <a:rPr lang="en-US" sz="1800" dirty="0">
                          <a:solidFill>
                            <a:schemeClr val="tx1"/>
                          </a:solidFill>
                        </a:rPr>
                        <a:t>-N=N-C</a:t>
                      </a:r>
                      <a:r>
                        <a:rPr lang="en-US" sz="1800" baseline="-25000" dirty="0">
                          <a:solidFill>
                            <a:schemeClr val="tx1"/>
                          </a:solidFill>
                        </a:rPr>
                        <a:t>6</a:t>
                      </a:r>
                      <a:r>
                        <a:rPr lang="en-US" sz="1800" dirty="0">
                          <a:solidFill>
                            <a:schemeClr val="tx1"/>
                          </a:solidFill>
                        </a:rPr>
                        <a:t>H</a:t>
                      </a:r>
                      <a:r>
                        <a:rPr lang="en-US" sz="1800" baseline="-25000" dirty="0">
                          <a:solidFill>
                            <a:schemeClr val="tx1"/>
                          </a:solidFill>
                        </a:rPr>
                        <a:t>4</a:t>
                      </a:r>
                      <a:r>
                        <a:rPr lang="en-US" sz="1800" dirty="0">
                          <a:solidFill>
                            <a:schemeClr val="tx1"/>
                          </a:solidFill>
                        </a:rPr>
                        <a:t>-OH</a:t>
                      </a:r>
                    </a:p>
                  </a:txBody>
                  <a:tcPr marL="70066" marR="70066" marT="35026" marB="35026">
                    <a:lnL>
                      <a:noFill/>
                    </a:lnL>
                    <a:lnR>
                      <a:noFill/>
                    </a:lnR>
                    <a:lnT>
                      <a:noFill/>
                    </a:lnT>
                    <a:lnB>
                      <a:noFill/>
                    </a:lnB>
                    <a:solidFill>
                      <a:schemeClr val="bg1"/>
                    </a:solidFill>
                  </a:tcPr>
                </a:tc>
              </a:tr>
            </a:tbl>
          </a:graphicData>
        </a:graphic>
      </p:graphicFrame>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25</a:t>
            </a:fld>
            <a:endParaRPr lang="el-GR" dirty="0"/>
          </a:p>
        </p:txBody>
      </p:sp>
    </p:spTree>
    <p:extLst>
      <p:ext uri="{BB962C8B-B14F-4D97-AF65-F5344CB8AC3E}">
        <p14:creationId xmlns:p14="http://schemas.microsoft.com/office/powerpoint/2010/main" val="19872818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l-GR" dirty="0" smtClean="0"/>
              <a:t>The Hinsberg test</a:t>
            </a:r>
            <a:endParaRPr lang="el-GR" altLang="el-GR" dirty="0" smtClean="0"/>
          </a:p>
        </p:txBody>
      </p:sp>
      <p:pic>
        <p:nvPicPr>
          <p:cNvPr id="27651" name="Picture 2" descr="http://media.wiley.com/Lux/94/23194.nce0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0175" y="1051867"/>
            <a:ext cx="6316663" cy="309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Rectangle 6"/>
          <p:cNvSpPr>
            <a:spLocks noChangeArrowheads="1"/>
          </p:cNvSpPr>
          <p:nvPr/>
        </p:nvSpPr>
        <p:spPr bwMode="auto">
          <a:xfrm>
            <a:off x="454502" y="4149080"/>
            <a:ext cx="8568183"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l-GR" sz="1800" dirty="0">
                <a:latin typeface="+mn-lt"/>
              </a:rPr>
              <a:t>The Hinsberg test, which can distinguish primary, secondary, and tertiary amines, is based upon sulfonamide formation.</a:t>
            </a:r>
            <a:endParaRPr lang="el-GR" altLang="el-GR" sz="1800" dirty="0">
              <a:latin typeface="+mn-lt"/>
            </a:endParaRPr>
          </a:p>
          <a:p>
            <a:pPr eaLnBrk="1" hangingPunct="1">
              <a:spcBef>
                <a:spcPct val="0"/>
              </a:spcBef>
              <a:buFontTx/>
              <a:buNone/>
            </a:pPr>
            <a:r>
              <a:rPr lang="en-US" altLang="el-GR" sz="1800" dirty="0" smtClean="0">
                <a:latin typeface="+mn-lt"/>
              </a:rPr>
              <a:t>In </a:t>
            </a:r>
            <a:r>
              <a:rPr lang="en-US" altLang="el-GR" sz="1800" dirty="0">
                <a:latin typeface="+mn-lt"/>
              </a:rPr>
              <a:t>the Hinsberg test, an amine is reacted with benzene sulfonyl chloride. If a product forms, the amine is either a primary or secondary amine, because tertiary amines do not form stable sulfonamides. If the sulfonamide that forms dissolves in aqueous sodium hydroxide solution, it is a primary amine. If the sulfonamide is insoluble in aqueous sodium hydroxide, it is a secondary amine. The sulfonamide of a primary amine is soluble in an aqueous base because it still possesses an acidic hydrogen on the nitrogen, which can be lost to form a sodium salt.</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26</a:t>
            </a:fld>
            <a:endParaRPr lang="el-GR" dirty="0"/>
          </a:p>
        </p:txBody>
      </p:sp>
    </p:spTree>
    <p:extLst>
      <p:ext uri="{BB962C8B-B14F-4D97-AF65-F5344CB8AC3E}">
        <p14:creationId xmlns:p14="http://schemas.microsoft.com/office/powerpoint/2010/main" val="34714854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type="title"/>
          </p:nvPr>
        </p:nvSpPr>
        <p:spPr/>
        <p:txBody>
          <a:bodyPr/>
          <a:lstStyle/>
          <a:p>
            <a:r>
              <a:rPr lang="el-GR" altLang="el-GR" dirty="0"/>
              <a:t>Αμίνες</a:t>
            </a:r>
            <a:r>
              <a:rPr lang="en-US" altLang="el-GR" dirty="0"/>
              <a:t> </a:t>
            </a:r>
            <a:r>
              <a:rPr lang="el-GR" altLang="el-GR" sz="3000" b="0" dirty="0" smtClean="0"/>
              <a:t>2</a:t>
            </a:r>
            <a:r>
              <a:rPr lang="en-US" altLang="el-GR" sz="3000" b="0" dirty="0" smtClean="0"/>
              <a:t>/4</a:t>
            </a:r>
            <a:endParaRPr lang="el-GR" altLang="el-GR" dirty="0" smtClean="0"/>
          </a:p>
        </p:txBody>
      </p:sp>
      <p:sp>
        <p:nvSpPr>
          <p:cNvPr id="4100" name="Text Box 4"/>
          <p:cNvSpPr txBox="1">
            <a:spLocks noChangeArrowheads="1"/>
          </p:cNvSpPr>
          <p:nvPr/>
        </p:nvSpPr>
        <p:spPr bwMode="auto">
          <a:xfrm>
            <a:off x="1981778" y="3537526"/>
            <a:ext cx="144045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l-GR" altLang="el-GR" sz="2200" dirty="0">
                <a:latin typeface="+mn-lt"/>
              </a:rPr>
              <a:t>ατροπίνη</a:t>
            </a:r>
          </a:p>
        </p:txBody>
      </p:sp>
      <p:sp>
        <p:nvSpPr>
          <p:cNvPr id="4102" name="Text Box 6"/>
          <p:cNvSpPr txBox="1">
            <a:spLocks noChangeArrowheads="1"/>
          </p:cNvSpPr>
          <p:nvPr/>
        </p:nvSpPr>
        <p:spPr bwMode="auto">
          <a:xfrm>
            <a:off x="6092205" y="3537525"/>
            <a:ext cx="122396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l-GR" altLang="el-GR" sz="2200" dirty="0">
                <a:latin typeface="+mn-lt"/>
              </a:rPr>
              <a:t>μορφίνη</a:t>
            </a:r>
          </a:p>
        </p:txBody>
      </p:sp>
      <p:pic>
        <p:nvPicPr>
          <p:cNvPr id="4103" name="Picture 7" descr="File:Nicotine.sv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9085" y="4149724"/>
            <a:ext cx="2145844" cy="179955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104" name="Text Box 8"/>
          <p:cNvSpPr txBox="1">
            <a:spLocks noChangeArrowheads="1"/>
          </p:cNvSpPr>
          <p:nvPr/>
        </p:nvSpPr>
        <p:spPr bwMode="auto">
          <a:xfrm>
            <a:off x="2090026" y="5957700"/>
            <a:ext cx="122396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l-GR" altLang="el-GR" sz="2200" dirty="0">
                <a:latin typeface="+mn-lt"/>
              </a:rPr>
              <a:t>νικοτίνη</a:t>
            </a:r>
          </a:p>
        </p:txBody>
      </p:sp>
      <p:sp>
        <p:nvSpPr>
          <p:cNvPr id="4106" name="Text Box 10"/>
          <p:cNvSpPr txBox="1">
            <a:spLocks noChangeArrowheads="1"/>
          </p:cNvSpPr>
          <p:nvPr/>
        </p:nvSpPr>
        <p:spPr bwMode="auto">
          <a:xfrm>
            <a:off x="5579298" y="5949280"/>
            <a:ext cx="194491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l-GR" altLang="el-GR" sz="2200" dirty="0">
                <a:latin typeface="+mn-lt"/>
              </a:rPr>
              <a:t>Βιταμίνη Β1</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pic>
        <p:nvPicPr>
          <p:cNvPr id="13" name="Picture 3" descr="File:Atropine.sv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4083" y="1484312"/>
            <a:ext cx="3395848" cy="203706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4" name="Picture 5" descr="File:Morphin - Morphine.sv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01933" y="1492158"/>
            <a:ext cx="2404508" cy="204536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5" name="Picture 9" descr="File:Thiamin.sv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03114" y="4149724"/>
            <a:ext cx="3097278" cy="179955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6173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Σπύρος Παπαγεωργίου</a:t>
            </a:r>
            <a:r>
              <a:rPr lang="el-GR" sz="2000" dirty="0"/>
              <a:t>. Σπύρος Παπαγεωργίου. «Ανόργανη και Οργανική Χημεία (Θ). </a:t>
            </a:r>
            <a:r>
              <a:rPr lang="el-GR" sz="2000" dirty="0" smtClean="0"/>
              <a:t>Ενότητα </a:t>
            </a:r>
            <a:r>
              <a:rPr lang="en-US" sz="2000" dirty="0" smtClean="0"/>
              <a:t>18:</a:t>
            </a:r>
            <a:r>
              <a:rPr lang="el-GR" sz="2000" dirty="0" smtClean="0"/>
              <a:t> </a:t>
            </a:r>
            <a:r>
              <a:rPr lang="el-GR" sz="2000" dirty="0"/>
              <a:t>Αμίνες».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1809098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6249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p:txBody>
          <a:bodyPr/>
          <a:lstStyle/>
          <a:p>
            <a:r>
              <a:rPr lang="el-GR" altLang="el-GR" dirty="0"/>
              <a:t>Αμίνες</a:t>
            </a:r>
            <a:r>
              <a:rPr lang="en-US" altLang="el-GR" dirty="0"/>
              <a:t> </a:t>
            </a:r>
            <a:r>
              <a:rPr lang="el-GR" altLang="el-GR" sz="3000" b="0" dirty="0" smtClean="0"/>
              <a:t>3</a:t>
            </a:r>
            <a:r>
              <a:rPr lang="en-US" altLang="el-GR" sz="3000" b="0" dirty="0" smtClean="0"/>
              <a:t>/4</a:t>
            </a:r>
            <a:endParaRPr lang="el-GR" altLang="el-GR" dirty="0" smtClean="0"/>
          </a:p>
        </p:txBody>
      </p:sp>
      <p:pic>
        <p:nvPicPr>
          <p:cNvPr id="5123" name="Picture 3" descr="File:Diaminobutane.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9193" y="1340768"/>
            <a:ext cx="4530725" cy="1120775"/>
          </a:xfrm>
          <a:prstGeom prst="rect">
            <a:avLst/>
          </a:prstGeom>
          <a:solidFill>
            <a:schemeClr val="bg1"/>
          </a:solidFill>
          <a:ln>
            <a:noFill/>
          </a:ln>
        </p:spPr>
      </p:pic>
      <p:sp>
        <p:nvSpPr>
          <p:cNvPr id="5124" name="Text Box 4"/>
          <p:cNvSpPr txBox="1">
            <a:spLocks noChangeArrowheads="1"/>
          </p:cNvSpPr>
          <p:nvPr/>
        </p:nvSpPr>
        <p:spPr bwMode="auto">
          <a:xfrm>
            <a:off x="3863052" y="2420937"/>
            <a:ext cx="19075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l-GR" altLang="el-GR" sz="2400" dirty="0">
                <a:latin typeface="+mn-lt"/>
              </a:rPr>
              <a:t>πουτρεσκίνη</a:t>
            </a:r>
          </a:p>
        </p:txBody>
      </p:sp>
      <p:sp>
        <p:nvSpPr>
          <p:cNvPr id="5125" name="Text Box 9"/>
          <p:cNvSpPr txBox="1">
            <a:spLocks noChangeArrowheads="1"/>
          </p:cNvSpPr>
          <p:nvPr/>
        </p:nvSpPr>
        <p:spPr bwMode="auto">
          <a:xfrm>
            <a:off x="3667562" y="5407257"/>
            <a:ext cx="20739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l-GR" altLang="el-GR" sz="2400" dirty="0">
                <a:latin typeface="+mn-lt"/>
              </a:rPr>
              <a:t>τριμεθυλαμίνη</a:t>
            </a:r>
          </a:p>
        </p:txBody>
      </p:sp>
      <p:sp>
        <p:nvSpPr>
          <p:cNvPr id="5126" name="Text Box 10"/>
          <p:cNvSpPr txBox="1">
            <a:spLocks noChangeArrowheads="1"/>
          </p:cNvSpPr>
          <p:nvPr/>
        </p:nvSpPr>
        <p:spPr bwMode="auto">
          <a:xfrm>
            <a:off x="2909275" y="2811137"/>
            <a:ext cx="38151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l-GR" altLang="el-GR" sz="2000" dirty="0">
                <a:latin typeface="+mn-lt"/>
              </a:rPr>
              <a:t>Οσμή αλλοιωμένου κρέατος</a:t>
            </a:r>
          </a:p>
        </p:txBody>
      </p:sp>
      <p:sp>
        <p:nvSpPr>
          <p:cNvPr id="5127" name="Text Box 11"/>
          <p:cNvSpPr txBox="1">
            <a:spLocks noChangeArrowheads="1"/>
          </p:cNvSpPr>
          <p:nvPr/>
        </p:nvSpPr>
        <p:spPr bwMode="auto">
          <a:xfrm>
            <a:off x="2797001" y="5882503"/>
            <a:ext cx="38151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l-GR" altLang="el-GR" sz="2000" dirty="0">
                <a:latin typeface="+mn-lt"/>
              </a:rPr>
              <a:t>Οσμή αλλοιωμένων ψαριών</a:t>
            </a:r>
          </a:p>
        </p:txBody>
      </p:sp>
      <p:pic>
        <p:nvPicPr>
          <p:cNvPr id="5128" name="Picture 13" descr="http://www.bmrb.wisc.edu/metabolomics/standards/trimethylamine/lit/384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838" y="3573463"/>
            <a:ext cx="1849437" cy="184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26008549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p:txBody>
          <a:bodyPr/>
          <a:lstStyle/>
          <a:p>
            <a:pPr eaLnBrk="1" hangingPunct="1"/>
            <a:r>
              <a:rPr lang="el-GR" altLang="el-GR" dirty="0" smtClean="0"/>
              <a:t>Αμίνες - Ονοματολογία </a:t>
            </a:r>
            <a:r>
              <a:rPr lang="el-GR" altLang="el-GR" sz="3000" b="0" dirty="0" smtClean="0"/>
              <a:t>1/2</a:t>
            </a:r>
          </a:p>
        </p:txBody>
      </p:sp>
      <p:pic>
        <p:nvPicPr>
          <p:cNvPr id="6147" name="Picture 4" descr="File:Propylamine.pn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813" y="3141663"/>
            <a:ext cx="2449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 Box 5"/>
          <p:cNvSpPr txBox="1">
            <a:spLocks noChangeArrowheads="1"/>
          </p:cNvSpPr>
          <p:nvPr/>
        </p:nvSpPr>
        <p:spPr bwMode="auto">
          <a:xfrm>
            <a:off x="4787900" y="2816225"/>
            <a:ext cx="25209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l-GR" altLang="el-GR" sz="2000" dirty="0">
                <a:latin typeface="+mn-lt"/>
              </a:rPr>
              <a:t>1- προπυλαμίνη</a:t>
            </a:r>
          </a:p>
        </p:txBody>
      </p:sp>
      <p:sp>
        <p:nvSpPr>
          <p:cNvPr id="6149" name="Text Box 6"/>
          <p:cNvSpPr txBox="1">
            <a:spLocks noChangeArrowheads="1"/>
          </p:cNvSpPr>
          <p:nvPr/>
        </p:nvSpPr>
        <p:spPr bwMode="auto">
          <a:xfrm>
            <a:off x="4787900" y="3608388"/>
            <a:ext cx="25209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l-GR" altLang="el-GR" sz="2000" dirty="0">
                <a:latin typeface="+mn-lt"/>
              </a:rPr>
              <a:t>1- αμινοπροπάνιο</a:t>
            </a:r>
          </a:p>
        </p:txBody>
      </p:sp>
      <p:sp>
        <p:nvSpPr>
          <p:cNvPr id="6150" name="Line 7"/>
          <p:cNvSpPr>
            <a:spLocks noChangeShapeType="1"/>
          </p:cNvSpPr>
          <p:nvPr/>
        </p:nvSpPr>
        <p:spPr bwMode="auto">
          <a:xfrm flipV="1">
            <a:off x="4284663" y="2997200"/>
            <a:ext cx="503237" cy="3603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dirty="0"/>
          </a:p>
        </p:txBody>
      </p:sp>
      <p:sp>
        <p:nvSpPr>
          <p:cNvPr id="6151" name="Line 8"/>
          <p:cNvSpPr>
            <a:spLocks noChangeShapeType="1"/>
          </p:cNvSpPr>
          <p:nvPr/>
        </p:nvSpPr>
        <p:spPr bwMode="auto">
          <a:xfrm>
            <a:off x="4284663" y="3500438"/>
            <a:ext cx="503237" cy="3603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dirty="0"/>
          </a:p>
        </p:txBody>
      </p:sp>
      <p:sp>
        <p:nvSpPr>
          <p:cNvPr id="6152" name="Text Box 9"/>
          <p:cNvSpPr txBox="1">
            <a:spLocks noChangeArrowheads="1"/>
          </p:cNvSpPr>
          <p:nvPr/>
        </p:nvSpPr>
        <p:spPr bwMode="auto">
          <a:xfrm>
            <a:off x="395288" y="2403475"/>
            <a:ext cx="38429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l-GR" altLang="el-GR" sz="2400" dirty="0">
                <a:latin typeface="+mn-lt"/>
                <a:sym typeface="Wingdings" pitchFamily="2" charset="2"/>
              </a:rPr>
              <a:t> </a:t>
            </a:r>
            <a:r>
              <a:rPr lang="el-GR" altLang="el-GR" sz="2400" dirty="0">
                <a:latin typeface="+mn-lt"/>
              </a:rPr>
              <a:t>Πρωτοταγείς αμίνες</a:t>
            </a:r>
          </a:p>
        </p:txBody>
      </p:sp>
      <p:sp>
        <p:nvSpPr>
          <p:cNvPr id="6153" name="Text Box 10"/>
          <p:cNvSpPr txBox="1">
            <a:spLocks noChangeArrowheads="1"/>
          </p:cNvSpPr>
          <p:nvPr/>
        </p:nvSpPr>
        <p:spPr bwMode="auto">
          <a:xfrm>
            <a:off x="390360" y="4084807"/>
            <a:ext cx="54777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l-GR" altLang="el-GR" sz="2400" dirty="0">
                <a:latin typeface="+mn-lt"/>
                <a:sym typeface="Wingdings" pitchFamily="2" charset="2"/>
              </a:rPr>
              <a:t> </a:t>
            </a:r>
            <a:r>
              <a:rPr lang="el-GR" altLang="el-GR" sz="2400" dirty="0">
                <a:latin typeface="+mn-lt"/>
              </a:rPr>
              <a:t>Δευτεροταγείς και τριτοταγείς αμίνες</a:t>
            </a:r>
          </a:p>
        </p:txBody>
      </p:sp>
      <p:pic>
        <p:nvPicPr>
          <p:cNvPr id="6154" name="Picture 11" descr="N-Ethylmethylamine, CAS #: 624-78-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680" y="4896643"/>
            <a:ext cx="1655762"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5" name="Text Box 12"/>
          <p:cNvSpPr txBox="1">
            <a:spLocks noChangeArrowheads="1"/>
          </p:cNvSpPr>
          <p:nvPr/>
        </p:nvSpPr>
        <p:spPr bwMode="auto">
          <a:xfrm>
            <a:off x="1304248" y="6021388"/>
            <a:ext cx="28623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l-GR" altLang="el-GR" sz="2000" dirty="0">
                <a:latin typeface="+mn-lt"/>
              </a:rPr>
              <a:t>αιθυλομεθυλαμίνη</a:t>
            </a:r>
          </a:p>
        </p:txBody>
      </p:sp>
      <p:pic>
        <p:nvPicPr>
          <p:cNvPr id="6156" name="Picture 13" descr="File:Diphenylamine.pn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32040" y="4724400"/>
            <a:ext cx="2016125"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7" name="Text Box 14"/>
          <p:cNvSpPr txBox="1">
            <a:spLocks noChangeArrowheads="1"/>
          </p:cNvSpPr>
          <p:nvPr/>
        </p:nvSpPr>
        <p:spPr bwMode="auto">
          <a:xfrm>
            <a:off x="4617193" y="6021388"/>
            <a:ext cx="28623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l-GR" altLang="el-GR" sz="2000" dirty="0">
                <a:latin typeface="+mn-lt"/>
              </a:rPr>
              <a:t>διφαινυλαμίνη</a:t>
            </a:r>
          </a:p>
        </p:txBody>
      </p:sp>
      <p:sp>
        <p:nvSpPr>
          <p:cNvPr id="6158" name="Rectangle 14"/>
          <p:cNvSpPr>
            <a:spLocks noChangeArrowheads="1"/>
          </p:cNvSpPr>
          <p:nvPr/>
        </p:nvSpPr>
        <p:spPr bwMode="auto">
          <a:xfrm>
            <a:off x="395288" y="1196975"/>
            <a:ext cx="75426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l-GR" sz="2400" dirty="0">
                <a:latin typeface="+mn-lt"/>
              </a:rPr>
              <a:t>Lower amines are named with the suffix </a:t>
            </a:r>
            <a:r>
              <a:rPr lang="en-US" altLang="el-GR" sz="2400" i="1" dirty="0">
                <a:latin typeface="+mn-lt"/>
              </a:rPr>
              <a:t>-amine</a:t>
            </a:r>
            <a:r>
              <a:rPr lang="en-US" altLang="el-GR" sz="2400" dirty="0">
                <a:latin typeface="+mn-lt"/>
              </a:rPr>
              <a:t>.</a:t>
            </a:r>
            <a:endParaRPr lang="el-GR" altLang="el-GR" sz="2400" dirty="0">
              <a:latin typeface="+mn-lt"/>
            </a:endParaRPr>
          </a:p>
        </p:txBody>
      </p:sp>
      <p:sp>
        <p:nvSpPr>
          <p:cNvPr id="6159" name="Rectangle 15"/>
          <p:cNvSpPr>
            <a:spLocks noChangeArrowheads="1"/>
          </p:cNvSpPr>
          <p:nvPr/>
        </p:nvSpPr>
        <p:spPr bwMode="auto">
          <a:xfrm>
            <a:off x="390361" y="1715145"/>
            <a:ext cx="81371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l-GR" sz="2400" dirty="0">
                <a:latin typeface="+mn-lt"/>
              </a:rPr>
              <a:t>Higher amines have the prefix </a:t>
            </a:r>
            <a:r>
              <a:rPr lang="en-US" altLang="el-GR" sz="2400" i="1" dirty="0">
                <a:latin typeface="+mn-lt"/>
              </a:rPr>
              <a:t>amino</a:t>
            </a:r>
            <a:r>
              <a:rPr lang="en-US" altLang="el-GR" sz="2400" dirty="0">
                <a:latin typeface="+mn-lt"/>
              </a:rPr>
              <a:t> as a functional </a:t>
            </a:r>
            <a:r>
              <a:rPr lang="en-US" altLang="el-GR" sz="2400" dirty="0" smtClean="0">
                <a:latin typeface="+mn-lt"/>
              </a:rPr>
              <a:t>group.</a:t>
            </a:r>
            <a:endParaRPr lang="el-GR" altLang="el-GR" sz="2400" dirty="0">
              <a:latin typeface="+mn-lt"/>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13470930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l-GR" altLang="el-GR" dirty="0" smtClean="0"/>
              <a:t>Αμίνες - </a:t>
            </a:r>
            <a:r>
              <a:rPr lang="el-GR" altLang="el-GR" dirty="0"/>
              <a:t>Ονοματολογία </a:t>
            </a:r>
            <a:r>
              <a:rPr lang="el-GR" altLang="el-GR" sz="3000" b="0" dirty="0" smtClean="0"/>
              <a:t>2/2</a:t>
            </a:r>
            <a:endParaRPr lang="el-GR" altLang="el-GR" dirty="0" smtClean="0"/>
          </a:p>
        </p:txBody>
      </p:sp>
      <p:pic>
        <p:nvPicPr>
          <p:cNvPr id="48130" name="Picture 2" descr="http://www2.chemistry.msu.edu/faculty/reusch/VirtTxtJml/Images2/aminomen.gif"/>
          <p:cNvPicPr>
            <a:picLocks noChangeAspect="1" noChangeArrowheads="1"/>
          </p:cNvPicPr>
          <p:nvPr/>
        </p:nvPicPr>
        <p:blipFill>
          <a:blip r:embed="rId2"/>
          <a:srcRect/>
          <a:stretch>
            <a:fillRect/>
          </a:stretch>
        </p:blipFill>
        <p:spPr bwMode="auto">
          <a:xfrm>
            <a:off x="128588" y="2103438"/>
            <a:ext cx="8886825" cy="305435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
        <p:nvSpPr>
          <p:cNvPr id="4" name="Ορθογώνιο 3"/>
          <p:cNvSpPr/>
          <p:nvPr/>
        </p:nvSpPr>
        <p:spPr>
          <a:xfrm>
            <a:off x="2265362" y="5517231"/>
            <a:ext cx="4572000" cy="276999"/>
          </a:xfrm>
          <a:prstGeom prst="rect">
            <a:avLst/>
          </a:prstGeom>
        </p:spPr>
        <p:txBody>
          <a:bodyPr>
            <a:spAutoFit/>
          </a:bodyPr>
          <a:lstStyle/>
          <a:p>
            <a:pPr algn="ctr"/>
            <a:r>
              <a:rPr lang="en-US" sz="1200" dirty="0" smtClean="0">
                <a:latin typeface="+mn-lt"/>
                <a:hlinkClick r:id="rId3"/>
              </a:rPr>
              <a:t>chemistry.msu.edu</a:t>
            </a:r>
            <a:endParaRPr lang="el-GR" sz="1200" dirty="0">
              <a:latin typeface="+mn-lt"/>
            </a:endParaRPr>
          </a:p>
        </p:txBody>
      </p:sp>
    </p:spTree>
    <p:extLst>
      <p:ext uri="{BB962C8B-B14F-4D97-AF65-F5344CB8AC3E}">
        <p14:creationId xmlns:p14="http://schemas.microsoft.com/office/powerpoint/2010/main" val="5471543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l-GR" altLang="el-GR" dirty="0"/>
              <a:t>Αμίνες</a:t>
            </a:r>
            <a:r>
              <a:rPr lang="en-US" altLang="el-GR" dirty="0"/>
              <a:t> </a:t>
            </a:r>
            <a:r>
              <a:rPr lang="el-GR" altLang="el-GR" sz="3000" b="0" dirty="0" smtClean="0"/>
              <a:t>4</a:t>
            </a:r>
            <a:r>
              <a:rPr lang="en-US" altLang="el-GR" sz="3000" b="0" dirty="0" smtClean="0"/>
              <a:t>/4</a:t>
            </a:r>
            <a:endParaRPr lang="el-GR" altLang="el-GR" dirty="0" smtClean="0"/>
          </a:p>
        </p:txBody>
      </p:sp>
      <p:pic>
        <p:nvPicPr>
          <p:cNvPr id="3075" name="Picture 2" descr="http://www.chemguide.co.uk/organicprops/amines/hbonds.gif"/>
          <p:cNvPicPr>
            <a:picLocks noChangeAspect="1" noChangeArrowheads="1"/>
          </p:cNvPicPr>
          <p:nvPr/>
        </p:nvPicPr>
        <p:blipFill>
          <a:blip r:embed="rId2"/>
          <a:srcRect/>
          <a:stretch>
            <a:fillRect/>
          </a:stretch>
        </p:blipFill>
        <p:spPr bwMode="auto">
          <a:xfrm>
            <a:off x="827088" y="2195513"/>
            <a:ext cx="4030680" cy="206454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solidFill>
              <a:schemeClr val="tx1"/>
            </a:solidFill>
            <a:miter lim="800000"/>
            <a:headEnd/>
            <a:tailEnd/>
          </a:ln>
        </p:spPr>
      </p:pic>
      <p:pic>
        <p:nvPicPr>
          <p:cNvPr id="3076" name="Picture 4" descr="http://www.chemguide.co.uk/organicprops/amines/hbonds2.gif"/>
          <p:cNvPicPr>
            <a:picLocks noChangeAspect="1" noChangeArrowheads="1"/>
          </p:cNvPicPr>
          <p:nvPr/>
        </p:nvPicPr>
        <p:blipFill>
          <a:blip r:embed="rId3"/>
          <a:srcRect/>
          <a:stretch>
            <a:fillRect/>
          </a:stretch>
        </p:blipFill>
        <p:spPr bwMode="auto">
          <a:xfrm>
            <a:off x="5829916" y="2195513"/>
            <a:ext cx="2126460" cy="206454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solidFill>
              <a:schemeClr val="tx1"/>
            </a:solidFill>
            <a:miter lim="800000"/>
            <a:headEnd/>
            <a:tailEnd/>
          </a:ln>
        </p:spPr>
      </p:pic>
      <p:sp>
        <p:nvSpPr>
          <p:cNvPr id="8197" name="TextBox 5"/>
          <p:cNvSpPr txBox="1">
            <a:spLocks noChangeArrowheads="1"/>
          </p:cNvSpPr>
          <p:nvPr/>
        </p:nvSpPr>
        <p:spPr bwMode="auto">
          <a:xfrm>
            <a:off x="684213" y="1268760"/>
            <a:ext cx="4464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l-GR" altLang="el-GR" sz="2400" b="1" dirty="0"/>
              <a:t>Φυσικές ιδιότητες αμινών</a:t>
            </a:r>
          </a:p>
        </p:txBody>
      </p:sp>
      <p:sp>
        <p:nvSpPr>
          <p:cNvPr id="8198" name="TextBox 6"/>
          <p:cNvSpPr txBox="1">
            <a:spLocks noChangeArrowheads="1"/>
          </p:cNvSpPr>
          <p:nvPr/>
        </p:nvSpPr>
        <p:spPr bwMode="auto">
          <a:xfrm>
            <a:off x="1665965" y="4295566"/>
            <a:ext cx="237212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l-GR" altLang="el-GR" sz="2000" dirty="0"/>
              <a:t>μόνο πρωτοταγείς και δευτεροταγείς</a:t>
            </a:r>
          </a:p>
        </p:txBody>
      </p:sp>
      <p:sp>
        <p:nvSpPr>
          <p:cNvPr id="8199" name="TextBox 7"/>
          <p:cNvSpPr txBox="1">
            <a:spLocks noChangeArrowheads="1"/>
          </p:cNvSpPr>
          <p:nvPr/>
        </p:nvSpPr>
        <p:spPr bwMode="auto">
          <a:xfrm>
            <a:off x="1115951" y="5619810"/>
            <a:ext cx="360057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l-GR" altLang="el-GR" sz="2000" dirty="0"/>
              <a:t>υψηλότερα σ.ζ από τριτοταγείς</a:t>
            </a:r>
          </a:p>
        </p:txBody>
      </p:sp>
      <p:cxnSp>
        <p:nvCxnSpPr>
          <p:cNvPr id="18" name="Straight Arrow Connector 17"/>
          <p:cNvCxnSpPr/>
          <p:nvPr/>
        </p:nvCxnSpPr>
        <p:spPr>
          <a:xfrm rot="5400000">
            <a:off x="2661452" y="5264072"/>
            <a:ext cx="360362" cy="158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201" name="TextBox 18"/>
          <p:cNvSpPr txBox="1">
            <a:spLocks noChangeArrowheads="1"/>
          </p:cNvSpPr>
          <p:nvPr/>
        </p:nvSpPr>
        <p:spPr bwMode="auto">
          <a:xfrm>
            <a:off x="1942284" y="1795403"/>
            <a:ext cx="18002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l-GR" altLang="el-GR" sz="2000" dirty="0"/>
              <a:t>Σημείο ζέσεως</a:t>
            </a:r>
          </a:p>
        </p:txBody>
      </p:sp>
      <p:sp>
        <p:nvSpPr>
          <p:cNvPr id="8202" name="TextBox 19"/>
          <p:cNvSpPr txBox="1">
            <a:spLocks noChangeArrowheads="1"/>
          </p:cNvSpPr>
          <p:nvPr/>
        </p:nvSpPr>
        <p:spPr bwMode="auto">
          <a:xfrm>
            <a:off x="5297601" y="1680652"/>
            <a:ext cx="319108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l-GR" altLang="el-GR" sz="2000" dirty="0"/>
              <a:t>Διαλυτότητα στο νερό</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34391279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l-GR" altLang="el-GR" dirty="0" smtClean="0"/>
              <a:t>Βασικότητα αμινών</a:t>
            </a:r>
            <a:r>
              <a:rPr lang="en-US" altLang="el-GR" dirty="0" smtClean="0"/>
              <a:t> </a:t>
            </a:r>
            <a:r>
              <a:rPr lang="el-GR" altLang="el-GR" sz="3000" b="0" dirty="0" smtClean="0"/>
              <a:t>1/4</a:t>
            </a:r>
          </a:p>
        </p:txBody>
      </p:sp>
      <p:sp>
        <p:nvSpPr>
          <p:cNvPr id="9219" name="TextBox 5"/>
          <p:cNvSpPr txBox="1">
            <a:spLocks noChangeArrowheads="1"/>
          </p:cNvSpPr>
          <p:nvPr/>
        </p:nvSpPr>
        <p:spPr bwMode="auto">
          <a:xfrm>
            <a:off x="360040" y="1125538"/>
            <a:ext cx="56355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l-GR" altLang="el-GR" sz="2400" dirty="0"/>
              <a:t>Βασικότητα κατά </a:t>
            </a:r>
            <a:r>
              <a:rPr lang="en-US" altLang="el-GR" sz="2400" dirty="0" smtClean="0"/>
              <a:t>Bronsted-Lowry.</a:t>
            </a:r>
            <a:endParaRPr lang="el-GR" altLang="el-GR" sz="2400" dirty="0"/>
          </a:p>
        </p:txBody>
      </p:sp>
      <p:sp>
        <p:nvSpPr>
          <p:cNvPr id="9220" name="TextBox 10"/>
          <p:cNvSpPr txBox="1">
            <a:spLocks noChangeArrowheads="1"/>
          </p:cNvSpPr>
          <p:nvPr/>
        </p:nvSpPr>
        <p:spPr bwMode="auto">
          <a:xfrm>
            <a:off x="360040" y="1671191"/>
            <a:ext cx="83169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l-GR" altLang="el-GR" sz="2400" dirty="0"/>
              <a:t>Βασικότητα κατά </a:t>
            </a:r>
            <a:r>
              <a:rPr lang="en-US" altLang="el-GR" sz="2400" dirty="0"/>
              <a:t>Lewis: </a:t>
            </a:r>
            <a:r>
              <a:rPr lang="el-GR" altLang="el-GR" sz="2400" dirty="0"/>
              <a:t>δότης ζεύγους </a:t>
            </a:r>
            <a:r>
              <a:rPr lang="el-GR" altLang="el-GR" sz="2400" dirty="0" smtClean="0"/>
              <a:t>ηλεκτρονίων</a:t>
            </a:r>
            <a:r>
              <a:rPr lang="en-US" altLang="el-GR" sz="2400" dirty="0" smtClean="0"/>
              <a:t>.</a:t>
            </a:r>
            <a:endParaRPr lang="el-GR" altLang="el-GR" sz="2400" dirty="0"/>
          </a:p>
        </p:txBody>
      </p:sp>
      <p:pic>
        <p:nvPicPr>
          <p:cNvPr id="4101" name="Picture 2" descr="http://www.chemguide.co.uk/organicprops/amines/nh3h3oeqn.gif"/>
          <p:cNvPicPr>
            <a:picLocks noChangeAspect="1" noChangeArrowheads="1"/>
          </p:cNvPicPr>
          <p:nvPr/>
        </p:nvPicPr>
        <p:blipFill>
          <a:blip r:embed="rId2"/>
          <a:srcRect/>
          <a:stretch>
            <a:fillRect/>
          </a:stretch>
        </p:blipFill>
        <p:spPr bwMode="auto">
          <a:xfrm>
            <a:off x="2183320" y="4221162"/>
            <a:ext cx="4670425" cy="287337"/>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pic>
      <p:pic>
        <p:nvPicPr>
          <p:cNvPr id="4102" name="Picture 4" descr="http://www.chemguide.co.uk/organicprops/amines/ammonium.gif"/>
          <p:cNvPicPr>
            <a:picLocks noChangeAspect="1" noChangeArrowheads="1"/>
          </p:cNvPicPr>
          <p:nvPr/>
        </p:nvPicPr>
        <p:blipFill>
          <a:blip r:embed="rId3"/>
          <a:srcRect/>
          <a:stretch>
            <a:fillRect/>
          </a:stretch>
        </p:blipFill>
        <p:spPr bwMode="auto">
          <a:xfrm>
            <a:off x="2820988" y="2204864"/>
            <a:ext cx="3502025" cy="181133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pic>
      <p:pic>
        <p:nvPicPr>
          <p:cNvPr id="4103" name="Picture 6" descr="http://www.chemguide.co.uk/organicprops/amines/amineh3oeq1.gif"/>
          <p:cNvPicPr>
            <a:picLocks noChangeAspect="1" noChangeArrowheads="1"/>
          </p:cNvPicPr>
          <p:nvPr/>
        </p:nvPicPr>
        <p:blipFill>
          <a:blip r:embed="rId4"/>
          <a:srcRect/>
          <a:stretch>
            <a:fillRect/>
          </a:stretch>
        </p:blipFill>
        <p:spPr bwMode="auto">
          <a:xfrm>
            <a:off x="1691481" y="4939930"/>
            <a:ext cx="5761037" cy="2667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pic>
      <p:pic>
        <p:nvPicPr>
          <p:cNvPr id="4104" name="Picture 8" descr="http://www.chemguide.co.uk/organicprops/amines/aminehclg.gif"/>
          <p:cNvPicPr>
            <a:picLocks noChangeAspect="1" noChangeArrowheads="1"/>
          </p:cNvPicPr>
          <p:nvPr/>
        </p:nvPicPr>
        <p:blipFill>
          <a:blip r:embed="rId5"/>
          <a:srcRect/>
          <a:stretch>
            <a:fillRect/>
          </a:stretch>
        </p:blipFill>
        <p:spPr bwMode="auto">
          <a:xfrm>
            <a:off x="1692470" y="5788819"/>
            <a:ext cx="5775325" cy="28733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pic>
      <p:sp>
        <p:nvSpPr>
          <p:cNvPr id="9225" name="TextBox 15"/>
          <p:cNvSpPr txBox="1">
            <a:spLocks noChangeArrowheads="1"/>
          </p:cNvSpPr>
          <p:nvPr/>
        </p:nvSpPr>
        <p:spPr bwMode="auto">
          <a:xfrm>
            <a:off x="900113" y="5383005"/>
            <a:ext cx="40322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l-GR" altLang="el-GR" sz="2200" dirty="0"/>
              <a:t>Αντίδραση με οξέα</a:t>
            </a:r>
          </a:p>
        </p:txBody>
      </p:sp>
      <p:sp>
        <p:nvSpPr>
          <p:cNvPr id="9226" name="TextBox 16"/>
          <p:cNvSpPr txBox="1">
            <a:spLocks noChangeArrowheads="1"/>
          </p:cNvSpPr>
          <p:nvPr/>
        </p:nvSpPr>
        <p:spPr bwMode="auto">
          <a:xfrm>
            <a:off x="1691481" y="6098382"/>
            <a:ext cx="12239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l-GR" altLang="el-GR" sz="1800" dirty="0"/>
              <a:t>Μοριακή ένωση</a:t>
            </a:r>
          </a:p>
        </p:txBody>
      </p:sp>
      <p:sp>
        <p:nvSpPr>
          <p:cNvPr id="9227" name="TextBox 20"/>
          <p:cNvSpPr txBox="1">
            <a:spLocks noChangeArrowheads="1"/>
          </p:cNvSpPr>
          <p:nvPr/>
        </p:nvSpPr>
        <p:spPr bwMode="auto">
          <a:xfrm>
            <a:off x="5383619" y="6098382"/>
            <a:ext cx="12239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l-GR" altLang="el-GR" sz="1800" dirty="0"/>
              <a:t>ιοντική ένωση</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3793527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l-GR" altLang="el-GR" dirty="0"/>
              <a:t>Βασικότητα αμινών</a:t>
            </a:r>
            <a:r>
              <a:rPr lang="en-US" altLang="el-GR" dirty="0"/>
              <a:t> </a:t>
            </a:r>
            <a:r>
              <a:rPr lang="el-GR" altLang="el-GR" sz="3000" b="0" dirty="0" smtClean="0"/>
              <a:t>2/4</a:t>
            </a:r>
            <a:endParaRPr lang="el-GR" altLang="el-GR" dirty="0" smtClean="0"/>
          </a:p>
        </p:txBody>
      </p:sp>
      <p:sp>
        <p:nvSpPr>
          <p:cNvPr id="10243" name="Rectangle 3"/>
          <p:cNvSpPr>
            <a:spLocks noChangeArrowheads="1"/>
          </p:cNvSpPr>
          <p:nvPr/>
        </p:nvSpPr>
        <p:spPr bwMode="auto">
          <a:xfrm>
            <a:off x="323850" y="1268413"/>
            <a:ext cx="8569325" cy="2564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342900" indent="-342900" eaLnBrk="1" hangingPunct="1">
              <a:lnSpc>
                <a:spcPct val="110000"/>
              </a:lnSpc>
              <a:spcBef>
                <a:spcPts val="1200"/>
              </a:spcBef>
            </a:pPr>
            <a:r>
              <a:rPr lang="en-US" altLang="el-GR" sz="2400" dirty="0">
                <a:latin typeface="+mn-lt"/>
              </a:rPr>
              <a:t>The basicity of amines depends on:</a:t>
            </a:r>
          </a:p>
          <a:p>
            <a:pPr marL="730250" lvl="1" indent="-342900" eaLnBrk="1" hangingPunct="1">
              <a:lnSpc>
                <a:spcPct val="110000"/>
              </a:lnSpc>
              <a:spcBef>
                <a:spcPts val="1200"/>
              </a:spcBef>
              <a:buFont typeface="Courier New" panose="02070309020205020404" pitchFamily="49" charset="0"/>
              <a:buChar char="o"/>
            </a:pPr>
            <a:r>
              <a:rPr lang="en-US" altLang="el-GR" sz="2400" dirty="0" smtClean="0">
                <a:latin typeface="+mn-lt"/>
              </a:rPr>
              <a:t>The </a:t>
            </a:r>
            <a:r>
              <a:rPr lang="en-US" altLang="el-GR" sz="2400" dirty="0">
                <a:latin typeface="+mn-lt"/>
              </a:rPr>
              <a:t>electronic properties of the substituents (alkyl groups enhance the basicity, aryl groups diminish it</a:t>
            </a:r>
            <a:r>
              <a:rPr lang="en-US" altLang="el-GR" sz="2400" dirty="0" smtClean="0">
                <a:latin typeface="+mn-lt"/>
              </a:rPr>
              <a:t>).</a:t>
            </a:r>
            <a:endParaRPr lang="en-US" altLang="el-GR" sz="2400" dirty="0">
              <a:latin typeface="+mn-lt"/>
            </a:endParaRPr>
          </a:p>
          <a:p>
            <a:pPr marL="730250" lvl="1" indent="-342900" eaLnBrk="1" hangingPunct="1">
              <a:lnSpc>
                <a:spcPct val="110000"/>
              </a:lnSpc>
              <a:spcBef>
                <a:spcPts val="1200"/>
              </a:spcBef>
              <a:buFont typeface="Courier New" panose="02070309020205020404" pitchFamily="49" charset="0"/>
              <a:buChar char="o"/>
            </a:pPr>
            <a:r>
              <a:rPr lang="en-US" altLang="el-GR" sz="2400" dirty="0" smtClean="0">
                <a:latin typeface="+mn-lt"/>
              </a:rPr>
              <a:t>Steric </a:t>
            </a:r>
            <a:r>
              <a:rPr lang="en-US" altLang="el-GR" sz="2400" dirty="0">
                <a:latin typeface="+mn-lt"/>
              </a:rPr>
              <a:t>hindrance offered by the groups on nitrogen</a:t>
            </a:r>
            <a:r>
              <a:rPr lang="en-US" altLang="el-GR" sz="2400" dirty="0" smtClean="0">
                <a:latin typeface="+mn-lt"/>
              </a:rPr>
              <a:t>.</a:t>
            </a:r>
            <a:endParaRPr lang="en-US" altLang="el-GR" sz="2400" dirty="0">
              <a:latin typeface="+mn-lt"/>
            </a:endParaRPr>
          </a:p>
          <a:p>
            <a:pPr marL="730250" lvl="1" indent="-342900" eaLnBrk="1" hangingPunct="1">
              <a:lnSpc>
                <a:spcPct val="110000"/>
              </a:lnSpc>
              <a:spcBef>
                <a:spcPts val="1200"/>
              </a:spcBef>
              <a:buFont typeface="Courier New" panose="02070309020205020404" pitchFamily="49" charset="0"/>
              <a:buChar char="o"/>
            </a:pPr>
            <a:r>
              <a:rPr lang="en-US" altLang="el-GR" sz="2400" dirty="0" smtClean="0">
                <a:latin typeface="+mn-lt"/>
              </a:rPr>
              <a:t>The </a:t>
            </a:r>
            <a:r>
              <a:rPr lang="en-US" altLang="el-GR" sz="2400" dirty="0">
                <a:latin typeface="+mn-lt"/>
              </a:rPr>
              <a:t>degree of solvation of the protonated amine.</a:t>
            </a:r>
          </a:p>
        </p:txBody>
      </p:sp>
      <p:sp>
        <p:nvSpPr>
          <p:cNvPr id="10244" name="Rectangle 4"/>
          <p:cNvSpPr>
            <a:spLocks noChangeArrowheads="1"/>
          </p:cNvSpPr>
          <p:nvPr/>
        </p:nvSpPr>
        <p:spPr bwMode="auto">
          <a:xfrm>
            <a:off x="250825" y="4437112"/>
            <a:ext cx="889317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l-GR" sz="2000" dirty="0">
                <a:latin typeface="+mn-lt"/>
              </a:rPr>
              <a:t>Solubility in water:</a:t>
            </a:r>
          </a:p>
          <a:p>
            <a:pPr eaLnBrk="1" hangingPunct="1">
              <a:spcBef>
                <a:spcPct val="0"/>
              </a:spcBef>
              <a:buFontTx/>
              <a:buNone/>
            </a:pPr>
            <a:r>
              <a:rPr lang="en-US" altLang="el-GR" sz="2000" dirty="0">
                <a:latin typeface="+mn-lt"/>
              </a:rPr>
              <a:t>Primary ammonium (RNH</a:t>
            </a:r>
            <a:r>
              <a:rPr lang="en-US" altLang="el-GR" sz="2000" baseline="-25000" dirty="0">
                <a:latin typeface="+mn-lt"/>
              </a:rPr>
              <a:t>3</a:t>
            </a:r>
            <a:r>
              <a:rPr lang="en-US" altLang="el-GR" sz="2000" baseline="30000" dirty="0">
                <a:latin typeface="+mn-lt"/>
              </a:rPr>
              <a:t>+</a:t>
            </a:r>
            <a:r>
              <a:rPr lang="en-US" altLang="el-GR" sz="2000" dirty="0">
                <a:latin typeface="+mn-lt"/>
              </a:rPr>
              <a:t>) &gt; secondary ammonium (R</a:t>
            </a:r>
            <a:r>
              <a:rPr lang="en-US" altLang="el-GR" sz="2000" baseline="-25000" dirty="0">
                <a:latin typeface="+mn-lt"/>
              </a:rPr>
              <a:t>2</a:t>
            </a:r>
            <a:r>
              <a:rPr lang="en-US" altLang="el-GR" sz="2000" dirty="0">
                <a:latin typeface="+mn-lt"/>
              </a:rPr>
              <a:t>NH</a:t>
            </a:r>
            <a:r>
              <a:rPr lang="en-US" altLang="el-GR" sz="2000" baseline="-25000" dirty="0">
                <a:latin typeface="+mn-lt"/>
              </a:rPr>
              <a:t>2</a:t>
            </a:r>
            <a:r>
              <a:rPr lang="en-US" altLang="el-GR" sz="2000" baseline="30000" dirty="0">
                <a:latin typeface="+mn-lt"/>
              </a:rPr>
              <a:t>+</a:t>
            </a:r>
            <a:r>
              <a:rPr lang="en-US" altLang="el-GR" sz="2000" dirty="0">
                <a:latin typeface="+mn-lt"/>
              </a:rPr>
              <a:t>) &gt; tertiary ammonium (R</a:t>
            </a:r>
            <a:r>
              <a:rPr lang="en-US" altLang="el-GR" sz="2000" baseline="-25000" dirty="0">
                <a:latin typeface="+mn-lt"/>
              </a:rPr>
              <a:t>3</a:t>
            </a:r>
            <a:r>
              <a:rPr lang="en-US" altLang="el-GR" sz="2000" dirty="0">
                <a:latin typeface="+mn-lt"/>
              </a:rPr>
              <a:t>NH</a:t>
            </a:r>
            <a:r>
              <a:rPr lang="en-US" altLang="el-GR" sz="2000" baseline="30000" dirty="0">
                <a:latin typeface="+mn-lt"/>
              </a:rPr>
              <a:t>+</a:t>
            </a:r>
            <a:r>
              <a:rPr lang="en-US" altLang="el-GR" sz="2000" dirty="0">
                <a:latin typeface="+mn-lt"/>
              </a:rPr>
              <a:t>). Quaternary ammonium salts usually exhibit the lowest solubility of the </a:t>
            </a:r>
            <a:r>
              <a:rPr lang="en-US" altLang="el-GR" sz="2000" dirty="0" smtClean="0">
                <a:latin typeface="+mn-lt"/>
              </a:rPr>
              <a:t>series.</a:t>
            </a:r>
            <a:endParaRPr lang="el-GR" altLang="el-GR" sz="2000" dirty="0">
              <a:latin typeface="+mn-lt"/>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215048734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exo-opistho_simeiomata">
  <a:themeElements>
    <a:clrScheme name="Προσαρμοσμένο 23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exo-opistho_simeiomata</Template>
  <TotalTime>110</TotalTime>
  <Words>1299</Words>
  <Application>Microsoft Office PowerPoint</Application>
  <PresentationFormat>Προβολή στην οθόνη (4:3)</PresentationFormat>
  <Paragraphs>278</Paragraphs>
  <Slides>34</Slides>
  <Notes>7</Notes>
  <HiddenSlides>0</HiddenSlides>
  <MMClips>0</MMClips>
  <ScaleCrop>false</ScaleCrop>
  <HeadingPairs>
    <vt:vector size="4" baseType="variant">
      <vt:variant>
        <vt:lpstr>Θέμα</vt:lpstr>
      </vt:variant>
      <vt:variant>
        <vt:i4>2</vt:i4>
      </vt:variant>
      <vt:variant>
        <vt:lpstr>Τίτλοι διαφανειών</vt:lpstr>
      </vt:variant>
      <vt:variant>
        <vt:i4>34</vt:i4>
      </vt:variant>
    </vt:vector>
  </HeadingPairs>
  <TitlesOfParts>
    <vt:vector size="36" baseType="lpstr">
      <vt:lpstr>exo-opistho_simeiomata</vt:lpstr>
      <vt:lpstr>OC_template_updated</vt:lpstr>
      <vt:lpstr>Ανόργανη και Οργανική Χημεία (Θ)</vt:lpstr>
      <vt:lpstr>Αμίνες 1/4</vt:lpstr>
      <vt:lpstr>Αμίνες 2/4</vt:lpstr>
      <vt:lpstr>Αμίνες 3/4</vt:lpstr>
      <vt:lpstr>Αμίνες - Ονοματολογία 1/2</vt:lpstr>
      <vt:lpstr>Αμίνες - Ονοματολογία 2/2</vt:lpstr>
      <vt:lpstr>Αμίνες 4/4</vt:lpstr>
      <vt:lpstr>Βασικότητα αμινών 1/4</vt:lpstr>
      <vt:lpstr>Βασικότητα αμινών 2/4</vt:lpstr>
      <vt:lpstr>Βασικότητα αμινών 3/4</vt:lpstr>
      <vt:lpstr>Βασικότητα αμινών 4/4</vt:lpstr>
      <vt:lpstr>Μέθοδοι σύνθεσης αμινών 1/3</vt:lpstr>
      <vt:lpstr>Μέθοδοι σύνθεσης αμινών 2/3</vt:lpstr>
      <vt:lpstr>Μέθοδοι σύνθεσης αμινών 3/3</vt:lpstr>
      <vt:lpstr>Χημικές ιδιότητες αλειφατικών αμινών 1/2</vt:lpstr>
      <vt:lpstr>Χημικές ιδιότητες αλειφατικών αμινών 2/2</vt:lpstr>
      <vt:lpstr>Χημικές ιδιότητες αρωματικών αμινών 1/3</vt:lpstr>
      <vt:lpstr>Χημικές ιδιότητες αρωματικών αμινών 2/3</vt:lpstr>
      <vt:lpstr>Χημικές ιδιότητες αρωματικών αμινών 3/3</vt:lpstr>
      <vt:lpstr>Αζω- ενώσεις 1/3</vt:lpstr>
      <vt:lpstr>Αζω- ενώσεις 2/3</vt:lpstr>
      <vt:lpstr>Αζω- ενώσεις 3/3</vt:lpstr>
      <vt:lpstr>Αμίνες  Βιολογική δράση</vt:lpstr>
      <vt:lpstr>Αμίνες  Φαρμακευτική δράση</vt:lpstr>
      <vt:lpstr>Ποιοτική ανάλυση αμινών 1/2</vt:lpstr>
      <vt:lpstr>Ποιοτική ανάλυση αμινών 2/2</vt:lpstr>
      <vt:lpstr>The Hinsberg test</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Ανόργανη και Οργανική Χημεία (Θ)</dc:title>
  <dc:creator>opencourses@teiath.gr</dc:creator>
  <cp:lastModifiedBy>fkaram2</cp:lastModifiedBy>
  <cp:revision>12</cp:revision>
  <dcterms:created xsi:type="dcterms:W3CDTF">2015-05-20T05:59:23Z</dcterms:created>
  <dcterms:modified xsi:type="dcterms:W3CDTF">2015-09-11T07:32:41Z</dcterms:modified>
</cp:coreProperties>
</file>