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9"/>
  </p:notesMasterIdLst>
  <p:handoutMasterIdLst>
    <p:handoutMasterId r:id="rId90"/>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257" r:id="rId82"/>
    <p:sldId id="262" r:id="rId83"/>
    <p:sldId id="264" r:id="rId84"/>
    <p:sldId id="347" r:id="rId85"/>
    <p:sldId id="348" r:id="rId86"/>
    <p:sldId id="266" r:id="rId87"/>
    <p:sldId id="261" r:id="rId88"/>
  </p:sldIdLst>
  <p:sldSz cx="9144000" cy="6858000" type="screen4x3"/>
  <p:notesSz cx="7104063" cy="10234613"/>
  <p:custDataLst>
    <p:tags r:id="rId9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10855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18447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193750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112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1D2274A6-F661-42D3-85E1-3DBC6AF6D568}" type="slidenum">
              <a:rPr lang="el-GR" altLang="el-GR">
                <a:solidFill>
                  <a:prstClr val="black"/>
                </a:solidFill>
              </a:rPr>
              <a:pPr/>
              <a:t>37</a:t>
            </a:fld>
            <a:endParaRPr lang="el-GR" alt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174756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425667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3094688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133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804986" indent="-309610">
              <a:defRPr>
                <a:solidFill>
                  <a:schemeClr val="tx1"/>
                </a:solidFill>
                <a:latin typeface="Calibri" pitchFamily="34" charset="0"/>
              </a:defRPr>
            </a:lvl2pPr>
            <a:lvl3pPr marL="1238441" indent="-247688">
              <a:defRPr>
                <a:solidFill>
                  <a:schemeClr val="tx1"/>
                </a:solidFill>
                <a:latin typeface="Calibri" pitchFamily="34" charset="0"/>
              </a:defRPr>
            </a:lvl3pPr>
            <a:lvl4pPr marL="1733817" indent="-247688">
              <a:defRPr>
                <a:solidFill>
                  <a:schemeClr val="tx1"/>
                </a:solidFill>
                <a:latin typeface="Calibri" pitchFamily="34" charset="0"/>
              </a:defRPr>
            </a:lvl4pPr>
            <a:lvl5pPr marL="2229193" indent="-247688">
              <a:defRPr>
                <a:solidFill>
                  <a:schemeClr val="tx1"/>
                </a:solidFill>
                <a:latin typeface="Calibri" pitchFamily="34" charset="0"/>
              </a:defRPr>
            </a:lvl5pPr>
            <a:lvl6pPr marL="2724569" indent="-247688" fontAlgn="base">
              <a:spcBef>
                <a:spcPct val="0"/>
              </a:spcBef>
              <a:spcAft>
                <a:spcPct val="0"/>
              </a:spcAft>
              <a:defRPr>
                <a:solidFill>
                  <a:schemeClr val="tx1"/>
                </a:solidFill>
                <a:latin typeface="Calibri" pitchFamily="34" charset="0"/>
              </a:defRPr>
            </a:lvl6pPr>
            <a:lvl7pPr marL="3219945" indent="-247688" fontAlgn="base">
              <a:spcBef>
                <a:spcPct val="0"/>
              </a:spcBef>
              <a:spcAft>
                <a:spcPct val="0"/>
              </a:spcAft>
              <a:defRPr>
                <a:solidFill>
                  <a:schemeClr val="tx1"/>
                </a:solidFill>
                <a:latin typeface="Calibri" pitchFamily="34" charset="0"/>
              </a:defRPr>
            </a:lvl7pPr>
            <a:lvl8pPr marL="3715322" indent="-247688" fontAlgn="base">
              <a:spcBef>
                <a:spcPct val="0"/>
              </a:spcBef>
              <a:spcAft>
                <a:spcPct val="0"/>
              </a:spcAft>
              <a:defRPr>
                <a:solidFill>
                  <a:schemeClr val="tx1"/>
                </a:solidFill>
                <a:latin typeface="Calibri" pitchFamily="34" charset="0"/>
              </a:defRPr>
            </a:lvl8pPr>
            <a:lvl9pPr marL="4210698" indent="-247688" fontAlgn="base">
              <a:spcBef>
                <a:spcPct val="0"/>
              </a:spcBef>
              <a:spcAft>
                <a:spcPct val="0"/>
              </a:spcAft>
              <a:defRPr>
                <a:solidFill>
                  <a:schemeClr val="tx1"/>
                </a:solidFill>
                <a:latin typeface="Calibri" pitchFamily="34" charset="0"/>
              </a:defRPr>
            </a:lvl9pPr>
          </a:lstStyle>
          <a:p>
            <a:fld id="{B1957B29-9265-4E97-8A19-BD02481BB070}" type="slidenum">
              <a:rPr lang="el-GR" altLang="el-GR">
                <a:solidFill>
                  <a:prstClr val="black"/>
                </a:solidFill>
              </a:rPr>
              <a:pPr/>
              <a:t>54</a:t>
            </a:fld>
            <a:endParaRPr lang="el-GR" altLang="el-GR">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409460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693482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57181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305147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155563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3343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3456154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48522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90518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01728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190094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55704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413333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96923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2367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281212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26587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949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509215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04702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90544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97388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1211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92915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29238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museumdev.colorado.edu/Exhibits/NavajoWeaving/conservatio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rom.on.ca/en/exhibitions-galleries/galleries/world-cultures/patricia-harris-gallery-textiles-costume"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shelburnemuseum.blogspot.gr/2011_09_01_archive.html"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thehindu.com/navigation/?type=static&amp;page=termsofu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museumtextiles.com/1/category/religious%20textiles/1.html" TargetMode="External"/><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museumfigures.com/cf.htm" TargetMode="External"/><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universityproducts.com/resources.php?m=how_to_detail&amp;id=17" TargetMode="Externa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DRAWER%20CABINETS" TargetMode="External"/><Relationship Id="rId2" Type="http://schemas.openxmlformats.org/officeDocument/2006/relationships/image" Target="../media/image48.jpeg"/><Relationship Id="rId1" Type="http://schemas.openxmlformats.org/officeDocument/2006/relationships/slideLayout" Target="../slideLayouts/slideLayout12.xml"/><Relationship Id="rId5" Type="http://schemas.openxmlformats.org/officeDocument/2006/relationships/hyperlink" Target="http://creativecommons.org/licenses/by-nc-sa/2.0/deed.en" TargetMode="External"/><Relationship Id="rId4" Type="http://schemas.openxmlformats.org/officeDocument/2006/relationships/hyperlink" Target="http://www.flickr.com/photos/museum_storag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6.xml"/><Relationship Id="rId5" Type="http://schemas.openxmlformats.org/officeDocument/2006/relationships/image" Target="../media/image52.jpeg"/><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nunningtonhall.blogspot.gr/2011/02/colonel-fifes-big-freezer-project.html" TargetMode="Externa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8" Type="http://schemas.openxmlformats.org/officeDocument/2006/relationships/hyperlink" Target="http://www.beloit.edu/logan/collections/accessibility/ethno_phase_three/" TargetMode="External"/><Relationship Id="rId3" Type="http://schemas.openxmlformats.org/officeDocument/2006/relationships/image" Target="../media/image57.jpe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museum_storage/" TargetMode="External"/><Relationship Id="rId4" Type="http://schemas.openxmlformats.org/officeDocument/2006/relationships/hyperlink" Target="http://www.flickr.com/photos/museum_storage/2697571401/"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flickr.com/photos/museum_storage/2636563052/lightbox/" TargetMode="External"/><Relationship Id="rId2" Type="http://schemas.openxmlformats.org/officeDocument/2006/relationships/image" Target="../media/image59.jpeg"/><Relationship Id="rId1" Type="http://schemas.openxmlformats.org/officeDocument/2006/relationships/slideLayout" Target="../slideLayouts/slideLayout12.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museum_storage/" TargetMode="External"/><Relationship Id="rId4" Type="http://schemas.openxmlformats.org/officeDocument/2006/relationships/hyperlink" Target="http://www.flickr.com/photos/museum_storage/2635738695/"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www.europeanafashion.eu/tag/conservation/" TargetMode="External"/><Relationship Id="rId2" Type="http://schemas.openxmlformats.org/officeDocument/2006/relationships/image" Target="../media/image65.jpeg"/><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www.spacesaver.com/images/6798/flat-art-storage-canadian-war-museu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coronadolibrarylookout.blogspot.gr/2012/04/preservation-tips-for-preservation.html" TargetMode="External"/><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hyperlink" Target="http://www.mfa.org/collections/conservation-and-collections-care/costume-accessories/shoes-and-footwear-photo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mfa.org/collections/conservation-and-collections-care/costume-accessories/hats-and-headware/carved-ethafoam-mounts" TargetMode="External"/><Relationship Id="rId5" Type="http://schemas.openxmlformats.org/officeDocument/2006/relationships/image" Target="../media/image78.jpeg"/><Relationship Id="rId4" Type="http://schemas.openxmlformats.org/officeDocument/2006/relationships/hyperlink" Target="http://art-care.com/providers/dorfman-museum-figures,-inc..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83.jpeg"/><Relationship Id="rId5" Type="http://schemas.openxmlformats.org/officeDocument/2006/relationships/hyperlink" Target="http://www.mfa.org/collections/conservation-and-collections-care/costume-accessories/parasols-photos" TargetMode="External"/><Relationship Id="rId4" Type="http://schemas.openxmlformats.org/officeDocument/2006/relationships/image" Target="../media/image82.jpeg"/></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www.mfa.org/collections/conservation-and-collections-care/costume-accessories/handbags-photos"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 Id="rId5" Type="http://schemas.openxmlformats.org/officeDocument/2006/relationships/hyperlink" Target="http://www.collectionslink.org.uk/subjects/textiles/493-an-illustrated-guide-to-the-care-of-costume-and-textile-collections" TargetMode="External"/><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2.xml"/><Relationship Id="rId4" Type="http://schemas.openxmlformats.org/officeDocument/2006/relationships/hyperlink" Target="http://www.collectionslink.org.uk/subjects/textiles/493-an-illustrated-guide-to-the-care-of-costume-and-textile-collections"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http://insidetheconservatorsstudio.blogspot.gr/2013/03/have-artifacts-will-travel.html" TargetMode="External"/><Relationship Id="rId2" Type="http://schemas.openxmlformats.org/officeDocument/2006/relationships/image" Target="../media/image90.jpeg"/><Relationship Id="rId1" Type="http://schemas.openxmlformats.org/officeDocument/2006/relationships/slideLayout" Target="../slideLayouts/slideLayout12.xml"/><Relationship Id="rId4" Type="http://schemas.openxmlformats.org/officeDocument/2006/relationships/image" Target="../media/image9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fontScale="92500" lnSpcReduction="10000"/>
          </a:bodyPr>
          <a:lstStyle/>
          <a:p>
            <a:pPr>
              <a:spcBef>
                <a:spcPts val="600"/>
              </a:spcBef>
              <a:spcAft>
                <a:spcPts val="1800"/>
              </a:spcAft>
            </a:pPr>
            <a:r>
              <a:rPr lang="el-GR" sz="2800" b="1" dirty="0" smtClean="0"/>
              <a:t>Ενότητα </a:t>
            </a:r>
            <a:r>
              <a:rPr lang="en-US" sz="2800" b="1" dirty="0" smtClean="0"/>
              <a:t>13</a:t>
            </a:r>
            <a:r>
              <a:rPr lang="el-GR" sz="2800" dirty="0" smtClean="0"/>
              <a:t>:</a:t>
            </a:r>
            <a:r>
              <a:rPr lang="en-US" sz="2800" dirty="0" smtClean="0"/>
              <a:t> </a:t>
            </a:r>
            <a:r>
              <a:rPr lang="el-GR" sz="2800" dirty="0"/>
              <a:t>Έκθεση, αποθήκευση και μεταφορά υφασμάτινων αντικειμένων</a:t>
            </a:r>
            <a:endParaRPr lang="en-US" sz="2800" dirty="0" smtClean="0"/>
          </a:p>
          <a:p>
            <a:pPr>
              <a:spcBef>
                <a:spcPts val="600"/>
              </a:spcBef>
            </a:pPr>
            <a:r>
              <a:rPr lang="el-GR" sz="2400" dirty="0"/>
              <a:t>Άννα </a:t>
            </a:r>
            <a:r>
              <a:rPr lang="el-GR" sz="2400" dirty="0" err="1"/>
              <a:t>Καρατζάνη</a:t>
            </a:r>
            <a:endParaRPr lang="el-GR" sz="2400" dirty="0"/>
          </a:p>
          <a:p>
            <a:pPr>
              <a:spcBef>
                <a:spcPts val="0"/>
              </a:spcBef>
            </a:pPr>
            <a:r>
              <a:rPr lang="el-GR" sz="24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dirty="0" smtClean="0">
                <a:solidFill>
                  <a:schemeClr val="accent4">
                    <a:lumMod val="75000"/>
                  </a:schemeClr>
                </a:solidFill>
              </a:rPr>
              <a:t>Β. Χρήση ράβδου</a:t>
            </a:r>
          </a:p>
        </p:txBody>
      </p:sp>
      <p:sp>
        <p:nvSpPr>
          <p:cNvPr id="11267" name="2 - Θέση περιεχομένου"/>
          <p:cNvSpPr>
            <a:spLocks noGrp="1"/>
          </p:cNvSpPr>
          <p:nvPr>
            <p:ph idx="1"/>
          </p:nvPr>
        </p:nvSpPr>
        <p:spPr>
          <a:xfrm>
            <a:off x="362424" y="1025352"/>
            <a:ext cx="4834880" cy="5040560"/>
          </a:xfrm>
        </p:spPr>
        <p:txBody>
          <a:bodyPr/>
          <a:lstStyle/>
          <a:p>
            <a:pPr eaLnBrk="1" hangingPunct="1">
              <a:spcBef>
                <a:spcPts val="1800"/>
              </a:spcBef>
            </a:pPr>
            <a:r>
              <a:rPr lang="el-GR" sz="2400" dirty="0" smtClean="0"/>
              <a:t>Μια άλλη μέθοδος ανάρτησης μεγάλων αντικειμένων είναι η χρήση λεπτής ράβδου η οποία περνάει από το μανίκι το οποίο έχει ραφτεί στο αντικείμενο. </a:t>
            </a:r>
          </a:p>
          <a:p>
            <a:pPr eaLnBrk="1" hangingPunct="1">
              <a:spcBef>
                <a:spcPts val="1800"/>
              </a:spcBef>
            </a:pPr>
            <a:r>
              <a:rPr lang="el-GR" sz="2400" dirty="0" smtClean="0"/>
              <a:t>Σε περιπτώσεις μεγάλων αντικειμένων με επαναλαμβανόμενο διακοσμητικό μοτίβο, το αντικείμενο μπορεί να τυλιχτεί σε ρολό και να εκτίθεται ένα μικρό κομμάτι του μόνο. </a:t>
            </a:r>
          </a:p>
          <a:p>
            <a:pPr eaLnBrk="1" hangingPunct="1"/>
            <a:endParaRPr lang="el-GR" dirty="0" smtClean="0"/>
          </a:p>
        </p:txBody>
      </p:sp>
      <p:pic>
        <p:nvPicPr>
          <p:cNvPr id="11268" name="Picture 2" title="Τρόποι ανάρτησης υφασμάτων μεγάλων διαστάσεω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3299" y="1012849"/>
            <a:ext cx="2958965" cy="44942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4 - TextBox"/>
          <p:cNvSpPr txBox="1"/>
          <p:nvPr/>
        </p:nvSpPr>
        <p:spPr>
          <a:xfrm>
            <a:off x="4050035" y="5577787"/>
            <a:ext cx="5006330" cy="707886"/>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Τρόποι ανάρτησης υφασμάτων μεγάλων διαστάσεων.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635875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Εφαρμογή</a:t>
            </a:r>
            <a:endParaRPr lang="el-GR" sz="3200" b="0" dirty="0">
              <a:solidFill>
                <a:schemeClr val="accent4">
                  <a:lumMod val="75000"/>
                </a:schemeClr>
              </a:solidFill>
            </a:endParaRPr>
          </a:p>
        </p:txBody>
      </p:sp>
      <p:sp>
        <p:nvSpPr>
          <p:cNvPr id="4" name="3 - TextBox"/>
          <p:cNvSpPr txBox="1"/>
          <p:nvPr/>
        </p:nvSpPr>
        <p:spPr>
          <a:xfrm>
            <a:off x="500063" y="4941168"/>
            <a:ext cx="3732505" cy="1015663"/>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Ράψιμο «</a:t>
            </a:r>
            <a:r>
              <a:rPr lang="el-GR" sz="2000" dirty="0" smtClean="0">
                <a:solidFill>
                  <a:prstClr val="white"/>
                </a:solidFill>
                <a:latin typeface="Calibri"/>
                <a:cs typeface="Arial" charset="0"/>
              </a:rPr>
              <a:t>μανικιού» </a:t>
            </a:r>
            <a:r>
              <a:rPr lang="el-GR" sz="2000" dirty="0">
                <a:solidFill>
                  <a:prstClr val="white"/>
                </a:solidFill>
                <a:latin typeface="Calibri"/>
                <a:cs typeface="Arial" charset="0"/>
              </a:rPr>
              <a:t>από λευκό βαμβακερό ύφασμα στην πίσω όψη του αντικειμένου. </a:t>
            </a:r>
            <a:endParaRPr lang="el-GR" dirty="0">
              <a:solidFill>
                <a:prstClr val="black"/>
              </a:solidFill>
              <a:cs typeface="Arial" charset="0"/>
            </a:endParaRPr>
          </a:p>
        </p:txBody>
      </p:sp>
      <p:pic>
        <p:nvPicPr>
          <p:cNvPr id="12291" name="Picture 5" descr="Image of stitching fabric to Navajo rugs for safe hanging" title="Ράψιμο «μανικιού» από λευκό βαμβακερό ύφασμα στην πίσω όψη του αντικειμένου.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3" y="1857376"/>
            <a:ext cx="3714750" cy="27860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88553" y="4643438"/>
            <a:ext cx="2973280" cy="276999"/>
          </a:xfrm>
          <a:prstGeom prst="rect">
            <a:avLst/>
          </a:prstGeom>
        </p:spPr>
        <p:txBody>
          <a:bodyPr wrap="square">
            <a:spAutoFit/>
          </a:bodyPr>
          <a:lstStyle/>
          <a:p>
            <a:pPr algn="ctr"/>
            <a:r>
              <a:rPr lang="en-US" sz="1200" dirty="0" smtClean="0">
                <a:solidFill>
                  <a:prstClr val="black"/>
                </a:solidFill>
                <a:latin typeface="Calibri"/>
                <a:hlinkClick r:id="rId4"/>
              </a:rPr>
              <a:t>museumdev.colorado.edu</a:t>
            </a:r>
            <a:endParaRPr lang="el-GR" sz="1200" dirty="0">
              <a:solidFill>
                <a:prstClr val="black"/>
              </a:solidFill>
              <a:latin typeface="Calibri"/>
            </a:endParaRPr>
          </a:p>
        </p:txBody>
      </p:sp>
      <p:sp>
        <p:nvSpPr>
          <p:cNvPr id="6" name="5 - TextBox"/>
          <p:cNvSpPr txBox="1"/>
          <p:nvPr/>
        </p:nvSpPr>
        <p:spPr>
          <a:xfrm>
            <a:off x="4626197" y="4941168"/>
            <a:ext cx="3747940" cy="1015663"/>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Ράψιμο «</a:t>
            </a:r>
            <a:r>
              <a:rPr lang="el-GR" sz="2000" dirty="0" smtClean="0">
                <a:solidFill>
                  <a:prstClr val="white"/>
                </a:solidFill>
                <a:latin typeface="Calibri"/>
                <a:cs typeface="Arial" charset="0"/>
              </a:rPr>
              <a:t>μανικιού» </a:t>
            </a:r>
            <a:r>
              <a:rPr lang="el-GR" sz="2000" dirty="0">
                <a:solidFill>
                  <a:prstClr val="white"/>
                </a:solidFill>
                <a:latin typeface="Calibri"/>
                <a:cs typeface="Arial" charset="0"/>
              </a:rPr>
              <a:t>από λευκό βαμβακερό ύφασμα στην πίσω όψη του αντικειμένου.</a:t>
            </a:r>
            <a:endParaRPr lang="el-GR" sz="2000" dirty="0">
              <a:solidFill>
                <a:prstClr val="black"/>
              </a:solidFill>
              <a:cs typeface="Arial" charset="0"/>
            </a:endParaRPr>
          </a:p>
        </p:txBody>
      </p:sp>
      <p:pic>
        <p:nvPicPr>
          <p:cNvPr id="12293" name="Picture 2" descr="C:\Users\user\Documents\ΣΧΟΛΗ\Συνέδρια\ΠΕΣΑ_2012\Rauschenberg\DSC02933.JPG" title="Ράψιμο «μανικιού» από λευκό βαμβακερό ύφασμα στην πίσω όψη του αντικειμένου."/>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9151" y="1857376"/>
            <a:ext cx="3744986" cy="27860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5894715" y="466416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4201743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Έκθεση σε ρολό</a:t>
            </a:r>
            <a:endParaRPr lang="el-GR" b="1" dirty="0">
              <a:solidFill>
                <a:schemeClr val="accent4">
                  <a:lumMod val="75000"/>
                </a:schemeClr>
              </a:solidFill>
            </a:endParaRPr>
          </a:p>
        </p:txBody>
      </p:sp>
      <p:sp>
        <p:nvSpPr>
          <p:cNvPr id="4" name="3 - TextBox"/>
          <p:cNvSpPr txBox="1"/>
          <p:nvPr/>
        </p:nvSpPr>
        <p:spPr>
          <a:xfrm>
            <a:off x="785813" y="5777942"/>
            <a:ext cx="7000875"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Έκθεση κεντημάτων με επαναλαμβανόμενο μοτίβο σε ρολό από πλεξιγκλάς (</a:t>
            </a:r>
            <a:r>
              <a:rPr lang="en-US" sz="2000" dirty="0">
                <a:solidFill>
                  <a:prstClr val="white"/>
                </a:solidFill>
                <a:latin typeface="Calibri"/>
                <a:cs typeface="Arial" charset="0"/>
              </a:rPr>
              <a:t>PMMA)</a:t>
            </a:r>
            <a:r>
              <a:rPr lang="el-GR" sz="2000" dirty="0">
                <a:solidFill>
                  <a:prstClr val="white"/>
                </a:solidFill>
                <a:latin typeface="Calibri"/>
                <a:cs typeface="Arial" charset="0"/>
              </a:rPr>
              <a:t>, Μ.Ε.Λ.Τ. </a:t>
            </a:r>
          </a:p>
        </p:txBody>
      </p:sp>
      <p:pic>
        <p:nvPicPr>
          <p:cNvPr id="13315" name="7 - Εικόνα" descr="plexiglass.jpg" title="Έκθεση κεντημάτων με επαναλαμβανόμενο μοτίβο σε ρολό από πλεξιγκλάς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813" y="1714500"/>
            <a:ext cx="7000875" cy="3786188"/>
          </a:xfrm>
          <a:prstGeom prst="rect">
            <a:avLst/>
          </a:prstGeom>
          <a:noFill/>
          <a:ln w="9525">
            <a:solidFill>
              <a:srgbClr val="7030A0"/>
            </a:solidFill>
            <a:miter lim="800000"/>
            <a:headEnd/>
            <a:tailEnd/>
          </a:ln>
          <a:extLst/>
        </p:spPr>
      </p:pic>
      <p:sp>
        <p:nvSpPr>
          <p:cNvPr id="6" name="TextBox 6"/>
          <p:cNvSpPr txBox="1"/>
          <p:nvPr/>
        </p:nvSpPr>
        <p:spPr>
          <a:xfrm>
            <a:off x="3635896" y="5500688"/>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025957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solidFill>
                  <a:schemeClr val="accent4">
                    <a:lumMod val="75000"/>
                  </a:schemeClr>
                </a:solidFill>
              </a:rPr>
              <a:t>Έκθεση υφασμάτινων αντικειμένων</a:t>
            </a:r>
            <a:endParaRPr lang="el-GR" dirty="0">
              <a:solidFill>
                <a:schemeClr val="accent4">
                  <a:lumMod val="75000"/>
                </a:schemeClr>
              </a:solidFill>
            </a:endParaRPr>
          </a:p>
        </p:txBody>
      </p:sp>
      <p:pic>
        <p:nvPicPr>
          <p:cNvPr id="14339" name="Picture 2" descr="Patricia Harris Gallery of Textiles &amp; Costume " title="Έκθεση υφασμάτων αναρτημένων σε πίνακα.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1857375"/>
            <a:ext cx="3857625" cy="27241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7 - TextBox"/>
          <p:cNvSpPr txBox="1"/>
          <p:nvPr/>
        </p:nvSpPr>
        <p:spPr>
          <a:xfrm>
            <a:off x="464344" y="5063536"/>
            <a:ext cx="392906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Έκθεση υφασμάτων αναρτημένων σε πίνακα.  </a:t>
            </a:r>
            <a:endParaRPr lang="el-GR" dirty="0">
              <a:solidFill>
                <a:prstClr val="black"/>
              </a:solidFill>
              <a:cs typeface="Arial" charset="0"/>
            </a:endParaRPr>
          </a:p>
        </p:txBody>
      </p:sp>
      <p:sp>
        <p:nvSpPr>
          <p:cNvPr id="3" name="Ορθογώνιο 2"/>
          <p:cNvSpPr/>
          <p:nvPr/>
        </p:nvSpPr>
        <p:spPr>
          <a:xfrm>
            <a:off x="1852811" y="4581525"/>
            <a:ext cx="1152128" cy="276999"/>
          </a:xfrm>
          <a:prstGeom prst="rect">
            <a:avLst/>
          </a:prstGeom>
        </p:spPr>
        <p:txBody>
          <a:bodyPr wrap="square">
            <a:spAutoFit/>
          </a:bodyPr>
          <a:lstStyle/>
          <a:p>
            <a:pPr algn="ctr"/>
            <a:r>
              <a:rPr lang="en-US" sz="1200" dirty="0" smtClean="0">
                <a:solidFill>
                  <a:prstClr val="black"/>
                </a:solidFill>
                <a:latin typeface="Calibri"/>
                <a:hlinkClick r:id="rId3"/>
              </a:rPr>
              <a:t>rom.on.ca</a:t>
            </a:r>
            <a:endParaRPr lang="el-GR" sz="1200" dirty="0">
              <a:solidFill>
                <a:prstClr val="black"/>
              </a:solidFill>
              <a:latin typeface="Calibri"/>
            </a:endParaRPr>
          </a:p>
        </p:txBody>
      </p:sp>
      <p:pic>
        <p:nvPicPr>
          <p:cNvPr id="14340" name="Picture 2" descr="http://1.bp.blogspot.com/-g_2alTSoAos/TnCjIP83_kI/AAAAAAAAALI/vsfFHCnLnss/s320/Quilt+battens+Hat+%2526+Fragrance+Textile+Gallery.jpg" title="Έκθεση υφασμάτων μεγάλων διαστάσεων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3438" y="1857375"/>
            <a:ext cx="4078287" cy="2714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4595125" y="5063536"/>
            <a:ext cx="4143375"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Έκθεση υφασμάτων μεγάλων </a:t>
            </a:r>
            <a:r>
              <a:rPr lang="el-GR" sz="2000" dirty="0" smtClean="0">
                <a:solidFill>
                  <a:prstClr val="white"/>
                </a:solidFill>
                <a:latin typeface="Calibri"/>
                <a:cs typeface="Arial" charset="0"/>
              </a:rPr>
              <a:t>διαστάσεων</a:t>
            </a:r>
            <a:endParaRPr lang="el-GR" dirty="0">
              <a:solidFill>
                <a:prstClr val="white"/>
              </a:solidFill>
              <a:latin typeface="Calibri"/>
              <a:cs typeface="Arial" charset="0"/>
            </a:endParaRPr>
          </a:p>
        </p:txBody>
      </p:sp>
      <p:sp>
        <p:nvSpPr>
          <p:cNvPr id="5" name="Ορθογώνιο 4"/>
          <p:cNvSpPr/>
          <p:nvPr/>
        </p:nvSpPr>
        <p:spPr>
          <a:xfrm>
            <a:off x="4974624" y="4587314"/>
            <a:ext cx="3384376" cy="276999"/>
          </a:xfrm>
          <a:prstGeom prst="rect">
            <a:avLst/>
          </a:prstGeom>
        </p:spPr>
        <p:txBody>
          <a:bodyPr wrap="square">
            <a:spAutoFit/>
          </a:bodyPr>
          <a:lstStyle/>
          <a:p>
            <a:pPr algn="ctr"/>
            <a:r>
              <a:rPr lang="en-US" sz="1200" dirty="0" smtClean="0">
                <a:solidFill>
                  <a:prstClr val="black"/>
                </a:solidFill>
                <a:latin typeface="Calibri"/>
                <a:hlinkClick r:id="rId5"/>
              </a:rPr>
              <a:t>shelburnemuseum.blogspot.gr</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59581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lstStyle/>
          <a:p>
            <a:pPr eaLnBrk="1" hangingPunct="1"/>
            <a:r>
              <a:rPr lang="el-GR" altLang="el-GR" sz="4000" b="1" dirty="0" smtClean="0">
                <a:solidFill>
                  <a:srgbClr val="604A7B"/>
                </a:solidFill>
              </a:rPr>
              <a:t>Ειδικές κατασκευές</a:t>
            </a:r>
            <a:endParaRPr lang="el-GR" altLang="el-GR" sz="4000" dirty="0" smtClean="0">
              <a:solidFill>
                <a:srgbClr val="604A7B"/>
              </a:solidFill>
            </a:endParaRPr>
          </a:p>
        </p:txBody>
      </p:sp>
      <p:sp>
        <p:nvSpPr>
          <p:cNvPr id="5" name="4 - TextBox"/>
          <p:cNvSpPr txBox="1"/>
          <p:nvPr/>
        </p:nvSpPr>
        <p:spPr>
          <a:xfrm>
            <a:off x="857250" y="5929313"/>
            <a:ext cx="7343775" cy="708025"/>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Ειδική κατασκευή για την έκθεση επίπεδων αντικειμένων μεγάλων διαστάσεων, Μουσείο Μπενάκη </a:t>
            </a:r>
          </a:p>
        </p:txBody>
      </p:sp>
      <p:pic>
        <p:nvPicPr>
          <p:cNvPr id="3075" name="Picture 2" descr="C:\Users\user\Desktop\ΦΕΛΟΝΙΟ\DSC07497.JPG" title="Ειδική κατασκευή για την έκθεση επίπεδων αντικειμένων μεγάλων διαστάσεω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0" y="1571625"/>
            <a:ext cx="4357688" cy="40132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2071688" y="5572125"/>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pic>
        <p:nvPicPr>
          <p:cNvPr id="3076" name="Picture 3" descr="C:\Users\user\Desktop\ΦΕΛΟΝΙΟ\DSC07499.JPG" title="Ειδική κατασκευή για την έκθεση επίπεδων αντικειμένων μεγάλων διαστάσεω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571625"/>
            <a:ext cx="2371725" cy="40005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6000750" y="5572125"/>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623776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Χαλιά</a:t>
            </a:r>
            <a:endParaRPr lang="el-GR" b="1" dirty="0">
              <a:solidFill>
                <a:schemeClr val="accent4">
                  <a:lumMod val="75000"/>
                </a:schemeClr>
              </a:solidFill>
            </a:endParaRPr>
          </a:p>
        </p:txBody>
      </p:sp>
      <p:pic>
        <p:nvPicPr>
          <p:cNvPr id="15363" name="Picture 4" descr="Carpets, Textiles, at a gallery at the Metropolitan Museum of Art, New York." title="Έκθεση χαλιών"/>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3" y="1643063"/>
            <a:ext cx="7786687" cy="31765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7 - TextBox"/>
          <p:cNvSpPr txBox="1"/>
          <p:nvPr/>
        </p:nvSpPr>
        <p:spPr>
          <a:xfrm>
            <a:off x="500063" y="5105306"/>
            <a:ext cx="3893343"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Έκθεση χαλιών.</a:t>
            </a:r>
            <a:r>
              <a:rPr lang="el-GR" dirty="0">
                <a:solidFill>
                  <a:prstClr val="white"/>
                </a:solidFill>
                <a:latin typeface="Calibri"/>
                <a:cs typeface="Arial" charset="0"/>
              </a:rPr>
              <a:t> </a:t>
            </a:r>
            <a:endParaRPr lang="el-GR" dirty="0">
              <a:solidFill>
                <a:prstClr val="black"/>
              </a:solidFill>
              <a:cs typeface="Arial" charset="0"/>
            </a:endParaRPr>
          </a:p>
        </p:txBody>
      </p:sp>
      <p:sp>
        <p:nvSpPr>
          <p:cNvPr id="4" name="Ορθογώνιο 3"/>
          <p:cNvSpPr/>
          <p:nvPr/>
        </p:nvSpPr>
        <p:spPr>
          <a:xfrm>
            <a:off x="3510595" y="4828307"/>
            <a:ext cx="1765622" cy="276999"/>
          </a:xfrm>
          <a:prstGeom prst="rect">
            <a:avLst/>
          </a:prstGeom>
        </p:spPr>
        <p:txBody>
          <a:bodyPr wrap="square">
            <a:spAutoFit/>
          </a:bodyPr>
          <a:lstStyle/>
          <a:p>
            <a:pPr algn="ctr"/>
            <a:r>
              <a:rPr lang="en-US" sz="1200" dirty="0" smtClean="0">
                <a:solidFill>
                  <a:prstClr val="black"/>
                </a:solidFill>
                <a:latin typeface="Calibri"/>
                <a:hlinkClick r:id="rId4"/>
              </a:rPr>
              <a:t>thehindu.com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2082674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Μικρά αντικείμενα δυο-διαστάσεων</a:t>
            </a:r>
          </a:p>
        </p:txBody>
      </p:sp>
      <p:sp>
        <p:nvSpPr>
          <p:cNvPr id="3" name="2 - Θέση περιεχομένου"/>
          <p:cNvSpPr>
            <a:spLocks noGrp="1"/>
          </p:cNvSpPr>
          <p:nvPr>
            <p:ph idx="1"/>
          </p:nvPr>
        </p:nvSpPr>
        <p:spPr/>
        <p:txBody>
          <a:bodyPr rtlCol="0">
            <a:normAutofit lnSpcReduction="10000"/>
          </a:bodyPr>
          <a:lstStyle/>
          <a:p>
            <a:pPr eaLnBrk="1" fontAlgn="auto" hangingPunct="1">
              <a:spcBef>
                <a:spcPts val="2400"/>
              </a:spcBef>
              <a:spcAft>
                <a:spcPts val="0"/>
              </a:spcAft>
              <a:defRPr/>
            </a:pPr>
            <a:r>
              <a:rPr lang="el-GR" sz="2400" dirty="0" smtClean="0"/>
              <a:t>Αντικείμενα όπως σπαράγματα αρχαιολογικών υφασμάτων, κεντήματα, εκκλησιαστικά υφάσματα κλπ. μπορούν να εκτεθούν επίπεδα σε μια επιφάνεια που θα είναι ασφαλής για αυτά. </a:t>
            </a:r>
          </a:p>
          <a:p>
            <a:pPr eaLnBrk="1" fontAlgn="auto" hangingPunct="1">
              <a:spcBef>
                <a:spcPts val="2400"/>
              </a:spcBef>
              <a:spcAft>
                <a:spcPts val="0"/>
              </a:spcAft>
              <a:defRPr/>
            </a:pPr>
            <a:r>
              <a:rPr lang="el-GR" sz="2400" dirty="0" smtClean="0"/>
              <a:t>Συνήθως ένα ενδιάμεσο  προστατευτικό  κάλυμμα  τοποθετείται μεταξύ του αντικειμένου και της επιφάνειας έκθεσης. </a:t>
            </a:r>
          </a:p>
          <a:p>
            <a:pPr eaLnBrk="1" fontAlgn="auto" hangingPunct="1">
              <a:spcBef>
                <a:spcPts val="2400"/>
              </a:spcBef>
              <a:spcAft>
                <a:spcPts val="0"/>
              </a:spcAft>
              <a:defRPr/>
            </a:pPr>
            <a:r>
              <a:rPr lang="el-GR" sz="2400" dirty="0" smtClean="0"/>
              <a:t>Τα αντικείμενα αυτά μπορούν επίσης να τοποθετηθούν σε κατάλληλα επενδυμένο πίνακα ή να ραφτούν σε αυτόν. Το πλεονέκτημα της μεθόδου αυτής είναι ότι ο πίνακας μπορεί να  καλυφθεί  με γυαλί ή </a:t>
            </a:r>
            <a:r>
              <a:rPr lang="el-GR" sz="2400" dirty="0" err="1" smtClean="0"/>
              <a:t>πολυακρυλικό</a:t>
            </a:r>
            <a:r>
              <a:rPr lang="el-GR" sz="2400" dirty="0" smtClean="0"/>
              <a:t> φύλλο</a:t>
            </a:r>
            <a:r>
              <a:rPr lang="en-US" sz="2400" dirty="0" smtClean="0"/>
              <a:t> (PMMA)</a:t>
            </a:r>
            <a:r>
              <a:rPr lang="el-GR" sz="2400" dirty="0" smtClean="0"/>
              <a:t> και να αναρτηθεί εκτός προθήκης προστατεύοντας το αντικείμενο από τη σκόνη. </a:t>
            </a:r>
          </a:p>
          <a:p>
            <a:pPr eaLnBrk="1" fontAlgn="auto" hangingPunct="1">
              <a:spcAft>
                <a:spcPts val="0"/>
              </a:spcAft>
              <a:defRPr/>
            </a:pP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070291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Μικρά αντικείμενα</a:t>
            </a:r>
            <a:endParaRPr lang="el-GR" b="1" dirty="0">
              <a:solidFill>
                <a:schemeClr val="accent4">
                  <a:lumMod val="75000"/>
                </a:schemeClr>
              </a:solidFill>
            </a:endParaRPr>
          </a:p>
        </p:txBody>
      </p:sp>
      <p:pic>
        <p:nvPicPr>
          <p:cNvPr id="17411" name="Picture 3" descr="C:\Users\user\Pictures\ΒΡΥΞΕΛΛΕΣ\DSC01472.JPG" title="Έκθεση δαντελένιου γιακά σε προθήκη"/>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8715" y="1016188"/>
            <a:ext cx="5857875" cy="43926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3 - TextBox"/>
          <p:cNvSpPr txBox="1"/>
          <p:nvPr/>
        </p:nvSpPr>
        <p:spPr>
          <a:xfrm>
            <a:off x="1722929" y="5661248"/>
            <a:ext cx="5873661"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Έκθεση δαντελένιου γιακά σε προθήκη, Μουσείο της πόλης των Βρυξελών </a:t>
            </a:r>
          </a:p>
        </p:txBody>
      </p:sp>
      <p:sp>
        <p:nvSpPr>
          <p:cNvPr id="6" name="TextBox 6"/>
          <p:cNvSpPr txBox="1"/>
          <p:nvPr/>
        </p:nvSpPr>
        <p:spPr>
          <a:xfrm>
            <a:off x="4060723" y="5387577"/>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11947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sz="3600" dirty="0" smtClean="0">
                <a:solidFill>
                  <a:schemeClr val="accent4">
                    <a:lumMod val="75000"/>
                  </a:schemeClr>
                </a:solidFill>
              </a:rPr>
              <a:t>Α. Ενισχυμένοι  πίνακες</a:t>
            </a:r>
          </a:p>
        </p:txBody>
      </p:sp>
      <p:sp>
        <p:nvSpPr>
          <p:cNvPr id="3" name="2 - Θέση περιεχομένου"/>
          <p:cNvSpPr>
            <a:spLocks noGrp="1"/>
          </p:cNvSpPr>
          <p:nvPr>
            <p:ph idx="1"/>
          </p:nvPr>
        </p:nvSpPr>
        <p:spPr/>
        <p:txBody>
          <a:bodyPr rtlCol="0">
            <a:normAutofit/>
          </a:bodyPr>
          <a:lstStyle/>
          <a:p>
            <a:pPr eaLnBrk="1" fontAlgn="auto" hangingPunct="1">
              <a:spcAft>
                <a:spcPts val="0"/>
              </a:spcAft>
              <a:defRPr/>
            </a:pPr>
            <a:r>
              <a:rPr lang="el-GR" sz="2400" dirty="0" smtClean="0"/>
              <a:t>Οι ενισχυμένοι πίνακες κατασκευάζονται από ένα σταθερό άκαμπτο μη όξινο υλικό όπως </a:t>
            </a:r>
            <a:r>
              <a:rPr lang="el-GR" sz="2400" dirty="0" err="1" smtClean="0"/>
              <a:t>αντιόξινα</a:t>
            </a:r>
            <a:r>
              <a:rPr lang="el-GR" sz="2400" dirty="0" smtClean="0"/>
              <a:t> χαρτόνια ή </a:t>
            </a:r>
            <a:r>
              <a:rPr lang="el-GR" sz="2400" dirty="0" err="1" smtClean="0"/>
              <a:t>αντιόξινα</a:t>
            </a:r>
            <a:r>
              <a:rPr lang="el-GR" sz="2400" dirty="0" smtClean="0"/>
              <a:t> ταμπλό με χάρτινες ή μεταλλικές κυψέλες , το οποίο αποτελεί τη βάση. </a:t>
            </a:r>
            <a:endParaRPr lang="en-US" sz="2400" dirty="0" smtClean="0"/>
          </a:p>
          <a:p>
            <a:pPr eaLnBrk="1" fontAlgn="auto" hangingPunct="1">
              <a:spcAft>
                <a:spcPts val="0"/>
              </a:spcAft>
              <a:defRPr/>
            </a:pPr>
            <a:r>
              <a:rPr lang="el-GR" sz="2400" dirty="0" smtClean="0"/>
              <a:t>Η βάση επενδύεται αρχικά με ένα μαλακό υπόστρωμα από βαμβακερή φανέλα, πολυεστερική τσόχα, αφρό πολυαιθυλενίου ή υαλοβάμβακα και τέλος από ένα λεπτό ύφασμα το οποίο έχει παρόμοια σύσταση και κατάλληλο χρώμα (βάφεται σε κατάλληλη απόχρωση) για το αντικείμενο. </a:t>
            </a:r>
            <a:endParaRPr lang="en-US" sz="2400" dirty="0" smtClean="0"/>
          </a:p>
          <a:p>
            <a:pPr eaLnBrk="1" fontAlgn="auto" hangingPunct="1">
              <a:spcAft>
                <a:spcPts val="0"/>
              </a:spcAft>
              <a:defRPr/>
            </a:pPr>
            <a:r>
              <a:rPr lang="el-GR" sz="2400" dirty="0" smtClean="0"/>
              <a:t>Πάνω σε αυτό τον πίνακα ράβεται το αντικείμενο, το οποίο συνήθως έχει φοδραριστεί πριν για να μειωθούν οι τάσεις που ασκούνται κατά τη ραφή.  </a:t>
            </a:r>
          </a:p>
          <a:p>
            <a:pPr eaLnBrk="1" fontAlgn="auto" hangingPunct="1">
              <a:spcAft>
                <a:spcPts val="0"/>
              </a:spcAft>
              <a:defRPr/>
            </a:pP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575764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Προετοιμασία ενισχυμένου πίνακα</a:t>
            </a:r>
          </a:p>
        </p:txBody>
      </p:sp>
      <p:sp>
        <p:nvSpPr>
          <p:cNvPr id="8" name="7 - TextBox"/>
          <p:cNvSpPr txBox="1"/>
          <p:nvPr/>
        </p:nvSpPr>
        <p:spPr>
          <a:xfrm>
            <a:off x="4797532" y="4149080"/>
            <a:ext cx="3357563" cy="2246769"/>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Προετοιμασία ενισχυμένου πίνακα:</a:t>
            </a:r>
          </a:p>
          <a:p>
            <a:pPr fontAlgn="auto">
              <a:spcBef>
                <a:spcPts val="0"/>
              </a:spcBef>
              <a:spcAft>
                <a:spcPts val="0"/>
              </a:spcAft>
              <a:defRPr/>
            </a:pPr>
            <a:r>
              <a:rPr lang="el-GR" sz="2000" dirty="0">
                <a:solidFill>
                  <a:prstClr val="white"/>
                </a:solidFill>
                <a:latin typeface="Calibri"/>
              </a:rPr>
              <a:t>Το </a:t>
            </a:r>
            <a:r>
              <a:rPr lang="el-GR" sz="2000" dirty="0" err="1">
                <a:solidFill>
                  <a:prstClr val="white"/>
                </a:solidFill>
                <a:latin typeface="Calibri"/>
              </a:rPr>
              <a:t>αντιόξινο</a:t>
            </a:r>
            <a:r>
              <a:rPr lang="el-GR" sz="2000" dirty="0">
                <a:solidFill>
                  <a:prstClr val="white"/>
                </a:solidFill>
                <a:latin typeface="Calibri"/>
              </a:rPr>
              <a:t> χαρτόνι έχει επενδυθεί με βαμβακερή φανέλα και ακολουθεί η επικόλληση του τελικού (καφέ) υφάσματος.</a:t>
            </a:r>
          </a:p>
        </p:txBody>
      </p:sp>
      <p:pic>
        <p:nvPicPr>
          <p:cNvPr id="19459" name="Picture 3" descr="C:\Users\user\Documents\ΣΧΟΛΗ\ΦΩΤΟΓΡΑΦΙΕΣ ΜΑΘΗΜΑ\ΦΩΤΟΣ-2013\DSC04013.JPG" title="Προετοιμασία ενισχυμένου πίνακ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1025352"/>
            <a:ext cx="3357562" cy="25177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1928328" y="3543127"/>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9460" name="Picture 4" descr="C:\Users\user\Documents\ΣΧΟΛΗ\ΦΩΤΟΓΡΑΦΙΕΣ ΜΑΘΗΜΑ\ΦΩΤΟΣ-2013\DSC04015.JPG" title="Προετοιμασία ενισχυμένου πίνακα"/>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7532" y="1025351"/>
            <a:ext cx="3357563" cy="25177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5869384" y="3543126"/>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9461" name="Picture 5" descr="C:\Users\user\Documents\ΣΧΟΛΗ\ΦΩΤΟΓΡΑΦΙΕΣ ΜΑΘΗΜΑ\ΦΩΤΟΣ-2013\DSC04016.JPG" title="Προετοιμασία ενισχυμένου πίνακα"/>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8382" y="3895536"/>
            <a:ext cx="3333750" cy="25003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1835696" y="6395849"/>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461337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471" y="260648"/>
            <a:ext cx="9144000" cy="908720"/>
          </a:xfrm>
        </p:spPr>
        <p:txBody>
          <a:bodyPr rtlCol="0">
            <a:noAutofit/>
          </a:bodyPr>
          <a:lstStyle/>
          <a:p>
            <a:pPr eaLnBrk="1" fontAlgn="auto" hangingPunct="1">
              <a:spcAft>
                <a:spcPts val="0"/>
              </a:spcAft>
              <a:defRPr/>
            </a:pPr>
            <a:r>
              <a:rPr lang="el-GR" b="1" dirty="0" smtClean="0">
                <a:solidFill>
                  <a:schemeClr val="accent4">
                    <a:lumMod val="75000"/>
                  </a:schemeClr>
                </a:solidFill>
              </a:rPr>
              <a:t>Έκθεση και ανάρτηση υφασμάτινων αντικειμένων</a:t>
            </a:r>
          </a:p>
        </p:txBody>
      </p:sp>
      <p:sp>
        <p:nvSpPr>
          <p:cNvPr id="3075" name="2 - Θέση περιεχομένου"/>
          <p:cNvSpPr>
            <a:spLocks noGrp="1"/>
          </p:cNvSpPr>
          <p:nvPr>
            <p:ph idx="1"/>
          </p:nvPr>
        </p:nvSpPr>
        <p:spPr>
          <a:xfrm>
            <a:off x="462671" y="1628800"/>
            <a:ext cx="8229600" cy="3168352"/>
          </a:xfrm>
        </p:spPr>
        <p:txBody>
          <a:bodyPr/>
          <a:lstStyle/>
          <a:p>
            <a:pPr eaLnBrk="1" hangingPunct="1">
              <a:spcBef>
                <a:spcPts val="3600"/>
              </a:spcBef>
            </a:pPr>
            <a:r>
              <a:rPr lang="el-GR" sz="2400" dirty="0" smtClean="0"/>
              <a:t>Τα υφασμάτινα αντικείμενα λόγω της μορφής και της φύσης τους χρειάζονται ειδικές μεθόδους και συγκεκριμένες κατασκευές για την ανάρτηση και την έκθεσή τους. </a:t>
            </a:r>
          </a:p>
          <a:p>
            <a:pPr eaLnBrk="1" hangingPunct="1">
              <a:spcBef>
                <a:spcPts val="3600"/>
              </a:spcBef>
            </a:pPr>
            <a:r>
              <a:rPr lang="el-GR" sz="2400" dirty="0" smtClean="0"/>
              <a:t>Ο τρόπος αντιμετώπισης επίπεδων και τρισδιάστατων αντικειμένων είναι επίσης διαφορετικός, ενώ το μέγεθος των αντικειμένων επίσης καθορίζει τον τρόπο έκθεσης του.</a:t>
            </a:r>
          </a:p>
          <a:p>
            <a:pPr eaLnBrk="1" hangingPunct="1">
              <a:spcBef>
                <a:spcPts val="3600"/>
              </a:spcBef>
            </a:pP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06546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Παραδείγματα</a:t>
            </a:r>
            <a:r>
              <a:rPr lang="en-US" b="1" dirty="0" smtClean="0">
                <a:solidFill>
                  <a:schemeClr val="accent4">
                    <a:lumMod val="75000"/>
                  </a:schemeClr>
                </a:solidFill>
              </a:rPr>
              <a:t> </a:t>
            </a:r>
            <a:r>
              <a:rPr lang="el-GR" b="1" dirty="0" smtClean="0">
                <a:solidFill>
                  <a:schemeClr val="accent4">
                    <a:lumMod val="75000"/>
                  </a:schemeClr>
                </a:solidFill>
              </a:rPr>
              <a:t>ανάρτησης σε πίνακα </a:t>
            </a:r>
            <a:endParaRPr lang="el-GR" b="1" dirty="0">
              <a:solidFill>
                <a:schemeClr val="accent4">
                  <a:lumMod val="75000"/>
                </a:schemeClr>
              </a:solidFill>
            </a:endParaRPr>
          </a:p>
        </p:txBody>
      </p:sp>
      <p:sp>
        <p:nvSpPr>
          <p:cNvPr id="11" name="6 - TextBox"/>
          <p:cNvSpPr txBox="1"/>
          <p:nvPr/>
        </p:nvSpPr>
        <p:spPr>
          <a:xfrm>
            <a:off x="2843808" y="5790932"/>
            <a:ext cx="564356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Έκθεση υφάσματος σε ενισχυμένο πίνακα. </a:t>
            </a:r>
            <a:r>
              <a:rPr lang="en-US" sz="2000" dirty="0">
                <a:solidFill>
                  <a:prstClr val="white"/>
                </a:solidFill>
                <a:latin typeface="Calibri"/>
              </a:rPr>
              <a:t>Museum of Asian Art, San </a:t>
            </a:r>
            <a:r>
              <a:rPr lang="en-US" sz="2000" dirty="0" smtClean="0">
                <a:solidFill>
                  <a:prstClr val="white"/>
                </a:solidFill>
                <a:latin typeface="Calibri"/>
              </a:rPr>
              <a:t>Francisco</a:t>
            </a:r>
            <a:r>
              <a:rPr lang="el-GR" sz="2000" dirty="0" smtClean="0">
                <a:solidFill>
                  <a:prstClr val="white"/>
                </a:solidFill>
                <a:latin typeface="Calibri"/>
              </a:rPr>
              <a:t>.</a:t>
            </a:r>
            <a:endParaRPr lang="el-GR" sz="2000" dirty="0">
              <a:solidFill>
                <a:prstClr val="white"/>
              </a:solidFill>
              <a:latin typeface="Calibri"/>
            </a:endParaRPr>
          </a:p>
        </p:txBody>
      </p:sp>
      <p:pic>
        <p:nvPicPr>
          <p:cNvPr id="10" name="Picture 2" descr="C:\Users\user\Pictures\San  Francisco\DSC06633.JPG" title="Έκθεση υφάσματος σε ενισχυμένο πίνακ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493430"/>
            <a:ext cx="214312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4185" y="6498818"/>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8" name="7 - TextBox"/>
          <p:cNvSpPr txBox="1"/>
          <p:nvPr/>
        </p:nvSpPr>
        <p:spPr>
          <a:xfrm>
            <a:off x="3357563" y="4221088"/>
            <a:ext cx="5500687" cy="400110"/>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Έκθεση υφάσματος σε ενισχυμένο πίνακα.</a:t>
            </a:r>
            <a:r>
              <a:rPr lang="en-GB" sz="2000" dirty="0">
                <a:solidFill>
                  <a:prstClr val="black"/>
                </a:solidFill>
                <a:latin typeface="Calibri"/>
                <a:cs typeface="Arial" charset="0"/>
                <a:hlinkClick r:id="rId3"/>
              </a:rPr>
              <a:t> </a:t>
            </a:r>
            <a:endParaRPr lang="el-GR" sz="1400" dirty="0">
              <a:solidFill>
                <a:prstClr val="white"/>
              </a:solidFill>
              <a:latin typeface="Calibri"/>
              <a:cs typeface="Arial" charset="0"/>
            </a:endParaRPr>
          </a:p>
        </p:txBody>
      </p:sp>
      <p:pic>
        <p:nvPicPr>
          <p:cNvPr id="20484" name="Picture 4" descr="Picture" title="Έκθεση υφάσματος σε ενισχυμένο πίνακα.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7563" y="1857375"/>
            <a:ext cx="5473700" cy="20002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865154" y="3857625"/>
            <a:ext cx="2458517" cy="276999"/>
          </a:xfrm>
          <a:prstGeom prst="rect">
            <a:avLst/>
          </a:prstGeom>
        </p:spPr>
        <p:txBody>
          <a:bodyPr wrap="square">
            <a:spAutoFit/>
          </a:bodyPr>
          <a:lstStyle/>
          <a:p>
            <a:pPr algn="ctr"/>
            <a:r>
              <a:rPr lang="en-GB" sz="1200" dirty="0" smtClean="0">
                <a:solidFill>
                  <a:prstClr val="black"/>
                </a:solidFill>
                <a:latin typeface="Calibri"/>
                <a:cs typeface="Arial" charset="0"/>
                <a:hlinkClick r:id="rId3"/>
              </a:rPr>
              <a:t>museumtextiles.com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724650" y="6454754"/>
            <a:ext cx="2133600" cy="365125"/>
          </a:xfrm>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319493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Τρισδιάστατα αντικείμενα</a:t>
            </a:r>
          </a:p>
        </p:txBody>
      </p:sp>
      <p:sp>
        <p:nvSpPr>
          <p:cNvPr id="21507" name="2 - Θέση περιεχομένου"/>
          <p:cNvSpPr>
            <a:spLocks noGrp="1"/>
          </p:cNvSpPr>
          <p:nvPr>
            <p:ph idx="1"/>
          </p:nvPr>
        </p:nvSpPr>
        <p:spPr/>
        <p:txBody>
          <a:bodyPr/>
          <a:lstStyle/>
          <a:p>
            <a:pPr eaLnBrk="1" hangingPunct="1">
              <a:spcBef>
                <a:spcPts val="2400"/>
              </a:spcBef>
            </a:pPr>
            <a:r>
              <a:rPr lang="el-GR" sz="2400" dirty="0" smtClean="0"/>
              <a:t>Τα τρισδιάστατα αντικείμενα όπως ενδύματα συνήθως εκτίθενται σε ανθρώπινα ομοιώματα (κούκλες) ή άλλες τρισδιάστατες κατασκευές (κρεμάστρες </a:t>
            </a:r>
            <a:r>
              <a:rPr lang="el-GR" sz="2400" dirty="0" err="1" smtClean="0"/>
              <a:t>κλπ</a:t>
            </a:r>
            <a:r>
              <a:rPr lang="el-GR" sz="2400" dirty="0" smtClean="0"/>
              <a:t>), ώστε να βοηθούν το κοινό να κατανοήσει πλήρως το σχήμα και τη χρήση τους. </a:t>
            </a:r>
          </a:p>
          <a:p>
            <a:pPr eaLnBrk="1" hangingPunct="1">
              <a:spcBef>
                <a:spcPts val="2400"/>
              </a:spcBef>
            </a:pPr>
            <a:r>
              <a:rPr lang="el-GR" sz="2400" dirty="0" smtClean="0"/>
              <a:t>Υπάρχουν και περιπτώσεις όπου κάποια εθνογραφικά κυρίως τρισδιάστατα αντικείμενα εκτίθενται όπως τα επίπεδα υφάσματα, με σκοπό να αναδείξουν μόνο το διακοσμητικό τους σχέδιο. Αυτά συνήθως συνοδεύονται από φωτογραφίες ή προβολές για να γίνει κατανοητός ο τρόπος χρήσης αλλά και η μορφή τους.</a:t>
            </a:r>
          </a:p>
          <a:p>
            <a:pPr eaLnBrk="1" hangingPunct="1"/>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39593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Έκθεση ενδυμάτων </a:t>
            </a:r>
          </a:p>
        </p:txBody>
      </p:sp>
      <p:sp>
        <p:nvSpPr>
          <p:cNvPr id="4" name="3 - TextBox"/>
          <p:cNvSpPr txBox="1"/>
          <p:nvPr/>
        </p:nvSpPr>
        <p:spPr>
          <a:xfrm>
            <a:off x="841562" y="6319224"/>
            <a:ext cx="7460877" cy="400110"/>
          </a:xfrm>
          <a:prstGeom prst="rect">
            <a:avLst/>
          </a:prstGeom>
          <a:solidFill>
            <a:schemeClr val="accent4">
              <a:lumMod val="75000"/>
            </a:schemeClr>
          </a:solidFill>
        </p:spPr>
        <p:txBody>
          <a:bodyPr wrap="square">
            <a:spAutoFit/>
          </a:bodyPr>
          <a:lstStyle/>
          <a:p>
            <a:pPr>
              <a:defRPr/>
            </a:pPr>
            <a:r>
              <a:rPr lang="el-GR" sz="2000" dirty="0" smtClean="0">
                <a:solidFill>
                  <a:prstClr val="white"/>
                </a:solidFill>
                <a:latin typeface="Calibri"/>
                <a:cs typeface="Arial" charset="0"/>
              </a:rPr>
              <a:t>Έκθεση ενδυμάτων σε κούκλες, </a:t>
            </a:r>
            <a:r>
              <a:rPr lang="el-GR" sz="2000" dirty="0">
                <a:solidFill>
                  <a:prstClr val="white"/>
                </a:solidFill>
                <a:latin typeface="Calibri"/>
                <a:cs typeface="Arial" charset="0"/>
              </a:rPr>
              <a:t>Μουσείο της πόλης των Βρυξελών. </a:t>
            </a:r>
          </a:p>
        </p:txBody>
      </p:sp>
      <p:pic>
        <p:nvPicPr>
          <p:cNvPr id="22531" name="Picture 2" descr="C:\Users\user\Pictures\ΒΡΥΞΕΛΛΕΣ\DSC01450.JPG" title="Έκθεση ενδυμάτων σε κούκλες"/>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9375" y="1214438"/>
            <a:ext cx="6445250" cy="48339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3965071" y="604222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130277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Κούκλες</a:t>
            </a:r>
            <a:r>
              <a:rPr lang="el-GR" sz="4400" b="1" dirty="0" smtClean="0">
                <a:solidFill>
                  <a:schemeClr val="accent4">
                    <a:lumMod val="75000"/>
                  </a:schemeClr>
                </a:solidFill>
              </a:rPr>
              <a:t> </a:t>
            </a:r>
            <a:r>
              <a:rPr lang="el-GR" sz="3200" b="0" dirty="0" smtClean="0">
                <a:solidFill>
                  <a:schemeClr val="accent4">
                    <a:lumMod val="75000"/>
                  </a:schemeClr>
                </a:solidFill>
              </a:rPr>
              <a:t>(1 από 2)</a:t>
            </a:r>
          </a:p>
        </p:txBody>
      </p:sp>
      <p:sp>
        <p:nvSpPr>
          <p:cNvPr id="23555" name="2 - Θέση περιεχομένου"/>
          <p:cNvSpPr>
            <a:spLocks noGrp="1"/>
          </p:cNvSpPr>
          <p:nvPr>
            <p:ph idx="1"/>
          </p:nvPr>
        </p:nvSpPr>
        <p:spPr/>
        <p:txBody>
          <a:bodyPr/>
          <a:lstStyle/>
          <a:p>
            <a:pPr eaLnBrk="1" hangingPunct="1">
              <a:spcBef>
                <a:spcPts val="3600"/>
              </a:spcBef>
            </a:pPr>
            <a:r>
              <a:rPr lang="el-GR" sz="2400" dirty="0" smtClean="0"/>
              <a:t>Οι κούκλες που χρησιμοποιούνται πρέπει να είναι μουσειακών προδιαγραφών, και όχι οι απλές κούκλες του εμπορίου. </a:t>
            </a:r>
          </a:p>
          <a:p>
            <a:pPr eaLnBrk="1" hangingPunct="1">
              <a:spcBef>
                <a:spcPts val="3600"/>
              </a:spcBef>
            </a:pPr>
            <a:r>
              <a:rPr lang="el-GR" sz="2400" dirty="0" smtClean="0"/>
              <a:t>Ιδανικά  οι κούκλες θα  πρέπει  να έχουν κινητά- αποσπώμενα μέλη ώστε να προσαρμόζονται στο μέγεθος του ενδύματος. </a:t>
            </a:r>
          </a:p>
          <a:p>
            <a:pPr eaLnBrk="1" hangingPunct="1">
              <a:spcBef>
                <a:spcPts val="3600"/>
              </a:spcBef>
            </a:pPr>
            <a:r>
              <a:rPr lang="el-GR" sz="2400" dirty="0" smtClean="0"/>
              <a:t>Διαφορετικοί τύποι κούκλας, όπως εκείνες που χρησιμοποιούν οι μοδίστρες (κορμός σε ξύλινη  βάση) μπορούν να χρησιμοποιηθούν αφού επενδυθούν κατάλληλα.   </a:t>
            </a:r>
          </a:p>
          <a:p>
            <a:pPr eaLnBrk="1" hangingPunct="1">
              <a:spcBef>
                <a:spcPts val="3600"/>
              </a:spcBef>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719910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Κούκλες μουσειακών προδιαγραφών</a:t>
            </a:r>
          </a:p>
        </p:txBody>
      </p:sp>
      <p:sp>
        <p:nvSpPr>
          <p:cNvPr id="5" name="4 - TextBox"/>
          <p:cNvSpPr txBox="1"/>
          <p:nvPr/>
        </p:nvSpPr>
        <p:spPr>
          <a:xfrm>
            <a:off x="571499" y="5080921"/>
            <a:ext cx="8118475" cy="400110"/>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Παράδειγμα </a:t>
            </a:r>
            <a:r>
              <a:rPr lang="el-GR" sz="2000" dirty="0" err="1">
                <a:solidFill>
                  <a:prstClr val="white"/>
                </a:solidFill>
                <a:latin typeface="Calibri"/>
              </a:rPr>
              <a:t>κουκλών</a:t>
            </a:r>
            <a:r>
              <a:rPr lang="el-GR" sz="2000" dirty="0">
                <a:solidFill>
                  <a:prstClr val="white"/>
                </a:solidFill>
                <a:latin typeface="Calibri"/>
              </a:rPr>
              <a:t> με κινητά μέλη</a:t>
            </a:r>
            <a:r>
              <a:rPr lang="el-GR" dirty="0">
                <a:solidFill>
                  <a:prstClr val="white"/>
                </a:solidFill>
                <a:latin typeface="Calibri"/>
              </a:rPr>
              <a:t>. </a:t>
            </a:r>
          </a:p>
        </p:txBody>
      </p:sp>
      <p:pic>
        <p:nvPicPr>
          <p:cNvPr id="24579" name="Picture 2" descr="http://www.museumfigures.com/images/Cf4_lg.jpg" title="Παράδειγμα κουκλών με κινητά μέλ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1643063"/>
            <a:ext cx="3862388" cy="29289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72879" y="4581332"/>
            <a:ext cx="1459630" cy="276999"/>
          </a:xfrm>
          <a:prstGeom prst="rect">
            <a:avLst/>
          </a:prstGeom>
        </p:spPr>
        <p:txBody>
          <a:bodyPr wrap="none">
            <a:spAutoFit/>
          </a:bodyPr>
          <a:lstStyle/>
          <a:p>
            <a:pPr algn="ctr"/>
            <a:r>
              <a:rPr lang="en-GB" sz="1200" dirty="0" smtClean="0">
                <a:solidFill>
                  <a:prstClr val="white"/>
                </a:solidFill>
                <a:latin typeface="Calibri"/>
                <a:hlinkClick r:id="rId3"/>
              </a:rPr>
              <a:t>museumfigures.com</a:t>
            </a:r>
            <a:endParaRPr lang="el-GR" sz="1200" dirty="0">
              <a:solidFill>
                <a:prstClr val="black"/>
              </a:solidFill>
              <a:latin typeface="Calibri"/>
            </a:endParaRPr>
          </a:p>
        </p:txBody>
      </p:sp>
      <p:pic>
        <p:nvPicPr>
          <p:cNvPr id="24581" name="Picture 4" descr="http://www.museumfigures.com/images/cf7.jpg" title="Παράδειγμα κουκλών με κινητά μέλ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86288" y="1643063"/>
            <a:ext cx="4103687" cy="29289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908316" y="4581332"/>
            <a:ext cx="1459630" cy="276999"/>
          </a:xfrm>
          <a:prstGeom prst="rect">
            <a:avLst/>
          </a:prstGeom>
        </p:spPr>
        <p:txBody>
          <a:bodyPr wrap="none">
            <a:spAutoFit/>
          </a:bodyPr>
          <a:lstStyle/>
          <a:p>
            <a:pPr algn="ctr"/>
            <a:r>
              <a:rPr lang="en-GB" sz="1200" dirty="0" smtClean="0">
                <a:solidFill>
                  <a:prstClr val="white"/>
                </a:solidFill>
                <a:latin typeface="Calibri"/>
                <a:hlinkClick r:id="rId3"/>
              </a:rPr>
              <a:t>museumfigures.com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849263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Επιλογή κατάλληλων κουκλών</a:t>
            </a:r>
          </a:p>
        </p:txBody>
      </p:sp>
      <p:sp>
        <p:nvSpPr>
          <p:cNvPr id="25603" name="2 - Θέση περιεχομένου"/>
          <p:cNvSpPr>
            <a:spLocks noGrp="1"/>
          </p:cNvSpPr>
          <p:nvPr>
            <p:ph idx="1"/>
          </p:nvPr>
        </p:nvSpPr>
        <p:spPr/>
        <p:txBody>
          <a:bodyPr/>
          <a:lstStyle/>
          <a:p>
            <a:pPr eaLnBrk="1" hangingPunct="1">
              <a:spcBef>
                <a:spcPts val="3600"/>
              </a:spcBef>
            </a:pPr>
            <a:r>
              <a:rPr lang="el-GR" sz="2400" dirty="0" smtClean="0"/>
              <a:t>Προσοχή   απαιτείται στον έλεγχο του υλικού κατασκευής της κούκλας, διότι σε πολλές περιπτώσεις οι πλαστικές κούκλες μπορεί να περιέχουν πλαστικοποιητές, οι οποίοι μετακινούνται προς την επιφάνεια του υλικού όπου υγροποιούνται (σχηματίζονται σταγόνες) και προκαλούν φθορά στα υφασμάτινα αντικείμενα.</a:t>
            </a:r>
          </a:p>
          <a:p>
            <a:pPr eaLnBrk="1" hangingPunct="1">
              <a:spcBef>
                <a:spcPts val="3600"/>
              </a:spcBef>
            </a:pPr>
            <a:r>
              <a:rPr lang="el-GR" sz="2400" dirty="0" smtClean="0"/>
              <a:t>Ομοιώματα μπορούν να κατασκευαστούν και από αφρώδη εύπλαστα μουσειακών προδιαγραφών υλικά, όπως μπλοκ </a:t>
            </a:r>
            <a:r>
              <a:rPr lang="en-US" sz="2400" dirty="0" err="1" smtClean="0"/>
              <a:t>ethafoam</a:t>
            </a:r>
            <a:r>
              <a:rPr lang="el-GR" sz="2400" dirty="0" smtClean="0"/>
              <a:t>. </a:t>
            </a:r>
          </a:p>
          <a:p>
            <a:pPr eaLnBrk="1" hangingPunct="1"/>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14920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Κατασκευή ομοιώματος </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sp>
        <p:nvSpPr>
          <p:cNvPr id="4" name="Ορθογώνιο 3"/>
          <p:cNvSpPr/>
          <p:nvPr/>
        </p:nvSpPr>
        <p:spPr>
          <a:xfrm>
            <a:off x="1622077" y="4127401"/>
            <a:ext cx="2592288" cy="276999"/>
          </a:xfrm>
          <a:prstGeom prst="rect">
            <a:avLst/>
          </a:prstGeom>
        </p:spPr>
        <p:txBody>
          <a:bodyPr wrap="square">
            <a:spAutoFit/>
          </a:bodyPr>
          <a:lstStyle/>
          <a:p>
            <a:pPr algn="ctr"/>
            <a:r>
              <a:rPr lang="en-GB" sz="1200" dirty="0" smtClean="0">
                <a:solidFill>
                  <a:prstClr val="black"/>
                </a:solidFill>
                <a:latin typeface="Calibri"/>
                <a:hlinkClick r:id="rId2"/>
              </a:rPr>
              <a:t>universityproducts.com</a:t>
            </a:r>
            <a:endParaRPr lang="el-GR" sz="1200" dirty="0">
              <a:solidFill>
                <a:prstClr val="black"/>
              </a:solidFill>
              <a:latin typeface="Calibri"/>
            </a:endParaRPr>
          </a:p>
        </p:txBody>
      </p:sp>
      <p:pic>
        <p:nvPicPr>
          <p:cNvPr id="26627" name="Εικόνα 4" descr="https://www.universityproducts.com/secure/uploads/man3.jpg" title="Κατασκευή ομοιώματος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878" y="1412776"/>
            <a:ext cx="2576512" cy="2714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Εικόνα 5" descr="https://www.universityproducts.com/secure/uploads/man4.jpg" title="Κατασκευή ομοιώματος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80940" y="1412776"/>
            <a:ext cx="2444750" cy="2714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629" name="Εικόνα 6" descr="https://www.universityproducts.com/secure/uploads/man5(1).jpg" title="Κατασκευή ομοιώματος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128" y="1412776"/>
            <a:ext cx="3034034" cy="4346316"/>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302815" y="4449705"/>
            <a:ext cx="5230812" cy="1323439"/>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Τα </a:t>
            </a:r>
            <a:r>
              <a:rPr lang="el-GR" sz="2000" dirty="0" smtClean="0">
                <a:solidFill>
                  <a:prstClr val="white"/>
                </a:solidFill>
                <a:latin typeface="Calibri"/>
                <a:cs typeface="Arial" charset="0"/>
              </a:rPr>
              <a:t>μπλοκ </a:t>
            </a:r>
            <a:r>
              <a:rPr lang="el-GR" sz="2000" dirty="0">
                <a:solidFill>
                  <a:prstClr val="white"/>
                </a:solidFill>
                <a:latin typeface="Calibri"/>
                <a:cs typeface="Arial" charset="0"/>
              </a:rPr>
              <a:t>του </a:t>
            </a:r>
            <a:r>
              <a:rPr lang="en-US" sz="2000" dirty="0" err="1">
                <a:solidFill>
                  <a:prstClr val="white"/>
                </a:solidFill>
                <a:latin typeface="Calibri"/>
                <a:cs typeface="Arial" charset="0"/>
              </a:rPr>
              <a:t>ethafoam</a:t>
            </a:r>
            <a:r>
              <a:rPr lang="en-US" sz="2000" dirty="0">
                <a:solidFill>
                  <a:prstClr val="white"/>
                </a:solidFill>
                <a:latin typeface="Calibri"/>
                <a:cs typeface="Arial" charset="0"/>
              </a:rPr>
              <a:t> </a:t>
            </a:r>
            <a:r>
              <a:rPr lang="el-GR" sz="2000" dirty="0">
                <a:solidFill>
                  <a:prstClr val="white"/>
                </a:solidFill>
                <a:latin typeface="Calibri"/>
                <a:cs typeface="Arial" charset="0"/>
              </a:rPr>
              <a:t>αφού κολληθούν σχηματοποιούνται και επενδύονται με πολυεστερική  βάτα και ελαστικό βαμβακερό ύφασμα. </a:t>
            </a:r>
            <a:endParaRPr lang="el-GR" dirty="0">
              <a:solidFill>
                <a:prstClr val="white"/>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613531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Κατασκευή ομοιώματος </a:t>
            </a:r>
            <a:r>
              <a:rPr lang="el-GR" sz="3200" b="0" dirty="0" smtClean="0">
                <a:solidFill>
                  <a:schemeClr val="accent4">
                    <a:lumMod val="75000"/>
                  </a:schemeClr>
                </a:solidFill>
              </a:rPr>
              <a:t>(2 από 2)</a:t>
            </a:r>
            <a:endParaRPr lang="el-GR" sz="3200" b="0" dirty="0">
              <a:solidFill>
                <a:schemeClr val="accent4">
                  <a:lumMod val="75000"/>
                </a:schemeClr>
              </a:solidFill>
            </a:endParaRPr>
          </a:p>
        </p:txBody>
      </p:sp>
      <p:sp>
        <p:nvSpPr>
          <p:cNvPr id="7" name="6 - TextBox"/>
          <p:cNvSpPr txBox="1"/>
          <p:nvPr/>
        </p:nvSpPr>
        <p:spPr>
          <a:xfrm>
            <a:off x="930400" y="6021288"/>
            <a:ext cx="7003728"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Παράδειγμα κατασκευής κορμού για συγκεκριμένο φόρεμα. </a:t>
            </a:r>
            <a:endParaRPr lang="el-GR" dirty="0">
              <a:solidFill>
                <a:prstClr val="black"/>
              </a:solidFill>
              <a:cs typeface="Arial" charset="0"/>
            </a:endParaRPr>
          </a:p>
        </p:txBody>
      </p:sp>
      <p:pic>
        <p:nvPicPr>
          <p:cNvPr id="10" name="Picture 2" descr="C:\Users\user\Pictures\San  Francisco\DSC07120.JPG" title="Παράδειγμα κατασκευής κορμού για συγκεκριμένο φόρεμα"/>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30399" y="1340768"/>
            <a:ext cx="3308985"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835696" y="556669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 name="Picture 3" descr="C:\Users\user\Pictures\San  Francisco\DSC07123.JPG" title="Παράδειγμα κατασκευής κορμού για συγκεκριμένο φόρεμα"/>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8064" y="1358230"/>
            <a:ext cx="27860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934166" y="5545470"/>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757927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a:bodyPr>
          <a:lstStyle/>
          <a:p>
            <a:pPr eaLnBrk="1" hangingPunct="1"/>
            <a:r>
              <a:rPr lang="el-GR" altLang="el-GR" b="1" dirty="0" smtClean="0">
                <a:solidFill>
                  <a:srgbClr val="604A7B"/>
                </a:solidFill>
              </a:rPr>
              <a:t>Κούκλες</a:t>
            </a:r>
            <a:r>
              <a:rPr lang="el-GR" altLang="el-GR" sz="4400" b="1" dirty="0" smtClean="0">
                <a:solidFill>
                  <a:srgbClr val="604A7B"/>
                </a:solidFill>
              </a:rPr>
              <a:t> </a:t>
            </a:r>
            <a:r>
              <a:rPr lang="el-GR" altLang="el-GR" sz="3200" b="0" dirty="0" smtClean="0">
                <a:solidFill>
                  <a:srgbClr val="604A7B"/>
                </a:solidFill>
              </a:rPr>
              <a:t>(2 από 2)</a:t>
            </a:r>
          </a:p>
        </p:txBody>
      </p:sp>
      <p:sp>
        <p:nvSpPr>
          <p:cNvPr id="6" name="5 - TextBox"/>
          <p:cNvSpPr txBox="1"/>
          <p:nvPr/>
        </p:nvSpPr>
        <p:spPr>
          <a:xfrm>
            <a:off x="1071563" y="6078538"/>
            <a:ext cx="7500937" cy="708025"/>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Κούκλες για την έκθεση ενδυμασιών από το Μουσείο Μπενάκη. Όλες έχουν το ίδιο </a:t>
            </a:r>
            <a:r>
              <a:rPr lang="el-GR" sz="2000" dirty="0" smtClean="0">
                <a:solidFill>
                  <a:prstClr val="white"/>
                </a:solidFill>
                <a:latin typeface="Calibri"/>
              </a:rPr>
              <a:t>χρώμα, </a:t>
            </a:r>
            <a:r>
              <a:rPr lang="el-GR" sz="2000" dirty="0">
                <a:solidFill>
                  <a:prstClr val="white"/>
                </a:solidFill>
                <a:latin typeface="Calibri"/>
              </a:rPr>
              <a:t>ενώ τα χαρακτηριστικά αποδίδονται </a:t>
            </a:r>
            <a:r>
              <a:rPr lang="el-GR" sz="2000" dirty="0" smtClean="0">
                <a:solidFill>
                  <a:prstClr val="white"/>
                </a:solidFill>
                <a:latin typeface="Calibri"/>
              </a:rPr>
              <a:t>σχηματικά.  </a:t>
            </a:r>
            <a:endParaRPr lang="el-GR" sz="2000" dirty="0">
              <a:solidFill>
                <a:prstClr val="white"/>
              </a:solidFill>
              <a:latin typeface="Calibri"/>
            </a:endParaRPr>
          </a:p>
        </p:txBody>
      </p:sp>
      <p:pic>
        <p:nvPicPr>
          <p:cNvPr id="4099" name="Picture 3" descr="C:\Users\user\Desktop\ΦΕΛΟΝΙΟ\DSC07489.JPG" title="Κούκλες για την έκθεση ενδυμασιώ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1563" y="1357313"/>
            <a:ext cx="3268662"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TextBox"/>
          <p:cNvSpPr txBox="1"/>
          <p:nvPr/>
        </p:nvSpPr>
        <p:spPr>
          <a:xfrm>
            <a:off x="1857375" y="5715000"/>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pic>
        <p:nvPicPr>
          <p:cNvPr id="4100" name="Picture 4" descr="C:\Users\user\Desktop\ΦΕΛΟΝΙΟ\DSC07556.JPG" title="Κούκλες για την έκθεση ενδυμασιώ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375" y="1357313"/>
            <a:ext cx="3252788"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TextBox"/>
          <p:cNvSpPr txBox="1"/>
          <p:nvPr/>
        </p:nvSpPr>
        <p:spPr>
          <a:xfrm>
            <a:off x="5857875" y="5715000"/>
            <a:ext cx="2000250" cy="276225"/>
          </a:xfrm>
          <a:prstGeom prst="rect">
            <a:avLst/>
          </a:prstGeom>
          <a:noFill/>
        </p:spPr>
        <p:txBody>
          <a:bodyPr>
            <a:spAutoFit/>
          </a:bodyPr>
          <a:lstStyle/>
          <a:p>
            <a:pPr algn="ct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2" name="Θέση αριθμού διαφάνειας 1"/>
          <p:cNvSpPr>
            <a:spLocks noGrp="1"/>
          </p:cNvSpPr>
          <p:nvPr>
            <p:ph type="sldNum" sz="quarter" idx="12"/>
          </p:nvPr>
        </p:nvSpPr>
        <p:spPr>
          <a:xfrm>
            <a:off x="6791325" y="6396048"/>
            <a:ext cx="2133600" cy="365125"/>
          </a:xfrm>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950045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008112"/>
          </a:xfrm>
        </p:spPr>
        <p:txBody>
          <a:bodyPr>
            <a:normAutofit fontScale="90000"/>
          </a:bodyPr>
          <a:lstStyle/>
          <a:p>
            <a:pPr>
              <a:defRPr/>
            </a:pPr>
            <a:r>
              <a:rPr lang="el-GR" sz="4400" b="1" dirty="0" smtClean="0">
                <a:solidFill>
                  <a:srgbClr val="604A7B"/>
                </a:solidFill>
              </a:rPr>
              <a:t>Έκθεση ενδυμασίας χωρίς ομοίωμα </a:t>
            </a:r>
            <a:br>
              <a:rPr lang="el-GR" sz="4400" b="1" dirty="0" smtClean="0">
                <a:solidFill>
                  <a:srgbClr val="604A7B"/>
                </a:solidFill>
              </a:rPr>
            </a:br>
            <a:r>
              <a:rPr lang="el-GR" sz="3600" b="0" dirty="0" smtClean="0">
                <a:solidFill>
                  <a:srgbClr val="604A7B"/>
                </a:solidFill>
              </a:rPr>
              <a:t>(1 από 2)</a:t>
            </a:r>
            <a:endParaRPr lang="el-GR" sz="3600" b="0" dirty="0">
              <a:solidFill>
                <a:srgbClr val="604A7B"/>
              </a:solidFill>
            </a:endParaRPr>
          </a:p>
        </p:txBody>
      </p:sp>
      <p:sp>
        <p:nvSpPr>
          <p:cNvPr id="6" name="5 - TextBox"/>
          <p:cNvSpPr txBox="1"/>
          <p:nvPr/>
        </p:nvSpPr>
        <p:spPr>
          <a:xfrm>
            <a:off x="714375" y="6025632"/>
            <a:ext cx="7286625" cy="646112"/>
          </a:xfrm>
          <a:prstGeom prst="rect">
            <a:avLst/>
          </a:prstGeom>
          <a:solidFill>
            <a:schemeClr val="accent4">
              <a:lumMod val="75000"/>
            </a:schemeClr>
          </a:solidFill>
        </p:spPr>
        <p:txBody>
          <a:bodyPr>
            <a:spAutoFit/>
          </a:bodyPr>
          <a:lstStyle/>
          <a:p>
            <a:pPr>
              <a:defRPr/>
            </a:pPr>
            <a:r>
              <a:rPr lang="el-GR" dirty="0">
                <a:solidFill>
                  <a:prstClr val="white"/>
                </a:solidFill>
              </a:rPr>
              <a:t>Παράδειγμα έκθεσης ενδυμασίας </a:t>
            </a:r>
            <a:r>
              <a:rPr lang="en-US" dirty="0">
                <a:solidFill>
                  <a:prstClr val="white"/>
                </a:solidFill>
              </a:rPr>
              <a:t>Samurai. Museum of Asian Art, San Francisco. </a:t>
            </a:r>
            <a:endParaRPr lang="el-GR" dirty="0">
              <a:solidFill>
                <a:prstClr val="black"/>
              </a:solidFill>
            </a:endParaRPr>
          </a:p>
        </p:txBody>
      </p:sp>
      <p:pic>
        <p:nvPicPr>
          <p:cNvPr id="29699" name="Picture 2" descr="C:\Users\user\Pictures\San  Francisco\DSC06707.JPG" title="Παράδειγμα έκθεσης ενδυμασίας Samura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1643063"/>
            <a:ext cx="30718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43352" y="574863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9700" name="Picture 4" descr="C:\Users\user\Pictures\San  Francisco\DSC06711.JPG" title="Παράδειγμα έκθεσης ενδυμασίας Samura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9188" y="1643063"/>
            <a:ext cx="3071812"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858165" y="574863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77689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Κατηγορίες υφασμάτων</a:t>
            </a:r>
            <a:endParaRPr lang="el-GR" b="1" dirty="0">
              <a:solidFill>
                <a:schemeClr val="accent4">
                  <a:lumMod val="75000"/>
                </a:schemeClr>
              </a:solidFill>
            </a:endParaRPr>
          </a:p>
        </p:txBody>
      </p:sp>
      <p:sp>
        <p:nvSpPr>
          <p:cNvPr id="3" name="2 - Θέση περιεχομένου"/>
          <p:cNvSpPr>
            <a:spLocks noGrp="1"/>
          </p:cNvSpPr>
          <p:nvPr>
            <p:ph idx="1"/>
          </p:nvPr>
        </p:nvSpPr>
        <p:spPr/>
        <p:txBody>
          <a:bodyPr/>
          <a:lstStyle/>
          <a:p>
            <a:pPr>
              <a:spcBef>
                <a:spcPts val="3600"/>
              </a:spcBef>
              <a:buFont typeface="Arial" charset="0"/>
              <a:buChar char="•"/>
              <a:defRPr/>
            </a:pPr>
            <a:r>
              <a:rPr lang="el-GR" sz="2400" dirty="0" smtClean="0"/>
              <a:t>Επίπεδα αντικείμενα μεγάλου μεγέθους,</a:t>
            </a:r>
          </a:p>
          <a:p>
            <a:pPr>
              <a:spcBef>
                <a:spcPts val="3600"/>
              </a:spcBef>
              <a:buFont typeface="Arial" charset="0"/>
              <a:buChar char="•"/>
              <a:defRPr/>
            </a:pPr>
            <a:r>
              <a:rPr lang="el-GR" sz="2400" dirty="0" smtClean="0"/>
              <a:t>Μικρά αντικείμενα δυο-διαστάσεων,</a:t>
            </a:r>
          </a:p>
          <a:p>
            <a:pPr>
              <a:spcBef>
                <a:spcPts val="3600"/>
              </a:spcBef>
              <a:buFont typeface="Arial" charset="0"/>
              <a:buChar char="•"/>
              <a:defRPr/>
            </a:pPr>
            <a:r>
              <a:rPr lang="el-GR" sz="2400" dirty="0" smtClean="0"/>
              <a:t>Τρισδιάστατα αντικείμενα,</a:t>
            </a:r>
          </a:p>
          <a:p>
            <a:pPr>
              <a:spcBef>
                <a:spcPts val="3600"/>
              </a:spcBef>
              <a:buFont typeface="Arial" charset="0"/>
              <a:buChar char="•"/>
              <a:defRPr/>
            </a:pPr>
            <a:r>
              <a:rPr lang="el-GR" sz="2400" dirty="0" smtClean="0">
                <a:solidFill>
                  <a:schemeClr val="tx1">
                    <a:lumMod val="75000"/>
                    <a:lumOff val="25000"/>
                  </a:schemeClr>
                </a:solidFill>
              </a:rPr>
              <a:t>Αξεσουάρ ενδυμάτων.</a:t>
            </a:r>
            <a:endParaRPr lang="el-GR" sz="2400" dirty="0">
              <a:solidFill>
                <a:schemeClr val="tx1">
                  <a:lumMod val="75000"/>
                  <a:lumOff val="25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4238191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a:xfrm>
            <a:off x="0" y="116632"/>
            <a:ext cx="9144000" cy="1008112"/>
          </a:xfrm>
        </p:spPr>
        <p:txBody>
          <a:bodyPr>
            <a:normAutofit fontScale="90000"/>
          </a:bodyPr>
          <a:lstStyle/>
          <a:p>
            <a:pPr>
              <a:defRPr/>
            </a:pPr>
            <a:r>
              <a:rPr lang="el-GR" sz="4400" b="1" dirty="0" smtClean="0">
                <a:solidFill>
                  <a:srgbClr val="604A7B"/>
                </a:solidFill>
              </a:rPr>
              <a:t>Έκθεση ενδυμασίας χωρίς ομοίωμα </a:t>
            </a:r>
            <a:br>
              <a:rPr lang="el-GR" sz="4400" b="1" dirty="0" smtClean="0">
                <a:solidFill>
                  <a:srgbClr val="604A7B"/>
                </a:solidFill>
              </a:rPr>
            </a:br>
            <a:r>
              <a:rPr lang="el-GR" sz="3600" b="0" dirty="0" smtClean="0">
                <a:solidFill>
                  <a:srgbClr val="604A7B"/>
                </a:solidFill>
              </a:rPr>
              <a:t>(2 από 2)</a:t>
            </a:r>
            <a:endParaRPr lang="el-GR" sz="3600" b="0" dirty="0">
              <a:solidFill>
                <a:srgbClr val="604A7B"/>
              </a:solidFill>
            </a:endParaRPr>
          </a:p>
        </p:txBody>
      </p:sp>
      <p:sp>
        <p:nvSpPr>
          <p:cNvPr id="6" name="5 - TextBox"/>
          <p:cNvSpPr txBox="1"/>
          <p:nvPr/>
        </p:nvSpPr>
        <p:spPr>
          <a:xfrm>
            <a:off x="142876" y="5589240"/>
            <a:ext cx="8843962"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Έχουν κατασκευαστεί ενισχύσεις για να υποστηρίξουν τα εξαρτήματα της ενδυμασίας, χωρίς να είναι ορατά στο κοινό.  </a:t>
            </a:r>
          </a:p>
        </p:txBody>
      </p:sp>
      <p:pic>
        <p:nvPicPr>
          <p:cNvPr id="30722" name="Picture 2" descr="C:\Users\user\Pictures\San  Francisco\DSC06710.JPG" title="Έχουν κατασκευαστεί ενισχύσεις για να υποστηρίξουν τα εξαρτήματα της ενδυμασίας, χωρίς να είναι ορατά στο κοινό"/>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1857375"/>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07646" y="5114925"/>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0723" name="Picture 3" descr="C:\Users\user\Pictures\San  Francisco\DSC06708.JPG" title="Έχουν κατασκευαστεί ενισχύσεις για να υποστηρίξουν τα εξαρτήματα της ενδυμασίας, χωρίς να είναι ορατά στο κοινό"/>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875" y="1857375"/>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08209" y="5114924"/>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4069145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Έκθεση σε κρεμάστρες</a:t>
            </a:r>
          </a:p>
        </p:txBody>
      </p:sp>
      <p:sp>
        <p:nvSpPr>
          <p:cNvPr id="28675" name="2 - Θέση περιεχομένου"/>
          <p:cNvSpPr>
            <a:spLocks noGrp="1"/>
          </p:cNvSpPr>
          <p:nvPr>
            <p:ph idx="1"/>
          </p:nvPr>
        </p:nvSpPr>
        <p:spPr/>
        <p:txBody>
          <a:bodyPr>
            <a:normAutofit/>
          </a:bodyPr>
          <a:lstStyle/>
          <a:p>
            <a:pPr eaLnBrk="1" hangingPunct="1">
              <a:spcBef>
                <a:spcPts val="1200"/>
              </a:spcBef>
            </a:pPr>
            <a:r>
              <a:rPr lang="el-GR" sz="2400" dirty="0" smtClean="0"/>
              <a:t>Εναλλακτικά, είναι δυνατή η έκθεση ενδυμάτων σε ειδικές κρεμάστρες , η μέθοδος αυτή όμως προϋποθέτει την άριστη κατάσταση των αντικειμένων. </a:t>
            </a:r>
          </a:p>
          <a:p>
            <a:pPr eaLnBrk="1" hangingPunct="1">
              <a:spcBef>
                <a:spcPts val="1200"/>
              </a:spcBef>
            </a:pPr>
            <a:r>
              <a:rPr lang="el-GR" sz="2400" dirty="0" smtClean="0"/>
              <a:t>Άλλα είδη κατασκευών όπως τα στηρίγματα τύπου “</a:t>
            </a:r>
            <a:r>
              <a:rPr lang="en-US" sz="2400" dirty="0" smtClean="0"/>
              <a:t>T</a:t>
            </a:r>
            <a:r>
              <a:rPr lang="el-GR" sz="2400" dirty="0" smtClean="0"/>
              <a:t>-</a:t>
            </a:r>
            <a:r>
              <a:rPr lang="en-US" sz="2400" dirty="0" smtClean="0"/>
              <a:t>bar</a:t>
            </a:r>
            <a:r>
              <a:rPr lang="el-GR" sz="2400" dirty="0" smtClean="0"/>
              <a:t>”, χρησιμοποιούνται επίσης.  </a:t>
            </a:r>
          </a:p>
          <a:p>
            <a:pPr eaLnBrk="1" hangingPunct="1"/>
            <a:endParaRPr lang="el-GR" dirty="0" smtClean="0"/>
          </a:p>
        </p:txBody>
      </p:sp>
      <p:sp>
        <p:nvSpPr>
          <p:cNvPr id="5" name="4 - TextBox"/>
          <p:cNvSpPr txBox="1"/>
          <p:nvPr/>
        </p:nvSpPr>
        <p:spPr>
          <a:xfrm>
            <a:off x="525523" y="5994977"/>
            <a:ext cx="8035801" cy="707886"/>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Παράδειγμα χρήσης κρεμάστρας για την ανάρτηση αντικειμένων, Μ.Ε.Λ.Τ.</a:t>
            </a:r>
          </a:p>
          <a:p>
            <a:pPr fontAlgn="auto">
              <a:spcBef>
                <a:spcPts val="0"/>
              </a:spcBef>
              <a:spcAft>
                <a:spcPts val="0"/>
              </a:spcAft>
              <a:defRPr/>
            </a:pPr>
            <a:r>
              <a:rPr lang="el-GR" sz="2000" dirty="0">
                <a:solidFill>
                  <a:prstClr val="white"/>
                </a:solidFill>
                <a:latin typeface="Calibri"/>
              </a:rPr>
              <a:t>Ανάρτηση κοπτικού χιτώνα σε Τ-</a:t>
            </a:r>
            <a:r>
              <a:rPr lang="en-US" sz="2000" dirty="0">
                <a:solidFill>
                  <a:prstClr val="white"/>
                </a:solidFill>
                <a:latin typeface="Calibri"/>
              </a:rPr>
              <a:t>bar</a:t>
            </a:r>
            <a:r>
              <a:rPr lang="el-GR" sz="2000" dirty="0">
                <a:solidFill>
                  <a:prstClr val="white"/>
                </a:solidFill>
                <a:latin typeface="Calibri"/>
              </a:rPr>
              <a:t>, Βυζαντινό Μουσείο Αθηνών.</a:t>
            </a:r>
          </a:p>
        </p:txBody>
      </p:sp>
      <p:pic>
        <p:nvPicPr>
          <p:cNvPr id="28676" name="4 - Εικόνα" descr="ekthesi-3.jpg" title="Παράδειγμα χρήσης κρεμάστρας για την ανάρτηση αντικειμένων"/>
          <p:cNvPicPr>
            <a:picLocks noChangeAspect="1"/>
          </p:cNvPicPr>
          <p:nvPr/>
        </p:nvPicPr>
        <p:blipFill>
          <a:blip r:embed="rId3" cstate="email">
            <a:lum contrast="10000"/>
            <a:extLst>
              <a:ext uri="{28A0092B-C50C-407E-A947-70E740481C1C}">
                <a14:useLocalDpi xmlns:a14="http://schemas.microsoft.com/office/drawing/2010/main"/>
              </a:ext>
            </a:extLst>
          </a:blip>
          <a:srcRect/>
          <a:stretch>
            <a:fillRect/>
          </a:stretch>
        </p:blipFill>
        <p:spPr bwMode="auto">
          <a:xfrm>
            <a:off x="928688" y="3429000"/>
            <a:ext cx="3357562" cy="22891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2000540" y="5717978"/>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8678" name="Picture 2" descr="http://www.byzantinemuseum.gr/pictures/m_2098_489.jpg" title="Ανάρτηση κοπτικού χιτώνα σε Τ-b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00625" y="3429000"/>
            <a:ext cx="3200400" cy="23098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5993896" y="5738813"/>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a:xfrm>
            <a:off x="6804248" y="6381328"/>
            <a:ext cx="2133600" cy="365125"/>
          </a:xfrm>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281432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rgbClr val="604A7B"/>
                </a:solidFill>
              </a:rPr>
              <a:t>Έκθεση σε </a:t>
            </a:r>
            <a:r>
              <a:rPr lang="en-US" b="1" dirty="0" smtClean="0">
                <a:solidFill>
                  <a:srgbClr val="604A7B"/>
                </a:solidFill>
              </a:rPr>
              <a:t>T-bar</a:t>
            </a:r>
            <a:endParaRPr lang="el-GR" dirty="0">
              <a:solidFill>
                <a:srgbClr val="604A7B"/>
              </a:solidFill>
            </a:endParaRPr>
          </a:p>
        </p:txBody>
      </p:sp>
      <p:sp>
        <p:nvSpPr>
          <p:cNvPr id="6" name="5 - TextBox"/>
          <p:cNvSpPr txBox="1"/>
          <p:nvPr/>
        </p:nvSpPr>
        <p:spPr>
          <a:xfrm>
            <a:off x="357187" y="5572125"/>
            <a:ext cx="8486775"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rPr>
              <a:t>Παραδείγματα </a:t>
            </a:r>
            <a:r>
              <a:rPr lang="en-US" sz="2000" dirty="0">
                <a:solidFill>
                  <a:prstClr val="white"/>
                </a:solidFill>
                <a:latin typeface="Calibri"/>
              </a:rPr>
              <a:t> </a:t>
            </a:r>
            <a:r>
              <a:rPr lang="el-GR" sz="2000" dirty="0">
                <a:solidFill>
                  <a:prstClr val="white"/>
                </a:solidFill>
                <a:latin typeface="Calibri"/>
              </a:rPr>
              <a:t>ενδυμάτων ανηρτημένων σε </a:t>
            </a:r>
            <a:r>
              <a:rPr lang="en-US" sz="2000" dirty="0">
                <a:solidFill>
                  <a:prstClr val="white"/>
                </a:solidFill>
                <a:latin typeface="Calibri"/>
              </a:rPr>
              <a:t>T-bar</a:t>
            </a:r>
            <a:r>
              <a:rPr lang="el-GR" sz="2000" dirty="0">
                <a:solidFill>
                  <a:prstClr val="white"/>
                </a:solidFill>
                <a:latin typeface="Calibri"/>
              </a:rPr>
              <a:t> από </a:t>
            </a:r>
            <a:r>
              <a:rPr lang="en-US" sz="2000" dirty="0">
                <a:solidFill>
                  <a:prstClr val="white"/>
                </a:solidFill>
                <a:latin typeface="Calibri"/>
              </a:rPr>
              <a:t>Plexiglas. Museum of Asian Art, San Francisco. </a:t>
            </a:r>
            <a:endParaRPr lang="el-GR" sz="2000" dirty="0">
              <a:solidFill>
                <a:prstClr val="white"/>
              </a:solidFill>
              <a:latin typeface="Calibri"/>
            </a:endParaRPr>
          </a:p>
        </p:txBody>
      </p:sp>
      <p:pic>
        <p:nvPicPr>
          <p:cNvPr id="32771" name="Picture 3" descr="C:\Users\user\Pictures\San  Francisco\DSC06703.JPG" title="Παραδείγματα  ενδυμάτων ανηρτημένων σε T-bar από Plexigl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2000250"/>
            <a:ext cx="392906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14790" y="5257800"/>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2772" name="Picture 4" descr="C:\Users\user\Pictures\San  Francisco\DSC06690.JPG" title="Παραδείγματα  ενδυμάτων ανηρτημένων σε T-bar από Plexigl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3" y="20002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65334" y="5257800"/>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2328511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Βυζαντινό Μουσείο Αθηνών</a:t>
            </a:r>
          </a:p>
        </p:txBody>
      </p:sp>
      <p:sp>
        <p:nvSpPr>
          <p:cNvPr id="5" name="4 - TextBox"/>
          <p:cNvSpPr txBox="1"/>
          <p:nvPr/>
        </p:nvSpPr>
        <p:spPr>
          <a:xfrm>
            <a:off x="1241424" y="4935071"/>
            <a:ext cx="6715126" cy="707886"/>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Ανάρτηση εκκλησιαστικών υφασμάτων με Τ</a:t>
            </a:r>
            <a:r>
              <a:rPr lang="en-US" sz="2000" dirty="0">
                <a:solidFill>
                  <a:prstClr val="white"/>
                </a:solidFill>
                <a:latin typeface="Calibri"/>
              </a:rPr>
              <a:t>-bar</a:t>
            </a:r>
            <a:r>
              <a:rPr lang="el-GR" sz="2000" dirty="0">
                <a:solidFill>
                  <a:prstClr val="white"/>
                </a:solidFill>
                <a:latin typeface="Calibri"/>
              </a:rPr>
              <a:t>, και ειδικές κατασκευές με πλεξιγκλάς </a:t>
            </a:r>
            <a:r>
              <a:rPr lang="en-US" sz="2000" dirty="0">
                <a:solidFill>
                  <a:prstClr val="white"/>
                </a:solidFill>
                <a:latin typeface="Calibri"/>
              </a:rPr>
              <a:t>(PMMA)</a:t>
            </a:r>
            <a:r>
              <a:rPr lang="el-GR" sz="2000" dirty="0">
                <a:solidFill>
                  <a:prstClr val="white"/>
                </a:solidFill>
                <a:latin typeface="Calibri"/>
              </a:rPr>
              <a:t>.</a:t>
            </a:r>
          </a:p>
        </p:txBody>
      </p:sp>
      <p:pic>
        <p:nvPicPr>
          <p:cNvPr id="29699" name="Picture 2" descr="http://s.enet.gr/resources/2009-12/25-10-thumb-large.jpg" title="Ανάρτηση εκκλησιαστικών υφασμάτων με Τ-bar, και ειδικές κατασκευές με πλεξιγκλάς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85875" y="1403350"/>
            <a:ext cx="6670675" cy="300885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92057" y="4509120"/>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926511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Άλλοι τρόποι έκθεσης</a:t>
            </a:r>
          </a:p>
        </p:txBody>
      </p:sp>
      <p:sp>
        <p:nvSpPr>
          <p:cNvPr id="30723" name="2 - Θέση περιεχομένου"/>
          <p:cNvSpPr>
            <a:spLocks noGrp="1"/>
          </p:cNvSpPr>
          <p:nvPr>
            <p:ph idx="1"/>
          </p:nvPr>
        </p:nvSpPr>
        <p:spPr/>
        <p:txBody>
          <a:bodyPr>
            <a:normAutofit/>
          </a:bodyPr>
          <a:lstStyle/>
          <a:p>
            <a:pPr eaLnBrk="1" hangingPunct="1">
              <a:spcBef>
                <a:spcPts val="1800"/>
              </a:spcBef>
            </a:pPr>
            <a:r>
              <a:rPr lang="el-GR" sz="2400" dirty="0" smtClean="0"/>
              <a:t>Σε περιπτώσεις που η κατάσταση διατήρησης του αντικειμένου δεν επιτρέπει την έκθεση του σε ομοίωμα ή κρεμάστρα, μπορεί να εκτεθεί σε οριζόντια θέση, σε παθητικές βάσεις ή πίνακες υποστήριξης με κατάλληλη εσωτερική μορφοποίηση για να διατηρείται το σχήμα του αντικειμένου. </a:t>
            </a:r>
          </a:p>
          <a:p>
            <a:pPr eaLnBrk="1" hangingPunct="1">
              <a:spcBef>
                <a:spcPts val="1800"/>
              </a:spcBef>
            </a:pPr>
            <a:r>
              <a:rPr lang="el-GR" sz="2400" dirty="0" smtClean="0"/>
              <a:t>Όποια όμως μορφή έκθεσης και αν επιλεχθεί το τελικό αποτέλεσμα θα πρέπει να έρχεται σε αισθητική συμφωνία με το χώρο έκθεσης και να παρέχει πλήρη στήριξη στο αντικείμενο.</a:t>
            </a:r>
          </a:p>
          <a:p>
            <a:pPr eaLnBrk="1" hangingPunct="1"/>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2167668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rgbClr val="604A7B"/>
                </a:solidFill>
              </a:rPr>
              <a:t>Έκθεση αξεσουάρ </a:t>
            </a:r>
            <a:r>
              <a:rPr lang="el-GR" sz="3200" b="0" dirty="0" smtClean="0">
                <a:solidFill>
                  <a:srgbClr val="604A7B"/>
                </a:solidFill>
              </a:rPr>
              <a:t>(</a:t>
            </a:r>
            <a:r>
              <a:rPr lang="en-US" sz="3200" b="0" dirty="0" smtClean="0">
                <a:solidFill>
                  <a:srgbClr val="604A7B"/>
                </a:solidFill>
              </a:rPr>
              <a:t>1</a:t>
            </a:r>
            <a:r>
              <a:rPr lang="el-GR" sz="3200" b="0" dirty="0" smtClean="0">
                <a:solidFill>
                  <a:srgbClr val="604A7B"/>
                </a:solidFill>
              </a:rPr>
              <a:t> από 2)</a:t>
            </a:r>
            <a:endParaRPr lang="el-GR" sz="3200" b="0" dirty="0">
              <a:solidFill>
                <a:srgbClr val="604A7B"/>
              </a:solidFill>
            </a:endParaRPr>
          </a:p>
        </p:txBody>
      </p:sp>
      <p:sp>
        <p:nvSpPr>
          <p:cNvPr id="5" name="4 - TextBox"/>
          <p:cNvSpPr txBox="1"/>
          <p:nvPr/>
        </p:nvSpPr>
        <p:spPr>
          <a:xfrm>
            <a:off x="4200526" y="5199400"/>
            <a:ext cx="4357687" cy="1015663"/>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Παραδείγματα </a:t>
            </a:r>
            <a:r>
              <a:rPr lang="en-US" sz="2000" dirty="0">
                <a:solidFill>
                  <a:prstClr val="white"/>
                </a:solidFill>
                <a:latin typeface="Calibri"/>
              </a:rPr>
              <a:t> </a:t>
            </a:r>
            <a:r>
              <a:rPr lang="el-GR" sz="2000" dirty="0">
                <a:solidFill>
                  <a:prstClr val="white"/>
                </a:solidFill>
                <a:latin typeface="Calibri"/>
              </a:rPr>
              <a:t>ειδικής βάσης </a:t>
            </a:r>
            <a:r>
              <a:rPr lang="el-GR" sz="2000" dirty="0" smtClean="0">
                <a:solidFill>
                  <a:prstClr val="white"/>
                </a:solidFill>
                <a:latin typeface="Calibri"/>
              </a:rPr>
              <a:t>στήριξης </a:t>
            </a:r>
            <a:r>
              <a:rPr lang="el-GR" sz="2000" dirty="0">
                <a:solidFill>
                  <a:prstClr val="white"/>
                </a:solidFill>
                <a:latin typeface="Calibri"/>
              </a:rPr>
              <a:t>για την έκθεση </a:t>
            </a:r>
            <a:r>
              <a:rPr lang="el-GR" sz="2000" dirty="0" err="1">
                <a:solidFill>
                  <a:prstClr val="white"/>
                </a:solidFill>
                <a:latin typeface="Calibri"/>
              </a:rPr>
              <a:t>κεφαλοκαλύμματος</a:t>
            </a:r>
            <a:r>
              <a:rPr lang="en-US" sz="2000" dirty="0">
                <a:solidFill>
                  <a:prstClr val="white"/>
                </a:solidFill>
                <a:latin typeface="Calibri"/>
              </a:rPr>
              <a:t>. Museum of Asian Art, San Francisco. </a:t>
            </a:r>
            <a:endParaRPr lang="el-GR" sz="2000" dirty="0">
              <a:solidFill>
                <a:prstClr val="white"/>
              </a:solidFill>
              <a:latin typeface="Calibri"/>
            </a:endParaRPr>
          </a:p>
        </p:txBody>
      </p:sp>
      <p:pic>
        <p:nvPicPr>
          <p:cNvPr id="35843" name="Picture 2" descr="C:\Users\user\Pictures\San  Francisco\DSC06653.JPG" title="Παραδείγματα  ειδικής βάσης στήριξης για την έκθεση κεφαλοκαλύμματο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 y="1928813"/>
            <a:ext cx="3214688"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71915" y="621506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5844" name="Picture 3" descr="C:\Users\user\Pictures\San  Francisco\DSC06651.JPG" title="Παραδείγματα  ειδικής βάσης στήριξης για την έκθεση κεφαλοκαλύμματος"/>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4813" y="1928813"/>
            <a:ext cx="4343400"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779584" y="4717007"/>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4187226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428625" y="214313"/>
            <a:ext cx="8229600" cy="1143000"/>
          </a:xfrm>
        </p:spPr>
        <p:txBody>
          <a:bodyPr/>
          <a:lstStyle/>
          <a:p>
            <a:pPr>
              <a:defRPr/>
            </a:pPr>
            <a:r>
              <a:rPr lang="el-GR" dirty="0">
                <a:solidFill>
                  <a:srgbClr val="604A7B"/>
                </a:solidFill>
              </a:rPr>
              <a:t>Έκθεση αξεσουάρ </a:t>
            </a:r>
            <a:r>
              <a:rPr lang="el-GR" sz="3200" b="0" dirty="0" smtClean="0">
                <a:solidFill>
                  <a:srgbClr val="604A7B"/>
                </a:solidFill>
              </a:rPr>
              <a:t>(2 </a:t>
            </a:r>
            <a:r>
              <a:rPr lang="el-GR" sz="3200" b="0" dirty="0">
                <a:solidFill>
                  <a:srgbClr val="604A7B"/>
                </a:solidFill>
              </a:rPr>
              <a:t>από 2)</a:t>
            </a:r>
            <a:endParaRPr lang="el-GR" sz="3600" b="1" dirty="0">
              <a:solidFill>
                <a:schemeClr val="accent4">
                  <a:lumMod val="50000"/>
                </a:schemeClr>
              </a:solidFill>
            </a:endParaRPr>
          </a:p>
        </p:txBody>
      </p:sp>
      <p:sp>
        <p:nvSpPr>
          <p:cNvPr id="5" name="4 - TextBox"/>
          <p:cNvSpPr txBox="1"/>
          <p:nvPr/>
        </p:nvSpPr>
        <p:spPr>
          <a:xfrm>
            <a:off x="5316300" y="4461009"/>
            <a:ext cx="3348038" cy="1323439"/>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rPr>
              <a:t>Έκθεση νυφικού πέπλου και τελετουργικής ομπρέλας. </a:t>
            </a:r>
            <a:r>
              <a:rPr lang="en-US" sz="2000" dirty="0">
                <a:solidFill>
                  <a:prstClr val="white"/>
                </a:solidFill>
                <a:latin typeface="Calibri"/>
              </a:rPr>
              <a:t>Museum of Asian Art, San Francisco.</a:t>
            </a:r>
            <a:endParaRPr lang="el-GR" sz="2000" dirty="0">
              <a:solidFill>
                <a:prstClr val="white"/>
              </a:solidFill>
              <a:latin typeface="Calibri"/>
            </a:endParaRPr>
          </a:p>
        </p:txBody>
      </p:sp>
      <p:pic>
        <p:nvPicPr>
          <p:cNvPr id="36866" name="Picture 2" descr="C:\Users\user\Pictures\San  Francisco\DSC06633.JPG" title="Έκθεση νυφικού πέπλου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1428749"/>
            <a:ext cx="2095165" cy="435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86102" y="5784448"/>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6867" name="Picture 3" descr="C:\Users\user\Pictures\San  Francisco\DSC06655.JPG" title="Έκθεση τελετουργικής ομπρέλας"/>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7074" y="1428750"/>
            <a:ext cx="2294989" cy="435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322134" y="5784447"/>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6870" name="Picture 6" descr="C:\Users\user\Pictures\San  Francisco\DSC06656.JPG" title="Έκθεση τελετουργικής ομπρέλ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6375" y="1428750"/>
            <a:ext cx="33575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358227" y="4015988"/>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4213524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rPr>
              <a:t>Προστασία κατά την έκθεση </a:t>
            </a:r>
            <a:r>
              <a:rPr lang="el-GR" sz="3600" b="0" dirty="0" smtClean="0">
                <a:solidFill>
                  <a:schemeClr val="accent4">
                    <a:lumMod val="75000"/>
                  </a:schemeClr>
                </a:solidFill>
              </a:rPr>
              <a:t>(1 από </a:t>
            </a:r>
            <a:r>
              <a:rPr lang="en-US" sz="3600" b="0" dirty="0" smtClean="0">
                <a:solidFill>
                  <a:schemeClr val="accent4">
                    <a:lumMod val="75000"/>
                  </a:schemeClr>
                </a:solidFill>
              </a:rPr>
              <a:t>3</a:t>
            </a:r>
            <a:r>
              <a:rPr lang="el-GR" sz="3600" b="0" dirty="0" smtClean="0">
                <a:solidFill>
                  <a:schemeClr val="accent4">
                    <a:lumMod val="75000"/>
                  </a:schemeClr>
                </a:solidFill>
              </a:rPr>
              <a:t>)</a:t>
            </a:r>
          </a:p>
        </p:txBody>
      </p:sp>
      <p:sp>
        <p:nvSpPr>
          <p:cNvPr id="31747" name="2 - Θέση περιεχομένου"/>
          <p:cNvSpPr>
            <a:spLocks noGrp="1"/>
          </p:cNvSpPr>
          <p:nvPr>
            <p:ph idx="1"/>
          </p:nvPr>
        </p:nvSpPr>
        <p:spPr>
          <a:xfrm>
            <a:off x="3502031" y="1158081"/>
            <a:ext cx="5318441" cy="5040560"/>
          </a:xfrm>
        </p:spPr>
        <p:txBody>
          <a:bodyPr/>
          <a:lstStyle/>
          <a:p>
            <a:pPr eaLnBrk="1" hangingPunct="1"/>
            <a:r>
              <a:rPr lang="el-GR" sz="2400" dirty="0" smtClean="0"/>
              <a:t>Σε πολλές περιπτώσεις κάποια αντικείμενα ή αξεσουάρ μπορεί να τοποθετηθούν πάνω στα υφασμάτινα εκθέματα ώστε να δώσουν μια  περισσότερο ρεαλιστική εικόνα στην έκθεση. Αυτό πρέπει να αποφεύγεται σε περίπτωση αντικειμένων με μεγάλο βάρος, όπως τα έπιπλα γιατί θα προκαλέσουν φθορά στα υφάσματα. </a:t>
            </a:r>
          </a:p>
          <a:p>
            <a:pPr eaLnBrk="1" hangingPunct="1"/>
            <a:endParaRPr lang="el-GR" dirty="0" smtClean="0"/>
          </a:p>
        </p:txBody>
      </p:sp>
      <p:sp>
        <p:nvSpPr>
          <p:cNvPr id="5" name="4 - TextBox"/>
          <p:cNvSpPr txBox="1"/>
          <p:nvPr/>
        </p:nvSpPr>
        <p:spPr>
          <a:xfrm>
            <a:off x="3573711" y="5012755"/>
            <a:ext cx="5174753" cy="1015663"/>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Παράδειγμα λανθασμένης τοποθέτησης επίπλου σε χαλί καθώς με το βάρος του μπορεί να προκαλέσει φθορά λόγω τριβής.</a:t>
            </a:r>
          </a:p>
        </p:txBody>
      </p:sp>
      <p:pic>
        <p:nvPicPr>
          <p:cNvPr id="7" name="Picture 4" descr="C:\Users\user\Pictures\San  Francisco\DSC06933.JPG" title="Παράδειγμα λανθασμένης τοποθέτησης επίπλου σε χαλί"/>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340768"/>
            <a:ext cx="3214687"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51934" y="6028418"/>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999704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rtlCol="0">
            <a:normAutofit/>
          </a:bodyPr>
          <a:lstStyle/>
          <a:p>
            <a:pPr fontAlgn="auto">
              <a:spcAft>
                <a:spcPts val="0"/>
              </a:spcAft>
              <a:defRPr/>
            </a:pPr>
            <a:r>
              <a:rPr lang="el-GR" dirty="0" smtClean="0">
                <a:solidFill>
                  <a:schemeClr val="accent4">
                    <a:lumMod val="75000"/>
                  </a:schemeClr>
                </a:solidFill>
              </a:rPr>
              <a:t>Προστασία κατά την έκθεση </a:t>
            </a:r>
            <a:r>
              <a:rPr lang="el-GR" sz="3200" b="0" dirty="0" smtClean="0">
                <a:solidFill>
                  <a:schemeClr val="accent4">
                    <a:lumMod val="75000"/>
                  </a:schemeClr>
                </a:solidFill>
              </a:rPr>
              <a:t>(2 από 3)</a:t>
            </a:r>
            <a:endParaRPr lang="el-GR" b="0" dirty="0"/>
          </a:p>
        </p:txBody>
      </p:sp>
      <p:sp>
        <p:nvSpPr>
          <p:cNvPr id="6" name="5 - TextBox"/>
          <p:cNvSpPr txBox="1"/>
          <p:nvPr/>
        </p:nvSpPr>
        <p:spPr>
          <a:xfrm>
            <a:off x="922173" y="5805264"/>
            <a:ext cx="7358062" cy="708025"/>
          </a:xfrm>
          <a:prstGeom prst="rect">
            <a:avLst/>
          </a:prstGeom>
          <a:solidFill>
            <a:schemeClr val="accent4">
              <a:lumMod val="75000"/>
            </a:schemeClr>
          </a:solidFill>
        </p:spPr>
        <p:txBody>
          <a:bodyPr>
            <a:spAutoFit/>
          </a:bodyPr>
          <a:lstStyle/>
          <a:p>
            <a:pPr fontAlgn="auto">
              <a:spcBef>
                <a:spcPts val="0"/>
              </a:spcBef>
              <a:spcAft>
                <a:spcPts val="0"/>
              </a:spcAft>
              <a:defRPr/>
            </a:pPr>
            <a:r>
              <a:rPr lang="el-GR" sz="2000" dirty="0">
                <a:solidFill>
                  <a:prstClr val="white"/>
                </a:solidFill>
                <a:latin typeface="Calibri"/>
              </a:rPr>
              <a:t>Στη φωτογραφία φαίνονται βάσεις από </a:t>
            </a:r>
            <a:r>
              <a:rPr lang="en-US" sz="2000" dirty="0">
                <a:solidFill>
                  <a:prstClr val="white"/>
                </a:solidFill>
                <a:latin typeface="Calibri"/>
              </a:rPr>
              <a:t>Plexiglas</a:t>
            </a:r>
            <a:r>
              <a:rPr lang="el-GR" sz="2000" dirty="0">
                <a:solidFill>
                  <a:prstClr val="white"/>
                </a:solidFill>
                <a:latin typeface="Calibri"/>
              </a:rPr>
              <a:t> για μεταλλικές πόρπες που στηρίζονται πάνω σε λεπτό χρυσοκέντητο ύφασμα. </a:t>
            </a:r>
          </a:p>
        </p:txBody>
      </p:sp>
      <p:grpSp>
        <p:nvGrpSpPr>
          <p:cNvPr id="3" name="Ομάδα 2"/>
          <p:cNvGrpSpPr/>
          <p:nvPr/>
        </p:nvGrpSpPr>
        <p:grpSpPr>
          <a:xfrm>
            <a:off x="928688" y="1285875"/>
            <a:ext cx="7358062" cy="4160838"/>
            <a:chOff x="928688" y="1285875"/>
            <a:chExt cx="7358062" cy="4160838"/>
          </a:xfrm>
        </p:grpSpPr>
        <p:pic>
          <p:nvPicPr>
            <p:cNvPr id="4100" name="Picture 3" descr="F:\DCIM\101MSDCF\DSC07531.JPG"/>
            <p:cNvPicPr>
              <a:picLocks noChangeAspect="1" noChangeArrowheads="1"/>
            </p:cNvPicPr>
            <p:nvPr/>
          </p:nvPicPr>
          <p:blipFill>
            <a:blip r:embed="rId3">
              <a:extLst>
                <a:ext uri="{28A0092B-C50C-407E-A947-70E740481C1C}">
                  <a14:useLocalDpi xmlns:a14="http://schemas.microsoft.com/office/drawing/2010/main" val="0"/>
                </a:ext>
              </a:extLst>
            </a:blip>
            <a:srcRect t="11650" b="12946"/>
            <a:stretch>
              <a:fillRect/>
            </a:stretch>
          </p:blipFill>
          <p:spPr bwMode="auto">
            <a:xfrm>
              <a:off x="928688" y="1285875"/>
              <a:ext cx="7358062" cy="4160838"/>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9 - Ευθύγραμμο βέλος σύνδεσης"/>
            <p:cNvCxnSpPr/>
            <p:nvPr/>
          </p:nvCxnSpPr>
          <p:spPr>
            <a:xfrm flipV="1">
              <a:off x="1643063" y="3714750"/>
              <a:ext cx="785812" cy="7143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11 - Ευθύγραμμο βέλος σύνδεσης"/>
            <p:cNvCxnSpPr/>
            <p:nvPr/>
          </p:nvCxnSpPr>
          <p:spPr>
            <a:xfrm rot="16200000" flipV="1">
              <a:off x="7072313" y="3714750"/>
              <a:ext cx="85725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8" name="TextBox 7"/>
          <p:cNvSpPr txBox="1"/>
          <p:nvPr/>
        </p:nvSpPr>
        <p:spPr>
          <a:xfrm>
            <a:off x="4000790" y="5446713"/>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8915"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47F7735-F0BD-468C-974D-A5821A3F6B48}" type="slidenum">
              <a:rPr lang="el-GR">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1582466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normAutofit fontScale="90000"/>
          </a:bodyPr>
          <a:lstStyle/>
          <a:p>
            <a:pPr eaLnBrk="1" hangingPunct="1">
              <a:defRPr/>
            </a:pPr>
            <a:r>
              <a:rPr lang="el-GR" sz="4400" b="1" dirty="0" smtClean="0">
                <a:solidFill>
                  <a:schemeClr val="accent4">
                    <a:lumMod val="75000"/>
                  </a:schemeClr>
                </a:solidFill>
              </a:rPr>
              <a:t>Προστασία κατά την έκθεση </a:t>
            </a:r>
            <a:r>
              <a:rPr lang="el-GR" sz="3600" b="0" dirty="0" smtClean="0">
                <a:solidFill>
                  <a:schemeClr val="accent4">
                    <a:lumMod val="75000"/>
                  </a:schemeClr>
                </a:solidFill>
              </a:rPr>
              <a:t>(</a:t>
            </a:r>
            <a:r>
              <a:rPr lang="en-US" sz="3600" b="0" dirty="0" smtClean="0">
                <a:solidFill>
                  <a:schemeClr val="accent4">
                    <a:lumMod val="75000"/>
                  </a:schemeClr>
                </a:solidFill>
              </a:rPr>
              <a:t>3</a:t>
            </a:r>
            <a:r>
              <a:rPr lang="el-GR" sz="3600" b="0" dirty="0" smtClean="0">
                <a:solidFill>
                  <a:schemeClr val="accent4">
                    <a:lumMod val="75000"/>
                  </a:schemeClr>
                </a:solidFill>
              </a:rPr>
              <a:t> από </a:t>
            </a:r>
            <a:r>
              <a:rPr lang="en-US" sz="3600" b="0" dirty="0" smtClean="0">
                <a:solidFill>
                  <a:schemeClr val="accent4">
                    <a:lumMod val="75000"/>
                  </a:schemeClr>
                </a:solidFill>
              </a:rPr>
              <a:t>3</a:t>
            </a:r>
            <a:r>
              <a:rPr lang="el-GR" sz="3600" b="0" dirty="0" smtClean="0">
                <a:solidFill>
                  <a:schemeClr val="accent4">
                    <a:lumMod val="75000"/>
                  </a:schemeClr>
                </a:solidFill>
              </a:rPr>
              <a:t>)</a:t>
            </a:r>
          </a:p>
        </p:txBody>
      </p:sp>
      <p:sp>
        <p:nvSpPr>
          <p:cNvPr id="3" name="2 - Θέση περιεχομένου"/>
          <p:cNvSpPr>
            <a:spLocks noGrp="1"/>
          </p:cNvSpPr>
          <p:nvPr>
            <p:ph idx="1"/>
          </p:nvPr>
        </p:nvSpPr>
        <p:spPr>
          <a:xfrm>
            <a:off x="457200" y="1196752"/>
            <a:ext cx="8507288" cy="5400600"/>
          </a:xfrm>
        </p:spPr>
        <p:txBody>
          <a:bodyPr rtlCol="0">
            <a:normAutofit lnSpcReduction="10000"/>
          </a:bodyPr>
          <a:lstStyle/>
          <a:p>
            <a:pPr eaLnBrk="1" fontAlgn="auto" hangingPunct="1">
              <a:lnSpc>
                <a:spcPct val="110000"/>
              </a:lnSpc>
              <a:spcBef>
                <a:spcPts val="2400"/>
              </a:spcBef>
              <a:spcAft>
                <a:spcPts val="0"/>
              </a:spcAft>
              <a:defRPr/>
            </a:pPr>
            <a:r>
              <a:rPr lang="el-GR" sz="2400" dirty="0" smtClean="0"/>
              <a:t>Όταν το στήσιμο πραγματοποιείται μέσα σε προθήκη τα βοηθητικά αντικείμενα μπορούν να κρέμονται πάνω από τα υφάσματα (με </a:t>
            </a:r>
            <a:r>
              <a:rPr lang="el-GR" sz="2400" dirty="0" err="1" smtClean="0"/>
              <a:t>μισινέζα</a:t>
            </a:r>
            <a:r>
              <a:rPr lang="el-GR" sz="2400" dirty="0" smtClean="0"/>
              <a:t>) ώστε να δίνουν την αίσθηση ότι στηρίζονται σε αυτά. </a:t>
            </a:r>
          </a:p>
          <a:p>
            <a:pPr eaLnBrk="1" fontAlgn="auto" hangingPunct="1">
              <a:lnSpc>
                <a:spcPct val="110000"/>
              </a:lnSpc>
              <a:spcBef>
                <a:spcPts val="2400"/>
              </a:spcBef>
              <a:spcAft>
                <a:spcPts val="0"/>
              </a:spcAft>
              <a:defRPr/>
            </a:pPr>
            <a:r>
              <a:rPr lang="el-GR" sz="2400" dirty="0" smtClean="0"/>
              <a:t>Αν χρειάζεται ένα αξεσουάρ (μια ζώνη) να ακουμπά σε ένα υφασμάτινο αντικείμενο πρέπει να τοποθετείται ένα προστατευτικό διαχωριστικό ανάμεσα τους (π.χ. πολυεστερική μεμβράνη) σε διαστάσεις λίγο μεγαλύτερες από το αξεσουάρ ώστε να μην έρχονται σε επαφή. </a:t>
            </a:r>
          </a:p>
          <a:p>
            <a:pPr eaLnBrk="1" fontAlgn="auto" hangingPunct="1">
              <a:lnSpc>
                <a:spcPct val="110000"/>
              </a:lnSpc>
              <a:spcBef>
                <a:spcPts val="2400"/>
              </a:spcBef>
              <a:spcAft>
                <a:spcPts val="0"/>
              </a:spcAft>
              <a:defRPr/>
            </a:pPr>
            <a:r>
              <a:rPr lang="el-GR" sz="2400" dirty="0" smtClean="0"/>
              <a:t>Σε αυτή την περίπτωση απαιτείται προσοχή ώστε οι άκρες της μεμβράνης να μην προκαλέσουν φθορά στο υφασμάτινο αντικείμενο.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195186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rtlCol="0">
            <a:noAutofit/>
          </a:bodyPr>
          <a:lstStyle/>
          <a:p>
            <a:pPr eaLnBrk="1" fontAlgn="auto" hangingPunct="1">
              <a:spcAft>
                <a:spcPts val="0"/>
              </a:spcAft>
              <a:defRPr/>
            </a:pPr>
            <a:r>
              <a:rPr lang="el-GR" b="1" dirty="0" smtClean="0">
                <a:solidFill>
                  <a:schemeClr val="accent4">
                    <a:lumMod val="75000"/>
                  </a:schemeClr>
                </a:solidFill>
              </a:rPr>
              <a:t>Επίπεδα αντικείμενα μεγάλου μεγέθους</a:t>
            </a:r>
          </a:p>
        </p:txBody>
      </p:sp>
      <p:sp>
        <p:nvSpPr>
          <p:cNvPr id="3" name="2 - Θέση περιεχομένου"/>
          <p:cNvSpPr>
            <a:spLocks noGrp="1"/>
          </p:cNvSpPr>
          <p:nvPr>
            <p:ph idx="1"/>
          </p:nvPr>
        </p:nvSpPr>
        <p:spPr>
          <a:xfrm>
            <a:off x="467544" y="1196752"/>
            <a:ext cx="8229600" cy="5040560"/>
          </a:xfrm>
        </p:spPr>
        <p:txBody>
          <a:bodyPr rtlCol="0">
            <a:normAutofit/>
          </a:bodyPr>
          <a:lstStyle/>
          <a:p>
            <a:pPr eaLnBrk="1" fontAlgn="auto" hangingPunct="1">
              <a:spcBef>
                <a:spcPts val="1200"/>
              </a:spcBef>
              <a:spcAft>
                <a:spcPts val="0"/>
              </a:spcAft>
              <a:defRPr/>
            </a:pPr>
            <a:r>
              <a:rPr lang="el-GR" sz="2400" dirty="0" smtClean="0"/>
              <a:t>Τα αντικείμενα αυτά (χαλιά, κουρτίνες, καλύμματα) εκτίθενται συνήθως κάθετα για πρακτικούς λόγους (εξοικονόμηση χώρου, περαιτέρω προστασία), παρόλο που η κανονική τους θέση μπορεί να ήταν η οριζόντια. </a:t>
            </a:r>
          </a:p>
          <a:p>
            <a:pPr eaLnBrk="1" fontAlgn="auto" hangingPunct="1">
              <a:spcBef>
                <a:spcPts val="1200"/>
              </a:spcBef>
              <a:spcAft>
                <a:spcPts val="0"/>
              </a:spcAft>
              <a:defRPr/>
            </a:pPr>
            <a:r>
              <a:rPr lang="el-GR" sz="2400" dirty="0" smtClean="0"/>
              <a:t>Επειδή αυτός ο τρόπος έκθεσης προκαλεί τάσεις στο  αντικείμενο λόγω βαρύτητας, θα  πρέπει να επιλέγονται μόνο τα αντικείμενα που βρίσκονται σε πολύ καλή κατάσταση ή εκείνα που έχουν ενισχυθεί με κάποιο υποστήριγμα και θα πρέπει να χρησιμοποιείται ένας κατάλληλος μηχανισμός ανάρτησης. </a:t>
            </a:r>
          </a:p>
          <a:p>
            <a:pPr eaLnBrk="1" fontAlgn="auto" hangingPunct="1">
              <a:spcBef>
                <a:spcPts val="1200"/>
              </a:spcBef>
              <a:spcAft>
                <a:spcPts val="0"/>
              </a:spcAft>
              <a:defRPr/>
            </a:pPr>
            <a:r>
              <a:rPr lang="el-GR" sz="2400" dirty="0" smtClean="0"/>
              <a:t>Ένας τρόπος να μειωθεί η τάση λόγω βαρύτητας είναι η έκθεση των αντικειμένων πάνω σε μια επικλινή επιφάνεια.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936543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rtlCol="0">
            <a:noAutofit/>
          </a:bodyPr>
          <a:lstStyle/>
          <a:p>
            <a:pPr eaLnBrk="1" fontAlgn="auto" hangingPunct="1">
              <a:spcAft>
                <a:spcPts val="0"/>
              </a:spcAft>
              <a:defRPr/>
            </a:pPr>
            <a:r>
              <a:rPr lang="el-GR" b="1" dirty="0" smtClean="0">
                <a:solidFill>
                  <a:schemeClr val="accent4">
                    <a:lumMod val="75000"/>
                  </a:schemeClr>
                </a:solidFill>
              </a:rPr>
              <a:t>Αποθήκευση υφασμάτινων αντικειμένων</a:t>
            </a:r>
          </a:p>
        </p:txBody>
      </p:sp>
      <p:sp>
        <p:nvSpPr>
          <p:cNvPr id="33795" name="2 - Θέση περιεχομένου"/>
          <p:cNvSpPr>
            <a:spLocks noGrp="1"/>
          </p:cNvSpPr>
          <p:nvPr>
            <p:ph idx="1"/>
          </p:nvPr>
        </p:nvSpPr>
        <p:spPr>
          <a:xfrm>
            <a:off x="457200" y="1196752"/>
            <a:ext cx="8363272" cy="5328592"/>
          </a:xfrm>
        </p:spPr>
        <p:txBody>
          <a:bodyPr>
            <a:normAutofit/>
          </a:bodyPr>
          <a:lstStyle/>
          <a:p>
            <a:pPr>
              <a:spcBef>
                <a:spcPts val="2400"/>
              </a:spcBef>
            </a:pPr>
            <a:r>
              <a:rPr lang="el-GR" altLang="el-GR" sz="2400" dirty="0"/>
              <a:t>Μεγάλο μέρος των συλλογών ιστορικών υφασμάτων μουσείων αλλά και μικρότερων ιδρυμάτων (μοναστηριών, λαογραφικών συλλόγων κλπ) βρίσκονται αποθηκευμένα καθώς ο εκθεσιακός χώρος συνήθως μπορεί να δεχτεί περιορισμένο αριθμό αντικειμένων. </a:t>
            </a:r>
          </a:p>
          <a:p>
            <a:pPr>
              <a:spcBef>
                <a:spcPts val="2400"/>
              </a:spcBef>
            </a:pPr>
            <a:r>
              <a:rPr lang="el-GR" altLang="el-GR" sz="2400" dirty="0"/>
              <a:t>Η σωστή αποθήκευση των υφασμάτινων αντικειμένων συμβάλει στην καλή και μακροχρόνια διατήρησή τους. </a:t>
            </a:r>
          </a:p>
          <a:p>
            <a:pPr>
              <a:spcBef>
                <a:spcPts val="2400"/>
              </a:spcBef>
            </a:pPr>
            <a:r>
              <a:rPr lang="el-GR" altLang="el-GR" sz="2400" dirty="0"/>
              <a:t>Ο όρος σωστή αποθήκευση περιλαμβάνει τόσο την έννοια του χώρου που αποθηκεύονται τα υφάσματα και τις περιβαλλοντικές συνθήκες που επικρατούν μέσα σε αυτόν, όσο και τον τρόπο που τα ίδια τα αντικείμενα έχουν τοποθετηθεί σε αυτόν.</a:t>
            </a:r>
          </a:p>
          <a:p>
            <a:pPr>
              <a:lnSpc>
                <a:spcPct val="110000"/>
              </a:lnSpc>
            </a:pPr>
            <a:endParaRPr lang="el-GR" alt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1038720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Περιβαλλοντικές συνθήκες</a:t>
            </a:r>
          </a:p>
        </p:txBody>
      </p:sp>
      <p:sp>
        <p:nvSpPr>
          <p:cNvPr id="34819" name="2 - Θέση περιεχομένου"/>
          <p:cNvSpPr>
            <a:spLocks noGrp="1"/>
          </p:cNvSpPr>
          <p:nvPr>
            <p:ph idx="1"/>
          </p:nvPr>
        </p:nvSpPr>
        <p:spPr/>
        <p:txBody>
          <a:bodyPr/>
          <a:lstStyle/>
          <a:p>
            <a:pPr>
              <a:lnSpc>
                <a:spcPct val="114000"/>
              </a:lnSpc>
            </a:pPr>
            <a:r>
              <a:rPr lang="el-GR" altLang="el-GR" sz="2400" dirty="0"/>
              <a:t>Υπάρχουν κάποιες γενικές προϋποθέσεις που θα πρέπει να πληρούν οι χώροι αποθήκευσης. Καταρχήν θα πρέπει να επικρατούν σταθερές συνθήκες θερμοκρασίας (16 έως 18 °</a:t>
            </a:r>
            <a:r>
              <a:rPr lang="en-US" altLang="el-GR" sz="2400" dirty="0"/>
              <a:t>C</a:t>
            </a:r>
            <a:r>
              <a:rPr lang="el-GR" altLang="el-GR" sz="2400" dirty="0"/>
              <a:t>)  και υγρασίας (</a:t>
            </a:r>
            <a:r>
              <a:rPr lang="en-US" altLang="el-GR" sz="2400" dirty="0"/>
              <a:t>RH</a:t>
            </a:r>
            <a:r>
              <a:rPr lang="el-GR" altLang="el-GR" sz="2400" dirty="0"/>
              <a:t> μεταξύ 45 και 55%). </a:t>
            </a:r>
          </a:p>
          <a:p>
            <a:pPr>
              <a:lnSpc>
                <a:spcPct val="114000"/>
              </a:lnSpc>
            </a:pPr>
            <a:r>
              <a:rPr lang="el-GR" altLang="el-GR" sz="2400" dirty="0"/>
              <a:t>Τα ποσοστά της </a:t>
            </a:r>
            <a:r>
              <a:rPr lang="en-US" altLang="el-GR" sz="2400" dirty="0"/>
              <a:t>RH</a:t>
            </a:r>
            <a:r>
              <a:rPr lang="el-GR" altLang="el-GR" sz="2400" dirty="0"/>
              <a:t> θα πρέπει να διατηρούνται κάτω από 65% ώστε να αποφευχθεί η ανάπτυξη μικροοργανισμών και πάνω από 35% ώστε να προστατευθούν τα αντικείμενα από τον κίνδυνο αποξήρανσης των ινών. </a:t>
            </a:r>
          </a:p>
          <a:p>
            <a:pPr>
              <a:lnSpc>
                <a:spcPct val="114000"/>
              </a:lnSpc>
            </a:pPr>
            <a:r>
              <a:rPr lang="el-GR" altLang="el-GR" sz="2400"/>
              <a:t>Θα πρέπει επίσης να καλύπτονται όλα τα εξωτερικά παράθυρα ώστε να μην εισέρχεται ορατός φως μέσα στους χώρους αποθήκευσης</a:t>
            </a:r>
            <a:r>
              <a:rPr lang="el-GR" altLang="el-GR" sz="2400" smtClean="0"/>
              <a:t>.</a:t>
            </a:r>
          </a:p>
          <a:p>
            <a:pPr>
              <a:lnSpc>
                <a:spcPct val="114000"/>
              </a:lnSpc>
            </a:pP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3075739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Φωτισμός</a:t>
            </a:r>
          </a:p>
        </p:txBody>
      </p:sp>
      <p:sp>
        <p:nvSpPr>
          <p:cNvPr id="35843" name="2 - Θέση περιεχομένου"/>
          <p:cNvSpPr>
            <a:spLocks noGrp="1"/>
          </p:cNvSpPr>
          <p:nvPr>
            <p:ph idx="1"/>
          </p:nvPr>
        </p:nvSpPr>
        <p:spPr/>
        <p:txBody>
          <a:bodyPr/>
          <a:lstStyle/>
          <a:p>
            <a:pPr eaLnBrk="1" hangingPunct="1">
              <a:lnSpc>
                <a:spcPct val="114000"/>
              </a:lnSpc>
            </a:pPr>
            <a:r>
              <a:rPr lang="el-GR" sz="2400" dirty="0" smtClean="0"/>
              <a:t>Ο φωτισμός θα πρέπει να περιορίζεται σε τεχνητό ο οποίος θα χρησιμοποιείται μόνο όταν βρίσκεται κάποιος στο χώρο της αποθήκης. Γενικά θα πρέπει να αποφεύγεται η χρήση χώρων που βρίσκονται κοντά στη στέγη ή σε υπόγεια για την αποθήκευση υφασμάτινων αντικειμένων καθώς οι χώροι αυτοί είναι εύκολο να επηρεαστούν από τις καιρικές μεταβολές προκαλώντας καταστροφές στα αντικείμενα (εισροή υγρασίας από την οροφή ή τις διάφορες σωληνώσεις, ανάπτυξη υψηλών θερμοκρασιών κατά τους καλοκαιρινούς μήνες κλπ). </a:t>
            </a:r>
          </a:p>
          <a:p>
            <a:pPr eaLnBrk="1" hangingPunct="1">
              <a:lnSpc>
                <a:spcPct val="114000"/>
              </a:lnSpc>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753068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Εξοπλισμός</a:t>
            </a:r>
          </a:p>
        </p:txBody>
      </p:sp>
      <p:sp>
        <p:nvSpPr>
          <p:cNvPr id="36867" name="2 - Θέση περιεχομένου"/>
          <p:cNvSpPr>
            <a:spLocks noGrp="1"/>
          </p:cNvSpPr>
          <p:nvPr>
            <p:ph idx="1"/>
          </p:nvPr>
        </p:nvSpPr>
        <p:spPr/>
        <p:txBody>
          <a:bodyPr/>
          <a:lstStyle/>
          <a:p>
            <a:pPr eaLnBrk="1" hangingPunct="1">
              <a:spcBef>
                <a:spcPts val="2400"/>
              </a:spcBef>
            </a:pPr>
            <a:r>
              <a:rPr lang="el-GR" sz="2400" dirty="0" smtClean="0"/>
              <a:t>Οι αποθηκευτικοί χώροι θα πρέπει να είναι εύκολα </a:t>
            </a:r>
            <a:r>
              <a:rPr lang="el-GR" sz="2400" dirty="0" err="1" smtClean="0"/>
              <a:t>προσβάσιμοι</a:t>
            </a:r>
            <a:r>
              <a:rPr lang="el-GR" sz="2400" dirty="0" smtClean="0"/>
              <a:t> και να επιτρέπουν την ασφαλή μετακίνηση των αντικειμένων στους υπόλοιπους χώρους του κτιρίου. </a:t>
            </a:r>
          </a:p>
          <a:p>
            <a:pPr eaLnBrk="1" hangingPunct="1">
              <a:spcBef>
                <a:spcPts val="2400"/>
              </a:spcBef>
            </a:pPr>
            <a:r>
              <a:rPr lang="el-GR" sz="2400" dirty="0" smtClean="0"/>
              <a:t>Θα πρέπει να μπορούν να καθαρίζονται εύκολα καθώς η σκόνη αποτελεί έναν από τους σημαντικότερους παράγοντες φθοράς των υφασμάτινων αντικειμένων. </a:t>
            </a:r>
          </a:p>
          <a:p>
            <a:pPr eaLnBrk="1" hangingPunct="1">
              <a:spcBef>
                <a:spcPts val="2400"/>
              </a:spcBef>
            </a:pPr>
            <a:r>
              <a:rPr lang="el-GR" sz="2400" dirty="0" smtClean="0"/>
              <a:t>Τα έπιπλα που χρησιμοποιούνται για την αποθήκευση των αντικειμένων θα πρέπει να είναι μουσειακών προδιαγραφών ή να έχουν μονωθεί κατάλληλα ώστε να αποφευχθεί ο κίνδυνος πρόκλησης φθορών, ενώ τα ξύλινα ερμάρια θα πρέπει να ελέγχονται και για τυχόν προσβολή από έντομα.</a:t>
            </a:r>
          </a:p>
          <a:p>
            <a:pPr eaLnBrk="1" hangingPunct="1"/>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6479098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Τοποθέτηση αντικειμένων</a:t>
            </a:r>
          </a:p>
        </p:txBody>
      </p:sp>
      <p:sp>
        <p:nvSpPr>
          <p:cNvPr id="37891" name="2 - Θέση περιεχομένου"/>
          <p:cNvSpPr>
            <a:spLocks noGrp="1"/>
          </p:cNvSpPr>
          <p:nvPr>
            <p:ph idx="1"/>
          </p:nvPr>
        </p:nvSpPr>
        <p:spPr/>
        <p:txBody>
          <a:bodyPr/>
          <a:lstStyle/>
          <a:p>
            <a:pPr eaLnBrk="1" hangingPunct="1">
              <a:lnSpc>
                <a:spcPct val="114000"/>
              </a:lnSpc>
              <a:spcBef>
                <a:spcPts val="2400"/>
              </a:spcBef>
            </a:pPr>
            <a:r>
              <a:rPr lang="el-GR" sz="2400" dirty="0" smtClean="0"/>
              <a:t>Για τη σωστή αποθήκευση των υφασμάτινων αντικειμένων δεν αρκεί μόνον ο σωστά διαμορφωμένος χώρος πρέπει και το κάθε αντικείμενο να τοποθετηθεί σωστά σε αυτόν. </a:t>
            </a:r>
          </a:p>
          <a:p>
            <a:pPr eaLnBrk="1" hangingPunct="1">
              <a:lnSpc>
                <a:spcPct val="114000"/>
              </a:lnSpc>
              <a:spcBef>
                <a:spcPts val="2400"/>
              </a:spcBef>
            </a:pPr>
            <a:r>
              <a:rPr lang="el-GR" sz="2400" dirty="0" smtClean="0"/>
              <a:t>Τα ιστορικά υφάσματα αντιμετωπίζονται ανάλογα με τη μορφή τους, ως επίπεδα και ως τρισδιάστατα αντικείμενα.    </a:t>
            </a:r>
          </a:p>
          <a:p>
            <a:pPr eaLnBrk="1" hangingPunct="1">
              <a:lnSpc>
                <a:spcPct val="114000"/>
              </a:lnSpc>
              <a:spcBef>
                <a:spcPts val="2400"/>
              </a:spcBef>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494129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928992" cy="908720"/>
          </a:xfrm>
        </p:spPr>
        <p:txBody>
          <a:bodyPr>
            <a:normAutofit fontScale="90000"/>
          </a:bodyPr>
          <a:lstStyle/>
          <a:p>
            <a:pPr>
              <a:defRPr/>
            </a:pPr>
            <a:r>
              <a:rPr lang="el-GR" sz="4400" b="1" dirty="0" smtClean="0">
                <a:solidFill>
                  <a:schemeClr val="accent4">
                    <a:lumMod val="75000"/>
                  </a:schemeClr>
                </a:solidFill>
              </a:rPr>
              <a:t>Επίπεδα αντικείμενα μικρού μεγέθους</a:t>
            </a:r>
            <a:r>
              <a:rPr lang="en-US" sz="3600" b="1" dirty="0" smtClean="0">
                <a:solidFill>
                  <a:schemeClr val="accent4">
                    <a:lumMod val="75000"/>
                  </a:schemeClr>
                </a:solidFill>
              </a:rPr>
              <a:t/>
            </a:r>
            <a:br>
              <a:rPr lang="en-US" sz="3600" b="1" dirty="0" smtClean="0">
                <a:solidFill>
                  <a:schemeClr val="accent4">
                    <a:lumMod val="75000"/>
                  </a:schemeClr>
                </a:solidFill>
              </a:rPr>
            </a:br>
            <a:r>
              <a:rPr lang="en-US" sz="3600" b="0" dirty="0" smtClean="0">
                <a:solidFill>
                  <a:schemeClr val="accent4">
                    <a:lumMod val="75000"/>
                  </a:schemeClr>
                </a:solidFill>
              </a:rPr>
              <a:t>(1 </a:t>
            </a:r>
            <a:r>
              <a:rPr lang="el-GR" sz="3600" b="0" dirty="0" smtClean="0">
                <a:solidFill>
                  <a:schemeClr val="accent4">
                    <a:lumMod val="75000"/>
                  </a:schemeClr>
                </a:solidFill>
              </a:rPr>
              <a:t>από 2)</a:t>
            </a:r>
            <a:endParaRPr lang="el-GR" sz="3600" b="0" dirty="0">
              <a:solidFill>
                <a:schemeClr val="accent4">
                  <a:lumMod val="75000"/>
                </a:schemeClr>
              </a:solidFill>
            </a:endParaRPr>
          </a:p>
        </p:txBody>
      </p:sp>
      <p:sp>
        <p:nvSpPr>
          <p:cNvPr id="38917" name="8 - Θέση περιεχομένου"/>
          <p:cNvSpPr>
            <a:spLocks noGrp="1"/>
          </p:cNvSpPr>
          <p:nvPr>
            <p:ph idx="1"/>
          </p:nvPr>
        </p:nvSpPr>
        <p:spPr>
          <a:xfrm>
            <a:off x="251520" y="1244920"/>
            <a:ext cx="4936332" cy="3336208"/>
          </a:xfrm>
        </p:spPr>
        <p:txBody>
          <a:bodyPr>
            <a:normAutofit lnSpcReduction="10000"/>
          </a:bodyPr>
          <a:lstStyle/>
          <a:p>
            <a:pPr>
              <a:lnSpc>
                <a:spcPct val="114000"/>
              </a:lnSpc>
            </a:pPr>
            <a:r>
              <a:rPr lang="el-GR" sz="2400" dirty="0" smtClean="0"/>
              <a:t>Τα αντικείμενα αυτά αποθηκεύονται οριζόντια, χωρίς να διπλωθούν μαζί με αντικείμενα ίδιου είδους και μεγέθους. Οι ομάδες των αντικειμένων μπορούν να αποθηκευτούν σε έτοιμα αρχειακά κουτιά από </a:t>
            </a:r>
            <a:r>
              <a:rPr lang="el-GR" sz="2400" dirty="0" err="1" smtClean="0"/>
              <a:t>αντιόξινο</a:t>
            </a:r>
            <a:r>
              <a:rPr lang="el-GR" sz="2400" dirty="0" smtClean="0"/>
              <a:t> χαρτόνι ή σε κατάλληλα ερμάρια.</a:t>
            </a:r>
          </a:p>
        </p:txBody>
      </p:sp>
      <p:pic>
        <p:nvPicPr>
          <p:cNvPr id="38915" name="Picture 4" descr="http://farm4.staticflickr.com/3030/2678773705_7d21a8e735.jpg" title="Ερμάρι για την αποθήκευση επίπεδων αντικειμένω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31994" y="1230113"/>
            <a:ext cx="3143250" cy="44767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974865" y="4998977"/>
            <a:ext cx="450056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Ερμάρι για την αποθήκευση επίπεδων αντικειμένων</a:t>
            </a:r>
            <a:r>
              <a:rPr lang="el-GR" sz="2000" dirty="0" smtClean="0">
                <a:solidFill>
                  <a:prstClr val="white"/>
                </a:solidFill>
                <a:latin typeface="Calibri"/>
                <a:cs typeface="Arial" charset="0"/>
              </a:rPr>
              <a:t>.</a:t>
            </a:r>
            <a:endParaRPr lang="el-GR" sz="1400" dirty="0">
              <a:solidFill>
                <a:prstClr val="black"/>
              </a:solidFill>
              <a:cs typeface="Arial" charset="0"/>
            </a:endParaRPr>
          </a:p>
        </p:txBody>
      </p:sp>
      <p:sp>
        <p:nvSpPr>
          <p:cNvPr id="7" name="Rectangle 5"/>
          <p:cNvSpPr/>
          <p:nvPr/>
        </p:nvSpPr>
        <p:spPr>
          <a:xfrm>
            <a:off x="5676298" y="5706863"/>
            <a:ext cx="3054642"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ction="ppaction://hlinkfile"/>
              </a:rPr>
              <a:t>DRAWER CABINETS</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4"/>
              </a:rPr>
              <a:t>Museum Storage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CC BY-NC-SA 2.0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1230201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pPr>
              <a:defRPr/>
            </a:pPr>
            <a:r>
              <a:rPr lang="el-GR" sz="4400" b="1" dirty="0" smtClean="0">
                <a:solidFill>
                  <a:schemeClr val="accent4">
                    <a:lumMod val="75000"/>
                  </a:schemeClr>
                </a:solidFill>
              </a:rPr>
              <a:t>Επίπεδα αντικείμενα μικρού μεγέθους</a:t>
            </a:r>
            <a:r>
              <a:rPr lang="el-GR" sz="3600" b="1" dirty="0" smtClean="0">
                <a:solidFill>
                  <a:schemeClr val="accent4">
                    <a:lumMod val="75000"/>
                  </a:schemeClr>
                </a:solidFill>
              </a:rPr>
              <a:t/>
            </a:r>
            <a:br>
              <a:rPr lang="el-GR" sz="3600" b="1" dirty="0" smtClean="0">
                <a:solidFill>
                  <a:schemeClr val="accent4">
                    <a:lumMod val="75000"/>
                  </a:schemeClr>
                </a:solidFill>
              </a:rPr>
            </a:br>
            <a:r>
              <a:rPr lang="el-GR" sz="3600" b="0" dirty="0" smtClean="0">
                <a:solidFill>
                  <a:schemeClr val="accent4">
                    <a:lumMod val="75000"/>
                  </a:schemeClr>
                </a:solidFill>
              </a:rPr>
              <a:t>(2 από 2)</a:t>
            </a:r>
            <a:endParaRPr lang="el-GR" sz="3600" b="0" dirty="0">
              <a:solidFill>
                <a:schemeClr val="accent4">
                  <a:lumMod val="75000"/>
                </a:schemeClr>
              </a:solidFill>
            </a:endParaRPr>
          </a:p>
        </p:txBody>
      </p:sp>
      <p:sp>
        <p:nvSpPr>
          <p:cNvPr id="39939" name="2 - Θέση περιεχομένου"/>
          <p:cNvSpPr>
            <a:spLocks noGrp="1"/>
          </p:cNvSpPr>
          <p:nvPr>
            <p:ph idx="1"/>
          </p:nvPr>
        </p:nvSpPr>
        <p:spPr/>
        <p:txBody>
          <a:bodyPr/>
          <a:lstStyle/>
          <a:p>
            <a:pPr eaLnBrk="1" hangingPunct="1">
              <a:spcBef>
                <a:spcPts val="3000"/>
              </a:spcBef>
            </a:pPr>
            <a:r>
              <a:rPr lang="el-GR" sz="2400" dirty="0" smtClean="0"/>
              <a:t>Για μεγαλύτερα αντικείμενα μπορούν να κατασκευαστούν κουτιά αποθήκευσης από τους συντηρητές προσαρμοσμένα στις ανάγκες της συλλογής.</a:t>
            </a:r>
          </a:p>
          <a:p>
            <a:pPr eaLnBrk="1" hangingPunct="1">
              <a:spcBef>
                <a:spcPts val="3000"/>
              </a:spcBef>
            </a:pPr>
            <a:r>
              <a:rPr lang="el-GR" sz="2400" dirty="0" smtClean="0"/>
              <a:t> Αποφεύγεται η τοποθέτηση πολλών αντικειμένων μέσα στο ίδιο κουτί ή συρτάρι το ένα πάνω από το άλλο γιατί μπορεί να προκληθεί φθορά λόγω του υπερκείμενου βάρους. </a:t>
            </a:r>
          </a:p>
          <a:p>
            <a:pPr>
              <a:spcBef>
                <a:spcPts val="3000"/>
              </a:spcBef>
            </a:pPr>
            <a:r>
              <a:rPr lang="el-GR" sz="2400" dirty="0" smtClean="0"/>
              <a:t>Ανάμεσα στα αντικείμενα τοποθετείται </a:t>
            </a:r>
            <a:r>
              <a:rPr lang="el-GR" sz="2400" dirty="0" err="1" smtClean="0"/>
              <a:t>αντιόξινο</a:t>
            </a:r>
            <a:r>
              <a:rPr lang="el-GR" sz="2400" dirty="0" smtClean="0"/>
              <a:t> χαρτί για περαιτέρω προστασία του αντικειμένου από την τριβή με τα υπόλοιπα.  </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21954333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rtlCol="0">
            <a:normAutofit fontScale="90000"/>
          </a:bodyPr>
          <a:lstStyle/>
          <a:p>
            <a:pPr eaLnBrk="1" fontAlgn="auto" hangingPunct="1">
              <a:spcAft>
                <a:spcPts val="0"/>
              </a:spcAft>
              <a:defRPr/>
            </a:pPr>
            <a:r>
              <a:rPr lang="el-GR" sz="4400" b="1" dirty="0" smtClean="0">
                <a:solidFill>
                  <a:schemeClr val="accent4">
                    <a:lumMod val="75000"/>
                  </a:schemeClr>
                </a:solidFill>
              </a:rPr>
              <a:t>Επίπεδα αντικείμενα μεγάλου μεγέθους</a:t>
            </a:r>
            <a:endParaRPr lang="el-GR" sz="3600" b="0" dirty="0" smtClean="0">
              <a:solidFill>
                <a:schemeClr val="accent4">
                  <a:lumMod val="75000"/>
                </a:schemeClr>
              </a:solidFill>
            </a:endParaRPr>
          </a:p>
        </p:txBody>
      </p:sp>
      <p:sp>
        <p:nvSpPr>
          <p:cNvPr id="40963" name="2 - Θέση περιεχομένου"/>
          <p:cNvSpPr>
            <a:spLocks noGrp="1"/>
          </p:cNvSpPr>
          <p:nvPr>
            <p:ph idx="1"/>
          </p:nvPr>
        </p:nvSpPr>
        <p:spPr/>
        <p:txBody>
          <a:bodyPr>
            <a:normAutofit/>
          </a:bodyPr>
          <a:lstStyle/>
          <a:p>
            <a:pPr eaLnBrk="1" hangingPunct="1">
              <a:spcBef>
                <a:spcPts val="3600"/>
              </a:spcBef>
            </a:pPr>
            <a:r>
              <a:rPr lang="el-GR" sz="2400" dirty="0" smtClean="0"/>
              <a:t>Αντικείμενα όπως χαλιά, κουβέρτες, </a:t>
            </a:r>
            <a:r>
              <a:rPr lang="el-GR" sz="2400" dirty="0" err="1" smtClean="0"/>
              <a:t>πετάσματα</a:t>
            </a:r>
            <a:r>
              <a:rPr lang="el-GR" sz="2400" dirty="0" smtClean="0"/>
              <a:t>, σημαίες κλπ. μπορούν να αποθηκευτούν σε ρολό ώστε να μειωθεί το μήκος τους. </a:t>
            </a:r>
          </a:p>
          <a:p>
            <a:pPr eaLnBrk="1" hangingPunct="1">
              <a:spcBef>
                <a:spcPts val="3600"/>
              </a:spcBef>
            </a:pPr>
            <a:r>
              <a:rPr lang="el-GR" sz="2400" dirty="0" smtClean="0"/>
              <a:t>Για να τυλιχτούν σε ρολό πρέπει να υπάρχει ένας εσωτερικός κύλινδρος. </a:t>
            </a:r>
          </a:p>
          <a:p>
            <a:pPr eaLnBrk="1" hangingPunct="1">
              <a:spcBef>
                <a:spcPts val="3600"/>
              </a:spcBef>
            </a:pPr>
            <a:r>
              <a:rPr lang="el-GR" sz="2400" dirty="0" smtClean="0"/>
              <a:t>Είναι προτιμότερο να χρησιμοποιούνται </a:t>
            </a:r>
            <a:r>
              <a:rPr lang="el-GR" sz="2400" dirty="0" err="1" smtClean="0"/>
              <a:t>αντιόξινοι</a:t>
            </a:r>
            <a:r>
              <a:rPr lang="el-GR" sz="2400" dirty="0" smtClean="0"/>
              <a:t> κύλινδροι ή κύλινδροι υψηλής πυκνότητας πολυαιθυλενίου.  </a:t>
            </a:r>
          </a:p>
          <a:p>
            <a:pPr eaLnBrk="1" hangingPunct="1">
              <a:spcBef>
                <a:spcPts val="3600"/>
              </a:spcBef>
            </a:pPr>
            <a:r>
              <a:rPr lang="el-GR" sz="2400" dirty="0" smtClean="0"/>
              <a:t>Σε αντίθετη  περίπτωση ο κύλινδρος καλύπτεται με πολυεστερική μεμβράνη και </a:t>
            </a:r>
            <a:r>
              <a:rPr lang="el-GR" sz="2400" dirty="0" err="1" smtClean="0"/>
              <a:t>αντιόξινο</a:t>
            </a:r>
            <a:r>
              <a:rPr lang="el-GR" sz="2400" dirty="0" smtClean="0"/>
              <a:t> χαρτί.  </a:t>
            </a:r>
          </a:p>
          <a:p>
            <a:pPr eaLnBrk="1" hangingPunct="1">
              <a:spcBef>
                <a:spcPts val="3600"/>
              </a:spcBef>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912808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rgbClr val="604A7B"/>
                </a:solidFill>
              </a:rPr>
              <a:t>Τύλιγμα σημαίας σε ρολό </a:t>
            </a:r>
            <a:r>
              <a:rPr lang="el-GR" sz="3200" b="0" dirty="0" smtClean="0">
                <a:solidFill>
                  <a:srgbClr val="604A7B"/>
                </a:solidFill>
              </a:rPr>
              <a:t>(1 από 2)</a:t>
            </a:r>
          </a:p>
        </p:txBody>
      </p:sp>
      <p:pic>
        <p:nvPicPr>
          <p:cNvPr id="48130" name="Picture 2" descr="C:\Users\user\Documents\ΣΧΟΛΗ\ΦΩΤΟΓΡΑΦΙΕΣ ΜΑΘΗΜΑ\ΦΩΤΟΣ_ΤΕΙ\ΣΗΜΑΙΑ\DSC00875.JPG" title="Τύλιγμα σημαίας σε ρολό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3" y="1500188"/>
            <a:ext cx="35718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C:\Users\user\Documents\ΣΧΟΛΗ\ΦΩΤΟΓΡΑΦΙΕΣ ΜΑΘΗΜΑ\ΦΩΤΟΣ_ΤΕΙ\ΣΗΜΑΙΑ\DSC00876.JPG" title="Τύλιγμα σημαίας σε ρολό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0" y="1500188"/>
            <a:ext cx="34290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C:\Users\user\Documents\ΣΧΟΛΗ\ΦΩΤΟΓΡΑΦΙΕΣ ΜΑΘΗΜΑ\ΦΩΤΟΣ_ΤΕΙ\ΣΗΜΑΙΑ\DSC00877.JPG" title="Τύλιγμα σημαίας σε ρολό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813" y="3714750"/>
            <a:ext cx="3571875"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C:\Users\user\Documents\ΣΧΟΛΗ\ΦΩΤΟΓΡΑΦΙΕΣ ΜΑΘΗΜΑ\ΦΩΤΟΣ_ΤΕΙ\ΣΗΜΑΙΑ\DSC00878.JPG" title="Τύλιγμα σημαίας σε ρολό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7750" y="3714750"/>
            <a:ext cx="3429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p:nvPr/>
        </p:nvSpPr>
        <p:spPr>
          <a:xfrm>
            <a:off x="714375" y="6544264"/>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p14="http://schemas.microsoft.com/office/powerpoint/2010/main" val="1240679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 Τίτλος"/>
          <p:cNvSpPr>
            <a:spLocks noGrp="1"/>
          </p:cNvSpPr>
          <p:nvPr>
            <p:ph type="title"/>
          </p:nvPr>
        </p:nvSpPr>
        <p:spPr/>
        <p:txBody>
          <a:bodyPr rtlCol="0">
            <a:normAutofit/>
          </a:bodyPr>
          <a:lstStyle/>
          <a:p>
            <a:pPr>
              <a:defRPr/>
            </a:pPr>
            <a:r>
              <a:rPr lang="el-GR" b="1" dirty="0" smtClean="0">
                <a:solidFill>
                  <a:srgbClr val="604A7B"/>
                </a:solidFill>
              </a:rPr>
              <a:t>Τύλιγμα σημαίας σε ρολό </a:t>
            </a:r>
            <a:r>
              <a:rPr lang="el-GR" sz="3200" b="0" dirty="0" smtClean="0">
                <a:solidFill>
                  <a:srgbClr val="604A7B"/>
                </a:solidFill>
              </a:rPr>
              <a:t>(2 </a:t>
            </a:r>
            <a:r>
              <a:rPr lang="el-GR" sz="3200" b="0" dirty="0">
                <a:solidFill>
                  <a:srgbClr val="604A7B"/>
                </a:solidFill>
              </a:rPr>
              <a:t>από 2)</a:t>
            </a:r>
            <a:endParaRPr lang="el-GR" b="1" dirty="0" smtClean="0">
              <a:solidFill>
                <a:srgbClr val="604A7B"/>
              </a:solidFill>
            </a:endParaRPr>
          </a:p>
        </p:txBody>
      </p:sp>
      <p:sp>
        <p:nvSpPr>
          <p:cNvPr id="8" name="7 - TextBox"/>
          <p:cNvSpPr txBox="1"/>
          <p:nvPr/>
        </p:nvSpPr>
        <p:spPr>
          <a:xfrm>
            <a:off x="1857375" y="2857500"/>
            <a:ext cx="5429250" cy="646113"/>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Η σημαία τυλιγμένη σε ρολό και η τοποθέτησή της σε ειδικά κατασκευασμένο κουτί.</a:t>
            </a:r>
          </a:p>
        </p:txBody>
      </p:sp>
      <p:pic>
        <p:nvPicPr>
          <p:cNvPr id="49154" name="Picture 2" descr="C:\Users\user\Documents\ΣΧΟΛΗ\ΦΩΤΟΓΡΑΦΙΕΣ ΜΑΘΗΜΑ\ΦΩΤΟΣ_ΤΕΙ\ΣΗΜΑΙΑ\DSC00879.JPG" title="Η σημαία τυλιγμένη σε ρολό"/>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75" y="1428750"/>
            <a:ext cx="54292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3 - Εικόνα" descr="C:\Users\IFIGENEIA\Desktop\fwtografies yfasma\IMG_5884.JPG" title="τοποθέτησή της σημαίας σε ειδικά κατασκευασμένο κουτί."/>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57375" y="3571875"/>
            <a:ext cx="542925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1857375" y="6393572"/>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p14="http://schemas.microsoft.com/office/powerpoint/2010/main" val="1287272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Προστασία αντικειμένων</a:t>
            </a:r>
          </a:p>
        </p:txBody>
      </p:sp>
      <p:sp>
        <p:nvSpPr>
          <p:cNvPr id="6147" name="2 - Θέση περιεχομένου"/>
          <p:cNvSpPr>
            <a:spLocks noGrp="1"/>
          </p:cNvSpPr>
          <p:nvPr>
            <p:ph idx="1"/>
          </p:nvPr>
        </p:nvSpPr>
        <p:spPr/>
        <p:txBody>
          <a:bodyPr/>
          <a:lstStyle/>
          <a:p>
            <a:pPr eaLnBrk="1" hangingPunct="1"/>
            <a:r>
              <a:rPr lang="el-GR" sz="2400" smtClean="0"/>
              <a:t>Τα μεγάλα αντικείμενα συνήθως εκτίθενται σε ανοιχτούς χώρους, καθώς είναι δύσκολο να χωρέσουν σε προθήκες, για το λόγο αυτό είναι απαραίτητο να έχουν επενδυθεί εσωτερικά με ένα λεπτό αλλά πυκνό ύφασμα ώστε να προστατευθούν από τη σκόνη και την τριβή με την επιφάνεια του τοίχου. </a:t>
            </a:r>
          </a:p>
          <a:p>
            <a:pPr eaLnBrk="1" hangingPunct="1"/>
            <a:endParaRPr lang="el-GR" sz="2400" smtClean="0"/>
          </a:p>
          <a:p>
            <a:pPr eaLnBrk="1" hangingPunct="1"/>
            <a:endParaRPr lang="el-GR"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83384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Τύλιγμα χαλιών</a:t>
            </a:r>
          </a:p>
        </p:txBody>
      </p:sp>
      <p:sp>
        <p:nvSpPr>
          <p:cNvPr id="43011" name="2 - Θέση περιεχομένου"/>
          <p:cNvSpPr>
            <a:spLocks noGrp="1"/>
          </p:cNvSpPr>
          <p:nvPr>
            <p:ph idx="1"/>
          </p:nvPr>
        </p:nvSpPr>
        <p:spPr/>
        <p:txBody>
          <a:bodyPr/>
          <a:lstStyle/>
          <a:p>
            <a:pPr eaLnBrk="1" hangingPunct="1"/>
            <a:r>
              <a:rPr lang="el-GR" sz="2400" dirty="0" smtClean="0"/>
              <a:t>Το αντικείμενο τυλίγεται με την διακοσμημένη πλευρά (κεντητή ή ανάγλυφη) ή το πέλος (σε περίπτωση χαλιών), προς τα έξω ώστε να μην πιέζεται. Στην επιφάνεια του αντικειμένου τοποθετείται </a:t>
            </a:r>
            <a:r>
              <a:rPr lang="el-GR" sz="2400" dirty="0" err="1" smtClean="0"/>
              <a:t>αντιόξινο</a:t>
            </a:r>
            <a:r>
              <a:rPr lang="el-GR" sz="2400" dirty="0" smtClean="0"/>
              <a:t> χαρτί και τυλίγεται μαζί με το αντικείμενο για να προστατευθεί η διακοσμημένη επιφάνεια του από την τριβή.</a:t>
            </a:r>
          </a:p>
        </p:txBody>
      </p:sp>
      <p:sp>
        <p:nvSpPr>
          <p:cNvPr id="5" name="4 - TextBox"/>
          <p:cNvSpPr txBox="1"/>
          <p:nvPr/>
        </p:nvSpPr>
        <p:spPr>
          <a:xfrm>
            <a:off x="1259632" y="6257835"/>
            <a:ext cx="6740227" cy="400110"/>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Τύλιγμα χαλιού. Διακρίνεται το ρολό και το </a:t>
            </a:r>
            <a:r>
              <a:rPr lang="el-GR" sz="2000" dirty="0" err="1">
                <a:solidFill>
                  <a:prstClr val="white"/>
                </a:solidFill>
                <a:latin typeface="Calibri"/>
              </a:rPr>
              <a:t>αντιόξινο</a:t>
            </a:r>
            <a:r>
              <a:rPr lang="el-GR" sz="2000" dirty="0">
                <a:solidFill>
                  <a:prstClr val="white"/>
                </a:solidFill>
                <a:latin typeface="Calibri"/>
              </a:rPr>
              <a:t> χαρτί. </a:t>
            </a:r>
          </a:p>
        </p:txBody>
      </p:sp>
      <p:pic>
        <p:nvPicPr>
          <p:cNvPr id="43012" name="Picture 6" descr="http://4.bp.blogspot.com/-c4mSPh1zjPk/TVPfLNmOEfI/AAAAAAAAAN8/b_OShLRnZTg/s1600/Rug+Rolling.JPG" title="Τύλιγμα χαλιού"/>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3594210"/>
            <a:ext cx="4103687" cy="26019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3.bp.blogspot.com/-S36AiwSVcUw/TVPfK1LS61I/AAAAAAAAAN0/TI4ql2vNoEg/s320/rolling%2Brugs.JPG" title="Τύλιγμα χαλιού"/>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0072" y="3578979"/>
            <a:ext cx="3469215" cy="260191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rot="16200000">
            <a:off x="3768594" y="4699826"/>
            <a:ext cx="2376264" cy="276999"/>
          </a:xfrm>
          <a:prstGeom prst="rect">
            <a:avLst/>
          </a:prstGeom>
        </p:spPr>
        <p:txBody>
          <a:bodyPr wrap="square">
            <a:spAutoFit/>
          </a:bodyPr>
          <a:lstStyle/>
          <a:p>
            <a:pPr algn="ctr"/>
            <a:r>
              <a:rPr lang="en-US" sz="1200" dirty="0" smtClean="0">
                <a:solidFill>
                  <a:prstClr val="black"/>
                </a:solidFill>
                <a:latin typeface="Calibri"/>
                <a:hlinkClick r:id="rId5"/>
              </a:rPr>
              <a:t>nunningtonhall.blogspot.gr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p14="http://schemas.microsoft.com/office/powerpoint/2010/main" val="2753488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Συστήματα αποθήκευσης </a:t>
            </a:r>
          </a:p>
        </p:txBody>
      </p:sp>
      <p:sp>
        <p:nvSpPr>
          <p:cNvPr id="44035" name="2 - Θέση περιεχομένου"/>
          <p:cNvSpPr>
            <a:spLocks noGrp="1"/>
          </p:cNvSpPr>
          <p:nvPr>
            <p:ph idx="1"/>
          </p:nvPr>
        </p:nvSpPr>
        <p:spPr>
          <a:xfrm>
            <a:off x="457200" y="1196752"/>
            <a:ext cx="8229600" cy="1296144"/>
          </a:xfrm>
        </p:spPr>
        <p:txBody>
          <a:bodyPr/>
          <a:lstStyle/>
          <a:p>
            <a:pPr eaLnBrk="1" hangingPunct="1"/>
            <a:r>
              <a:rPr lang="el-GR" sz="2400" smtClean="0"/>
              <a:t>Τα αντικείμενα αφού τυλιχτούν σε ρολά θα πρέπει να αποθηκευτούν σε κλειστό περιβάλλον (ντουλάπια ή κουτιά) ή να στηριχτούν σε ειδικές κατασκευές.</a:t>
            </a:r>
          </a:p>
          <a:p>
            <a:pPr eaLnBrk="1" hangingPunct="1"/>
            <a:endParaRPr lang="el-GR" smtClean="0"/>
          </a:p>
        </p:txBody>
      </p:sp>
      <p:pic>
        <p:nvPicPr>
          <p:cNvPr id="44036" name="Picture 2" descr="http://farm4.staticflickr.com/3063/2697571401_a8cc5b4975_o.jpg" title="Συστήματα αποθήκευσης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 y="2714625"/>
            <a:ext cx="4143375" cy="28352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p:cNvSpPr/>
          <p:nvPr/>
        </p:nvSpPr>
        <p:spPr>
          <a:xfrm>
            <a:off x="1115616" y="5556690"/>
            <a:ext cx="3456384" cy="461665"/>
          </a:xfrm>
          <a:prstGeom prst="rect">
            <a:avLst/>
          </a:prstGeom>
        </p:spPr>
        <p:txBody>
          <a:bodyPr wrap="square">
            <a:spAutoFit/>
          </a:bodyPr>
          <a:lstStyle/>
          <a:p>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ROLLED TEXTILE SYSTEM</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5"/>
              </a:rPr>
              <a:t>Museum Storage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BY-NC-SA 2.0</a:t>
            </a:r>
            <a:endParaRPr lang="en-US" sz="1200" dirty="0">
              <a:solidFill>
                <a:prstClr val="black">
                  <a:lumMod val="75000"/>
                  <a:lumOff val="25000"/>
                </a:prstClr>
              </a:solidFill>
              <a:latin typeface="Calibri"/>
            </a:endParaRPr>
          </a:p>
        </p:txBody>
      </p:sp>
      <p:pic>
        <p:nvPicPr>
          <p:cNvPr id="44038" name="Picture 2" descr="http://www.beloit.edu/reason/images/287634.jpg" title="Συστήματα αποθήκευσης "/>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28730" y="2714625"/>
            <a:ext cx="2972333" cy="28352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4039" name="7 - Ορθογώνιο"/>
          <p:cNvSpPr>
            <a:spLocks noChangeArrowheads="1"/>
          </p:cNvSpPr>
          <p:nvPr/>
        </p:nvSpPr>
        <p:spPr bwMode="auto">
          <a:xfrm>
            <a:off x="6499094" y="5594246"/>
            <a:ext cx="11464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sz="1200" dirty="0" smtClean="0">
                <a:solidFill>
                  <a:prstClr val="black"/>
                </a:solidFill>
                <a:latin typeface="Calibri"/>
                <a:hlinkClick r:id="rId8"/>
              </a:rPr>
              <a:t>beloit.edu</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p14="http://schemas.microsoft.com/office/powerpoint/2010/main" val="403183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Αποθήκευση χαλιών</a:t>
            </a:r>
          </a:p>
        </p:txBody>
      </p:sp>
      <p:pic>
        <p:nvPicPr>
          <p:cNvPr id="45059" name="Picture 6" descr="http://farm4.staticflickr.com/3121/2636563052_c554be87c6.jpg" title="Αποθήκευση χαλιών σε ειδικές κρεμάστρες.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1680" y="1121522"/>
            <a:ext cx="6643687" cy="39989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7" name="6 - TextBox"/>
          <p:cNvSpPr txBox="1"/>
          <p:nvPr/>
        </p:nvSpPr>
        <p:spPr>
          <a:xfrm>
            <a:off x="1620242" y="5309375"/>
            <a:ext cx="6715125" cy="400110"/>
          </a:xfrm>
          <a:prstGeom prst="rect">
            <a:avLst/>
          </a:prstGeom>
          <a:solidFill>
            <a:schemeClr val="accent4">
              <a:lumMod val="75000"/>
            </a:schemeClr>
          </a:solidFill>
        </p:spPr>
        <p:txBody>
          <a:bodyPr>
            <a:spAutoFit/>
          </a:bodyPr>
          <a:lstStyle/>
          <a:p>
            <a:pPr algn="ctr">
              <a:defRPr/>
            </a:pPr>
            <a:r>
              <a:rPr lang="el-GR" sz="2000" dirty="0">
                <a:solidFill>
                  <a:prstClr val="white"/>
                </a:solidFill>
                <a:latin typeface="Calibri"/>
                <a:cs typeface="Arial" charset="0"/>
              </a:rPr>
              <a:t>Αποθήκευση χαλιών σε ειδικές κρεμάστρες.</a:t>
            </a:r>
            <a:r>
              <a:rPr lang="en-GB" sz="2000" dirty="0">
                <a:solidFill>
                  <a:prstClr val="white"/>
                </a:solidFill>
                <a:latin typeface="Calibri"/>
                <a:cs typeface="Arial" charset="0"/>
                <a:hlinkClick r:id="rId3"/>
              </a:rPr>
              <a:t> </a:t>
            </a:r>
            <a:endParaRPr lang="el-GR" dirty="0">
              <a:solidFill>
                <a:prstClr val="white"/>
              </a:solidFill>
              <a:cs typeface="Arial" charset="0"/>
            </a:endParaRPr>
          </a:p>
        </p:txBody>
      </p:sp>
      <p:sp>
        <p:nvSpPr>
          <p:cNvPr id="5" name="Rectangle 5"/>
          <p:cNvSpPr/>
          <p:nvPr/>
        </p:nvSpPr>
        <p:spPr>
          <a:xfrm>
            <a:off x="3096816" y="5767300"/>
            <a:ext cx="3456384"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ROLLED TEXTILE SYSTEM</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a:solidFill>
                  <a:prstClr val="black">
                    <a:lumMod val="75000"/>
                    <a:lumOff val="25000"/>
                  </a:prstClr>
                </a:solidFill>
                <a:latin typeface="Calibri"/>
                <a:hlinkClick r:id="rId5"/>
              </a:rPr>
              <a:t>Museum Storage </a:t>
            </a:r>
            <a:r>
              <a:rPr lang="el-GR" sz="1200" dirty="0" smtClean="0">
                <a:solidFill>
                  <a:prstClr val="black">
                    <a:lumMod val="75000"/>
                    <a:lumOff val="25000"/>
                  </a:prstClr>
                </a:solidFill>
                <a:latin typeface="Calibri"/>
              </a:rPr>
              <a:t>διαθέσιμο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CC BY-NC-SA 2.0</a:t>
            </a:r>
            <a:endParaRPr lang="en-US"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4037321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Τρισδιάστατα αντικείμενα </a:t>
            </a:r>
            <a:r>
              <a:rPr lang="el-GR" sz="3200" b="0" dirty="0" smtClean="0">
                <a:solidFill>
                  <a:schemeClr val="accent4">
                    <a:lumMod val="75000"/>
                  </a:schemeClr>
                </a:solidFill>
              </a:rPr>
              <a:t>(1 από 2)</a:t>
            </a:r>
          </a:p>
        </p:txBody>
      </p:sp>
      <p:sp>
        <p:nvSpPr>
          <p:cNvPr id="3" name="2 - Θέση περιεχομένου"/>
          <p:cNvSpPr>
            <a:spLocks noGrp="1"/>
          </p:cNvSpPr>
          <p:nvPr>
            <p:ph idx="1"/>
          </p:nvPr>
        </p:nvSpPr>
        <p:spPr/>
        <p:txBody>
          <a:bodyPr rtlCol="0">
            <a:normAutofit/>
          </a:bodyPr>
          <a:lstStyle/>
          <a:p>
            <a:pPr eaLnBrk="1" fontAlgn="auto" hangingPunct="1">
              <a:lnSpc>
                <a:spcPct val="110000"/>
              </a:lnSpc>
              <a:spcBef>
                <a:spcPts val="1800"/>
              </a:spcBef>
              <a:spcAft>
                <a:spcPts val="0"/>
              </a:spcAft>
              <a:defRPr/>
            </a:pPr>
            <a:r>
              <a:rPr lang="el-GR" sz="2400" dirty="0" smtClean="0"/>
              <a:t>Στην κατηγορία αυτή περιλαμβάνονται ενδύματα, τα οποία συνήθως αποθηκεύονται κρεμασμένα. Απαραίτητη προϋπόθεση για την επιλογή του τρόπου αυτού είναι η καλή κατάσταση του αντικειμένου, ώστε να μην κινδυνεύει από το ίδιο το βάρος του. </a:t>
            </a:r>
          </a:p>
          <a:p>
            <a:pPr eaLnBrk="1" fontAlgn="auto" hangingPunct="1">
              <a:lnSpc>
                <a:spcPct val="110000"/>
              </a:lnSpc>
              <a:spcBef>
                <a:spcPts val="1800"/>
              </a:spcBef>
              <a:spcAft>
                <a:spcPts val="0"/>
              </a:spcAft>
              <a:defRPr/>
            </a:pPr>
            <a:r>
              <a:rPr lang="el-GR" sz="2400" dirty="0" smtClean="0"/>
              <a:t>Τα αντικείμενα κρεμιούνται σε ειδικά κατασκευασμένες κρεμάστρες, επενδυμένες με πολυεστερική βάτα και βαμβακερό ύφασμα ή </a:t>
            </a:r>
            <a:r>
              <a:rPr lang="en-US" sz="2400" dirty="0" err="1" smtClean="0"/>
              <a:t>Tyvek</a:t>
            </a:r>
            <a:r>
              <a:rPr lang="el-GR" sz="2400" dirty="0" smtClean="0"/>
              <a:t> 1422Α ώστε να σχηματιστεί ένα μαλακό υπόστρωμα πάνω στο οποίο στηρίζεται το αντικείμενο προστατεύοντας τους ώμους από την πρόκληση μηχανικών φθορών.</a:t>
            </a:r>
          </a:p>
          <a:p>
            <a:pPr eaLnBrk="1" fontAlgn="auto" hangingPunct="1">
              <a:spcAft>
                <a:spcPts val="0"/>
              </a:spcAft>
              <a:defRPr/>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p14="http://schemas.microsoft.com/office/powerpoint/2010/main" val="2466152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Ενισχυμένη κρεμάστρα</a:t>
            </a:r>
            <a:r>
              <a:rPr lang="en-US" b="1" dirty="0" smtClean="0">
                <a:solidFill>
                  <a:schemeClr val="accent4">
                    <a:lumMod val="75000"/>
                  </a:schemeClr>
                </a:solidFill>
              </a:rPr>
              <a:t> </a:t>
            </a:r>
            <a:r>
              <a:rPr lang="en-US" sz="3200" b="0" dirty="0" smtClean="0">
                <a:solidFill>
                  <a:schemeClr val="accent4">
                    <a:lumMod val="75000"/>
                  </a:schemeClr>
                </a:solidFill>
              </a:rPr>
              <a:t>(</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sp>
        <p:nvSpPr>
          <p:cNvPr id="7" name="6 - TextBox"/>
          <p:cNvSpPr txBox="1"/>
          <p:nvPr/>
        </p:nvSpPr>
        <p:spPr>
          <a:xfrm>
            <a:off x="2142228" y="3843276"/>
            <a:ext cx="5296644"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Η κρεμάστρα επενδύεται με πολυεστερική βάτα.</a:t>
            </a:r>
          </a:p>
        </p:txBody>
      </p:sp>
      <p:pic>
        <p:nvPicPr>
          <p:cNvPr id="47107" name="Picture 2" descr="C:\Users\user\Documents\ΣΧΟΛΗ\ΦΩΤΟΓΡΑΦΙΕΣ ΜΑΘΗΜΑ\ΦΩΤΟΣ_ΤΕΙ\DSC00232.JPG" title="Ενισχυμένη κρεμάστρ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350" y="1216084"/>
            <a:ext cx="3197225" cy="239871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3" descr="C:\Users\user\Documents\ΣΧΟΛΗ\ΦΩΤΟΓΡΑΦΙΕΣ ΜΑΘΗΜΑ\ΦΩΤΟΣ_ΤΕΙ\DSC00235.JPG" title="Ενισχυμένη κρεμάστρα"/>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250" y="1500188"/>
            <a:ext cx="4286250" cy="19192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4" descr="C:\Users\user\Documents\ΣΧΟΛΗ\ΦΩΤΟΓΡΑΦΙΕΣ ΜΑΘΗΜΑ\ΦΩΤΟΣ_ΤΕΙ\DSC00236.JPG" title="Ενισχυμένη κρεμάστρα"/>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63" y="4470400"/>
            <a:ext cx="3765550" cy="19589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47110" name="Picture 5" descr="C:\Users\user\Documents\ΣΧΟΛΗ\ΦΩΤΟΓΡΑΦΙΕΣ ΜΑΘΗΜΑ\ΦΩΤΟΣ_ΤΕΙ\DSC00240.JPG" title="Ενισχυμένη κρεμάστρα"/>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2063" y="4500563"/>
            <a:ext cx="3471862" cy="192881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477389" y="642937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p14="http://schemas.microsoft.com/office/powerpoint/2010/main" val="401826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rtlCol="0">
            <a:normAutofit/>
          </a:bodyPr>
          <a:lstStyle/>
          <a:p>
            <a:pPr fontAlgn="auto">
              <a:spcAft>
                <a:spcPts val="0"/>
              </a:spcAft>
              <a:defRPr/>
            </a:pPr>
            <a:r>
              <a:rPr lang="el-GR" dirty="0" smtClean="0">
                <a:solidFill>
                  <a:schemeClr val="accent4">
                    <a:lumMod val="75000"/>
                  </a:schemeClr>
                </a:solidFill>
              </a:rPr>
              <a:t>Ενισχυμένη κρεμάστρα </a:t>
            </a:r>
            <a:r>
              <a:rPr lang="el-GR" sz="3200" b="0" dirty="0" smtClean="0">
                <a:solidFill>
                  <a:schemeClr val="accent4">
                    <a:lumMod val="75000"/>
                  </a:schemeClr>
                </a:solidFill>
              </a:rPr>
              <a:t>(2 από 2)</a:t>
            </a:r>
            <a:endParaRPr lang="el-GR" b="0" dirty="0"/>
          </a:p>
        </p:txBody>
      </p:sp>
      <p:pic>
        <p:nvPicPr>
          <p:cNvPr id="6148" name="Picture 4" descr="C:\Users\user\Desktop\Μάθημα-2013-14\Anna-13\DSC07684.JPG"/>
          <p:cNvPicPr>
            <a:picLocks noChangeAspect="1" noChangeArrowheads="1"/>
          </p:cNvPicPr>
          <p:nvPr/>
        </p:nvPicPr>
        <p:blipFill>
          <a:blip r:embed="rId3">
            <a:extLst>
              <a:ext uri="{28A0092B-C50C-407E-A947-70E740481C1C}">
                <a14:useLocalDpi xmlns:a14="http://schemas.microsoft.com/office/drawing/2010/main" val="0"/>
              </a:ext>
            </a:extLst>
          </a:blip>
          <a:srcRect t="2748" b="24417"/>
          <a:stretch>
            <a:fillRect/>
          </a:stretch>
        </p:blipFill>
        <p:spPr bwMode="auto">
          <a:xfrm>
            <a:off x="1071563" y="1571625"/>
            <a:ext cx="69310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 TextBox"/>
          <p:cNvSpPr txBox="1"/>
          <p:nvPr/>
        </p:nvSpPr>
        <p:spPr>
          <a:xfrm>
            <a:off x="1071563" y="5715000"/>
            <a:ext cx="6931025" cy="392415"/>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1950" dirty="0">
                <a:solidFill>
                  <a:prstClr val="white"/>
                </a:solidFill>
                <a:latin typeface="Calibri"/>
              </a:rPr>
              <a:t>Η κρεμάστρα ολοκληρωμένη, επενδυμένη με βαμβακερό ύφασμα.</a:t>
            </a:r>
          </a:p>
        </p:txBody>
      </p:sp>
      <p:sp>
        <p:nvSpPr>
          <p:cNvPr id="6" name="TextBox 6"/>
          <p:cNvSpPr txBox="1"/>
          <p:nvPr/>
        </p:nvSpPr>
        <p:spPr>
          <a:xfrm>
            <a:off x="3929063" y="5357813"/>
            <a:ext cx="1212850" cy="276225"/>
          </a:xfrm>
          <a:prstGeom prst="rect">
            <a:avLst/>
          </a:prstGeom>
          <a:noFill/>
        </p:spPr>
        <p:txBody>
          <a:bodyPr wrap="non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56323" name="2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D38E1CF-9A6C-4097-8186-B46BC83F7373}" type="slidenum">
              <a:rPr lang="el-GR">
                <a:solidFill>
                  <a:prstClr val="black"/>
                </a:solidFill>
              </a:rPr>
              <a:pPr>
                <a:defRPr/>
              </a:pPr>
              <a:t>54</a:t>
            </a:fld>
            <a:endParaRPr lang="el-GR">
              <a:solidFill>
                <a:prstClr val="black"/>
              </a:solidFill>
            </a:endParaRPr>
          </a:p>
        </p:txBody>
      </p:sp>
    </p:spTree>
    <p:extLst>
      <p:ext uri="{BB962C8B-B14F-4D97-AF65-F5344CB8AC3E}">
        <p14:creationId xmlns:p14="http://schemas.microsoft.com/office/powerpoint/2010/main" val="1937858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Τρισδιάστατα αντικείμενα </a:t>
            </a:r>
            <a:r>
              <a:rPr lang="el-GR" sz="3200" b="0" dirty="0" smtClean="0">
                <a:solidFill>
                  <a:schemeClr val="accent4">
                    <a:lumMod val="75000"/>
                  </a:schemeClr>
                </a:solidFill>
              </a:rPr>
              <a:t>(2 από 2)</a:t>
            </a:r>
          </a:p>
        </p:txBody>
      </p:sp>
      <p:sp>
        <p:nvSpPr>
          <p:cNvPr id="48131" name="2 - Θέση περιεχομένου"/>
          <p:cNvSpPr>
            <a:spLocks noGrp="1"/>
          </p:cNvSpPr>
          <p:nvPr>
            <p:ph idx="1"/>
          </p:nvPr>
        </p:nvSpPr>
        <p:spPr/>
        <p:txBody>
          <a:bodyPr/>
          <a:lstStyle/>
          <a:p>
            <a:pPr eaLnBrk="1" hangingPunct="1"/>
            <a:r>
              <a:rPr lang="el-GR" sz="2400" smtClean="0"/>
              <a:t>Τα αντικείμενα στη συνέχεια μπορούν να κρεμαστούν σε κατάλληλα κατασκευασμένα κλειστά συστήματα (ντουλάπες) ή να προστατευθούν με ειδικό κάλυμμα από βαμβακερό πουπουλόπανο  ή </a:t>
            </a:r>
            <a:r>
              <a:rPr lang="en-US" sz="2400" smtClean="0"/>
              <a:t>Tyvek</a:t>
            </a:r>
            <a:r>
              <a:rPr lang="el-GR" sz="2400" smtClean="0"/>
              <a:t> 1422Α και να κρεμαστούν σε ανοιχτά συστήματα.  </a:t>
            </a:r>
          </a:p>
          <a:p>
            <a:pPr eaLnBrk="1" hangingPunct="1"/>
            <a:endParaRPr lang="el-GR" smtClean="0"/>
          </a:p>
        </p:txBody>
      </p:sp>
      <p:pic>
        <p:nvPicPr>
          <p:cNvPr id="48132" name="Picture 2" descr="europeana fashion museo del traje blog storage area depot preservation conservation museum madrid costume" title="Τρισδιάστατα αντικείμεν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2975" y="3286125"/>
            <a:ext cx="4200525" cy="278606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880256" y="6072188"/>
            <a:ext cx="232596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3"/>
              </a:rPr>
              <a:t>europeanafashion.eu</a:t>
            </a:r>
            <a:endParaRPr lang="el-GR" sz="1200" dirty="0">
              <a:solidFill>
                <a:prstClr val="black"/>
              </a:solidFill>
              <a:latin typeface="Calibri"/>
              <a:cs typeface="Arial" charset="0"/>
            </a:endParaRPr>
          </a:p>
        </p:txBody>
      </p:sp>
      <p:pic>
        <p:nvPicPr>
          <p:cNvPr id="48133" name="Picture 4" descr="europeana fashion museo del traje blog storage area depot preservation conservation museum madrid costume" title="Τρισδιάστατα αντικείμενα"/>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000375"/>
            <a:ext cx="2343150" cy="352583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5723594" y="6526213"/>
            <a:ext cx="232596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3"/>
              </a:rPr>
              <a:t>europeanafashion.eu</a:t>
            </a:r>
            <a:endParaRPr lang="el-GR" sz="1200" dirty="0">
              <a:solidFill>
                <a:prstClr val="black"/>
              </a:solidFill>
              <a:latin typeface="Calibri"/>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p14="http://schemas.microsoft.com/office/powerpoint/2010/main" val="681561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Τίτλος"/>
          <p:cNvSpPr>
            <a:spLocks noGrp="1"/>
          </p:cNvSpPr>
          <p:nvPr>
            <p:ph type="title"/>
          </p:nvPr>
        </p:nvSpPr>
        <p:spPr/>
        <p:txBody>
          <a:bodyPr rtlCol="0">
            <a:normAutofit/>
          </a:bodyPr>
          <a:lstStyle/>
          <a:p>
            <a:pPr fontAlgn="auto">
              <a:spcAft>
                <a:spcPts val="0"/>
              </a:spcAft>
              <a:defRPr/>
            </a:pPr>
            <a:r>
              <a:rPr lang="el-GR" b="1" dirty="0" smtClean="0">
                <a:solidFill>
                  <a:srgbClr val="604A7B"/>
                </a:solidFill>
              </a:rPr>
              <a:t>Προστατευτικά καλύμματα </a:t>
            </a:r>
          </a:p>
        </p:txBody>
      </p:sp>
      <p:sp>
        <p:nvSpPr>
          <p:cNvPr id="5" name="4 - TextBox"/>
          <p:cNvSpPr txBox="1"/>
          <p:nvPr/>
        </p:nvSpPr>
        <p:spPr>
          <a:xfrm>
            <a:off x="6011766" y="4278377"/>
            <a:ext cx="3024730" cy="1631216"/>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Κατασκευάζονται  από βαμβακερό ύφασμα ή </a:t>
            </a:r>
            <a:r>
              <a:rPr lang="en-US" sz="2000" dirty="0" err="1">
                <a:solidFill>
                  <a:prstClr val="white"/>
                </a:solidFill>
                <a:latin typeface="Calibri"/>
              </a:rPr>
              <a:t>Tyvek</a:t>
            </a:r>
            <a:r>
              <a:rPr lang="en-US" sz="2000" dirty="0">
                <a:solidFill>
                  <a:prstClr val="white"/>
                </a:solidFill>
                <a:latin typeface="Calibri"/>
              </a:rPr>
              <a:t> 1422A . </a:t>
            </a:r>
            <a:r>
              <a:rPr lang="el-GR" sz="2000" dirty="0">
                <a:solidFill>
                  <a:prstClr val="white"/>
                </a:solidFill>
                <a:latin typeface="Calibri"/>
              </a:rPr>
              <a:t>Το ύφασμα έχει το πλεονέκτημα ότι μπορεί να πλυθεί.</a:t>
            </a:r>
          </a:p>
        </p:txBody>
      </p:sp>
      <p:pic>
        <p:nvPicPr>
          <p:cNvPr id="4100" name="5 - Εικόνα" descr="DSC07482a.jpg" title="Προστατευτικά καλύμματα "/>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1340768"/>
            <a:ext cx="5429250" cy="45688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6"/>
          <p:cNvSpPr txBox="1"/>
          <p:nvPr/>
        </p:nvSpPr>
        <p:spPr>
          <a:xfrm>
            <a:off x="2607759" y="5898175"/>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p14="http://schemas.microsoft.com/office/powerpoint/2010/main" val="37912713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0" y="116632"/>
            <a:ext cx="9144000" cy="908720"/>
          </a:xfrm>
        </p:spPr>
        <p:txBody>
          <a:bodyPr>
            <a:normAutofit fontScale="90000"/>
          </a:bodyPr>
          <a:lstStyle/>
          <a:p>
            <a:pPr eaLnBrk="1" hangingPunct="1">
              <a:defRPr/>
            </a:pPr>
            <a:r>
              <a:rPr lang="el-GR" sz="4400" b="1" dirty="0" smtClean="0">
                <a:solidFill>
                  <a:schemeClr val="accent4">
                    <a:lumMod val="75000"/>
                  </a:schemeClr>
                </a:solidFill>
              </a:rPr>
              <a:t>Αποθήκευση σε κουτί ή ερμάρι </a:t>
            </a:r>
            <a:r>
              <a:rPr lang="el-GR" sz="3600" b="0" dirty="0" smtClean="0">
                <a:solidFill>
                  <a:schemeClr val="accent4">
                    <a:lumMod val="75000"/>
                  </a:schemeClr>
                </a:solidFill>
              </a:rPr>
              <a:t>(1 από 4)</a:t>
            </a:r>
          </a:p>
        </p:txBody>
      </p:sp>
      <p:sp>
        <p:nvSpPr>
          <p:cNvPr id="50179" name="2 - Θέση περιεχομένου"/>
          <p:cNvSpPr>
            <a:spLocks noGrp="1"/>
          </p:cNvSpPr>
          <p:nvPr>
            <p:ph idx="1"/>
          </p:nvPr>
        </p:nvSpPr>
        <p:spPr>
          <a:xfrm>
            <a:off x="323528" y="1268760"/>
            <a:ext cx="5626968" cy="2592288"/>
          </a:xfrm>
        </p:spPr>
        <p:txBody>
          <a:bodyPr/>
          <a:lstStyle/>
          <a:p>
            <a:pPr eaLnBrk="1" hangingPunct="1">
              <a:lnSpc>
                <a:spcPct val="110000"/>
              </a:lnSpc>
            </a:pPr>
            <a:r>
              <a:rPr lang="el-GR" sz="2400" dirty="0" smtClean="0"/>
              <a:t>Σε περίπτωση τρισδιάστατων αντικειμένων τα οποία βρίσκονται σε πολύ κακή κατάσταση και δεν μπορούν να αποθηκευτούν κρεμασμένα, τότε πρέπει να φυλαχτούν επίπεδα σε συρτάρια ή κουτιά από </a:t>
            </a:r>
            <a:r>
              <a:rPr lang="el-GR" sz="2400" dirty="0" err="1" smtClean="0"/>
              <a:t>αντιόξινο</a:t>
            </a:r>
            <a:r>
              <a:rPr lang="el-GR" sz="2400" dirty="0" smtClean="0"/>
              <a:t> υλικό. </a:t>
            </a:r>
          </a:p>
        </p:txBody>
      </p:sp>
      <p:pic>
        <p:nvPicPr>
          <p:cNvPr id="50180" name="Picture 10" descr="http://cdn.spacesaver.com/content/media/archival-storage-archival-storage-ottawa-on-041720121257352656-640.jpg" title="Αποθήκευση σε ερμάρι"/>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1143795"/>
            <a:ext cx="2682875" cy="39290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7 - TextBox"/>
          <p:cNvSpPr txBox="1"/>
          <p:nvPr/>
        </p:nvSpPr>
        <p:spPr>
          <a:xfrm>
            <a:off x="6052417" y="5399637"/>
            <a:ext cx="2714626" cy="400110"/>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Αποθήκευση σε ερμάρι.</a:t>
            </a:r>
            <a:r>
              <a:rPr lang="en-GB" sz="2000" dirty="0">
                <a:solidFill>
                  <a:prstClr val="white"/>
                </a:solidFill>
                <a:latin typeface="Calibri"/>
                <a:cs typeface="Arial" charset="0"/>
                <a:hlinkClick r:id="rId4"/>
              </a:rPr>
              <a:t> </a:t>
            </a:r>
            <a:endParaRPr lang="el-GR" dirty="0">
              <a:solidFill>
                <a:prstClr val="white"/>
              </a:solidFill>
              <a:cs typeface="Arial" charset="0"/>
            </a:endParaRPr>
          </a:p>
        </p:txBody>
      </p:sp>
      <p:sp>
        <p:nvSpPr>
          <p:cNvPr id="3" name="Ορθογώνιο 2"/>
          <p:cNvSpPr/>
          <p:nvPr/>
        </p:nvSpPr>
        <p:spPr>
          <a:xfrm>
            <a:off x="6453497" y="5072857"/>
            <a:ext cx="1944216" cy="276999"/>
          </a:xfrm>
          <a:prstGeom prst="rect">
            <a:avLst/>
          </a:prstGeom>
        </p:spPr>
        <p:txBody>
          <a:bodyPr wrap="square">
            <a:spAutoFit/>
          </a:bodyPr>
          <a:lstStyle/>
          <a:p>
            <a:pPr algn="ctr">
              <a:defRPr/>
            </a:pPr>
            <a:r>
              <a:rPr lang="en-GB" sz="1200" dirty="0" smtClean="0">
                <a:solidFill>
                  <a:prstClr val="white"/>
                </a:solidFill>
                <a:latin typeface="Calibri"/>
                <a:cs typeface="Arial" charset="0"/>
                <a:hlinkClick r:id="rId4"/>
              </a:rPr>
              <a:t>spacesaver.com</a:t>
            </a:r>
            <a:endParaRPr lang="el-GR" sz="1200" dirty="0">
              <a:solidFill>
                <a:prstClr val="white"/>
              </a:solidFill>
              <a:latin typeface="Calibri"/>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p14="http://schemas.microsoft.com/office/powerpoint/2010/main" val="2074004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fontScale="90000"/>
          </a:bodyPr>
          <a:lstStyle/>
          <a:p>
            <a:pPr>
              <a:defRPr/>
            </a:pPr>
            <a:r>
              <a:rPr lang="el-GR" sz="4400" b="1" dirty="0" smtClean="0">
                <a:solidFill>
                  <a:schemeClr val="accent4">
                    <a:lumMod val="75000"/>
                  </a:schemeClr>
                </a:solidFill>
              </a:rPr>
              <a:t>Αποθήκευση σε κουτί ή ερμάρι </a:t>
            </a:r>
            <a:r>
              <a:rPr lang="el-GR" sz="3600" b="0" dirty="0" smtClean="0">
                <a:solidFill>
                  <a:schemeClr val="accent4">
                    <a:lumMod val="75000"/>
                  </a:schemeClr>
                </a:solidFill>
              </a:rPr>
              <a:t>(2 από 4)</a:t>
            </a:r>
            <a:endParaRPr lang="el-GR" sz="3600" b="0" dirty="0">
              <a:solidFill>
                <a:schemeClr val="accent4">
                  <a:lumMod val="75000"/>
                </a:schemeClr>
              </a:solidFill>
            </a:endParaRPr>
          </a:p>
        </p:txBody>
      </p:sp>
      <p:sp>
        <p:nvSpPr>
          <p:cNvPr id="51203" name="2 - Θέση περιεχομένου"/>
          <p:cNvSpPr>
            <a:spLocks noGrp="1"/>
          </p:cNvSpPr>
          <p:nvPr>
            <p:ph idx="1"/>
          </p:nvPr>
        </p:nvSpPr>
        <p:spPr/>
        <p:txBody>
          <a:bodyPr>
            <a:normAutofit/>
          </a:bodyPr>
          <a:lstStyle/>
          <a:p>
            <a:pPr>
              <a:spcBef>
                <a:spcPts val="1800"/>
              </a:spcBef>
            </a:pPr>
            <a:r>
              <a:rPr lang="el-GR" sz="2400" dirty="0" smtClean="0"/>
              <a:t>Η μονάδα αποθήκευσης που θα επιλεχτεί πρέπει να είναι αρκετά μεγάλη για να δεχθεί το ύφασμα με το ελάχιστο δίπλωμα. </a:t>
            </a:r>
          </a:p>
          <a:p>
            <a:pPr>
              <a:spcBef>
                <a:spcPts val="1800"/>
              </a:spcBef>
            </a:pPr>
            <a:r>
              <a:rPr lang="el-GR" sz="2400" dirty="0" smtClean="0"/>
              <a:t>Επενδύεται εσωτερικά με </a:t>
            </a:r>
            <a:r>
              <a:rPr lang="el-GR" sz="2400" dirty="0" err="1" smtClean="0"/>
              <a:t>πλυμμένο</a:t>
            </a:r>
            <a:r>
              <a:rPr lang="el-GR" sz="2400" dirty="0" smtClean="0"/>
              <a:t> βαμβακερό ύφασμα ή </a:t>
            </a:r>
            <a:r>
              <a:rPr lang="el-GR" sz="2400" dirty="0" err="1" smtClean="0"/>
              <a:t>αντιόξινο</a:t>
            </a:r>
            <a:r>
              <a:rPr lang="el-GR" sz="2400" dirty="0" smtClean="0"/>
              <a:t> χαρτί.</a:t>
            </a:r>
          </a:p>
          <a:p>
            <a:pPr>
              <a:spcBef>
                <a:spcPts val="1800"/>
              </a:spcBef>
            </a:pPr>
            <a:r>
              <a:rPr lang="el-GR" sz="2400" dirty="0" smtClean="0"/>
              <a:t>Το υλικό επένδυσης μπορεί να χρησιμοποιηθεί για να σηκωθεί το αντικείμενο μέσα και έξω από το κουτί ή το συρτάρι. </a:t>
            </a:r>
          </a:p>
          <a:p>
            <a:pPr>
              <a:spcBef>
                <a:spcPts val="1800"/>
              </a:spcBef>
            </a:pPr>
            <a:r>
              <a:rPr lang="el-GR" sz="2400" dirty="0" smtClean="0"/>
              <a:t>Το βαμβακερό ύφασμα έχει το πλεονέκτημα ότι μπορεί να πλυθεί περιοδικά και να επαναχρησιμοποιηθεί. </a:t>
            </a:r>
          </a:p>
          <a:p>
            <a:pPr>
              <a:spcBef>
                <a:spcPts val="1800"/>
              </a:spcBef>
            </a:pPr>
            <a:r>
              <a:rPr lang="el-GR" sz="2400" dirty="0" smtClean="0"/>
              <a:t>Τα χαρτιά πρέπει να αντικατασταθούν όταν γίνουν όξινα. </a:t>
            </a:r>
          </a:p>
          <a:p>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p14="http://schemas.microsoft.com/office/powerpoint/2010/main" val="303618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Α. Χρήση ταινίας </a:t>
            </a:r>
            <a:r>
              <a:rPr lang="en-US" b="1" dirty="0" err="1" smtClean="0">
                <a:solidFill>
                  <a:schemeClr val="accent4">
                    <a:lumMod val="75000"/>
                  </a:schemeClr>
                </a:solidFill>
              </a:rPr>
              <a:t>velcro</a:t>
            </a:r>
            <a:endParaRPr lang="el-GR" b="1" dirty="0" smtClean="0">
              <a:solidFill>
                <a:schemeClr val="accent4">
                  <a:lumMod val="75000"/>
                </a:schemeClr>
              </a:solidFill>
            </a:endParaRPr>
          </a:p>
        </p:txBody>
      </p:sp>
      <p:sp>
        <p:nvSpPr>
          <p:cNvPr id="7171" name="2 - Θέση περιεχομένου"/>
          <p:cNvSpPr>
            <a:spLocks noGrp="1"/>
          </p:cNvSpPr>
          <p:nvPr>
            <p:ph idx="1"/>
          </p:nvPr>
        </p:nvSpPr>
        <p:spPr/>
        <p:txBody>
          <a:bodyPr/>
          <a:lstStyle/>
          <a:p>
            <a:pPr eaLnBrk="1" hangingPunct="1">
              <a:spcBef>
                <a:spcPts val="3000"/>
              </a:spcBef>
            </a:pPr>
            <a:r>
              <a:rPr lang="el-GR" sz="2400" dirty="0" smtClean="0"/>
              <a:t>Τα επίπεδα αντικείμενα μπορούν να αναρτηθούν με πολλούς τρόπους, αλλά ο πιο συνηθισμένος είναι με χρήση ταινιών </a:t>
            </a:r>
            <a:r>
              <a:rPr lang="en-US" sz="2400" dirty="0" smtClean="0"/>
              <a:t>Velcro</a:t>
            </a:r>
            <a:r>
              <a:rPr lang="el-GR" sz="2400" dirty="0" smtClean="0"/>
              <a:t> λόγω των πλεονεκτημάτων που παρουσιάζουν. </a:t>
            </a:r>
          </a:p>
          <a:p>
            <a:pPr eaLnBrk="1" hangingPunct="1">
              <a:spcBef>
                <a:spcPts val="3000"/>
              </a:spcBef>
            </a:pPr>
            <a:r>
              <a:rPr lang="el-GR" sz="2400" dirty="0" smtClean="0"/>
              <a:t>Ο δεσμός που αναπτύσσεται μεταξύ των θηλιών και των άγκιστρων των ταινιών αυτών είναι πολύ ισχυρός και ικανός να αντέξει μεγάλο βάρος, άρα το βάρος του αντικειμένου κατανέμεται ομοιόμορφα. </a:t>
            </a:r>
          </a:p>
          <a:p>
            <a:pPr eaLnBrk="1" hangingPunct="1">
              <a:spcBef>
                <a:spcPts val="3000"/>
              </a:spcBef>
            </a:pPr>
            <a:r>
              <a:rPr lang="el-GR" sz="2400" dirty="0" smtClean="0"/>
              <a:t>Ένα άλλο πλεονέκτημα της μεθόδου αυτής είναι ότι τα αντικείμενα μπορούν να αποσπαστούν εύκολα σε περίπτωση ανάγκης.</a:t>
            </a:r>
            <a:r>
              <a:rPr lang="el-GR" sz="2400" i="1" dirty="0" smtClean="0"/>
              <a:t> </a:t>
            </a:r>
            <a:endParaRPr lang="el-GR" sz="2400" dirty="0" smtClean="0"/>
          </a:p>
          <a:p>
            <a:pPr eaLnBrk="1" hangingPunct="1"/>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337144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0" y="116632"/>
            <a:ext cx="9144000" cy="908720"/>
          </a:xfrm>
        </p:spPr>
        <p:txBody>
          <a:bodyPr>
            <a:normAutofit fontScale="90000"/>
          </a:bodyPr>
          <a:lstStyle/>
          <a:p>
            <a:pPr eaLnBrk="1" hangingPunct="1">
              <a:defRPr/>
            </a:pPr>
            <a:r>
              <a:rPr lang="el-GR" sz="4400" b="1" dirty="0" smtClean="0">
                <a:solidFill>
                  <a:schemeClr val="accent4">
                    <a:lumMod val="75000"/>
                  </a:schemeClr>
                </a:solidFill>
              </a:rPr>
              <a:t>Αποθήκευση σε κουτί ή ερμάρι </a:t>
            </a:r>
            <a:r>
              <a:rPr lang="el-GR" sz="3600" b="0" dirty="0" smtClean="0">
                <a:solidFill>
                  <a:schemeClr val="accent4">
                    <a:lumMod val="75000"/>
                  </a:schemeClr>
                </a:solidFill>
              </a:rPr>
              <a:t>(3 από 4)</a:t>
            </a:r>
          </a:p>
        </p:txBody>
      </p:sp>
      <p:sp>
        <p:nvSpPr>
          <p:cNvPr id="52227" name="2 - Θέση περιεχομένου"/>
          <p:cNvSpPr>
            <a:spLocks noGrp="1"/>
          </p:cNvSpPr>
          <p:nvPr>
            <p:ph idx="1"/>
          </p:nvPr>
        </p:nvSpPr>
        <p:spPr>
          <a:xfrm>
            <a:off x="30088" y="1196752"/>
            <a:ext cx="8938712" cy="5040560"/>
          </a:xfrm>
        </p:spPr>
        <p:txBody>
          <a:bodyPr/>
          <a:lstStyle/>
          <a:p>
            <a:pPr eaLnBrk="1" hangingPunct="1">
              <a:spcBef>
                <a:spcPts val="1200"/>
              </a:spcBef>
            </a:pPr>
            <a:r>
              <a:rPr lang="el-GR" sz="2400" dirty="0" smtClean="0"/>
              <a:t>Το αντικείμενο τοποθετείται με τις λιγότερες δυνατές τσακίσεις. Κάθε τσάκιση «γεμίζεται» με </a:t>
            </a:r>
            <a:r>
              <a:rPr lang="el-GR" sz="2400" dirty="0" err="1" smtClean="0"/>
              <a:t>αντιόξινο</a:t>
            </a:r>
            <a:r>
              <a:rPr lang="el-GR" sz="2400" dirty="0" smtClean="0"/>
              <a:t> χαρτί, σωλήνα αφρού πολυαιθυλενίου ή «λουκάνικα» φτιαγμένα από πολυεστερική βάτα καλυμμένη με βαμβακερό ύφασμα. Αυτό θα αποτρέψει την εμφάνιση καταστρεπτικών τσακίσεων. </a:t>
            </a:r>
          </a:p>
          <a:p>
            <a:pPr eaLnBrk="1" hangingPunct="1">
              <a:spcBef>
                <a:spcPts val="1200"/>
              </a:spcBef>
            </a:pPr>
            <a:r>
              <a:rPr lang="el-GR" sz="2400" dirty="0" smtClean="0"/>
              <a:t>Συνίσταται επίσης η εναλλαγή του τρόπου διπλώματος των υφασμάτινων αντικειμένων συχνά για να μετατεθούν οι τσακίσεις. </a:t>
            </a:r>
          </a:p>
          <a:p>
            <a:pPr eaLnBrk="1" hangingPunct="1"/>
            <a:endParaRPr lang="el-GR" dirty="0" smtClean="0"/>
          </a:p>
        </p:txBody>
      </p:sp>
      <p:pic>
        <p:nvPicPr>
          <p:cNvPr id="52228" name="Picture 4" descr="http://4.bp.blogspot.com/-oMc-GpW4OMA/T5cdcCsTW3I/AAAAAAAACSE/rGY1zTdE3uI/s320/Costume+care+cabinet+2.jpg" title="Φόρεμα αποθηκευμένο σε κουτί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4214381"/>
            <a:ext cx="3028648" cy="2271486"/>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4 - TextBox"/>
          <p:cNvSpPr txBox="1"/>
          <p:nvPr/>
        </p:nvSpPr>
        <p:spPr>
          <a:xfrm>
            <a:off x="4470698" y="5777981"/>
            <a:ext cx="3286125"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Φόρεμα αποθηκευμένο σε </a:t>
            </a:r>
            <a:r>
              <a:rPr lang="el-GR" sz="2000" dirty="0" smtClean="0">
                <a:solidFill>
                  <a:prstClr val="white"/>
                </a:solidFill>
                <a:latin typeface="Calibri"/>
                <a:cs typeface="Arial" charset="0"/>
              </a:rPr>
              <a:t>κουτί</a:t>
            </a:r>
            <a:endParaRPr lang="el-GR" dirty="0">
              <a:solidFill>
                <a:prstClr val="black"/>
              </a:solidFill>
              <a:cs typeface="Arial" charset="0"/>
            </a:endParaRPr>
          </a:p>
        </p:txBody>
      </p:sp>
      <p:sp>
        <p:nvSpPr>
          <p:cNvPr id="3" name="Ορθογώνιο 2"/>
          <p:cNvSpPr/>
          <p:nvPr/>
        </p:nvSpPr>
        <p:spPr>
          <a:xfrm>
            <a:off x="1321716" y="6485867"/>
            <a:ext cx="2904479" cy="276999"/>
          </a:xfrm>
          <a:prstGeom prst="rect">
            <a:avLst/>
          </a:prstGeom>
        </p:spPr>
        <p:txBody>
          <a:bodyPr wrap="square">
            <a:spAutoFit/>
          </a:bodyPr>
          <a:lstStyle/>
          <a:p>
            <a:pPr algn="ctr"/>
            <a:r>
              <a:rPr lang="en-US" sz="1200" dirty="0" smtClean="0">
                <a:solidFill>
                  <a:prstClr val="black"/>
                </a:solidFill>
                <a:latin typeface="Calibri"/>
                <a:hlinkClick r:id="rId3"/>
              </a:rPr>
              <a:t>coronadolibrarylookout.blogspot.gr</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p14="http://schemas.microsoft.com/office/powerpoint/2010/main" val="2695776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0" y="116632"/>
            <a:ext cx="9144000" cy="908720"/>
          </a:xfrm>
        </p:spPr>
        <p:txBody>
          <a:bodyPr>
            <a:normAutofit fontScale="90000"/>
          </a:bodyPr>
          <a:lstStyle/>
          <a:p>
            <a:pPr eaLnBrk="1" hangingPunct="1">
              <a:defRPr/>
            </a:pPr>
            <a:r>
              <a:rPr lang="el-GR" sz="4400" b="1" dirty="0" smtClean="0">
                <a:solidFill>
                  <a:schemeClr val="accent4">
                    <a:lumMod val="75000"/>
                  </a:schemeClr>
                </a:solidFill>
              </a:rPr>
              <a:t>Αποθήκευση σε κουτί ή ερμάρι </a:t>
            </a:r>
            <a:r>
              <a:rPr lang="el-GR" sz="3600" b="0" dirty="0" smtClean="0">
                <a:solidFill>
                  <a:schemeClr val="accent4">
                    <a:lumMod val="75000"/>
                  </a:schemeClr>
                </a:solidFill>
              </a:rPr>
              <a:t>(4 από 4)</a:t>
            </a:r>
          </a:p>
        </p:txBody>
      </p:sp>
      <p:sp>
        <p:nvSpPr>
          <p:cNvPr id="53251" name="2 - Θέση περιεχομένου"/>
          <p:cNvSpPr>
            <a:spLocks noGrp="1"/>
          </p:cNvSpPr>
          <p:nvPr>
            <p:ph idx="1"/>
          </p:nvPr>
        </p:nvSpPr>
        <p:spPr>
          <a:xfrm>
            <a:off x="485369" y="1124744"/>
            <a:ext cx="8363273" cy="2808313"/>
          </a:xfrm>
        </p:spPr>
        <p:txBody>
          <a:bodyPr>
            <a:normAutofit/>
          </a:bodyPr>
          <a:lstStyle/>
          <a:p>
            <a:pPr eaLnBrk="1" hangingPunct="1"/>
            <a:r>
              <a:rPr lang="el-GR" sz="2400" dirty="0" smtClean="0"/>
              <a:t>Εάν είναι δυνατόν, πρέπει να αποφεύγεται η τοποθέτηση υφασμάτων το ένα πάνω από το άλλο. Το συγκεντρωμένο βάρος μπορεί να προκαλέσει φθορά στο πρώτο ύφασμα. Εάν, λόγω έλλειψης χώρου αυτό δεν μπορεί να αποφευχθεί, τα βαρύτερα υφάσματα τοποθετούνται πρώτα και ενδιάμεσα ενδείκνυται η χρήση βαμβακερών φύλλων ή </a:t>
            </a:r>
            <a:r>
              <a:rPr lang="el-GR" sz="2400" dirty="0" err="1" smtClean="0"/>
              <a:t>αντιόξινων</a:t>
            </a:r>
            <a:r>
              <a:rPr lang="el-GR" sz="2400" dirty="0" smtClean="0"/>
              <a:t> χαρτιών.</a:t>
            </a:r>
          </a:p>
          <a:p>
            <a:pPr eaLnBrk="1" hangingPunct="1"/>
            <a:endParaRPr lang="el-GR" dirty="0" smtClean="0"/>
          </a:p>
        </p:txBody>
      </p:sp>
      <p:sp>
        <p:nvSpPr>
          <p:cNvPr id="5" name="4 - TextBox"/>
          <p:cNvSpPr txBox="1"/>
          <p:nvPr/>
        </p:nvSpPr>
        <p:spPr>
          <a:xfrm>
            <a:off x="928688" y="5949280"/>
            <a:ext cx="7395041"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Χρήση φύλλων </a:t>
            </a:r>
            <a:r>
              <a:rPr lang="el-GR" sz="2000" dirty="0" err="1">
                <a:solidFill>
                  <a:prstClr val="white"/>
                </a:solidFill>
                <a:latin typeface="Calibri"/>
                <a:cs typeface="Arial" charset="0"/>
              </a:rPr>
              <a:t>αντιόξινου</a:t>
            </a:r>
            <a:r>
              <a:rPr lang="el-GR" sz="2000" dirty="0">
                <a:solidFill>
                  <a:prstClr val="white"/>
                </a:solidFill>
                <a:latin typeface="Calibri"/>
                <a:cs typeface="Arial" charset="0"/>
              </a:rPr>
              <a:t> χαρτιού για τον διαχωρισμό αντικειμένων μέσα στο </a:t>
            </a:r>
            <a:r>
              <a:rPr lang="el-GR" sz="2000" dirty="0" smtClean="0">
                <a:solidFill>
                  <a:prstClr val="white"/>
                </a:solidFill>
                <a:latin typeface="Calibri"/>
                <a:cs typeface="Arial" charset="0"/>
              </a:rPr>
              <a:t>κουτί</a:t>
            </a:r>
            <a:r>
              <a:rPr lang="en-US" sz="2000" dirty="0" smtClean="0">
                <a:solidFill>
                  <a:prstClr val="white"/>
                </a:solidFill>
                <a:latin typeface="Calibri"/>
                <a:cs typeface="Arial" charset="0"/>
              </a:rPr>
              <a:t>.</a:t>
            </a:r>
            <a:endParaRPr lang="el-GR" dirty="0">
              <a:solidFill>
                <a:prstClr val="black"/>
              </a:solidFill>
              <a:latin typeface="Calibri"/>
              <a:cs typeface="Arial" charset="0"/>
            </a:endParaRPr>
          </a:p>
        </p:txBody>
      </p:sp>
      <p:pic>
        <p:nvPicPr>
          <p:cNvPr id="8" name="Picture 2" descr="C:\Users\user\Desktop\Μάθημα-2013-14\Anna-13\DSC07598.JPG"/>
          <p:cNvPicPr>
            <a:picLocks noChangeAspect="1" noChangeArrowheads="1"/>
          </p:cNvPicPr>
          <p:nvPr/>
        </p:nvPicPr>
        <p:blipFill>
          <a:blip r:embed="rId3">
            <a:extLst>
              <a:ext uri="{28A0092B-C50C-407E-A947-70E740481C1C}">
                <a14:useLocalDpi xmlns:a14="http://schemas.microsoft.com/office/drawing/2010/main" val="0"/>
              </a:ext>
            </a:extLst>
          </a:blip>
          <a:srcRect l="9866" t="17542" r="4617" b="23256"/>
          <a:stretch>
            <a:fillRect/>
          </a:stretch>
        </p:blipFill>
        <p:spPr bwMode="auto">
          <a:xfrm>
            <a:off x="4667006" y="3759200"/>
            <a:ext cx="3643312" cy="18923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C:\Users\user\Desktop\Μάθημα-2013-14\Anna-13\DSC07599.JPG"/>
          <p:cNvPicPr>
            <a:picLocks noChangeAspect="1" noChangeArrowheads="1"/>
          </p:cNvPicPr>
          <p:nvPr/>
        </p:nvPicPr>
        <p:blipFill>
          <a:blip r:embed="rId4">
            <a:extLst>
              <a:ext uri="{28A0092B-C50C-407E-A947-70E740481C1C}">
                <a14:useLocalDpi xmlns:a14="http://schemas.microsoft.com/office/drawing/2010/main" val="0"/>
              </a:ext>
            </a:extLst>
          </a:blip>
          <a:srcRect l="6578" t="17542" r="4617" b="16678"/>
          <a:stretch>
            <a:fillRect/>
          </a:stretch>
        </p:blipFill>
        <p:spPr bwMode="auto">
          <a:xfrm>
            <a:off x="928688" y="3763557"/>
            <a:ext cx="3357562" cy="1865312"/>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9 - TextBox"/>
          <p:cNvSpPr txBox="1"/>
          <p:nvPr/>
        </p:nvSpPr>
        <p:spPr>
          <a:xfrm>
            <a:off x="1964530" y="5651500"/>
            <a:ext cx="1285875" cy="285750"/>
          </a:xfrm>
          <a:prstGeom prst="rect">
            <a:avLst/>
          </a:prstGeom>
          <a:noFill/>
        </p:spPr>
        <p:txBody>
          <a:bodyPr>
            <a:spAutoFit/>
          </a:bodyPr>
          <a:lstStyle/>
          <a:p>
            <a:pP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11" name="9 - TextBox"/>
          <p:cNvSpPr txBox="1"/>
          <p:nvPr/>
        </p:nvSpPr>
        <p:spPr>
          <a:xfrm>
            <a:off x="5822156" y="5628869"/>
            <a:ext cx="1285875" cy="285750"/>
          </a:xfrm>
          <a:prstGeom prst="rect">
            <a:avLst/>
          </a:prstGeom>
          <a:noFill/>
        </p:spPr>
        <p:txBody>
          <a:bodyPr>
            <a:spAutoFit/>
          </a:bodyPr>
          <a:lstStyle/>
          <a:p>
            <a:pPr fontAlgn="auto">
              <a:spcBef>
                <a:spcPts val="0"/>
              </a:spcBef>
              <a:spcAft>
                <a:spcPts val="0"/>
              </a:spcAft>
              <a:defRPr/>
            </a:pPr>
            <a:r>
              <a:rPr lang="el-GR" sz="1200" dirty="0">
                <a:solidFill>
                  <a:prstClr val="black">
                    <a:lumMod val="75000"/>
                    <a:lumOff val="25000"/>
                  </a:prstClr>
                </a:solidFill>
                <a:latin typeface="Calibri"/>
              </a:rPr>
              <a:t>Άννα Καρατζάνη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p14="http://schemas.microsoft.com/office/powerpoint/2010/main" val="3909185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Αξεσουάρ ενδυμάτων</a:t>
            </a:r>
          </a:p>
        </p:txBody>
      </p:sp>
      <p:sp>
        <p:nvSpPr>
          <p:cNvPr id="54275" name="2 - Θέση περιεχομένου"/>
          <p:cNvSpPr>
            <a:spLocks noGrp="1"/>
          </p:cNvSpPr>
          <p:nvPr>
            <p:ph idx="1"/>
          </p:nvPr>
        </p:nvSpPr>
        <p:spPr/>
        <p:txBody>
          <a:bodyPr>
            <a:normAutofit/>
          </a:bodyPr>
          <a:lstStyle/>
          <a:p>
            <a:pPr eaLnBrk="1" hangingPunct="1">
              <a:spcBef>
                <a:spcPts val="2400"/>
              </a:spcBef>
            </a:pPr>
            <a:r>
              <a:rPr lang="el-GR" sz="2400" dirty="0" smtClean="0"/>
              <a:t>Τα διάφορα αξεσουάρ υφασμάτινα και μη αποθηκεύονται συνήθως χωριστά από τα ενδύματα σε κατάλληλα διαμορφωμένα ερμάρια ή κουτιά. </a:t>
            </a:r>
          </a:p>
          <a:p>
            <a:pPr eaLnBrk="1" hangingPunct="1">
              <a:spcBef>
                <a:spcPts val="2400"/>
              </a:spcBef>
            </a:pPr>
            <a:r>
              <a:rPr lang="el-GR" sz="2400" dirty="0" smtClean="0"/>
              <a:t>Για τα αντικείμενα αυτά απαιτείται συνήθως κάποια ειδική κατασκευή με μπλοκ </a:t>
            </a:r>
            <a:r>
              <a:rPr lang="en-US" sz="2400" dirty="0" err="1" smtClean="0"/>
              <a:t>ethafoam</a:t>
            </a:r>
            <a:r>
              <a:rPr lang="en-US" sz="2400" dirty="0" smtClean="0"/>
              <a:t> </a:t>
            </a:r>
            <a:r>
              <a:rPr lang="el-GR" sz="2400" dirty="0" smtClean="0"/>
              <a:t>ή </a:t>
            </a:r>
            <a:r>
              <a:rPr lang="en-US" sz="2400" dirty="0" err="1" smtClean="0"/>
              <a:t>plastazote</a:t>
            </a:r>
            <a:r>
              <a:rPr lang="el-GR" sz="2400" dirty="0" smtClean="0"/>
              <a:t> ώστε να μην μετακινούνται από την θέση τους.</a:t>
            </a: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p14="http://schemas.microsoft.com/office/powerpoint/2010/main" val="27218940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Παπούτσια</a:t>
            </a:r>
            <a:r>
              <a:rPr lang="el-GR" sz="4400" b="1" dirty="0" smtClean="0">
                <a:solidFill>
                  <a:schemeClr val="accent4">
                    <a:lumMod val="75000"/>
                  </a:schemeClr>
                </a:solidFill>
              </a:rPr>
              <a:t> </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sp>
        <p:nvSpPr>
          <p:cNvPr id="9" name="8 - TextBox"/>
          <p:cNvSpPr txBox="1"/>
          <p:nvPr/>
        </p:nvSpPr>
        <p:spPr>
          <a:xfrm>
            <a:off x="4429125" y="4509120"/>
            <a:ext cx="3190875"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Ειδική κατασκευή για την αποθήκευση σανδαλιών</a:t>
            </a:r>
            <a:r>
              <a:rPr lang="el-GR" sz="2000" dirty="0" smtClean="0">
                <a:solidFill>
                  <a:prstClr val="white"/>
                </a:solidFill>
                <a:latin typeface="Calibri"/>
                <a:cs typeface="Arial" charset="0"/>
              </a:rPr>
              <a:t>.</a:t>
            </a:r>
            <a:endParaRPr lang="el-GR" sz="2000" dirty="0">
              <a:solidFill>
                <a:prstClr val="white"/>
              </a:solidFill>
              <a:latin typeface="Calibri"/>
              <a:cs typeface="Arial" charset="0"/>
            </a:endParaRPr>
          </a:p>
        </p:txBody>
      </p:sp>
      <p:pic>
        <p:nvPicPr>
          <p:cNvPr id="55299" name="Picture 6" descr="Women's shoes, Mexican, Leather, 5 x 12 x 19.5 cm (1 15/16 x 4 3/4 x 7 11/16 in.), Gift of Miss Sarah M. Spooner, 93.164-5." title="Ειδική κατασκευή για την αποθήκευση σανδαλιών."/>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813" y="1500188"/>
            <a:ext cx="3286125" cy="264953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Ορθογώνιο 9"/>
          <p:cNvSpPr/>
          <p:nvPr/>
        </p:nvSpPr>
        <p:spPr>
          <a:xfrm rot="16200000">
            <a:off x="107253" y="3479104"/>
            <a:ext cx="1080120" cy="276999"/>
          </a:xfrm>
          <a:prstGeom prst="rect">
            <a:avLst/>
          </a:prstGeom>
        </p:spPr>
        <p:txBody>
          <a:bodyPr wrap="square">
            <a:spAutoFit/>
          </a:bodyPr>
          <a:lstStyle/>
          <a:p>
            <a:pPr algn="ctr"/>
            <a:r>
              <a:rPr lang="en-US" sz="1200" dirty="0" smtClean="0">
                <a:solidFill>
                  <a:prstClr val="black"/>
                </a:solidFill>
                <a:latin typeface="Calibri"/>
                <a:hlinkClick r:id="rId4"/>
              </a:rPr>
              <a:t>mfa.org</a:t>
            </a:r>
            <a:endParaRPr lang="el-GR" sz="1200" dirty="0">
              <a:solidFill>
                <a:prstClr val="black"/>
              </a:solidFill>
              <a:latin typeface="Calibri"/>
            </a:endParaRPr>
          </a:p>
        </p:txBody>
      </p:sp>
      <p:pic>
        <p:nvPicPr>
          <p:cNvPr id="55300" name="Picture 8" descr="http://www.mfa.org/sites/default/files/Shoes2.jpg" title="Ειδική κατασκευή για την αποθήκευση σανδαλιών."/>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5813" y="4214813"/>
            <a:ext cx="3286125" cy="23542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1888815" y="6571849"/>
            <a:ext cx="1080120" cy="276999"/>
          </a:xfrm>
          <a:prstGeom prst="rect">
            <a:avLst/>
          </a:prstGeom>
        </p:spPr>
        <p:txBody>
          <a:bodyPr wrap="square">
            <a:spAutoFit/>
          </a:bodyPr>
          <a:lstStyle/>
          <a:p>
            <a:pPr algn="ctr"/>
            <a:r>
              <a:rPr lang="en-US" sz="1200" dirty="0" smtClean="0">
                <a:solidFill>
                  <a:prstClr val="black"/>
                </a:solidFill>
                <a:latin typeface="Calibri"/>
                <a:hlinkClick r:id="rId4"/>
              </a:rPr>
              <a:t>mfa.org</a:t>
            </a:r>
            <a:endParaRPr lang="el-GR" sz="1200" dirty="0">
              <a:solidFill>
                <a:prstClr val="black"/>
              </a:solidFill>
              <a:latin typeface="Calibri"/>
            </a:endParaRPr>
          </a:p>
        </p:txBody>
      </p:sp>
      <p:pic>
        <p:nvPicPr>
          <p:cNvPr id="55301" name="Picture 10" descr="http://www.mfa.org/sites/default/files/Shoes3.jpg" title="Ειδική κατασκευή για την αποθήκευση σανδαλιών."/>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29125" y="1500188"/>
            <a:ext cx="3190875" cy="26574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484502" y="4149725"/>
            <a:ext cx="1080120" cy="276999"/>
          </a:xfrm>
          <a:prstGeom prst="rect">
            <a:avLst/>
          </a:prstGeom>
        </p:spPr>
        <p:txBody>
          <a:bodyPr wrap="square">
            <a:spAutoFit/>
          </a:bodyPr>
          <a:lstStyle/>
          <a:p>
            <a:pPr algn="ctr"/>
            <a:r>
              <a:rPr lang="en-US" sz="1200" dirty="0" smtClean="0">
                <a:solidFill>
                  <a:prstClr val="black"/>
                </a:solidFill>
                <a:latin typeface="Calibri"/>
                <a:hlinkClick r:id="rId4"/>
              </a:rPr>
              <a:t>mfa.org</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p14="http://schemas.microsoft.com/office/powerpoint/2010/main" val="14761959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a:solidFill>
                  <a:srgbClr val="8064A2">
                    <a:lumMod val="75000"/>
                  </a:srgbClr>
                </a:solidFill>
              </a:rPr>
              <a:t>Παπούτσια</a:t>
            </a:r>
            <a:r>
              <a:rPr lang="el-GR" sz="4400" dirty="0">
                <a:solidFill>
                  <a:srgbClr val="8064A2">
                    <a:lumMod val="75000"/>
                  </a:srgbClr>
                </a:solidFill>
              </a:rPr>
              <a:t>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sp>
        <p:nvSpPr>
          <p:cNvPr id="4" name="3 - TextBox"/>
          <p:cNvSpPr txBox="1"/>
          <p:nvPr/>
        </p:nvSpPr>
        <p:spPr>
          <a:xfrm>
            <a:off x="714375" y="5229225"/>
            <a:ext cx="4518743" cy="646113"/>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Ειδική κατασκευή για αποθήκευση παπουτσιών σε </a:t>
            </a:r>
            <a:r>
              <a:rPr lang="el-GR" dirty="0" err="1" smtClean="0">
                <a:solidFill>
                  <a:prstClr val="white"/>
                </a:solidFill>
                <a:latin typeface="Calibri"/>
              </a:rPr>
              <a:t>ανοξικό</a:t>
            </a:r>
            <a:r>
              <a:rPr lang="el-GR" dirty="0" smtClean="0">
                <a:solidFill>
                  <a:prstClr val="white"/>
                </a:solidFill>
                <a:latin typeface="Calibri"/>
              </a:rPr>
              <a:t> </a:t>
            </a:r>
            <a:r>
              <a:rPr lang="el-GR" dirty="0">
                <a:solidFill>
                  <a:prstClr val="white"/>
                </a:solidFill>
                <a:latin typeface="Calibri"/>
              </a:rPr>
              <a:t>περιβάλλον.</a:t>
            </a:r>
          </a:p>
        </p:txBody>
      </p:sp>
      <p:pic>
        <p:nvPicPr>
          <p:cNvPr id="63491" name="Picture 2" descr="C:\Users\user\Pictures\San  Francisco\DSC07155.JPG" title="Ειδική κατασκευή για αποθήκευση παπουτσιών σε ανοξεικό περιβάλλον"/>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1556792"/>
            <a:ext cx="4518744"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366818" y="4818533"/>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6" name="5 - TextBox"/>
          <p:cNvSpPr txBox="1"/>
          <p:nvPr/>
        </p:nvSpPr>
        <p:spPr>
          <a:xfrm>
            <a:off x="5571700" y="5229225"/>
            <a:ext cx="3215113" cy="1200150"/>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Κατασκευή υποστηρίγματος για την αποθήκευση παπουτσιού. </a:t>
            </a:r>
            <a:r>
              <a:rPr lang="en-US" dirty="0">
                <a:solidFill>
                  <a:prstClr val="white"/>
                </a:solidFill>
                <a:latin typeface="Calibri"/>
              </a:rPr>
              <a:t>De Young Museum, San Francisco.</a:t>
            </a:r>
            <a:endParaRPr lang="el-GR" dirty="0">
              <a:solidFill>
                <a:prstClr val="white"/>
              </a:solidFill>
              <a:latin typeface="Calibri"/>
            </a:endParaRPr>
          </a:p>
        </p:txBody>
      </p:sp>
      <p:pic>
        <p:nvPicPr>
          <p:cNvPr id="63493" name="Picture 3" descr="C:\Users\user\Pictures\San  Francisco\DSC07095.JPG" title="Κατασκευή υποστηρίγματος για την αποθήκευση παπουτσιού"/>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2125" y="1556792"/>
            <a:ext cx="32146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p:nvPr/>
        </p:nvSpPr>
        <p:spPr>
          <a:xfrm>
            <a:off x="6607834" y="4856443"/>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p14="http://schemas.microsoft.com/office/powerpoint/2010/main" val="2490039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Καπέλα </a:t>
            </a:r>
            <a:r>
              <a:rPr lang="el-GR" sz="3200" b="0" dirty="0" smtClean="0">
                <a:solidFill>
                  <a:schemeClr val="accent4">
                    <a:lumMod val="75000"/>
                  </a:schemeClr>
                </a:solidFill>
              </a:rPr>
              <a:t>(1 από 2)</a:t>
            </a:r>
            <a:endParaRPr lang="el-GR" sz="3200" b="0" dirty="0">
              <a:solidFill>
                <a:schemeClr val="accent4">
                  <a:lumMod val="75000"/>
                </a:schemeClr>
              </a:solidFill>
            </a:endParaRPr>
          </a:p>
        </p:txBody>
      </p:sp>
      <p:sp>
        <p:nvSpPr>
          <p:cNvPr id="8" name="7 - TextBox"/>
          <p:cNvSpPr txBox="1"/>
          <p:nvPr/>
        </p:nvSpPr>
        <p:spPr>
          <a:xfrm>
            <a:off x="251520" y="4553516"/>
            <a:ext cx="4515346" cy="707886"/>
          </a:xfrm>
          <a:prstGeom prst="rect">
            <a:avLst/>
          </a:prstGeom>
          <a:solidFill>
            <a:schemeClr val="accent4">
              <a:lumMod val="75000"/>
            </a:schemeClr>
          </a:solidFill>
        </p:spPr>
        <p:txBody>
          <a:bodyPr wrap="square">
            <a:spAutoFit/>
          </a:bodyPr>
          <a:lstStyle/>
          <a:p>
            <a:pPr>
              <a:defRPr/>
            </a:pPr>
            <a:r>
              <a:rPr lang="el-GR" sz="2000" dirty="0">
                <a:solidFill>
                  <a:prstClr val="white"/>
                </a:solidFill>
                <a:latin typeface="Calibri"/>
                <a:cs typeface="Arial" charset="0"/>
              </a:rPr>
              <a:t>Ομοιώματα για την έκθεση και αποθήκευση </a:t>
            </a:r>
            <a:r>
              <a:rPr lang="el-GR" sz="2000" dirty="0" smtClean="0">
                <a:solidFill>
                  <a:prstClr val="white"/>
                </a:solidFill>
                <a:latin typeface="Calibri"/>
                <a:cs typeface="Arial" charset="0"/>
              </a:rPr>
              <a:t>καπέλων</a:t>
            </a:r>
            <a:endParaRPr lang="el-GR" sz="2000" dirty="0">
              <a:solidFill>
                <a:prstClr val="white"/>
              </a:solidFill>
              <a:latin typeface="Calibri"/>
              <a:cs typeface="Arial" charset="0"/>
            </a:endParaRPr>
          </a:p>
        </p:txBody>
      </p:sp>
      <p:pic>
        <p:nvPicPr>
          <p:cNvPr id="57347" name="Picture 4" descr="http://art-care.com/wp-content/uploads/1207_image_3.jpg?s=1000X800" title="Ομοιώματα για την έκθεση και αποθήκευση καπέλων"/>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211192"/>
            <a:ext cx="4515346" cy="279387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017616" y="4007735"/>
            <a:ext cx="983154" cy="276999"/>
          </a:xfrm>
          <a:prstGeom prst="rect">
            <a:avLst/>
          </a:prstGeom>
        </p:spPr>
        <p:txBody>
          <a:bodyPr wrap="none">
            <a:spAutoFit/>
          </a:bodyPr>
          <a:lstStyle/>
          <a:p>
            <a:r>
              <a:rPr lang="en-US" sz="1200" dirty="0" smtClean="0">
                <a:solidFill>
                  <a:prstClr val="black"/>
                </a:solidFill>
                <a:latin typeface="Calibri"/>
                <a:hlinkClick r:id="rId4"/>
              </a:rPr>
              <a:t>art-care.com</a:t>
            </a:r>
            <a:endParaRPr lang="el-GR" sz="1200" dirty="0">
              <a:solidFill>
                <a:prstClr val="black"/>
              </a:solidFill>
              <a:latin typeface="Calibri"/>
            </a:endParaRPr>
          </a:p>
        </p:txBody>
      </p:sp>
      <p:sp>
        <p:nvSpPr>
          <p:cNvPr id="7" name="6 - TextBox"/>
          <p:cNvSpPr txBox="1"/>
          <p:nvPr/>
        </p:nvSpPr>
        <p:spPr>
          <a:xfrm>
            <a:off x="5823930" y="4543366"/>
            <a:ext cx="2769030" cy="707886"/>
          </a:xfrm>
          <a:prstGeom prst="rect">
            <a:avLst/>
          </a:prstGeom>
          <a:solidFill>
            <a:schemeClr val="accent4">
              <a:lumMod val="75000"/>
            </a:schemeClr>
          </a:solidFill>
        </p:spPr>
        <p:txBody>
          <a:bodyPr wrap="square">
            <a:spAutoFit/>
          </a:bodyPr>
          <a:lstStyle/>
          <a:p>
            <a:pPr>
              <a:defRPr/>
            </a:pPr>
            <a:r>
              <a:rPr lang="el-GR" sz="2000" dirty="0" smtClean="0">
                <a:solidFill>
                  <a:prstClr val="white"/>
                </a:solidFill>
                <a:latin typeface="Calibri"/>
                <a:cs typeface="Arial" charset="0"/>
              </a:rPr>
              <a:t>Κατασκευή </a:t>
            </a:r>
            <a:r>
              <a:rPr lang="el-GR" sz="2000" dirty="0">
                <a:solidFill>
                  <a:prstClr val="white"/>
                </a:solidFill>
                <a:latin typeface="Calibri"/>
                <a:cs typeface="Arial" charset="0"/>
              </a:rPr>
              <a:t>για την </a:t>
            </a:r>
            <a:r>
              <a:rPr lang="el-GR" sz="2000" dirty="0" smtClean="0">
                <a:solidFill>
                  <a:prstClr val="white"/>
                </a:solidFill>
                <a:latin typeface="Calibri"/>
                <a:cs typeface="Arial" charset="0"/>
              </a:rPr>
              <a:t>στήριξη καπέλου.</a:t>
            </a:r>
            <a:endParaRPr lang="el-GR" sz="2000" dirty="0">
              <a:solidFill>
                <a:prstClr val="white"/>
              </a:solidFill>
              <a:latin typeface="Calibri"/>
              <a:cs typeface="Arial" charset="0"/>
            </a:endParaRPr>
          </a:p>
        </p:txBody>
      </p:sp>
      <p:pic>
        <p:nvPicPr>
          <p:cNvPr id="57349" name="Picture 2" descr="Bonnet, The Elizabeth Day McCormick Collection, 43.1849." title="Κατασκευές για την αποθήκευση καπέλων."/>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3930" y="1211191"/>
            <a:ext cx="2769030" cy="279654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6709705" y="4045639"/>
            <a:ext cx="944662" cy="276999"/>
          </a:xfrm>
          <a:prstGeom prst="rect">
            <a:avLst/>
          </a:prstGeom>
        </p:spPr>
        <p:txBody>
          <a:bodyPr wrap="square">
            <a:spAutoFit/>
          </a:bodyPr>
          <a:lstStyle/>
          <a:p>
            <a:pPr algn="ctr"/>
            <a:r>
              <a:rPr lang="en-US" sz="1200" dirty="0" smtClean="0">
                <a:solidFill>
                  <a:prstClr val="black"/>
                </a:solidFill>
                <a:latin typeface="Calibri"/>
                <a:hlinkClick r:id="rId6"/>
              </a:rPr>
              <a:t>mfa.org</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p14="http://schemas.microsoft.com/office/powerpoint/2010/main" val="38826132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rgbClr val="604A7B"/>
                </a:solidFill>
              </a:rPr>
              <a:t>Καπέλα </a:t>
            </a:r>
            <a:r>
              <a:rPr lang="el-GR" sz="3200" b="0" dirty="0" smtClean="0">
                <a:solidFill>
                  <a:srgbClr val="604A7B"/>
                </a:solidFill>
              </a:rPr>
              <a:t>(2 από 2)</a:t>
            </a:r>
            <a:endParaRPr lang="el-GR" sz="3200" b="0" dirty="0">
              <a:solidFill>
                <a:srgbClr val="604A7B"/>
              </a:solidFill>
            </a:endParaRPr>
          </a:p>
        </p:txBody>
      </p:sp>
      <p:sp>
        <p:nvSpPr>
          <p:cNvPr id="5" name="4 - TextBox"/>
          <p:cNvSpPr txBox="1"/>
          <p:nvPr/>
        </p:nvSpPr>
        <p:spPr>
          <a:xfrm>
            <a:off x="4857749" y="5324475"/>
            <a:ext cx="3643313" cy="1200150"/>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Βάση στήριξης για καπέλο και κουτί για την </a:t>
            </a:r>
            <a:r>
              <a:rPr lang="el-GR" dirty="0" smtClean="0">
                <a:solidFill>
                  <a:prstClr val="white"/>
                </a:solidFill>
                <a:latin typeface="Calibri"/>
              </a:rPr>
              <a:t>αποθήκευση </a:t>
            </a:r>
            <a:r>
              <a:rPr lang="el-GR" dirty="0" err="1">
                <a:solidFill>
                  <a:prstClr val="white"/>
                </a:solidFill>
                <a:latin typeface="Calibri"/>
              </a:rPr>
              <a:t>κεφαλοκαλύμματος</a:t>
            </a:r>
            <a:r>
              <a:rPr lang="el-GR" dirty="0">
                <a:solidFill>
                  <a:prstClr val="white"/>
                </a:solidFill>
                <a:latin typeface="Calibri"/>
              </a:rPr>
              <a:t>. </a:t>
            </a:r>
            <a:r>
              <a:rPr lang="en-US" dirty="0">
                <a:solidFill>
                  <a:prstClr val="white"/>
                </a:solidFill>
                <a:latin typeface="Calibri"/>
              </a:rPr>
              <a:t>De Young Museum, San Francisco.</a:t>
            </a:r>
            <a:endParaRPr lang="el-GR" dirty="0">
              <a:solidFill>
                <a:prstClr val="white"/>
              </a:solidFill>
              <a:latin typeface="Calibri"/>
            </a:endParaRPr>
          </a:p>
        </p:txBody>
      </p:sp>
      <p:pic>
        <p:nvPicPr>
          <p:cNvPr id="66563" name="Picture 2" descr="C:\Users\user\Pictures\San  Francisco\DSC07096.JPG" title="κουτί για την αποθήκευση κεφαλοκαλύμματο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1571625"/>
            <a:ext cx="3714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descr="C:\Users\user\Pictures\San  Francisco\DSC07115.JPG" title="Βάση στήριξης για καπέλο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0" y="1643063"/>
            <a:ext cx="36433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4857750" y="4950351"/>
            <a:ext cx="1213858" cy="276999"/>
          </a:xfrm>
          <a:prstGeom prst="rect">
            <a:avLst/>
          </a:prstGeom>
          <a:noFill/>
        </p:spPr>
        <p:txBody>
          <a:bodyPr wrap="none" rtlCol="0">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a:xfrm>
            <a:off x="6679406" y="6342062"/>
            <a:ext cx="2133600" cy="365125"/>
          </a:xfrm>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p14="http://schemas.microsoft.com/office/powerpoint/2010/main" val="1462336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Ομπρέλες </a:t>
            </a:r>
            <a:endParaRPr lang="el-GR" b="1" dirty="0">
              <a:solidFill>
                <a:schemeClr val="accent4">
                  <a:lumMod val="75000"/>
                </a:schemeClr>
              </a:solidFill>
            </a:endParaRPr>
          </a:p>
        </p:txBody>
      </p:sp>
      <p:pic>
        <p:nvPicPr>
          <p:cNvPr id="59395" name="Picture 4" descr="Parasol, Probably American, about 1910, Silk, 108 cm (42 1/2 in.), Gift in memory of Natalie Brown (née Dresser), Mrs. John Nicholas Brown, Senior, 1987.347." title="Ομπρέλες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 y="1357313"/>
            <a:ext cx="1633538" cy="43830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59396" name="Picture 8" descr="Parasol, Probably American, about 1910, Silk, 108 cm (42 1/2 in.), Gift in memory of Natalie Brown (née Dresser), Mrs. John Nicholas Brown, Senior, 1987.347." title="Ομπρέλες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8875" y="1357313"/>
            <a:ext cx="1773993" cy="438308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691680" y="5780660"/>
            <a:ext cx="1080120" cy="276999"/>
          </a:xfrm>
          <a:prstGeom prst="rect">
            <a:avLst/>
          </a:prstGeom>
        </p:spPr>
        <p:txBody>
          <a:bodyPr wrap="square">
            <a:spAutoFit/>
          </a:bodyPr>
          <a:lstStyle/>
          <a:p>
            <a:pPr algn="ctr"/>
            <a:r>
              <a:rPr lang="en-US" sz="1200" dirty="0" smtClean="0">
                <a:solidFill>
                  <a:prstClr val="black"/>
                </a:solidFill>
                <a:latin typeface="Calibri"/>
                <a:hlinkClick r:id="rId5"/>
              </a:rPr>
              <a:t>mfa.org</a:t>
            </a:r>
            <a:endParaRPr lang="el-GR" sz="1200" dirty="0">
              <a:solidFill>
                <a:prstClr val="black"/>
              </a:solidFill>
              <a:latin typeface="Calibri"/>
            </a:endParaRPr>
          </a:p>
        </p:txBody>
      </p:sp>
      <p:pic>
        <p:nvPicPr>
          <p:cNvPr id="59399" name="Picture 14" descr="Parasol, American, second quarter of the 19th century, Plain weave silk with silk and cotton fringe cover, whale bone ribs, brass ferrule and tips, steel stretchers, wood stick, pressed horn handle, 103.5 x 11.4 cm (40 3/4 x 4 1/2 in.), Gift of Miss Ellen A. Stone, 99.664.100." title="Ομπρέλες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12469" y="2571750"/>
            <a:ext cx="4214812" cy="138588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6079815" y="4077072"/>
            <a:ext cx="1080120" cy="276999"/>
          </a:xfrm>
          <a:prstGeom prst="rect">
            <a:avLst/>
          </a:prstGeom>
        </p:spPr>
        <p:txBody>
          <a:bodyPr wrap="square">
            <a:spAutoFit/>
          </a:bodyPr>
          <a:lstStyle/>
          <a:p>
            <a:pPr algn="ctr"/>
            <a:r>
              <a:rPr lang="en-US" sz="1200" dirty="0" smtClean="0">
                <a:solidFill>
                  <a:prstClr val="black"/>
                </a:solidFill>
                <a:latin typeface="Calibri"/>
                <a:hlinkClick r:id="rId5"/>
              </a:rPr>
              <a:t>mfa.org</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a:xfrm>
            <a:off x="6804248" y="6492875"/>
            <a:ext cx="2133600" cy="365125"/>
          </a:xfrm>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p14="http://schemas.microsoft.com/office/powerpoint/2010/main" val="587928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Τσάντες</a:t>
            </a:r>
            <a:endParaRPr lang="el-GR" b="1" dirty="0">
              <a:solidFill>
                <a:schemeClr val="accent4">
                  <a:lumMod val="75000"/>
                </a:schemeClr>
              </a:solidFill>
            </a:endParaRPr>
          </a:p>
        </p:txBody>
      </p:sp>
      <p:pic>
        <p:nvPicPr>
          <p:cNvPr id="60422" name="Picture 12" descr="Handbag, Italian (Venice?), 1970s, Silk; velvet (uncut), 14.6 x 8.25 x 18.41 cm (5 3/4 x 3 1/4 x 7 1/4 in.), Gift in memory of Shirley Braude, 1999.488." title="Τσάντες"/>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3768" y="1253162"/>
            <a:ext cx="4176464" cy="5184843"/>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 name="Ορθογώνιο 9"/>
          <p:cNvSpPr/>
          <p:nvPr/>
        </p:nvSpPr>
        <p:spPr>
          <a:xfrm>
            <a:off x="4067944" y="6438005"/>
            <a:ext cx="100811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4"/>
              </a:rPr>
              <a:t>mfa.org</a:t>
            </a:r>
            <a:endParaRPr lang="el-GR" sz="1200" dirty="0">
              <a:solidFill>
                <a:prstClr val="black"/>
              </a:solidFill>
              <a:latin typeface="Calibri"/>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p14="http://schemas.microsoft.com/office/powerpoint/2010/main" val="1016113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rtlCol="0">
            <a:noAutofit/>
          </a:bodyPr>
          <a:lstStyle/>
          <a:p>
            <a:pPr eaLnBrk="1" fontAlgn="auto" hangingPunct="1">
              <a:spcAft>
                <a:spcPts val="0"/>
              </a:spcAft>
              <a:defRPr/>
            </a:pPr>
            <a:r>
              <a:rPr lang="el-GR" b="1" dirty="0" smtClean="0">
                <a:solidFill>
                  <a:schemeClr val="accent4">
                    <a:lumMod val="75000"/>
                  </a:schemeClr>
                </a:solidFill>
              </a:rPr>
              <a:t>Μεταφορά υφασμάτινων αντικειμένων</a:t>
            </a:r>
          </a:p>
        </p:txBody>
      </p:sp>
      <p:sp>
        <p:nvSpPr>
          <p:cNvPr id="61443" name="2 - Θέση περιεχομένου"/>
          <p:cNvSpPr>
            <a:spLocks noGrp="1"/>
          </p:cNvSpPr>
          <p:nvPr>
            <p:ph idx="1"/>
          </p:nvPr>
        </p:nvSpPr>
        <p:spPr/>
        <p:txBody>
          <a:bodyPr>
            <a:normAutofit/>
          </a:bodyPr>
          <a:lstStyle/>
          <a:p>
            <a:pPr eaLnBrk="1" hangingPunct="1">
              <a:spcBef>
                <a:spcPts val="2400"/>
              </a:spcBef>
            </a:pPr>
            <a:r>
              <a:rPr lang="el-GR" sz="2400" dirty="0" smtClean="0"/>
              <a:t>Η μεταφορά ενός αντικειμένου είτε μέσα στους χώρους του ιδρύματος όπου στεγάζεται είτε εξωτερικά από αυτό, απαιτεί σχεδιασμό και την κατάλληλη προετοιμασία του αντικειμένου. </a:t>
            </a:r>
          </a:p>
          <a:p>
            <a:pPr eaLnBrk="1" hangingPunct="1">
              <a:spcBef>
                <a:spcPts val="2400"/>
              </a:spcBef>
            </a:pPr>
            <a:r>
              <a:rPr lang="el-GR" sz="2400" dirty="0" smtClean="0"/>
              <a:t>Η εσωτερική μεταφορά/μετακίνηση ενός υφασμάτινου αντικειμένου μπορεί απλά να απαιτεί ένα σύστημα υποστήριξης όπως κουτί ή τρόλεϊ.</a:t>
            </a:r>
          </a:p>
          <a:p>
            <a:pPr eaLnBrk="1" hangingPunct="1">
              <a:spcBef>
                <a:spcPts val="2400"/>
              </a:spcBef>
            </a:pPr>
            <a:r>
              <a:rPr lang="el-GR" sz="2400" dirty="0" smtClean="0"/>
              <a:t>Η εξωτερική μεταφορά ενός αντικειμένου απαιτείται μεγαλύτερο σχεδιασμό και προσεκτική προετοιμασία του αντικειμένου.  </a:t>
            </a:r>
          </a:p>
          <a:p>
            <a:pPr eaLnBrk="1" hangingPunct="1"/>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p14="http://schemas.microsoft.com/office/powerpoint/2010/main" val="1007364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Εφαρμογή της μεθόδου </a:t>
            </a:r>
            <a:r>
              <a:rPr lang="el-GR" sz="3200" b="0" dirty="0" smtClean="0">
                <a:solidFill>
                  <a:schemeClr val="accent4">
                    <a:lumMod val="75000"/>
                  </a:schemeClr>
                </a:solidFill>
              </a:rPr>
              <a:t>(1 από 2)</a:t>
            </a:r>
          </a:p>
        </p:txBody>
      </p:sp>
      <p:sp>
        <p:nvSpPr>
          <p:cNvPr id="3" name="2 - Θέση περιεχομένου"/>
          <p:cNvSpPr>
            <a:spLocks noGrp="1"/>
          </p:cNvSpPr>
          <p:nvPr>
            <p:ph idx="1"/>
          </p:nvPr>
        </p:nvSpPr>
        <p:spPr/>
        <p:txBody>
          <a:bodyPr rtlCol="0">
            <a:normAutofit fontScale="92500"/>
          </a:bodyPr>
          <a:lstStyle/>
          <a:p>
            <a:pPr eaLnBrk="1" fontAlgn="auto" hangingPunct="1">
              <a:spcBef>
                <a:spcPts val="1200"/>
              </a:spcBef>
              <a:spcAft>
                <a:spcPts val="0"/>
              </a:spcAft>
              <a:defRPr/>
            </a:pPr>
            <a:r>
              <a:rPr lang="el-GR" sz="2600" dirty="0" smtClean="0"/>
              <a:t>Στο αντικείμενο εφαρμόζεται η ταινία με τις θηλιές η οποία έχει ραφτεί σε βαμβακερό ύφασμα ή βαμβακερή ταινία.</a:t>
            </a:r>
          </a:p>
          <a:p>
            <a:pPr eaLnBrk="1" fontAlgn="auto" hangingPunct="1">
              <a:spcBef>
                <a:spcPts val="1200"/>
              </a:spcBef>
              <a:spcAft>
                <a:spcPts val="0"/>
              </a:spcAft>
              <a:defRPr/>
            </a:pPr>
            <a:r>
              <a:rPr lang="el-GR" sz="2600" dirty="0" smtClean="0"/>
              <a:t>Το ύφασμα αυτό ράβεται στο επάνω μέρος του αντικειμένου προσέχοντας να μην προκληθούν φθορές στο αντικείμενο.</a:t>
            </a:r>
          </a:p>
          <a:p>
            <a:pPr eaLnBrk="1" fontAlgn="auto" hangingPunct="1">
              <a:spcBef>
                <a:spcPts val="1200"/>
              </a:spcBef>
              <a:spcAft>
                <a:spcPts val="0"/>
              </a:spcAft>
              <a:defRPr/>
            </a:pPr>
            <a:r>
              <a:rPr lang="el-GR" sz="2600" dirty="0" smtClean="0"/>
              <a:t>Η ταινία του </a:t>
            </a:r>
            <a:r>
              <a:rPr lang="en-US" sz="2600" dirty="0" err="1" smtClean="0"/>
              <a:t>velcro</a:t>
            </a:r>
            <a:r>
              <a:rPr lang="el-GR" sz="2600" dirty="0" smtClean="0"/>
              <a:t> με τα άγκιστρα εφαρμόζεται στην  ράχη της προθήκης ή στο υλικό ανάρτησης  (μονωμένο ξύλο) με συνδετήρες από ανοξείδωτο ατσάλι.</a:t>
            </a:r>
          </a:p>
          <a:p>
            <a:pPr eaLnBrk="1" fontAlgn="auto" hangingPunct="1">
              <a:spcBef>
                <a:spcPts val="1200"/>
              </a:spcBef>
              <a:spcAft>
                <a:spcPts val="0"/>
              </a:spcAft>
              <a:defRPr/>
            </a:pPr>
            <a:r>
              <a:rPr lang="el-GR" sz="2600" dirty="0" smtClean="0"/>
              <a:t>Τέλος, το υποστήριγμα αναρτάται στη θέση έκθεσης και το αντικείμενο τοποθετείται πιέζοντας της θηλιές και τα άγκιστρα μεταξύ τους ξεκινώντας από το κέντρο προς τις άκρες. Αν χρειάζονται διορθώσεις οι ταινίες του </a:t>
            </a:r>
            <a:r>
              <a:rPr lang="en-US" sz="2600" dirty="0" smtClean="0"/>
              <a:t>Velcro </a:t>
            </a:r>
            <a:r>
              <a:rPr lang="el-GR" sz="2600" dirty="0" smtClean="0"/>
              <a:t>αποσπώνται με το χέρι χωρίς να ασκείται πίεση. </a:t>
            </a:r>
          </a:p>
          <a:p>
            <a:pPr eaLnBrk="1" fontAlgn="auto" hangingPunct="1">
              <a:spcAft>
                <a:spcPts val="0"/>
              </a:spcAft>
              <a:defRPr/>
            </a:pPr>
            <a:endParaRPr 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3672566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pPr>
              <a:defRPr/>
            </a:pPr>
            <a:r>
              <a:rPr lang="el-GR" sz="4400" dirty="0">
                <a:solidFill>
                  <a:schemeClr val="accent4">
                    <a:lumMod val="75000"/>
                  </a:schemeClr>
                </a:solidFill>
                <a:cs typeface="Arial" charset="0"/>
              </a:rPr>
              <a:t>Ασφαλής μετακίνηση αντικειμένων </a:t>
            </a:r>
            <a:br>
              <a:rPr lang="el-GR" sz="4400" dirty="0">
                <a:solidFill>
                  <a:schemeClr val="accent4">
                    <a:lumMod val="75000"/>
                  </a:schemeClr>
                </a:solidFill>
                <a:cs typeface="Arial" charset="0"/>
              </a:rPr>
            </a:br>
            <a:r>
              <a:rPr lang="el-GR" sz="3600" b="0" dirty="0">
                <a:solidFill>
                  <a:schemeClr val="accent4">
                    <a:lumMod val="75000"/>
                  </a:schemeClr>
                </a:solidFill>
                <a:cs typeface="Arial" charset="0"/>
              </a:rPr>
              <a:t>(1 από 2) </a:t>
            </a:r>
            <a:endParaRPr lang="el-GR" b="0" dirty="0"/>
          </a:p>
        </p:txBody>
      </p:sp>
      <p:sp>
        <p:nvSpPr>
          <p:cNvPr id="3076" name="TextBox 5"/>
          <p:cNvSpPr txBox="1">
            <a:spLocks noChangeArrowheads="1"/>
          </p:cNvSpPr>
          <p:nvPr/>
        </p:nvSpPr>
        <p:spPr bwMode="auto">
          <a:xfrm>
            <a:off x="428625" y="4643438"/>
            <a:ext cx="2786063"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cs typeface="Arial" charset="0"/>
              </a:rPr>
              <a:t>Το αντικείμενο πάντα υποστηρίζεται σε σταθερό υποστήριγμα (βάση ή κάποιο δίσκο).</a:t>
            </a:r>
          </a:p>
        </p:txBody>
      </p:sp>
      <p:pic>
        <p:nvPicPr>
          <p:cNvPr id="62466" name="Picture 3" title="Το αντικείμενο πάντα υποστηρίζεται σε σταθερό υποστήριγμα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1643063"/>
            <a:ext cx="2786063" cy="28987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3"/>
          <p:cNvSpPr txBox="1">
            <a:spLocks noChangeArrowheads="1"/>
          </p:cNvSpPr>
          <p:nvPr/>
        </p:nvSpPr>
        <p:spPr bwMode="auto">
          <a:xfrm>
            <a:off x="3429000" y="5429250"/>
            <a:ext cx="2786063" cy="1323439"/>
          </a:xfrm>
          <a:prstGeom prst="rect">
            <a:avLst/>
          </a:prstGeom>
          <a:solidFill>
            <a:schemeClr val="accent4">
              <a:lumMod val="75000"/>
            </a:schemeClr>
          </a:solidFill>
          <a:ln w="9525">
            <a:noFill/>
            <a:miter lim="800000"/>
            <a:headEnd/>
            <a:tailEnd/>
          </a:ln>
        </p:spPr>
        <p:txBody>
          <a:bodyPr>
            <a:spAutoFit/>
          </a:bodyPr>
          <a:lstStyle/>
          <a:p>
            <a:pPr>
              <a:defRPr/>
            </a:pPr>
            <a:r>
              <a:rPr lang="el-GR" sz="2000" dirty="0">
                <a:solidFill>
                  <a:prstClr val="white"/>
                </a:solidFill>
                <a:latin typeface="Calibri"/>
                <a:cs typeface="Arial" charset="0"/>
              </a:rPr>
              <a:t>Ο δίσκος μπορεί να επενδυθεί με </a:t>
            </a:r>
            <a:r>
              <a:rPr lang="el-GR" sz="2000" dirty="0" err="1" smtClean="0">
                <a:solidFill>
                  <a:prstClr val="white"/>
                </a:solidFill>
                <a:latin typeface="Calibri"/>
                <a:cs typeface="Arial" charset="0"/>
              </a:rPr>
              <a:t>αντιόξινο</a:t>
            </a:r>
            <a:r>
              <a:rPr lang="el-GR" sz="2000" dirty="0" smtClean="0">
                <a:solidFill>
                  <a:prstClr val="white"/>
                </a:solidFill>
                <a:latin typeface="Calibri"/>
                <a:cs typeface="Arial" charset="0"/>
              </a:rPr>
              <a:t> χαρτί </a:t>
            </a:r>
            <a:r>
              <a:rPr lang="el-GR" sz="2000" dirty="0">
                <a:solidFill>
                  <a:prstClr val="white"/>
                </a:solidFill>
                <a:latin typeface="Calibri"/>
                <a:cs typeface="Arial" charset="0"/>
              </a:rPr>
              <a:t>ώστε να κρατάει σταθερό το αντικείμενο.</a:t>
            </a:r>
            <a:r>
              <a:rPr lang="en-US" sz="2000" dirty="0">
                <a:solidFill>
                  <a:prstClr val="white"/>
                </a:solidFill>
                <a:latin typeface="Calibri"/>
                <a:cs typeface="Arial" charset="0"/>
              </a:rPr>
              <a:t> </a:t>
            </a:r>
            <a:endParaRPr lang="el-GR" sz="2000" dirty="0">
              <a:solidFill>
                <a:prstClr val="white"/>
              </a:solidFill>
              <a:latin typeface="Calibri"/>
              <a:cs typeface="Arial" charset="0"/>
            </a:endParaRPr>
          </a:p>
        </p:txBody>
      </p:sp>
      <p:pic>
        <p:nvPicPr>
          <p:cNvPr id="62471" name="Picture 2" title="Ο δίσκος μπορεί να επενδυθεί με acid free χαρτί ώστε να κρατάει σταθερό το αντικείμενο"/>
          <p:cNvPicPr>
            <a:picLocks noChangeAspect="1" noChangeArrowheads="1"/>
          </p:cNvPicPr>
          <p:nvPr/>
        </p:nvPicPr>
        <p:blipFill>
          <a:blip r:embed="rId3" cstate="email">
            <a:extLst>
              <a:ext uri="{28A0092B-C50C-407E-A947-70E740481C1C}">
                <a14:useLocalDpi xmlns:a14="http://schemas.microsoft.com/office/drawing/2010/main"/>
              </a:ext>
            </a:extLst>
          </a:blip>
          <a:srcRect l="34946" b="17334"/>
          <a:stretch>
            <a:fillRect/>
          </a:stretch>
        </p:blipFill>
        <p:spPr bwMode="auto">
          <a:xfrm>
            <a:off x="3429000" y="1643063"/>
            <a:ext cx="2765425" cy="37147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Box 6"/>
          <p:cNvSpPr txBox="1">
            <a:spLocks noChangeArrowheads="1"/>
          </p:cNvSpPr>
          <p:nvPr/>
        </p:nvSpPr>
        <p:spPr bwMode="auto">
          <a:xfrm>
            <a:off x="6356350" y="4022725"/>
            <a:ext cx="2501900" cy="1938992"/>
          </a:xfrm>
          <a:prstGeom prst="rect">
            <a:avLst/>
          </a:prstGeom>
          <a:solidFill>
            <a:schemeClr val="accent4">
              <a:lumMod val="75000"/>
            </a:schemeClr>
          </a:solidFill>
          <a:ln w="9525">
            <a:noFill/>
            <a:miter lim="800000"/>
            <a:headEnd/>
            <a:tailEnd/>
          </a:ln>
        </p:spPr>
        <p:txBody>
          <a:bodyPr>
            <a:spAutoFit/>
          </a:bodyPr>
          <a:lstStyle/>
          <a:p>
            <a:pPr>
              <a:defRPr/>
            </a:pPr>
            <a:r>
              <a:rPr lang="el-GR" sz="2000" dirty="0" smtClean="0">
                <a:solidFill>
                  <a:prstClr val="white"/>
                </a:solidFill>
                <a:latin typeface="Calibri"/>
                <a:cs typeface="Arial" charset="0"/>
              </a:rPr>
              <a:t>Η χρήση κρεμάστρας μειώνει την επαφή με το αντικείμενο και αποτελεί κατάλληλο υποστήριγμα κατά την μετακίνησή του.</a:t>
            </a:r>
            <a:endParaRPr lang="el-GR" sz="2000" dirty="0">
              <a:solidFill>
                <a:prstClr val="white"/>
              </a:solidFill>
              <a:latin typeface="Calibri"/>
              <a:cs typeface="Arial" charset="0"/>
            </a:endParaRPr>
          </a:p>
        </p:txBody>
      </p:sp>
      <p:pic>
        <p:nvPicPr>
          <p:cNvPr id="62467" name="Picture 3" title="Η χρήση κρεμάστρας μειώνει την επαφή με το αντικείμενο και αποτελεί κατάλληλο υποστήριγμα κατά την μετακίνησή του."/>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938" y="1643063"/>
            <a:ext cx="2500312" cy="23114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73016" y="6185606"/>
            <a:ext cx="2938272" cy="646331"/>
          </a:xfrm>
          <a:prstGeom prst="rect">
            <a:avLst/>
          </a:prstGeom>
        </p:spPr>
        <p:txBody>
          <a:bodyPr wrap="square">
            <a:spAutoFit/>
          </a:bodyPr>
          <a:lstStyle/>
          <a:p>
            <a:pPr algn="ctr"/>
            <a:r>
              <a:rPr lang="en-US" sz="1200" dirty="0">
                <a:solidFill>
                  <a:prstClr val="black">
                    <a:lumMod val="75000"/>
                    <a:lumOff val="25000"/>
                  </a:prstClr>
                </a:solidFill>
                <a:latin typeface="Calibri"/>
                <a:hlinkClick r:id="rId5"/>
              </a:rPr>
              <a:t>An Illustrated Guide to the Care of Costume and Textile Collections</a:t>
            </a:r>
            <a:endParaRPr lang="en-US" sz="1200" dirty="0">
              <a:solidFill>
                <a:prstClr val="black">
                  <a:lumMod val="75000"/>
                  <a:lumOff val="25000"/>
                </a:prstClr>
              </a:solidFill>
              <a:latin typeface="Calibri"/>
            </a:endParaRPr>
          </a:p>
          <a:p>
            <a:pPr algn="ctr"/>
            <a:r>
              <a:rPr lang="en-US" sz="1200" dirty="0" smtClean="0">
                <a:solidFill>
                  <a:prstClr val="black">
                    <a:lumMod val="75000"/>
                    <a:lumOff val="25000"/>
                  </a:prstClr>
                </a:solidFill>
                <a:latin typeface="Calibri"/>
              </a:rPr>
              <a:t>Museums</a:t>
            </a:r>
            <a:r>
              <a:rPr lang="en-US" sz="1200" dirty="0">
                <a:solidFill>
                  <a:prstClr val="black">
                    <a:lumMod val="75000"/>
                    <a:lumOff val="25000"/>
                  </a:prstClr>
                </a:solidFill>
                <a:latin typeface="Calibri"/>
              </a:rPr>
              <a:t>, Libraries &amp; Archives Council</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p14="http://schemas.microsoft.com/office/powerpoint/2010/main" val="3707263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pPr lvl="0" fontAlgn="base">
              <a:spcAft>
                <a:spcPct val="0"/>
              </a:spcAft>
              <a:defRPr/>
            </a:pPr>
            <a:r>
              <a:rPr lang="el-GR" sz="4400" dirty="0">
                <a:solidFill>
                  <a:srgbClr val="8064A2">
                    <a:lumMod val="75000"/>
                  </a:srgbClr>
                </a:solidFill>
                <a:cs typeface="Arial" charset="0"/>
              </a:rPr>
              <a:t>Ασφαλής μετακίνηση αντικειμένων </a:t>
            </a:r>
            <a:r>
              <a:rPr lang="el-GR" sz="3600" dirty="0">
                <a:solidFill>
                  <a:srgbClr val="8064A2">
                    <a:lumMod val="75000"/>
                  </a:srgbClr>
                </a:solidFill>
                <a:cs typeface="Arial" charset="0"/>
              </a:rPr>
              <a:t/>
            </a:r>
            <a:br>
              <a:rPr lang="el-GR" sz="3600" dirty="0">
                <a:solidFill>
                  <a:srgbClr val="8064A2">
                    <a:lumMod val="75000"/>
                  </a:srgbClr>
                </a:solidFill>
                <a:cs typeface="Arial" charset="0"/>
              </a:rPr>
            </a:br>
            <a:r>
              <a:rPr lang="el-GR" sz="3600" b="0" dirty="0">
                <a:solidFill>
                  <a:srgbClr val="8064A2">
                    <a:lumMod val="75000"/>
                  </a:srgbClr>
                </a:solidFill>
                <a:cs typeface="Arial" charset="0"/>
              </a:rPr>
              <a:t>(2 από 2) </a:t>
            </a:r>
            <a:endParaRPr lang="el-GR" sz="3600" dirty="0"/>
          </a:p>
        </p:txBody>
      </p:sp>
      <p:sp>
        <p:nvSpPr>
          <p:cNvPr id="5124" name="TextBox 4"/>
          <p:cNvSpPr txBox="1">
            <a:spLocks noChangeArrowheads="1"/>
          </p:cNvSpPr>
          <p:nvPr/>
        </p:nvSpPr>
        <p:spPr bwMode="auto">
          <a:xfrm>
            <a:off x="243657" y="5054376"/>
            <a:ext cx="3772984" cy="1015663"/>
          </a:xfrm>
          <a:prstGeom prst="rect">
            <a:avLst/>
          </a:prstGeom>
          <a:solidFill>
            <a:schemeClr val="accent4">
              <a:lumMod val="75000"/>
            </a:schemeClr>
          </a:solidFill>
          <a:ln w="9525">
            <a:noFill/>
            <a:miter lim="800000"/>
            <a:headEnd/>
            <a:tailEnd/>
          </a:ln>
        </p:spPr>
        <p:txBody>
          <a:bodyPr wrap="square">
            <a:spAutoFit/>
          </a:bodyPr>
          <a:lstStyle/>
          <a:p>
            <a:pPr>
              <a:defRPr/>
            </a:pPr>
            <a:r>
              <a:rPr lang="el-GR" sz="2000" dirty="0">
                <a:solidFill>
                  <a:prstClr val="white"/>
                </a:solidFill>
                <a:latin typeface="Calibri"/>
                <a:cs typeface="Arial" charset="0"/>
              </a:rPr>
              <a:t>Μεγάλα ή βαριά αντικείμενα χρησιμοποιούνται τρόλεϊ ή μεταφέρονται από 2 ανθρώπους</a:t>
            </a:r>
            <a:r>
              <a:rPr lang="el-GR" dirty="0">
                <a:solidFill>
                  <a:prstClr val="white"/>
                </a:solidFill>
                <a:latin typeface="Calibri"/>
                <a:cs typeface="Arial" charset="0"/>
              </a:rPr>
              <a:t>.</a:t>
            </a:r>
          </a:p>
        </p:txBody>
      </p:sp>
      <p:pic>
        <p:nvPicPr>
          <p:cNvPr id="63490" name="Picture 2" title="Μεγάλα ή βαριά αντικείμενα χρησιμοποιούνται τρόλεϊ ή μεταφέρονται από 2 ανθρώπους."/>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637" y="1196751"/>
            <a:ext cx="3460750" cy="3857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6" name="5 - TextBox"/>
          <p:cNvSpPr txBox="1"/>
          <p:nvPr/>
        </p:nvSpPr>
        <p:spPr>
          <a:xfrm>
            <a:off x="4838700" y="5079981"/>
            <a:ext cx="3429000" cy="1323439"/>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Ενδυμασίες και άλλα μεγάλα αντικείμενα υποστηρίζονται και με τα δύο χέρια και μεταφέρονται καλυμμένα.</a:t>
            </a:r>
          </a:p>
        </p:txBody>
      </p:sp>
      <p:pic>
        <p:nvPicPr>
          <p:cNvPr id="63491" name="Picture 3" title="Ενδυμασίες και άλλα μεγάλα αντικείμενα υποστηρίζονται και με τα δύο χέρια και μεταφέρονται καλυμμένα."/>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4419" y="1205880"/>
            <a:ext cx="3357562" cy="38735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22952" y="6185606"/>
            <a:ext cx="2938272" cy="646331"/>
          </a:xfrm>
          <a:prstGeom prst="rect">
            <a:avLst/>
          </a:prstGeom>
        </p:spPr>
        <p:txBody>
          <a:bodyPr wrap="square">
            <a:spAutoFit/>
          </a:bodyPr>
          <a:lstStyle/>
          <a:p>
            <a:pPr algn="ctr"/>
            <a:r>
              <a:rPr lang="en-US" sz="1200" dirty="0">
                <a:solidFill>
                  <a:prstClr val="black">
                    <a:lumMod val="75000"/>
                    <a:lumOff val="25000"/>
                  </a:prstClr>
                </a:solidFill>
                <a:latin typeface="Calibri"/>
                <a:hlinkClick r:id="rId4"/>
              </a:rPr>
              <a:t>An Illustrated Guide to the Care of Costume and Textile Collections</a:t>
            </a:r>
            <a:endParaRPr lang="en-US" sz="1200" dirty="0">
              <a:solidFill>
                <a:prstClr val="black">
                  <a:lumMod val="75000"/>
                  <a:lumOff val="25000"/>
                </a:prstClr>
              </a:solidFill>
              <a:latin typeface="Calibri"/>
            </a:endParaRPr>
          </a:p>
          <a:p>
            <a:pPr algn="ctr"/>
            <a:r>
              <a:rPr lang="en-US" sz="1200" dirty="0" smtClean="0">
                <a:solidFill>
                  <a:prstClr val="black">
                    <a:lumMod val="75000"/>
                    <a:lumOff val="25000"/>
                  </a:prstClr>
                </a:solidFill>
                <a:latin typeface="Calibri"/>
              </a:rPr>
              <a:t>Museums</a:t>
            </a:r>
            <a:r>
              <a:rPr lang="en-US" sz="1200" dirty="0">
                <a:solidFill>
                  <a:prstClr val="black">
                    <a:lumMod val="75000"/>
                    <a:lumOff val="25000"/>
                  </a:prstClr>
                </a:solidFill>
                <a:latin typeface="Calibri"/>
              </a:rPr>
              <a:t>, Libraries &amp; Archives Council</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p14="http://schemas.microsoft.com/office/powerpoint/2010/main" val="1073859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Εξωτερική μεταφορά </a:t>
            </a:r>
            <a:r>
              <a:rPr lang="el-GR" sz="3200" b="0" dirty="0" smtClean="0">
                <a:solidFill>
                  <a:schemeClr val="accent4">
                    <a:lumMod val="75000"/>
                  </a:schemeClr>
                </a:solidFill>
              </a:rPr>
              <a:t>(1 από 5)</a:t>
            </a:r>
          </a:p>
        </p:txBody>
      </p:sp>
      <p:sp>
        <p:nvSpPr>
          <p:cNvPr id="3" name="2 - Θέση περιεχομένου"/>
          <p:cNvSpPr>
            <a:spLocks noGrp="1"/>
          </p:cNvSpPr>
          <p:nvPr>
            <p:ph idx="1"/>
          </p:nvPr>
        </p:nvSpPr>
        <p:spPr/>
        <p:txBody>
          <a:bodyPr rtlCol="0">
            <a:normAutofit fontScale="92500" lnSpcReduction="20000"/>
          </a:bodyPr>
          <a:lstStyle/>
          <a:p>
            <a:pPr eaLnBrk="1" fontAlgn="auto" hangingPunct="1">
              <a:lnSpc>
                <a:spcPct val="110000"/>
              </a:lnSpc>
              <a:spcAft>
                <a:spcPts val="0"/>
              </a:spcAft>
              <a:defRPr/>
            </a:pPr>
            <a:r>
              <a:rPr lang="el-GR" sz="2600" dirty="0" smtClean="0"/>
              <a:t>Η εξωτερική μεταφορά συνήθως αφορά στο δανεισμό ενός αντικειμένου ή την μετακίνηση του για συντήρηση ή κάποια μελέτη. </a:t>
            </a:r>
          </a:p>
          <a:p>
            <a:pPr eaLnBrk="1" fontAlgn="auto" hangingPunct="1">
              <a:lnSpc>
                <a:spcPct val="110000"/>
              </a:lnSpc>
              <a:spcAft>
                <a:spcPts val="0"/>
              </a:spcAft>
              <a:defRPr/>
            </a:pPr>
            <a:r>
              <a:rPr lang="el-GR" sz="2600" dirty="0" smtClean="0"/>
              <a:t>Στην περίπτωση εξωτερικού δανεισμού συνήθως προηγείται η συντήρηση των αντικειμένων για να διασφαλιστεί ότι το αντικείμενο είναι σε θέση να εκτεθεί με ασφάλεια. </a:t>
            </a:r>
          </a:p>
          <a:p>
            <a:pPr eaLnBrk="1" fontAlgn="auto" hangingPunct="1">
              <a:lnSpc>
                <a:spcPct val="110000"/>
              </a:lnSpc>
              <a:spcAft>
                <a:spcPts val="0"/>
              </a:spcAft>
              <a:defRPr/>
            </a:pPr>
            <a:r>
              <a:rPr lang="el-GR" sz="2600" dirty="0" smtClean="0"/>
              <a:t>Άρα το αντικείμενο βρίσκεται σε καλή κατάσταση και έτσι απαιτείται απλά το προσεκτικό πακετάρισμα και η ασφαλής μεταφορά του. </a:t>
            </a:r>
          </a:p>
          <a:p>
            <a:pPr eaLnBrk="1" fontAlgn="auto" hangingPunct="1">
              <a:lnSpc>
                <a:spcPct val="110000"/>
              </a:lnSpc>
              <a:spcAft>
                <a:spcPts val="0"/>
              </a:spcAft>
              <a:defRPr/>
            </a:pPr>
            <a:r>
              <a:rPr lang="el-GR" sz="2600" dirty="0" smtClean="0"/>
              <a:t>Πάντα όμως συμπληρώνεται ένα δελτίο κατάστασης του αντικειμένου για να εξασφαλιστεί ότι θα επιστραφεί στην ίδια κατάσταση. Το δελτίο αυτό καθώς και φωτογραφίες του αντικειμένου το συνοδεύουν κατά τη μεταφορά. </a:t>
            </a:r>
          </a:p>
          <a:p>
            <a:pPr eaLnBrk="1" fontAlgn="auto" hangingPunct="1">
              <a:spcAft>
                <a:spcPts val="0"/>
              </a:spcAft>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p14="http://schemas.microsoft.com/office/powerpoint/2010/main" val="37476433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Εξωτερική μεταφορά </a:t>
            </a:r>
            <a:r>
              <a:rPr lang="el-GR" sz="3200" b="0" dirty="0" smtClean="0">
                <a:solidFill>
                  <a:schemeClr val="accent4">
                    <a:lumMod val="75000"/>
                  </a:schemeClr>
                </a:solidFill>
              </a:rPr>
              <a:t>(2 από 5)</a:t>
            </a:r>
          </a:p>
        </p:txBody>
      </p:sp>
      <p:sp>
        <p:nvSpPr>
          <p:cNvPr id="65539" name="2 - Θέση περιεχομένου"/>
          <p:cNvSpPr>
            <a:spLocks noGrp="1"/>
          </p:cNvSpPr>
          <p:nvPr>
            <p:ph idx="1"/>
          </p:nvPr>
        </p:nvSpPr>
        <p:spPr/>
        <p:txBody>
          <a:bodyPr/>
          <a:lstStyle/>
          <a:p>
            <a:pPr eaLnBrk="1" hangingPunct="1">
              <a:lnSpc>
                <a:spcPct val="114000"/>
              </a:lnSpc>
              <a:spcBef>
                <a:spcPts val="1200"/>
              </a:spcBef>
            </a:pPr>
            <a:r>
              <a:rPr lang="el-GR" sz="2400" dirty="0" smtClean="0"/>
              <a:t>Συνήθως επιλέγεται η μεταφορά σε κάποιο κουτί κατάλληλα διαμορφωμένο και επενδυμένο, ώστε το αντικείμενο να παραμένει σταθερό στη θέση του. </a:t>
            </a:r>
          </a:p>
          <a:p>
            <a:pPr eaLnBrk="1" hangingPunct="1">
              <a:lnSpc>
                <a:spcPct val="114000"/>
              </a:lnSpc>
              <a:spcBef>
                <a:spcPts val="1200"/>
              </a:spcBef>
            </a:pPr>
            <a:r>
              <a:rPr lang="el-GR" sz="2400" dirty="0" smtClean="0"/>
              <a:t>Όσον αφορά την προετοιμασία του ίδιου του αντικειμένου χρησιμοποιούνται οι μέθοδοι που περιγράφονται στην αποθήκευση υφασμάτων σε ρολά ή κουτιά για να αποφευχθεί ο σχηματισμός τσακισμάτων από το δίπλωμα. </a:t>
            </a:r>
          </a:p>
          <a:p>
            <a:pPr eaLnBrk="1" hangingPunct="1">
              <a:lnSpc>
                <a:spcPct val="114000"/>
              </a:lnSpc>
              <a:spcBef>
                <a:spcPts val="1200"/>
              </a:spcBef>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p14="http://schemas.microsoft.com/office/powerpoint/2010/main" val="33559896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Κουτί μεταφοράς</a:t>
            </a:r>
            <a:endParaRPr lang="el-GR" b="1" dirty="0">
              <a:solidFill>
                <a:schemeClr val="accent4">
                  <a:lumMod val="75000"/>
                </a:schemeClr>
              </a:solidFill>
            </a:endParaRPr>
          </a:p>
        </p:txBody>
      </p:sp>
      <p:sp>
        <p:nvSpPr>
          <p:cNvPr id="6" name="5 - TextBox"/>
          <p:cNvSpPr txBox="1"/>
          <p:nvPr/>
        </p:nvSpPr>
        <p:spPr>
          <a:xfrm>
            <a:off x="488157" y="5432495"/>
            <a:ext cx="4500562" cy="707886"/>
          </a:xfrm>
          <a:prstGeom prst="rect">
            <a:avLst/>
          </a:prstGeom>
          <a:solidFill>
            <a:schemeClr val="accent4">
              <a:lumMod val="75000"/>
            </a:schemeClr>
          </a:solidFill>
        </p:spPr>
        <p:txBody>
          <a:bodyPr>
            <a:spAutoFit/>
          </a:bodyPr>
          <a:lstStyle/>
          <a:p>
            <a:pPr>
              <a:defRPr/>
            </a:pPr>
            <a:r>
              <a:rPr lang="el-GR" sz="2000" dirty="0">
                <a:solidFill>
                  <a:prstClr val="white"/>
                </a:solidFill>
                <a:latin typeface="Calibri"/>
                <a:cs typeface="Arial" charset="0"/>
              </a:rPr>
              <a:t>Κατασκευή βάσης  από μπλοκ </a:t>
            </a:r>
            <a:r>
              <a:rPr lang="en-US" sz="2000" dirty="0" err="1">
                <a:solidFill>
                  <a:prstClr val="white"/>
                </a:solidFill>
                <a:latin typeface="Calibri"/>
                <a:cs typeface="Arial" charset="0"/>
              </a:rPr>
              <a:t>ethafoam</a:t>
            </a:r>
            <a:r>
              <a:rPr lang="en-US" sz="2000" dirty="0">
                <a:solidFill>
                  <a:prstClr val="white"/>
                </a:solidFill>
                <a:latin typeface="Calibri"/>
                <a:cs typeface="Arial" charset="0"/>
              </a:rPr>
              <a:t> </a:t>
            </a:r>
            <a:r>
              <a:rPr lang="el-GR" sz="2000" dirty="0">
                <a:solidFill>
                  <a:prstClr val="white"/>
                </a:solidFill>
                <a:latin typeface="Calibri"/>
                <a:cs typeface="Arial" charset="0"/>
              </a:rPr>
              <a:t>για την ασφαλή μεταφορά </a:t>
            </a:r>
            <a:r>
              <a:rPr lang="el-GR" sz="2000" dirty="0" smtClean="0">
                <a:solidFill>
                  <a:prstClr val="white"/>
                </a:solidFill>
                <a:latin typeface="Calibri"/>
                <a:cs typeface="Arial" charset="0"/>
              </a:rPr>
              <a:t>ενδύματος</a:t>
            </a:r>
            <a:r>
              <a:rPr lang="en-US" sz="2000" dirty="0" smtClean="0">
                <a:solidFill>
                  <a:prstClr val="white"/>
                </a:solidFill>
                <a:latin typeface="Calibri"/>
                <a:cs typeface="Arial" charset="0"/>
              </a:rPr>
              <a:t>. </a:t>
            </a:r>
            <a:endParaRPr lang="el-GR" dirty="0">
              <a:solidFill>
                <a:prstClr val="black"/>
              </a:solidFill>
              <a:cs typeface="Arial" charset="0"/>
            </a:endParaRPr>
          </a:p>
        </p:txBody>
      </p:sp>
      <p:pic>
        <p:nvPicPr>
          <p:cNvPr id="66563" name="Picture 2" descr="http://1.bp.blogspot.com/-_kN48pj8aKs/UTibdX474DI/AAAAAAAAAxU/Gm6MGMYIgRM/s320/IMG_2772.jpg" title="Κατασκευή βάσης  από μπλοκ ethafoam για την ασφαλή μεταφορά ενδυμάτων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063" y="1785938"/>
            <a:ext cx="4476750" cy="33575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1334282" y="5118335"/>
            <a:ext cx="280831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3"/>
              </a:rPr>
              <a:t>insidetheconservatorsstudio.blogspot.gr</a:t>
            </a:r>
            <a:endParaRPr lang="el-GR" sz="1200" dirty="0">
              <a:solidFill>
                <a:prstClr val="black"/>
              </a:solidFill>
              <a:latin typeface="Calibri"/>
              <a:cs typeface="Arial" charset="0"/>
            </a:endParaRPr>
          </a:p>
        </p:txBody>
      </p:sp>
      <p:pic>
        <p:nvPicPr>
          <p:cNvPr id="66564" name="Picture 4" descr="http://1.bp.blogspot.com/-BjoPAx49uEA/UTibqkI-qwI/AAAAAAAAAxc/f2EdCEGrvv4/s400/IMG_2773.jpg" title="Κατασκευή βάσης  από μπλοκ ethafoam για την ασφαλή μεταφορά ενδυμάτων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86375" y="1785938"/>
            <a:ext cx="3000375" cy="400050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382406" y="5786438"/>
            <a:ext cx="2808312" cy="276999"/>
          </a:xfrm>
          <a:prstGeom prst="rect">
            <a:avLst/>
          </a:prstGeom>
        </p:spPr>
        <p:txBody>
          <a:bodyPr wrap="square">
            <a:spAutoFit/>
          </a:bodyPr>
          <a:lstStyle/>
          <a:p>
            <a:pPr algn="ctr">
              <a:defRPr/>
            </a:pPr>
            <a:r>
              <a:rPr lang="en-GB" sz="1200" dirty="0" smtClean="0">
                <a:solidFill>
                  <a:prstClr val="black"/>
                </a:solidFill>
                <a:latin typeface="Calibri"/>
                <a:cs typeface="Arial" charset="0"/>
                <a:hlinkClick r:id="rId3"/>
              </a:rPr>
              <a:t>insidetheconservatorsstudio.blogspot.gr</a:t>
            </a:r>
            <a:endParaRPr lang="el-GR" sz="1200" dirty="0">
              <a:solidFill>
                <a:prstClr val="black"/>
              </a:solidFill>
              <a:latin typeface="Calibri"/>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a:solidFill>
                <a:prstClr val="black"/>
              </a:solidFill>
            </a:endParaRPr>
          </a:p>
        </p:txBody>
      </p:sp>
    </p:spTree>
    <p:extLst>
      <p:ext uri="{BB962C8B-B14F-4D97-AF65-F5344CB8AC3E}">
        <p14:creationId xmlns:p14="http://schemas.microsoft.com/office/powerpoint/2010/main" val="3993717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Εξωτερική μεταφορά </a:t>
            </a:r>
            <a:r>
              <a:rPr lang="el-GR" sz="3200" b="0" dirty="0" smtClean="0">
                <a:solidFill>
                  <a:schemeClr val="accent4">
                    <a:lumMod val="75000"/>
                  </a:schemeClr>
                </a:solidFill>
              </a:rPr>
              <a:t>(</a:t>
            </a:r>
            <a:r>
              <a:rPr lang="en-US" sz="3200" b="0" dirty="0" smtClean="0">
                <a:solidFill>
                  <a:schemeClr val="accent4">
                    <a:lumMod val="75000"/>
                  </a:schemeClr>
                </a:solidFill>
              </a:rPr>
              <a:t>3</a:t>
            </a:r>
            <a:r>
              <a:rPr lang="el-GR" sz="3200" b="0" dirty="0" smtClean="0">
                <a:solidFill>
                  <a:schemeClr val="accent4">
                    <a:lumMod val="75000"/>
                  </a:schemeClr>
                </a:solidFill>
              </a:rPr>
              <a:t> από 5)</a:t>
            </a:r>
          </a:p>
        </p:txBody>
      </p:sp>
      <p:sp>
        <p:nvSpPr>
          <p:cNvPr id="3" name="2 - Θέση περιεχομένου"/>
          <p:cNvSpPr>
            <a:spLocks noGrp="1"/>
          </p:cNvSpPr>
          <p:nvPr>
            <p:ph idx="1"/>
          </p:nvPr>
        </p:nvSpPr>
        <p:spPr/>
        <p:txBody>
          <a:bodyPr rtlCol="0">
            <a:normAutofit fontScale="62500" lnSpcReduction="20000"/>
          </a:bodyPr>
          <a:lstStyle/>
          <a:p>
            <a:pPr eaLnBrk="1" fontAlgn="auto" hangingPunct="1">
              <a:lnSpc>
                <a:spcPct val="120000"/>
              </a:lnSpc>
              <a:spcBef>
                <a:spcPts val="2400"/>
              </a:spcBef>
              <a:spcAft>
                <a:spcPts val="0"/>
              </a:spcAft>
              <a:defRPr/>
            </a:pPr>
            <a:r>
              <a:rPr lang="el-GR" sz="3800" dirty="0" smtClean="0"/>
              <a:t>Σημαντικό είναι να έχει διευκρινιστεί ο τρόπος μεταφοράς από πριν καθώς και η διάρκεια της. Έχει σημασία αν το αντικείμενο θα μεταφερθεί με αυτοκίνητο από κάποιο μέλος του προσωπικού του ιδρύματος ή θα παραδοθεί σε μεταφορική εταιρία και θα ταξιδέψει με πλοίο ή αεροπλάνο. </a:t>
            </a:r>
          </a:p>
          <a:p>
            <a:pPr eaLnBrk="1" fontAlgn="auto" hangingPunct="1">
              <a:lnSpc>
                <a:spcPct val="120000"/>
              </a:lnSpc>
              <a:spcBef>
                <a:spcPts val="2400"/>
              </a:spcBef>
              <a:spcAft>
                <a:spcPts val="0"/>
              </a:spcAft>
              <a:defRPr/>
            </a:pPr>
            <a:r>
              <a:rPr lang="el-GR" sz="3800" dirty="0" smtClean="0"/>
              <a:t>Στη δεύτερη περίπτωση ενδείξεις όπως εύθραυστο ή πια πλευρά πρέπει να τοποθετηθεί προς τα επάνω θα πρέπει αναγράφονται στη συσκευασία. </a:t>
            </a:r>
          </a:p>
          <a:p>
            <a:pPr eaLnBrk="1" fontAlgn="auto" hangingPunct="1">
              <a:lnSpc>
                <a:spcPct val="120000"/>
              </a:lnSpc>
              <a:spcBef>
                <a:spcPts val="2400"/>
              </a:spcBef>
              <a:spcAft>
                <a:spcPts val="0"/>
              </a:spcAft>
              <a:defRPr/>
            </a:pPr>
            <a:r>
              <a:rPr lang="el-GR" sz="3800" dirty="0" smtClean="0"/>
              <a:t>Η χρήση προστατευτικών εξωτερικών επενδύσεων για προστασία από βροχή κλπ συνίσταται για μετακινήσεις μεγάλων αποστάσεων. </a:t>
            </a:r>
          </a:p>
          <a:p>
            <a:pPr eaLnBrk="1" fontAlgn="auto" hangingPunct="1">
              <a:spcAft>
                <a:spcPts val="0"/>
              </a:spcAft>
              <a:defRPr/>
            </a:pP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a:solidFill>
                <a:prstClr val="black"/>
              </a:solidFill>
            </a:endParaRPr>
          </a:p>
        </p:txBody>
      </p:sp>
    </p:spTree>
    <p:extLst>
      <p:ext uri="{BB962C8B-B14F-4D97-AF65-F5344CB8AC3E}">
        <p14:creationId xmlns:p14="http://schemas.microsoft.com/office/powerpoint/2010/main" val="1096572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rPr>
              <a:t>Εξωτερική μεταφορά </a:t>
            </a:r>
            <a:r>
              <a:rPr lang="el-GR" sz="3200" b="0" dirty="0" smtClean="0">
                <a:solidFill>
                  <a:schemeClr val="accent4">
                    <a:lumMod val="75000"/>
                  </a:schemeClr>
                </a:solidFill>
              </a:rPr>
              <a:t>(4 από 5)</a:t>
            </a:r>
          </a:p>
        </p:txBody>
      </p:sp>
      <p:sp>
        <p:nvSpPr>
          <p:cNvPr id="6" name="2 - Θέση περιεχομένου"/>
          <p:cNvSpPr>
            <a:spLocks noGrp="1"/>
          </p:cNvSpPr>
          <p:nvPr>
            <p:ph idx="1"/>
          </p:nvPr>
        </p:nvSpPr>
        <p:spPr>
          <a:xfrm>
            <a:off x="457200" y="1196752"/>
            <a:ext cx="5972175" cy="5544616"/>
          </a:xfrm>
        </p:spPr>
        <p:txBody>
          <a:bodyPr/>
          <a:lstStyle/>
          <a:p>
            <a:pPr eaLnBrk="1" hangingPunct="1">
              <a:lnSpc>
                <a:spcPct val="110000"/>
              </a:lnSpc>
              <a:spcBef>
                <a:spcPts val="1200"/>
              </a:spcBef>
            </a:pPr>
            <a:r>
              <a:rPr lang="el-GR" altLang="el-GR" sz="2400" dirty="0" smtClean="0"/>
              <a:t>Επίσης διάφορα συστήματα καταγραφής των περιβαλλοντικών συνθηκών (</a:t>
            </a:r>
            <a:r>
              <a:rPr lang="en-US" altLang="el-GR" sz="2400" dirty="0" smtClean="0"/>
              <a:t>data loggers</a:t>
            </a:r>
            <a:r>
              <a:rPr lang="el-GR" altLang="el-GR" sz="2400" dirty="0" smtClean="0"/>
              <a:t>) μπορούν να τοποθετηθούν μαζί με το αντικείμενο ώστε να εξεταστούν οι συνθήκες που επικρατούσαν. </a:t>
            </a:r>
          </a:p>
          <a:p>
            <a:pPr eaLnBrk="1" hangingPunct="1">
              <a:lnSpc>
                <a:spcPct val="110000"/>
              </a:lnSpc>
              <a:spcBef>
                <a:spcPts val="1200"/>
              </a:spcBef>
            </a:pPr>
            <a:r>
              <a:rPr lang="el-GR" altLang="el-GR" sz="2400" dirty="0" smtClean="0"/>
              <a:t>Τα αντικείμενα πρέπει να συνοδεύονται πάντα από κάποιον συντηρητή ή άλλο μέλος του ιδρύματος που θα ελέγχει την κατάσταση του όταν φτάσει στον τελικό προορισμό και θα καταγράφει τυχόν μεταβολές από την κατάσταση που είχε όταν έφυγε από το ίδρυμα.</a:t>
            </a:r>
            <a:endParaRPr lang="en-US" altLang="el-GR" sz="2400" dirty="0" smtClean="0"/>
          </a:p>
        </p:txBody>
      </p:sp>
      <p:pic>
        <p:nvPicPr>
          <p:cNvPr id="7" name="Picture 8" descr="F:\DCIM\101MSDCF\DSC07688.JPG"/>
          <p:cNvPicPr>
            <a:picLocks noChangeAspect="1" noChangeArrowheads="1"/>
          </p:cNvPicPr>
          <p:nvPr/>
        </p:nvPicPr>
        <p:blipFill>
          <a:blip r:embed="rId2">
            <a:extLst>
              <a:ext uri="{28A0092B-C50C-407E-A947-70E740481C1C}">
                <a14:useLocalDpi xmlns:a14="http://schemas.microsoft.com/office/drawing/2010/main" val="0"/>
              </a:ext>
            </a:extLst>
          </a:blip>
          <a:srcRect l="29167" t="12500" r="27779" b="42708"/>
          <a:stretch>
            <a:fillRect/>
          </a:stretch>
        </p:blipFill>
        <p:spPr bwMode="auto">
          <a:xfrm>
            <a:off x="6429375" y="1285875"/>
            <a:ext cx="2265363" cy="314325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5 - TextBox"/>
          <p:cNvSpPr txBox="1"/>
          <p:nvPr/>
        </p:nvSpPr>
        <p:spPr>
          <a:xfrm>
            <a:off x="6436848" y="4725144"/>
            <a:ext cx="2286000" cy="1323975"/>
          </a:xfrm>
          <a:prstGeom prst="rect">
            <a:avLst/>
          </a:prstGeom>
          <a:solidFill>
            <a:schemeClr val="accent4">
              <a:lumMod val="75000"/>
            </a:schemeClr>
          </a:solidFill>
        </p:spPr>
        <p:txBody>
          <a:bodyPr>
            <a:spAutoFit/>
          </a:bodyPr>
          <a:lstStyle/>
          <a:p>
            <a:pPr>
              <a:defRPr/>
            </a:pPr>
            <a:r>
              <a:rPr lang="en-US" sz="2000" dirty="0">
                <a:solidFill>
                  <a:prstClr val="white"/>
                </a:solidFill>
                <a:latin typeface="Calibri"/>
              </a:rPr>
              <a:t>Data logger </a:t>
            </a:r>
            <a:r>
              <a:rPr lang="el-GR" sz="2000" dirty="0">
                <a:solidFill>
                  <a:prstClr val="white"/>
                </a:solidFill>
                <a:latin typeface="Calibri"/>
              </a:rPr>
              <a:t>για την καταγραφή  της σχετικής υγρασίας και θερμοκρασίας.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a:solidFill>
                <a:prstClr val="black"/>
              </a:solidFill>
            </a:endParaRPr>
          </a:p>
        </p:txBody>
      </p:sp>
    </p:spTree>
    <p:extLst>
      <p:ext uri="{BB962C8B-B14F-4D97-AF65-F5344CB8AC3E}">
        <p14:creationId xmlns:p14="http://schemas.microsoft.com/office/powerpoint/2010/main" val="349098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solidFill>
                  <a:schemeClr val="accent4">
                    <a:lumMod val="75000"/>
                  </a:schemeClr>
                </a:solidFill>
              </a:rPr>
              <a:t>Εξωτερική μεταφορά </a:t>
            </a:r>
            <a:r>
              <a:rPr lang="el-GR" sz="3200" b="0" dirty="0" smtClean="0">
                <a:solidFill>
                  <a:schemeClr val="accent4">
                    <a:lumMod val="75000"/>
                  </a:schemeClr>
                </a:solidFill>
              </a:rPr>
              <a:t>(5 από 5)</a:t>
            </a:r>
            <a:endParaRPr lang="el-GR" sz="3200" b="0" dirty="0">
              <a:solidFill>
                <a:schemeClr val="accent4">
                  <a:lumMod val="75000"/>
                </a:schemeClr>
              </a:solidFill>
            </a:endParaRPr>
          </a:p>
        </p:txBody>
      </p:sp>
      <p:sp>
        <p:nvSpPr>
          <p:cNvPr id="71683" name="2 - Θέση περιεχομένου"/>
          <p:cNvSpPr>
            <a:spLocks noGrp="1"/>
          </p:cNvSpPr>
          <p:nvPr>
            <p:ph idx="1"/>
          </p:nvPr>
        </p:nvSpPr>
        <p:spPr/>
        <p:txBody>
          <a:bodyPr/>
          <a:lstStyle/>
          <a:p>
            <a:pPr eaLnBrk="1" hangingPunct="1">
              <a:spcBef>
                <a:spcPts val="3600"/>
              </a:spcBef>
            </a:pPr>
            <a:r>
              <a:rPr lang="el-GR" sz="2400" dirty="0" smtClean="0"/>
              <a:t>Σε περίπτωση που αυτό δεν είναι εφικτό δίνονται λεπτομερείς, γραπτές οδηγίες για τον τρόπο που ξεπακετάρεται το αντικείμενο ώστε να αποφευχθούν λάθη που θα προκαλέσουν φθορά στο αντικείμενο. </a:t>
            </a:r>
            <a:endParaRPr lang="en-US" sz="2400" dirty="0" smtClean="0"/>
          </a:p>
          <a:p>
            <a:pPr eaLnBrk="1" hangingPunct="1">
              <a:spcBef>
                <a:spcPts val="3600"/>
              </a:spcBef>
            </a:pPr>
            <a:r>
              <a:rPr lang="el-GR" sz="2400" dirty="0" smtClean="0"/>
              <a:t>Οδηγίες και για το πακετάρισμα του αντικειμένου θα πρέπει να δοθούν ώστε να διαφυλαχτεί και η ασφαλής επιστροφή του αντικειμένου.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a:solidFill>
                <a:prstClr val="black"/>
              </a:solidFill>
            </a:endParaRPr>
          </a:p>
        </p:txBody>
      </p:sp>
    </p:spTree>
    <p:extLst>
      <p:ext uri="{BB962C8B-B14F-4D97-AF65-F5344CB8AC3E}">
        <p14:creationId xmlns:p14="http://schemas.microsoft.com/office/powerpoint/2010/main" val="34678918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altLang="el-GR" dirty="0" smtClean="0">
                <a:solidFill>
                  <a:srgbClr val="604A7B"/>
                </a:solidFill>
              </a:rPr>
              <a:t>Βιβλιογραφία</a:t>
            </a:r>
            <a:r>
              <a:rPr lang="en-US" altLang="el-GR" dirty="0" smtClean="0">
                <a:solidFill>
                  <a:srgbClr val="604A7B"/>
                </a:solidFill>
              </a:rPr>
              <a:t> </a:t>
            </a:r>
            <a:r>
              <a:rPr lang="en-US" altLang="el-GR" sz="3200" b="0" dirty="0" smtClean="0">
                <a:solidFill>
                  <a:srgbClr val="604A7B"/>
                </a:solidFill>
              </a:rPr>
              <a:t>(</a:t>
            </a:r>
            <a:r>
              <a:rPr lang="el-GR" altLang="el-GR" sz="3200" b="0" dirty="0" smtClean="0">
                <a:solidFill>
                  <a:srgbClr val="604A7B"/>
                </a:solidFill>
              </a:rPr>
              <a:t>1 από 2)</a:t>
            </a:r>
          </a:p>
        </p:txBody>
      </p:sp>
      <p:sp>
        <p:nvSpPr>
          <p:cNvPr id="8195" name="2 - Θέση περιεχομένου"/>
          <p:cNvSpPr>
            <a:spLocks noGrp="1"/>
          </p:cNvSpPr>
          <p:nvPr>
            <p:ph idx="1"/>
          </p:nvPr>
        </p:nvSpPr>
        <p:spPr/>
        <p:txBody>
          <a:bodyPr>
            <a:noAutofit/>
          </a:bodyPr>
          <a:lstStyle/>
          <a:p>
            <a:pPr>
              <a:spcBef>
                <a:spcPts val="600"/>
              </a:spcBef>
            </a:pPr>
            <a:r>
              <a:rPr lang="en-US" altLang="el-GR" sz="2400" dirty="0" smtClean="0"/>
              <a:t>Canadian Conservation Institute, (2008 &amp; 2010), CCI Notes 13/1-13/18, Ottawa, Canada. </a:t>
            </a:r>
            <a:endParaRPr lang="el-GR" altLang="el-GR" sz="2400" dirty="0" smtClean="0"/>
          </a:p>
          <a:p>
            <a:pPr>
              <a:spcBef>
                <a:spcPts val="600"/>
              </a:spcBef>
            </a:pPr>
            <a:r>
              <a:rPr lang="en-US" altLang="el-GR" sz="2400" dirty="0" err="1" smtClean="0"/>
              <a:t>Flecker</a:t>
            </a:r>
            <a:r>
              <a:rPr lang="en-US" altLang="el-GR" sz="2400" dirty="0" smtClean="0"/>
              <a:t>, L., (2007), A practical Guide to Costume Mounting. Oxford, Elsevier.</a:t>
            </a:r>
            <a:endParaRPr lang="el-GR" altLang="el-GR" sz="2400" dirty="0" smtClean="0"/>
          </a:p>
          <a:p>
            <a:pPr>
              <a:spcBef>
                <a:spcPts val="600"/>
              </a:spcBef>
            </a:pPr>
            <a:r>
              <a:rPr lang="en-US" altLang="el-GR" sz="2400" dirty="0" smtClean="0"/>
              <a:t>Gilroy, D. and Godfrey, I. (</a:t>
            </a:r>
            <a:r>
              <a:rPr lang="en-US" altLang="el-GR" sz="2400" dirty="0" err="1" smtClean="0"/>
              <a:t>eds</a:t>
            </a:r>
            <a:r>
              <a:rPr lang="en-US" altLang="el-GR" sz="2400" dirty="0" smtClean="0"/>
              <a:t>), (1998), A Practical Guide to the Conservation and Care of Collections. Western Australia Museum.</a:t>
            </a:r>
            <a:endParaRPr lang="el-GR" altLang="el-GR" sz="2400" dirty="0" smtClean="0"/>
          </a:p>
          <a:p>
            <a:pPr>
              <a:spcBef>
                <a:spcPts val="600"/>
              </a:spcBef>
            </a:pPr>
            <a:r>
              <a:rPr lang="en-GB" altLang="el-GR" sz="2400" dirty="0" smtClean="0"/>
              <a:t>ICCROM Conservation Studies 7</a:t>
            </a:r>
            <a:r>
              <a:rPr lang="en-US" altLang="el-GR" sz="2400" dirty="0" smtClean="0"/>
              <a:t>, </a:t>
            </a:r>
            <a:r>
              <a:rPr lang="en-GB" altLang="el-GR" sz="2400" dirty="0" smtClean="0"/>
              <a:t>(2009), Conserving Textiles: Studies in Honour of Agnes </a:t>
            </a:r>
            <a:r>
              <a:rPr lang="en-GB" altLang="el-GR" sz="2400" dirty="0" err="1" smtClean="0"/>
              <a:t>Timár-Balázsy</a:t>
            </a:r>
            <a:r>
              <a:rPr lang="en-GB" altLang="el-GR" sz="2400" dirty="0" smtClean="0"/>
              <a:t>, Rome</a:t>
            </a:r>
            <a:r>
              <a:rPr lang="en-US" altLang="el-GR" sz="2400" dirty="0" smtClean="0"/>
              <a:t>. </a:t>
            </a:r>
            <a:endParaRPr lang="el-GR" altLang="el-GR" sz="2400" dirty="0" smtClean="0"/>
          </a:p>
          <a:p>
            <a:pPr>
              <a:spcBef>
                <a:spcPts val="600"/>
              </a:spcBef>
            </a:pPr>
            <a:r>
              <a:rPr lang="el-GR" altLang="el-GR" sz="2400" dirty="0" smtClean="0"/>
              <a:t>Καρύδης, Χρ. (2006), Εισαγωγή στην Προληπτική Συντήρηση των Υφασμάτινων Έργων Τέχνης. Αθήνα: Εκδόσεις </a:t>
            </a:r>
            <a:r>
              <a:rPr lang="en-US" altLang="el-GR" sz="2400" dirty="0" err="1" smtClean="0"/>
              <a:t>Futura</a:t>
            </a:r>
            <a:r>
              <a:rPr lang="el-GR" altLang="el-GR" sz="2400" dirty="0" smtClean="0"/>
              <a:t>. </a:t>
            </a:r>
          </a:p>
          <a:p>
            <a:pPr>
              <a:spcBef>
                <a:spcPts val="600"/>
              </a:spcBef>
            </a:pPr>
            <a:r>
              <a:rPr lang="en-US" altLang="el-GR" sz="2400" dirty="0" err="1" smtClean="0"/>
              <a:t>Landi</a:t>
            </a:r>
            <a:r>
              <a:rPr lang="en-US" altLang="el-GR" sz="2400" dirty="0" smtClean="0"/>
              <a:t>, S. (1985), Textile Conservator's Manual. </a:t>
            </a:r>
            <a:r>
              <a:rPr lang="en-GB" altLang="el-GR" sz="2400" dirty="0" smtClean="0"/>
              <a:t>London: </a:t>
            </a:r>
            <a:r>
              <a:rPr lang="en-GB" altLang="el-GR" sz="2400" dirty="0" err="1" smtClean="0"/>
              <a:t>Butterworths</a:t>
            </a:r>
            <a:r>
              <a:rPr lang="en-GB" altLang="el-GR" sz="2400" dirty="0" smtClean="0"/>
              <a:t>-Heinemann.</a:t>
            </a:r>
            <a:r>
              <a:rPr lang="en-US" altLang="el-GR" sz="2400" dirty="0" smtClean="0"/>
              <a:t> </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a:solidFill>
                <a:prstClr val="black"/>
              </a:solidFill>
            </a:endParaRPr>
          </a:p>
        </p:txBody>
      </p:sp>
    </p:spTree>
    <p:extLst>
      <p:ext uri="{BB962C8B-B14F-4D97-AF65-F5344CB8AC3E}">
        <p14:creationId xmlns:p14="http://schemas.microsoft.com/office/powerpoint/2010/main" val="3596781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altLang="el-GR" dirty="0" smtClean="0">
                <a:solidFill>
                  <a:srgbClr val="604A7B"/>
                </a:solidFill>
              </a:rPr>
              <a:t>Βιβλιογραφία </a:t>
            </a:r>
            <a:r>
              <a:rPr lang="el-GR" altLang="el-GR" sz="3200" b="0" dirty="0" smtClean="0">
                <a:solidFill>
                  <a:srgbClr val="604A7B"/>
                </a:solidFill>
              </a:rPr>
              <a:t>(2 από 2)</a:t>
            </a:r>
          </a:p>
        </p:txBody>
      </p:sp>
      <p:sp>
        <p:nvSpPr>
          <p:cNvPr id="8195" name="2 - Θέση περιεχομένου"/>
          <p:cNvSpPr>
            <a:spLocks noGrp="1"/>
          </p:cNvSpPr>
          <p:nvPr>
            <p:ph idx="1"/>
          </p:nvPr>
        </p:nvSpPr>
        <p:spPr/>
        <p:txBody>
          <a:bodyPr>
            <a:noAutofit/>
          </a:bodyPr>
          <a:lstStyle/>
          <a:p>
            <a:pPr>
              <a:spcBef>
                <a:spcPts val="600"/>
              </a:spcBef>
            </a:pPr>
            <a:r>
              <a:rPr lang="en-US" altLang="el-GR" sz="2400" dirty="0" smtClean="0"/>
              <a:t>Lister, A. (1996), Guidelines for the conservation of textiles. London: English Heritage. </a:t>
            </a:r>
            <a:endParaRPr lang="el-GR" altLang="el-GR" sz="2400" dirty="0" smtClean="0"/>
          </a:p>
          <a:p>
            <a:pPr>
              <a:spcBef>
                <a:spcPts val="600"/>
              </a:spcBef>
            </a:pPr>
            <a:r>
              <a:rPr lang="en-US" altLang="el-GR" sz="2400" dirty="0" err="1" smtClean="0"/>
              <a:t>Mailand</a:t>
            </a:r>
            <a:r>
              <a:rPr lang="en-US" altLang="el-GR" sz="2400" dirty="0" smtClean="0"/>
              <a:t>, F., (1999), Preserving Textiles: A Guide for the </a:t>
            </a:r>
            <a:r>
              <a:rPr lang="en-US" altLang="el-GR" sz="2400" dirty="0" err="1" smtClean="0"/>
              <a:t>Nonspecialist</a:t>
            </a:r>
            <a:r>
              <a:rPr lang="en-US" altLang="el-GR" sz="2400" dirty="0" smtClean="0"/>
              <a:t>. Indianapolis Museum of Art, USA.</a:t>
            </a:r>
            <a:endParaRPr lang="el-GR" altLang="el-GR" sz="2400" dirty="0" smtClean="0"/>
          </a:p>
          <a:p>
            <a:pPr>
              <a:spcBef>
                <a:spcPts val="600"/>
              </a:spcBef>
            </a:pPr>
            <a:r>
              <a:rPr lang="en-US" altLang="el-GR" sz="2400" dirty="0" smtClean="0"/>
              <a:t>McGregor, C. (1994), The Effects of Storage and Display Materials on Museum Objects. Edinburgh: Scottish Museums Council.</a:t>
            </a:r>
            <a:endParaRPr lang="el-GR" altLang="el-GR" sz="2400" dirty="0" smtClean="0"/>
          </a:p>
          <a:p>
            <a:pPr>
              <a:spcBef>
                <a:spcPts val="600"/>
              </a:spcBef>
            </a:pPr>
            <a:r>
              <a:rPr lang="en-US" altLang="el-GR" sz="2400" dirty="0" smtClean="0"/>
              <a:t>Shelley, M. (1987), The Care and Handling of Art Objects: Practices in the Metropolitan Museum of Art. New York, Metropolitan Museum of Art.</a:t>
            </a:r>
            <a:endParaRPr lang="el-GR" altLang="el-GR" sz="2400" dirty="0" smtClean="0"/>
          </a:p>
          <a:p>
            <a:pPr>
              <a:spcBef>
                <a:spcPts val="600"/>
              </a:spcBef>
            </a:pPr>
            <a:r>
              <a:rPr lang="en-GB" altLang="el-GR" sz="2400" dirty="0" err="1" smtClean="0"/>
              <a:t>Tímár-Balázsy</a:t>
            </a:r>
            <a:r>
              <a:rPr lang="en-GB" altLang="el-GR" sz="2400" dirty="0" smtClean="0"/>
              <a:t>, A. </a:t>
            </a:r>
            <a:r>
              <a:rPr lang="en-US" altLang="el-GR" sz="2400" dirty="0" smtClean="0"/>
              <a:t>and </a:t>
            </a:r>
            <a:r>
              <a:rPr lang="en-US" altLang="el-GR" sz="2400" dirty="0" err="1" smtClean="0"/>
              <a:t>Eastop</a:t>
            </a:r>
            <a:r>
              <a:rPr lang="en-US" altLang="el-GR" sz="2400" dirty="0" smtClean="0"/>
              <a:t>, D. (</a:t>
            </a:r>
            <a:r>
              <a:rPr lang="en-GB" altLang="el-GR" sz="2400" dirty="0" smtClean="0"/>
              <a:t>1998), Chemical principles of textile conservation. London: </a:t>
            </a:r>
            <a:r>
              <a:rPr lang="en-GB" altLang="el-GR" sz="2400" dirty="0" err="1" smtClean="0"/>
              <a:t>Butterworths</a:t>
            </a:r>
            <a:r>
              <a:rPr lang="en-GB" altLang="el-GR" sz="2400" dirty="0" smtClean="0"/>
              <a:t>-Heinemann. </a:t>
            </a:r>
            <a:endParaRPr lang="el-GR" altLang="el-GR" sz="2400" dirty="0" smtClean="0"/>
          </a:p>
          <a:p>
            <a:pPr>
              <a:spcBef>
                <a:spcPts val="600"/>
              </a:spcBef>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a:solidFill>
                <a:prstClr val="black"/>
              </a:solidFill>
            </a:endParaRPr>
          </a:p>
        </p:txBody>
      </p:sp>
    </p:spTree>
    <p:extLst>
      <p:ext uri="{BB962C8B-B14F-4D97-AF65-F5344CB8AC3E}">
        <p14:creationId xmlns:p14="http://schemas.microsoft.com/office/powerpoint/2010/main" val="3266676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a:bodyPr>
          <a:lstStyle/>
          <a:p>
            <a:pPr fontAlgn="auto">
              <a:spcAft>
                <a:spcPts val="0"/>
              </a:spcAft>
              <a:defRPr/>
            </a:pPr>
            <a:r>
              <a:rPr lang="el-GR" b="1" dirty="0" smtClean="0">
                <a:solidFill>
                  <a:srgbClr val="604A7B"/>
                </a:solidFill>
                <a:latin typeface="+mn-lt"/>
              </a:rPr>
              <a:t>Κατασκευή «μανικιού» από </a:t>
            </a:r>
            <a:r>
              <a:rPr lang="en-US" b="1" dirty="0" smtClean="0">
                <a:solidFill>
                  <a:srgbClr val="604A7B"/>
                </a:solidFill>
                <a:latin typeface="+mn-lt"/>
              </a:rPr>
              <a:t>Velcro</a:t>
            </a:r>
            <a:endParaRPr lang="el-GR" b="1" dirty="0">
              <a:solidFill>
                <a:srgbClr val="604A7B"/>
              </a:solidFill>
              <a:latin typeface="+mn-lt"/>
            </a:endParaRPr>
          </a:p>
        </p:txBody>
      </p:sp>
      <p:sp>
        <p:nvSpPr>
          <p:cNvPr id="13" name="12 - TextBox"/>
          <p:cNvSpPr txBox="1"/>
          <p:nvPr/>
        </p:nvSpPr>
        <p:spPr>
          <a:xfrm>
            <a:off x="285750" y="4857750"/>
            <a:ext cx="8429625" cy="1015663"/>
          </a:xfrm>
          <a:prstGeom prst="rect">
            <a:avLst/>
          </a:prstGeom>
          <a:solidFill>
            <a:schemeClr val="accent4">
              <a:lumMod val="75000"/>
            </a:schemeClr>
          </a:solidFill>
        </p:spPr>
        <p:txBody>
          <a:bodyPr wrap="square">
            <a:spAutoFit/>
          </a:bodyPr>
          <a:lstStyle/>
          <a:p>
            <a:pPr fontAlgn="auto">
              <a:spcBef>
                <a:spcPts val="0"/>
              </a:spcBef>
              <a:spcAft>
                <a:spcPts val="0"/>
              </a:spcAft>
              <a:defRPr/>
            </a:pPr>
            <a:r>
              <a:rPr lang="el-GR" sz="2000" dirty="0">
                <a:solidFill>
                  <a:prstClr val="white"/>
                </a:solidFill>
                <a:latin typeface="Calibri"/>
              </a:rPr>
              <a:t>Αφού ραφτεί ένα μανίκι από πλυμένο βαμβακερό ύφασμα, η ταινία</a:t>
            </a:r>
            <a:r>
              <a:rPr lang="en-US" sz="2000" dirty="0">
                <a:solidFill>
                  <a:prstClr val="white"/>
                </a:solidFill>
                <a:latin typeface="Calibri"/>
              </a:rPr>
              <a:t> </a:t>
            </a:r>
            <a:r>
              <a:rPr lang="en-US" sz="2000" dirty="0" err="1">
                <a:solidFill>
                  <a:prstClr val="white"/>
                </a:solidFill>
                <a:latin typeface="Calibri"/>
              </a:rPr>
              <a:t>velcro</a:t>
            </a:r>
            <a:r>
              <a:rPr lang="en-US" sz="2000" dirty="0">
                <a:solidFill>
                  <a:prstClr val="white"/>
                </a:solidFill>
                <a:latin typeface="Calibri"/>
              </a:rPr>
              <a:t> </a:t>
            </a:r>
            <a:r>
              <a:rPr lang="el-GR" sz="2000" dirty="0">
                <a:solidFill>
                  <a:prstClr val="white"/>
                </a:solidFill>
                <a:latin typeface="Calibri"/>
              </a:rPr>
              <a:t>με τις θηλιές ράβεται σε αυτό, και στη συνέχεια το «μανίκι ράβεται στο αντικείμενο.</a:t>
            </a:r>
          </a:p>
        </p:txBody>
      </p:sp>
      <p:pic>
        <p:nvPicPr>
          <p:cNvPr id="94210" name="Picture 2" descr="C:\Users\user\Desktop\image-1.jpg" title="Κατασκευή «μανικιού» από Velcr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357313"/>
            <a:ext cx="8001000" cy="3025775"/>
          </a:xfrm>
          <a:prstGeom prst="rect">
            <a:avLst/>
          </a:prstGeom>
          <a:noFill/>
          <a:ln>
            <a:solidFill>
              <a:schemeClr val="accent4">
                <a:lumMod val="60000"/>
                <a:lumOff val="40000"/>
              </a:schemeClr>
            </a:solidFill>
          </a:ln>
        </p:spPr>
      </p:pic>
      <p:sp>
        <p:nvSpPr>
          <p:cNvPr id="3" name="TextBox 2"/>
          <p:cNvSpPr txBox="1"/>
          <p:nvPr/>
        </p:nvSpPr>
        <p:spPr>
          <a:xfrm>
            <a:off x="3679321" y="4376137"/>
            <a:ext cx="1213858" cy="276999"/>
          </a:xfrm>
          <a:prstGeom prst="rect">
            <a:avLst/>
          </a:prstGeom>
          <a:noFill/>
        </p:spPr>
        <p:txBody>
          <a:bodyPr wrap="none" rtlCol="0">
            <a:spAutoFit/>
          </a:bodyPr>
          <a:lstStyle/>
          <a:p>
            <a:pPr algn="ctr"/>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cxnSp>
        <p:nvCxnSpPr>
          <p:cNvPr id="19" name="18 - Ευθύγραμμο βέλος σύνδεσης" title="βέλος"/>
          <p:cNvCxnSpPr/>
          <p:nvPr/>
        </p:nvCxnSpPr>
        <p:spPr>
          <a:xfrm>
            <a:off x="8143875" y="2857500"/>
            <a:ext cx="28575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title="βέλος"/>
          <p:cNvCxnSpPr/>
          <p:nvPr/>
        </p:nvCxnSpPr>
        <p:spPr>
          <a:xfrm>
            <a:off x="7929563" y="3143250"/>
            <a:ext cx="4286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title="βέλος"/>
          <p:cNvCxnSpPr/>
          <p:nvPr/>
        </p:nvCxnSpPr>
        <p:spPr>
          <a:xfrm>
            <a:off x="7786688" y="3500438"/>
            <a:ext cx="64293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a:off x="8429625" y="2714625"/>
            <a:ext cx="714375" cy="938719"/>
          </a:xfrm>
          <a:prstGeom prst="rect">
            <a:avLst/>
          </a:prstGeom>
          <a:noFill/>
        </p:spPr>
        <p:txBody>
          <a:bodyPr>
            <a:spAutoFit/>
          </a:bodyPr>
          <a:lstStyle/>
          <a:p>
            <a:pPr fontAlgn="auto">
              <a:spcBef>
                <a:spcPts val="0"/>
              </a:spcBef>
              <a:spcAft>
                <a:spcPts val="0"/>
              </a:spcAft>
              <a:defRPr/>
            </a:pPr>
            <a:r>
              <a:rPr lang="el-GR" sz="1100" b="1" dirty="0">
                <a:solidFill>
                  <a:prstClr val="black"/>
                </a:solidFill>
                <a:latin typeface="Calibri"/>
              </a:rPr>
              <a:t>Ύφασμα</a:t>
            </a:r>
          </a:p>
          <a:p>
            <a:pPr fontAlgn="auto">
              <a:spcBef>
                <a:spcPts val="0"/>
              </a:spcBef>
              <a:spcAft>
                <a:spcPts val="0"/>
              </a:spcAft>
              <a:defRPr/>
            </a:pPr>
            <a:endParaRPr lang="el-GR" sz="1100" b="1" dirty="0">
              <a:solidFill>
                <a:prstClr val="black"/>
              </a:solidFill>
              <a:latin typeface="Calibri"/>
            </a:endParaRPr>
          </a:p>
          <a:p>
            <a:pPr fontAlgn="auto">
              <a:spcBef>
                <a:spcPts val="0"/>
              </a:spcBef>
              <a:spcAft>
                <a:spcPts val="0"/>
              </a:spcAft>
              <a:defRPr/>
            </a:pPr>
            <a:r>
              <a:rPr lang="el-GR" sz="1100" b="1" dirty="0">
                <a:solidFill>
                  <a:prstClr val="black"/>
                </a:solidFill>
                <a:latin typeface="Calibri"/>
              </a:rPr>
              <a:t>Μανίκι</a:t>
            </a:r>
          </a:p>
          <a:p>
            <a:pPr fontAlgn="auto">
              <a:spcBef>
                <a:spcPts val="0"/>
              </a:spcBef>
              <a:spcAft>
                <a:spcPts val="0"/>
              </a:spcAft>
              <a:defRPr/>
            </a:pPr>
            <a:endParaRPr lang="el-GR" sz="1100" b="1" dirty="0">
              <a:solidFill>
                <a:prstClr val="black"/>
              </a:solidFill>
              <a:latin typeface="Calibri"/>
            </a:endParaRPr>
          </a:p>
          <a:p>
            <a:pPr fontAlgn="auto">
              <a:spcBef>
                <a:spcPts val="0"/>
              </a:spcBef>
              <a:spcAft>
                <a:spcPts val="0"/>
              </a:spcAft>
              <a:defRPr/>
            </a:pPr>
            <a:r>
              <a:rPr lang="en-US" sz="1100" b="1" dirty="0">
                <a:solidFill>
                  <a:prstClr val="black"/>
                </a:solidFill>
                <a:latin typeface="Calibri"/>
              </a:rPr>
              <a:t>Velcro</a:t>
            </a:r>
            <a:endParaRPr lang="el-GR" sz="1100" b="1"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842165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1</a:t>
            </a:r>
            <a:r>
              <a:rPr lang="en-US" sz="2000" dirty="0" smtClean="0"/>
              <a:t>3: </a:t>
            </a:r>
            <a:r>
              <a:rPr lang="el-GR" sz="2000" dirty="0"/>
              <a:t>Έκθεση, αποθήκευση και μεταφορά υφασμάτινων αντικειμένων».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9438517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0629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eaLnBrk="1" fontAlgn="auto" hangingPunct="1">
              <a:spcAft>
                <a:spcPts val="0"/>
              </a:spcAft>
              <a:defRPr/>
            </a:pPr>
            <a:r>
              <a:rPr lang="el-GR" b="1" dirty="0" smtClean="0">
                <a:solidFill>
                  <a:schemeClr val="accent4">
                    <a:lumMod val="75000"/>
                  </a:schemeClr>
                </a:solidFill>
              </a:rPr>
              <a:t>Εφαρμογή της μεθόδου </a:t>
            </a:r>
            <a:r>
              <a:rPr lang="el-GR" sz="3200" b="0" dirty="0" smtClean="0">
                <a:solidFill>
                  <a:schemeClr val="accent4">
                    <a:lumMod val="75000"/>
                  </a:schemeClr>
                </a:solidFill>
              </a:rPr>
              <a:t>(2 από 2)</a:t>
            </a:r>
          </a:p>
        </p:txBody>
      </p:sp>
      <p:sp>
        <p:nvSpPr>
          <p:cNvPr id="10243" name="2 - Θέση περιεχομένου"/>
          <p:cNvSpPr>
            <a:spLocks noGrp="1"/>
          </p:cNvSpPr>
          <p:nvPr>
            <p:ph idx="1"/>
          </p:nvPr>
        </p:nvSpPr>
        <p:spPr/>
        <p:txBody>
          <a:bodyPr/>
          <a:lstStyle/>
          <a:p>
            <a:pPr eaLnBrk="1" hangingPunct="1">
              <a:spcBef>
                <a:spcPts val="2400"/>
              </a:spcBef>
            </a:pPr>
            <a:r>
              <a:rPr lang="el-GR" sz="2400" dirty="0" smtClean="0"/>
              <a:t>Τα πολύ βαριά υφάσματα είναι καλύτερο να υποστηρίζονται με μια επιπλέον λωρίδα </a:t>
            </a:r>
            <a:r>
              <a:rPr lang="en-US" sz="2400" dirty="0" smtClean="0"/>
              <a:t>Velcro</a:t>
            </a:r>
            <a:r>
              <a:rPr lang="el-GR" sz="2400" dirty="0" smtClean="0"/>
              <a:t>, ραμμένη στο μέσο της «ράχης» τους, έτσι θα μειωθεί το βάρος που αναπτύσσεται στην πρώτη ταινία.  </a:t>
            </a:r>
          </a:p>
          <a:p>
            <a:pPr eaLnBrk="1" hangingPunct="1">
              <a:spcBef>
                <a:spcPts val="2400"/>
              </a:spcBef>
            </a:pPr>
            <a:r>
              <a:rPr lang="el-GR" sz="2400" dirty="0" smtClean="0"/>
              <a:t>Μεγάλα αντικείμενα όπως </a:t>
            </a:r>
            <a:r>
              <a:rPr lang="el-GR" sz="2400" dirty="0" err="1" smtClean="0"/>
              <a:t>τοιχοτάπητες</a:t>
            </a:r>
            <a:r>
              <a:rPr lang="el-GR" sz="2400" dirty="0" smtClean="0"/>
              <a:t> (</a:t>
            </a:r>
            <a:r>
              <a:rPr lang="el-GR" sz="2400" dirty="0" err="1" smtClean="0"/>
              <a:t>ταπισερί</a:t>
            </a:r>
            <a:r>
              <a:rPr lang="el-GR" sz="2400" dirty="0" smtClean="0"/>
              <a:t>) μπορούν να καλύπτονται περιμετρικά από ταινία </a:t>
            </a:r>
            <a:r>
              <a:rPr lang="en-US" sz="2400" dirty="0" smtClean="0"/>
              <a:t>Velcro</a:t>
            </a:r>
            <a:r>
              <a:rPr lang="el-GR" sz="2400" dirty="0" smtClean="0"/>
              <a:t> ώστε να εκτίθενται τεντωμένα και να στηρίζονται καλύτερα.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9497804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f45477238d846745bda8ef6047b2a9e0abcf6d"/>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TotalTime>
  <Words>4611</Words>
  <Application>Microsoft Office PowerPoint</Application>
  <PresentationFormat>On-screen Show (4:3)</PresentationFormat>
  <Paragraphs>478</Paragraphs>
  <Slides>86</Slides>
  <Notes>29</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template</vt:lpstr>
      <vt:lpstr>OC_template_updated</vt:lpstr>
      <vt:lpstr>Συντήρηση Υφάσματος (Θ)</vt:lpstr>
      <vt:lpstr>Έκθεση και ανάρτηση υφασμάτινων αντικειμένων</vt:lpstr>
      <vt:lpstr>Κατηγορίες υφασμάτων</vt:lpstr>
      <vt:lpstr>Επίπεδα αντικείμενα μεγάλου μεγέθους</vt:lpstr>
      <vt:lpstr>Προστασία αντικειμένων</vt:lpstr>
      <vt:lpstr>Α. Χρήση ταινίας velcro</vt:lpstr>
      <vt:lpstr>Εφαρμογή της μεθόδου (1 από 2)</vt:lpstr>
      <vt:lpstr>Κατασκευή «μανικιού» από Velcro</vt:lpstr>
      <vt:lpstr>Εφαρμογή της μεθόδου (2 από 2)</vt:lpstr>
      <vt:lpstr>Β. Χρήση ράβδου</vt:lpstr>
      <vt:lpstr>Εφαρμογή</vt:lpstr>
      <vt:lpstr>Έκθεση σε ρολό</vt:lpstr>
      <vt:lpstr>Έκθεση υφασμάτινων αντικειμένων</vt:lpstr>
      <vt:lpstr>Ειδικές κατασκευές</vt:lpstr>
      <vt:lpstr>Χαλιά</vt:lpstr>
      <vt:lpstr>Μικρά αντικείμενα δυο-διαστάσεων</vt:lpstr>
      <vt:lpstr>Μικρά αντικείμενα</vt:lpstr>
      <vt:lpstr>Α. Ενισχυμένοι  πίνακες</vt:lpstr>
      <vt:lpstr>Προετοιμασία ενισχυμένου πίνακα</vt:lpstr>
      <vt:lpstr>Παραδείγματα ανάρτησης σε πίνακα </vt:lpstr>
      <vt:lpstr>Τρισδιάστατα αντικείμενα</vt:lpstr>
      <vt:lpstr>Έκθεση ενδυμάτων </vt:lpstr>
      <vt:lpstr>Κούκλες (1 από 2)</vt:lpstr>
      <vt:lpstr>Κούκλες μουσειακών προδιαγραφών</vt:lpstr>
      <vt:lpstr>Επιλογή κατάλληλων κουκλών</vt:lpstr>
      <vt:lpstr>Κατασκευή ομοιώματος (1 από 2)</vt:lpstr>
      <vt:lpstr>Κατασκευή ομοιώματος (2 από 2)</vt:lpstr>
      <vt:lpstr>Κούκλες (2 από 2)</vt:lpstr>
      <vt:lpstr>Έκθεση ενδυμασίας χωρίς ομοίωμα  (1 από 2)</vt:lpstr>
      <vt:lpstr>Έκθεση ενδυμασίας χωρίς ομοίωμα  (2 από 2)</vt:lpstr>
      <vt:lpstr>Έκθεση σε κρεμάστρες</vt:lpstr>
      <vt:lpstr>Έκθεση σε T-bar</vt:lpstr>
      <vt:lpstr>Βυζαντινό Μουσείο Αθηνών</vt:lpstr>
      <vt:lpstr>Άλλοι τρόποι έκθεσης</vt:lpstr>
      <vt:lpstr>Έκθεση αξεσουάρ (1 από 2)</vt:lpstr>
      <vt:lpstr>Έκθεση αξεσουάρ (2 από 2)</vt:lpstr>
      <vt:lpstr>Προστασία κατά την έκθεση (1 από 3)</vt:lpstr>
      <vt:lpstr>Προστασία κατά την έκθεση (2 από 3)</vt:lpstr>
      <vt:lpstr>Προστασία κατά την έκθεση (3 από 3)</vt:lpstr>
      <vt:lpstr>Αποθήκευση υφασμάτινων αντικειμένων</vt:lpstr>
      <vt:lpstr>Περιβαλλοντικές συνθήκες</vt:lpstr>
      <vt:lpstr>Φωτισμός</vt:lpstr>
      <vt:lpstr>Εξοπλισμός</vt:lpstr>
      <vt:lpstr>Τοποθέτηση αντικειμένων</vt:lpstr>
      <vt:lpstr>Επίπεδα αντικείμενα μικρού μεγέθους (1 από 2)</vt:lpstr>
      <vt:lpstr>Επίπεδα αντικείμενα μικρού μεγέθους (2 από 2)</vt:lpstr>
      <vt:lpstr>Επίπεδα αντικείμενα μεγάλου μεγέθους</vt:lpstr>
      <vt:lpstr>Τύλιγμα σημαίας σε ρολό (1 από 2)</vt:lpstr>
      <vt:lpstr>Τύλιγμα σημαίας σε ρολό (2 από 2)</vt:lpstr>
      <vt:lpstr>Τύλιγμα χαλιών</vt:lpstr>
      <vt:lpstr>Συστήματα αποθήκευσης </vt:lpstr>
      <vt:lpstr>Αποθήκευση χαλιών</vt:lpstr>
      <vt:lpstr>Τρισδιάστατα αντικείμενα (1 από 2)</vt:lpstr>
      <vt:lpstr>Ενισχυμένη κρεμάστρα (1 από 2)</vt:lpstr>
      <vt:lpstr>Ενισχυμένη κρεμάστρα (2 από 2)</vt:lpstr>
      <vt:lpstr>Τρισδιάστατα αντικείμενα (2 από 2)</vt:lpstr>
      <vt:lpstr>Προστατευτικά καλύμματα </vt:lpstr>
      <vt:lpstr>Αποθήκευση σε κουτί ή ερμάρι (1 από 4)</vt:lpstr>
      <vt:lpstr>Αποθήκευση σε κουτί ή ερμάρι (2 από 4)</vt:lpstr>
      <vt:lpstr>Αποθήκευση σε κουτί ή ερμάρι (3 από 4)</vt:lpstr>
      <vt:lpstr>Αποθήκευση σε κουτί ή ερμάρι (4 από 4)</vt:lpstr>
      <vt:lpstr>Αξεσουάρ ενδυμάτων</vt:lpstr>
      <vt:lpstr>Παπούτσια (1 από 2)</vt:lpstr>
      <vt:lpstr>Παπούτσια (2 από 2)</vt:lpstr>
      <vt:lpstr>Καπέλα (1 από 2)</vt:lpstr>
      <vt:lpstr>Καπέλα (2 από 2)</vt:lpstr>
      <vt:lpstr>Ομπρέλες </vt:lpstr>
      <vt:lpstr>Τσάντες</vt:lpstr>
      <vt:lpstr>Μεταφορά υφασμάτινων αντικειμένων</vt:lpstr>
      <vt:lpstr>Ασφαλής μετακίνηση αντικειμένων  (1 από 2) </vt:lpstr>
      <vt:lpstr>Ασφαλής μετακίνηση αντικειμένων  (2 από 2) </vt:lpstr>
      <vt:lpstr>Εξωτερική μεταφορά (1 από 5)</vt:lpstr>
      <vt:lpstr>Εξωτερική μεταφορά (2 από 5)</vt:lpstr>
      <vt:lpstr>Κουτί μεταφοράς</vt:lpstr>
      <vt:lpstr>Εξωτερική μεταφορά (3 από 5)</vt:lpstr>
      <vt:lpstr>Εξωτερική μεταφορά (4 από 5)</vt:lpstr>
      <vt:lpstr>Εξωτερική μεταφορά (5 από 5)</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11</cp:revision>
  <dcterms:created xsi:type="dcterms:W3CDTF">2014-09-29T12:35:48Z</dcterms:created>
  <dcterms:modified xsi:type="dcterms:W3CDTF">2015-02-24T14:26:37Z</dcterms:modified>
</cp:coreProperties>
</file>