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2"/>
  </p:notesMasterIdLst>
  <p:handoutMasterIdLst>
    <p:handoutMasterId r:id="rId73"/>
  </p:handout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257" r:id="rId71"/>
  </p:sldIdLst>
  <p:sldSz cx="9144000" cy="6858000" type="screen4x3"/>
  <p:notesSz cx="7104063" cy="10234613"/>
  <p:custDataLst>
    <p:tags r:id="rId7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A82"/>
    <a:srgbClr val="1A6021"/>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80" d="100"/>
          <a:sy n="80" d="100"/>
        </p:scale>
        <p:origin x="-86" y="-6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a:p>
        </p:txBody>
      </p:sp>
    </p:spTree>
    <p:extLst>
      <p:ext uri="{BB962C8B-B14F-4D97-AF65-F5344CB8AC3E}">
        <p14:creationId xmlns:p14="http://schemas.microsoft.com/office/powerpoint/2010/main" val="76054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69</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Courier New" panose="02070309020205020404" pitchFamily="49" charset="0"/>
              <a:buChar char="o"/>
              <a:defRPr sz="2400"/>
            </a:lvl1pPr>
            <a:lvl2pPr marL="742950" indent="-285750">
              <a:buFont typeface="Arial" panose="020B0604020202020204" pitchFamily="34" charset="0"/>
              <a:buChar char="•"/>
              <a:defRPr sz="2200"/>
            </a:lvl2pPr>
            <a:lvl3pPr marL="1143000" indent="-228600">
              <a:buFont typeface="Calibri" panose="020F0502020204030204" pitchFamily="34" charset="0"/>
              <a:buChar cha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Διοίκηση Νοσηλευτικής Μονάδας</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0000" lnSpcReduction="20000"/>
          </a:bodyPr>
          <a:lstStyle/>
          <a:p>
            <a:r>
              <a:rPr lang="el-GR" b="1" dirty="0" smtClean="0"/>
              <a:t>Ενότητα 2</a:t>
            </a:r>
            <a:r>
              <a:rPr lang="el-GR" dirty="0" smtClean="0"/>
              <a:t>:</a:t>
            </a:r>
            <a:r>
              <a:rPr lang="en-US" dirty="0" smtClean="0"/>
              <a:t> </a:t>
            </a:r>
            <a:r>
              <a:rPr lang="el-GR" dirty="0" smtClean="0"/>
              <a:t>Οργανωτική Δομή των Υπηρεσιών Υγείας</a:t>
            </a:r>
            <a:endParaRPr lang="en-US" dirty="0" smtClean="0"/>
          </a:p>
          <a:p>
            <a:endParaRPr lang="en-US" dirty="0" smtClean="0"/>
          </a:p>
          <a:p>
            <a:r>
              <a:rPr lang="el-GR" dirty="0" err="1"/>
              <a:t>Μάργαρη</a:t>
            </a:r>
            <a:r>
              <a:rPr lang="el-GR" dirty="0"/>
              <a:t> </a:t>
            </a:r>
            <a:r>
              <a:rPr lang="el-GR" dirty="0" err="1" smtClean="0"/>
              <a:t>Νικολέττα</a:t>
            </a:r>
            <a:endParaRPr lang="el-GR" dirty="0"/>
          </a:p>
          <a:p>
            <a:r>
              <a:rPr lang="en-US" dirty="0"/>
              <a:t>R N,  PhD,  MSc</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pic>
        <p:nvPicPr>
          <p:cNvPr id="8" name="7 - Εικόνα" descr="Λογότυπο για Άδειες χρήσης Creative Commons BY-NC-ND" title="Λογότυπο για Άδειες χρήσης Creative Commons BY-NC-N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494116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5600700"/>
            <a:ext cx="43100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05919" y="6596390"/>
            <a:ext cx="6661150" cy="261610"/>
          </a:xfrm>
          <a:prstGeom prst="rect">
            <a:avLst/>
          </a:prstGeom>
        </p:spPr>
        <p:txBody>
          <a:bodyPr>
            <a:spAutoFit/>
          </a:bodyPr>
          <a:lstStyle/>
          <a:p>
            <a:pPr algn="ctr">
              <a:defRPr/>
            </a:pPr>
            <a:r>
              <a:rPr lang="el-GR" sz="1100" dirty="0">
                <a:latin typeface="+mn-lt"/>
              </a:rPr>
              <a:t>ΑΝΟΙΚΤΑ ΑΚΑΔΗΜΑΪΚΑ ΜΑΘΗΜΑΤΑ </a:t>
            </a:r>
            <a:r>
              <a:rPr lang="en-US" sz="1100" dirty="0">
                <a:latin typeface="+mn-lt"/>
              </a:rPr>
              <a:t>TEI </a:t>
            </a:r>
            <a:r>
              <a:rPr lang="el-GR" sz="1100" dirty="0">
                <a:latin typeface="+mn-lt"/>
              </a:rPr>
              <a:t>ΑΘΗΝΑΣ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Διάρθρωση νοσοκομείου</a:t>
            </a:r>
            <a:endParaRPr lang="el-GR" dirty="0"/>
          </a:p>
        </p:txBody>
      </p:sp>
      <p:sp>
        <p:nvSpPr>
          <p:cNvPr id="3" name="Θέση περιεχομένου 2"/>
          <p:cNvSpPr>
            <a:spLocks noGrp="1"/>
          </p:cNvSpPr>
          <p:nvPr>
            <p:ph idx="1"/>
          </p:nvPr>
        </p:nvSpPr>
        <p:spPr/>
        <p:txBody>
          <a:bodyPr/>
          <a:lstStyle/>
          <a:p>
            <a:pPr marL="0" indent="0">
              <a:buNone/>
            </a:pPr>
            <a:r>
              <a:rPr lang="el-GR" dirty="0"/>
              <a:t>Την υπαγορεύει η ανάγκη συντονισμού του όλου έργου ώστε να διευκολυνθεί: </a:t>
            </a:r>
          </a:p>
          <a:p>
            <a:pPr marL="457200" indent="-457200">
              <a:buFont typeface="+mj-lt"/>
              <a:buAutoNum type="arabicPeriod"/>
            </a:pPr>
            <a:r>
              <a:rPr lang="el-GR" dirty="0"/>
              <a:t>η συνεργασία μεταξύ των μονάδων </a:t>
            </a:r>
          </a:p>
          <a:p>
            <a:pPr marL="457200" indent="-457200">
              <a:buFont typeface="+mj-lt"/>
              <a:buAutoNum type="arabicPeriod"/>
            </a:pPr>
            <a:r>
              <a:rPr lang="el-GR" dirty="0" smtClean="0"/>
              <a:t>όσο </a:t>
            </a:r>
            <a:r>
              <a:rPr lang="el-GR" dirty="0"/>
              <a:t>και η ροή των πληροφοριών προς τα κέντρα απόφασης.</a:t>
            </a:r>
          </a:p>
          <a:p>
            <a:pPr marL="0" indent="0" algn="ctr">
              <a:buNone/>
            </a:pPr>
            <a:r>
              <a:rPr lang="el-GR" b="1" dirty="0" smtClean="0">
                <a:solidFill>
                  <a:srgbClr val="820000"/>
                </a:solidFill>
              </a:rPr>
              <a:t>Αποτυπώνεται στο οργανόγραμμα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14205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το οργανόγραμμα?</a:t>
            </a:r>
          </a:p>
        </p:txBody>
      </p:sp>
      <p:sp>
        <p:nvSpPr>
          <p:cNvPr id="3" name="Θέση περιεχομένου 2"/>
          <p:cNvSpPr>
            <a:spLocks noGrp="1"/>
          </p:cNvSpPr>
          <p:nvPr>
            <p:ph idx="1"/>
          </p:nvPr>
        </p:nvSpPr>
        <p:spPr/>
        <p:txBody>
          <a:bodyPr/>
          <a:lstStyle/>
          <a:p>
            <a:r>
              <a:rPr lang="el-GR" dirty="0"/>
              <a:t>Οι λειτουργικές σχέσεις και η οργάνωση της εργασίας απεικονίζονται σε ένα διάγραμμα</a:t>
            </a:r>
            <a:r>
              <a:rPr lang="el-GR" dirty="0" smtClean="0"/>
              <a:t>.</a:t>
            </a:r>
            <a:endParaRPr lang="el-GR" dirty="0"/>
          </a:p>
          <a:p>
            <a:pPr lvl="1"/>
            <a:r>
              <a:rPr lang="el-GR" dirty="0"/>
              <a:t>Περιλαμβάνει τις διάφορες  θέσεις και τη γραμμή εξουσίας μεταξύ αυτών των θέσεων</a:t>
            </a:r>
            <a:r>
              <a:rPr lang="el-GR" dirty="0" smtClean="0"/>
              <a:t>.</a:t>
            </a:r>
            <a:endParaRPr lang="el-GR" dirty="0"/>
          </a:p>
          <a:p>
            <a:pPr lvl="1"/>
            <a:r>
              <a:rPr lang="el-GR" dirty="0"/>
              <a:t>Το οργανόγραμμα μοιάζει σαν μία φωτογραφία, η οποία παρουσιάζει τμήματα και σχέσεις.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770055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Οργανόγραμμα </a:t>
            </a:r>
            <a:r>
              <a:rPr lang="el-GR" sz="3200" b="0" dirty="0" smtClean="0"/>
              <a:t>(1 από 8)</a:t>
            </a:r>
            <a:endParaRPr lang="el-GR" sz="32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Αποτελεί την εικόνα του οργανισμού.</a:t>
            </a:r>
          </a:p>
          <a:p>
            <a:r>
              <a:rPr lang="el-GR" dirty="0"/>
              <a:t>Δείχνει κυρίως την πολυπλοκότητα και τον συγκεντρωτισμό.</a:t>
            </a:r>
          </a:p>
          <a:p>
            <a:r>
              <a:rPr lang="el-GR" dirty="0"/>
              <a:t>Δημιουργός του οργανογράμματος είναι ο </a:t>
            </a:r>
            <a:r>
              <a:rPr lang="el-GR" dirty="0" err="1"/>
              <a:t>max</a:t>
            </a:r>
            <a:r>
              <a:rPr lang="el-GR" dirty="0"/>
              <a:t> </a:t>
            </a:r>
            <a:r>
              <a:rPr lang="el-GR" dirty="0" err="1"/>
              <a:t>veber</a:t>
            </a:r>
            <a:r>
              <a:rPr lang="el-GR" dirty="0"/>
              <a:t>.</a:t>
            </a:r>
          </a:p>
          <a:p>
            <a:r>
              <a:rPr lang="el-GR" dirty="0"/>
              <a:t>ο διοικητής μπορεί να λάβει πολλές πληροφορίες από την ανάγνωση του οργανογράμματος.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05191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Οργανόγραμμα </a:t>
            </a:r>
            <a:r>
              <a:rPr lang="el-GR" sz="3200" b="0" dirty="0" smtClean="0"/>
              <a:t>(2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a:xfrm>
            <a:off x="571179" y="1340768"/>
            <a:ext cx="2530624" cy="432048"/>
          </a:xfrm>
          <a:ln>
            <a:solidFill>
              <a:srgbClr val="004A82"/>
            </a:solidFill>
          </a:ln>
        </p:spPr>
        <p:txBody>
          <a:bodyPr>
            <a:normAutofit/>
          </a:bodyPr>
          <a:lstStyle/>
          <a:p>
            <a:pPr marL="0" indent="0">
              <a:buNone/>
            </a:pPr>
            <a:r>
              <a:rPr lang="el-GR" sz="2000" dirty="0" smtClean="0"/>
              <a:t>Διοικητικό συμβούλιο</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cxnSp>
        <p:nvCxnSpPr>
          <p:cNvPr id="6" name="Ευθεία γραμμή σύνδεσης 5" title="βέλος"/>
          <p:cNvCxnSpPr>
            <a:stCxn id="3" idx="2"/>
            <a:endCxn id="7" idx="0"/>
          </p:cNvCxnSpPr>
          <p:nvPr/>
        </p:nvCxnSpPr>
        <p:spPr>
          <a:xfrm>
            <a:off x="1836491" y="1772816"/>
            <a:ext cx="0" cy="465097"/>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107504" y="2237913"/>
            <a:ext cx="3457973" cy="1224136"/>
          </a:xfrm>
          <a:prstGeom prst="rect">
            <a:avLst/>
          </a:prstGeom>
          <a:ln>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b="1" dirty="0" smtClean="0"/>
              <a:t>Διοικητής</a:t>
            </a:r>
          </a:p>
          <a:p>
            <a:pPr marL="0" indent="0" algn="ctr" fontAlgn="auto">
              <a:spcBef>
                <a:spcPts val="0"/>
              </a:spcBef>
              <a:spcAft>
                <a:spcPts val="0"/>
              </a:spcAft>
              <a:buFont typeface="Courier New" panose="02070309020205020404" pitchFamily="49" charset="0"/>
              <a:buNone/>
            </a:pPr>
            <a:r>
              <a:rPr lang="el-GR" sz="2000" dirty="0" smtClean="0"/>
              <a:t>Μιχαήλ Θεοδώρου</a:t>
            </a:r>
          </a:p>
          <a:p>
            <a:pPr marL="0" indent="0" algn="ctr" fontAlgn="auto">
              <a:spcBef>
                <a:spcPts val="0"/>
              </a:spcBef>
              <a:spcAft>
                <a:spcPts val="0"/>
              </a:spcAft>
              <a:buFont typeface="Courier New" panose="02070309020205020404" pitchFamily="49" charset="0"/>
              <a:buNone/>
            </a:pPr>
            <a:r>
              <a:rPr lang="el-GR" sz="2000" b="1" dirty="0" smtClean="0"/>
              <a:t>Αναπληρωτής διοικητής</a:t>
            </a:r>
          </a:p>
          <a:p>
            <a:pPr marL="0" indent="0" algn="ctr" fontAlgn="auto">
              <a:spcBef>
                <a:spcPts val="0"/>
              </a:spcBef>
              <a:spcAft>
                <a:spcPts val="0"/>
              </a:spcAft>
              <a:buFont typeface="Courier New" panose="02070309020205020404" pitchFamily="49" charset="0"/>
              <a:buNone/>
            </a:pPr>
            <a:r>
              <a:rPr lang="el-GR" sz="2000" dirty="0" smtClean="0"/>
              <a:t>Γεώργιος </a:t>
            </a:r>
            <a:r>
              <a:rPr lang="el-GR" sz="2000" dirty="0" err="1" smtClean="0"/>
              <a:t>καραλής</a:t>
            </a:r>
            <a:endParaRPr lang="el-GR" sz="2000" dirty="0" smtClean="0"/>
          </a:p>
          <a:p>
            <a:pPr marL="0" indent="0" algn="ctr" fontAlgn="auto">
              <a:spcAft>
                <a:spcPts val="0"/>
              </a:spcAft>
              <a:buFont typeface="Courier New" panose="02070309020205020404" pitchFamily="49" charset="0"/>
              <a:buNone/>
            </a:pPr>
            <a:endParaRPr lang="el-GR" sz="2000" b="1" dirty="0"/>
          </a:p>
        </p:txBody>
      </p:sp>
      <p:cxnSp>
        <p:nvCxnSpPr>
          <p:cNvPr id="16" name="Ευθεία γραμμή σύνδεσης 15" title="βέλος"/>
          <p:cNvCxnSpPr>
            <a:stCxn id="7" idx="3"/>
            <a:endCxn id="19" idx="1"/>
          </p:cNvCxnSpPr>
          <p:nvPr/>
        </p:nvCxnSpPr>
        <p:spPr>
          <a:xfrm>
            <a:off x="3565477" y="2849981"/>
            <a:ext cx="790499" cy="0"/>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19" name="Θέση περιεχομένου 2"/>
          <p:cNvSpPr txBox="1">
            <a:spLocks/>
          </p:cNvSpPr>
          <p:nvPr/>
        </p:nvSpPr>
        <p:spPr>
          <a:xfrm>
            <a:off x="4355976" y="1642369"/>
            <a:ext cx="4464496" cy="2415224"/>
          </a:xfrm>
          <a:prstGeom prst="rect">
            <a:avLst/>
          </a:prstGeom>
          <a:ln>
            <a:solidFill>
              <a:srgbClr val="004A82"/>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pPr>
            <a:r>
              <a:rPr lang="el-GR" sz="2000" b="1" dirty="0" smtClean="0"/>
              <a:t>Γραφείο Διοικητικού Συμβουλίου</a:t>
            </a:r>
          </a:p>
          <a:p>
            <a:pPr fontAlgn="auto">
              <a:spcBef>
                <a:spcPts val="0"/>
              </a:spcBef>
              <a:spcAft>
                <a:spcPts val="0"/>
              </a:spcAft>
            </a:pPr>
            <a:r>
              <a:rPr lang="el-GR" sz="2000" dirty="0" smtClean="0"/>
              <a:t>Νομικό Γραφείο</a:t>
            </a:r>
          </a:p>
          <a:p>
            <a:pPr fontAlgn="auto">
              <a:spcBef>
                <a:spcPts val="0"/>
              </a:spcBef>
              <a:spcAft>
                <a:spcPts val="0"/>
              </a:spcAft>
            </a:pPr>
            <a:r>
              <a:rPr lang="el-GR" sz="2000" dirty="0" smtClean="0"/>
              <a:t>Συμβούλιο Επιλογής&amp; αξιολόγησης Ιατρών Ε.Σ.Υ</a:t>
            </a:r>
          </a:p>
          <a:p>
            <a:pPr fontAlgn="auto">
              <a:spcBef>
                <a:spcPts val="0"/>
              </a:spcBef>
              <a:spcAft>
                <a:spcPts val="0"/>
              </a:spcAft>
            </a:pPr>
            <a:r>
              <a:rPr lang="el-GR" sz="2000" dirty="0" smtClean="0"/>
              <a:t>Γραφείο επικοινωνίας με τον πολίτη</a:t>
            </a:r>
          </a:p>
          <a:p>
            <a:pPr fontAlgn="auto">
              <a:spcBef>
                <a:spcPts val="0"/>
              </a:spcBef>
              <a:spcAft>
                <a:spcPts val="0"/>
              </a:spcAft>
            </a:pPr>
            <a:r>
              <a:rPr lang="el-GR" sz="2000" dirty="0" smtClean="0"/>
              <a:t>Κ.Ε.Κ (Κέντρο Επαγγελματικής </a:t>
            </a:r>
            <a:r>
              <a:rPr lang="el-GR" sz="2000" dirty="0" err="1" smtClean="0"/>
              <a:t>Κατάρτησης</a:t>
            </a:r>
            <a:r>
              <a:rPr lang="el-GR" sz="2000" dirty="0" smtClean="0"/>
              <a:t>)</a:t>
            </a:r>
          </a:p>
          <a:p>
            <a:pPr fontAlgn="auto">
              <a:spcBef>
                <a:spcPts val="0"/>
              </a:spcBef>
              <a:spcAft>
                <a:spcPts val="0"/>
              </a:spcAft>
            </a:pPr>
            <a:r>
              <a:rPr lang="el-GR" sz="2000" dirty="0" smtClean="0"/>
              <a:t>Τ.Ε.Ε Α’ Κύκλου Σπουδών</a:t>
            </a:r>
          </a:p>
          <a:p>
            <a:pPr fontAlgn="auto">
              <a:spcBef>
                <a:spcPts val="0"/>
              </a:spcBef>
              <a:spcAft>
                <a:spcPts val="0"/>
              </a:spcAft>
            </a:pPr>
            <a:r>
              <a:rPr lang="el-GR" sz="2000" b="1" dirty="0" smtClean="0"/>
              <a:t>Ένωση Επιστημονικού Προσωπικού Νοσοκομείου</a:t>
            </a:r>
            <a:endParaRPr lang="el-GR" sz="2000" b="1" dirty="0"/>
          </a:p>
        </p:txBody>
      </p:sp>
      <p:cxnSp>
        <p:nvCxnSpPr>
          <p:cNvPr id="22" name="Ευθεία γραμμή σύνδεσης 21" title="βέλος"/>
          <p:cNvCxnSpPr>
            <a:stCxn id="7" idx="2"/>
          </p:cNvCxnSpPr>
          <p:nvPr/>
        </p:nvCxnSpPr>
        <p:spPr>
          <a:xfrm>
            <a:off x="1836491" y="3462049"/>
            <a:ext cx="0" cy="1263095"/>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26" name="Θέση περιεχομένου 2"/>
          <p:cNvSpPr txBox="1">
            <a:spLocks/>
          </p:cNvSpPr>
          <p:nvPr/>
        </p:nvSpPr>
        <p:spPr>
          <a:xfrm>
            <a:off x="107505" y="4941168"/>
            <a:ext cx="1872208" cy="1224136"/>
          </a:xfrm>
          <a:prstGeom prst="rect">
            <a:avLst/>
          </a:prstGeom>
          <a:ln>
            <a:solidFill>
              <a:srgbClr val="004A82"/>
            </a:solidFill>
          </a:ln>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b="1" dirty="0" smtClean="0"/>
              <a:t>Ιατρική Υπηρεσία</a:t>
            </a:r>
          </a:p>
          <a:p>
            <a:pPr marL="0" indent="0" algn="ctr" fontAlgn="auto">
              <a:spcBef>
                <a:spcPts val="0"/>
              </a:spcBef>
              <a:spcAft>
                <a:spcPts val="0"/>
              </a:spcAft>
              <a:buFont typeface="Courier New" panose="02070309020205020404" pitchFamily="49" charset="0"/>
              <a:buNone/>
            </a:pPr>
            <a:r>
              <a:rPr lang="el-GR" sz="2000" b="1" dirty="0" smtClean="0"/>
              <a:t>Διευθυντής</a:t>
            </a:r>
          </a:p>
          <a:p>
            <a:pPr marL="0" indent="0" algn="ctr" fontAlgn="auto">
              <a:spcBef>
                <a:spcPts val="0"/>
              </a:spcBef>
              <a:spcAft>
                <a:spcPts val="0"/>
              </a:spcAft>
              <a:buFont typeface="Courier New" panose="02070309020205020404" pitchFamily="49" charset="0"/>
              <a:buNone/>
            </a:pPr>
            <a:r>
              <a:rPr lang="el-GR" sz="2000" dirty="0" smtClean="0"/>
              <a:t>Πλούταρχος </a:t>
            </a:r>
            <a:r>
              <a:rPr lang="el-GR" sz="2000" dirty="0" err="1" smtClean="0"/>
              <a:t>Πιπερόπουλος</a:t>
            </a:r>
            <a:endParaRPr lang="el-GR" sz="2000" dirty="0" smtClean="0"/>
          </a:p>
          <a:p>
            <a:pPr marL="0" indent="0" algn="ctr" fontAlgn="auto">
              <a:spcAft>
                <a:spcPts val="0"/>
              </a:spcAft>
              <a:buFont typeface="Courier New" panose="02070309020205020404" pitchFamily="49" charset="0"/>
              <a:buNone/>
            </a:pPr>
            <a:endParaRPr lang="el-GR" sz="2000" b="1" dirty="0"/>
          </a:p>
        </p:txBody>
      </p:sp>
      <p:cxnSp>
        <p:nvCxnSpPr>
          <p:cNvPr id="28" name="Γωνιακή σύνδεση 27" title="βέλος"/>
          <p:cNvCxnSpPr>
            <a:stCxn id="26" idx="0"/>
            <a:endCxn id="29" idx="0"/>
          </p:cNvCxnSpPr>
          <p:nvPr/>
        </p:nvCxnSpPr>
        <p:spPr>
          <a:xfrm rot="5400000" flipH="1" flipV="1">
            <a:off x="2024659" y="3940808"/>
            <a:ext cx="19311" cy="1981410"/>
          </a:xfrm>
          <a:prstGeom prst="bentConnector3">
            <a:avLst>
              <a:gd name="adj1" fmla="val 1283781"/>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29" name="Θέση περιεχομένου 2"/>
          <p:cNvSpPr txBox="1">
            <a:spLocks/>
          </p:cNvSpPr>
          <p:nvPr/>
        </p:nvSpPr>
        <p:spPr>
          <a:xfrm>
            <a:off x="2089312" y="4921857"/>
            <a:ext cx="1871414" cy="1233791"/>
          </a:xfrm>
          <a:prstGeom prst="rect">
            <a:avLst/>
          </a:prstGeom>
          <a:ln>
            <a:solidFill>
              <a:srgbClr val="004A82"/>
            </a:solidFill>
          </a:ln>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b="1" dirty="0" smtClean="0"/>
              <a:t>Νοσηλευτική Υπηρεσία</a:t>
            </a:r>
          </a:p>
          <a:p>
            <a:pPr marL="0" indent="0" algn="ctr" fontAlgn="auto">
              <a:spcBef>
                <a:spcPts val="0"/>
              </a:spcBef>
              <a:spcAft>
                <a:spcPts val="0"/>
              </a:spcAft>
              <a:buFont typeface="Courier New" panose="02070309020205020404" pitchFamily="49" charset="0"/>
              <a:buNone/>
            </a:pPr>
            <a:r>
              <a:rPr lang="el-GR" sz="2000" b="1" dirty="0" smtClean="0"/>
              <a:t>Διευθύντρια </a:t>
            </a:r>
          </a:p>
          <a:p>
            <a:pPr marL="0" indent="0" algn="ctr" fontAlgn="auto">
              <a:spcBef>
                <a:spcPts val="0"/>
              </a:spcBef>
              <a:spcAft>
                <a:spcPts val="0"/>
              </a:spcAft>
              <a:buFont typeface="Courier New" panose="02070309020205020404" pitchFamily="49" charset="0"/>
              <a:buNone/>
            </a:pPr>
            <a:r>
              <a:rPr lang="el-GR" sz="2000" dirty="0" smtClean="0"/>
              <a:t>Αικατερίνη </a:t>
            </a:r>
            <a:r>
              <a:rPr lang="el-GR" sz="2000" dirty="0" err="1" smtClean="0"/>
              <a:t>Ουζουνίδου</a:t>
            </a:r>
            <a:endParaRPr lang="el-GR" sz="2000" dirty="0" smtClean="0"/>
          </a:p>
          <a:p>
            <a:pPr marL="0" indent="0" algn="ctr" fontAlgn="auto">
              <a:spcAft>
                <a:spcPts val="0"/>
              </a:spcAft>
              <a:buFont typeface="Courier New" panose="02070309020205020404" pitchFamily="49" charset="0"/>
              <a:buNone/>
            </a:pPr>
            <a:endParaRPr lang="el-GR" sz="2000" b="1" dirty="0"/>
          </a:p>
        </p:txBody>
      </p:sp>
      <p:cxnSp>
        <p:nvCxnSpPr>
          <p:cNvPr id="48" name="Γωνιακή σύνδεση 47" title="βέλος"/>
          <p:cNvCxnSpPr>
            <a:stCxn id="29" idx="0"/>
            <a:endCxn id="49" idx="0"/>
          </p:cNvCxnSpPr>
          <p:nvPr/>
        </p:nvCxnSpPr>
        <p:spPr>
          <a:xfrm rot="5400000" flipH="1" flipV="1">
            <a:off x="3996531" y="3950345"/>
            <a:ext cx="1" cy="1943025"/>
          </a:xfrm>
          <a:prstGeom prst="bentConnector3">
            <a:avLst>
              <a:gd name="adj1" fmla="val 22860100000"/>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49" name="Θέση περιεχομένου 2"/>
          <p:cNvSpPr txBox="1">
            <a:spLocks/>
          </p:cNvSpPr>
          <p:nvPr/>
        </p:nvSpPr>
        <p:spPr>
          <a:xfrm>
            <a:off x="4067944" y="4921856"/>
            <a:ext cx="1800200" cy="1233791"/>
          </a:xfrm>
          <a:prstGeom prst="rect">
            <a:avLst/>
          </a:prstGeom>
          <a:ln>
            <a:solidFill>
              <a:srgbClr val="004A82"/>
            </a:solidFill>
          </a:ln>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b="1" dirty="0" smtClean="0"/>
              <a:t>Διοικητική  Υπηρεσία</a:t>
            </a:r>
          </a:p>
          <a:p>
            <a:pPr marL="0" indent="0" algn="ctr" fontAlgn="auto">
              <a:spcBef>
                <a:spcPts val="0"/>
              </a:spcBef>
              <a:spcAft>
                <a:spcPts val="0"/>
              </a:spcAft>
              <a:buFont typeface="Courier New" panose="02070309020205020404" pitchFamily="49" charset="0"/>
              <a:buNone/>
            </a:pPr>
            <a:r>
              <a:rPr lang="el-GR" sz="2000" b="1" dirty="0" smtClean="0"/>
              <a:t>Διευθυντής</a:t>
            </a:r>
          </a:p>
          <a:p>
            <a:pPr marL="0" indent="0" algn="ctr" fontAlgn="auto">
              <a:spcBef>
                <a:spcPts val="0"/>
              </a:spcBef>
              <a:spcAft>
                <a:spcPts val="0"/>
              </a:spcAft>
              <a:buFont typeface="Courier New" panose="02070309020205020404" pitchFamily="49" charset="0"/>
              <a:buNone/>
            </a:pPr>
            <a:r>
              <a:rPr lang="el-GR" sz="2000" dirty="0" smtClean="0"/>
              <a:t>Γαβριήλ Σκλάβος</a:t>
            </a:r>
          </a:p>
          <a:p>
            <a:pPr marL="0" indent="0" algn="ctr" fontAlgn="auto">
              <a:spcAft>
                <a:spcPts val="0"/>
              </a:spcAft>
              <a:buFont typeface="Courier New" panose="02070309020205020404" pitchFamily="49" charset="0"/>
              <a:buNone/>
            </a:pPr>
            <a:endParaRPr lang="el-GR" sz="2000" b="1" dirty="0"/>
          </a:p>
        </p:txBody>
      </p:sp>
      <p:cxnSp>
        <p:nvCxnSpPr>
          <p:cNvPr id="60" name="Γωνιακή σύνδεση 59" title="βέλος"/>
          <p:cNvCxnSpPr>
            <a:stCxn id="49" idx="0"/>
            <a:endCxn id="62" idx="0"/>
          </p:cNvCxnSpPr>
          <p:nvPr/>
        </p:nvCxnSpPr>
        <p:spPr>
          <a:xfrm rot="16200000" flipH="1">
            <a:off x="5896906" y="3992994"/>
            <a:ext cx="14484" cy="1872208"/>
          </a:xfrm>
          <a:prstGeom prst="bentConnector3">
            <a:avLst>
              <a:gd name="adj1" fmla="val -1578293"/>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62" name="Θέση περιεχομένου 2"/>
          <p:cNvSpPr txBox="1">
            <a:spLocks/>
          </p:cNvSpPr>
          <p:nvPr/>
        </p:nvSpPr>
        <p:spPr>
          <a:xfrm>
            <a:off x="5940152" y="4936340"/>
            <a:ext cx="1800200" cy="1233791"/>
          </a:xfrm>
          <a:prstGeom prst="rect">
            <a:avLst/>
          </a:prstGeom>
          <a:ln>
            <a:solidFill>
              <a:srgbClr val="004A82"/>
            </a:solidFill>
          </a:ln>
        </p:spPr>
        <p:txBody>
          <a:bodyPr vert="horz" lIns="91440" tIns="45720" rIns="91440" bIns="45720" rtlCol="0">
            <a:normAutofit fontScale="850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b="1" dirty="0" smtClean="0"/>
              <a:t>Τεχνική Υπηρεσία</a:t>
            </a:r>
          </a:p>
          <a:p>
            <a:pPr marL="0" indent="0" algn="ctr" fontAlgn="auto">
              <a:spcBef>
                <a:spcPts val="0"/>
              </a:spcBef>
              <a:spcAft>
                <a:spcPts val="0"/>
              </a:spcAft>
              <a:buFont typeface="Courier New" panose="02070309020205020404" pitchFamily="49" charset="0"/>
              <a:buNone/>
            </a:pPr>
            <a:r>
              <a:rPr lang="el-GR" sz="2000" b="1" dirty="0" smtClean="0"/>
              <a:t>Διευθυντής</a:t>
            </a:r>
          </a:p>
          <a:p>
            <a:pPr marL="0" indent="0" algn="ctr" fontAlgn="auto">
              <a:spcBef>
                <a:spcPts val="0"/>
              </a:spcBef>
              <a:spcAft>
                <a:spcPts val="0"/>
              </a:spcAft>
              <a:buFont typeface="Courier New" panose="02070309020205020404" pitchFamily="49" charset="0"/>
              <a:buNone/>
            </a:pPr>
            <a:r>
              <a:rPr lang="el-GR" sz="2000" dirty="0" smtClean="0"/>
              <a:t>Βασίλειος </a:t>
            </a:r>
            <a:r>
              <a:rPr lang="el-GR" sz="2000" dirty="0" err="1"/>
              <a:t>Γ</a:t>
            </a:r>
            <a:r>
              <a:rPr lang="el-GR" sz="2000" dirty="0" err="1" smtClean="0"/>
              <a:t>κέργκης</a:t>
            </a:r>
            <a:r>
              <a:rPr lang="el-GR" sz="2000" dirty="0" smtClean="0"/>
              <a:t> </a:t>
            </a:r>
          </a:p>
          <a:p>
            <a:pPr marL="0" indent="0" algn="ctr" fontAlgn="auto">
              <a:spcAft>
                <a:spcPts val="0"/>
              </a:spcAft>
              <a:buFont typeface="Courier New" panose="02070309020205020404" pitchFamily="49" charset="0"/>
              <a:buNone/>
            </a:pPr>
            <a:endParaRPr lang="el-GR" sz="2000" b="1" dirty="0"/>
          </a:p>
        </p:txBody>
      </p:sp>
    </p:spTree>
    <p:extLst>
      <p:ext uri="{BB962C8B-B14F-4D97-AF65-F5344CB8AC3E}">
        <p14:creationId xmlns:p14="http://schemas.microsoft.com/office/powerpoint/2010/main" val="116902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Οργανόγραμμα </a:t>
            </a:r>
            <a:r>
              <a:rPr lang="el-GR" sz="3200" b="0" dirty="0" smtClean="0"/>
              <a:t>(3 </a:t>
            </a:r>
            <a:r>
              <a:rPr lang="el-GR" sz="3200" b="0" dirty="0"/>
              <a:t>από </a:t>
            </a:r>
            <a:r>
              <a:rPr lang="el-GR" sz="32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5" name="Θέση περιεχομένου 2"/>
          <p:cNvSpPr txBox="1">
            <a:spLocks/>
          </p:cNvSpPr>
          <p:nvPr/>
        </p:nvSpPr>
        <p:spPr>
          <a:xfrm>
            <a:off x="349911" y="954343"/>
            <a:ext cx="2808312" cy="936104"/>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b="1" dirty="0" smtClean="0"/>
              <a:t>Νοσηλευτική Υπηρεσία</a:t>
            </a:r>
          </a:p>
          <a:p>
            <a:pPr marL="0" indent="0" algn="ctr" fontAlgn="auto">
              <a:spcBef>
                <a:spcPts val="0"/>
              </a:spcBef>
              <a:spcAft>
                <a:spcPts val="0"/>
              </a:spcAft>
              <a:buFont typeface="Courier New" panose="02070309020205020404" pitchFamily="49" charset="0"/>
              <a:buNone/>
            </a:pPr>
            <a:r>
              <a:rPr lang="el-GR" sz="2000" b="1" dirty="0" smtClean="0"/>
              <a:t>Διευθύντρια </a:t>
            </a:r>
          </a:p>
          <a:p>
            <a:pPr marL="0" indent="0" algn="ctr" fontAlgn="auto">
              <a:spcBef>
                <a:spcPts val="0"/>
              </a:spcBef>
              <a:spcAft>
                <a:spcPts val="0"/>
              </a:spcAft>
              <a:buFont typeface="Courier New" panose="02070309020205020404" pitchFamily="49" charset="0"/>
              <a:buNone/>
            </a:pPr>
            <a:r>
              <a:rPr lang="el-GR" sz="2000" dirty="0" smtClean="0"/>
              <a:t>Αικατερίνη </a:t>
            </a:r>
            <a:r>
              <a:rPr lang="el-GR" sz="2000" dirty="0" err="1" smtClean="0"/>
              <a:t>Ουζουνίδου</a:t>
            </a:r>
            <a:endParaRPr lang="el-GR" sz="2000" dirty="0" smtClean="0"/>
          </a:p>
          <a:p>
            <a:pPr marL="0" indent="0" algn="ctr" fontAlgn="auto">
              <a:spcAft>
                <a:spcPts val="0"/>
              </a:spcAft>
              <a:buFont typeface="Courier New" panose="02070309020205020404" pitchFamily="49" charset="0"/>
              <a:buNone/>
            </a:pPr>
            <a:endParaRPr lang="el-GR" sz="2000" b="1" dirty="0"/>
          </a:p>
        </p:txBody>
      </p:sp>
      <p:cxnSp>
        <p:nvCxnSpPr>
          <p:cNvPr id="6" name="Ευθεία γραμμή σύνδεσης 5" title="βέλος"/>
          <p:cNvCxnSpPr>
            <a:stCxn id="5" idx="2"/>
          </p:cNvCxnSpPr>
          <p:nvPr/>
        </p:nvCxnSpPr>
        <p:spPr>
          <a:xfrm>
            <a:off x="1754067" y="1890447"/>
            <a:ext cx="0" cy="2240795"/>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title="βέλος"/>
          <p:cNvCxnSpPr>
            <a:endCxn id="12" idx="1"/>
          </p:cNvCxnSpPr>
          <p:nvPr/>
        </p:nvCxnSpPr>
        <p:spPr>
          <a:xfrm>
            <a:off x="1754067" y="2042847"/>
            <a:ext cx="2412268" cy="0"/>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12" name="Θέση περιεχομένου 2"/>
          <p:cNvSpPr txBox="1">
            <a:spLocks/>
          </p:cNvSpPr>
          <p:nvPr/>
        </p:nvSpPr>
        <p:spPr>
          <a:xfrm>
            <a:off x="4166335" y="1808821"/>
            <a:ext cx="3828378" cy="468052"/>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dirty="0" smtClean="0"/>
              <a:t>Γραφείο Νοσηλευτικής Υπηρεσίας</a:t>
            </a:r>
          </a:p>
        </p:txBody>
      </p:sp>
      <p:cxnSp>
        <p:nvCxnSpPr>
          <p:cNvPr id="14" name="Ευθεία γραμμή σύνδεσης 13" title="βέλος"/>
          <p:cNvCxnSpPr>
            <a:stCxn id="12" idx="2"/>
            <a:endCxn id="17" idx="0"/>
          </p:cNvCxnSpPr>
          <p:nvPr/>
        </p:nvCxnSpPr>
        <p:spPr>
          <a:xfrm>
            <a:off x="6080524" y="2276873"/>
            <a:ext cx="0" cy="202830"/>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17" name="Θέση περιεχομένου 2"/>
          <p:cNvSpPr txBox="1">
            <a:spLocks/>
          </p:cNvSpPr>
          <p:nvPr/>
        </p:nvSpPr>
        <p:spPr>
          <a:xfrm>
            <a:off x="4166335" y="2479703"/>
            <a:ext cx="3828378" cy="468052"/>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dirty="0" smtClean="0"/>
              <a:t>Γραφείο Εκπαίδευσης</a:t>
            </a:r>
          </a:p>
        </p:txBody>
      </p:sp>
      <p:cxnSp>
        <p:nvCxnSpPr>
          <p:cNvPr id="20" name="Ευθεία γραμμή σύνδεσης 19" title="βέλος"/>
          <p:cNvCxnSpPr>
            <a:stCxn id="17" idx="2"/>
            <a:endCxn id="23" idx="0"/>
          </p:cNvCxnSpPr>
          <p:nvPr/>
        </p:nvCxnSpPr>
        <p:spPr>
          <a:xfrm>
            <a:off x="6080524" y="2947755"/>
            <a:ext cx="0" cy="194283"/>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23" name="Θέση περιεχομένου 2"/>
          <p:cNvSpPr txBox="1">
            <a:spLocks/>
          </p:cNvSpPr>
          <p:nvPr/>
        </p:nvSpPr>
        <p:spPr>
          <a:xfrm>
            <a:off x="4166335" y="3142038"/>
            <a:ext cx="3828378" cy="468052"/>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2000" dirty="0" smtClean="0"/>
              <a:t>Γραφείο λοιμώξεων</a:t>
            </a:r>
          </a:p>
        </p:txBody>
      </p:sp>
      <p:cxnSp>
        <p:nvCxnSpPr>
          <p:cNvPr id="26" name="Γωνιακή σύνδεση 25" title="βέλος"/>
          <p:cNvCxnSpPr>
            <a:stCxn id="23" idx="1"/>
            <a:endCxn id="17" idx="1"/>
          </p:cNvCxnSpPr>
          <p:nvPr/>
        </p:nvCxnSpPr>
        <p:spPr>
          <a:xfrm rot="10800000">
            <a:off x="4166335" y="2713730"/>
            <a:ext cx="12700" cy="662335"/>
          </a:xfrm>
          <a:prstGeom prst="bentConnector3">
            <a:avLst>
              <a:gd name="adj1" fmla="val 1800000"/>
            </a:avLst>
          </a:prstGeom>
          <a:ln>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31" name="Γωνιακή σύνδεση 30" title="βέλος"/>
          <p:cNvCxnSpPr>
            <a:stCxn id="33" idx="0"/>
            <a:endCxn id="36" idx="0"/>
          </p:cNvCxnSpPr>
          <p:nvPr/>
        </p:nvCxnSpPr>
        <p:spPr>
          <a:xfrm rot="16200000" flipH="1">
            <a:off x="2025495" y="3416712"/>
            <a:ext cx="1" cy="1856710"/>
          </a:xfrm>
          <a:prstGeom prst="bentConnector3">
            <a:avLst>
              <a:gd name="adj1" fmla="val -22860000000"/>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33" name="Θέση περιεχομένου 2"/>
          <p:cNvSpPr txBox="1">
            <a:spLocks/>
          </p:cNvSpPr>
          <p:nvPr/>
        </p:nvSpPr>
        <p:spPr>
          <a:xfrm>
            <a:off x="176243" y="4345067"/>
            <a:ext cx="1841796" cy="1152128"/>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1500" dirty="0" smtClean="0"/>
              <a:t>Α΄ παθολογικός τομέας</a:t>
            </a:r>
          </a:p>
          <a:p>
            <a:pPr marL="0" indent="0" algn="ctr" fontAlgn="auto">
              <a:spcBef>
                <a:spcPts val="0"/>
              </a:spcBef>
              <a:spcAft>
                <a:spcPts val="0"/>
              </a:spcAft>
              <a:buFont typeface="Courier New" panose="02070309020205020404" pitchFamily="49" charset="0"/>
              <a:buNone/>
            </a:pPr>
            <a:r>
              <a:rPr lang="el-GR" sz="1500" dirty="0" smtClean="0"/>
              <a:t>Προϊσταμένη</a:t>
            </a:r>
          </a:p>
          <a:p>
            <a:pPr marL="0" indent="0" algn="ctr" fontAlgn="auto">
              <a:spcBef>
                <a:spcPts val="0"/>
              </a:spcBef>
              <a:spcAft>
                <a:spcPts val="0"/>
              </a:spcAft>
              <a:buFont typeface="Courier New" panose="02070309020205020404" pitchFamily="49" charset="0"/>
              <a:buNone/>
            </a:pPr>
            <a:r>
              <a:rPr lang="el-GR" sz="1500" dirty="0" smtClean="0"/>
              <a:t>Βενιζέλου Καλλιόπη </a:t>
            </a:r>
          </a:p>
        </p:txBody>
      </p:sp>
      <p:sp>
        <p:nvSpPr>
          <p:cNvPr id="36" name="Θέση περιεχομένου 2"/>
          <p:cNvSpPr txBox="1">
            <a:spLocks/>
          </p:cNvSpPr>
          <p:nvPr/>
        </p:nvSpPr>
        <p:spPr>
          <a:xfrm>
            <a:off x="2062135" y="4345068"/>
            <a:ext cx="1783432" cy="1152127"/>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1500" dirty="0" smtClean="0"/>
              <a:t>Β΄ παθολογικός τομέας</a:t>
            </a:r>
          </a:p>
          <a:p>
            <a:pPr marL="0" indent="0" algn="ctr" fontAlgn="auto">
              <a:spcBef>
                <a:spcPts val="0"/>
              </a:spcBef>
              <a:spcAft>
                <a:spcPts val="0"/>
              </a:spcAft>
              <a:buFont typeface="Courier New" panose="02070309020205020404" pitchFamily="49" charset="0"/>
              <a:buNone/>
            </a:pPr>
            <a:r>
              <a:rPr lang="el-GR" sz="1500" dirty="0" smtClean="0"/>
              <a:t>Προϊσταμένη</a:t>
            </a:r>
          </a:p>
          <a:p>
            <a:pPr marL="0" indent="0" algn="ctr" fontAlgn="auto">
              <a:spcBef>
                <a:spcPts val="0"/>
              </a:spcBef>
              <a:spcAft>
                <a:spcPts val="0"/>
              </a:spcAft>
              <a:buFont typeface="Courier New" panose="02070309020205020404" pitchFamily="49" charset="0"/>
              <a:buNone/>
            </a:pPr>
            <a:r>
              <a:rPr lang="el-GR" sz="1500" dirty="0" err="1" smtClean="0"/>
              <a:t>Κοκκινοπούλου</a:t>
            </a:r>
            <a:r>
              <a:rPr lang="el-GR" sz="1500" dirty="0" smtClean="0"/>
              <a:t> Όλγα</a:t>
            </a:r>
          </a:p>
        </p:txBody>
      </p:sp>
      <p:sp>
        <p:nvSpPr>
          <p:cNvPr id="48" name="Θέση περιεχομένου 2"/>
          <p:cNvSpPr txBox="1">
            <a:spLocks/>
          </p:cNvSpPr>
          <p:nvPr/>
        </p:nvSpPr>
        <p:spPr>
          <a:xfrm>
            <a:off x="3875980" y="4345068"/>
            <a:ext cx="1554374" cy="1152127"/>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1500" dirty="0" smtClean="0"/>
              <a:t>Α΄ χειρουργικός τομέας</a:t>
            </a:r>
          </a:p>
          <a:p>
            <a:pPr marL="0" indent="0" algn="ctr" fontAlgn="auto">
              <a:spcBef>
                <a:spcPts val="0"/>
              </a:spcBef>
              <a:spcAft>
                <a:spcPts val="0"/>
              </a:spcAft>
              <a:buFont typeface="Courier New" panose="02070309020205020404" pitchFamily="49" charset="0"/>
              <a:buNone/>
            </a:pPr>
            <a:r>
              <a:rPr lang="el-GR" sz="1500" dirty="0" smtClean="0"/>
              <a:t>Προϊσταμένη</a:t>
            </a:r>
          </a:p>
          <a:p>
            <a:pPr marL="0" indent="0" algn="ctr" fontAlgn="auto">
              <a:spcBef>
                <a:spcPts val="0"/>
              </a:spcBef>
              <a:spcAft>
                <a:spcPts val="0"/>
              </a:spcAft>
              <a:buFont typeface="Courier New" panose="02070309020205020404" pitchFamily="49" charset="0"/>
              <a:buNone/>
            </a:pPr>
            <a:r>
              <a:rPr lang="el-GR" sz="1500" dirty="0" err="1" smtClean="0"/>
              <a:t>Δρουβιώτη</a:t>
            </a:r>
            <a:r>
              <a:rPr lang="el-GR" sz="1500" dirty="0" smtClean="0"/>
              <a:t> </a:t>
            </a:r>
            <a:r>
              <a:rPr lang="el-GR" sz="1500" dirty="0"/>
              <a:t>Ε</a:t>
            </a:r>
            <a:r>
              <a:rPr lang="el-GR" sz="1500" dirty="0" smtClean="0"/>
              <a:t>υαγγελία</a:t>
            </a:r>
          </a:p>
        </p:txBody>
      </p:sp>
      <p:cxnSp>
        <p:nvCxnSpPr>
          <p:cNvPr id="59" name="Γωνιακή σύνδεση 58" title="βέλος"/>
          <p:cNvCxnSpPr>
            <a:stCxn id="36" idx="0"/>
            <a:endCxn id="48" idx="0"/>
          </p:cNvCxnSpPr>
          <p:nvPr/>
        </p:nvCxnSpPr>
        <p:spPr>
          <a:xfrm rot="5400000" flipH="1" flipV="1">
            <a:off x="3803509" y="3495410"/>
            <a:ext cx="12700" cy="1699316"/>
          </a:xfrm>
          <a:prstGeom prst="bentConnector3">
            <a:avLst>
              <a:gd name="adj1" fmla="val 1800000"/>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65" name="Θέση περιεχομένου 2"/>
          <p:cNvSpPr txBox="1">
            <a:spLocks/>
          </p:cNvSpPr>
          <p:nvPr/>
        </p:nvSpPr>
        <p:spPr>
          <a:xfrm>
            <a:off x="5475318" y="4351418"/>
            <a:ext cx="1554374" cy="1152127"/>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1500" dirty="0" smtClean="0"/>
              <a:t>Β΄ χειρουργικός τομέας</a:t>
            </a:r>
          </a:p>
          <a:p>
            <a:pPr marL="0" indent="0" algn="ctr" fontAlgn="auto">
              <a:spcBef>
                <a:spcPts val="0"/>
              </a:spcBef>
              <a:spcAft>
                <a:spcPts val="0"/>
              </a:spcAft>
              <a:buFont typeface="Courier New" panose="02070309020205020404" pitchFamily="49" charset="0"/>
              <a:buNone/>
            </a:pPr>
            <a:r>
              <a:rPr lang="el-GR" sz="1500" dirty="0" smtClean="0"/>
              <a:t>Προϊσταμένη</a:t>
            </a:r>
          </a:p>
          <a:p>
            <a:pPr marL="0" indent="0" algn="ctr" fontAlgn="auto">
              <a:spcBef>
                <a:spcPts val="0"/>
              </a:spcBef>
              <a:spcAft>
                <a:spcPts val="0"/>
              </a:spcAft>
              <a:buFont typeface="Courier New" panose="02070309020205020404" pitchFamily="49" charset="0"/>
              <a:buNone/>
            </a:pPr>
            <a:r>
              <a:rPr lang="el-GR" sz="1500" dirty="0" err="1" smtClean="0"/>
              <a:t>Κατσιγιάννη</a:t>
            </a:r>
            <a:r>
              <a:rPr lang="el-GR" sz="1500" dirty="0" smtClean="0"/>
              <a:t> Φωτεινή</a:t>
            </a:r>
          </a:p>
        </p:txBody>
      </p:sp>
      <p:cxnSp>
        <p:nvCxnSpPr>
          <p:cNvPr id="66" name="Γωνιακή σύνδεση 65" title="βέλος"/>
          <p:cNvCxnSpPr>
            <a:stCxn id="48" idx="0"/>
            <a:endCxn id="65" idx="0"/>
          </p:cNvCxnSpPr>
          <p:nvPr/>
        </p:nvCxnSpPr>
        <p:spPr>
          <a:xfrm rot="16200000" flipH="1">
            <a:off x="5449661" y="3548574"/>
            <a:ext cx="6350" cy="1599338"/>
          </a:xfrm>
          <a:prstGeom prst="bentConnector3">
            <a:avLst>
              <a:gd name="adj1" fmla="val -3600000"/>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69" name="Θέση περιεχομένου 2"/>
          <p:cNvSpPr txBox="1">
            <a:spLocks/>
          </p:cNvSpPr>
          <p:nvPr/>
        </p:nvSpPr>
        <p:spPr>
          <a:xfrm>
            <a:off x="7081931" y="4347278"/>
            <a:ext cx="1381260" cy="1152127"/>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1500" dirty="0" smtClean="0"/>
              <a:t>Χειρουργείο </a:t>
            </a:r>
          </a:p>
          <a:p>
            <a:pPr marL="0" indent="0" algn="ctr" fontAlgn="auto">
              <a:spcBef>
                <a:spcPts val="0"/>
              </a:spcBef>
              <a:spcAft>
                <a:spcPts val="0"/>
              </a:spcAft>
              <a:buFont typeface="Courier New" panose="02070309020205020404" pitchFamily="49" charset="0"/>
              <a:buNone/>
            </a:pPr>
            <a:r>
              <a:rPr lang="el-GR" sz="1500" dirty="0" smtClean="0"/>
              <a:t>Προϊσταμένη</a:t>
            </a:r>
          </a:p>
          <a:p>
            <a:pPr marL="0" indent="0" algn="ctr" fontAlgn="auto">
              <a:spcBef>
                <a:spcPts val="0"/>
              </a:spcBef>
              <a:spcAft>
                <a:spcPts val="0"/>
              </a:spcAft>
              <a:buFont typeface="Courier New" panose="02070309020205020404" pitchFamily="49" charset="0"/>
              <a:buNone/>
            </a:pPr>
            <a:r>
              <a:rPr lang="el-GR" sz="1500" dirty="0" err="1" smtClean="0"/>
              <a:t>Μιχαηλίδου</a:t>
            </a:r>
            <a:r>
              <a:rPr lang="el-GR" sz="1500" dirty="0" smtClean="0"/>
              <a:t> Γεωργία </a:t>
            </a:r>
          </a:p>
        </p:txBody>
      </p:sp>
      <p:cxnSp>
        <p:nvCxnSpPr>
          <p:cNvPr id="70" name="Γωνιακή σύνδεση 69" title="βέλος"/>
          <p:cNvCxnSpPr>
            <a:stCxn id="65" idx="0"/>
            <a:endCxn id="69" idx="0"/>
          </p:cNvCxnSpPr>
          <p:nvPr/>
        </p:nvCxnSpPr>
        <p:spPr>
          <a:xfrm rot="5400000" flipH="1" flipV="1">
            <a:off x="7010463" y="3589320"/>
            <a:ext cx="4140" cy="1520056"/>
          </a:xfrm>
          <a:prstGeom prst="bentConnector3">
            <a:avLst>
              <a:gd name="adj1" fmla="val 5621739"/>
            </a:avLst>
          </a:prstGeom>
          <a:ln>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title="βέλος"/>
          <p:cNvCxnSpPr/>
          <p:nvPr/>
        </p:nvCxnSpPr>
        <p:spPr>
          <a:xfrm>
            <a:off x="7772561" y="3610090"/>
            <a:ext cx="0" cy="521152"/>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78" name="Γωνιακή σύνδεση 77" title="βέλος"/>
          <p:cNvCxnSpPr>
            <a:stCxn id="81" idx="0"/>
            <a:endCxn id="69" idx="3"/>
          </p:cNvCxnSpPr>
          <p:nvPr/>
        </p:nvCxnSpPr>
        <p:spPr>
          <a:xfrm rot="5400000" flipH="1" flipV="1">
            <a:off x="5477044" y="2747109"/>
            <a:ext cx="809914" cy="5162380"/>
          </a:xfrm>
          <a:prstGeom prst="bentConnector4">
            <a:avLst>
              <a:gd name="adj1" fmla="val 14437"/>
              <a:gd name="adj2" fmla="val 104428"/>
            </a:avLst>
          </a:prstGeom>
          <a:ln>
            <a:solidFill>
              <a:srgbClr val="004A82"/>
            </a:solidFill>
          </a:ln>
        </p:spPr>
        <p:style>
          <a:lnRef idx="1">
            <a:schemeClr val="accent1"/>
          </a:lnRef>
          <a:fillRef idx="0">
            <a:schemeClr val="accent1"/>
          </a:fillRef>
          <a:effectRef idx="0">
            <a:schemeClr val="accent1"/>
          </a:effectRef>
          <a:fontRef idx="minor">
            <a:schemeClr val="tx1"/>
          </a:fontRef>
        </p:style>
      </p:cxnSp>
      <p:sp>
        <p:nvSpPr>
          <p:cNvPr id="81" name="Θέση περιεχομένου 2"/>
          <p:cNvSpPr txBox="1">
            <a:spLocks/>
          </p:cNvSpPr>
          <p:nvPr/>
        </p:nvSpPr>
        <p:spPr>
          <a:xfrm>
            <a:off x="2610181" y="5733256"/>
            <a:ext cx="1381260" cy="1008112"/>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1500" dirty="0" err="1" smtClean="0"/>
              <a:t>Διατομεακά</a:t>
            </a:r>
            <a:r>
              <a:rPr lang="el-GR" sz="1500" dirty="0" smtClean="0"/>
              <a:t> Τμήματα </a:t>
            </a:r>
          </a:p>
          <a:p>
            <a:pPr marL="0" indent="0" algn="ctr" fontAlgn="auto">
              <a:spcBef>
                <a:spcPts val="0"/>
              </a:spcBef>
              <a:spcAft>
                <a:spcPts val="0"/>
              </a:spcAft>
              <a:buFont typeface="Courier New" panose="02070309020205020404" pitchFamily="49" charset="0"/>
              <a:buNone/>
            </a:pPr>
            <a:r>
              <a:rPr lang="el-GR" sz="1500" dirty="0" smtClean="0"/>
              <a:t>Προϊσταμένη</a:t>
            </a:r>
          </a:p>
          <a:p>
            <a:pPr marL="0" indent="0" algn="ctr" fontAlgn="auto">
              <a:spcBef>
                <a:spcPts val="0"/>
              </a:spcBef>
              <a:spcAft>
                <a:spcPts val="0"/>
              </a:spcAft>
              <a:buFont typeface="Courier New" panose="02070309020205020404" pitchFamily="49" charset="0"/>
              <a:buNone/>
            </a:pPr>
            <a:r>
              <a:rPr lang="el-GR" sz="1500" dirty="0" smtClean="0"/>
              <a:t>Κεφαλά Άννα</a:t>
            </a:r>
          </a:p>
        </p:txBody>
      </p:sp>
      <p:sp>
        <p:nvSpPr>
          <p:cNvPr id="85" name="Θέση περιεχομένου 2"/>
          <p:cNvSpPr txBox="1">
            <a:spLocks/>
          </p:cNvSpPr>
          <p:nvPr/>
        </p:nvSpPr>
        <p:spPr>
          <a:xfrm>
            <a:off x="4138048" y="5733256"/>
            <a:ext cx="2738208" cy="1008112"/>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Courier New" panose="02070309020205020404" pitchFamily="49" charset="0"/>
              <a:buNone/>
            </a:pPr>
            <a:r>
              <a:rPr lang="el-GR" sz="1500" dirty="0" smtClean="0"/>
              <a:t>Ψυχιατρικός Εργαστηριακός τομέας </a:t>
            </a:r>
          </a:p>
          <a:p>
            <a:pPr marL="0" indent="0" algn="ctr" fontAlgn="auto">
              <a:spcBef>
                <a:spcPts val="0"/>
              </a:spcBef>
              <a:spcAft>
                <a:spcPts val="0"/>
              </a:spcAft>
              <a:buFont typeface="Courier New" panose="02070309020205020404" pitchFamily="49" charset="0"/>
              <a:buNone/>
            </a:pPr>
            <a:r>
              <a:rPr lang="el-GR" sz="1500" dirty="0" smtClean="0"/>
              <a:t>Προϊσταμένη</a:t>
            </a:r>
          </a:p>
          <a:p>
            <a:pPr marL="0" indent="0" algn="ctr" fontAlgn="auto">
              <a:spcBef>
                <a:spcPts val="0"/>
              </a:spcBef>
              <a:spcAft>
                <a:spcPts val="0"/>
              </a:spcAft>
              <a:buFont typeface="Courier New" panose="02070309020205020404" pitchFamily="49" charset="0"/>
              <a:buNone/>
            </a:pPr>
            <a:r>
              <a:rPr lang="el-GR" sz="1500" dirty="0" err="1" smtClean="0"/>
              <a:t>Γεωργούδη</a:t>
            </a:r>
            <a:r>
              <a:rPr lang="el-GR" sz="1500" dirty="0" smtClean="0"/>
              <a:t> Αικατερίνη </a:t>
            </a:r>
          </a:p>
        </p:txBody>
      </p:sp>
      <p:cxnSp>
        <p:nvCxnSpPr>
          <p:cNvPr id="86" name="Ευθεία γραμμή σύνδεσης 85" title="βέλος"/>
          <p:cNvCxnSpPr>
            <a:stCxn id="81" idx="3"/>
            <a:endCxn id="85" idx="1"/>
          </p:cNvCxnSpPr>
          <p:nvPr/>
        </p:nvCxnSpPr>
        <p:spPr>
          <a:xfrm>
            <a:off x="3991441" y="6237312"/>
            <a:ext cx="146607" cy="0"/>
          </a:xfrm>
          <a:prstGeom prst="line">
            <a:avLst/>
          </a:prstGeom>
          <a:ln>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281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Οργανόγραμμα </a:t>
            </a:r>
            <a:r>
              <a:rPr lang="el-GR" sz="3200" b="0" dirty="0" smtClean="0"/>
              <a:t>(4 </a:t>
            </a:r>
            <a:r>
              <a:rPr lang="el-GR" sz="3200" b="0" dirty="0"/>
              <a:t>από </a:t>
            </a:r>
            <a:r>
              <a:rPr lang="el-GR" sz="32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pic>
        <p:nvPicPr>
          <p:cNvPr id="5" name="Picture 2"/>
          <p:cNvPicPr>
            <a:picLocks noGrp="1" noChangeAspect="1" noChangeArrowheads="1"/>
          </p:cNvPicPr>
          <p:nvPr>
            <p:ph idx="1"/>
          </p:nvPr>
        </p:nvPicPr>
        <p:blipFill>
          <a:blip r:embed="rId2" cstate="print"/>
          <a:srcRect/>
          <a:stretch>
            <a:fillRect/>
          </a:stretch>
        </p:blipFill>
        <p:spPr bwMode="auto">
          <a:xfrm>
            <a:off x="899592" y="971401"/>
            <a:ext cx="7488832" cy="5315845"/>
          </a:xfrm>
          <a:prstGeom prst="rect">
            <a:avLst/>
          </a:prstGeom>
          <a:noFill/>
          <a:ln w="9525">
            <a:noFill/>
            <a:miter lim="800000"/>
            <a:headEnd/>
            <a:tailEnd/>
          </a:ln>
        </p:spPr>
      </p:pic>
    </p:spTree>
    <p:extLst>
      <p:ext uri="{BB962C8B-B14F-4D97-AF65-F5344CB8AC3E}">
        <p14:creationId xmlns:p14="http://schemas.microsoft.com/office/powerpoint/2010/main" val="1857536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Οργανόγραμμα </a:t>
            </a:r>
            <a:r>
              <a:rPr lang="el-GR" sz="3200" b="0" dirty="0" smtClean="0"/>
              <a:t>(5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Πλεονεκτήματα οργανογράμματος</a:t>
            </a:r>
          </a:p>
          <a:p>
            <a:r>
              <a:rPr lang="el-GR" dirty="0"/>
              <a:t>Απεικονίζει τις γραμμές της εξουσίας για τη λήψη αποφάσεων.</a:t>
            </a:r>
          </a:p>
          <a:p>
            <a:r>
              <a:rPr lang="el-GR" dirty="0"/>
              <a:t>Βοηθά τα άτομα να κατανοήσουν τα καθήκοντα τους και αυτά των συναδέλφων τους.</a:t>
            </a:r>
          </a:p>
          <a:p>
            <a:r>
              <a:rPr lang="el-GR" dirty="0"/>
              <a:t>Αποκαλύπτει  στους προϊσταμένους και στο νέο προσωπικό το ρόλο τους στον οργανισμό.</a:t>
            </a:r>
          </a:p>
          <a:p>
            <a:r>
              <a:rPr lang="el-GR" dirty="0"/>
              <a:t>Συνεισφέρει στη σταθερή δομή του οργανισμού.</a:t>
            </a:r>
          </a:p>
          <a:p>
            <a:r>
              <a:rPr lang="el-GR" dirty="0"/>
              <a:t>Δείχνει τις επίσημες γραμμές επικοινωνίας.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622217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Οργανόγραμμα </a:t>
            </a:r>
            <a:r>
              <a:rPr lang="el-GR" sz="3200" b="0" dirty="0" smtClean="0"/>
              <a:t>(6 </a:t>
            </a:r>
            <a:r>
              <a:rPr lang="el-GR" sz="3200" b="0" dirty="0"/>
              <a:t>από </a:t>
            </a:r>
            <a:r>
              <a:rPr lang="el-GR" sz="3200" b="0" dirty="0" smtClean="0"/>
              <a:t>8)</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5" name="Θέση περιεχομένου 2"/>
          <p:cNvSpPr>
            <a:spLocks noGrp="1"/>
          </p:cNvSpPr>
          <p:nvPr>
            <p:ph idx="1"/>
          </p:nvPr>
        </p:nvSpPr>
        <p:spPr>
          <a:xfrm>
            <a:off x="611560" y="1628800"/>
            <a:ext cx="3096344" cy="720080"/>
          </a:xfrm>
          <a:ln w="25400">
            <a:solidFill>
              <a:schemeClr val="accent6">
                <a:lumMod val="75000"/>
              </a:schemeClr>
            </a:solidFill>
          </a:ln>
        </p:spPr>
        <p:txBody>
          <a:bodyPr anchor="ctr"/>
          <a:lstStyle/>
          <a:p>
            <a:pPr marL="0" indent="0" algn="ctr">
              <a:buNone/>
            </a:pPr>
            <a:r>
              <a:rPr lang="el-GR" dirty="0"/>
              <a:t>Ο σχέσεις εξουσίας</a:t>
            </a:r>
          </a:p>
        </p:txBody>
      </p:sp>
      <p:cxnSp>
        <p:nvCxnSpPr>
          <p:cNvPr id="7" name="Ευθύγραμμο βέλος σύνδεσης 6" title="βέλος"/>
          <p:cNvCxnSpPr>
            <a:stCxn id="8" idx="1"/>
            <a:endCxn id="5" idx="3"/>
          </p:cNvCxnSpPr>
          <p:nvPr/>
        </p:nvCxnSpPr>
        <p:spPr>
          <a:xfrm flipH="1">
            <a:off x="3707904" y="1988840"/>
            <a:ext cx="224790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Θέση περιεχομένου 2"/>
          <p:cNvSpPr txBox="1">
            <a:spLocks/>
          </p:cNvSpPr>
          <p:nvPr/>
        </p:nvSpPr>
        <p:spPr>
          <a:xfrm>
            <a:off x="5955811" y="1736812"/>
            <a:ext cx="2530624" cy="504056"/>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Συνεχείς γραμμές</a:t>
            </a:r>
          </a:p>
        </p:txBody>
      </p:sp>
      <p:sp>
        <p:nvSpPr>
          <p:cNvPr id="10" name="Θέση περιεχομένου 2"/>
          <p:cNvSpPr txBox="1">
            <a:spLocks/>
          </p:cNvSpPr>
          <p:nvPr/>
        </p:nvSpPr>
        <p:spPr>
          <a:xfrm>
            <a:off x="251520" y="3356992"/>
            <a:ext cx="3744416" cy="720080"/>
          </a:xfrm>
          <a:prstGeom prst="rect">
            <a:avLst/>
          </a:prstGeom>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smtClean="0"/>
              <a:t>Οι συμβουλευτικές σχέσεις</a:t>
            </a:r>
            <a:endParaRPr lang="el-GR" dirty="0"/>
          </a:p>
        </p:txBody>
      </p:sp>
      <p:cxnSp>
        <p:nvCxnSpPr>
          <p:cNvPr id="11" name="Ευθύγραμμο βέλος σύνδεσης 10" title="βέλος"/>
          <p:cNvCxnSpPr>
            <a:stCxn id="13" idx="1"/>
            <a:endCxn id="10" idx="3"/>
          </p:cNvCxnSpPr>
          <p:nvPr/>
        </p:nvCxnSpPr>
        <p:spPr>
          <a:xfrm flipH="1" flipV="1">
            <a:off x="3995936" y="3717032"/>
            <a:ext cx="2160240" cy="49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txBox="1">
            <a:spLocks/>
          </p:cNvSpPr>
          <p:nvPr/>
        </p:nvSpPr>
        <p:spPr>
          <a:xfrm>
            <a:off x="6156176" y="3222954"/>
            <a:ext cx="2129895" cy="998133"/>
          </a:xfrm>
          <a:prstGeom prst="rect">
            <a:avLst/>
          </a:prstGeom>
          <a:ln>
            <a:solidFill>
              <a:srgbClr val="004A82"/>
            </a:solidFill>
          </a:ln>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Διακεκομμένες  </a:t>
            </a:r>
            <a:r>
              <a:rPr lang="el-GR" dirty="0"/>
              <a:t>γραμμές</a:t>
            </a:r>
          </a:p>
        </p:txBody>
      </p:sp>
    </p:spTree>
    <p:extLst>
      <p:ext uri="{BB962C8B-B14F-4D97-AF65-F5344CB8AC3E}">
        <p14:creationId xmlns:p14="http://schemas.microsoft.com/office/powerpoint/2010/main" val="3856215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Οργανόγραμμα </a:t>
            </a:r>
            <a:r>
              <a:rPr lang="el-GR" sz="3200" b="0" dirty="0" smtClean="0"/>
              <a:t>(7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lstStyle/>
          <a:p>
            <a:r>
              <a:rPr lang="el-GR" b="1" dirty="0"/>
              <a:t>Οι συνεχείς οριζόντιες γραμμές </a:t>
            </a:r>
            <a:r>
              <a:rPr lang="el-GR" dirty="0"/>
              <a:t>αντιπροσωπεύουν την επικοινωνία μεταξύ ατόμων με παρόμοιο πλαίσιο ευθυνών και εξουσίας αλλά με διαφορετικές λειτουργίες</a:t>
            </a:r>
            <a:r>
              <a:rPr lang="el-GR" dirty="0" smtClean="0"/>
              <a:t>.</a:t>
            </a:r>
            <a:endParaRPr lang="el-GR" dirty="0"/>
          </a:p>
          <a:p>
            <a:r>
              <a:rPr lang="el-GR" b="1" dirty="0"/>
              <a:t>Οι συνεχείς κάθετες γραμμές </a:t>
            </a:r>
            <a:r>
              <a:rPr lang="el-GR" dirty="0"/>
              <a:t>υποδηλώνουν την επίσημη ιεραρχία τις επίσημες οδούς επικοινωνίας και την επίσημη εξουσία.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77601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Οργανόγραμμα </a:t>
            </a:r>
            <a:r>
              <a:rPr lang="el-GR" sz="3200" b="0" dirty="0" smtClean="0"/>
              <a:t>(8 </a:t>
            </a:r>
            <a:r>
              <a:rPr lang="el-GR" sz="3200" b="0" dirty="0"/>
              <a:t>από </a:t>
            </a:r>
            <a:r>
              <a:rPr lang="el-GR" sz="3200" b="0" dirty="0" smtClean="0"/>
              <a:t>8)</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Σχέσεις Εξουσίας</a:t>
            </a:r>
          </a:p>
          <a:p>
            <a:r>
              <a:rPr lang="el-GR" dirty="0"/>
              <a:t>Καθορίζονται οι σχέσεις εξουσίας από πάνω προς τα κάτω με κάθετες συνεχόμενες γραμμές που σχηματίζουν την αλυσίδα ελέγχου. Η εξουσία πηγάζει από τη θέση εργαζόμενου και έχει να κάνει με τη θέση του εργαζόμενου να παίρνει αποφάσεις, να δίνει εντολές, που εκτελούνται από άλλους</a:t>
            </a:r>
            <a:r>
              <a:rPr lang="el-GR" dirty="0" smtClean="0"/>
              <a:t>.</a:t>
            </a:r>
            <a:endParaRPr lang="el-GR" dirty="0"/>
          </a:p>
          <a:p>
            <a:r>
              <a:rPr lang="el-GR" dirty="0"/>
              <a:t>Η εξουσία συνδέεται με την </a:t>
            </a:r>
            <a:r>
              <a:rPr lang="el-GR" b="1" dirty="0">
                <a:solidFill>
                  <a:srgbClr val="820000"/>
                </a:solidFill>
              </a:rPr>
              <a:t>υπευθυνότητα.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819439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Οργανωτική δομή</a:t>
            </a:r>
            <a:endParaRPr lang="el-GR" dirty="0"/>
          </a:p>
        </p:txBody>
      </p:sp>
      <p:sp>
        <p:nvSpPr>
          <p:cNvPr id="3" name="Θέση περιεχομένου 2"/>
          <p:cNvSpPr>
            <a:spLocks noGrp="1"/>
          </p:cNvSpPr>
          <p:nvPr>
            <p:ph idx="1"/>
          </p:nvPr>
        </p:nvSpPr>
        <p:spPr/>
        <p:txBody>
          <a:bodyPr/>
          <a:lstStyle/>
          <a:p>
            <a:r>
              <a:rPr lang="el-GR" dirty="0"/>
              <a:t>Οργανωτική δομή είναι </a:t>
            </a:r>
            <a:r>
              <a:rPr lang="el-GR" b="1" dirty="0">
                <a:solidFill>
                  <a:srgbClr val="820000"/>
                </a:solidFill>
              </a:rPr>
              <a:t>ο τρόπος</a:t>
            </a:r>
            <a:r>
              <a:rPr lang="el-GR" dirty="0"/>
              <a:t> με τον οποίο οργανώνονται οι ανθρώπινοι πόροι έτσι ώστε να εκπληρώνονται οι σκοποί της οργάνωσης</a:t>
            </a:r>
          </a:p>
          <a:p>
            <a:pPr>
              <a:lnSpc>
                <a:spcPct val="150000"/>
              </a:lnSpc>
              <a:buNone/>
            </a:pPr>
            <a:r>
              <a:rPr lang="el-GR" dirty="0"/>
              <a:t>Η οργανωτική δομή αναφέρεται:</a:t>
            </a:r>
          </a:p>
          <a:p>
            <a:pPr>
              <a:lnSpc>
                <a:spcPct val="150000"/>
              </a:lnSpc>
            </a:pPr>
            <a:r>
              <a:rPr lang="el-GR" dirty="0" smtClean="0"/>
              <a:t>στον </a:t>
            </a:r>
            <a:r>
              <a:rPr lang="el-GR" dirty="0"/>
              <a:t>τρόπο με τον οποίο σχηματίζεται μια ομάδα, </a:t>
            </a:r>
          </a:p>
          <a:p>
            <a:pPr>
              <a:lnSpc>
                <a:spcPct val="150000"/>
              </a:lnSpc>
            </a:pPr>
            <a:r>
              <a:rPr lang="el-GR" dirty="0"/>
              <a:t>τις γραμμές επικοινωνίας και </a:t>
            </a:r>
          </a:p>
          <a:p>
            <a:pPr>
              <a:lnSpc>
                <a:spcPct val="150000"/>
              </a:lnSpc>
            </a:pPr>
            <a:r>
              <a:rPr lang="el-GR" dirty="0"/>
              <a:t>στα μέσα που διαθέτει για τη διοχέτευση εξουσίας και τη λήψη αποφάσεων.</a:t>
            </a:r>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900558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Εξουσία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Εξουσία είναι η δύναμη για άσκηση ελεύθερης βούλησης στη λήψη απόφασης</a:t>
            </a:r>
          </a:p>
          <a:p>
            <a:pPr marL="0" indent="0">
              <a:buNone/>
            </a:pPr>
            <a:r>
              <a:rPr lang="el-GR" b="1" dirty="0"/>
              <a:t>Οι σχέσεις Εξουσίας:</a:t>
            </a:r>
          </a:p>
          <a:p>
            <a:r>
              <a:rPr lang="el-GR" dirty="0"/>
              <a:t> Κάνουν δυνατή την ύπαρξη του οργανισμού</a:t>
            </a:r>
          </a:p>
          <a:p>
            <a:r>
              <a:rPr lang="el-GR" dirty="0"/>
              <a:t>Διευκολύνουν τις δραστηριότητες των τμημάτων</a:t>
            </a:r>
          </a:p>
          <a:p>
            <a:r>
              <a:rPr lang="el-GR" dirty="0"/>
              <a:t>Βοηθούν στον συντονισμό της επιχείρησης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811371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Εξουσία </a:t>
            </a:r>
            <a:r>
              <a:rPr lang="el-GR" sz="3200" b="0" dirty="0" smtClean="0"/>
              <a:t>(2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5" name="Θέση περιεχομένου 2"/>
          <p:cNvSpPr txBox="1">
            <a:spLocks/>
          </p:cNvSpPr>
          <p:nvPr/>
        </p:nvSpPr>
        <p:spPr>
          <a:xfrm>
            <a:off x="251520" y="1916832"/>
            <a:ext cx="3744416" cy="720080"/>
          </a:xfrm>
          <a:prstGeom prst="rect">
            <a:avLst/>
          </a:prstGeom>
          <a:ln w="25400">
            <a:solidFill>
              <a:srgbClr val="820000"/>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smtClean="0"/>
              <a:t>Εξουσία</a:t>
            </a:r>
            <a:endParaRPr lang="el-GR" b="1" dirty="0"/>
          </a:p>
        </p:txBody>
      </p:sp>
      <p:sp>
        <p:nvSpPr>
          <p:cNvPr id="6" name="Βέλος προς τα κάτω 5" title="βέλος με φορά προς τα κάτω"/>
          <p:cNvSpPr/>
          <p:nvPr/>
        </p:nvSpPr>
        <p:spPr>
          <a:xfrm>
            <a:off x="1979712" y="2996952"/>
            <a:ext cx="432048" cy="576064"/>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6 - Ελλειψοειδής επεξήγηση"/>
          <p:cNvSpPr/>
          <p:nvPr/>
        </p:nvSpPr>
        <p:spPr>
          <a:xfrm>
            <a:off x="4953000" y="1371600"/>
            <a:ext cx="3733800" cy="1219200"/>
          </a:xfrm>
          <a:prstGeom prst="wedgeEllipseCallout">
            <a:avLst>
              <a:gd name="adj1" fmla="val -69813"/>
              <a:gd name="adj2" fmla="val 246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smtClean="0">
                <a:solidFill>
                  <a:schemeClr val="accent5">
                    <a:lumMod val="10000"/>
                  </a:schemeClr>
                </a:solidFill>
              </a:rPr>
              <a:t>Δικαίωμα που παραχωρείται</a:t>
            </a:r>
            <a:endParaRPr lang="en-US" sz="2400" b="1" dirty="0">
              <a:solidFill>
                <a:schemeClr val="accent5">
                  <a:lumMod val="10000"/>
                </a:schemeClr>
              </a:solidFill>
            </a:endParaRPr>
          </a:p>
        </p:txBody>
      </p:sp>
      <p:sp>
        <p:nvSpPr>
          <p:cNvPr id="8" name="Θέση περιεχομένου 2"/>
          <p:cNvSpPr txBox="1">
            <a:spLocks/>
          </p:cNvSpPr>
          <p:nvPr/>
        </p:nvSpPr>
        <p:spPr>
          <a:xfrm>
            <a:off x="251520" y="3861048"/>
            <a:ext cx="3744416" cy="720080"/>
          </a:xfrm>
          <a:prstGeom prst="rect">
            <a:avLst/>
          </a:prstGeom>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smtClean="0"/>
              <a:t>Υπευθυνότητα </a:t>
            </a:r>
            <a:endParaRPr lang="el-GR" b="1" dirty="0"/>
          </a:p>
        </p:txBody>
      </p:sp>
      <p:sp>
        <p:nvSpPr>
          <p:cNvPr id="9" name="16 - Ελλειψοειδής επεξήγηση"/>
          <p:cNvSpPr/>
          <p:nvPr/>
        </p:nvSpPr>
        <p:spPr>
          <a:xfrm>
            <a:off x="4967686" y="3284984"/>
            <a:ext cx="3733800" cy="1219200"/>
          </a:xfrm>
          <a:prstGeom prst="wedgeEllipseCallout">
            <a:avLst>
              <a:gd name="adj1" fmla="val -69813"/>
              <a:gd name="adj2" fmla="val 246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smtClean="0">
                <a:solidFill>
                  <a:schemeClr val="accent5">
                    <a:lumMod val="10000"/>
                  </a:schemeClr>
                </a:solidFill>
              </a:rPr>
              <a:t>Υποχρέωση που απορρέει την εξουσία</a:t>
            </a:r>
            <a:endParaRPr lang="el-GR" sz="2400" b="1" dirty="0">
              <a:solidFill>
                <a:schemeClr val="accent5">
                  <a:lumMod val="10000"/>
                </a:schemeClr>
              </a:solidFill>
            </a:endParaRPr>
          </a:p>
        </p:txBody>
      </p:sp>
    </p:spTree>
    <p:extLst>
      <p:ext uri="{BB962C8B-B14F-4D97-AF65-F5344CB8AC3E}">
        <p14:creationId xmlns:p14="http://schemas.microsoft.com/office/powerpoint/2010/main" val="1278339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Εξουσία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Γραμμική </a:t>
            </a:r>
            <a:r>
              <a:rPr lang="el-GR" dirty="0" smtClean="0"/>
              <a:t>εξουσία,</a:t>
            </a:r>
            <a:endParaRPr lang="el-GR" dirty="0"/>
          </a:p>
          <a:p>
            <a:r>
              <a:rPr lang="el-GR" dirty="0"/>
              <a:t>Επιτελική </a:t>
            </a:r>
            <a:r>
              <a:rPr lang="el-GR" dirty="0" smtClean="0"/>
              <a:t>εξουσία,</a:t>
            </a:r>
            <a:endParaRPr lang="el-GR" dirty="0"/>
          </a:p>
          <a:p>
            <a:r>
              <a:rPr lang="el-GR" dirty="0"/>
              <a:t>Λειτουργική </a:t>
            </a:r>
            <a:r>
              <a:rPr lang="el-GR" dirty="0" smtClean="0"/>
              <a:t>εξουσία.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51684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Γραμμική εξουσία </a:t>
            </a:r>
            <a:r>
              <a:rPr lang="el-GR" sz="3200" b="0" dirty="0" smtClean="0"/>
              <a:t>(1 από 2) </a:t>
            </a:r>
            <a:endParaRPr lang="el-GR" sz="3200" b="0" dirty="0"/>
          </a:p>
        </p:txBody>
      </p:sp>
      <p:sp>
        <p:nvSpPr>
          <p:cNvPr id="3" name="Θέση περιεχομένου 2"/>
          <p:cNvSpPr>
            <a:spLocks noGrp="1"/>
          </p:cNvSpPr>
          <p:nvPr>
            <p:ph idx="1"/>
          </p:nvPr>
        </p:nvSpPr>
        <p:spPr/>
        <p:txBody>
          <a:bodyPr/>
          <a:lstStyle/>
          <a:p>
            <a:pPr marL="0" indent="0">
              <a:buNone/>
            </a:pPr>
            <a:r>
              <a:rPr lang="el-GR" dirty="0"/>
              <a:t>Σχέση όπου ο προϊστάμενος ασκεί </a:t>
            </a:r>
            <a:r>
              <a:rPr lang="el-GR" b="1" dirty="0">
                <a:solidFill>
                  <a:srgbClr val="820000"/>
                </a:solidFill>
              </a:rPr>
              <a:t>άμεση επίβλεψη </a:t>
            </a:r>
            <a:r>
              <a:rPr lang="el-GR" dirty="0"/>
              <a:t>στον υφιστάμενο </a:t>
            </a:r>
            <a:r>
              <a:rPr lang="el-GR" dirty="0" smtClean="0"/>
              <a:t>του.</a:t>
            </a:r>
            <a:endParaRPr lang="el-GR" dirty="0"/>
          </a:p>
          <a:p>
            <a:pPr marL="0" indent="0">
              <a:buNone/>
            </a:pPr>
            <a:r>
              <a:rPr lang="el-GR" dirty="0"/>
              <a:t>Χαρακτηρίζεται από:</a:t>
            </a:r>
          </a:p>
          <a:p>
            <a:r>
              <a:rPr lang="el-GR" b="1" dirty="0"/>
              <a:t>Αντιστοιχία Εξουσίας - Ευθύνης</a:t>
            </a:r>
          </a:p>
          <a:p>
            <a:r>
              <a:rPr lang="el-GR" b="1" dirty="0"/>
              <a:t>Ενότητα Εντολών ή Διοίκησης: </a:t>
            </a:r>
            <a:r>
              <a:rPr lang="el-GR" dirty="0"/>
              <a:t>ο κάτοχος μιας θέσης πρέπει να διοικείται και να αναφέρεται σε ένα μόνο προϊστάμενο</a:t>
            </a:r>
          </a:p>
          <a:p>
            <a:r>
              <a:rPr lang="el-GR" b="1" dirty="0"/>
              <a:t>Απόλυτη Ευθύνη: </a:t>
            </a:r>
            <a:r>
              <a:rPr lang="el-GR" dirty="0"/>
              <a:t>ενώ η εξουσία από τον προϊστάμενο στον υφιστάμενο μεταβιβάζεται η ευθύνη εξακολουθεί να παραμένει και στον πρώτο.</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785111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Γραμμική εξουσία </a:t>
            </a:r>
            <a:r>
              <a:rPr lang="el-GR" sz="3200" b="0" dirty="0" smtClean="0"/>
              <a:t>(2 </a:t>
            </a:r>
            <a:r>
              <a:rPr lang="el-GR" sz="3200" b="0" dirty="0"/>
              <a:t>από </a:t>
            </a:r>
            <a:r>
              <a:rPr lang="el-GR" sz="3200" b="0" dirty="0" smtClean="0"/>
              <a:t>2) </a:t>
            </a:r>
            <a:endParaRPr lang="el-GR" dirty="0"/>
          </a:p>
        </p:txBody>
      </p:sp>
      <p:sp>
        <p:nvSpPr>
          <p:cNvPr id="3" name="Θέση περιεχομένου 2"/>
          <p:cNvSpPr>
            <a:spLocks noGrp="1"/>
          </p:cNvSpPr>
          <p:nvPr>
            <p:ph idx="1"/>
          </p:nvPr>
        </p:nvSpPr>
        <p:spPr/>
        <p:txBody>
          <a:bodyPr/>
          <a:lstStyle/>
          <a:p>
            <a:pPr marL="0" indent="0">
              <a:buNone/>
            </a:pPr>
            <a:r>
              <a:rPr lang="el-GR" dirty="0"/>
              <a:t>Ασκείται από τους προϊστάμενους ενός τμήματος στους υφιστάμενους </a:t>
            </a:r>
          </a:p>
          <a:p>
            <a:r>
              <a:rPr lang="el-GR" b="1" dirty="0"/>
              <a:t>Κλίμακα εξουσίας: </a:t>
            </a:r>
            <a:r>
              <a:rPr lang="el-GR" dirty="0"/>
              <a:t>η μεταβίβαση εξουσίας από την κορυφή της πυραμίδας προς τη βάση πρέπει να αποτελεί μια συνεχή </a:t>
            </a:r>
            <a:r>
              <a:rPr lang="el-GR" dirty="0" smtClean="0"/>
              <a:t>γραμμή</a:t>
            </a:r>
            <a:endParaRPr lang="el-GR" dirty="0"/>
          </a:p>
          <a:p>
            <a:r>
              <a:rPr lang="el-GR" b="1" dirty="0"/>
              <a:t>Τήρηση των Ιεραρχικών Επιπέδων: </a:t>
            </a:r>
            <a:r>
              <a:rPr lang="el-GR" dirty="0"/>
              <a:t>ο κάτοχος μιας θέσης πρέπει να ασκεί την εξουσία που του έχει μεταβιβαστεί και να μην την επιστρέφει, αποφεύγοντας την ευθύνη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456844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Επιλεκτική εξουσία </a:t>
            </a:r>
            <a:r>
              <a:rPr lang="el-GR" sz="3200" b="0" dirty="0"/>
              <a:t>(1 </a:t>
            </a:r>
            <a:r>
              <a:rPr lang="el-GR" sz="3200" b="0" dirty="0" smtClean="0"/>
              <a:t>από 3) </a:t>
            </a:r>
            <a:endParaRPr lang="el-GR" dirty="0"/>
          </a:p>
        </p:txBody>
      </p:sp>
      <p:sp>
        <p:nvSpPr>
          <p:cNvPr id="3" name="Θέση περιεχομένου 2"/>
          <p:cNvSpPr>
            <a:spLocks noGrp="1"/>
          </p:cNvSpPr>
          <p:nvPr>
            <p:ph idx="1"/>
          </p:nvPr>
        </p:nvSpPr>
        <p:spPr/>
        <p:txBody>
          <a:bodyPr/>
          <a:lstStyle/>
          <a:p>
            <a:r>
              <a:rPr lang="el-GR" dirty="0"/>
              <a:t>Η επιτελική εξουσία στηρίζεται στην </a:t>
            </a:r>
            <a:r>
              <a:rPr lang="el-GR" b="1" dirty="0">
                <a:solidFill>
                  <a:srgbClr val="820000"/>
                </a:solidFill>
              </a:rPr>
              <a:t>έγκυρη γνώση </a:t>
            </a:r>
            <a:r>
              <a:rPr lang="el-GR" dirty="0" smtClean="0"/>
              <a:t>και </a:t>
            </a:r>
            <a:r>
              <a:rPr lang="el-GR" dirty="0"/>
              <a:t>την απόλυτη </a:t>
            </a:r>
            <a:r>
              <a:rPr lang="el-GR" b="1" dirty="0">
                <a:solidFill>
                  <a:srgbClr val="820000"/>
                </a:solidFill>
              </a:rPr>
              <a:t>εξειδίκευση. </a:t>
            </a:r>
          </a:p>
          <a:p>
            <a:r>
              <a:rPr lang="el-GR" dirty="0"/>
              <a:t>Χρησιμοποιούνται ορισμένοι ειδικοί που, με την εξειδίκευση και τις έγκυρες γνώσεις τους, βοηθούν τους κατέχοντες διοικητικές θέσεις στις λύσεις των προβλημάτων</a:t>
            </a:r>
          </a:p>
          <a:p>
            <a:r>
              <a:rPr lang="el-GR" b="1" dirty="0">
                <a:solidFill>
                  <a:srgbClr val="820000"/>
                </a:solidFill>
              </a:rPr>
              <a:t>Συμβουλευτική σχέση. </a:t>
            </a:r>
            <a:r>
              <a:rPr lang="el-GR" dirty="0"/>
              <a:t>Η λειτουργία των επιτελικών στελεχών είναι να εξετάζουν , να ερευνούν και να δίνουν συμβουλές στα γραμμικά στελέχη (διαχειριστές/</a:t>
            </a:r>
            <a:r>
              <a:rPr lang="el-GR" dirty="0" err="1"/>
              <a:t>manager</a:t>
            </a:r>
            <a:r>
              <a:rPr lang="el-GR" dirty="0"/>
              <a:t>s)</a:t>
            </a:r>
          </a:p>
          <a:p>
            <a:r>
              <a:rPr lang="el-GR" dirty="0"/>
              <a:t>Ο ρόλος μιας θέσης είναι αυστηρά συμβουλευτικός, </a:t>
            </a:r>
            <a:r>
              <a:rPr lang="el-GR" b="1" dirty="0">
                <a:solidFill>
                  <a:srgbClr val="820000"/>
                </a:solidFill>
              </a:rPr>
              <a:t>χωρίς να έχει το δικαίωμα άσκησης εξουσίας</a:t>
            </a:r>
          </a:p>
          <a:p>
            <a:pPr marL="400050" lvl="1" indent="0">
              <a:buNone/>
            </a:pPr>
            <a:r>
              <a:rPr lang="el-GR" sz="2400" dirty="0"/>
              <a:t>Π.χ. ειδικός σύμβουλος για θέματα τεχνολογίας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774406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Επιλεκτική εξουσία </a:t>
            </a:r>
            <a:r>
              <a:rPr lang="el-GR" sz="3200" b="0" dirty="0" smtClean="0"/>
              <a:t>(2 </a:t>
            </a:r>
            <a:r>
              <a:rPr lang="el-GR" sz="3200" b="0" dirty="0"/>
              <a:t>από </a:t>
            </a:r>
            <a:r>
              <a:rPr lang="el-GR" sz="3200" b="0" dirty="0" smtClean="0"/>
              <a:t>3) </a:t>
            </a:r>
            <a:endParaRPr lang="el-GR" dirty="0"/>
          </a:p>
        </p:txBody>
      </p:sp>
      <p:sp>
        <p:nvSpPr>
          <p:cNvPr id="3" name="Θέση περιεχομένου 2"/>
          <p:cNvSpPr>
            <a:spLocks noGrp="1"/>
          </p:cNvSpPr>
          <p:nvPr>
            <p:ph idx="1"/>
          </p:nvPr>
        </p:nvSpPr>
        <p:spPr/>
        <p:txBody>
          <a:bodyPr/>
          <a:lstStyle/>
          <a:p>
            <a:r>
              <a:rPr lang="el-GR" dirty="0"/>
              <a:t>Χρησιμοποίηση </a:t>
            </a:r>
            <a:r>
              <a:rPr lang="el-GR" b="1" dirty="0">
                <a:solidFill>
                  <a:srgbClr val="820000"/>
                </a:solidFill>
              </a:rPr>
              <a:t>εξειδικευμένων ατόμων </a:t>
            </a:r>
            <a:r>
              <a:rPr lang="el-GR" dirty="0"/>
              <a:t>στην επιχείρηση (</a:t>
            </a:r>
            <a:r>
              <a:rPr lang="el-GR" dirty="0" err="1"/>
              <a:t>expert</a:t>
            </a:r>
            <a:r>
              <a:rPr lang="el-GR" dirty="0"/>
              <a:t> </a:t>
            </a:r>
            <a:r>
              <a:rPr lang="el-GR" dirty="0" err="1"/>
              <a:t>knowledge</a:t>
            </a:r>
            <a:r>
              <a:rPr lang="el-GR" dirty="0"/>
              <a:t>) </a:t>
            </a:r>
          </a:p>
          <a:p>
            <a:r>
              <a:rPr lang="el-GR" dirty="0"/>
              <a:t>Τα επιτελικά στελέχη μπορούν </a:t>
            </a:r>
            <a:r>
              <a:rPr lang="el-GR" b="1" dirty="0">
                <a:solidFill>
                  <a:srgbClr val="820000"/>
                </a:solidFill>
              </a:rPr>
              <a:t>να διαθέσουν χρόνο για να σκεφθούν,</a:t>
            </a:r>
            <a:r>
              <a:rPr lang="el-GR" dirty="0"/>
              <a:t> να συγκεντρώσουν και να αναλύσουν στοιχεία , ενώ τα γραμμικά στελέχη δεν μπορούν γιατί είναι απασχολημένα με την διοίκηση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25124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Επιλεκτική εξουσία </a:t>
            </a:r>
            <a:r>
              <a:rPr lang="el-GR" sz="3200" b="0" dirty="0" smtClean="0"/>
              <a:t>(3 </a:t>
            </a:r>
            <a:r>
              <a:rPr lang="el-GR" sz="3200" b="0" dirty="0"/>
              <a:t>από </a:t>
            </a:r>
            <a:r>
              <a:rPr lang="el-GR" sz="3200" b="0" dirty="0" smtClean="0"/>
              <a:t>3) </a:t>
            </a:r>
            <a:endParaRPr lang="el-GR" dirty="0"/>
          </a:p>
        </p:txBody>
      </p:sp>
      <p:sp>
        <p:nvSpPr>
          <p:cNvPr id="3" name="Θέση περιεχομένου 2"/>
          <p:cNvSpPr>
            <a:spLocks noGrp="1"/>
          </p:cNvSpPr>
          <p:nvPr>
            <p:ph idx="1"/>
          </p:nvPr>
        </p:nvSpPr>
        <p:spPr/>
        <p:txBody>
          <a:bodyPr/>
          <a:lstStyle/>
          <a:p>
            <a:r>
              <a:rPr lang="el-GR" b="1" dirty="0">
                <a:solidFill>
                  <a:srgbClr val="820000"/>
                </a:solidFill>
              </a:rPr>
              <a:t>Κίνδυνος υπονόμευσης </a:t>
            </a:r>
            <a:r>
              <a:rPr lang="el-GR" dirty="0"/>
              <a:t>της γραμμικής </a:t>
            </a:r>
            <a:r>
              <a:rPr lang="el-GR" dirty="0" smtClean="0"/>
              <a:t>εξουσίας ( </a:t>
            </a:r>
            <a:r>
              <a:rPr lang="el-GR" dirty="0"/>
              <a:t>Όταν οι επιτελικοί ξεχνούν πως ο ρόλος τους είναι να συμβουλεύουν και όχι να διατάζουν)</a:t>
            </a:r>
          </a:p>
          <a:p>
            <a:r>
              <a:rPr lang="el-GR" b="1" dirty="0">
                <a:solidFill>
                  <a:srgbClr val="820000"/>
                </a:solidFill>
              </a:rPr>
              <a:t>Έλλειψη ευθύνης των επιτελικών</a:t>
            </a:r>
            <a:r>
              <a:rPr lang="el-GR" dirty="0"/>
              <a:t>( Οι επιτελικοί μόνο προτείνουν . Οι γραμμικοί παίρνουν τις αποφάσεις)</a:t>
            </a:r>
          </a:p>
          <a:p>
            <a:r>
              <a:rPr lang="el-GR" b="1" dirty="0">
                <a:solidFill>
                  <a:srgbClr val="820000"/>
                </a:solidFill>
              </a:rPr>
              <a:t>Έλλειψη πρακτικότητας επιτελικών</a:t>
            </a:r>
            <a:r>
              <a:rPr lang="el-GR" dirty="0"/>
              <a:t>( Κίνδυνος μη πρακτικών προτάσεων)</a:t>
            </a:r>
          </a:p>
          <a:p>
            <a:r>
              <a:rPr lang="el-GR" b="1" dirty="0">
                <a:solidFill>
                  <a:srgbClr val="820000"/>
                </a:solidFill>
              </a:rPr>
              <a:t>Διοικητικά προβλήματα</a:t>
            </a:r>
            <a:r>
              <a:rPr lang="el-GR" dirty="0"/>
              <a:t>( Πολλοί επιτελικοί μπορεί να περιπλέξουν την εργασία των γραμμικών κυρίως στην ηγεσία και έλεγχο)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737125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Λειτουργική εξουσία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Η εξουσία που ασκείται από έναν προϊστάμενο ενός τμήματος </a:t>
            </a:r>
            <a:r>
              <a:rPr lang="el-GR" b="1" dirty="0">
                <a:solidFill>
                  <a:srgbClr val="820000"/>
                </a:solidFill>
              </a:rPr>
              <a:t>πάνω σε ορισμένες διαδικασίες, λειτουργίες</a:t>
            </a:r>
            <a:r>
              <a:rPr lang="el-GR" dirty="0"/>
              <a:t> και άλλα στοιχεία μιας θέσης εργασίας που ανήκει σε άλλο τμήμα. </a:t>
            </a:r>
          </a:p>
          <a:p>
            <a:r>
              <a:rPr lang="el-GR" dirty="0"/>
              <a:t>Δικαίωμα που εξουσιοδοτείται σε ένα άτομο ή τμήμα να ελέγχει ορισμένες διαδικασίες πρακτικές, πολιτικές ή άλλα θέματα που σχετίζονται με δραστηριότητες προσώπων σε άλλα τμήματα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588054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Λειτουργική εξουσία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dirty="0"/>
              <a:t>Η λειτουργική εξουσία μπορεί να θεωρηθεί σαν μια </a:t>
            </a:r>
            <a:r>
              <a:rPr lang="el-GR" dirty="0"/>
              <a:t>μικρή φέτα εξουσίας </a:t>
            </a:r>
            <a:r>
              <a:rPr lang="el-GR" dirty="0"/>
              <a:t>κομμένη από την εξουσία ενός </a:t>
            </a:r>
            <a:r>
              <a:rPr lang="el-GR" dirty="0" smtClean="0"/>
              <a:t>γραμμικού </a:t>
            </a:r>
            <a:r>
              <a:rPr lang="el-GR" dirty="0"/>
              <a:t>στελέχους.</a:t>
            </a:r>
          </a:p>
          <a:p>
            <a:r>
              <a:rPr lang="el-GR" dirty="0"/>
              <a:t>Πρέπει να είναι </a:t>
            </a:r>
            <a:r>
              <a:rPr lang="el-GR" b="1" dirty="0" smtClean="0">
                <a:solidFill>
                  <a:srgbClr val="820000"/>
                </a:solidFill>
              </a:rPr>
              <a:t>περιορισμένη.</a:t>
            </a:r>
            <a:endParaRPr lang="el-GR" b="1" dirty="0">
              <a:solidFill>
                <a:srgbClr val="820000"/>
              </a:solidFill>
            </a:endParaRPr>
          </a:p>
          <a:p>
            <a:r>
              <a:rPr lang="el-GR" dirty="0"/>
              <a:t>Ο περιορισμός της λειτουργικής εξουσίας είναι σημαντικός για την διατήρηση της ενότητας των διοικητικών θέσεων.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041326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των οργανώσεων</a:t>
            </a:r>
            <a:endParaRPr lang="el-GR" dirty="0"/>
          </a:p>
        </p:txBody>
      </p:sp>
      <p:sp>
        <p:nvSpPr>
          <p:cNvPr id="3" name="Θέση περιεχομένου 2"/>
          <p:cNvSpPr>
            <a:spLocks noGrp="1"/>
          </p:cNvSpPr>
          <p:nvPr>
            <p:ph idx="1"/>
          </p:nvPr>
        </p:nvSpPr>
        <p:spPr>
          <a:xfrm>
            <a:off x="2555776" y="1988840"/>
            <a:ext cx="3744416" cy="720080"/>
          </a:xfrm>
          <a:ln w="25400">
            <a:solidFill>
              <a:schemeClr val="accent6">
                <a:lumMod val="75000"/>
              </a:schemeClr>
            </a:solidFill>
          </a:ln>
        </p:spPr>
        <p:txBody>
          <a:bodyPr anchor="ctr"/>
          <a:lstStyle/>
          <a:p>
            <a:pPr marL="0" indent="0" algn="ctr">
              <a:buNone/>
            </a:pPr>
            <a:r>
              <a:rPr lang="el-GR" dirty="0" smtClean="0"/>
              <a:t>Πολυπλοκότητα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5" name="Θέση περιεχομένου 2"/>
          <p:cNvSpPr txBox="1">
            <a:spLocks/>
          </p:cNvSpPr>
          <p:nvPr/>
        </p:nvSpPr>
        <p:spPr>
          <a:xfrm>
            <a:off x="2627784" y="2996952"/>
            <a:ext cx="3744416" cy="720080"/>
          </a:xfrm>
          <a:prstGeom prst="rect">
            <a:avLst/>
          </a:prstGeom>
          <a:ln w="25400">
            <a:solidFill>
              <a:srgbClr val="820000"/>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Τυποποίηση</a:t>
            </a:r>
          </a:p>
        </p:txBody>
      </p:sp>
      <p:sp>
        <p:nvSpPr>
          <p:cNvPr id="6" name="Θέση περιεχομένου 2"/>
          <p:cNvSpPr txBox="1">
            <a:spLocks/>
          </p:cNvSpPr>
          <p:nvPr/>
        </p:nvSpPr>
        <p:spPr>
          <a:xfrm>
            <a:off x="2612314" y="4077072"/>
            <a:ext cx="3744416" cy="720080"/>
          </a:xfrm>
          <a:prstGeom prst="rect">
            <a:avLst/>
          </a:prstGeom>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Συγκεντρωτισμός</a:t>
            </a:r>
          </a:p>
        </p:txBody>
      </p:sp>
    </p:spTree>
    <p:extLst>
      <p:ext uri="{BB962C8B-B14F-4D97-AF65-F5344CB8AC3E}">
        <p14:creationId xmlns:p14="http://schemas.microsoft.com/office/powerpoint/2010/main" val="3841437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Η διοικητική ιεραρχία στα δημόσια νοσοκομεία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5" name="Θέση περιεχομένου 2"/>
          <p:cNvSpPr txBox="1">
            <a:spLocks/>
          </p:cNvSpPr>
          <p:nvPr/>
        </p:nvSpPr>
        <p:spPr>
          <a:xfrm>
            <a:off x="166367" y="1257360"/>
            <a:ext cx="8296659" cy="648072"/>
          </a:xfrm>
          <a:prstGeom prst="rect">
            <a:avLst/>
          </a:prstGeom>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smtClean="0"/>
              <a:t>Διοικητικό Συμβούλιο - Μάνατζερ</a:t>
            </a:r>
            <a:endParaRPr lang="el-GR" b="1" dirty="0"/>
          </a:p>
        </p:txBody>
      </p:sp>
      <p:sp>
        <p:nvSpPr>
          <p:cNvPr id="6" name="Βέλος προς τα κάτω 5" title="βέλος με φορά προς τα κάτω"/>
          <p:cNvSpPr/>
          <p:nvPr/>
        </p:nvSpPr>
        <p:spPr>
          <a:xfrm>
            <a:off x="862899" y="1905432"/>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Θέση περιεχομένου 2"/>
          <p:cNvSpPr>
            <a:spLocks noGrp="1"/>
          </p:cNvSpPr>
          <p:nvPr>
            <p:ph idx="1"/>
          </p:nvPr>
        </p:nvSpPr>
        <p:spPr>
          <a:xfrm>
            <a:off x="92618" y="2195527"/>
            <a:ext cx="1586280" cy="806091"/>
          </a:xfrm>
          <a:ln w="25400">
            <a:solidFill>
              <a:schemeClr val="accent6">
                <a:lumMod val="75000"/>
              </a:schemeClr>
            </a:solidFill>
          </a:ln>
        </p:spPr>
        <p:txBody>
          <a:bodyPr anchor="ctr">
            <a:noAutofit/>
          </a:bodyPr>
          <a:lstStyle/>
          <a:p>
            <a:pPr marL="0" indent="0" algn="ctr">
              <a:buNone/>
            </a:pPr>
            <a:r>
              <a:rPr lang="el-GR" sz="1800" dirty="0"/>
              <a:t>Διευθυντής Νοσηλευτικής υπηρεσίας</a:t>
            </a:r>
          </a:p>
        </p:txBody>
      </p:sp>
      <p:sp>
        <p:nvSpPr>
          <p:cNvPr id="9" name="Βέλος προς τα κάτω 8" title="βέλος με φορά προς τα κάτω"/>
          <p:cNvSpPr/>
          <p:nvPr/>
        </p:nvSpPr>
        <p:spPr>
          <a:xfrm>
            <a:off x="851106" y="3004653"/>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Θέση περιεχομένου 2"/>
          <p:cNvSpPr txBox="1">
            <a:spLocks/>
          </p:cNvSpPr>
          <p:nvPr/>
        </p:nvSpPr>
        <p:spPr>
          <a:xfrm>
            <a:off x="105400" y="3297745"/>
            <a:ext cx="1491412" cy="936104"/>
          </a:xfrm>
          <a:prstGeom prst="rect">
            <a:avLst/>
          </a:prstGeom>
          <a:ln w="25400">
            <a:solidFill>
              <a:schemeClr val="accent6">
                <a:lumMod val="75000"/>
              </a:schemeClr>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Τομεάρχης νοσηλευτικού τομέα</a:t>
            </a:r>
          </a:p>
        </p:txBody>
      </p:sp>
      <p:sp>
        <p:nvSpPr>
          <p:cNvPr id="11" name="Βέλος προς τα κάτω 10" title="βέλος με φορά προς τα κάτω"/>
          <p:cNvSpPr/>
          <p:nvPr/>
        </p:nvSpPr>
        <p:spPr>
          <a:xfrm>
            <a:off x="828246" y="4286469"/>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Θέση περιεχομένου 2"/>
          <p:cNvSpPr txBox="1">
            <a:spLocks/>
          </p:cNvSpPr>
          <p:nvPr/>
        </p:nvSpPr>
        <p:spPr>
          <a:xfrm>
            <a:off x="87097" y="4620279"/>
            <a:ext cx="1597321" cy="648072"/>
          </a:xfrm>
          <a:prstGeom prst="rect">
            <a:avLst/>
          </a:prstGeom>
          <a:ln w="25400">
            <a:solidFill>
              <a:schemeClr val="accent6">
                <a:lumMod val="75000"/>
              </a:schemeClr>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Προϊστάμενος τιμήματος </a:t>
            </a:r>
          </a:p>
        </p:txBody>
      </p:sp>
      <p:sp>
        <p:nvSpPr>
          <p:cNvPr id="13" name="Βέλος προς τα κάτω 12" title="βέλος με φορά προς τα κάτω"/>
          <p:cNvSpPr/>
          <p:nvPr/>
        </p:nvSpPr>
        <p:spPr>
          <a:xfrm>
            <a:off x="840039" y="5299569"/>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Θέση περιεχομένου 2"/>
          <p:cNvSpPr txBox="1">
            <a:spLocks/>
          </p:cNvSpPr>
          <p:nvPr/>
        </p:nvSpPr>
        <p:spPr>
          <a:xfrm>
            <a:off x="93801" y="5638351"/>
            <a:ext cx="1606048" cy="648072"/>
          </a:xfrm>
          <a:prstGeom prst="rect">
            <a:avLst/>
          </a:prstGeom>
          <a:ln w="25400">
            <a:solidFill>
              <a:schemeClr val="accent6">
                <a:lumMod val="75000"/>
              </a:schemeClr>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Νοσηλευτικό προσωπικό</a:t>
            </a:r>
          </a:p>
        </p:txBody>
      </p:sp>
      <p:sp>
        <p:nvSpPr>
          <p:cNvPr id="15" name="Βέλος προς τα κάτω 14" title="βέλος με φορά προς τα κάτω"/>
          <p:cNvSpPr/>
          <p:nvPr/>
        </p:nvSpPr>
        <p:spPr>
          <a:xfrm>
            <a:off x="2531775" y="1926560"/>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Θέση περιεχομένου 2"/>
          <p:cNvSpPr txBox="1">
            <a:spLocks/>
          </p:cNvSpPr>
          <p:nvPr/>
        </p:nvSpPr>
        <p:spPr>
          <a:xfrm>
            <a:off x="1845952" y="2226225"/>
            <a:ext cx="1484582" cy="806091"/>
          </a:xfrm>
          <a:prstGeom prst="rect">
            <a:avLst/>
          </a:prstGeom>
          <a:ln w="25400">
            <a:solidFill>
              <a:srgbClr val="004A82"/>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Διευθυντής ιατρικής υπηρεσίας</a:t>
            </a:r>
          </a:p>
        </p:txBody>
      </p:sp>
      <p:sp>
        <p:nvSpPr>
          <p:cNvPr id="17" name="Βέλος προς τα κάτω 16" title="βέλος με φορά προς τα κάτω"/>
          <p:cNvSpPr/>
          <p:nvPr/>
        </p:nvSpPr>
        <p:spPr>
          <a:xfrm>
            <a:off x="2508915" y="3042190"/>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Θέση περιεχομένου 2"/>
          <p:cNvSpPr txBox="1">
            <a:spLocks/>
          </p:cNvSpPr>
          <p:nvPr/>
        </p:nvSpPr>
        <p:spPr>
          <a:xfrm>
            <a:off x="1829967" y="3314517"/>
            <a:ext cx="1357896" cy="806091"/>
          </a:xfrm>
          <a:prstGeom prst="rect">
            <a:avLst/>
          </a:prstGeom>
          <a:ln w="25400">
            <a:solidFill>
              <a:srgbClr val="004A82"/>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Διευθυντής ιατρικού τομέα</a:t>
            </a:r>
          </a:p>
        </p:txBody>
      </p:sp>
      <p:sp>
        <p:nvSpPr>
          <p:cNvPr id="19" name="Βέλος προς τα κάτω 18" title="βέλος με φορά προς τα κάτω"/>
          <p:cNvSpPr/>
          <p:nvPr/>
        </p:nvSpPr>
        <p:spPr>
          <a:xfrm>
            <a:off x="2463196" y="4161786"/>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Θέση περιεχομένου 2"/>
          <p:cNvSpPr txBox="1">
            <a:spLocks/>
          </p:cNvSpPr>
          <p:nvPr/>
        </p:nvSpPr>
        <p:spPr>
          <a:xfrm>
            <a:off x="1859474" y="4494265"/>
            <a:ext cx="1301872" cy="521671"/>
          </a:xfrm>
          <a:prstGeom prst="rect">
            <a:avLst/>
          </a:prstGeom>
          <a:ln w="25400">
            <a:solidFill>
              <a:srgbClr val="004A82"/>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Διευθυντής ιατρός </a:t>
            </a:r>
          </a:p>
        </p:txBody>
      </p:sp>
      <p:sp>
        <p:nvSpPr>
          <p:cNvPr id="21" name="Βέλος προς τα κάτω 20" title="βέλος με φορά προς τα κάτω"/>
          <p:cNvSpPr/>
          <p:nvPr/>
        </p:nvSpPr>
        <p:spPr>
          <a:xfrm>
            <a:off x="2463195" y="5047541"/>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Θέση περιεχομένου 2"/>
          <p:cNvSpPr txBox="1">
            <a:spLocks/>
          </p:cNvSpPr>
          <p:nvPr/>
        </p:nvSpPr>
        <p:spPr>
          <a:xfrm>
            <a:off x="1810644" y="5377515"/>
            <a:ext cx="1350822" cy="521671"/>
          </a:xfrm>
          <a:prstGeom prst="rect">
            <a:avLst/>
          </a:prstGeom>
          <a:ln w="25400">
            <a:solidFill>
              <a:srgbClr val="004A82"/>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Ιατρικό προσωπικό</a:t>
            </a:r>
          </a:p>
        </p:txBody>
      </p:sp>
      <p:sp>
        <p:nvSpPr>
          <p:cNvPr id="23" name="Βέλος προς τα κάτω 22" title="βέλος με φορά προς τα κάτω"/>
          <p:cNvSpPr/>
          <p:nvPr/>
        </p:nvSpPr>
        <p:spPr>
          <a:xfrm>
            <a:off x="4490026" y="1941739"/>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Θέση περιεχομένου 2"/>
          <p:cNvSpPr txBox="1">
            <a:spLocks/>
          </p:cNvSpPr>
          <p:nvPr/>
        </p:nvSpPr>
        <p:spPr>
          <a:xfrm>
            <a:off x="3758098" y="2244193"/>
            <a:ext cx="1509574" cy="806091"/>
          </a:xfrm>
          <a:prstGeom prst="rect">
            <a:avLst/>
          </a:prstGeom>
          <a:ln w="25400">
            <a:solidFill>
              <a:srgbClr val="820000"/>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Διευθυντής διοικητικής υπηρεσίας</a:t>
            </a:r>
          </a:p>
        </p:txBody>
      </p:sp>
      <p:sp>
        <p:nvSpPr>
          <p:cNvPr id="25" name="Βέλος προς τα κάτω 24" title="βέλος με φορά προς τα κάτω"/>
          <p:cNvSpPr/>
          <p:nvPr/>
        </p:nvSpPr>
        <p:spPr>
          <a:xfrm>
            <a:off x="4531144" y="3058117"/>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Θέση περιεχομένου 2"/>
          <p:cNvSpPr txBox="1">
            <a:spLocks/>
          </p:cNvSpPr>
          <p:nvPr/>
        </p:nvSpPr>
        <p:spPr>
          <a:xfrm>
            <a:off x="3254235" y="3336950"/>
            <a:ext cx="1299769" cy="806091"/>
          </a:xfrm>
          <a:prstGeom prst="rect">
            <a:avLst/>
          </a:prstGeom>
          <a:ln w="25400">
            <a:solidFill>
              <a:srgbClr val="820000"/>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Υπ/</a:t>
            </a:r>
            <a:r>
              <a:rPr lang="el-GR" sz="1800" dirty="0" err="1"/>
              <a:t>ντής</a:t>
            </a:r>
            <a:r>
              <a:rPr lang="el-GR" sz="1800" dirty="0"/>
              <a:t> διοικητικού τομέα</a:t>
            </a:r>
          </a:p>
        </p:txBody>
      </p:sp>
      <p:sp>
        <p:nvSpPr>
          <p:cNvPr id="27" name="Θέση περιεχομένου 2"/>
          <p:cNvSpPr txBox="1">
            <a:spLocks/>
          </p:cNvSpPr>
          <p:nvPr/>
        </p:nvSpPr>
        <p:spPr>
          <a:xfrm>
            <a:off x="4568040" y="3329809"/>
            <a:ext cx="1372112" cy="806091"/>
          </a:xfrm>
          <a:prstGeom prst="rect">
            <a:avLst/>
          </a:prstGeom>
          <a:ln w="25400">
            <a:solidFill>
              <a:srgbClr val="820000"/>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None/>
            </a:pPr>
            <a:r>
              <a:rPr lang="el-GR" sz="1800" dirty="0" smtClean="0"/>
              <a:t>Υπ/</a:t>
            </a:r>
            <a:r>
              <a:rPr lang="el-GR" sz="1800" dirty="0" err="1" smtClean="0"/>
              <a:t>ντής</a:t>
            </a:r>
            <a:endParaRPr lang="el-GR" sz="1800" dirty="0" smtClean="0"/>
          </a:p>
          <a:p>
            <a:pPr marL="0" indent="0" algn="ctr" fontAlgn="auto">
              <a:spcBef>
                <a:spcPts val="0"/>
              </a:spcBef>
              <a:spcAft>
                <a:spcPts val="0"/>
              </a:spcAft>
              <a:buNone/>
            </a:pPr>
            <a:r>
              <a:rPr lang="el-GR" sz="1800" dirty="0" smtClean="0"/>
              <a:t>οικονομικού</a:t>
            </a:r>
            <a:endParaRPr lang="el-GR" sz="1800" dirty="0"/>
          </a:p>
        </p:txBody>
      </p:sp>
      <p:sp>
        <p:nvSpPr>
          <p:cNvPr id="28" name="Βέλος προς τα κάτω 27" title="βέλος με φορά προς τα κάτω"/>
          <p:cNvSpPr/>
          <p:nvPr/>
        </p:nvSpPr>
        <p:spPr>
          <a:xfrm>
            <a:off x="4545181" y="4233849"/>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Θέση περιεχομένου 2"/>
          <p:cNvSpPr txBox="1">
            <a:spLocks/>
          </p:cNvSpPr>
          <p:nvPr/>
        </p:nvSpPr>
        <p:spPr>
          <a:xfrm>
            <a:off x="3707904" y="4515969"/>
            <a:ext cx="1509574" cy="602038"/>
          </a:xfrm>
          <a:prstGeom prst="rect">
            <a:avLst/>
          </a:prstGeom>
          <a:ln w="25400">
            <a:solidFill>
              <a:srgbClr val="820000"/>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Διοικητικό προσωπικό</a:t>
            </a:r>
          </a:p>
        </p:txBody>
      </p:sp>
      <p:sp>
        <p:nvSpPr>
          <p:cNvPr id="30" name="Βέλος προς τα κάτω 29" title="βέλος με φορά προς τα κάτω"/>
          <p:cNvSpPr/>
          <p:nvPr/>
        </p:nvSpPr>
        <p:spPr>
          <a:xfrm>
            <a:off x="7223948" y="1911492"/>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1" name="Θέση περιεχομένου 2"/>
          <p:cNvSpPr txBox="1">
            <a:spLocks/>
          </p:cNvSpPr>
          <p:nvPr/>
        </p:nvSpPr>
        <p:spPr>
          <a:xfrm>
            <a:off x="6516216" y="2198562"/>
            <a:ext cx="1503784" cy="806091"/>
          </a:xfrm>
          <a:prstGeom prst="rect">
            <a:avLst/>
          </a:prstGeom>
          <a:ln w="25400">
            <a:solidFill>
              <a:srgbClr val="1A6021"/>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Διευθυντής τεχνικής υπηρεσίας</a:t>
            </a:r>
          </a:p>
        </p:txBody>
      </p:sp>
      <p:sp>
        <p:nvSpPr>
          <p:cNvPr id="32" name="Βέλος προς τα κάτω 31" title="βέλος με φορά προς τα κάτω"/>
          <p:cNvSpPr/>
          <p:nvPr/>
        </p:nvSpPr>
        <p:spPr>
          <a:xfrm>
            <a:off x="7298912" y="3045717"/>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3" name="Θέση περιεχομένου 2"/>
          <p:cNvSpPr txBox="1">
            <a:spLocks/>
          </p:cNvSpPr>
          <p:nvPr/>
        </p:nvSpPr>
        <p:spPr>
          <a:xfrm>
            <a:off x="6015610" y="3336949"/>
            <a:ext cx="1516615" cy="806091"/>
          </a:xfrm>
          <a:prstGeom prst="rect">
            <a:avLst/>
          </a:prstGeom>
          <a:ln w="25400">
            <a:solidFill>
              <a:srgbClr val="1A6021"/>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None/>
            </a:pPr>
            <a:r>
              <a:rPr lang="el-GR" sz="1800" dirty="0"/>
              <a:t>Προϊστάμενος </a:t>
            </a:r>
            <a:r>
              <a:rPr lang="el-GR" sz="1800" dirty="0" err="1" smtClean="0"/>
              <a:t>βιοϊατρικής</a:t>
            </a:r>
            <a:r>
              <a:rPr lang="el-GR" sz="1800" dirty="0" smtClean="0"/>
              <a:t> τεχνολογίας </a:t>
            </a:r>
            <a:endParaRPr lang="el-GR" sz="1800" dirty="0"/>
          </a:p>
        </p:txBody>
      </p:sp>
      <p:sp>
        <p:nvSpPr>
          <p:cNvPr id="34" name="Θέση περιεχομένου 2"/>
          <p:cNvSpPr txBox="1">
            <a:spLocks/>
          </p:cNvSpPr>
          <p:nvPr/>
        </p:nvSpPr>
        <p:spPr>
          <a:xfrm>
            <a:off x="7542182" y="3336950"/>
            <a:ext cx="1537143" cy="806091"/>
          </a:xfrm>
          <a:prstGeom prst="rect">
            <a:avLst/>
          </a:prstGeom>
          <a:ln w="25400">
            <a:solidFill>
              <a:srgbClr val="1A6021"/>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None/>
            </a:pPr>
            <a:r>
              <a:rPr lang="el-GR" sz="1800" dirty="0"/>
              <a:t>Προϊστάμενος τεχνικού τομέα </a:t>
            </a:r>
          </a:p>
        </p:txBody>
      </p:sp>
      <p:sp>
        <p:nvSpPr>
          <p:cNvPr id="35" name="Βέλος προς τα κάτω 34" title="βέλος με φορά προς τα κάτω"/>
          <p:cNvSpPr/>
          <p:nvPr/>
        </p:nvSpPr>
        <p:spPr>
          <a:xfrm>
            <a:off x="7509365" y="4233849"/>
            <a:ext cx="45719" cy="252028"/>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6" name="Θέση περιεχομένου 2"/>
          <p:cNvSpPr txBox="1">
            <a:spLocks/>
          </p:cNvSpPr>
          <p:nvPr/>
        </p:nvSpPr>
        <p:spPr>
          <a:xfrm>
            <a:off x="6757473" y="4538497"/>
            <a:ext cx="1503784" cy="806091"/>
          </a:xfrm>
          <a:prstGeom prst="rect">
            <a:avLst/>
          </a:prstGeom>
          <a:ln w="25400">
            <a:solidFill>
              <a:srgbClr val="1A6021"/>
            </a:solidFill>
          </a:ln>
        </p:spPr>
        <p:txBody>
          <a:bodyPr vert="horz" lIns="91440" tIns="45720" rIns="91440" bIns="45720" rtlCol="0" anchor="ctr">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1800" dirty="0"/>
              <a:t>Τεχνικό προσωπικό</a:t>
            </a:r>
          </a:p>
        </p:txBody>
      </p:sp>
    </p:spTree>
    <p:extLst>
      <p:ext uri="{BB962C8B-B14F-4D97-AF65-F5344CB8AC3E}">
        <p14:creationId xmlns:p14="http://schemas.microsoft.com/office/powerpoint/2010/main" val="4112597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Εύρος ελέγχου (</a:t>
            </a:r>
            <a:r>
              <a:rPr lang="en-US" dirty="0"/>
              <a:t>span of control)</a:t>
            </a:r>
            <a:endParaRPr lang="el-GR" dirty="0"/>
          </a:p>
        </p:txBody>
      </p:sp>
      <p:sp>
        <p:nvSpPr>
          <p:cNvPr id="3" name="Θέση περιεχομένου 2"/>
          <p:cNvSpPr>
            <a:spLocks noGrp="1"/>
          </p:cNvSpPr>
          <p:nvPr>
            <p:ph idx="1"/>
          </p:nvPr>
        </p:nvSpPr>
        <p:spPr/>
        <p:txBody>
          <a:bodyPr/>
          <a:lstStyle/>
          <a:p>
            <a:r>
              <a:rPr lang="el-GR" b="1" dirty="0"/>
              <a:t>Εύρος ελέγχου είναι ο αριθμός των ατόμων που λογοδοτούν άμεσα σε κάποιον προϊστάμενο. </a:t>
            </a:r>
            <a:r>
              <a:rPr lang="el-GR" dirty="0"/>
              <a:t>Καθορίζει τον αριθμό των υφισταμένων που έχει ο προϊστάμενος.</a:t>
            </a:r>
          </a:p>
          <a:p>
            <a:r>
              <a:rPr lang="el-GR" dirty="0"/>
              <a:t> Κάθε προϊστάμενος έχει δυνατότητα να διοικήσει πεπερασμένο αριθμό </a:t>
            </a:r>
            <a:r>
              <a:rPr lang="el-GR" dirty="0" smtClean="0"/>
              <a:t>υφισταμένων.</a:t>
            </a:r>
            <a:endParaRPr lang="el-GR" dirty="0"/>
          </a:p>
          <a:p>
            <a:r>
              <a:rPr lang="el-GR" dirty="0"/>
              <a:t>Το εύρος ελέγχου συνδέεται αντίστροφα με τον αριθμό των ιεραρχικών </a:t>
            </a:r>
            <a:r>
              <a:rPr lang="el-GR" dirty="0" smtClean="0"/>
              <a:t>επιπέδων.</a:t>
            </a:r>
            <a:endParaRPr lang="el-GR" dirty="0"/>
          </a:p>
          <a:p>
            <a:r>
              <a:rPr lang="el-GR" dirty="0"/>
              <a:t>Προτεινόμενες τιμές εύρους ελέγχου είναι από 3 έως και 50 εργαζόμενοι. </a:t>
            </a:r>
          </a:p>
          <a:p>
            <a:r>
              <a:rPr lang="el-GR" dirty="0"/>
              <a:t>Γενικά θεωρείται ότι ο αριθμός των 6 υφισταμένων είναι αποδεκτός για να υπάρχει αποτελεσματικός έλεγχος.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416684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Εύρος ελέγχου και ιεραρχικά επίπεδα</a:t>
            </a:r>
            <a:br>
              <a:rPr lang="el-GR" sz="4400" dirty="0" smtClean="0"/>
            </a:br>
            <a:r>
              <a:rPr lang="el-GR" sz="3600" b="0" dirty="0" smtClean="0"/>
              <a:t>(1 από 4) </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grpSp>
        <p:nvGrpSpPr>
          <p:cNvPr id="84" name="Ομάδα 83"/>
          <p:cNvGrpSpPr/>
          <p:nvPr/>
        </p:nvGrpSpPr>
        <p:grpSpPr>
          <a:xfrm>
            <a:off x="3117930" y="3294503"/>
            <a:ext cx="3372166" cy="1938765"/>
            <a:chOff x="251520" y="1916832"/>
            <a:chExt cx="2736304" cy="3960440"/>
          </a:xfrm>
        </p:grpSpPr>
        <p:sp>
          <p:nvSpPr>
            <p:cNvPr id="38" name="Ισοσκελές τρίγωνο 37"/>
            <p:cNvSpPr/>
            <p:nvPr/>
          </p:nvSpPr>
          <p:spPr>
            <a:xfrm>
              <a:off x="251520" y="1916832"/>
              <a:ext cx="2736304" cy="3960440"/>
            </a:xfrm>
            <a:prstGeom prst="triangle">
              <a:avLst>
                <a:gd name="adj" fmla="val 50637"/>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5" name="Ευθεία γραμμή σύνδεσης 44"/>
            <p:cNvCxnSpPr/>
            <p:nvPr/>
          </p:nvCxnSpPr>
          <p:spPr>
            <a:xfrm>
              <a:off x="540026" y="5124671"/>
              <a:ext cx="2161910" cy="0"/>
            </a:xfrm>
            <a:prstGeom prst="line">
              <a:avLst/>
            </a:prstGeom>
            <a:ln w="158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p:cNvCxnSpPr/>
            <p:nvPr/>
          </p:nvCxnSpPr>
          <p:spPr>
            <a:xfrm>
              <a:off x="725264" y="4501644"/>
              <a:ext cx="1801383" cy="0"/>
            </a:xfrm>
            <a:prstGeom prst="line">
              <a:avLst/>
            </a:prstGeom>
            <a:ln w="158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a:endCxn id="38" idx="5"/>
            </p:cNvCxnSpPr>
            <p:nvPr/>
          </p:nvCxnSpPr>
          <p:spPr>
            <a:xfrm>
              <a:off x="952004" y="3891920"/>
              <a:ext cx="1360460" cy="5133"/>
            </a:xfrm>
            <a:prstGeom prst="line">
              <a:avLst/>
            </a:prstGeom>
            <a:ln w="15875">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a:off x="1151936" y="3307309"/>
              <a:ext cx="965701" cy="0"/>
            </a:xfrm>
            <a:prstGeom prst="line">
              <a:avLst/>
            </a:prstGeom>
            <a:ln w="15875">
              <a:solidFill>
                <a:srgbClr val="82000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345761" y="4301590"/>
              <a:ext cx="578051" cy="817330"/>
            </a:xfrm>
            <a:prstGeom prst="rect">
              <a:avLst/>
            </a:prstGeom>
            <a:noFill/>
            <a:ln>
              <a:noFill/>
            </a:ln>
          </p:spPr>
          <p:txBody>
            <a:bodyPr wrap="square" rtlCol="0">
              <a:spAutoFit/>
            </a:bodyPr>
            <a:lstStyle/>
            <a:p>
              <a:r>
                <a:rPr lang="el-GR" sz="2000" dirty="0" smtClean="0">
                  <a:latin typeface="+mn-lt"/>
                </a:rPr>
                <a:t>512</a:t>
              </a:r>
              <a:endParaRPr lang="el-GR" sz="2000" dirty="0">
                <a:latin typeface="+mn-lt"/>
              </a:endParaRPr>
            </a:p>
          </p:txBody>
        </p:sp>
        <p:sp>
          <p:nvSpPr>
            <p:cNvPr id="80" name="TextBox 79"/>
            <p:cNvSpPr txBox="1"/>
            <p:nvPr/>
          </p:nvSpPr>
          <p:spPr>
            <a:xfrm>
              <a:off x="1271491" y="5059941"/>
              <a:ext cx="779755" cy="817330"/>
            </a:xfrm>
            <a:prstGeom prst="rect">
              <a:avLst/>
            </a:prstGeom>
            <a:noFill/>
            <a:ln>
              <a:noFill/>
            </a:ln>
          </p:spPr>
          <p:txBody>
            <a:bodyPr wrap="square" rtlCol="0">
              <a:spAutoFit/>
            </a:bodyPr>
            <a:lstStyle/>
            <a:p>
              <a:r>
                <a:rPr lang="el-GR" sz="2000" dirty="0" smtClean="0">
                  <a:latin typeface="+mn-lt"/>
                </a:rPr>
                <a:t>4,096</a:t>
              </a:r>
              <a:endParaRPr lang="el-GR" sz="2000" dirty="0">
                <a:latin typeface="+mn-lt"/>
              </a:endParaRPr>
            </a:p>
          </p:txBody>
        </p:sp>
        <p:sp>
          <p:nvSpPr>
            <p:cNvPr id="81" name="TextBox 80"/>
            <p:cNvSpPr txBox="1"/>
            <p:nvPr/>
          </p:nvSpPr>
          <p:spPr>
            <a:xfrm>
              <a:off x="1408214" y="3840532"/>
              <a:ext cx="382782" cy="817330"/>
            </a:xfrm>
            <a:prstGeom prst="rect">
              <a:avLst/>
            </a:prstGeom>
            <a:noFill/>
            <a:ln>
              <a:noFill/>
            </a:ln>
          </p:spPr>
          <p:txBody>
            <a:bodyPr wrap="square" rtlCol="0">
              <a:spAutoFit/>
            </a:bodyPr>
            <a:lstStyle/>
            <a:p>
              <a:r>
                <a:rPr lang="el-GR" sz="2000" dirty="0" smtClean="0">
                  <a:latin typeface="+mn-lt"/>
                </a:rPr>
                <a:t>64</a:t>
              </a:r>
              <a:endParaRPr lang="el-GR" sz="2000" dirty="0">
                <a:latin typeface="+mn-lt"/>
              </a:endParaRPr>
            </a:p>
          </p:txBody>
        </p:sp>
        <p:sp>
          <p:nvSpPr>
            <p:cNvPr id="82" name="TextBox 81"/>
            <p:cNvSpPr txBox="1"/>
            <p:nvPr/>
          </p:nvSpPr>
          <p:spPr>
            <a:xfrm>
              <a:off x="1484193" y="3284763"/>
              <a:ext cx="273576" cy="817330"/>
            </a:xfrm>
            <a:prstGeom prst="rect">
              <a:avLst/>
            </a:prstGeom>
            <a:noFill/>
            <a:ln>
              <a:noFill/>
            </a:ln>
          </p:spPr>
          <p:txBody>
            <a:bodyPr wrap="square" rtlCol="0">
              <a:spAutoFit/>
            </a:bodyPr>
            <a:lstStyle/>
            <a:p>
              <a:r>
                <a:rPr lang="el-GR" sz="2000" dirty="0" smtClean="0">
                  <a:latin typeface="+mn-lt"/>
                </a:rPr>
                <a:t>8</a:t>
              </a:r>
              <a:endParaRPr lang="el-GR" sz="2000" dirty="0">
                <a:latin typeface="+mn-lt"/>
              </a:endParaRPr>
            </a:p>
          </p:txBody>
        </p:sp>
        <p:sp>
          <p:nvSpPr>
            <p:cNvPr id="83" name="TextBox 82"/>
            <p:cNvSpPr txBox="1"/>
            <p:nvPr/>
          </p:nvSpPr>
          <p:spPr>
            <a:xfrm>
              <a:off x="1484193" y="2486706"/>
              <a:ext cx="328651" cy="817330"/>
            </a:xfrm>
            <a:prstGeom prst="rect">
              <a:avLst/>
            </a:prstGeom>
            <a:noFill/>
            <a:ln>
              <a:noFill/>
            </a:ln>
          </p:spPr>
          <p:txBody>
            <a:bodyPr wrap="square" rtlCol="0">
              <a:spAutoFit/>
            </a:bodyPr>
            <a:lstStyle/>
            <a:p>
              <a:r>
                <a:rPr lang="el-GR" sz="2000" dirty="0" smtClean="0">
                  <a:latin typeface="+mn-lt"/>
                </a:rPr>
                <a:t>1</a:t>
              </a:r>
              <a:endParaRPr lang="el-GR" sz="2000" dirty="0">
                <a:latin typeface="+mn-lt"/>
              </a:endParaRPr>
            </a:p>
          </p:txBody>
        </p:sp>
      </p:grpSp>
      <p:grpSp>
        <p:nvGrpSpPr>
          <p:cNvPr id="85" name="Ομάδα 84"/>
          <p:cNvGrpSpPr/>
          <p:nvPr/>
        </p:nvGrpSpPr>
        <p:grpSpPr>
          <a:xfrm>
            <a:off x="143323" y="1314283"/>
            <a:ext cx="2736304" cy="3960440"/>
            <a:chOff x="251520" y="1916832"/>
            <a:chExt cx="2736304" cy="3960440"/>
          </a:xfrm>
        </p:grpSpPr>
        <p:sp>
          <p:nvSpPr>
            <p:cNvPr id="86" name="Ισοσκελές τρίγωνο 85"/>
            <p:cNvSpPr/>
            <p:nvPr/>
          </p:nvSpPr>
          <p:spPr>
            <a:xfrm>
              <a:off x="251520" y="1916832"/>
              <a:ext cx="2736304" cy="3960440"/>
            </a:xfrm>
            <a:prstGeom prst="triangle">
              <a:avLst>
                <a:gd name="adj" fmla="val 50637"/>
              </a:avLst>
            </a:prstGeom>
            <a:noFill/>
            <a:ln>
              <a:solidFill>
                <a:srgbClr val="1A6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7" name="Ευθεία γραμμή σύνδεσης 86"/>
            <p:cNvCxnSpPr/>
            <p:nvPr/>
          </p:nvCxnSpPr>
          <p:spPr>
            <a:xfrm>
              <a:off x="467544" y="5373216"/>
              <a:ext cx="2376264" cy="0"/>
            </a:xfrm>
            <a:prstGeom prst="line">
              <a:avLst/>
            </a:prstGeom>
            <a:ln w="15875">
              <a:solidFill>
                <a:srgbClr val="1A6021"/>
              </a:solidFill>
            </a:ln>
          </p:spPr>
          <p:style>
            <a:lnRef idx="1">
              <a:schemeClr val="accent1"/>
            </a:lnRef>
            <a:fillRef idx="0">
              <a:schemeClr val="accent1"/>
            </a:fillRef>
            <a:effectRef idx="0">
              <a:schemeClr val="accent1"/>
            </a:effectRef>
            <a:fontRef idx="minor">
              <a:schemeClr val="tx1"/>
            </a:fontRef>
          </p:style>
        </p:cxnSp>
        <p:cxnSp>
          <p:nvCxnSpPr>
            <p:cNvPr id="88" name="Ευθεία γραμμή σύνδεσης 87"/>
            <p:cNvCxnSpPr/>
            <p:nvPr/>
          </p:nvCxnSpPr>
          <p:spPr>
            <a:xfrm>
              <a:off x="611560" y="4941168"/>
              <a:ext cx="2088232" cy="0"/>
            </a:xfrm>
            <a:prstGeom prst="line">
              <a:avLst/>
            </a:prstGeom>
            <a:ln w="15875">
              <a:solidFill>
                <a:srgbClr val="1A6021"/>
              </a:solidFill>
            </a:ln>
          </p:spPr>
          <p:style>
            <a:lnRef idx="1">
              <a:schemeClr val="accent1"/>
            </a:lnRef>
            <a:fillRef idx="0">
              <a:schemeClr val="accent1"/>
            </a:fillRef>
            <a:effectRef idx="0">
              <a:schemeClr val="accent1"/>
            </a:effectRef>
            <a:fontRef idx="minor">
              <a:schemeClr val="tx1"/>
            </a:fontRef>
          </p:style>
        </p:cxnSp>
        <p:cxnSp>
          <p:nvCxnSpPr>
            <p:cNvPr id="89" name="Ευθεία γραμμή σύνδεσης 88"/>
            <p:cNvCxnSpPr/>
            <p:nvPr/>
          </p:nvCxnSpPr>
          <p:spPr>
            <a:xfrm>
              <a:off x="719572" y="4581128"/>
              <a:ext cx="1800200" cy="0"/>
            </a:xfrm>
            <a:prstGeom prst="line">
              <a:avLst/>
            </a:prstGeom>
            <a:ln w="15875">
              <a:solidFill>
                <a:srgbClr val="1A6021"/>
              </a:solidFill>
            </a:ln>
          </p:spPr>
          <p:style>
            <a:lnRef idx="1">
              <a:schemeClr val="accent1"/>
            </a:lnRef>
            <a:fillRef idx="0">
              <a:schemeClr val="accent1"/>
            </a:fillRef>
            <a:effectRef idx="0">
              <a:schemeClr val="accent1"/>
            </a:effectRef>
            <a:fontRef idx="minor">
              <a:schemeClr val="tx1"/>
            </a:fontRef>
          </p:style>
        </p:cxnSp>
        <p:cxnSp>
          <p:nvCxnSpPr>
            <p:cNvPr id="90" name="Ευθεία γραμμή σύνδεσης 89"/>
            <p:cNvCxnSpPr/>
            <p:nvPr/>
          </p:nvCxnSpPr>
          <p:spPr>
            <a:xfrm>
              <a:off x="827584" y="4221088"/>
              <a:ext cx="1584176" cy="0"/>
            </a:xfrm>
            <a:prstGeom prst="line">
              <a:avLst/>
            </a:prstGeom>
            <a:ln w="15875">
              <a:solidFill>
                <a:srgbClr val="1A6021"/>
              </a:solidFill>
            </a:ln>
          </p:spPr>
          <p:style>
            <a:lnRef idx="1">
              <a:schemeClr val="accent1"/>
            </a:lnRef>
            <a:fillRef idx="0">
              <a:schemeClr val="accent1"/>
            </a:fillRef>
            <a:effectRef idx="0">
              <a:schemeClr val="accent1"/>
            </a:effectRef>
            <a:fontRef idx="minor">
              <a:schemeClr val="tx1"/>
            </a:fontRef>
          </p:style>
        </p:cxnSp>
        <p:cxnSp>
          <p:nvCxnSpPr>
            <p:cNvPr id="91" name="Ευθεία γραμμή σύνδεσης 90"/>
            <p:cNvCxnSpPr/>
            <p:nvPr/>
          </p:nvCxnSpPr>
          <p:spPr>
            <a:xfrm>
              <a:off x="971600" y="3789040"/>
              <a:ext cx="1296144" cy="0"/>
            </a:xfrm>
            <a:prstGeom prst="line">
              <a:avLst/>
            </a:prstGeom>
            <a:ln w="15875">
              <a:solidFill>
                <a:srgbClr val="1A6021"/>
              </a:solidFill>
            </a:ln>
          </p:spPr>
          <p:style>
            <a:lnRef idx="1">
              <a:schemeClr val="accent1"/>
            </a:lnRef>
            <a:fillRef idx="0">
              <a:schemeClr val="accent1"/>
            </a:fillRef>
            <a:effectRef idx="0">
              <a:schemeClr val="accent1"/>
            </a:effectRef>
            <a:fontRef idx="minor">
              <a:schemeClr val="tx1"/>
            </a:fontRef>
          </p:style>
        </p:cxnSp>
        <p:cxnSp>
          <p:nvCxnSpPr>
            <p:cNvPr id="92" name="Ευθεία γραμμή σύνδεσης 91"/>
            <p:cNvCxnSpPr/>
            <p:nvPr/>
          </p:nvCxnSpPr>
          <p:spPr>
            <a:xfrm>
              <a:off x="1115616" y="3356992"/>
              <a:ext cx="1008112" cy="0"/>
            </a:xfrm>
            <a:prstGeom prst="line">
              <a:avLst/>
            </a:prstGeom>
            <a:ln w="15875">
              <a:solidFill>
                <a:srgbClr val="1A6021"/>
              </a:solidFill>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a:off x="1259632" y="2924944"/>
              <a:ext cx="720080" cy="0"/>
            </a:xfrm>
            <a:prstGeom prst="line">
              <a:avLst/>
            </a:prstGeom>
            <a:ln w="15875">
              <a:solidFill>
                <a:srgbClr val="1A602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226455" y="4945356"/>
              <a:ext cx="792088" cy="400110"/>
            </a:xfrm>
            <a:prstGeom prst="rect">
              <a:avLst/>
            </a:prstGeom>
            <a:noFill/>
          </p:spPr>
          <p:txBody>
            <a:bodyPr wrap="square" rtlCol="0">
              <a:spAutoFit/>
            </a:bodyPr>
            <a:lstStyle/>
            <a:p>
              <a:r>
                <a:rPr lang="el-GR" sz="2000" dirty="0" smtClean="0">
                  <a:latin typeface="+mn-lt"/>
                </a:rPr>
                <a:t>4.096</a:t>
              </a:r>
              <a:endParaRPr lang="el-GR" sz="2000" dirty="0">
                <a:latin typeface="+mn-lt"/>
              </a:endParaRPr>
            </a:p>
          </p:txBody>
        </p:sp>
        <p:sp>
          <p:nvSpPr>
            <p:cNvPr id="95" name="TextBox 94"/>
            <p:cNvSpPr txBox="1"/>
            <p:nvPr/>
          </p:nvSpPr>
          <p:spPr>
            <a:xfrm>
              <a:off x="1226455" y="4513308"/>
              <a:ext cx="792088" cy="400110"/>
            </a:xfrm>
            <a:prstGeom prst="rect">
              <a:avLst/>
            </a:prstGeom>
            <a:noFill/>
          </p:spPr>
          <p:txBody>
            <a:bodyPr wrap="square" rtlCol="0">
              <a:spAutoFit/>
            </a:bodyPr>
            <a:lstStyle/>
            <a:p>
              <a:r>
                <a:rPr lang="el-GR" sz="2000" dirty="0" smtClean="0">
                  <a:latin typeface="+mn-lt"/>
                </a:rPr>
                <a:t>1.024</a:t>
              </a:r>
              <a:endParaRPr lang="el-GR" sz="2000" dirty="0">
                <a:latin typeface="+mn-lt"/>
              </a:endParaRPr>
            </a:p>
          </p:txBody>
        </p:sp>
        <p:sp>
          <p:nvSpPr>
            <p:cNvPr id="96" name="TextBox 95"/>
            <p:cNvSpPr txBox="1"/>
            <p:nvPr/>
          </p:nvSpPr>
          <p:spPr>
            <a:xfrm>
              <a:off x="1301329" y="4113198"/>
              <a:ext cx="720080" cy="400110"/>
            </a:xfrm>
            <a:prstGeom prst="rect">
              <a:avLst/>
            </a:prstGeom>
            <a:noFill/>
          </p:spPr>
          <p:txBody>
            <a:bodyPr wrap="square" rtlCol="0">
              <a:spAutoFit/>
            </a:bodyPr>
            <a:lstStyle/>
            <a:p>
              <a:r>
                <a:rPr lang="el-GR" sz="2000" dirty="0" smtClean="0">
                  <a:latin typeface="+mn-lt"/>
                </a:rPr>
                <a:t>256</a:t>
              </a:r>
              <a:endParaRPr lang="el-GR" sz="2000" dirty="0">
                <a:latin typeface="+mn-lt"/>
              </a:endParaRPr>
            </a:p>
          </p:txBody>
        </p:sp>
        <p:sp>
          <p:nvSpPr>
            <p:cNvPr id="97" name="TextBox 96"/>
            <p:cNvSpPr txBox="1"/>
            <p:nvPr/>
          </p:nvSpPr>
          <p:spPr>
            <a:xfrm>
              <a:off x="1370152" y="3713088"/>
              <a:ext cx="504693" cy="400110"/>
            </a:xfrm>
            <a:prstGeom prst="rect">
              <a:avLst/>
            </a:prstGeom>
            <a:noFill/>
          </p:spPr>
          <p:txBody>
            <a:bodyPr wrap="square" rtlCol="0">
              <a:spAutoFit/>
            </a:bodyPr>
            <a:lstStyle/>
            <a:p>
              <a:r>
                <a:rPr lang="el-GR" sz="2000" dirty="0" smtClean="0">
                  <a:latin typeface="+mn-lt"/>
                </a:rPr>
                <a:t>64</a:t>
              </a:r>
              <a:endParaRPr lang="el-GR" sz="2000" dirty="0">
                <a:latin typeface="+mn-lt"/>
              </a:endParaRPr>
            </a:p>
          </p:txBody>
        </p:sp>
        <p:sp>
          <p:nvSpPr>
            <p:cNvPr id="98" name="TextBox 97"/>
            <p:cNvSpPr txBox="1"/>
            <p:nvPr/>
          </p:nvSpPr>
          <p:spPr>
            <a:xfrm>
              <a:off x="1370151" y="3384432"/>
              <a:ext cx="504693" cy="400110"/>
            </a:xfrm>
            <a:prstGeom prst="rect">
              <a:avLst/>
            </a:prstGeom>
            <a:noFill/>
          </p:spPr>
          <p:txBody>
            <a:bodyPr wrap="square" rtlCol="0">
              <a:spAutoFit/>
            </a:bodyPr>
            <a:lstStyle/>
            <a:p>
              <a:r>
                <a:rPr lang="el-GR" sz="2000" dirty="0" smtClean="0">
                  <a:latin typeface="+mn-lt"/>
                </a:rPr>
                <a:t>16</a:t>
              </a:r>
              <a:endParaRPr lang="el-GR" sz="2000" dirty="0">
                <a:latin typeface="+mn-lt"/>
              </a:endParaRPr>
            </a:p>
          </p:txBody>
        </p:sp>
        <p:sp>
          <p:nvSpPr>
            <p:cNvPr id="99" name="TextBox 98"/>
            <p:cNvSpPr txBox="1"/>
            <p:nvPr/>
          </p:nvSpPr>
          <p:spPr>
            <a:xfrm>
              <a:off x="1422884" y="2907198"/>
              <a:ext cx="327221" cy="400110"/>
            </a:xfrm>
            <a:prstGeom prst="rect">
              <a:avLst/>
            </a:prstGeom>
            <a:noFill/>
          </p:spPr>
          <p:txBody>
            <a:bodyPr wrap="square" rtlCol="0">
              <a:spAutoFit/>
            </a:bodyPr>
            <a:lstStyle/>
            <a:p>
              <a:r>
                <a:rPr lang="el-GR" sz="2000" dirty="0" smtClean="0">
                  <a:latin typeface="+mn-lt"/>
                </a:rPr>
                <a:t>4</a:t>
              </a:r>
              <a:endParaRPr lang="el-GR" sz="2000" dirty="0">
                <a:latin typeface="+mn-lt"/>
              </a:endParaRPr>
            </a:p>
          </p:txBody>
        </p:sp>
        <p:sp>
          <p:nvSpPr>
            <p:cNvPr id="100" name="TextBox 99"/>
            <p:cNvSpPr txBox="1"/>
            <p:nvPr/>
          </p:nvSpPr>
          <p:spPr>
            <a:xfrm>
              <a:off x="1456060" y="2511117"/>
              <a:ext cx="327221" cy="400110"/>
            </a:xfrm>
            <a:prstGeom prst="rect">
              <a:avLst/>
            </a:prstGeom>
            <a:noFill/>
          </p:spPr>
          <p:txBody>
            <a:bodyPr wrap="square" rtlCol="0">
              <a:spAutoFit/>
            </a:bodyPr>
            <a:lstStyle/>
            <a:p>
              <a:r>
                <a:rPr lang="el-GR" sz="2000" dirty="0" smtClean="0">
                  <a:latin typeface="+mn-lt"/>
                </a:rPr>
                <a:t>1</a:t>
              </a:r>
              <a:endParaRPr lang="el-GR" sz="2000" dirty="0">
                <a:latin typeface="+mn-lt"/>
              </a:endParaRPr>
            </a:p>
          </p:txBody>
        </p:sp>
      </p:grpSp>
      <p:sp>
        <p:nvSpPr>
          <p:cNvPr id="106" name="TextBox 105"/>
          <p:cNvSpPr txBox="1"/>
          <p:nvPr/>
        </p:nvSpPr>
        <p:spPr>
          <a:xfrm>
            <a:off x="927027" y="5345269"/>
            <a:ext cx="944488" cy="461665"/>
          </a:xfrm>
          <a:prstGeom prst="rect">
            <a:avLst/>
          </a:prstGeom>
          <a:noFill/>
        </p:spPr>
        <p:txBody>
          <a:bodyPr wrap="square" rtlCol="0">
            <a:spAutoFit/>
          </a:bodyPr>
          <a:lstStyle/>
          <a:p>
            <a:r>
              <a:rPr lang="el-GR" sz="2400" dirty="0" smtClean="0">
                <a:latin typeface="+mn-lt"/>
              </a:rPr>
              <a:t>Ε.Ε.=4</a:t>
            </a:r>
            <a:endParaRPr lang="el-GR" sz="2400" dirty="0">
              <a:latin typeface="+mn-lt"/>
            </a:endParaRPr>
          </a:p>
        </p:txBody>
      </p:sp>
      <p:sp>
        <p:nvSpPr>
          <p:cNvPr id="107" name="TextBox 106"/>
          <p:cNvSpPr txBox="1"/>
          <p:nvPr/>
        </p:nvSpPr>
        <p:spPr>
          <a:xfrm>
            <a:off x="4350396" y="5303814"/>
            <a:ext cx="944488" cy="461665"/>
          </a:xfrm>
          <a:prstGeom prst="rect">
            <a:avLst/>
          </a:prstGeom>
          <a:noFill/>
        </p:spPr>
        <p:txBody>
          <a:bodyPr wrap="square" rtlCol="0">
            <a:spAutoFit/>
          </a:bodyPr>
          <a:lstStyle/>
          <a:p>
            <a:r>
              <a:rPr lang="el-GR" sz="2400" dirty="0" smtClean="0">
                <a:latin typeface="+mn-lt"/>
              </a:rPr>
              <a:t>Ε.Ε.=8</a:t>
            </a:r>
            <a:endParaRPr lang="el-GR" sz="2400" dirty="0">
              <a:latin typeface="+mn-lt"/>
            </a:endParaRPr>
          </a:p>
        </p:txBody>
      </p:sp>
      <p:grpSp>
        <p:nvGrpSpPr>
          <p:cNvPr id="128" name="Ομάδα 127"/>
          <p:cNvGrpSpPr/>
          <p:nvPr/>
        </p:nvGrpSpPr>
        <p:grpSpPr>
          <a:xfrm>
            <a:off x="6638847" y="3088792"/>
            <a:ext cx="2339752" cy="2139768"/>
            <a:chOff x="6634176" y="3890724"/>
            <a:chExt cx="2339752" cy="2139768"/>
          </a:xfrm>
        </p:grpSpPr>
        <p:grpSp>
          <p:nvGrpSpPr>
            <p:cNvPr id="108" name="Ομάδα 107"/>
            <p:cNvGrpSpPr/>
            <p:nvPr/>
          </p:nvGrpSpPr>
          <p:grpSpPr>
            <a:xfrm>
              <a:off x="6634176" y="3890724"/>
              <a:ext cx="2339752" cy="2139768"/>
              <a:chOff x="251520" y="1916832"/>
              <a:chExt cx="2736304" cy="3960440"/>
            </a:xfrm>
          </p:grpSpPr>
          <p:sp>
            <p:nvSpPr>
              <p:cNvPr id="109" name="Ισοσκελές τρίγωνο 108"/>
              <p:cNvSpPr/>
              <p:nvPr/>
            </p:nvSpPr>
            <p:spPr>
              <a:xfrm>
                <a:off x="251520" y="1916832"/>
                <a:ext cx="2736304" cy="3960440"/>
              </a:xfrm>
              <a:prstGeom prst="triangle">
                <a:avLst>
                  <a:gd name="adj" fmla="val 5063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1" name="Ευθεία γραμμή σύνδεσης 110"/>
              <p:cNvCxnSpPr/>
              <p:nvPr/>
            </p:nvCxnSpPr>
            <p:spPr>
              <a:xfrm>
                <a:off x="511081" y="5193848"/>
                <a:ext cx="2213066" cy="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Ευθεία γραμμή σύνδεσης 111"/>
              <p:cNvCxnSpPr/>
              <p:nvPr/>
            </p:nvCxnSpPr>
            <p:spPr>
              <a:xfrm flipV="1">
                <a:off x="777617" y="4400614"/>
                <a:ext cx="1714335" cy="1888"/>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Ευθεία γραμμή σύνδεσης 112"/>
              <p:cNvCxnSpPr/>
              <p:nvPr/>
            </p:nvCxnSpPr>
            <p:spPr>
              <a:xfrm>
                <a:off x="1031843" y="3693426"/>
                <a:ext cx="1187030" cy="2"/>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a:off x="7414806" y="5630382"/>
              <a:ext cx="960954" cy="400110"/>
            </a:xfrm>
            <a:prstGeom prst="rect">
              <a:avLst/>
            </a:prstGeom>
            <a:noFill/>
            <a:ln>
              <a:noFill/>
            </a:ln>
          </p:spPr>
          <p:txBody>
            <a:bodyPr wrap="square" rtlCol="0">
              <a:spAutoFit/>
            </a:bodyPr>
            <a:lstStyle/>
            <a:p>
              <a:r>
                <a:rPr lang="el-GR" sz="2000" dirty="0" smtClean="0">
                  <a:latin typeface="+mn-lt"/>
                </a:rPr>
                <a:t>4,096</a:t>
              </a:r>
              <a:endParaRPr lang="el-GR" sz="2000" dirty="0">
                <a:latin typeface="+mn-lt"/>
              </a:endParaRPr>
            </a:p>
          </p:txBody>
        </p:sp>
        <p:sp>
          <p:nvSpPr>
            <p:cNvPr id="125" name="TextBox 124"/>
            <p:cNvSpPr txBox="1"/>
            <p:nvPr/>
          </p:nvSpPr>
          <p:spPr>
            <a:xfrm>
              <a:off x="7535243" y="5227739"/>
              <a:ext cx="720080" cy="400110"/>
            </a:xfrm>
            <a:prstGeom prst="rect">
              <a:avLst/>
            </a:prstGeom>
            <a:noFill/>
          </p:spPr>
          <p:txBody>
            <a:bodyPr wrap="square" rtlCol="0">
              <a:spAutoFit/>
            </a:bodyPr>
            <a:lstStyle/>
            <a:p>
              <a:r>
                <a:rPr lang="el-GR" sz="2000" dirty="0" smtClean="0">
                  <a:latin typeface="+mn-lt"/>
                </a:rPr>
                <a:t>256</a:t>
              </a:r>
              <a:endParaRPr lang="el-GR" sz="2000" dirty="0">
                <a:latin typeface="+mn-lt"/>
              </a:endParaRPr>
            </a:p>
          </p:txBody>
        </p:sp>
        <p:sp>
          <p:nvSpPr>
            <p:cNvPr id="126" name="TextBox 125"/>
            <p:cNvSpPr txBox="1"/>
            <p:nvPr/>
          </p:nvSpPr>
          <p:spPr>
            <a:xfrm>
              <a:off x="7564627" y="4827629"/>
              <a:ext cx="504693" cy="400110"/>
            </a:xfrm>
            <a:prstGeom prst="rect">
              <a:avLst/>
            </a:prstGeom>
            <a:noFill/>
          </p:spPr>
          <p:txBody>
            <a:bodyPr wrap="square" rtlCol="0">
              <a:spAutoFit/>
            </a:bodyPr>
            <a:lstStyle/>
            <a:p>
              <a:r>
                <a:rPr lang="el-GR" sz="2000" dirty="0" smtClean="0">
                  <a:latin typeface="+mn-lt"/>
                </a:rPr>
                <a:t>16</a:t>
              </a:r>
              <a:endParaRPr lang="el-GR" sz="2000" dirty="0">
                <a:latin typeface="+mn-lt"/>
              </a:endParaRPr>
            </a:p>
          </p:txBody>
        </p:sp>
        <p:sp>
          <p:nvSpPr>
            <p:cNvPr id="127" name="TextBox 126"/>
            <p:cNvSpPr txBox="1"/>
            <p:nvPr/>
          </p:nvSpPr>
          <p:spPr>
            <a:xfrm>
              <a:off x="7632597" y="4369878"/>
              <a:ext cx="405023" cy="400110"/>
            </a:xfrm>
            <a:prstGeom prst="rect">
              <a:avLst/>
            </a:prstGeom>
            <a:noFill/>
            <a:ln>
              <a:noFill/>
            </a:ln>
          </p:spPr>
          <p:txBody>
            <a:bodyPr wrap="square" rtlCol="0">
              <a:spAutoFit/>
            </a:bodyPr>
            <a:lstStyle/>
            <a:p>
              <a:r>
                <a:rPr lang="el-GR" sz="2000" dirty="0" smtClean="0">
                  <a:latin typeface="+mn-lt"/>
                </a:rPr>
                <a:t>1</a:t>
              </a:r>
              <a:endParaRPr lang="el-GR" sz="2000" dirty="0">
                <a:latin typeface="+mn-lt"/>
              </a:endParaRPr>
            </a:p>
          </p:txBody>
        </p:sp>
      </p:grpSp>
      <p:sp>
        <p:nvSpPr>
          <p:cNvPr id="129" name="TextBox 128"/>
          <p:cNvSpPr txBox="1"/>
          <p:nvPr/>
        </p:nvSpPr>
        <p:spPr>
          <a:xfrm>
            <a:off x="7306084" y="5293793"/>
            <a:ext cx="1169780" cy="461665"/>
          </a:xfrm>
          <a:prstGeom prst="rect">
            <a:avLst/>
          </a:prstGeom>
          <a:noFill/>
        </p:spPr>
        <p:txBody>
          <a:bodyPr wrap="square" rtlCol="0">
            <a:spAutoFit/>
          </a:bodyPr>
          <a:lstStyle/>
          <a:p>
            <a:r>
              <a:rPr lang="el-GR" sz="2400" dirty="0" smtClean="0">
                <a:latin typeface="+mn-lt"/>
              </a:rPr>
              <a:t>Ε.Ε.=16</a:t>
            </a:r>
            <a:endParaRPr lang="el-GR" sz="2400" dirty="0">
              <a:latin typeface="+mn-lt"/>
            </a:endParaRPr>
          </a:p>
        </p:txBody>
      </p:sp>
    </p:spTree>
    <p:extLst>
      <p:ext uri="{BB962C8B-B14F-4D97-AF65-F5344CB8AC3E}">
        <p14:creationId xmlns:p14="http://schemas.microsoft.com/office/powerpoint/2010/main" val="3175504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Εύρος ελέγχου και ιεραρχικά επίπεδα</a:t>
            </a:r>
            <a:br>
              <a:rPr lang="el-GR" sz="4400" dirty="0"/>
            </a:br>
            <a:r>
              <a:rPr lang="el-GR" sz="3600" b="0" dirty="0" smtClean="0"/>
              <a:t>(2 </a:t>
            </a:r>
            <a:r>
              <a:rPr lang="el-GR" sz="3600" b="0" dirty="0"/>
              <a:t>από </a:t>
            </a:r>
            <a:r>
              <a:rPr lang="el-GR" sz="3600" b="0" dirty="0" smtClean="0"/>
              <a:t>4) </a:t>
            </a:r>
            <a:endParaRPr lang="el-GR" sz="3600" dirty="0"/>
          </a:p>
        </p:txBody>
      </p:sp>
      <p:sp>
        <p:nvSpPr>
          <p:cNvPr id="3" name="Θέση περιεχομένου 2"/>
          <p:cNvSpPr>
            <a:spLocks noGrp="1"/>
          </p:cNvSpPr>
          <p:nvPr>
            <p:ph idx="1"/>
          </p:nvPr>
        </p:nvSpPr>
        <p:spPr/>
        <p:txBody>
          <a:bodyPr/>
          <a:lstStyle/>
          <a:p>
            <a:pPr marL="0" indent="0">
              <a:buNone/>
            </a:pPr>
            <a:r>
              <a:rPr lang="el-GR" dirty="0"/>
              <a:t>Για τον καθορισμό του εύρους ελέγχου λαμβάνονται υπόψη:</a:t>
            </a:r>
          </a:p>
          <a:p>
            <a:r>
              <a:rPr lang="el-GR" dirty="0"/>
              <a:t>η πολυπλοκότητα των </a:t>
            </a:r>
            <a:r>
              <a:rPr lang="el-GR" dirty="0" smtClean="0"/>
              <a:t>εργασιών,</a:t>
            </a:r>
            <a:endParaRPr lang="el-GR" dirty="0"/>
          </a:p>
          <a:p>
            <a:r>
              <a:rPr lang="el-GR" dirty="0"/>
              <a:t>οι ικανότητες του προϊσταμένου, </a:t>
            </a:r>
          </a:p>
          <a:p>
            <a:r>
              <a:rPr lang="el-GR" dirty="0"/>
              <a:t>η ωριμότητα των εργαζομένων, </a:t>
            </a:r>
          </a:p>
          <a:p>
            <a:r>
              <a:rPr lang="el-GR" dirty="0"/>
              <a:t>η γεωγραφική διασπορά των θέσεων εργασίας.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50685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Εύρος ελέγχου και ιεραρχικά επίπεδα</a:t>
            </a:r>
            <a:br>
              <a:rPr lang="el-GR" sz="4400" dirty="0"/>
            </a:br>
            <a:r>
              <a:rPr lang="el-GR" sz="3600" b="0" dirty="0" smtClean="0"/>
              <a:t>(3 </a:t>
            </a:r>
            <a:r>
              <a:rPr lang="el-GR" sz="3600" b="0" dirty="0"/>
              <a:t>από </a:t>
            </a:r>
            <a:r>
              <a:rPr lang="el-GR" sz="3600" b="0" dirty="0" smtClean="0"/>
              <a:t>4) </a:t>
            </a:r>
            <a:endParaRPr lang="el-GR" sz="3600" dirty="0"/>
          </a:p>
        </p:txBody>
      </p:sp>
      <p:sp>
        <p:nvSpPr>
          <p:cNvPr id="3" name="Θέση περιεχομένου 2"/>
          <p:cNvSpPr>
            <a:spLocks noGrp="1"/>
          </p:cNvSpPr>
          <p:nvPr>
            <p:ph idx="1"/>
          </p:nvPr>
        </p:nvSpPr>
        <p:spPr>
          <a:xfrm>
            <a:off x="457200" y="1628800"/>
            <a:ext cx="8229600" cy="576064"/>
          </a:xfrm>
        </p:spPr>
        <p:txBody>
          <a:bodyPr/>
          <a:lstStyle/>
          <a:p>
            <a:pPr marL="0" indent="0" algn="ctr">
              <a:buNone/>
            </a:pPr>
            <a:r>
              <a:rPr lang="el-GR" dirty="0"/>
              <a:t>Ο μεγάλος αριθμός  υφισταμένων ανά προϊστάμενο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5" name="Βέλος προς τα κάτω 4" title="βέλος με φορά προς τα κάτω"/>
          <p:cNvSpPr/>
          <p:nvPr/>
        </p:nvSpPr>
        <p:spPr>
          <a:xfrm>
            <a:off x="4355976" y="2605621"/>
            <a:ext cx="432048" cy="576064"/>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περιεχομένου 2"/>
          <p:cNvSpPr txBox="1">
            <a:spLocks/>
          </p:cNvSpPr>
          <p:nvPr/>
        </p:nvSpPr>
        <p:spPr>
          <a:xfrm>
            <a:off x="457200" y="3861048"/>
            <a:ext cx="8229600" cy="57606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καθυστερεί τη λήψη αποφάσεων </a:t>
            </a:r>
          </a:p>
        </p:txBody>
      </p:sp>
    </p:spTree>
    <p:extLst>
      <p:ext uri="{BB962C8B-B14F-4D97-AF65-F5344CB8AC3E}">
        <p14:creationId xmlns:p14="http://schemas.microsoft.com/office/powerpoint/2010/main" val="2281607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Εύρος ελέγχου και ιεραρχικά επίπεδα</a:t>
            </a:r>
            <a:br>
              <a:rPr lang="el-GR" sz="4400" dirty="0"/>
            </a:br>
            <a:r>
              <a:rPr lang="el-GR" sz="3600" b="0" dirty="0" smtClean="0"/>
              <a:t>(4 </a:t>
            </a:r>
            <a:r>
              <a:rPr lang="el-GR" sz="3600" b="0" dirty="0"/>
              <a:t>από </a:t>
            </a:r>
            <a:r>
              <a:rPr lang="el-GR" sz="3600" b="0" dirty="0" smtClean="0"/>
              <a:t>4) </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5" name="Θέση περιεχομένου 2"/>
          <p:cNvSpPr>
            <a:spLocks noGrp="1"/>
          </p:cNvSpPr>
          <p:nvPr>
            <p:ph idx="1"/>
          </p:nvPr>
        </p:nvSpPr>
        <p:spPr>
          <a:xfrm>
            <a:off x="457200" y="1628800"/>
            <a:ext cx="8229600" cy="576064"/>
          </a:xfrm>
        </p:spPr>
        <p:txBody>
          <a:bodyPr/>
          <a:lstStyle/>
          <a:p>
            <a:pPr marL="0" indent="0" algn="ctr">
              <a:buNone/>
            </a:pPr>
            <a:r>
              <a:rPr lang="el-GR" dirty="0" smtClean="0"/>
              <a:t>Πολύ </a:t>
            </a:r>
            <a:r>
              <a:rPr lang="el-GR" dirty="0"/>
              <a:t>μικρός αριθμός των υφισταμένων </a:t>
            </a:r>
            <a:r>
              <a:rPr lang="el-GR" dirty="0" smtClean="0"/>
              <a:t> </a:t>
            </a:r>
            <a:endParaRPr lang="el-GR" dirty="0"/>
          </a:p>
          <a:p>
            <a:endParaRPr lang="el-GR" dirty="0"/>
          </a:p>
        </p:txBody>
      </p:sp>
      <p:sp>
        <p:nvSpPr>
          <p:cNvPr id="6" name="Βέλος προς τα κάτω 5" title="βέλος με φορά προς τα κάτω"/>
          <p:cNvSpPr/>
          <p:nvPr/>
        </p:nvSpPr>
        <p:spPr>
          <a:xfrm>
            <a:off x="4355976" y="2605621"/>
            <a:ext cx="432048" cy="576064"/>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Θέση περιεχομένου 2"/>
          <p:cNvSpPr txBox="1">
            <a:spLocks/>
          </p:cNvSpPr>
          <p:nvPr/>
        </p:nvSpPr>
        <p:spPr>
          <a:xfrm>
            <a:off x="457200" y="3861048"/>
            <a:ext cx="8229600" cy="57606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αναποτελεσματικό υδροκέφαλο οργανισμό.</a:t>
            </a:r>
          </a:p>
        </p:txBody>
      </p:sp>
    </p:spTree>
    <p:extLst>
      <p:ext uri="{BB962C8B-B14F-4D97-AF65-F5344CB8AC3E}">
        <p14:creationId xmlns:p14="http://schemas.microsoft.com/office/powerpoint/2010/main" val="11928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Διοίκηση ελληνικών δημόσιων νοσοκομείων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buNone/>
            </a:pPr>
            <a:r>
              <a:rPr lang="el-GR" dirty="0"/>
              <a:t>Σύμφωνα με το νόμο 3329/2005, η διοίκηση στα δημόσια νοσοκομεία χωρίζεται σε τέσσερις παράλληλους (οριζόντιους) τομείς: </a:t>
            </a:r>
          </a:p>
          <a:p>
            <a:r>
              <a:rPr lang="el-GR" dirty="0"/>
              <a:t>το νοσηλευτικό, </a:t>
            </a:r>
          </a:p>
          <a:p>
            <a:r>
              <a:rPr lang="el-GR" dirty="0"/>
              <a:t>τον ιατρικό, </a:t>
            </a:r>
          </a:p>
          <a:p>
            <a:r>
              <a:rPr lang="el-GR" dirty="0"/>
              <a:t>το διοικητικό και</a:t>
            </a:r>
          </a:p>
          <a:p>
            <a:r>
              <a:rPr lang="el-GR" dirty="0" smtClean="0"/>
              <a:t>τον </a:t>
            </a:r>
            <a:r>
              <a:rPr lang="el-GR" dirty="0"/>
              <a:t>τεχνικό.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3139577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smtClean="0"/>
              <a:t>Διοίκηση ελληνικών δημόσιων νοσοκομείων </a:t>
            </a:r>
            <a:r>
              <a:rPr lang="el-GR" sz="3600" b="0" smtClean="0"/>
              <a:t>(2 από 2)</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smtClean="0"/>
              <a:t>Ο κάθε τομέας είναι ανεξάρτητος από τον άλλον. Με άλλα λόγια, αποφάσεις που αφορούν στην κάθε επιστήμη λαμβάνονται ξεχωριστά. </a:t>
            </a:r>
          </a:p>
          <a:p>
            <a:r>
              <a:rPr lang="el-GR" smtClean="0"/>
              <a:t>Βέβαια, στο χώρο της υγείας οι παραπάνω τομείς συνεργάζονται.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093464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smtClean="0"/>
              <a:t>Επίπεδα διοίκησης νοσηλευτικής υπηρεσίας</a:t>
            </a:r>
            <a:endParaRPr lang="el-GR" sz="3600" dirty="0"/>
          </a:p>
        </p:txBody>
      </p:sp>
      <p:sp>
        <p:nvSpPr>
          <p:cNvPr id="4" name="Θέση αριθμού διαφάνειας 3"/>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pPr>
                <a:defRPr/>
              </a:pPr>
              <a:t>37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229835882"/>
              </p:ext>
            </p:extLst>
          </p:nvPr>
        </p:nvGraphicFramePr>
        <p:xfrm>
          <a:off x="179512" y="980728"/>
          <a:ext cx="8856984" cy="5400040"/>
        </p:xfrm>
        <a:graphic>
          <a:graphicData uri="http://schemas.openxmlformats.org/drawingml/2006/table">
            <a:tbl>
              <a:tblPr firstRow="1" bandRow="1">
                <a:tableStyleId>{5940675A-B579-460E-94D1-54222C63F5DA}</a:tableStyleId>
              </a:tblPr>
              <a:tblGrid>
                <a:gridCol w="1728192"/>
                <a:gridCol w="2088232"/>
                <a:gridCol w="2448272"/>
                <a:gridCol w="2592288"/>
              </a:tblGrid>
              <a:tr h="370840">
                <a:tc>
                  <a:txBody>
                    <a:bodyPr/>
                    <a:lstStyle/>
                    <a:p>
                      <a:endParaRPr lang="en-US" sz="1800" dirty="0"/>
                    </a:p>
                  </a:txBody>
                  <a:tcPr/>
                </a:tc>
                <a:tc>
                  <a:txBody>
                    <a:bodyPr/>
                    <a:lstStyle/>
                    <a:p>
                      <a:r>
                        <a:rPr lang="el-GR" sz="1800" b="1" dirty="0" smtClean="0"/>
                        <a:t>Ανώτερο</a:t>
                      </a:r>
                      <a:r>
                        <a:rPr lang="el-GR" sz="1800" b="1" baseline="0" dirty="0" smtClean="0"/>
                        <a:t> Επίπεδο</a:t>
                      </a:r>
                      <a:endParaRPr lang="en-US" sz="1800" b="1" dirty="0"/>
                    </a:p>
                  </a:txBody>
                  <a:tcPr/>
                </a:tc>
                <a:tc>
                  <a:txBody>
                    <a:bodyPr/>
                    <a:lstStyle/>
                    <a:p>
                      <a:r>
                        <a:rPr lang="el-GR" sz="1800" b="1" dirty="0" smtClean="0"/>
                        <a:t>Μεσαίο Επίπεδο</a:t>
                      </a:r>
                      <a:endParaRPr lang="en-US" sz="1800" b="1" dirty="0"/>
                    </a:p>
                  </a:txBody>
                  <a:tcPr/>
                </a:tc>
                <a:tc>
                  <a:txBody>
                    <a:bodyPr/>
                    <a:lstStyle/>
                    <a:p>
                      <a:r>
                        <a:rPr lang="el-GR" sz="1800" b="1" dirty="0" smtClean="0"/>
                        <a:t>Πρώτο Επίπεδο</a:t>
                      </a:r>
                      <a:endParaRPr lang="en-US" sz="1800" b="1" dirty="0"/>
                    </a:p>
                  </a:txBody>
                  <a:tcPr/>
                </a:tc>
              </a:tr>
              <a:tr h="370840">
                <a:tc>
                  <a:txBody>
                    <a:bodyPr/>
                    <a:lstStyle/>
                    <a:p>
                      <a:endParaRPr lang="en-US" sz="1800" dirty="0"/>
                    </a:p>
                  </a:txBody>
                  <a:tcPr/>
                </a:tc>
                <a:tc>
                  <a:txBody>
                    <a:bodyPr/>
                    <a:lstStyle/>
                    <a:p>
                      <a:r>
                        <a:rPr lang="el-GR" sz="1800" dirty="0" smtClean="0">
                          <a:solidFill>
                            <a:schemeClr val="tx1"/>
                          </a:solidFill>
                        </a:rPr>
                        <a:t>Διευθυντής</a:t>
                      </a:r>
                      <a:r>
                        <a:rPr lang="el-GR" sz="1800" baseline="0" dirty="0" smtClean="0">
                          <a:solidFill>
                            <a:schemeClr val="tx1"/>
                          </a:solidFill>
                        </a:rPr>
                        <a:t> Νοσηλευτικής Υπηρεσίας</a:t>
                      </a:r>
                      <a:endParaRPr lang="en-US" sz="1800" dirty="0">
                        <a:solidFill>
                          <a:schemeClr val="tx1"/>
                        </a:solidFill>
                      </a:endParaRPr>
                    </a:p>
                  </a:txBody>
                  <a:tcPr/>
                </a:tc>
                <a:tc>
                  <a:txBody>
                    <a:bodyPr/>
                    <a:lstStyle/>
                    <a:p>
                      <a:r>
                        <a:rPr lang="el-GR" sz="1800" dirty="0" smtClean="0">
                          <a:solidFill>
                            <a:schemeClr val="tx1"/>
                          </a:solidFill>
                        </a:rPr>
                        <a:t>Τομεάρχης</a:t>
                      </a:r>
                      <a:endParaRPr lang="en-US" sz="1800" dirty="0">
                        <a:solidFill>
                          <a:schemeClr val="tx1"/>
                        </a:solidFill>
                      </a:endParaRPr>
                    </a:p>
                  </a:txBody>
                  <a:tcPr/>
                </a:tc>
                <a:tc>
                  <a:txBody>
                    <a:bodyPr/>
                    <a:lstStyle/>
                    <a:p>
                      <a:r>
                        <a:rPr lang="el-GR" sz="1800" dirty="0" smtClean="0">
                          <a:solidFill>
                            <a:schemeClr val="tx1"/>
                          </a:solidFill>
                        </a:rPr>
                        <a:t>Προϊστάμενος</a:t>
                      </a:r>
                      <a:r>
                        <a:rPr lang="el-GR" sz="1800" baseline="0" dirty="0" smtClean="0">
                          <a:solidFill>
                            <a:schemeClr val="tx1"/>
                          </a:solidFill>
                        </a:rPr>
                        <a:t> Νοσηλευτής</a:t>
                      </a:r>
                      <a:endParaRPr lang="en-US" sz="1800" dirty="0">
                        <a:solidFill>
                          <a:schemeClr val="tx1"/>
                        </a:solidFill>
                      </a:endParaRPr>
                    </a:p>
                  </a:txBody>
                  <a:tcPr/>
                </a:tc>
              </a:tr>
              <a:tr h="370840">
                <a:tc>
                  <a:txBody>
                    <a:bodyPr/>
                    <a:lstStyle/>
                    <a:p>
                      <a:r>
                        <a:rPr lang="el-GR" sz="1800" b="1" dirty="0" smtClean="0">
                          <a:solidFill>
                            <a:schemeClr val="tx1"/>
                          </a:solidFill>
                        </a:rPr>
                        <a:t>Φάσμα</a:t>
                      </a:r>
                      <a:r>
                        <a:rPr lang="el-GR" sz="1800" b="1" baseline="0" dirty="0" smtClean="0">
                          <a:solidFill>
                            <a:schemeClr val="tx1"/>
                          </a:solidFill>
                        </a:rPr>
                        <a:t> ευθυνών</a:t>
                      </a:r>
                      <a:endParaRPr lang="en-US" sz="1800" b="1" dirty="0">
                        <a:solidFill>
                          <a:schemeClr val="tx1"/>
                        </a:solidFill>
                      </a:endParaRPr>
                    </a:p>
                  </a:txBody>
                  <a:tcPr/>
                </a:tc>
                <a:tc>
                  <a:txBody>
                    <a:bodyPr/>
                    <a:lstStyle/>
                    <a:p>
                      <a:r>
                        <a:rPr lang="el-GR" sz="1800" dirty="0" smtClean="0">
                          <a:solidFill>
                            <a:schemeClr val="tx1"/>
                          </a:solidFill>
                        </a:rPr>
                        <a:t>Θεωρεί</a:t>
                      </a:r>
                      <a:r>
                        <a:rPr lang="el-GR" sz="1800" baseline="0" dirty="0" smtClean="0">
                          <a:solidFill>
                            <a:schemeClr val="tx1"/>
                          </a:solidFill>
                        </a:rPr>
                        <a:t> τον οργανισμό ως σύνολο και ως ανοικτό σύστημα σε εξωτερικές επιρροές</a:t>
                      </a:r>
                      <a:endParaRPr lang="en-US" sz="1800" dirty="0">
                        <a:solidFill>
                          <a:schemeClr val="tx1"/>
                        </a:solidFill>
                      </a:endParaRPr>
                    </a:p>
                  </a:txBody>
                  <a:tcPr/>
                </a:tc>
                <a:tc>
                  <a:txBody>
                    <a:bodyPr/>
                    <a:lstStyle/>
                    <a:p>
                      <a:r>
                        <a:rPr lang="el-GR" sz="1800" dirty="0" smtClean="0">
                          <a:solidFill>
                            <a:schemeClr val="tx1"/>
                          </a:solidFill>
                        </a:rPr>
                        <a:t>Εστιάζει στην ενσωμάτωση των καθημερινών αναγκών της μονάδας στις</a:t>
                      </a:r>
                      <a:r>
                        <a:rPr lang="el-GR" sz="1800" baseline="0" dirty="0" smtClean="0">
                          <a:solidFill>
                            <a:schemeClr val="tx1"/>
                          </a:solidFill>
                        </a:rPr>
                        <a:t> ανάγκες του οργανισμού.</a:t>
                      </a:r>
                      <a:endParaRPr lang="en-US" sz="1800" dirty="0">
                        <a:solidFill>
                          <a:schemeClr val="tx1"/>
                        </a:solidFill>
                      </a:endParaRPr>
                    </a:p>
                  </a:txBody>
                  <a:tcPr/>
                </a:tc>
                <a:tc>
                  <a:txBody>
                    <a:bodyPr/>
                    <a:lstStyle/>
                    <a:p>
                      <a:r>
                        <a:rPr lang="el-GR" sz="1800" dirty="0" smtClean="0">
                          <a:solidFill>
                            <a:schemeClr val="tx1"/>
                          </a:solidFill>
                        </a:rPr>
                        <a:t>Εστιάζει</a:t>
                      </a:r>
                      <a:r>
                        <a:rPr lang="el-GR" sz="1800" baseline="0" dirty="0" smtClean="0">
                          <a:solidFill>
                            <a:schemeClr val="tx1"/>
                          </a:solidFill>
                        </a:rPr>
                        <a:t> στις καθημερινές ανάγκες σε επίπεδο μονάδας</a:t>
                      </a:r>
                      <a:endParaRPr lang="en-US" sz="1800" dirty="0">
                        <a:solidFill>
                          <a:schemeClr val="tx1"/>
                        </a:solidFill>
                      </a:endParaRPr>
                    </a:p>
                  </a:txBody>
                  <a:tcPr/>
                </a:tc>
              </a:tr>
              <a:tr h="370840">
                <a:tc>
                  <a:txBody>
                    <a:bodyPr/>
                    <a:lstStyle/>
                    <a:p>
                      <a:r>
                        <a:rPr lang="el-GR" sz="1800" b="1" dirty="0" smtClean="0">
                          <a:solidFill>
                            <a:schemeClr val="tx1"/>
                          </a:solidFill>
                        </a:rPr>
                        <a:t>Κύριος</a:t>
                      </a:r>
                      <a:r>
                        <a:rPr lang="el-GR" sz="1800" b="1" baseline="0" dirty="0" smtClean="0">
                          <a:solidFill>
                            <a:schemeClr val="tx1"/>
                          </a:solidFill>
                        </a:rPr>
                        <a:t> στόχος σχεδιασμού</a:t>
                      </a:r>
                      <a:endParaRPr lang="en-US" sz="1800" b="1" dirty="0">
                        <a:solidFill>
                          <a:schemeClr val="tx1"/>
                        </a:solidFill>
                      </a:endParaRPr>
                    </a:p>
                  </a:txBody>
                  <a:tcPr/>
                </a:tc>
                <a:tc>
                  <a:txBody>
                    <a:bodyPr/>
                    <a:lstStyle/>
                    <a:p>
                      <a:r>
                        <a:rPr lang="el-GR" sz="1800" dirty="0" smtClean="0">
                          <a:solidFill>
                            <a:schemeClr val="tx1"/>
                          </a:solidFill>
                        </a:rPr>
                        <a:t>Στρατηγικό</a:t>
                      </a:r>
                      <a:r>
                        <a:rPr lang="el-GR" sz="1800" baseline="0" dirty="0" smtClean="0">
                          <a:solidFill>
                            <a:schemeClr val="tx1"/>
                          </a:solidFill>
                        </a:rPr>
                        <a:t> σχεδιασμός –κατευθυντήριες οδηγίες</a:t>
                      </a:r>
                      <a:endParaRPr lang="en-US" sz="1800" dirty="0">
                        <a:solidFill>
                          <a:schemeClr val="tx1"/>
                        </a:solidFill>
                      </a:endParaRPr>
                    </a:p>
                  </a:txBody>
                  <a:tcPr/>
                </a:tc>
                <a:tc>
                  <a:txBody>
                    <a:bodyPr/>
                    <a:lstStyle/>
                    <a:p>
                      <a:r>
                        <a:rPr lang="el-GR" sz="1800" dirty="0" smtClean="0">
                          <a:solidFill>
                            <a:schemeClr val="tx1"/>
                          </a:solidFill>
                        </a:rPr>
                        <a:t>Συνδυασμός</a:t>
                      </a:r>
                      <a:r>
                        <a:rPr lang="el-GR" sz="1800" baseline="0" dirty="0" smtClean="0">
                          <a:solidFill>
                            <a:schemeClr val="tx1"/>
                          </a:solidFill>
                        </a:rPr>
                        <a:t> βραχυπρόθεσμου και μακροπρόθεσμου σχεδιασμού.</a:t>
                      </a:r>
                      <a:endParaRPr lang="en-US" sz="1800" dirty="0">
                        <a:solidFill>
                          <a:schemeClr val="tx1"/>
                        </a:solidFill>
                      </a:endParaRPr>
                    </a:p>
                  </a:txBody>
                  <a:tcPr/>
                </a:tc>
                <a:tc>
                  <a:txBody>
                    <a:bodyPr/>
                    <a:lstStyle/>
                    <a:p>
                      <a:r>
                        <a:rPr lang="el-GR" sz="1800" dirty="0" smtClean="0">
                          <a:solidFill>
                            <a:schemeClr val="tx1"/>
                          </a:solidFill>
                        </a:rPr>
                        <a:t>Βραχυπρόθεσμος</a:t>
                      </a:r>
                      <a:r>
                        <a:rPr lang="el-GR" sz="1800" baseline="0" dirty="0" smtClean="0">
                          <a:solidFill>
                            <a:schemeClr val="tx1"/>
                          </a:solidFill>
                        </a:rPr>
                        <a:t> οργανωτικός σχεδιασμός.</a:t>
                      </a:r>
                      <a:endParaRPr lang="en-US" sz="1800" dirty="0">
                        <a:solidFill>
                          <a:schemeClr val="tx1"/>
                        </a:solidFill>
                      </a:endParaRPr>
                    </a:p>
                  </a:txBody>
                  <a:tcPr/>
                </a:tc>
              </a:tr>
              <a:tr h="370840">
                <a:tc>
                  <a:txBody>
                    <a:bodyPr/>
                    <a:lstStyle/>
                    <a:p>
                      <a:r>
                        <a:rPr lang="el-GR" sz="1800" b="1" dirty="0" smtClean="0">
                          <a:solidFill>
                            <a:schemeClr val="tx1"/>
                          </a:solidFill>
                        </a:rPr>
                        <a:t>Ροή επικοινωνίας</a:t>
                      </a:r>
                      <a:endParaRPr lang="en-US" sz="1800" b="1" dirty="0">
                        <a:solidFill>
                          <a:schemeClr val="tx1"/>
                        </a:solidFill>
                      </a:endParaRPr>
                    </a:p>
                  </a:txBody>
                  <a:tcPr/>
                </a:tc>
                <a:tc>
                  <a:txBody>
                    <a:bodyPr/>
                    <a:lstStyle/>
                    <a:p>
                      <a:r>
                        <a:rPr lang="el-GR" sz="1800" dirty="0" smtClean="0">
                          <a:solidFill>
                            <a:schemeClr val="tx1"/>
                          </a:solidFill>
                        </a:rPr>
                        <a:t>Συχνότερα</a:t>
                      </a:r>
                      <a:r>
                        <a:rPr lang="el-GR" sz="1800" baseline="0" dirty="0" smtClean="0">
                          <a:solidFill>
                            <a:schemeClr val="tx1"/>
                          </a:solidFill>
                        </a:rPr>
                        <a:t> καθοδική αλλά και ανοδική από μεσαίο επίπεδο</a:t>
                      </a:r>
                      <a:endParaRPr lang="en-US" sz="1800" dirty="0">
                        <a:solidFill>
                          <a:schemeClr val="tx1"/>
                        </a:solidFill>
                      </a:endParaRPr>
                    </a:p>
                  </a:txBody>
                  <a:tcPr/>
                </a:tc>
                <a:tc>
                  <a:txBody>
                    <a:bodyPr/>
                    <a:lstStyle/>
                    <a:p>
                      <a:r>
                        <a:rPr lang="el-GR" sz="1800" dirty="0" smtClean="0">
                          <a:solidFill>
                            <a:schemeClr val="tx1"/>
                          </a:solidFill>
                        </a:rPr>
                        <a:t>Ανοδική</a:t>
                      </a:r>
                      <a:r>
                        <a:rPr lang="el-GR" sz="1800" baseline="0" dirty="0" smtClean="0">
                          <a:solidFill>
                            <a:schemeClr val="tx1"/>
                          </a:solidFill>
                        </a:rPr>
                        <a:t> και καθοδική</a:t>
                      </a:r>
                      <a:endParaRPr lang="en-US" sz="1800" dirty="0">
                        <a:solidFill>
                          <a:schemeClr val="tx1"/>
                        </a:solidFill>
                      </a:endParaRPr>
                    </a:p>
                  </a:txBody>
                  <a:tcPr/>
                </a:tc>
                <a:tc>
                  <a:txBody>
                    <a:bodyPr/>
                    <a:lstStyle/>
                    <a:p>
                      <a:r>
                        <a:rPr lang="el-GR" sz="1800" dirty="0" smtClean="0">
                          <a:solidFill>
                            <a:schemeClr val="tx1"/>
                          </a:solidFill>
                        </a:rPr>
                        <a:t>Ανοδική</a:t>
                      </a:r>
                      <a:r>
                        <a:rPr lang="el-GR" sz="1800" baseline="0" dirty="0" smtClean="0">
                          <a:solidFill>
                            <a:schemeClr val="tx1"/>
                          </a:solidFill>
                        </a:rPr>
                        <a:t> και καθοδική. Βασίζεται στο μεσαίο επίπεδο για επικοινωνία στο ανώτερο επίπεδο.</a:t>
                      </a:r>
                      <a:endParaRPr lang="en-US" sz="1800" dirty="0">
                        <a:solidFill>
                          <a:schemeClr val="tx1"/>
                        </a:solidFill>
                      </a:endParaRPr>
                    </a:p>
                  </a:txBody>
                  <a:tcPr/>
                </a:tc>
              </a:tr>
            </a:tbl>
          </a:graphicData>
        </a:graphic>
      </p:graphicFrame>
    </p:spTree>
    <p:extLst>
      <p:ext uri="{BB962C8B-B14F-4D97-AF65-F5344CB8AC3E}">
        <p14:creationId xmlns:p14="http://schemas.microsoft.com/office/powerpoint/2010/main" val="2942824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Ιεραρχία Νοσηλευτικής </a:t>
            </a:r>
            <a:r>
              <a:rPr lang="el-GR" sz="4400" dirty="0" smtClean="0"/>
              <a:t>Υπηρεσίας</a:t>
            </a:r>
            <a:r>
              <a:rPr lang="el-GR" dirty="0" smtClean="0"/>
              <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r>
              <a:rPr lang="el-GR" dirty="0"/>
              <a:t>Ο διευθυντής νοσηλευτικής υπηρεσίας ενημερώνει το διοικητή/διοικητικό συμβούλιο και έχει την εξουσία να λύνει προβλήματα που αφορούν τη νοσηλευτική. </a:t>
            </a:r>
          </a:p>
          <a:p>
            <a:r>
              <a:rPr lang="el-GR" dirty="0"/>
              <a:t>Οι </a:t>
            </a:r>
            <a:r>
              <a:rPr lang="el-GR" dirty="0" err="1"/>
              <a:t>τομεάρχες</a:t>
            </a:r>
            <a:r>
              <a:rPr lang="el-GR" dirty="0"/>
              <a:t>, ενημερώνουν το διευθυντή της νοσηλευτικής υπηρεσίας. Αποτελούν τον </a:t>
            </a:r>
            <a:r>
              <a:rPr lang="el-GR" b="1" dirty="0"/>
              <a:t>«ενδιάμεσο» </a:t>
            </a:r>
            <a:r>
              <a:rPr lang="el-GR" dirty="0"/>
              <a:t>κρίκο μεταξύ διευθυντή και προϊσταμένου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10897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Πολυπλοκότητα </a:t>
            </a:r>
            <a:r>
              <a:rPr lang="el-GR" sz="3200" b="0" dirty="0" smtClean="0"/>
              <a:t>(1 από 2)</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Είναι ο βαθμός διαφοροποίησης που υπάρχει σε έναν οργανισμό. </a:t>
            </a:r>
          </a:p>
          <a:p>
            <a:r>
              <a:rPr lang="el-GR" dirty="0"/>
              <a:t>Είναι ευθέως ανάλογη του μεγέθους του οργανισμού</a:t>
            </a:r>
            <a:r>
              <a:rPr lang="el-GR" dirty="0" smtClean="0"/>
              <a:t>.</a:t>
            </a:r>
            <a:endParaRPr lang="el-GR" dirty="0"/>
          </a:p>
          <a:p>
            <a:r>
              <a:rPr lang="el-GR" dirty="0"/>
              <a:t>Όταν αυξάνεται τότε αυξάνει και η ανάγκη για αποτελεσματική επικοινωνία συντονισμό και έλεγχο.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7577727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Ιεραρχία Νοσηλευτικής Υπηρεσίας</a:t>
            </a:r>
            <a:br>
              <a:rPr lang="el-GR" sz="4400"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Οι προϊσταμένες είναι υπεύθυνες για τις κλινικές τους. Λύνουν αρκετά προβλήματα, αλλά όταν θέματα ή προβλήματα ξεπερνούν τις αρμοδιότητές τους, τα μεταφέρουν στους </a:t>
            </a:r>
            <a:r>
              <a:rPr lang="el-GR" dirty="0" err="1"/>
              <a:t>τομεάρχες</a:t>
            </a:r>
            <a:r>
              <a:rPr lang="el-GR" dirty="0"/>
              <a:t>.</a:t>
            </a:r>
          </a:p>
          <a:p>
            <a:r>
              <a:rPr lang="el-GR" dirty="0"/>
              <a:t>Το νοσηλευτικό προσωπικό είναι υπεύθυνο για τη φροντίδα των ασθενών.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458451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ρος τα κάτω 5" title="βέλος με φορά προς τα κάτω"/>
          <p:cNvSpPr/>
          <p:nvPr/>
        </p:nvSpPr>
        <p:spPr>
          <a:xfrm rot="16200000">
            <a:off x="3887925" y="-855476"/>
            <a:ext cx="1512168" cy="8640959"/>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p:txBody>
          <a:bodyPr/>
          <a:lstStyle/>
          <a:p>
            <a:r>
              <a:rPr lang="el-GR" dirty="0"/>
              <a:t>Δεξιότητες – </a:t>
            </a:r>
            <a:r>
              <a:rPr lang="el-GR" dirty="0" smtClean="0"/>
              <a:t>Ικανότητες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5" name="Θέση περιεχομένου 2"/>
          <p:cNvSpPr txBox="1">
            <a:spLocks/>
          </p:cNvSpPr>
          <p:nvPr/>
        </p:nvSpPr>
        <p:spPr>
          <a:xfrm>
            <a:off x="683568" y="2636912"/>
            <a:ext cx="1872208" cy="1656184"/>
          </a:xfrm>
          <a:prstGeom prst="rect">
            <a:avLst/>
          </a:prstGeom>
          <a:solidFill>
            <a:schemeClr val="bg1"/>
          </a:solidFill>
          <a:ln w="25400">
            <a:solidFill>
              <a:schemeClr val="accent3">
                <a:lumMod val="50000"/>
              </a:schemeClr>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smtClean="0"/>
              <a:t>Τεχνικές </a:t>
            </a:r>
          </a:p>
          <a:p>
            <a:pPr marL="0" indent="0" algn="ctr" fontAlgn="auto">
              <a:spcAft>
                <a:spcPts val="0"/>
              </a:spcAft>
              <a:buNone/>
            </a:pPr>
            <a:r>
              <a:rPr lang="el-GR" dirty="0" smtClean="0"/>
              <a:t>Δεξιότητες</a:t>
            </a:r>
          </a:p>
          <a:p>
            <a:pPr marL="0" indent="0" algn="ctr" fontAlgn="auto">
              <a:spcAft>
                <a:spcPts val="0"/>
              </a:spcAft>
              <a:buNone/>
            </a:pPr>
            <a:r>
              <a:rPr lang="el-GR" dirty="0" smtClean="0"/>
              <a:t>Ικανότητες </a:t>
            </a:r>
            <a:endParaRPr lang="el-GR" dirty="0"/>
          </a:p>
        </p:txBody>
      </p:sp>
      <p:sp>
        <p:nvSpPr>
          <p:cNvPr id="7" name="Θέση περιεχομένου 2"/>
          <p:cNvSpPr txBox="1">
            <a:spLocks/>
          </p:cNvSpPr>
          <p:nvPr/>
        </p:nvSpPr>
        <p:spPr>
          <a:xfrm>
            <a:off x="2771800" y="2624635"/>
            <a:ext cx="2448272" cy="1656184"/>
          </a:xfrm>
          <a:prstGeom prst="rect">
            <a:avLst/>
          </a:prstGeom>
          <a:solidFill>
            <a:schemeClr val="bg1"/>
          </a:solidFill>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smtClean="0"/>
              <a:t>Διαπροσωπικές</a:t>
            </a:r>
          </a:p>
          <a:p>
            <a:pPr marL="0" indent="0" algn="ctr" fontAlgn="auto">
              <a:spcAft>
                <a:spcPts val="0"/>
              </a:spcAft>
              <a:buNone/>
            </a:pPr>
            <a:r>
              <a:rPr lang="el-GR" dirty="0" smtClean="0"/>
              <a:t>Δεξιότητες </a:t>
            </a:r>
          </a:p>
          <a:p>
            <a:pPr marL="0" indent="0" algn="ctr" fontAlgn="auto">
              <a:spcAft>
                <a:spcPts val="0"/>
              </a:spcAft>
              <a:buNone/>
            </a:pPr>
            <a:r>
              <a:rPr lang="el-GR" dirty="0" smtClean="0"/>
              <a:t>Ικανότητες </a:t>
            </a:r>
            <a:endParaRPr lang="el-GR" dirty="0"/>
          </a:p>
        </p:txBody>
      </p:sp>
      <p:sp>
        <p:nvSpPr>
          <p:cNvPr id="8" name="Θέση περιεχομένου 2"/>
          <p:cNvSpPr txBox="1">
            <a:spLocks/>
          </p:cNvSpPr>
          <p:nvPr/>
        </p:nvSpPr>
        <p:spPr>
          <a:xfrm>
            <a:off x="5364088" y="2624635"/>
            <a:ext cx="2448272" cy="1656184"/>
          </a:xfrm>
          <a:prstGeom prst="rect">
            <a:avLst/>
          </a:prstGeom>
          <a:solidFill>
            <a:schemeClr val="bg1"/>
          </a:solidFill>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smtClean="0"/>
              <a:t>Νοητικές</a:t>
            </a:r>
          </a:p>
          <a:p>
            <a:pPr marL="0" indent="0" algn="ctr" fontAlgn="auto">
              <a:spcAft>
                <a:spcPts val="0"/>
              </a:spcAft>
              <a:buNone/>
            </a:pPr>
            <a:r>
              <a:rPr lang="el-GR" dirty="0" smtClean="0"/>
              <a:t>Δεξιότητες</a:t>
            </a:r>
          </a:p>
          <a:p>
            <a:pPr marL="0" indent="0" algn="ctr" fontAlgn="auto">
              <a:spcAft>
                <a:spcPts val="0"/>
              </a:spcAft>
              <a:buNone/>
            </a:pPr>
            <a:r>
              <a:rPr lang="el-GR" dirty="0" smtClean="0"/>
              <a:t>Ικανότητες</a:t>
            </a:r>
            <a:endParaRPr lang="el-GR" dirty="0"/>
          </a:p>
        </p:txBody>
      </p:sp>
      <p:sp>
        <p:nvSpPr>
          <p:cNvPr id="10" name="Δεξιό βέλος 9"/>
          <p:cNvSpPr/>
          <p:nvPr/>
        </p:nvSpPr>
        <p:spPr>
          <a:xfrm>
            <a:off x="395536" y="4941168"/>
            <a:ext cx="8280920" cy="936104"/>
          </a:xfrm>
          <a:prstGeom prst="right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bg1"/>
                </a:solidFill>
              </a:rPr>
              <a:t>Επίπεδο διοίκησης </a:t>
            </a:r>
            <a:endParaRPr lang="el-GR" sz="2400" dirty="0">
              <a:solidFill>
                <a:schemeClr val="bg1"/>
              </a:solidFill>
            </a:endParaRPr>
          </a:p>
        </p:txBody>
      </p:sp>
      <p:sp>
        <p:nvSpPr>
          <p:cNvPr id="11" name="Ορθογώνιο 10"/>
          <p:cNvSpPr/>
          <p:nvPr/>
        </p:nvSpPr>
        <p:spPr>
          <a:xfrm>
            <a:off x="1727683" y="1196751"/>
            <a:ext cx="5616625" cy="830997"/>
          </a:xfrm>
          <a:prstGeom prst="rect">
            <a:avLst/>
          </a:prstGeom>
        </p:spPr>
        <p:txBody>
          <a:bodyPr wrap="square">
            <a:spAutoFit/>
          </a:bodyPr>
          <a:lstStyle/>
          <a:p>
            <a:pPr algn="ctr"/>
            <a:r>
              <a:rPr lang="el-GR" sz="2400" dirty="0">
                <a:latin typeface="+mn-lt"/>
              </a:rPr>
              <a:t>Δεξιότητες – ικανότητες των διοικητικών στελεχών και επίπεδο διοίκησης</a:t>
            </a:r>
          </a:p>
        </p:txBody>
      </p:sp>
    </p:spTree>
    <p:extLst>
      <p:ext uri="{BB962C8B-B14F-4D97-AF65-F5344CB8AC3E}">
        <p14:creationId xmlns:p14="http://schemas.microsoft.com/office/powerpoint/2010/main" val="3195641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Πιθανά προβλήματα </a:t>
            </a:r>
          </a:p>
        </p:txBody>
      </p:sp>
      <p:sp>
        <p:nvSpPr>
          <p:cNvPr id="3" name="Θέση περιεχομένου 2"/>
          <p:cNvSpPr>
            <a:spLocks noGrp="1"/>
          </p:cNvSpPr>
          <p:nvPr>
            <p:ph idx="1"/>
          </p:nvPr>
        </p:nvSpPr>
        <p:spPr/>
        <p:txBody>
          <a:bodyPr/>
          <a:lstStyle/>
          <a:p>
            <a:pPr marL="0" indent="0">
              <a:buNone/>
            </a:pPr>
            <a:r>
              <a:rPr lang="el-GR" dirty="0"/>
              <a:t>Πιθανά προβλήματα που μπορεί να δημιουργηθούν από μια τέτοια δομή είναι τα ακόλουθα</a:t>
            </a:r>
            <a:r>
              <a:rPr lang="el-GR" dirty="0" smtClean="0"/>
              <a:t>:</a:t>
            </a:r>
          </a:p>
          <a:p>
            <a:r>
              <a:rPr lang="el-GR" dirty="0"/>
              <a:t>Τα προβλήματα ή τα αιτήματα χρειάζονται </a:t>
            </a:r>
            <a:r>
              <a:rPr lang="el-GR" b="1" dirty="0"/>
              <a:t>αρκετό χρόνο </a:t>
            </a:r>
            <a:r>
              <a:rPr lang="el-GR" dirty="0"/>
              <a:t>για να φτάσουν στο διοικητικό συμβούλιο. Εάν οι ασθενείς ή το προσωπικό έχουν παράπονα ή προβλήματα, τα αναφέρουν στην προϊσταμένη. Η προϊσταμένη τα μεταφέρει στον </a:t>
            </a:r>
            <a:r>
              <a:rPr lang="el-GR" dirty="0" err="1"/>
              <a:t>τομεάρχη</a:t>
            </a:r>
            <a:r>
              <a:rPr lang="el-GR" dirty="0"/>
              <a:t> και ο </a:t>
            </a:r>
            <a:r>
              <a:rPr lang="el-GR" dirty="0" err="1"/>
              <a:t>τομεάρχης</a:t>
            </a:r>
            <a:r>
              <a:rPr lang="el-GR" dirty="0"/>
              <a:t> στο διευθυντή της νοσηλευτικής υπηρεσίας και από εκεί στο διοικητικό συμβούλιο. </a:t>
            </a:r>
          </a:p>
          <a:p>
            <a:r>
              <a:rPr lang="el-GR" dirty="0"/>
              <a:t>Πολλές φορές είτε το πρόβλημα δεν λύνεται, είτε οι λύσεις που προτείνει ο διευθυντής της νοσηλευτικής υπηρεσίας δεν είναι ικανοποιητικές, με αποτέλεσμα </a:t>
            </a:r>
            <a:r>
              <a:rPr lang="el-GR" b="1" dirty="0"/>
              <a:t>τα προβλήματα να διογκώνονται και να ανακυκλώνονται.</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4186717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Δομή </a:t>
            </a:r>
            <a:r>
              <a:rPr lang="el-GR" dirty="0" smtClean="0"/>
              <a:t>νοσηλευτικής οργάνωσης</a:t>
            </a:r>
            <a:r>
              <a:rPr lang="en-US" dirty="0" smtClean="0"/>
              <a:t> </a:t>
            </a:r>
            <a:r>
              <a:rPr lang="en-US" sz="3200" b="0" dirty="0" smtClean="0"/>
              <a:t>(1 </a:t>
            </a:r>
            <a:r>
              <a:rPr lang="el-GR" sz="3200" b="0" dirty="0" smtClean="0"/>
              <a:t>από 3) </a:t>
            </a:r>
            <a:endParaRPr lang="el-GR" sz="3200" b="0" dirty="0"/>
          </a:p>
        </p:txBody>
      </p:sp>
      <p:sp>
        <p:nvSpPr>
          <p:cNvPr id="3" name="Θέση περιεχομένου 2"/>
          <p:cNvSpPr>
            <a:spLocks noGrp="1"/>
          </p:cNvSpPr>
          <p:nvPr>
            <p:ph idx="1"/>
          </p:nvPr>
        </p:nvSpPr>
        <p:spPr/>
        <p:txBody>
          <a:bodyPr/>
          <a:lstStyle/>
          <a:p>
            <a:pPr marL="0" indent="0" algn="ctr">
              <a:buNone/>
            </a:pPr>
            <a:r>
              <a:rPr lang="el-GR" dirty="0"/>
              <a:t>Δομή της νοσηλευτικής οργάνωσης που πρότειναν οι </a:t>
            </a:r>
            <a:r>
              <a:rPr lang="el-GR" dirty="0" err="1"/>
              <a:t>Harrison</a:t>
            </a:r>
            <a:r>
              <a:rPr lang="el-GR" dirty="0"/>
              <a:t> </a:t>
            </a:r>
            <a:r>
              <a:rPr lang="el-GR" dirty="0" smtClean="0"/>
              <a:t>και </a:t>
            </a:r>
            <a:r>
              <a:rPr lang="el-GR" dirty="0" err="1" smtClean="0"/>
              <a:t>Pollitt</a:t>
            </a:r>
            <a:r>
              <a:rPr lang="en-US" dirty="0" smtClean="0"/>
              <a:t>: </a:t>
            </a:r>
            <a:endParaRPr lang="el-GR" dirty="0" smtClean="0"/>
          </a:p>
          <a:p>
            <a:r>
              <a:rPr lang="el-GR" dirty="0"/>
              <a:t>Η κάθε κλινική έχει </a:t>
            </a:r>
            <a:r>
              <a:rPr lang="el-GR" b="1" dirty="0"/>
              <a:t>δύο «αρχηγούς» </a:t>
            </a:r>
            <a:r>
              <a:rPr lang="el-GR" dirty="0"/>
              <a:t>(προϊστάμενους), από τις οποίες η μια είναι υπεύθυνη μόνο για τη νοσηλευτική φροντίδα και η άλλη μόνο για διοικητικά θέματα.</a:t>
            </a:r>
          </a:p>
          <a:p>
            <a:r>
              <a:rPr lang="el-GR" dirty="0"/>
              <a:t>Οι δύο προϊστάμενοι έχουν τα γραφεία τους στην κλινική και συνεργάζονται καθημερινά.</a:t>
            </a:r>
          </a:p>
          <a:p>
            <a:r>
              <a:rPr lang="el-GR" dirty="0"/>
              <a:t>Ο προϊστάμενος  με τις διοικητικές αρμοδιότητες ακούει τα προβλήματα και τα παράπονα τόσο των ασθενών όσο και του προσωπικού. Έχει την εξουσία να λύνει προβλήματα και, αν δεν μπορεί, τα αναφέρει κατευθείαν στο διευθυντή της νοσηλευτικής υπηρεσίας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4056051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Δομή νοσηλευτικής οργάνωσης</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3) </a:t>
            </a:r>
            <a:endParaRPr lang="el-GR" dirty="0"/>
          </a:p>
        </p:txBody>
      </p:sp>
      <p:sp>
        <p:nvSpPr>
          <p:cNvPr id="3" name="Θέση περιεχομένου 2"/>
          <p:cNvSpPr>
            <a:spLocks noGrp="1"/>
          </p:cNvSpPr>
          <p:nvPr>
            <p:ph idx="1"/>
          </p:nvPr>
        </p:nvSpPr>
        <p:spPr/>
        <p:txBody>
          <a:bodyPr/>
          <a:lstStyle/>
          <a:p>
            <a:r>
              <a:rPr lang="el-GR" dirty="0"/>
              <a:t>Ο διευθυντής ακούει και μελετά τις απόψεις των υφισταμένων πριν από την τελική απόφαση. Ενημερώνει το προσωπικό (μέσω της «διοικητικής» προϊσταμένης) για το τι συμβαίνει στον οργανισμό.</a:t>
            </a:r>
          </a:p>
          <a:p>
            <a:r>
              <a:rPr lang="el-GR" dirty="0"/>
              <a:t> Έτσι υπάρχει ανοιχτός δίαυλος επικοινωνίας μεταξύ τους.</a:t>
            </a:r>
          </a:p>
          <a:p>
            <a:r>
              <a:rPr lang="el-GR" dirty="0"/>
              <a:t>Με αυτή τη δομή, τα όποια προβλήματα φτάνουν γρηγορότερα στην κορυφή και οι αποφάσεις είναι άμεσες και αποτελεσματικές.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4056701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Δομή νοσηλευτικής οργάνωσης</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3) </a:t>
            </a:r>
            <a:endParaRPr lang="el-GR" dirty="0"/>
          </a:p>
        </p:txBody>
      </p:sp>
      <p:sp>
        <p:nvSpPr>
          <p:cNvPr id="3" name="Θέση περιεχομένου 2"/>
          <p:cNvSpPr>
            <a:spLocks noGrp="1"/>
          </p:cNvSpPr>
          <p:nvPr>
            <p:ph idx="1"/>
          </p:nvPr>
        </p:nvSpPr>
        <p:spPr>
          <a:xfrm>
            <a:off x="3203848" y="1340768"/>
            <a:ext cx="2026568" cy="576064"/>
          </a:xfrm>
          <a:ln w="19050">
            <a:solidFill>
              <a:srgbClr val="004A82"/>
            </a:solidFill>
          </a:ln>
        </p:spPr>
        <p:txBody>
          <a:bodyPr/>
          <a:lstStyle/>
          <a:p>
            <a:pPr marL="0" indent="0" algn="ctr">
              <a:buNone/>
            </a:pPr>
            <a:r>
              <a:rPr lang="el-GR" dirty="0"/>
              <a:t>Διοικητής </a:t>
            </a: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5" name="Βέλος προς τα κάτω 4" title="βέλος "/>
          <p:cNvSpPr/>
          <p:nvPr/>
        </p:nvSpPr>
        <p:spPr>
          <a:xfrm rot="10800000">
            <a:off x="4099921" y="1938991"/>
            <a:ext cx="224077" cy="697920"/>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περιεχομένου 2"/>
          <p:cNvSpPr txBox="1">
            <a:spLocks/>
          </p:cNvSpPr>
          <p:nvPr/>
        </p:nvSpPr>
        <p:spPr>
          <a:xfrm>
            <a:off x="2697204" y="2708920"/>
            <a:ext cx="3029510" cy="936104"/>
          </a:xfrm>
          <a:prstGeom prst="rect">
            <a:avLst/>
          </a:prstGeom>
          <a:ln w="19050">
            <a:solidFill>
              <a:srgbClr val="1A602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Διευθυντής νοσηλευτικής υπηρεσίας</a:t>
            </a:r>
          </a:p>
        </p:txBody>
      </p:sp>
      <p:sp>
        <p:nvSpPr>
          <p:cNvPr id="7" name="Βέλος προς τα κάτω 6" title="βέλος "/>
          <p:cNvSpPr/>
          <p:nvPr/>
        </p:nvSpPr>
        <p:spPr>
          <a:xfrm rot="8203603">
            <a:off x="5992847" y="3089121"/>
            <a:ext cx="224077" cy="697920"/>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περιεχομένου 2"/>
          <p:cNvSpPr txBox="1">
            <a:spLocks/>
          </p:cNvSpPr>
          <p:nvPr/>
        </p:nvSpPr>
        <p:spPr>
          <a:xfrm>
            <a:off x="6484238" y="3735778"/>
            <a:ext cx="2376264" cy="936104"/>
          </a:xfrm>
          <a:prstGeom prst="rect">
            <a:avLst/>
          </a:prstGeom>
          <a:ln w="19050">
            <a:solidFill>
              <a:schemeClr val="accent6">
                <a:lumMod val="7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Προϊσταμένη με διοικητικές αρμοδιότητες</a:t>
            </a:r>
          </a:p>
        </p:txBody>
      </p:sp>
      <p:sp>
        <p:nvSpPr>
          <p:cNvPr id="9" name="Αριστερό-δεξιό βέλος 8" title="βέλος με διπλή φορά"/>
          <p:cNvSpPr/>
          <p:nvPr/>
        </p:nvSpPr>
        <p:spPr>
          <a:xfrm>
            <a:off x="3707904" y="4203830"/>
            <a:ext cx="1512168" cy="305290"/>
          </a:xfrm>
          <a:prstGeom prst="left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Θέση περιεχομένου 2"/>
          <p:cNvSpPr txBox="1">
            <a:spLocks/>
          </p:cNvSpPr>
          <p:nvPr/>
        </p:nvSpPr>
        <p:spPr>
          <a:xfrm>
            <a:off x="611560" y="3888178"/>
            <a:ext cx="2376264" cy="936104"/>
          </a:xfrm>
          <a:prstGeom prst="rect">
            <a:avLst/>
          </a:prstGeom>
          <a:ln w="19050">
            <a:solidFill>
              <a:schemeClr val="accent6">
                <a:lumMod val="75000"/>
              </a:schemeClr>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Προϊσταμένη με νοσηλευτικές αρμοδιότητες</a:t>
            </a:r>
          </a:p>
        </p:txBody>
      </p:sp>
      <p:sp>
        <p:nvSpPr>
          <p:cNvPr id="11" name="Βέλος προς τα κάτω 10" title="βέλος "/>
          <p:cNvSpPr/>
          <p:nvPr/>
        </p:nvSpPr>
        <p:spPr>
          <a:xfrm rot="13523237">
            <a:off x="5992846" y="4647756"/>
            <a:ext cx="224077" cy="697920"/>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Θέση περιεχομένου 2"/>
          <p:cNvSpPr txBox="1">
            <a:spLocks/>
          </p:cNvSpPr>
          <p:nvPr/>
        </p:nvSpPr>
        <p:spPr>
          <a:xfrm>
            <a:off x="3275856" y="4990833"/>
            <a:ext cx="2376264" cy="936104"/>
          </a:xfrm>
          <a:prstGeom prst="rect">
            <a:avLst/>
          </a:prstGeom>
          <a:ln w="1905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Νοσηλευτικό προσωπικό</a:t>
            </a:r>
          </a:p>
        </p:txBody>
      </p:sp>
      <p:sp>
        <p:nvSpPr>
          <p:cNvPr id="13" name="Θέση περιεχομένου 2"/>
          <p:cNvSpPr txBox="1">
            <a:spLocks/>
          </p:cNvSpPr>
          <p:nvPr/>
        </p:nvSpPr>
        <p:spPr>
          <a:xfrm>
            <a:off x="2123728" y="5966880"/>
            <a:ext cx="5188602" cy="526399"/>
          </a:xfrm>
          <a:prstGeom prst="rect">
            <a:avLst/>
          </a:prstGeom>
          <a:ln w="19050">
            <a:solidFill>
              <a:srgbClr val="1A602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Ασθενείς</a:t>
            </a:r>
          </a:p>
        </p:txBody>
      </p:sp>
      <p:sp>
        <p:nvSpPr>
          <p:cNvPr id="14" name="Βέλος προς τα κάτω 13" title="βέλος "/>
          <p:cNvSpPr/>
          <p:nvPr/>
        </p:nvSpPr>
        <p:spPr>
          <a:xfrm rot="10800000">
            <a:off x="7088252" y="4725759"/>
            <a:ext cx="224078" cy="1201793"/>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982262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Ανάθεση  </a:t>
            </a:r>
            <a:r>
              <a:rPr lang="el-GR" dirty="0" smtClean="0"/>
              <a:t>καθηκόντων </a:t>
            </a:r>
            <a:r>
              <a:rPr lang="el-GR" sz="3200" b="0" dirty="0" smtClean="0"/>
              <a:t>(1 από 5)</a:t>
            </a:r>
            <a:endParaRPr lang="el-GR" sz="3200" b="0" dirty="0"/>
          </a:p>
        </p:txBody>
      </p:sp>
      <p:sp>
        <p:nvSpPr>
          <p:cNvPr id="3" name="Θέση περιεχομένου 2"/>
          <p:cNvSpPr>
            <a:spLocks noGrp="1"/>
          </p:cNvSpPr>
          <p:nvPr>
            <p:ph idx="1"/>
          </p:nvPr>
        </p:nvSpPr>
        <p:spPr/>
        <p:txBody>
          <a:bodyPr/>
          <a:lstStyle/>
          <a:p>
            <a:r>
              <a:rPr lang="el-GR" dirty="0"/>
              <a:t>Είναι η εκτέλεση της εργασίας μέσω άλλων ή η διαχείριση της απόδοσης ενός ή περισσοτέρων ατόμων για την επίτευξη των στόχων του οργανισμού.</a:t>
            </a:r>
          </a:p>
          <a:p>
            <a:r>
              <a:rPr lang="el-GR" b="1" dirty="0"/>
              <a:t>Αμερικάνικη Ένωση Νοσηλευτών (ΑΝΑ): </a:t>
            </a:r>
            <a:r>
              <a:rPr lang="el-GR" dirty="0"/>
              <a:t>μεταφορά της ευθύνης για την εκτέλεση μιας εργασίας από ένα άτομο σε άλλο.</a:t>
            </a:r>
          </a:p>
          <a:p>
            <a:r>
              <a:rPr lang="el-GR" b="1" dirty="0"/>
              <a:t>Εθνικό Συμβούλιο Πολιτειακών Επιτροπών Νοσηλευτικής της </a:t>
            </a:r>
            <a:r>
              <a:rPr lang="el-GR" b="1" dirty="0" err="1"/>
              <a:t>Αμερικής(NCBSN):</a:t>
            </a:r>
            <a:r>
              <a:rPr lang="el-GR" dirty="0" err="1"/>
              <a:t>μεταφορά</a:t>
            </a:r>
            <a:r>
              <a:rPr lang="el-GR" dirty="0"/>
              <a:t> της εξουσίας σε ένα ικανό άτομο ώστε να εκτελέσει συγκεκριμένη νοσηλευτική εργασία σε μια συγκεκριμένη περίπτωση.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4211563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Ανάθεση  καθηκόντων </a:t>
            </a:r>
            <a:r>
              <a:rPr lang="el-GR" sz="3200" b="0" dirty="0" smtClean="0"/>
              <a:t>(2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Είναι η διαδικασία με την οποία η ευθύνη και η αρμοδιότητα για την εκτέλεση ενός καθήκοντος (που μπορεί να είναι μια λειτουργία, δραστηριότητα ή απόφαση) μεταβιβάζεται σε ένα άλλο άτομο το οποίο και την αποδέχεται.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914687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Ανάθεση  καθηκόντων </a:t>
            </a:r>
            <a:r>
              <a:rPr lang="el-GR" sz="3200" b="0" dirty="0" smtClean="0"/>
              <a:t>(3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r>
              <a:rPr lang="el-GR" dirty="0"/>
              <a:t>Παρόλο που το άτομο που αναθέτει αρμοδιότητες συνεχίζει να είναι υπεύθυνο για το καθήκον, το άτομο που τις αναλαμβάνει είναι πια υπεύθυνο απέναντι σε εκείνον που τις ανέθεσε.</a:t>
            </a:r>
          </a:p>
          <a:p>
            <a:r>
              <a:rPr lang="el-GR" dirty="0"/>
              <a:t>Συνεπώς η ανάθεση αρμοδιοτήτων-καθηκόντων είναι μια </a:t>
            </a:r>
            <a:r>
              <a:rPr lang="el-GR" b="1" dirty="0"/>
              <a:t>δυναμική διαδικασία </a:t>
            </a:r>
            <a:r>
              <a:rPr lang="el-GR" dirty="0"/>
              <a:t>που εμπεριέχει ευθύνη, αρμοδιότητα, και δικαιοδοσία.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954147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Ανάθεση  καθηκόντων </a:t>
            </a:r>
            <a:r>
              <a:rPr lang="el-GR" sz="3200" b="0" dirty="0" smtClean="0"/>
              <a:t>(4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b="1" dirty="0" smtClean="0"/>
              <a:t>Ευθύνη:</a:t>
            </a:r>
            <a:r>
              <a:rPr lang="el-GR" dirty="0" smtClean="0"/>
              <a:t> </a:t>
            </a:r>
            <a:r>
              <a:rPr lang="el-GR" dirty="0"/>
              <a:t>δηλώνει μια υποχρέωση για την επίτευξη ενός καθήκοντος</a:t>
            </a:r>
            <a:r>
              <a:rPr lang="el-GR" dirty="0" smtClean="0"/>
              <a:t>.</a:t>
            </a:r>
            <a:endParaRPr lang="el-GR" dirty="0"/>
          </a:p>
          <a:p>
            <a:r>
              <a:rPr lang="el-GR" b="1" dirty="0"/>
              <a:t>Υπευθυνότητα:</a:t>
            </a:r>
            <a:r>
              <a:rPr lang="el-GR" dirty="0"/>
              <a:t> αφορά στην αποδοχή της επίτευξης ή έλλειψης αποτελεσμάτων. </a:t>
            </a:r>
          </a:p>
          <a:p>
            <a:pPr marL="0" indent="0" algn="ctr">
              <a:spcBef>
                <a:spcPts val="3600"/>
              </a:spcBef>
              <a:buNone/>
            </a:pPr>
            <a:r>
              <a:rPr lang="el-GR" dirty="0" smtClean="0"/>
              <a:t>Μαζί </a:t>
            </a:r>
            <a:r>
              <a:rPr lang="el-GR" dirty="0"/>
              <a:t>με την ευθύνη πρέπει να μεταβιβάσετε τη </a:t>
            </a:r>
            <a:r>
              <a:rPr lang="el-GR" b="1" dirty="0">
                <a:solidFill>
                  <a:srgbClr val="820000"/>
                </a:solidFill>
              </a:rPr>
              <a:t>δικαιοδοσία</a:t>
            </a:r>
            <a:r>
              <a:rPr lang="el-GR" dirty="0"/>
              <a:t> (=το δικαίωμα να ενεργείς)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44490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Πολυπλοκότητα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a:t>Η πολυπλοκότητα του οργανισμού χαρακτηρίζεται από</a:t>
            </a:r>
            <a:r>
              <a:rPr lang="el-GR" b="1" dirty="0" smtClean="0"/>
              <a:t>:</a:t>
            </a:r>
          </a:p>
          <a:p>
            <a:r>
              <a:rPr lang="el-GR" b="1" dirty="0">
                <a:solidFill>
                  <a:srgbClr val="820000"/>
                </a:solidFill>
              </a:rPr>
              <a:t>Οριζόντια διαφοροποίηση.</a:t>
            </a:r>
            <a:r>
              <a:rPr lang="el-GR" dirty="0"/>
              <a:t> Είναι ο βαθμός οριζόντιου διαχωρισμού του οργανισμού σε τμήματα με βάση τη φύση των καθηκόντων τον προσανατολισμό των εργαζομένων την εκπαίδευση και </a:t>
            </a:r>
            <a:r>
              <a:rPr lang="el-GR" dirty="0" err="1"/>
              <a:t>κατάρτιση.Η</a:t>
            </a:r>
            <a:r>
              <a:rPr lang="el-GR" dirty="0"/>
              <a:t> οριζόντια τμηματοποίηση περιγράφεται με την εξειδίκευση και την τμηματοποίηση</a:t>
            </a:r>
            <a:r>
              <a:rPr lang="el-GR" dirty="0" smtClean="0"/>
              <a:t>.</a:t>
            </a:r>
            <a:endParaRPr lang="el-GR" dirty="0"/>
          </a:p>
          <a:p>
            <a:r>
              <a:rPr lang="el-GR" b="1" dirty="0">
                <a:solidFill>
                  <a:srgbClr val="820000"/>
                </a:solidFill>
              </a:rPr>
              <a:t>Κάθετη διαφοροποίηση. </a:t>
            </a:r>
            <a:r>
              <a:rPr lang="el-GR" dirty="0"/>
              <a:t>Σχετίζεται με τον αριθμό των ιεραρχικών επιπέδων</a:t>
            </a:r>
            <a:r>
              <a:rPr lang="el-GR" dirty="0" smtClean="0"/>
              <a:t>.</a:t>
            </a:r>
            <a:endParaRPr lang="el-GR" dirty="0"/>
          </a:p>
          <a:p>
            <a:r>
              <a:rPr lang="el-GR" b="1" dirty="0">
                <a:solidFill>
                  <a:srgbClr val="820000"/>
                </a:solidFill>
              </a:rPr>
              <a:t>Χωροταξική διαφοροποίηση. </a:t>
            </a:r>
            <a:r>
              <a:rPr lang="el-GR" dirty="0"/>
              <a:t>Είναι ο βαθμός στον οποίου οι εγκαταστάσεις και το προσωπικό διασπείρονται γεωγραφικά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85468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Ανάθεση  καθηκόντων </a:t>
            </a:r>
            <a:r>
              <a:rPr lang="el-GR" sz="3200" b="0" dirty="0" smtClean="0"/>
              <a:t>(5 </a:t>
            </a:r>
            <a:r>
              <a:rPr lang="el-GR" sz="3200" b="0" dirty="0"/>
              <a:t>από </a:t>
            </a:r>
            <a:r>
              <a:rPr lang="el-GR" sz="3200" b="0" dirty="0" smtClean="0"/>
              <a:t>5)</a:t>
            </a:r>
            <a:endParaRPr lang="el-GR" dirty="0"/>
          </a:p>
        </p:txBody>
      </p:sp>
      <p:sp>
        <p:nvSpPr>
          <p:cNvPr id="3" name="Θέση περιεχομένου 2"/>
          <p:cNvSpPr>
            <a:spLocks noGrp="1"/>
          </p:cNvSpPr>
          <p:nvPr>
            <p:ph idx="1"/>
          </p:nvPr>
        </p:nvSpPr>
        <p:spPr/>
        <p:txBody>
          <a:bodyPr/>
          <a:lstStyle/>
          <a:p>
            <a:pPr marL="0" indent="0">
              <a:buNone/>
            </a:pPr>
            <a:r>
              <a:rPr lang="el-GR" dirty="0"/>
              <a:t>Για κάθε προϊστάμενο η ανάθεση καθηκόντων δεν είναι επιλογή είναι αναγκαιότητα</a:t>
            </a:r>
            <a:r>
              <a:rPr lang="el-GR" dirty="0" smtClean="0"/>
              <a:t>.</a:t>
            </a:r>
            <a:endParaRPr lang="el-GR" dirty="0"/>
          </a:p>
          <a:p>
            <a:pPr marL="0" indent="0">
              <a:buNone/>
            </a:pPr>
            <a:r>
              <a:rPr lang="el-GR" dirty="0"/>
              <a:t>Λόγοι ανάθεσης καθηκόντων:</a:t>
            </a:r>
          </a:p>
          <a:p>
            <a:r>
              <a:rPr lang="el-GR" dirty="0"/>
              <a:t>Εργασίες ρουτίνας ώστε ο προϊστάμενος να αντιμετωπίσει πιο πολύπλοκα προβλήματα.</a:t>
            </a:r>
          </a:p>
          <a:p>
            <a:r>
              <a:rPr lang="el-GR" dirty="0"/>
              <a:t>Εξουσιοδότηση ατόμου με μεγαλύτερη εξειδίκευση</a:t>
            </a:r>
          </a:p>
          <a:p>
            <a:r>
              <a:rPr lang="el-GR" dirty="0"/>
              <a:t>Ευκαιρία μάθησης ή ώθησης των υφισταμένων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788218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Συχνά σφάλματα στην ανάθεση καθηκόντων</a:t>
            </a:r>
            <a:r>
              <a:rPr lang="en-US" dirty="0" smtClean="0"/>
              <a:t>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marL="0" indent="0">
              <a:buNone/>
            </a:pPr>
            <a:r>
              <a:rPr lang="el-GR" b="1" dirty="0"/>
              <a:t>Ανάθεση μικρού όγκου εργασιών</a:t>
            </a:r>
            <a:r>
              <a:rPr lang="el-GR" b="1" dirty="0" smtClean="0"/>
              <a:t>: προκύπτει από</a:t>
            </a:r>
            <a:r>
              <a:rPr lang="en-US" b="1" dirty="0" smtClean="0"/>
              <a:t>:</a:t>
            </a:r>
            <a:r>
              <a:rPr lang="el-GR" b="1" dirty="0" smtClean="0"/>
              <a:t> </a:t>
            </a:r>
            <a:endParaRPr lang="el-GR" b="1" dirty="0"/>
          </a:p>
          <a:p>
            <a:r>
              <a:rPr lang="el-GR" dirty="0"/>
              <a:t>την εσφαλμένη αντίληψη του προϊστάμενου ότι η εξουσιοδότηση </a:t>
            </a:r>
            <a:r>
              <a:rPr lang="el-GR" dirty="0" err="1"/>
              <a:t>μπορέι</a:t>
            </a:r>
            <a:r>
              <a:rPr lang="el-GR" dirty="0"/>
              <a:t> να θεωρηθεί ως έλλειψη ικανοτήτων από μέρους του για την επιτυχή εκτέλεση ή ολοκλήρωση της εργασίας.  </a:t>
            </a:r>
          </a:p>
          <a:p>
            <a:r>
              <a:rPr lang="el-GR" dirty="0"/>
              <a:t>Την επιθυμία του </a:t>
            </a:r>
            <a:r>
              <a:rPr lang="el-GR" dirty="0" err="1"/>
              <a:t>προιστάμενου</a:t>
            </a:r>
            <a:r>
              <a:rPr lang="el-GR" dirty="0"/>
              <a:t> να ολοκληρώσει ο ίδιος το σύνολο των εργασιών εξαιτίας της έλλειψης  εμπιστοσύνης προς τους υφισταμένου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7722416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Συχνά σφάλματα στην ανάθεση καθηκόντων</a:t>
            </a:r>
            <a:r>
              <a:rPr lang="en-US" sz="4400" dirty="0"/>
              <a:t>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r>
              <a:rPr lang="el-GR" b="1" dirty="0"/>
              <a:t>Ανάθεση μικρού όγκου εργασιών</a:t>
            </a:r>
            <a:r>
              <a:rPr lang="el-GR" b="1" dirty="0" smtClean="0"/>
              <a:t>: προκύπτει από</a:t>
            </a:r>
            <a:r>
              <a:rPr lang="en-US" b="1" dirty="0" smtClean="0"/>
              <a:t>:</a:t>
            </a:r>
            <a:r>
              <a:rPr lang="el-GR" b="1" dirty="0" smtClean="0"/>
              <a:t> </a:t>
            </a:r>
            <a:endParaRPr lang="el-GR" b="1" dirty="0"/>
          </a:p>
          <a:p>
            <a:r>
              <a:rPr lang="el-GR" dirty="0"/>
              <a:t>Το ότι ο </a:t>
            </a:r>
            <a:r>
              <a:rPr lang="el-GR" dirty="0" smtClean="0"/>
              <a:t>προϊστάμενος </a:t>
            </a:r>
            <a:r>
              <a:rPr lang="el-GR" dirty="0"/>
              <a:t>αδυνατεί να διαχειριστεί ορθά το χρόνο ξοδεύοντας το  μεγαλύτερο μέρος του στην προσπάθεια να οργανωθούν.</a:t>
            </a:r>
          </a:p>
          <a:p>
            <a:r>
              <a:rPr lang="el-GR" dirty="0"/>
              <a:t>Γιατί αισθάνονται ανασφαλείς για τη δική τους ικανότητα στην εκτέλεση κάποιας εργασίας.</a:t>
            </a:r>
          </a:p>
          <a:p>
            <a:pPr marL="0" indent="0">
              <a:buNone/>
            </a:pPr>
            <a:r>
              <a:rPr lang="el-GR" b="1" dirty="0"/>
              <a:t>Ακατάλληλη </a:t>
            </a:r>
            <a:r>
              <a:rPr lang="el-GR" b="1" dirty="0" smtClean="0"/>
              <a:t>εξουσιοδότηση</a:t>
            </a:r>
            <a:r>
              <a:rPr lang="en-US" b="1" dirty="0" smtClean="0"/>
              <a:t>:</a:t>
            </a:r>
            <a:endParaRPr lang="el-GR" b="1" dirty="0"/>
          </a:p>
          <a:p>
            <a:r>
              <a:rPr lang="el-GR" dirty="0"/>
              <a:t>Περιλαμβάνει καταστάσεις όπως ανάθεση </a:t>
            </a:r>
            <a:r>
              <a:rPr lang="el-GR" dirty="0" smtClean="0"/>
              <a:t>κ</a:t>
            </a:r>
            <a:r>
              <a:rPr lang="el-GR" dirty="0"/>
              <a:t>α</a:t>
            </a:r>
            <a:r>
              <a:rPr lang="el-GR" dirty="0" smtClean="0"/>
              <a:t>τά </a:t>
            </a:r>
            <a:r>
              <a:rPr lang="el-GR" dirty="0"/>
              <a:t>τη λάθος χρονική στιγμή στον ακατάλληλο </a:t>
            </a:r>
            <a:r>
              <a:rPr lang="el-GR" dirty="0" smtClean="0"/>
              <a:t>άνθρωπο.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2713065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908720"/>
          </a:xfrm>
        </p:spPr>
        <p:txBody>
          <a:bodyPr>
            <a:noAutofit/>
          </a:bodyPr>
          <a:lstStyle/>
          <a:p>
            <a:r>
              <a:rPr lang="el-GR" dirty="0"/>
              <a:t>Οφέλη από την ανάθεση </a:t>
            </a:r>
            <a:r>
              <a:rPr lang="el-GR" dirty="0" smtClean="0"/>
              <a:t>αρμοδιοτήτων</a:t>
            </a:r>
            <a:br>
              <a:rPr lang="el-GR" dirty="0" smtClean="0"/>
            </a:br>
            <a:r>
              <a:rPr lang="el-GR" sz="3200" b="0" dirty="0" smtClean="0"/>
              <a:t>(1 από 2)</a:t>
            </a:r>
            <a:endParaRPr lang="el-GR" sz="3200" b="0" dirty="0"/>
          </a:p>
        </p:txBody>
      </p:sp>
      <p:sp>
        <p:nvSpPr>
          <p:cNvPr id="3" name="Θέση περιεχομένου 2"/>
          <p:cNvSpPr>
            <a:spLocks noGrp="1"/>
          </p:cNvSpPr>
          <p:nvPr>
            <p:ph idx="1"/>
          </p:nvPr>
        </p:nvSpPr>
        <p:spPr/>
        <p:txBody>
          <a:bodyPr>
            <a:normAutofit fontScale="92500"/>
          </a:bodyPr>
          <a:lstStyle/>
          <a:p>
            <a:pPr marL="457200" indent="-457200">
              <a:buFont typeface="+mj-lt"/>
              <a:buAutoNum type="alphaUcPeriod"/>
            </a:pPr>
            <a:r>
              <a:rPr lang="el-GR" b="1" dirty="0" smtClean="0"/>
              <a:t>Οφέλη </a:t>
            </a:r>
            <a:r>
              <a:rPr lang="el-GR" b="1" dirty="0"/>
              <a:t>για το άτομο που αναθέτει αρμοδιότητες:</a:t>
            </a:r>
          </a:p>
          <a:p>
            <a:r>
              <a:rPr lang="el-GR" dirty="0"/>
              <a:t>έχει περισσότερο χρόνο ώστε να αναπτύξει νέες δεξιότητες και ικανότητες.</a:t>
            </a:r>
          </a:p>
          <a:p>
            <a:r>
              <a:rPr lang="el-GR" dirty="0"/>
              <a:t>Διασφαλίζεται συνέχεια σε περίπτωση απουσίας του.</a:t>
            </a:r>
          </a:p>
          <a:p>
            <a:pPr marL="457200" indent="-457200">
              <a:buFont typeface="+mj-lt"/>
              <a:buAutoNum type="alphaUcPeriod" startAt="2"/>
            </a:pPr>
            <a:r>
              <a:rPr lang="el-GR" b="1" dirty="0" smtClean="0"/>
              <a:t>Οφέλη </a:t>
            </a:r>
            <a:r>
              <a:rPr lang="el-GR" b="1" dirty="0"/>
              <a:t>για το άτομο που αναλαμβάνει αρμοδιότητες: </a:t>
            </a:r>
            <a:br>
              <a:rPr lang="el-GR" b="1" dirty="0"/>
            </a:br>
            <a:r>
              <a:rPr lang="el-GR" b="1" dirty="0"/>
              <a:t>αποκτά δεξιότητες και ικανότητες που διευκολύνουν την εξέλιξη του. </a:t>
            </a:r>
          </a:p>
          <a:p>
            <a:r>
              <a:rPr lang="el-GR" dirty="0"/>
              <a:t>Ενισχύει την μπιστοσύνη και την υποστήριξη από τους άλλους.</a:t>
            </a:r>
          </a:p>
          <a:p>
            <a:r>
              <a:rPr lang="el-GR" dirty="0"/>
              <a:t>Αυξάνουν: η αυτοπεποίθηση, η ικανοποίηση από την εργασία. Βελτιώνεται το ηθικό τους και μαθαίνουν να εκτιμούν τους ρόλους και τις αρμοδιότητες των άλλων, αυξάνοντας τα επίπεδα συνεργασίας μεταξύ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665898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908720"/>
          </a:xfrm>
        </p:spPr>
        <p:txBody>
          <a:bodyPr>
            <a:normAutofit fontScale="90000"/>
          </a:bodyPr>
          <a:lstStyle/>
          <a:p>
            <a:r>
              <a:rPr lang="el-GR" sz="4400" dirty="0"/>
              <a:t>Οφέλη από την ανάθεση αρμοδιοτήτων</a:t>
            </a:r>
            <a:r>
              <a:rPr lang="el-GR" dirty="0"/>
              <a:t/>
            </a:r>
            <a:br>
              <a:rPr lang="el-GR"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pPr marL="457200" indent="-457200">
              <a:buFont typeface="+mj-lt"/>
              <a:buAutoNum type="alphaUcPeriod" startAt="3"/>
            </a:pPr>
            <a:r>
              <a:rPr lang="el-GR" b="1" dirty="0"/>
              <a:t>Οφέλη για τον οργανισμό: </a:t>
            </a:r>
            <a:r>
              <a:rPr lang="el-GR" dirty="0"/>
              <a:t>αυξάνεται η αποτελεσματικότητα.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3472872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Διαδικασία ανάθεσης αρμοδιοτήτων</a:t>
            </a:r>
          </a:p>
        </p:txBody>
      </p:sp>
      <p:sp>
        <p:nvSpPr>
          <p:cNvPr id="3" name="Θέση περιεχομένου 2"/>
          <p:cNvSpPr>
            <a:spLocks noGrp="1"/>
          </p:cNvSpPr>
          <p:nvPr>
            <p:ph idx="1"/>
          </p:nvPr>
        </p:nvSpPr>
        <p:spPr/>
        <p:txBody>
          <a:bodyPr>
            <a:normAutofit lnSpcReduction="10000"/>
          </a:bodyPr>
          <a:lstStyle/>
          <a:p>
            <a:r>
              <a:rPr lang="el-GR" b="1" dirty="0">
                <a:solidFill>
                  <a:srgbClr val="820000"/>
                </a:solidFill>
              </a:rPr>
              <a:t>Προσδιορίστε το έργο </a:t>
            </a:r>
            <a:r>
              <a:rPr lang="el-GR" dirty="0"/>
              <a:t>που επιθυμείτε να αναθέσετε σε κάποιο άτομο. Αναθέστε </a:t>
            </a:r>
            <a:r>
              <a:rPr lang="el-GR" b="1" dirty="0">
                <a:solidFill>
                  <a:srgbClr val="820000"/>
                </a:solidFill>
              </a:rPr>
              <a:t>ένα μόνο μέρος του έργου σας </a:t>
            </a:r>
            <a:r>
              <a:rPr lang="el-GR" dirty="0"/>
              <a:t>για το οποίο έχετε την ευθύνη. Δεν πρέπει ποτέ να αναθέτετε σε τρίτους ορισμένα καθήκοντα όπως είναι η απόδοση ποινών ή η εκτέλεση του έργου που απαιτεί δεξιότητες υψηλού επιπέδου.</a:t>
            </a:r>
          </a:p>
          <a:p>
            <a:r>
              <a:rPr lang="el-GR" dirty="0"/>
              <a:t>Αποφασίστε σε ποιο άτομο θα αναθέσετε να εκτελέσει το συγκεκριμένο έργο. </a:t>
            </a:r>
          </a:p>
          <a:p>
            <a:r>
              <a:rPr lang="el-GR" dirty="0"/>
              <a:t>Αποσαφηνίστε τις προσδοκίες σας από την εκτέλεση των αρμοδιοτήτων που αναθέτετε. </a:t>
            </a:r>
          </a:p>
          <a:p>
            <a:r>
              <a:rPr lang="el-GR" dirty="0"/>
              <a:t>Επίτευξη συμφωνίας</a:t>
            </a:r>
          </a:p>
          <a:p>
            <a:r>
              <a:rPr lang="el-GR" dirty="0"/>
              <a:t>Παρακολουθήστε την απόδοση και προσφέρετε ανατροφοδότηση.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295022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908720"/>
          </a:xfrm>
        </p:spPr>
        <p:txBody>
          <a:bodyPr>
            <a:noAutofit/>
          </a:bodyPr>
          <a:lstStyle/>
          <a:p>
            <a:r>
              <a:rPr lang="el-GR" dirty="0"/>
              <a:t>Οργάνωση ή σύστημα νοσηλευτικής εργασίας</a:t>
            </a:r>
          </a:p>
        </p:txBody>
      </p:sp>
      <p:sp>
        <p:nvSpPr>
          <p:cNvPr id="3" name="Θέση περιεχομένου 2"/>
          <p:cNvSpPr>
            <a:spLocks noGrp="1"/>
          </p:cNvSpPr>
          <p:nvPr>
            <p:ph idx="1"/>
          </p:nvPr>
        </p:nvSpPr>
        <p:spPr/>
        <p:txBody>
          <a:bodyPr/>
          <a:lstStyle/>
          <a:p>
            <a:pPr marL="0" indent="0">
              <a:buNone/>
            </a:pPr>
            <a:r>
              <a:rPr lang="el-GR" dirty="0"/>
              <a:t>Μέθοδοι:</a:t>
            </a:r>
          </a:p>
          <a:p>
            <a:r>
              <a:rPr lang="el-GR" dirty="0"/>
              <a:t>Ολικής φροντίδας ή κατά </a:t>
            </a:r>
            <a:r>
              <a:rPr lang="el-GR" dirty="0" smtClean="0"/>
              <a:t>ασθενή,</a:t>
            </a:r>
            <a:endParaRPr lang="el-GR" dirty="0"/>
          </a:p>
          <a:p>
            <a:r>
              <a:rPr lang="el-GR" dirty="0"/>
              <a:t>Λειτουργική ή </a:t>
            </a:r>
            <a:r>
              <a:rPr lang="el-GR" dirty="0" err="1"/>
              <a:t>κατ΄</a:t>
            </a:r>
            <a:r>
              <a:rPr lang="el-GR" dirty="0" err="1" smtClean="0"/>
              <a:t>εργασία</a:t>
            </a:r>
            <a:r>
              <a:rPr lang="el-GR" dirty="0" smtClean="0"/>
              <a:t>,</a:t>
            </a:r>
            <a:endParaRPr lang="el-GR" dirty="0"/>
          </a:p>
          <a:p>
            <a:r>
              <a:rPr lang="el-GR" dirty="0"/>
              <a:t>Ομαδική </a:t>
            </a:r>
            <a:r>
              <a:rPr lang="el-GR" dirty="0" smtClean="0"/>
              <a:t>νοσηλευτική,</a:t>
            </a:r>
            <a:endParaRPr lang="el-GR" dirty="0"/>
          </a:p>
          <a:p>
            <a:r>
              <a:rPr lang="el-GR" dirty="0"/>
              <a:t>Πρωτοβάθμια </a:t>
            </a:r>
            <a:r>
              <a:rPr lang="el-GR" dirty="0" smtClean="0"/>
              <a:t>νοσηλευτική,</a:t>
            </a:r>
            <a:endParaRPr lang="el-GR" dirty="0"/>
          </a:p>
          <a:p>
            <a:r>
              <a:rPr lang="el-GR" dirty="0"/>
              <a:t>Διαχείριση </a:t>
            </a:r>
            <a:r>
              <a:rPr lang="el-GR" dirty="0" smtClean="0"/>
              <a:t>περιστατικών.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7533084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Ολικής φροντίδας ή κατά ασθενή</a:t>
            </a:r>
          </a:p>
        </p:txBody>
      </p:sp>
      <p:sp>
        <p:nvSpPr>
          <p:cNvPr id="3" name="Θέση περιεχομένου 2"/>
          <p:cNvSpPr>
            <a:spLocks noGrp="1"/>
          </p:cNvSpPr>
          <p:nvPr>
            <p:ph idx="1"/>
          </p:nvPr>
        </p:nvSpPr>
        <p:spPr/>
        <p:txBody>
          <a:bodyPr/>
          <a:lstStyle/>
          <a:p>
            <a:r>
              <a:rPr lang="el-GR" dirty="0"/>
              <a:t>Είναι η παλαιότερη </a:t>
            </a:r>
            <a:r>
              <a:rPr lang="el-GR" dirty="0" smtClean="0"/>
              <a:t>μέθοδος. </a:t>
            </a:r>
            <a:endParaRPr lang="el-GR" dirty="0"/>
          </a:p>
          <a:p>
            <a:r>
              <a:rPr lang="el-GR" dirty="0" err="1"/>
              <a:t>Βάσίζεται</a:t>
            </a:r>
            <a:r>
              <a:rPr lang="el-GR" dirty="0"/>
              <a:t> στην αρχή ότι ο νοσηλευτής παρέχει ολική νοσηλευτική φροντίδα σε έναν ή περισσότερους ασθενείς σε κάθε βάρδια.</a:t>
            </a:r>
          </a:p>
          <a:p>
            <a:r>
              <a:rPr lang="el-GR" dirty="0"/>
              <a:t>Χρησιμοποιείται κυρίως στις </a:t>
            </a:r>
            <a:r>
              <a:rPr lang="el-GR" dirty="0" smtClean="0"/>
              <a:t>ΜΕΘ.</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27800279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Πλεονεκτήματα</a:t>
            </a:r>
          </a:p>
        </p:txBody>
      </p:sp>
      <p:sp>
        <p:nvSpPr>
          <p:cNvPr id="3" name="Θέση περιεχομένου 2"/>
          <p:cNvSpPr>
            <a:spLocks noGrp="1"/>
          </p:cNvSpPr>
          <p:nvPr>
            <p:ph idx="1"/>
          </p:nvPr>
        </p:nvSpPr>
        <p:spPr/>
        <p:txBody>
          <a:bodyPr/>
          <a:lstStyle/>
          <a:p>
            <a:r>
              <a:rPr lang="el-GR" dirty="0"/>
              <a:t>Παρέχει στον ασθενή συνεχή εξατομικευμένη και ολιστική </a:t>
            </a:r>
            <a:r>
              <a:rPr lang="el-GR" dirty="0" smtClean="0"/>
              <a:t>φροντίδα. </a:t>
            </a:r>
            <a:endParaRPr lang="el-GR" dirty="0"/>
          </a:p>
          <a:p>
            <a:r>
              <a:rPr lang="el-GR" dirty="0"/>
              <a:t>Αυξάνει την υπευθυνότητα των  </a:t>
            </a:r>
            <a:r>
              <a:rPr lang="el-GR" dirty="0" smtClean="0"/>
              <a:t>νοσηλευτών.</a:t>
            </a:r>
            <a:endParaRPr lang="el-GR" dirty="0"/>
          </a:p>
          <a:p>
            <a:r>
              <a:rPr lang="el-GR" dirty="0"/>
              <a:t>Εξασφαλίζει τη συνέχεια της φροντίδας και αυξάνει την ικανοποίηση ασθενών και νοσηλευτών.</a:t>
            </a:r>
          </a:p>
          <a:p>
            <a:r>
              <a:rPr lang="el-GR" dirty="0"/>
              <a:t>Ανάγκη ειδικά εκπαιδευμένων </a:t>
            </a:r>
            <a:r>
              <a:rPr lang="el-GR" dirty="0" smtClean="0"/>
              <a:t>νοσηλευτών. </a:t>
            </a:r>
            <a:endParaRPr lang="el-GR" dirty="0"/>
          </a:p>
          <a:p>
            <a:r>
              <a:rPr lang="el-GR" dirty="0"/>
              <a:t>Ανάγκη για επίβλεψη και συντονισμό της φροντίδας όταν απουσιάζουν οι πρωτοβάθμιοι νοσηλευτές.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357794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Μειονεκτήματα </a:t>
            </a:r>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dirty="0"/>
              <a:t>Χαμηλή αποδοτικότητα αφού οι νοσηλευτές εκτελούν καθήκοντα που θα μπορούσαν να γίνουν από βοηθούς με χαμηλότερο κόστος.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162914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Τυποποίηση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Εξαρτάται από τη φύση της εργασίας.</a:t>
            </a:r>
          </a:p>
          <a:p>
            <a:r>
              <a:rPr lang="el-GR" dirty="0"/>
              <a:t>Αφορά στο βαθμό στον οποίο οι εργασίες μέσα σε έναν οργανισμό είναι τυποποιημένες. Σε τυποποιημένη εργασία υπάρχει ξεκάθαρη περιγραφή των θέσεων εργασίας, σαφείς κανόνες και καθορισμένες διαδικασίες. </a:t>
            </a:r>
          </a:p>
          <a:p>
            <a:r>
              <a:rPr lang="el-GR" dirty="0"/>
              <a:t>Μπορεί να περιγράφεται γραπτώς και να είναι σαφής ή υπονοούμενη.</a:t>
            </a:r>
          </a:p>
          <a:p>
            <a:r>
              <a:rPr lang="el-GR" dirty="0"/>
              <a:t>Αυξάνει την αποδοτικότητα του οργανισμού.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215216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908720"/>
          </a:xfrm>
        </p:spPr>
        <p:txBody>
          <a:bodyPr>
            <a:noAutofit/>
          </a:bodyPr>
          <a:lstStyle/>
          <a:p>
            <a:r>
              <a:rPr lang="el-GR" dirty="0"/>
              <a:t>Λειτουργική ή </a:t>
            </a:r>
            <a:r>
              <a:rPr lang="el-GR" dirty="0" smtClean="0"/>
              <a:t>κατ εργασία </a:t>
            </a:r>
            <a:r>
              <a:rPr lang="el-GR" dirty="0"/>
              <a:t>οργάνωση</a:t>
            </a:r>
          </a:p>
        </p:txBody>
      </p:sp>
      <p:sp>
        <p:nvSpPr>
          <p:cNvPr id="3" name="Θέση περιεχομένου 2"/>
          <p:cNvSpPr>
            <a:spLocks noGrp="1"/>
          </p:cNvSpPr>
          <p:nvPr>
            <p:ph idx="1"/>
          </p:nvPr>
        </p:nvSpPr>
        <p:spPr/>
        <p:txBody>
          <a:bodyPr/>
          <a:lstStyle/>
          <a:p>
            <a:r>
              <a:rPr lang="el-GR" dirty="0"/>
              <a:t>Εμφανίστηκε το 1940 ως ανταπόκριση στην έλλειψη νοσηλευτών και είχε θεωρηθεί προσωρινό.</a:t>
            </a:r>
          </a:p>
          <a:p>
            <a:r>
              <a:rPr lang="el-GR" dirty="0"/>
              <a:t>Πλεονέκτημα</a:t>
            </a:r>
          </a:p>
          <a:p>
            <a:r>
              <a:rPr lang="el-GR" dirty="0"/>
              <a:t>Υψηλή αποδοτικότητα </a:t>
            </a:r>
          </a:p>
          <a:p>
            <a:r>
              <a:rPr lang="el-GR" dirty="0"/>
              <a:t>Μειονέκτημα</a:t>
            </a:r>
          </a:p>
          <a:p>
            <a:r>
              <a:rPr lang="el-GR" dirty="0"/>
              <a:t>Ασυνέχεια, μη ολιστική παροχή φροντίδας, χαμηλή ικανοποίηση νοσηλευτών και ασθενών</a:t>
            </a:r>
          </a:p>
          <a:p>
            <a:r>
              <a:rPr lang="el-GR" dirty="0"/>
              <a:t>Νοσηλεία απρόσωπη με </a:t>
            </a:r>
            <a:r>
              <a:rPr lang="el-GR" dirty="0" smtClean="0"/>
              <a:t>υπαλληλικό χαρακτήρα </a:t>
            </a:r>
            <a:r>
              <a:rPr lang="el-GR" dirty="0"/>
              <a:t>- Ανασφάλεια ασθενούς, Απουσία ικανοποίησης                 προσωπικού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28345300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Λειτουργική νοσηλευτική φροντίδα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
        <p:nvSpPr>
          <p:cNvPr id="5" name="Θέση περιεχομένου 2"/>
          <p:cNvSpPr txBox="1">
            <a:spLocks/>
          </p:cNvSpPr>
          <p:nvPr/>
        </p:nvSpPr>
        <p:spPr>
          <a:xfrm>
            <a:off x="2771800" y="1484784"/>
            <a:ext cx="3384376" cy="792088"/>
          </a:xfrm>
          <a:prstGeom prst="rect">
            <a:avLst/>
          </a:prstGeom>
          <a:ln w="19050">
            <a:solidFill>
              <a:schemeClr val="accent6">
                <a:lumMod val="75000"/>
              </a:schemeClr>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Προϊστάμενος ή υπεύθυνος νοσηλευτής </a:t>
            </a:r>
          </a:p>
        </p:txBody>
      </p:sp>
      <p:cxnSp>
        <p:nvCxnSpPr>
          <p:cNvPr id="7" name="Ευθύγραμμο βέλος σύνδεσης 6" title="βέλος"/>
          <p:cNvCxnSpPr>
            <a:stCxn id="5" idx="2"/>
            <a:endCxn id="9" idx="0"/>
          </p:cNvCxnSpPr>
          <p:nvPr/>
        </p:nvCxnSpPr>
        <p:spPr>
          <a:xfrm flipH="1">
            <a:off x="1259632" y="2276872"/>
            <a:ext cx="3204356" cy="1149950"/>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9" name="Θέση περιεχομένου 2"/>
          <p:cNvSpPr txBox="1">
            <a:spLocks/>
          </p:cNvSpPr>
          <p:nvPr/>
        </p:nvSpPr>
        <p:spPr>
          <a:xfrm>
            <a:off x="107504" y="3426822"/>
            <a:ext cx="2304256" cy="1442337"/>
          </a:xfrm>
          <a:prstGeom prst="rect">
            <a:avLst/>
          </a:prstGeom>
          <a:ln w="19050">
            <a:solidFill>
              <a:srgbClr val="1A6021"/>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υπεύθυνος για τη χορήγηση φαρμάκων</a:t>
            </a:r>
          </a:p>
        </p:txBody>
      </p:sp>
      <p:sp>
        <p:nvSpPr>
          <p:cNvPr id="11" name="Θέση περιεχομένου 2"/>
          <p:cNvSpPr txBox="1">
            <a:spLocks/>
          </p:cNvSpPr>
          <p:nvPr/>
        </p:nvSpPr>
        <p:spPr>
          <a:xfrm>
            <a:off x="2449354" y="3422467"/>
            <a:ext cx="2258125" cy="1586353"/>
          </a:xfrm>
          <a:prstGeom prst="rect">
            <a:avLst/>
          </a:prstGeom>
          <a:ln w="19050">
            <a:solidFill>
              <a:srgbClr val="820000"/>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υπεύθυνος την περιποίηση </a:t>
            </a:r>
            <a:r>
              <a:rPr lang="el-GR" sz="2200" dirty="0" smtClean="0"/>
              <a:t>χειρουργημένων ασθενών</a:t>
            </a:r>
            <a:endParaRPr lang="el-GR" sz="2200" dirty="0"/>
          </a:p>
        </p:txBody>
      </p:sp>
      <p:cxnSp>
        <p:nvCxnSpPr>
          <p:cNvPr id="12" name="Ευθύγραμμο βέλος σύνδεσης 11" title="βέλος"/>
          <p:cNvCxnSpPr>
            <a:stCxn id="5" idx="2"/>
            <a:endCxn id="11" idx="0"/>
          </p:cNvCxnSpPr>
          <p:nvPr/>
        </p:nvCxnSpPr>
        <p:spPr>
          <a:xfrm flipH="1">
            <a:off x="3578417" y="2276872"/>
            <a:ext cx="885571" cy="1145595"/>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title="βέλος"/>
          <p:cNvCxnSpPr>
            <a:stCxn id="5" idx="2"/>
            <a:endCxn id="24" idx="0"/>
          </p:cNvCxnSpPr>
          <p:nvPr/>
        </p:nvCxnSpPr>
        <p:spPr>
          <a:xfrm>
            <a:off x="4463988" y="2276872"/>
            <a:ext cx="1344218" cy="1145591"/>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24" name="Θέση περιεχομένου 2"/>
          <p:cNvSpPr txBox="1">
            <a:spLocks/>
          </p:cNvSpPr>
          <p:nvPr/>
        </p:nvSpPr>
        <p:spPr>
          <a:xfrm>
            <a:off x="4740155" y="3422463"/>
            <a:ext cx="2136101" cy="1586353"/>
          </a:xfrm>
          <a:prstGeom prst="rect">
            <a:avLst/>
          </a:prstGeom>
          <a:ln w="19050">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Βοηθητικό προσωπικό για το στρώσιμο κρεβατιών</a:t>
            </a:r>
          </a:p>
        </p:txBody>
      </p:sp>
      <p:cxnSp>
        <p:nvCxnSpPr>
          <p:cNvPr id="27" name="Ευθύγραμμο βέλος σύνδεσης 26" title="βέλος"/>
          <p:cNvCxnSpPr>
            <a:stCxn id="5" idx="2"/>
            <a:endCxn id="30" idx="0"/>
          </p:cNvCxnSpPr>
          <p:nvPr/>
        </p:nvCxnSpPr>
        <p:spPr>
          <a:xfrm>
            <a:off x="4463988" y="2276872"/>
            <a:ext cx="3595965" cy="1136886"/>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30" name="Θέση περιεχομένου 2"/>
          <p:cNvSpPr txBox="1">
            <a:spLocks/>
          </p:cNvSpPr>
          <p:nvPr/>
        </p:nvSpPr>
        <p:spPr>
          <a:xfrm>
            <a:off x="6991902" y="3413758"/>
            <a:ext cx="2136101" cy="1586353"/>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Βοηθοί νοσηλευτές για την καθαριότητα των ασθενών</a:t>
            </a:r>
          </a:p>
        </p:txBody>
      </p:sp>
    </p:spTree>
    <p:extLst>
      <p:ext uri="{BB962C8B-B14F-4D97-AF65-F5344CB8AC3E}">
        <p14:creationId xmlns:p14="http://schemas.microsoft.com/office/powerpoint/2010/main" val="208942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Ομαδική νοσηλευτική</a:t>
            </a:r>
          </a:p>
        </p:txBody>
      </p:sp>
      <p:sp>
        <p:nvSpPr>
          <p:cNvPr id="3" name="Θέση περιεχομένου 2"/>
          <p:cNvSpPr>
            <a:spLocks noGrp="1"/>
          </p:cNvSpPr>
          <p:nvPr>
            <p:ph idx="1"/>
          </p:nvPr>
        </p:nvSpPr>
        <p:spPr>
          <a:xfrm>
            <a:off x="457200" y="1628800"/>
            <a:ext cx="8229600" cy="4608512"/>
          </a:xfrm>
        </p:spPr>
        <p:txBody>
          <a:bodyPr/>
          <a:lstStyle/>
          <a:p>
            <a:r>
              <a:rPr lang="el-GR" dirty="0"/>
              <a:t>Ομάδα νοσηλευτών  αναλαμβάνει ολική φροντίδα σε έναν συγκεκριμένο αριθμό ασθενών.</a:t>
            </a:r>
          </a:p>
          <a:p>
            <a:r>
              <a:rPr lang="el-GR" dirty="0"/>
              <a:t>Σε κάθε ομάδα υπάρχει ένας υπεύθυνος νοσηλευτής και ο προϊστάμενος του τμήματος επιβλέπει και συμβουλεύει τους υπεύθυνους των ομάδων.</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35477449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Πλεονεκτήματα-Μειονεκτήματα</a:t>
            </a:r>
          </a:p>
        </p:txBody>
      </p:sp>
      <p:sp>
        <p:nvSpPr>
          <p:cNvPr id="3" name="Θέση περιεχομένου 2"/>
          <p:cNvSpPr>
            <a:spLocks noGrp="1"/>
          </p:cNvSpPr>
          <p:nvPr>
            <p:ph idx="1"/>
          </p:nvPr>
        </p:nvSpPr>
        <p:spPr>
          <a:xfrm>
            <a:off x="457200" y="1556792"/>
            <a:ext cx="8229600" cy="4680520"/>
          </a:xfrm>
        </p:spPr>
        <p:txBody>
          <a:bodyPr/>
          <a:lstStyle/>
          <a:p>
            <a:r>
              <a:rPr lang="el-GR" dirty="0"/>
              <a:t>Παρέχει σε κάποιο βαθμό ολιστική και εξατομικευμένη </a:t>
            </a:r>
            <a:r>
              <a:rPr lang="el-GR" dirty="0" smtClean="0"/>
              <a:t>φροντίδα,</a:t>
            </a:r>
            <a:endParaRPr lang="el-GR" dirty="0"/>
          </a:p>
          <a:p>
            <a:r>
              <a:rPr lang="el-GR" dirty="0"/>
              <a:t>Μπορεί να αυξήσει την ικανοποίηση των </a:t>
            </a:r>
            <a:r>
              <a:rPr lang="el-GR" dirty="0" smtClean="0"/>
              <a:t>νοσηλευτών,</a:t>
            </a:r>
            <a:endParaRPr lang="el-GR" dirty="0"/>
          </a:p>
          <a:p>
            <a:r>
              <a:rPr lang="el-GR" dirty="0"/>
              <a:t>Αξιοποιεί όλο το </a:t>
            </a:r>
            <a:r>
              <a:rPr lang="el-GR" dirty="0" smtClean="0"/>
              <a:t>προσωπικό,</a:t>
            </a:r>
            <a:endParaRPr lang="el-GR" dirty="0"/>
          </a:p>
          <a:p>
            <a:r>
              <a:rPr lang="el-GR" dirty="0"/>
              <a:t>Απαιτείται περισσότερος χρόνος για συντονισμό, επίβλεψη, </a:t>
            </a:r>
            <a:r>
              <a:rPr lang="el-GR" dirty="0" smtClean="0"/>
              <a:t>επικοινωνία,</a:t>
            </a:r>
            <a:endParaRPr lang="el-GR" dirty="0"/>
          </a:p>
          <a:p>
            <a:r>
              <a:rPr lang="el-GR" dirty="0"/>
              <a:t>Σύγκρουση ρόλων, </a:t>
            </a:r>
            <a:r>
              <a:rPr lang="el-GR" dirty="0" smtClean="0"/>
              <a:t>ανταγωνισμός.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35654127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Ομαδική νοσηλευτική φροντίδα</a:t>
            </a:r>
          </a:p>
        </p:txBody>
      </p:sp>
      <p:sp>
        <p:nvSpPr>
          <p:cNvPr id="4" name="Θέση αριθμού διαφάνειας 3"/>
          <p:cNvSpPr>
            <a:spLocks noGrp="1"/>
          </p:cNvSpPr>
          <p:nvPr>
            <p:ph type="sldNum" sz="quarter" idx="12"/>
          </p:nvPr>
        </p:nvSpPr>
        <p:spPr>
          <a:xfrm>
            <a:off x="6876256" y="6446692"/>
            <a:ext cx="2133600" cy="365125"/>
          </a:xfrm>
        </p:spPr>
        <p:txBody>
          <a:bodyPr/>
          <a:lstStyle/>
          <a:p>
            <a:pPr>
              <a:defRPr/>
            </a:pPr>
            <a:fld id="{7E55E3B3-0445-4CFC-BED8-763D4409E61F}" type="slidenum">
              <a:rPr lang="el-GR" smtClean="0"/>
              <a:pPr>
                <a:defRPr/>
              </a:pPr>
              <a:t>63</a:t>
            </a:fld>
            <a:endParaRPr lang="el-GR"/>
          </a:p>
        </p:txBody>
      </p:sp>
      <p:sp>
        <p:nvSpPr>
          <p:cNvPr id="5" name="Θέση περιεχομένου 2"/>
          <p:cNvSpPr txBox="1">
            <a:spLocks/>
          </p:cNvSpPr>
          <p:nvPr/>
        </p:nvSpPr>
        <p:spPr>
          <a:xfrm>
            <a:off x="1907704" y="1174953"/>
            <a:ext cx="5328592" cy="576064"/>
          </a:xfrm>
          <a:prstGeom prst="rect">
            <a:avLst/>
          </a:prstGeom>
          <a:ln w="19050">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Προϊστάμενος ή υπεύθυνος νοσηλευτής </a:t>
            </a:r>
          </a:p>
        </p:txBody>
      </p:sp>
      <p:cxnSp>
        <p:nvCxnSpPr>
          <p:cNvPr id="6" name="Ευθύγραμμο βέλος σύνδεσης 5" title="βέλος"/>
          <p:cNvCxnSpPr>
            <a:stCxn id="5" idx="2"/>
            <a:endCxn id="9" idx="0"/>
          </p:cNvCxnSpPr>
          <p:nvPr/>
        </p:nvCxnSpPr>
        <p:spPr>
          <a:xfrm flipH="1">
            <a:off x="1399232" y="1751017"/>
            <a:ext cx="3172768" cy="1245936"/>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9" name="Θέση περιεχομένου 2"/>
          <p:cNvSpPr txBox="1">
            <a:spLocks/>
          </p:cNvSpPr>
          <p:nvPr/>
        </p:nvSpPr>
        <p:spPr>
          <a:xfrm>
            <a:off x="98672" y="2996953"/>
            <a:ext cx="2601119" cy="1080120"/>
          </a:xfrm>
          <a:prstGeom prst="rect">
            <a:avLst/>
          </a:prstGeom>
          <a:ln w="19050">
            <a:solidFill>
              <a:srgbClr val="1A6021"/>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υπεύθυνος ομάδας/υποομάδας </a:t>
            </a:r>
          </a:p>
        </p:txBody>
      </p:sp>
      <p:sp>
        <p:nvSpPr>
          <p:cNvPr id="11" name="Θέση περιεχομένου 2"/>
          <p:cNvSpPr txBox="1">
            <a:spLocks/>
          </p:cNvSpPr>
          <p:nvPr/>
        </p:nvSpPr>
        <p:spPr>
          <a:xfrm>
            <a:off x="3271440" y="2996953"/>
            <a:ext cx="2601119" cy="1080120"/>
          </a:xfrm>
          <a:prstGeom prst="rect">
            <a:avLst/>
          </a:prstGeom>
          <a:ln w="19050">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υπεύθυνος ομάδας/υποομάδας </a:t>
            </a:r>
          </a:p>
          <a:p>
            <a:pPr marL="0" indent="0" algn="ctr" fontAlgn="auto">
              <a:spcAft>
                <a:spcPts val="0"/>
              </a:spcAft>
              <a:buNone/>
            </a:pPr>
            <a:endParaRPr lang="el-GR" sz="2200" dirty="0"/>
          </a:p>
        </p:txBody>
      </p:sp>
      <p:cxnSp>
        <p:nvCxnSpPr>
          <p:cNvPr id="12" name="Ευθύγραμμο βέλος σύνδεσης 11" title="βέλος"/>
          <p:cNvCxnSpPr>
            <a:stCxn id="5" idx="2"/>
            <a:endCxn id="11" idx="0"/>
          </p:cNvCxnSpPr>
          <p:nvPr/>
        </p:nvCxnSpPr>
        <p:spPr>
          <a:xfrm>
            <a:off x="4572000" y="1751017"/>
            <a:ext cx="0" cy="1245936"/>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16" name="Θέση περιεχομένου 2"/>
          <p:cNvSpPr txBox="1">
            <a:spLocks/>
          </p:cNvSpPr>
          <p:nvPr/>
        </p:nvSpPr>
        <p:spPr>
          <a:xfrm>
            <a:off x="6228184" y="2996953"/>
            <a:ext cx="2601119" cy="1080120"/>
          </a:xfrm>
          <a:prstGeom prst="rect">
            <a:avLst/>
          </a:prstGeom>
          <a:ln w="19050">
            <a:solidFill>
              <a:schemeClr val="accent6">
                <a:lumMod val="75000"/>
              </a:schemeClr>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υπεύθυνος ομάδας/υποομάδας </a:t>
            </a:r>
          </a:p>
          <a:p>
            <a:pPr marL="0" indent="0" algn="ctr" fontAlgn="auto">
              <a:spcAft>
                <a:spcPts val="0"/>
              </a:spcAft>
              <a:buNone/>
            </a:pPr>
            <a:endParaRPr lang="el-GR" sz="2200" dirty="0"/>
          </a:p>
        </p:txBody>
      </p:sp>
      <p:cxnSp>
        <p:nvCxnSpPr>
          <p:cNvPr id="17" name="Ευθύγραμμο βέλος σύνδεσης 16" title="βέλος"/>
          <p:cNvCxnSpPr>
            <a:stCxn id="5" idx="2"/>
            <a:endCxn id="16" idx="0"/>
          </p:cNvCxnSpPr>
          <p:nvPr/>
        </p:nvCxnSpPr>
        <p:spPr>
          <a:xfrm>
            <a:off x="4572000" y="1751017"/>
            <a:ext cx="2956744" cy="1245936"/>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title="βέλος"/>
          <p:cNvCxnSpPr>
            <a:stCxn id="9" idx="2"/>
          </p:cNvCxnSpPr>
          <p:nvPr/>
        </p:nvCxnSpPr>
        <p:spPr>
          <a:xfrm flipH="1">
            <a:off x="1399231" y="4077073"/>
            <a:ext cx="1" cy="432047"/>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24" name="Θέση περιεχομένου 2"/>
          <p:cNvSpPr txBox="1">
            <a:spLocks/>
          </p:cNvSpPr>
          <p:nvPr/>
        </p:nvSpPr>
        <p:spPr>
          <a:xfrm>
            <a:off x="98672" y="4509120"/>
            <a:ext cx="2601119" cy="1080120"/>
          </a:xfrm>
          <a:prstGeom prst="rect">
            <a:avLst/>
          </a:prstGeom>
          <a:ln w="19050">
            <a:solidFill>
              <a:srgbClr val="1A602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βοηθός νοσηλευτή, βοηθητικό προσωπικό</a:t>
            </a:r>
          </a:p>
        </p:txBody>
      </p:sp>
      <p:cxnSp>
        <p:nvCxnSpPr>
          <p:cNvPr id="25" name="Ευθύγραμμο βέλος σύνδεσης 24" title="βέλος"/>
          <p:cNvCxnSpPr>
            <a:stCxn id="11" idx="2"/>
            <a:endCxn id="28" idx="0"/>
          </p:cNvCxnSpPr>
          <p:nvPr/>
        </p:nvCxnSpPr>
        <p:spPr>
          <a:xfrm flipH="1">
            <a:off x="4571998" y="4077073"/>
            <a:ext cx="2" cy="404516"/>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28" name="Θέση περιεχομένου 2"/>
          <p:cNvSpPr txBox="1">
            <a:spLocks/>
          </p:cNvSpPr>
          <p:nvPr/>
        </p:nvSpPr>
        <p:spPr>
          <a:xfrm>
            <a:off x="3271438" y="4481589"/>
            <a:ext cx="2601119" cy="1080120"/>
          </a:xfrm>
          <a:prstGeom prst="rect">
            <a:avLst/>
          </a:prstGeom>
          <a:ln w="19050">
            <a:solidFill>
              <a:srgbClr val="820000"/>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βοηθός νοσηλευτή, βοηθητικό προσωπικό</a:t>
            </a:r>
          </a:p>
        </p:txBody>
      </p:sp>
      <p:cxnSp>
        <p:nvCxnSpPr>
          <p:cNvPr id="33" name="Ευθύγραμμο βέλος σύνδεσης 32" title="βέλος"/>
          <p:cNvCxnSpPr>
            <a:stCxn id="16" idx="2"/>
            <a:endCxn id="36" idx="0"/>
          </p:cNvCxnSpPr>
          <p:nvPr/>
        </p:nvCxnSpPr>
        <p:spPr>
          <a:xfrm>
            <a:off x="7528744" y="4077073"/>
            <a:ext cx="0" cy="403625"/>
          </a:xfrm>
          <a:prstGeom prst="straightConnector1">
            <a:avLst/>
          </a:prstGeom>
          <a:ln w="19050">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36" name="Θέση περιεχομένου 2"/>
          <p:cNvSpPr txBox="1">
            <a:spLocks/>
          </p:cNvSpPr>
          <p:nvPr/>
        </p:nvSpPr>
        <p:spPr>
          <a:xfrm>
            <a:off x="6228184" y="4480698"/>
            <a:ext cx="2601119" cy="1080120"/>
          </a:xfrm>
          <a:prstGeom prst="rect">
            <a:avLst/>
          </a:prstGeom>
          <a:ln w="19050">
            <a:solidFill>
              <a:schemeClr val="accent6">
                <a:lumMod val="75000"/>
              </a:schemeClr>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Νοσηλευτής, βοηθός νοσηλευτή, βοηθητικό προσωπικό</a:t>
            </a:r>
          </a:p>
        </p:txBody>
      </p:sp>
      <p:sp>
        <p:nvSpPr>
          <p:cNvPr id="39" name="Θέση περιεχομένου 2"/>
          <p:cNvSpPr txBox="1">
            <a:spLocks/>
          </p:cNvSpPr>
          <p:nvPr/>
        </p:nvSpPr>
        <p:spPr>
          <a:xfrm>
            <a:off x="251520" y="6093296"/>
            <a:ext cx="2601119" cy="540060"/>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b="1" dirty="0" smtClean="0"/>
              <a:t>Ασθενείς</a:t>
            </a:r>
            <a:endParaRPr lang="el-GR" sz="2200" b="1" dirty="0"/>
          </a:p>
        </p:txBody>
      </p:sp>
      <p:cxnSp>
        <p:nvCxnSpPr>
          <p:cNvPr id="41" name="Γωνιακή σύνδεση 40" title="βέλος"/>
          <p:cNvCxnSpPr>
            <a:stCxn id="24" idx="2"/>
            <a:endCxn id="36" idx="2"/>
          </p:cNvCxnSpPr>
          <p:nvPr/>
        </p:nvCxnSpPr>
        <p:spPr>
          <a:xfrm rot="5400000" flipH="1" flipV="1">
            <a:off x="4449777" y="2510273"/>
            <a:ext cx="28422" cy="6129512"/>
          </a:xfrm>
          <a:prstGeom prst="bentConnector3">
            <a:avLst>
              <a:gd name="adj1" fmla="val -804307"/>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title="βέλος"/>
          <p:cNvCxnSpPr>
            <a:endCxn id="44" idx="0"/>
          </p:cNvCxnSpPr>
          <p:nvPr/>
        </p:nvCxnSpPr>
        <p:spPr>
          <a:xfrm>
            <a:off x="4572000" y="5805264"/>
            <a:ext cx="0" cy="288032"/>
          </a:xfrm>
          <a:prstGeom prst="line">
            <a:avLst/>
          </a:prstGeom>
          <a:ln w="15875">
            <a:solidFill>
              <a:srgbClr val="004A82"/>
            </a:solidFill>
          </a:ln>
        </p:spPr>
        <p:style>
          <a:lnRef idx="1">
            <a:schemeClr val="accent1"/>
          </a:lnRef>
          <a:fillRef idx="0">
            <a:schemeClr val="accent1"/>
          </a:fillRef>
          <a:effectRef idx="0">
            <a:schemeClr val="accent1"/>
          </a:effectRef>
          <a:fontRef idx="minor">
            <a:schemeClr val="tx1"/>
          </a:fontRef>
        </p:style>
      </p:cxnSp>
      <p:sp>
        <p:nvSpPr>
          <p:cNvPr id="44" name="Θέση περιεχομένου 2"/>
          <p:cNvSpPr txBox="1">
            <a:spLocks/>
          </p:cNvSpPr>
          <p:nvPr/>
        </p:nvSpPr>
        <p:spPr>
          <a:xfrm>
            <a:off x="3271440" y="6093296"/>
            <a:ext cx="2601119" cy="540060"/>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b="1" dirty="0" smtClean="0"/>
              <a:t>Ασθενείς</a:t>
            </a:r>
            <a:endParaRPr lang="el-GR" sz="2200" b="1" dirty="0"/>
          </a:p>
        </p:txBody>
      </p:sp>
      <p:sp>
        <p:nvSpPr>
          <p:cNvPr id="46" name="Θέση περιεχομένου 2"/>
          <p:cNvSpPr txBox="1">
            <a:spLocks/>
          </p:cNvSpPr>
          <p:nvPr/>
        </p:nvSpPr>
        <p:spPr>
          <a:xfrm>
            <a:off x="6050372" y="6093296"/>
            <a:ext cx="2601119" cy="540060"/>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b="1" dirty="0" smtClean="0"/>
              <a:t>Ασθενείς</a:t>
            </a:r>
            <a:endParaRPr lang="el-GR" sz="2200" b="1" dirty="0"/>
          </a:p>
        </p:txBody>
      </p:sp>
    </p:spTree>
    <p:extLst>
      <p:ext uri="{BB962C8B-B14F-4D97-AF65-F5344CB8AC3E}">
        <p14:creationId xmlns:p14="http://schemas.microsoft.com/office/powerpoint/2010/main" val="22318828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Πρωτοβάθμια νοσηλευτική</a:t>
            </a:r>
          </a:p>
        </p:txBody>
      </p:sp>
      <p:sp>
        <p:nvSpPr>
          <p:cNvPr id="3" name="Θέση περιεχομένου 2"/>
          <p:cNvSpPr>
            <a:spLocks noGrp="1"/>
          </p:cNvSpPr>
          <p:nvPr>
            <p:ph idx="1"/>
          </p:nvPr>
        </p:nvSpPr>
        <p:spPr>
          <a:xfrm>
            <a:off x="457200" y="1628800"/>
            <a:ext cx="8229600" cy="4608512"/>
          </a:xfrm>
        </p:spPr>
        <p:txBody>
          <a:bodyPr/>
          <a:lstStyle/>
          <a:p>
            <a:r>
              <a:rPr lang="el-GR" dirty="0"/>
              <a:t>Χαρακτηρίζεται από την αποκέντρωση των αποφάσεων στο επίπεδο του νοσηλευτή που είναι πλάι στον ασθενή.</a:t>
            </a:r>
          </a:p>
          <a:p>
            <a:r>
              <a:rPr lang="el-GR" dirty="0"/>
              <a:t>Ο πρωτοβάθμιος νοσηλευτής είναι υπεύθυνος σε 24ωρη βάση για τη φροντίδα σε ένα σύνολο ασθενών σε όλη τη διάρκεια της νοσηλείας τους.</a:t>
            </a:r>
          </a:p>
          <a:p>
            <a:r>
              <a:rPr lang="el-GR" dirty="0"/>
              <a:t>Σχεδιάζει τη νοσηλευτική φροντίδα και την παρέχει ακολουθώντας τη νοσηλευτική διεργασία.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2839136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Πλεονεκτήματα - Μειονεκτήματα</a:t>
            </a:r>
          </a:p>
        </p:txBody>
      </p:sp>
      <p:sp>
        <p:nvSpPr>
          <p:cNvPr id="3" name="Θέση περιεχομένου 2"/>
          <p:cNvSpPr>
            <a:spLocks noGrp="1"/>
          </p:cNvSpPr>
          <p:nvPr>
            <p:ph idx="1"/>
          </p:nvPr>
        </p:nvSpPr>
        <p:spPr>
          <a:xfrm>
            <a:off x="457200" y="1628800"/>
            <a:ext cx="8229600" cy="4608512"/>
          </a:xfrm>
        </p:spPr>
        <p:txBody>
          <a:bodyPr/>
          <a:lstStyle/>
          <a:p>
            <a:r>
              <a:rPr lang="el-GR" dirty="0"/>
              <a:t>Παροχή τεκμηριωμένης και ποιοτικής νοσηλευτικής </a:t>
            </a:r>
            <a:r>
              <a:rPr lang="el-GR" dirty="0" smtClean="0"/>
              <a:t>φροντίδας. </a:t>
            </a:r>
            <a:endParaRPr lang="el-GR" dirty="0"/>
          </a:p>
          <a:p>
            <a:r>
              <a:rPr lang="el-GR" dirty="0" smtClean="0"/>
              <a:t>Υψηλή </a:t>
            </a:r>
            <a:r>
              <a:rPr lang="el-GR" dirty="0"/>
              <a:t>ικανοποίηση </a:t>
            </a:r>
            <a:r>
              <a:rPr lang="el-GR" dirty="0" smtClean="0"/>
              <a:t>ασθενών-νοσηλευτών.</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3536234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
        <p:nvSpPr>
          <p:cNvPr id="5" name="Θέση περιεχομένου 2"/>
          <p:cNvSpPr txBox="1">
            <a:spLocks/>
          </p:cNvSpPr>
          <p:nvPr/>
        </p:nvSpPr>
        <p:spPr>
          <a:xfrm>
            <a:off x="323528" y="1630963"/>
            <a:ext cx="2808312" cy="864096"/>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Άλλοι επαγγελματίες υγείας</a:t>
            </a:r>
          </a:p>
        </p:txBody>
      </p:sp>
      <p:sp>
        <p:nvSpPr>
          <p:cNvPr id="6" name="Θέση περιεχομένου 2"/>
          <p:cNvSpPr txBox="1">
            <a:spLocks/>
          </p:cNvSpPr>
          <p:nvPr/>
        </p:nvSpPr>
        <p:spPr>
          <a:xfrm>
            <a:off x="3275856" y="1630963"/>
            <a:ext cx="2808312" cy="864096"/>
          </a:xfrm>
          <a:prstGeom prst="rect">
            <a:avLst/>
          </a:prstGeom>
          <a:ln w="19050">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Πρωτοβάθμιος Νοσηλευτής</a:t>
            </a:r>
          </a:p>
        </p:txBody>
      </p:sp>
      <p:sp>
        <p:nvSpPr>
          <p:cNvPr id="7" name="Θέση περιεχομένου 2"/>
          <p:cNvSpPr txBox="1">
            <a:spLocks/>
          </p:cNvSpPr>
          <p:nvPr/>
        </p:nvSpPr>
        <p:spPr>
          <a:xfrm>
            <a:off x="6228184" y="1489110"/>
            <a:ext cx="2808312" cy="1147802"/>
          </a:xfrm>
          <a:prstGeom prst="rect">
            <a:avLst/>
          </a:prstGeom>
          <a:ln w="19050">
            <a:solidFill>
              <a:schemeClr val="accent6">
                <a:lumMod val="75000"/>
              </a:schemeClr>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Προϊστάμενος υπεύθυνος νοσηλευτής</a:t>
            </a:r>
          </a:p>
        </p:txBody>
      </p:sp>
      <p:sp>
        <p:nvSpPr>
          <p:cNvPr id="8" name="Ισοσκελές τρίγωνο 7"/>
          <p:cNvSpPr/>
          <p:nvPr/>
        </p:nvSpPr>
        <p:spPr>
          <a:xfrm>
            <a:off x="3131840" y="3068960"/>
            <a:ext cx="2592288" cy="1440160"/>
          </a:xfrm>
          <a:prstGeom prst="triangle">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000000"/>
                </a:solidFill>
              </a:rPr>
              <a:t>ασθενής</a:t>
            </a:r>
          </a:p>
          <a:p>
            <a:pPr algn="ctr"/>
            <a:endParaRPr lang="el-GR" dirty="0"/>
          </a:p>
        </p:txBody>
      </p:sp>
      <p:sp>
        <p:nvSpPr>
          <p:cNvPr id="9" name="Θέση περιεχομένου 2"/>
          <p:cNvSpPr txBox="1">
            <a:spLocks/>
          </p:cNvSpPr>
          <p:nvPr/>
        </p:nvSpPr>
        <p:spPr>
          <a:xfrm>
            <a:off x="467544" y="4944576"/>
            <a:ext cx="2808312" cy="864096"/>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Συνεργαζόμενος νοσηλευτής</a:t>
            </a:r>
          </a:p>
        </p:txBody>
      </p:sp>
      <p:sp>
        <p:nvSpPr>
          <p:cNvPr id="10" name="Θέση περιεχομένου 2"/>
          <p:cNvSpPr txBox="1">
            <a:spLocks/>
          </p:cNvSpPr>
          <p:nvPr/>
        </p:nvSpPr>
        <p:spPr>
          <a:xfrm>
            <a:off x="5733351" y="4944576"/>
            <a:ext cx="2808312" cy="864096"/>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sz="2200" dirty="0"/>
              <a:t>Συνεργαζόμενος νοσηλευτής</a:t>
            </a:r>
          </a:p>
        </p:txBody>
      </p:sp>
    </p:spTree>
    <p:extLst>
      <p:ext uri="{BB962C8B-B14F-4D97-AF65-F5344CB8AC3E}">
        <p14:creationId xmlns:p14="http://schemas.microsoft.com/office/powerpoint/2010/main" val="31176824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Διαχείριση περιστατικών</a:t>
            </a:r>
          </a:p>
        </p:txBody>
      </p:sp>
      <p:sp>
        <p:nvSpPr>
          <p:cNvPr id="3" name="Θέση περιεχομένου 2"/>
          <p:cNvSpPr>
            <a:spLocks noGrp="1"/>
          </p:cNvSpPr>
          <p:nvPr>
            <p:ph idx="1"/>
          </p:nvPr>
        </p:nvSpPr>
        <p:spPr>
          <a:xfrm>
            <a:off x="457200" y="1628800"/>
            <a:ext cx="8229600" cy="4608512"/>
          </a:xfrm>
        </p:spPr>
        <p:txBody>
          <a:bodyPr/>
          <a:lstStyle/>
          <a:p>
            <a:r>
              <a:rPr lang="el-GR" dirty="0"/>
              <a:t>Η φροντίδα παρέχεται στους ασθενείς με βάση τη διάγνωση τους.</a:t>
            </a:r>
          </a:p>
          <a:p>
            <a:r>
              <a:rPr lang="el-GR" dirty="0"/>
              <a:t>Ο επικεφαλής με βάση ένα συγκεκριμένο σχέδιο( κλινικό πρωτόκολλο εργασίας) συντονίζει τη φροντίδα που παρέχουν οι επαγγελματίες υγείας για μια ομάδα ασθενών που έχουν την ίδια διάγνωση.</a:t>
            </a:r>
          </a:p>
          <a:p>
            <a:r>
              <a:rPr lang="el-GR" dirty="0"/>
              <a:t>Η φροντίδα παρέχεται με βάση το συγκεκριμένο σχέδιο χρονικής αλληλοδιαδοχής παρεμβάσεων και κάθε περίπτωση που εμφανίζει μια απόκλιση ελέγχεται.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40009730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a:t>
            </a:r>
            <a:endParaRPr lang="el-GR" dirty="0"/>
          </a:p>
        </p:txBody>
      </p:sp>
      <p:sp>
        <p:nvSpPr>
          <p:cNvPr id="3" name="Θέση περιεχομένου 2"/>
          <p:cNvSpPr>
            <a:spLocks noGrp="1"/>
          </p:cNvSpPr>
          <p:nvPr>
            <p:ph idx="1"/>
          </p:nvPr>
        </p:nvSpPr>
        <p:spPr>
          <a:xfrm>
            <a:off x="457200" y="1196752"/>
            <a:ext cx="8229600" cy="5256584"/>
          </a:xfrm>
        </p:spPr>
        <p:txBody>
          <a:bodyPr>
            <a:normAutofit fontScale="92500" lnSpcReduction="20000"/>
          </a:bodyPr>
          <a:lstStyle/>
          <a:p>
            <a:pPr>
              <a:buFont typeface="+mj-lt"/>
              <a:buAutoNum type="arabicPeriod"/>
              <a:defRPr/>
            </a:pPr>
            <a:r>
              <a:rPr lang="el-GR" dirty="0"/>
              <a:t>Θεωρία και Εφαρμογή στις Νοσηλευτικές Υπηρεσίες, Εκδόσεις Λαγός Δημήτριος Αθήνα 2011</a:t>
            </a:r>
          </a:p>
          <a:p>
            <a:pPr>
              <a:buFont typeface="+mj-lt"/>
              <a:buAutoNum type="arabicPeriod"/>
              <a:defRPr/>
            </a:pPr>
            <a:r>
              <a:rPr lang="en-US" dirty="0"/>
              <a:t>Linda </a:t>
            </a:r>
            <a:r>
              <a:rPr lang="en-US" dirty="0" err="1"/>
              <a:t>Roussel</a:t>
            </a:r>
            <a:r>
              <a:rPr lang="en-US" dirty="0"/>
              <a:t> &amp; </a:t>
            </a:r>
            <a:r>
              <a:rPr lang="en-US" dirty="0" err="1"/>
              <a:t>Russel</a:t>
            </a:r>
            <a:r>
              <a:rPr lang="en-US" dirty="0"/>
              <a:t> C. </a:t>
            </a:r>
            <a:r>
              <a:rPr lang="en-US" dirty="0" err="1"/>
              <a:t>Swanburg</a:t>
            </a:r>
            <a:r>
              <a:rPr lang="en-US" dirty="0"/>
              <a:t>. </a:t>
            </a:r>
            <a:r>
              <a:rPr lang="el-GR" dirty="0"/>
              <a:t>Νοσηλευτική Διοίκηση &amp; Ηγεσία, Εκδόσεις ΠΑΣΧΑΛΙΔΗΣ Αθήνα 2010</a:t>
            </a:r>
          </a:p>
          <a:p>
            <a:pPr>
              <a:buFont typeface="+mj-lt"/>
              <a:buAutoNum type="arabicPeriod"/>
              <a:defRPr/>
            </a:pPr>
            <a:r>
              <a:rPr lang="el-GR" dirty="0" err="1"/>
              <a:t>Κάντας</a:t>
            </a:r>
            <a:r>
              <a:rPr lang="el-GR" dirty="0"/>
              <a:t> Α.,  </a:t>
            </a:r>
            <a:r>
              <a:rPr lang="el-GR" i="1" dirty="0"/>
              <a:t>Οργανωτική – Βιομηχανική Ψυχολογία.. Ελληνικά γράμματα.</a:t>
            </a:r>
            <a:r>
              <a:rPr lang="el-GR" dirty="0"/>
              <a:t> 1995</a:t>
            </a:r>
          </a:p>
          <a:p>
            <a:pPr>
              <a:buFont typeface="+mj-lt"/>
              <a:buAutoNum type="arabicPeriod"/>
              <a:defRPr/>
            </a:pPr>
            <a:r>
              <a:rPr lang="el-GR" dirty="0" err="1"/>
              <a:t>Μπουραντάς</a:t>
            </a:r>
            <a:r>
              <a:rPr lang="el-GR" dirty="0"/>
              <a:t> Δημήτρης, Μάνατζμεντ </a:t>
            </a:r>
            <a:r>
              <a:rPr lang="el-GR" i="1" dirty="0"/>
              <a:t>Οργανωτική θεωρία και Συμπεριφορά. Αθήνα</a:t>
            </a:r>
            <a:r>
              <a:rPr lang="el-GR" dirty="0"/>
              <a:t>1992.</a:t>
            </a:r>
          </a:p>
          <a:p>
            <a:pPr>
              <a:buFont typeface="+mj-lt"/>
              <a:buAutoNum type="arabicPeriod"/>
              <a:defRPr/>
            </a:pPr>
            <a:r>
              <a:rPr lang="el-GR" dirty="0"/>
              <a:t>Μερκούρης Α., Διοίκηση Νοσηλευτικών υπηρεσιών εκδόσεις ΙΩΝ</a:t>
            </a:r>
          </a:p>
          <a:p>
            <a:pPr>
              <a:buFont typeface="+mj-lt"/>
              <a:buAutoNum type="arabicPeriod"/>
              <a:defRPr/>
            </a:pPr>
            <a:r>
              <a:rPr lang="el-GR" dirty="0"/>
              <a:t>Λανάρα Β., Διοίκηση Νοσηλευτικών Υπηρεσιών Β΄ έκδοση Αθήνα 1994</a:t>
            </a:r>
          </a:p>
          <a:p>
            <a:pPr>
              <a:buFont typeface="+mj-lt"/>
              <a:buAutoNum type="arabicPeriod"/>
              <a:defRPr/>
            </a:pPr>
            <a:r>
              <a:rPr lang="el-GR" dirty="0" err="1"/>
              <a:t>Ζάβλανος</a:t>
            </a:r>
            <a:r>
              <a:rPr lang="el-GR" dirty="0"/>
              <a:t> Μ.(2000). </a:t>
            </a:r>
            <a:r>
              <a:rPr lang="el-GR" i="1" dirty="0"/>
              <a:t>Οργάνωση και Διοίκηση Αθήνα, ‘Ελλην. </a:t>
            </a:r>
          </a:p>
          <a:p>
            <a:pPr>
              <a:buFont typeface="+mj-lt"/>
              <a:buAutoNum type="arabicPeriod"/>
              <a:defRPr/>
            </a:pPr>
            <a:r>
              <a:rPr lang="en-US" dirty="0"/>
              <a:t>Harrison S, Pollitt C. Controlling health </a:t>
            </a:r>
            <a:r>
              <a:rPr lang="en-US" dirty="0" err="1"/>
              <a:t>professionals:the</a:t>
            </a:r>
            <a:r>
              <a:rPr lang="en-US" dirty="0"/>
              <a:t> future of work and organization in the NHS. Open</a:t>
            </a:r>
            <a:r>
              <a:rPr lang="el-GR" dirty="0"/>
              <a:t> </a:t>
            </a:r>
            <a:r>
              <a:rPr lang="en-US" dirty="0"/>
              <a:t>University Press, Bu </a:t>
            </a:r>
            <a:r>
              <a:rPr lang="en-US" dirty="0" err="1"/>
              <a:t>ckingham</a:t>
            </a:r>
            <a:r>
              <a:rPr lang="en-US" dirty="0"/>
              <a:t>, 1994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1420434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Τυποποίηση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a:t>Η τυποποίηση μπορεί να επιτευχθεί: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5" name="Θέση περιεχομένου 2"/>
          <p:cNvSpPr txBox="1">
            <a:spLocks/>
          </p:cNvSpPr>
          <p:nvPr/>
        </p:nvSpPr>
        <p:spPr>
          <a:xfrm>
            <a:off x="251520" y="1916832"/>
            <a:ext cx="3744416" cy="720080"/>
          </a:xfrm>
          <a:prstGeom prst="rect">
            <a:avLst/>
          </a:prstGeom>
          <a:ln w="25400">
            <a:solidFill>
              <a:schemeClr val="accent6">
                <a:lumMod val="75000"/>
              </a:schemeClr>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a:t>Μέσα στον οργανισμό</a:t>
            </a:r>
          </a:p>
        </p:txBody>
      </p:sp>
      <p:sp>
        <p:nvSpPr>
          <p:cNvPr id="6" name="Βέλος προς τα κάτω 5" title="βέλος με φορά προς τα κάτω"/>
          <p:cNvSpPr/>
          <p:nvPr/>
        </p:nvSpPr>
        <p:spPr>
          <a:xfrm>
            <a:off x="1979712" y="2996952"/>
            <a:ext cx="432048" cy="576064"/>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Θέση περιεχομένου 2"/>
          <p:cNvSpPr txBox="1">
            <a:spLocks/>
          </p:cNvSpPr>
          <p:nvPr/>
        </p:nvSpPr>
        <p:spPr>
          <a:xfrm>
            <a:off x="251520" y="3861048"/>
            <a:ext cx="4176464" cy="2376264"/>
          </a:xfrm>
          <a:prstGeom prst="rect">
            <a:avLst/>
          </a:prstGeom>
          <a:ln w="25400">
            <a:solidFill>
              <a:schemeClr val="accent6">
                <a:lumMod val="75000"/>
              </a:schemeClr>
            </a:solidFill>
          </a:ln>
        </p:spPr>
        <p:txBody>
          <a:bodyPr vert="horz" lIns="91440" tIns="45720" rIns="91440" bIns="45720" rtlCol="0" anchor="ctr">
            <a:normAutofit fontScale="92500"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Προσεκτική επιλογή </a:t>
            </a:r>
            <a:r>
              <a:rPr lang="el-GR" dirty="0" smtClean="0"/>
              <a:t>εργαζομένων,</a:t>
            </a:r>
          </a:p>
          <a:p>
            <a:pPr marL="0" indent="0" fontAlgn="auto">
              <a:spcAft>
                <a:spcPts val="0"/>
              </a:spcAft>
              <a:buNone/>
            </a:pPr>
            <a:r>
              <a:rPr lang="el-GR" dirty="0" smtClean="0"/>
              <a:t>Σαφής  </a:t>
            </a:r>
            <a:r>
              <a:rPr lang="el-GR" dirty="0"/>
              <a:t>περιγραφή του </a:t>
            </a:r>
            <a:r>
              <a:rPr lang="el-GR" dirty="0" smtClean="0"/>
              <a:t>ρόλου,</a:t>
            </a:r>
            <a:endParaRPr lang="el-GR" dirty="0"/>
          </a:p>
          <a:p>
            <a:pPr marL="0" indent="0" fontAlgn="auto">
              <a:spcAft>
                <a:spcPts val="0"/>
              </a:spcAft>
              <a:buNone/>
            </a:pPr>
            <a:r>
              <a:rPr lang="el-GR" dirty="0"/>
              <a:t> Ύπαρξη </a:t>
            </a:r>
            <a:r>
              <a:rPr lang="el-GR" dirty="0" smtClean="0"/>
              <a:t>κανόνων, </a:t>
            </a:r>
            <a:endParaRPr lang="el-GR" dirty="0"/>
          </a:p>
          <a:p>
            <a:pPr marL="0" indent="0" fontAlgn="auto">
              <a:spcAft>
                <a:spcPts val="0"/>
              </a:spcAft>
              <a:buNone/>
            </a:pPr>
            <a:r>
              <a:rPr lang="el-GR" dirty="0" smtClean="0"/>
              <a:t>Εκπαίδευση, </a:t>
            </a:r>
            <a:endParaRPr lang="el-GR" dirty="0"/>
          </a:p>
          <a:p>
            <a:pPr marL="0" indent="0" fontAlgn="auto">
              <a:spcAft>
                <a:spcPts val="0"/>
              </a:spcAft>
              <a:buNone/>
            </a:pPr>
            <a:r>
              <a:rPr lang="el-GR" dirty="0"/>
              <a:t>Τελετουργικά.</a:t>
            </a:r>
          </a:p>
        </p:txBody>
      </p:sp>
      <p:sp>
        <p:nvSpPr>
          <p:cNvPr id="8" name="Θέση περιεχομένου 2"/>
          <p:cNvSpPr txBox="1">
            <a:spLocks/>
          </p:cNvSpPr>
          <p:nvPr/>
        </p:nvSpPr>
        <p:spPr>
          <a:xfrm>
            <a:off x="5004048" y="1916832"/>
            <a:ext cx="3744416" cy="720080"/>
          </a:xfrm>
          <a:prstGeom prst="rect">
            <a:avLst/>
          </a:prstGeom>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b="1" dirty="0"/>
              <a:t>Έξω από τον οργανισμό</a:t>
            </a:r>
          </a:p>
        </p:txBody>
      </p:sp>
      <p:sp>
        <p:nvSpPr>
          <p:cNvPr id="9" name="Βέλος προς τα κάτω 8" title="βέλος με φορά προς τα κάτω"/>
          <p:cNvSpPr/>
          <p:nvPr/>
        </p:nvSpPr>
        <p:spPr>
          <a:xfrm>
            <a:off x="6804248" y="2996952"/>
            <a:ext cx="432048" cy="576064"/>
          </a:xfrm>
          <a:prstGeom prst="down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Θέση περιεχομένου 2"/>
          <p:cNvSpPr txBox="1">
            <a:spLocks/>
          </p:cNvSpPr>
          <p:nvPr/>
        </p:nvSpPr>
        <p:spPr>
          <a:xfrm>
            <a:off x="4572000" y="3861048"/>
            <a:ext cx="4392488" cy="2376264"/>
          </a:xfrm>
          <a:prstGeom prst="rect">
            <a:avLst/>
          </a:prstGeom>
          <a:ln w="25400">
            <a:solidFill>
              <a:srgbClr val="1A6021"/>
            </a:solidFill>
          </a:ln>
        </p:spPr>
        <p:txBody>
          <a:bodyPr vert="horz" lIns="91440" tIns="45720" rIns="91440" bIns="45720" rtlCol="0" anchor="ctr">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Κοινωνικοποίηση του επαγγέλματος. Οι επαγγελματίες έχουν υιοθετήσει τους κανόνες, τις αξίες και την αναμενόμενη συμπεριφορά προτού εισέλθουν στον οργανισμό.</a:t>
            </a:r>
          </a:p>
        </p:txBody>
      </p:sp>
    </p:spTree>
    <p:extLst>
      <p:ext uri="{BB962C8B-B14F-4D97-AF65-F5344CB8AC3E}">
        <p14:creationId xmlns:p14="http://schemas.microsoft.com/office/powerpoint/2010/main" val="39064671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Συγκεντρωτισμός</a:t>
            </a:r>
            <a:endParaRPr lang="el-GR" dirty="0"/>
          </a:p>
        </p:txBody>
      </p:sp>
      <p:sp>
        <p:nvSpPr>
          <p:cNvPr id="3" name="Θέση περιεχομένου 2"/>
          <p:cNvSpPr>
            <a:spLocks noGrp="1"/>
          </p:cNvSpPr>
          <p:nvPr>
            <p:ph idx="1"/>
          </p:nvPr>
        </p:nvSpPr>
        <p:spPr/>
        <p:txBody>
          <a:bodyPr/>
          <a:lstStyle/>
          <a:p>
            <a:r>
              <a:rPr lang="el-GR" dirty="0"/>
              <a:t>Αφορά στον βαθμό που η λήψη των αποφάσεων έχει συγκεντρωθεί σε ένα σημείο του οργανισμού.</a:t>
            </a:r>
          </a:p>
          <a:p>
            <a:r>
              <a:rPr lang="el-GR" dirty="0"/>
              <a:t>Είναι δύσκολο να εντοπιστούν τα κέντρα λήψης των αποφάσεων γιατί πίσω από το επίσημο οργανόγραμμα και την επίσημη εξουσία υπάρχει η ανεπίσημη δομή της οργάνωσης. Είναι η αλληλεπίδραση των διαφόρων ομάδων.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38021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Οργανισμός</a:t>
            </a:r>
            <a:endParaRPr lang="el-GR" dirty="0"/>
          </a:p>
        </p:txBody>
      </p:sp>
      <p:sp>
        <p:nvSpPr>
          <p:cNvPr id="3" name="Θέση περιεχομένου 2"/>
          <p:cNvSpPr>
            <a:spLocks noGrp="1"/>
          </p:cNvSpPr>
          <p:nvPr>
            <p:ph idx="1"/>
          </p:nvPr>
        </p:nvSpPr>
        <p:spPr/>
        <p:txBody>
          <a:bodyPr/>
          <a:lstStyle/>
          <a:p>
            <a:pPr marL="0" indent="0">
              <a:buNone/>
            </a:pPr>
            <a:r>
              <a:rPr lang="el-GR" dirty="0"/>
              <a:t>Κάθε οργανισμός διαθέτει:</a:t>
            </a:r>
          </a:p>
          <a:p>
            <a:r>
              <a:rPr lang="el-GR" dirty="0"/>
              <a:t>Επίσημη οργανωτική δομή-ορατή με υψηλό επίπεδο σχεδιασμού. </a:t>
            </a:r>
          </a:p>
          <a:p>
            <a:r>
              <a:rPr lang="el-GR" dirty="0"/>
              <a:t>Ανεπίσημη οργανωτική δομή  είναι γενικά κοινωνική– δεν διαθέτει σχεδιασμό και είναι συχνά αφανής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960530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cac5f3953f16bc56aefc5595685127df4bb3561"/>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1149</TotalTime>
  <Words>3324</Words>
  <Application>Microsoft Office PowerPoint</Application>
  <PresentationFormat>On-screen Show (4:3)</PresentationFormat>
  <Paragraphs>499</Paragraphs>
  <Slides>70</Slides>
  <Notes>3</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OC_template_updated</vt:lpstr>
      <vt:lpstr>Διοίκηση Νοσηλευτικής Μονάδας</vt:lpstr>
      <vt:lpstr>Οργανωτική δομή</vt:lpstr>
      <vt:lpstr>Χαρακτηριστικά  των οργανώσεων</vt:lpstr>
      <vt:lpstr>Πολυπλοκότητα (1 από 2)</vt:lpstr>
      <vt:lpstr>Πολυπλοκότητα (2 από 2)</vt:lpstr>
      <vt:lpstr>Τυποποίηση (1 από 2)</vt:lpstr>
      <vt:lpstr>Τυποποίηση (2 από 2)</vt:lpstr>
      <vt:lpstr>Συγκεντρωτισμός</vt:lpstr>
      <vt:lpstr>Οργανισμός</vt:lpstr>
      <vt:lpstr>Διάρθρωση νοσοκομείου</vt:lpstr>
      <vt:lpstr>Τι είναι το οργανόγραμμα?</vt:lpstr>
      <vt:lpstr>Οργανόγραμμα (1 από 8)</vt:lpstr>
      <vt:lpstr>Οργανόγραμμα (2 από 8)</vt:lpstr>
      <vt:lpstr>Οργανόγραμμα (3 από 8)</vt:lpstr>
      <vt:lpstr>Οργανόγραμμα (4 από 8)</vt:lpstr>
      <vt:lpstr>Οργανόγραμμα (5 από 8)</vt:lpstr>
      <vt:lpstr>Οργανόγραμμα (6 από 8)</vt:lpstr>
      <vt:lpstr>Οργανόγραμμα (7 από 8)</vt:lpstr>
      <vt:lpstr>Οργανόγραμμα (8 από 8)</vt:lpstr>
      <vt:lpstr>Εξουσία (1 από 3)</vt:lpstr>
      <vt:lpstr>Εξουσία (2 από 3)</vt:lpstr>
      <vt:lpstr>Εξουσία (3 από 3)</vt:lpstr>
      <vt:lpstr>Γραμμική εξουσία (1 από 2) </vt:lpstr>
      <vt:lpstr>Γραμμική εξουσία (2 από 2) </vt:lpstr>
      <vt:lpstr>Επιλεκτική εξουσία (1 από 3) </vt:lpstr>
      <vt:lpstr>Επιλεκτική εξουσία (2 από 3) </vt:lpstr>
      <vt:lpstr>Επιλεκτική εξουσία (3 από 3) </vt:lpstr>
      <vt:lpstr>Λειτουργική εξουσία (1 από 2)</vt:lpstr>
      <vt:lpstr>Λειτουργική εξουσία (2 από 2)</vt:lpstr>
      <vt:lpstr>Η διοικητική ιεραρχία στα δημόσια νοσοκομεία</vt:lpstr>
      <vt:lpstr>Εύρος ελέγχου (span of control)</vt:lpstr>
      <vt:lpstr>Εύρος ελέγχου και ιεραρχικά επίπεδα (1 από 4) </vt:lpstr>
      <vt:lpstr>Εύρος ελέγχου και ιεραρχικά επίπεδα (2 από 4) </vt:lpstr>
      <vt:lpstr>Εύρος ελέγχου και ιεραρχικά επίπεδα (3 από 4) </vt:lpstr>
      <vt:lpstr>Εύρος ελέγχου και ιεραρχικά επίπεδα (4 από 4) </vt:lpstr>
      <vt:lpstr>Διοίκηση ελληνικών δημόσιων νοσοκομείων (1 από 2)</vt:lpstr>
      <vt:lpstr>Διοίκηση ελληνικών δημόσιων νοσοκομείων (2 από 2)</vt:lpstr>
      <vt:lpstr>Επίπεδα διοίκησης νοσηλευτικής υπηρεσίας</vt:lpstr>
      <vt:lpstr>Ιεραρχία Νοσηλευτικής Υπηρεσίας (1 από 2)</vt:lpstr>
      <vt:lpstr>Ιεραρχία Νοσηλευτικής Υπηρεσίας (2 από 2)</vt:lpstr>
      <vt:lpstr>Δεξιότητες – Ικανότητες </vt:lpstr>
      <vt:lpstr>Πιθανά προβλήματα </vt:lpstr>
      <vt:lpstr>Δομή νοσηλευτικής οργάνωσης (1 από 3) </vt:lpstr>
      <vt:lpstr>Δομή νοσηλευτικής οργάνωσης (2 από 3) </vt:lpstr>
      <vt:lpstr>Δομή νοσηλευτικής οργάνωσης (3 από 3) </vt:lpstr>
      <vt:lpstr>Ανάθεση  καθηκόντων (1 από 5)</vt:lpstr>
      <vt:lpstr>Ανάθεση  καθηκόντων (2 από 5)</vt:lpstr>
      <vt:lpstr>Ανάθεση  καθηκόντων (3 από 5)</vt:lpstr>
      <vt:lpstr>Ανάθεση  καθηκόντων (4 από 5)</vt:lpstr>
      <vt:lpstr>Ανάθεση  καθηκόντων (5 από 5)</vt:lpstr>
      <vt:lpstr>Συχνά σφάλματα στην ανάθεση καθηκόντων (1 από 2)</vt:lpstr>
      <vt:lpstr>Συχνά σφάλματα στην ανάθεση καθηκόντων (2 από 2)</vt:lpstr>
      <vt:lpstr>Οφέλη από την ανάθεση αρμοδιοτήτων (1 από 2)</vt:lpstr>
      <vt:lpstr>Οφέλη από την ανάθεση αρμοδιοτήτων (2 από 2)</vt:lpstr>
      <vt:lpstr>Διαδικασία ανάθεσης αρμοδιοτήτων</vt:lpstr>
      <vt:lpstr>Οργάνωση ή σύστημα νοσηλευτικής εργασίας</vt:lpstr>
      <vt:lpstr>Ολικής φροντίδας ή κατά ασθενή</vt:lpstr>
      <vt:lpstr>Πλεονεκτήματα</vt:lpstr>
      <vt:lpstr>Μειονεκτήματα </vt:lpstr>
      <vt:lpstr>Λειτουργική ή κατ εργασία οργάνωση</vt:lpstr>
      <vt:lpstr>Λειτουργική νοσηλευτική φροντίδα</vt:lpstr>
      <vt:lpstr>Ομαδική νοσηλευτική</vt:lpstr>
      <vt:lpstr>Πλεονεκτήματα-Μειονεκτήματα</vt:lpstr>
      <vt:lpstr>Ομαδική νοσηλευτική φροντίδα</vt:lpstr>
      <vt:lpstr>Πρωτοβάθμια νοσηλευτική</vt:lpstr>
      <vt:lpstr>Πλεονεκτήματα - Μειονεκτήματα</vt:lpstr>
      <vt:lpstr>PowerPoint Presentation</vt:lpstr>
      <vt:lpstr>Διαχείριση περιστατικών</vt:lpstr>
      <vt:lpstr>Βιβλιογραφία</vt:lpstr>
      <vt:lpstr>Τέλος Ενότητας</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alex</cp:lastModifiedBy>
  <cp:revision>52</cp:revision>
  <dcterms:created xsi:type="dcterms:W3CDTF">2014-06-03T06:45:42Z</dcterms:created>
  <dcterms:modified xsi:type="dcterms:W3CDTF">2015-09-21T13:14:06Z</dcterms:modified>
</cp:coreProperties>
</file>