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56" r:id="rId3"/>
    <p:sldId id="271" r:id="rId4"/>
    <p:sldId id="285" r:id="rId5"/>
    <p:sldId id="284" r:id="rId6"/>
    <p:sldId id="273" r:id="rId7"/>
    <p:sldId id="274" r:id="rId8"/>
    <p:sldId id="276" r:id="rId9"/>
    <p:sldId id="277" r:id="rId10"/>
    <p:sldId id="278" r:id="rId11"/>
    <p:sldId id="279" r:id="rId12"/>
    <p:sldId id="286" r:id="rId13"/>
    <p:sldId id="282" r:id="rId14"/>
    <p:sldId id="283" r:id="rId15"/>
    <p:sldId id="257" r:id="rId16"/>
    <p:sldId id="262" r:id="rId17"/>
    <p:sldId id="264" r:id="rId18"/>
    <p:sldId id="269" r:id="rId19"/>
    <p:sldId id="270" r:id="rId20"/>
    <p:sldId id="266" r:id="rId21"/>
    <p:sldId id="261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54" autoAdjust="0"/>
    <p:restoredTop sz="94670" autoAdjust="0"/>
  </p:normalViewPr>
  <p:slideViewPr>
    <p:cSldViewPr>
      <p:cViewPr varScale="1">
        <p:scale>
          <a:sx n="69" d="100"/>
          <a:sy n="69" d="100"/>
        </p:scale>
        <p:origin x="15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altose" TargetMode="External"/><Relationship Id="rId13" Type="http://schemas.openxmlformats.org/officeDocument/2006/relationships/hyperlink" Target="https://en.wikipedia.org/wiki/Disaccharide" TargetMode="External"/><Relationship Id="rId3" Type="http://schemas.openxmlformats.org/officeDocument/2006/relationships/hyperlink" Target="https://en.wikipedia.org/wiki/Glucose" TargetMode="External"/><Relationship Id="rId7" Type="http://schemas.openxmlformats.org/officeDocument/2006/relationships/hyperlink" Target="https://en.wikipedia.org/wiki/Lactose" TargetMode="External"/><Relationship Id="rId12" Type="http://schemas.openxmlformats.org/officeDocument/2006/relationships/hyperlink" Target="https://en.wikipedia.org/wiki/Glucosamine" TargetMode="External"/><Relationship Id="rId2" Type="http://schemas.openxmlformats.org/officeDocument/2006/relationships/hyperlink" Target="https://en.wikipedia.org/wiki/Sucros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Galactose" TargetMode="External"/><Relationship Id="rId11" Type="http://schemas.openxmlformats.org/officeDocument/2006/relationships/hyperlink" Target="https://en.wikipedia.org/wiki/Chitobiose" TargetMode="External"/><Relationship Id="rId5" Type="http://schemas.openxmlformats.org/officeDocument/2006/relationships/hyperlink" Target="https://en.wikipedia.org/wiki/Lactulose" TargetMode="External"/><Relationship Id="rId10" Type="http://schemas.openxmlformats.org/officeDocument/2006/relationships/hyperlink" Target="https://en.wikipedia.org/wiki/Cellobiose" TargetMode="External"/><Relationship Id="rId4" Type="http://schemas.openxmlformats.org/officeDocument/2006/relationships/hyperlink" Target="https://en.wikipedia.org/wiki/Fructose" TargetMode="External"/><Relationship Id="rId9" Type="http://schemas.openxmlformats.org/officeDocument/2006/relationships/hyperlink" Target="https://en.wikipedia.org/wiki/Trehalos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Branch_unbranch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DL-Glucose.svg#/media/File:DL-Glucose.svg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ons.wikimedia.org/wiki/File:Alpha-D-Glucopyranose.svg" TargetMode="External"/><Relationship Id="rId5" Type="http://schemas.openxmlformats.org/officeDocument/2006/relationships/image" Target="../media/image7.png"/><Relationship Id="rId4" Type="http://schemas.openxmlformats.org/officeDocument/2006/relationships/hyperlink" Target="https://commons.wikimedia.org/wiki/User:NEUROtiker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2</a:t>
            </a:r>
            <a:r>
              <a:rPr lang="el-GR" sz="2600" dirty="0" smtClean="0"/>
              <a:t>: Υδατάνθρακες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Σακχαρόζη, Κυτταρίνη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</a:rPr>
              <a:t>Σακχαρόζη</a:t>
            </a:r>
            <a:r>
              <a:rPr lang="el-GR" altLang="el-GR" dirty="0"/>
              <a:t> </a:t>
            </a:r>
            <a:r>
              <a:rPr lang="el-GR" altLang="el-GR" dirty="0">
                <a:sym typeface="Monotype Sorts" pitchFamily="2" charset="2"/>
              </a:rPr>
              <a:t> Γλυκόζη + Φρουκτόζη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διασπάται γρήγορα όταν έρθει σε επαφή με εντερικό τοίχωμα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Φρουκτόζη</a:t>
            </a:r>
            <a:r>
              <a:rPr lang="el-GR" altLang="el-GR" dirty="0">
                <a:sym typeface="Monotype Sorts" pitchFamily="2" charset="2"/>
              </a:rPr>
              <a:t>: μεταβολισμός ανεξάρτητος από την ινσουλίνη 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Σακχαρώδης </a:t>
            </a: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διαβήτης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olidFill>
                  <a:schemeClr val="accent1"/>
                </a:solidFill>
                <a:sym typeface="Monotype Sorts" pitchFamily="2" charset="2"/>
              </a:rPr>
              <a:t>Κυτταρίνη: </a:t>
            </a:r>
            <a:r>
              <a:rPr lang="el-GR" altLang="el-GR" dirty="0">
                <a:sym typeface="Monotype Sorts" pitchFamily="2" charset="2"/>
              </a:rPr>
              <a:t>δεν αξιοποιείται γιατί ο οργανισμός δεν διαθέτει αντίστοιχο ένζυμο</a:t>
            </a:r>
            <a:endParaRPr lang="el-GR" altLang="el-GR" sz="2800" dirty="0">
              <a:sym typeface="Monotype Sorts" pitchFamily="2" charset="2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618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Είδη δισακχαριτών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/>
        </p:nvGraphicFramePr>
        <p:xfrm>
          <a:off x="457200" y="1705451"/>
          <a:ext cx="8229600" cy="402336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Disaccharide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1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Unit 2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Bond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2" tooltip="Sucrose"/>
                        </a:rPr>
                        <a:t>Sucrose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table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cane sugar</a:t>
                      </a:r>
                      <a:r>
                        <a:rPr lang="en-US" dirty="0">
                          <a:effectLst/>
                        </a:rPr>
                        <a:t>, </a:t>
                      </a:r>
                      <a:r>
                        <a:rPr lang="en-US" i="1" dirty="0">
                          <a:effectLst/>
                        </a:rPr>
                        <a:t>beet sugar</a:t>
                      </a:r>
                      <a:r>
                        <a:rPr lang="en-US" dirty="0">
                          <a:effectLst/>
                        </a:rPr>
                        <a:t>, or </a:t>
                      </a:r>
                      <a:r>
                        <a:rPr lang="en-US" i="1" dirty="0">
                          <a:effectLst/>
                        </a:rPr>
                        <a:t>saccharose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3" tooltip="Glucose"/>
                        </a:rPr>
                        <a:t>Glucose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4" tooltip="Fructose"/>
                        </a:rPr>
                        <a:t>Fructose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α(1→2)β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5" tooltip="Lactulose"/>
                        </a:rPr>
                        <a:t>Lactulose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6" tooltip="Galactose"/>
                        </a:rPr>
                        <a:t>Galactose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Fructose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7" tooltip="Lactose"/>
                        </a:rPr>
                        <a:t>Lactose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milk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Galactose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8" tooltip="Maltose"/>
                        </a:rPr>
                        <a:t>Maltose</a:t>
                      </a:r>
                      <a:r>
                        <a:rPr lang="en-US" dirty="0">
                          <a:effectLst/>
                        </a:rPr>
                        <a:t> (</a:t>
                      </a:r>
                      <a:r>
                        <a:rPr lang="en-US" i="1" dirty="0">
                          <a:effectLst/>
                        </a:rPr>
                        <a:t>malt sugar</a:t>
                      </a:r>
                      <a:r>
                        <a:rPr lang="en-US" dirty="0"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9" tooltip="Trehalose"/>
                        </a:rPr>
                        <a:t>Trehalose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α(1→1)α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0" tooltip="Cellobiose"/>
                        </a:rPr>
                        <a:t>Cellobiose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1" tooltip="Chitobiose"/>
                        </a:rPr>
                        <a:t>Chitobiose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B0080"/>
                          </a:solidFill>
                          <a:effectLst/>
                          <a:hlinkClick r:id="rId12" tooltip="Glucosamine"/>
                        </a:rPr>
                        <a:t>Glucosamine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Glucosamine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>
                          <a:effectLst/>
                        </a:rPr>
                        <a:t>β(1→4)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1704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l-GR" alt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1979712" y="6165304"/>
            <a:ext cx="37507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+mn-lt"/>
                <a:hlinkClick r:id="rId13"/>
              </a:rPr>
              <a:t>https://en.wikipedia.org/wiki/Disaccharide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4204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Έλλειψη υδατανθράκων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Δεν υπάρχει απαραίτητος υδα/κας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Ελάχιστη ημερήσια ποσότητα  1/10 της ενεργειακής πρόσληψης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Διατροφή φτωχή σε υδα/κες: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μειώνει ανεκτικότητα γλυκόζης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υπογλυκαιμία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κετονοσώματα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ελεύθερα λιπαρά οξέα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μεταβολισμός νερό, μεταλλικά άλατα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68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Άμυλο ή ζάχαρη;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altLang="el-GR" dirty="0" smtClean="0"/>
              <a:t>Προτιμώνται οι </a:t>
            </a:r>
            <a:r>
              <a:rPr lang="el-GR" altLang="el-GR" dirty="0" smtClean="0">
                <a:solidFill>
                  <a:schemeClr val="tx2"/>
                </a:solidFill>
              </a:rPr>
              <a:t>πολυσακχαρίτες</a:t>
            </a:r>
            <a:endParaRPr lang="el-GR" altLang="el-GR" dirty="0" smtClean="0"/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βραδείας απορρόφησης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γλυκαιμικός δείκτης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διαιτητικές ίνες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περιέχουν θρεπτικά συστατικά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dirty="0" smtClean="0">
                <a:solidFill>
                  <a:schemeClr val="tx2"/>
                </a:solidFill>
              </a:rPr>
              <a:t>Μονο-, δισακχαρίτες</a:t>
            </a:r>
            <a:r>
              <a:rPr lang="el-GR" altLang="el-GR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προκαλούν τερηδόνα, </a:t>
            </a:r>
          </a:p>
          <a:p>
            <a:pPr lvl="1" eaLnBrk="1" hangingPunct="1">
              <a:lnSpc>
                <a:spcPct val="90000"/>
              </a:lnSpc>
            </a:pPr>
            <a:r>
              <a:rPr lang="el-GR" altLang="el-GR" dirty="0" smtClean="0"/>
              <a:t>κενές θερμίδες</a:t>
            </a:r>
          </a:p>
        </p:txBody>
      </p:sp>
    </p:spTree>
    <p:extLst>
      <p:ext uri="{BB962C8B-B14F-4D97-AF65-F5344CB8AC3E}">
        <p14:creationId xmlns:p14="http://schemas.microsoft.com/office/powerpoint/2010/main" val="381170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2</a:t>
            </a:r>
            <a:r>
              <a:rPr lang="en-US" sz="2000" dirty="0" smtClean="0"/>
              <a:t>:</a:t>
            </a:r>
            <a:r>
              <a:rPr lang="el-GR" sz="2000" dirty="0" smtClean="0"/>
              <a:t> Υδατάνθρακες».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Ορισμός</a:t>
            </a:r>
            <a:endParaRPr lang="el-GR" altLang="el-GR" sz="24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οργανικές ενώσεις  με παρόμοια χημική δομή: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C H</a:t>
            </a:r>
            <a:r>
              <a:rPr lang="el-GR" altLang="el-GR" sz="2400" baseline="-25000" dirty="0" smtClean="0"/>
              <a:t>2</a:t>
            </a:r>
            <a:r>
              <a:rPr lang="el-GR" altLang="el-GR" sz="2400" dirty="0" smtClean="0"/>
              <a:t>O επαναλαμβάνεται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Κατηγορίες</a:t>
            </a:r>
            <a:r>
              <a:rPr lang="el-GR" altLang="el-GR" sz="2400" dirty="0" smtClean="0">
                <a:solidFill>
                  <a:schemeClr val="tx2"/>
                </a:solidFill>
              </a:rPr>
              <a:t> </a:t>
            </a:r>
            <a:r>
              <a:rPr lang="el-GR" altLang="el-GR" sz="2400" dirty="0" smtClean="0"/>
              <a:t>σημαντικές στη διατροφή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μονοσακχαρίτες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δισακχαρίτες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πολυσακχαρίτες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Άμυλο = αμυλόζη + αμυλοπεκτίνη.  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400" dirty="0" smtClean="0"/>
              <a:t>ο επικρατέστερος υδα/κας  στη διατροφή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 smtClean="0"/>
              <a:t>δημητριακά, πατάτες</a:t>
            </a:r>
          </a:p>
          <a:p>
            <a:pPr eaLnBrk="1" hangingPunct="1">
              <a:lnSpc>
                <a:spcPct val="90000"/>
              </a:lnSpc>
            </a:pPr>
            <a:endParaRPr lang="el-GR" altLang="el-GR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400" dirty="0" smtClean="0"/>
              <a:t>			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Υδατάνθρακες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225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Οι πολυσακχαρίτες περιέχουν διακλαδώσεις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8194" name="Picture 2" descr="File:Branch unbran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84784"/>
            <a:ext cx="5048250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19850" y="4476809"/>
            <a:ext cx="2915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Branch unbranch</a:t>
            </a:r>
            <a:r>
              <a:rPr lang="en-US" sz="1600" dirty="0">
                <a:latin typeface="+mn-lt"/>
              </a:rPr>
              <a:t>" by </a:t>
            </a:r>
            <a:r>
              <a:rPr lang="en-US" sz="1600" dirty="0" smtClean="0">
                <a:latin typeface="+mn-lt"/>
              </a:rPr>
              <a:t>jphwang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285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Χημική δομή μονοσακχαρίτη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9218" name="Picture 2" descr="File:DL-Glucose.sv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57325"/>
            <a:ext cx="3438525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j-lt"/>
              </a:rPr>
              <a:t>"</a:t>
            </a:r>
            <a:r>
              <a:rPr lang="en-US" sz="1600" dirty="0">
                <a:latin typeface="+mj-lt"/>
                <a:hlinkClick r:id="rId3"/>
              </a:rPr>
              <a:t>DL-Glucose</a:t>
            </a:r>
            <a:r>
              <a:rPr lang="en-US" sz="1600" dirty="0">
                <a:latin typeface="+mj-lt"/>
              </a:rPr>
              <a:t>" </a:t>
            </a:r>
            <a:r>
              <a:rPr lang="el-GR" sz="1600" dirty="0" smtClean="0">
                <a:latin typeface="+mj-lt"/>
              </a:rPr>
              <a:t>από</a:t>
            </a:r>
            <a:r>
              <a:rPr lang="en-US" sz="1600" dirty="0" smtClean="0">
                <a:latin typeface="+mj-lt"/>
              </a:rPr>
              <a:t> </a:t>
            </a:r>
            <a:r>
              <a:rPr lang="en-US" sz="1600" dirty="0" smtClean="0">
                <a:latin typeface="+mj-lt"/>
                <a:hlinkClick r:id="rId4"/>
              </a:rPr>
              <a:t>NEUROtiker</a:t>
            </a:r>
            <a:r>
              <a:rPr lang="el-GR" sz="1600" dirty="0" smtClean="0">
                <a:latin typeface="+mj-lt"/>
              </a:rPr>
              <a:t>, διαθέσιμο ως κοινό κτήμα</a:t>
            </a:r>
            <a:endParaRPr lang="el-GR" sz="1600" dirty="0">
              <a:latin typeface="+mj-lt"/>
            </a:endParaRPr>
          </a:p>
        </p:txBody>
      </p:sp>
      <p:pic>
        <p:nvPicPr>
          <p:cNvPr id="9220" name="Picture 4" descr="File:Alpha-D-Glucopyranose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988840"/>
            <a:ext cx="2293496" cy="248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572000" y="530120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6"/>
              </a:rPr>
              <a:t>Alpha-D-Glucopyranose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  <a:hlinkClick r:id="rId4"/>
              </a:rPr>
              <a:t>NEUROtiker</a:t>
            </a:r>
            <a:r>
              <a:rPr lang="el-GR" sz="1600" dirty="0" smtClean="0">
                <a:latin typeface="+mn-lt"/>
              </a:rPr>
              <a:t>, 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6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και ενεργειακή αξία</a:t>
            </a:r>
            <a:endParaRPr lang="el-GR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l-GR" altLang="el-GR" sz="2400" dirty="0" smtClean="0"/>
              <a:t>Περιέχονται κυρίως σε τροφές φυτικής προέλευσης, ελάχιστα σε ζωικής  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Ρόλος</a:t>
            </a:r>
          </a:p>
          <a:p>
            <a:pPr eaLnBrk="1" hangingPunct="1"/>
            <a:r>
              <a:rPr lang="el-GR" altLang="el-GR" sz="2400" dirty="0" smtClean="0"/>
              <a:t>Πηγή ενέργειας </a:t>
            </a:r>
          </a:p>
          <a:p>
            <a:pPr lvl="1" eaLnBrk="1" hangingPunct="1"/>
            <a:r>
              <a:rPr lang="el-GR" altLang="el-GR" sz="2400" dirty="0" smtClean="0"/>
              <a:t>για συνέχιση ζωτικής σημασίας λειτουργιών</a:t>
            </a:r>
          </a:p>
          <a:p>
            <a:pPr lvl="1" eaLnBrk="1" hangingPunct="1"/>
            <a:r>
              <a:rPr lang="el-GR" altLang="el-GR" sz="2400" dirty="0" smtClean="0"/>
              <a:t>για παραγωγή έργου</a:t>
            </a:r>
          </a:p>
          <a:p>
            <a:pPr eaLnBrk="1" hangingPunct="1"/>
            <a:r>
              <a:rPr lang="el-GR" altLang="el-GR" sz="2400" dirty="0" smtClean="0"/>
              <a:t>Δότες ατόμων C για βιοσυνθέσεις</a:t>
            </a:r>
          </a:p>
          <a:p>
            <a:pPr eaLnBrk="1" hangingPunct="1"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Ενεργειακή αξία </a:t>
            </a:r>
            <a:r>
              <a:rPr lang="el-GR" altLang="el-GR" sz="2400" dirty="0" smtClean="0"/>
              <a:t>17 kJ = 4,1 kcal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Η απορροφήσιμη / μεταβολίσιμη μορφή είναι πάντα ο μονοσακχαρίτης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32511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στο επίκεντρο του μεταβολισμού υδ/κων</a:t>
            </a:r>
          </a:p>
          <a:p>
            <a:pPr eaLnBrk="1" hangingPunct="1">
              <a:lnSpc>
                <a:spcPct val="110000"/>
              </a:lnSpc>
            </a:pPr>
            <a:r>
              <a:rPr lang="el-GR" altLang="el-GR" sz="2400" dirty="0" smtClean="0"/>
              <a:t>συγκέντρωσή της στο αίμα ρυθμίζεται από ορμόνες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ινσουλίνη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γλυκαγόνη</a:t>
            </a:r>
          </a:p>
          <a:p>
            <a:pPr lvl="1"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προκειμένου να υπάρχει άμεσα διαθέσιμη πηγή ενέργειας για τα όργανα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b="1" dirty="0" smtClean="0">
                <a:solidFill>
                  <a:schemeClr val="tx2"/>
                </a:solidFill>
              </a:rPr>
              <a:t>μεταβολισμός</a:t>
            </a:r>
            <a:r>
              <a:rPr lang="el-GR" altLang="el-GR" sz="2400" dirty="0" smtClean="0"/>
              <a:t> σε κυτταρικό επίπεδο: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l-GR" altLang="el-GR" sz="2400" dirty="0" smtClean="0"/>
              <a:t>διάσπαση γλυκόζης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μεταφορά ενέργειας στο ATP </a:t>
            </a:r>
            <a:r>
              <a:rPr lang="el-GR" altLang="el-GR" sz="2400" dirty="0" smtClean="0">
                <a:sym typeface="Monotype Sorts" pitchFamily="2" charset="2"/>
              </a:rPr>
              <a:t> </a:t>
            </a:r>
            <a:r>
              <a:rPr lang="el-GR" altLang="el-GR" sz="2400" dirty="0" smtClean="0"/>
              <a:t> στη διάθεση των οργάνων σαν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χημική 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μηχανική</a:t>
            </a:r>
          </a:p>
          <a:p>
            <a:pPr lvl="1" eaLnBrk="1" hangingPunct="1">
              <a:lnSpc>
                <a:spcPct val="110000"/>
              </a:lnSpc>
            </a:pPr>
            <a:r>
              <a:rPr lang="el-GR" altLang="el-GR" sz="2400" dirty="0" smtClean="0"/>
              <a:t>οσμωτική ενέργεια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129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</a:rPr>
              <a:t>Αναερόβια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γαλακτικό οξύ (μύες) </a:t>
            </a:r>
            <a:r>
              <a:rPr lang="el-GR" altLang="el-GR" sz="2800" dirty="0" smtClean="0">
                <a:sym typeface="Monotype Sorts" pitchFamily="2" charset="2"/>
              </a:rPr>
              <a:t> </a:t>
            </a:r>
            <a:r>
              <a:rPr lang="el-GR" altLang="el-GR" sz="2800" dirty="0" smtClean="0"/>
              <a:t>ενέργεια </a:t>
            </a:r>
            <a:r>
              <a:rPr lang="el-GR" altLang="el-GR" sz="2800" dirty="0" smtClean="0">
                <a:sym typeface="Symbol" pitchFamily="18" charset="2"/>
              </a:rPr>
              <a:t></a:t>
            </a:r>
          </a:p>
          <a:p>
            <a:pPr eaLnBrk="1" hangingPunct="1"/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Αερόβια</a:t>
            </a:r>
            <a:r>
              <a:rPr lang="el-GR" altLang="el-GR" sz="2800" dirty="0" smtClean="0">
                <a:sym typeface="Symbol" pitchFamily="18" charset="2"/>
              </a:rPr>
              <a:t> </a:t>
            </a:r>
            <a:r>
              <a:rPr lang="el-GR" altLang="el-GR" sz="2800" dirty="0" smtClean="0">
                <a:sym typeface="Monotype Sorts" pitchFamily="2" charset="2"/>
              </a:rPr>
              <a:t> κύκλος του Krebs  Διοξείδιο άνθρακα + νερό  ενέργεια </a:t>
            </a:r>
            <a:r>
              <a:rPr lang="el-GR" altLang="el-GR" sz="2800" dirty="0" smtClean="0">
                <a:sym typeface="Symbol" pitchFamily="18" charset="2"/>
              </a:rPr>
              <a:t></a:t>
            </a:r>
          </a:p>
          <a:p>
            <a:pPr eaLnBrk="1" hangingPunct="1"/>
            <a:r>
              <a:rPr lang="el-GR" altLang="el-GR" sz="2800" dirty="0" smtClean="0">
                <a:sym typeface="Symbol" pitchFamily="18" charset="2"/>
              </a:rPr>
              <a:t>Η αύξηση συγκέντρωση γλυκόζης ενεργοποιεί την έκκριση </a:t>
            </a:r>
            <a:r>
              <a:rPr lang="el-GR" altLang="el-GR" sz="2800" b="1" dirty="0" smtClean="0">
                <a:solidFill>
                  <a:schemeClr val="accent1"/>
                </a:solidFill>
                <a:sym typeface="Symbol" pitchFamily="18" charset="2"/>
              </a:rPr>
              <a:t>ινσουλίνης</a:t>
            </a:r>
            <a:r>
              <a:rPr lang="el-GR" altLang="el-GR" sz="2800" b="1" dirty="0" smtClean="0">
                <a:sym typeface="Symbol" pitchFamily="18" charset="2"/>
              </a:rPr>
              <a:t> 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γλυκόζης σε γλυκογόνο</a:t>
            </a:r>
          </a:p>
          <a:p>
            <a:pPr lvl="1" eaLnBrk="1" hangingPunct="1"/>
            <a:r>
              <a:rPr lang="el-GR" altLang="el-GR" dirty="0" smtClean="0">
                <a:sym typeface="Symbol" pitchFamily="18" charset="2"/>
              </a:rPr>
              <a:t>μετατροπή της γλυκόζης σε λίπος</a:t>
            </a:r>
            <a:endParaRPr lang="el-GR" altLang="el-GR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Γλυκόλυση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1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/>
              <a:t>Αποθήκη υδατανθράκων </a:t>
            </a:r>
          </a:p>
          <a:p>
            <a:pPr eaLnBrk="1" hangingPunct="1"/>
            <a:r>
              <a:rPr lang="el-GR" altLang="el-GR" sz="2800" dirty="0" smtClean="0"/>
              <a:t>Ηπαρ, μύες </a:t>
            </a:r>
          </a:p>
          <a:p>
            <a:pPr eaLnBrk="1" hangingPunct="1"/>
            <a:r>
              <a:rPr lang="el-GR" altLang="el-GR" sz="2800" dirty="0" smtClean="0"/>
              <a:t>300 - 400 g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1250-1650 kcal </a:t>
            </a:r>
          </a:p>
          <a:p>
            <a:pPr eaLnBrk="1" hangingPunct="1"/>
            <a:r>
              <a:rPr lang="el-GR" altLang="el-GR" sz="2800" dirty="0" smtClean="0"/>
              <a:t>μικρής σημασίας αποθήκη ενέργειας σε σχέση με το λιπώδη ιστό </a:t>
            </a:r>
            <a:r>
              <a:rPr lang="el-GR" altLang="el-GR" sz="2800" dirty="0" smtClean="0">
                <a:sym typeface="Monotype Sorts" pitchFamily="2" charset="2"/>
              </a:rPr>
              <a:t></a:t>
            </a:r>
            <a:r>
              <a:rPr lang="el-GR" altLang="el-GR" sz="2800" dirty="0" smtClean="0"/>
              <a:t> εξαντλείται γρήγορα σε:</a:t>
            </a:r>
          </a:p>
          <a:p>
            <a:pPr lvl="1" eaLnBrk="1" hangingPunct="1"/>
            <a:r>
              <a:rPr lang="el-GR" altLang="el-GR" dirty="0" smtClean="0"/>
              <a:t>καταστάσεις πείνας ή </a:t>
            </a:r>
          </a:p>
          <a:p>
            <a:pPr lvl="1" eaLnBrk="1" hangingPunct="1"/>
            <a:r>
              <a:rPr lang="el-GR" altLang="el-GR" dirty="0" smtClean="0"/>
              <a:t>έντονης σωματικής δραστηριότητας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Γλυκογόνο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938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sz="2800" dirty="0" smtClean="0">
                <a:solidFill>
                  <a:schemeClr val="accent1"/>
                </a:solidFill>
              </a:rPr>
              <a:t>Λακτόζη</a:t>
            </a:r>
            <a:r>
              <a:rPr lang="el-GR" altLang="el-GR" sz="2800" dirty="0" smtClean="0"/>
              <a:t> </a:t>
            </a:r>
            <a:r>
              <a:rPr lang="el-GR" altLang="el-GR" sz="2800" dirty="0" smtClean="0">
                <a:sym typeface="Monotype Sorts" pitchFamily="2" charset="2"/>
              </a:rPr>
              <a:t> Γλυκόζη + Γαλακτόζη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ο μοναδικός υδα/κας για τα μωρά </a:t>
            </a:r>
          </a:p>
          <a:p>
            <a:pPr eaLnBrk="1" hangingPunct="1"/>
            <a:r>
              <a:rPr lang="el-GR" altLang="el-GR" sz="2800" dirty="0" smtClean="0">
                <a:sym typeface="Monotype Sorts" pitchFamily="2" charset="2"/>
              </a:rPr>
              <a:t>ένζυμο </a:t>
            </a:r>
            <a:r>
              <a:rPr lang="el-GR" altLang="el-GR" sz="2800" dirty="0" smtClean="0">
                <a:solidFill>
                  <a:schemeClr val="accent1"/>
                </a:solidFill>
                <a:sym typeface="Monotype Sorts" pitchFamily="2" charset="2"/>
              </a:rPr>
              <a:t>λακτάση</a:t>
            </a:r>
            <a:r>
              <a:rPr lang="el-GR" altLang="el-GR" sz="2800" dirty="0" smtClean="0">
                <a:sym typeface="Monotype Sorts" pitchFamily="2" charset="2"/>
              </a:rPr>
              <a:t> υποχωρεί με την πάροδο του χρόνου  στους ενήλικες αυξάνει την εντερική λειτουργία λόγω: 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οσμωτικής δράσης</a:t>
            </a:r>
          </a:p>
          <a:p>
            <a:pPr lvl="1" eaLnBrk="1" hangingPunct="1"/>
            <a:r>
              <a:rPr lang="el-GR" altLang="el-GR" dirty="0" smtClean="0">
                <a:sym typeface="Monotype Sorts" pitchFamily="2" charset="2"/>
              </a:rPr>
              <a:t>διαδικασίες ζύμωσης</a:t>
            </a:r>
          </a:p>
          <a:p>
            <a:pPr eaLnBrk="1" hangingPunct="1"/>
            <a:endParaRPr lang="el-GR" altLang="el-GR" sz="2400" dirty="0" smtClean="0">
              <a:sym typeface="Monotype Sorts" pitchFamily="2" charset="2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Λακτόζη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334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</TotalTime>
  <Words>1008</Words>
  <Application>Microsoft Office PowerPoint</Application>
  <PresentationFormat>Προβολή στην οθόνη (4:3)</PresentationFormat>
  <Paragraphs>184</Paragraphs>
  <Slides>20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9" baseType="lpstr">
      <vt:lpstr>Arial</vt:lpstr>
      <vt:lpstr>Calibri</vt:lpstr>
      <vt:lpstr>Courier New</vt:lpstr>
      <vt:lpstr>Monotype Sorts</vt:lpstr>
      <vt:lpstr>Symbol</vt:lpstr>
      <vt:lpstr>Times New Roman</vt:lpstr>
      <vt:lpstr>Wingdings</vt:lpstr>
      <vt:lpstr>template</vt:lpstr>
      <vt:lpstr>OC_template_updated</vt:lpstr>
      <vt:lpstr>Διατροφή-Διαιτολογία</vt:lpstr>
      <vt:lpstr>Υδατάνθρακες</vt:lpstr>
      <vt:lpstr>Οι πολυσακχαρίτες περιέχουν διακλαδώσεις</vt:lpstr>
      <vt:lpstr>Χημική δομή μονοσακχαρίτη</vt:lpstr>
      <vt:lpstr>Ρόλος και ενεργειακή αξία</vt:lpstr>
      <vt:lpstr>Γλυκόζη</vt:lpstr>
      <vt:lpstr>Γλυκόλυση</vt:lpstr>
      <vt:lpstr>Γλυκογόνο</vt:lpstr>
      <vt:lpstr>Λακτόζη</vt:lpstr>
      <vt:lpstr>Σακχαρόζη, Κυτταρίνη</vt:lpstr>
      <vt:lpstr>Είδη δισακχαριτών</vt:lpstr>
      <vt:lpstr>Έλλειψη υδατανθράκων</vt:lpstr>
      <vt:lpstr>Άμυλο ή ζάχαρη;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17</cp:revision>
  <dcterms:created xsi:type="dcterms:W3CDTF">2015-07-21T13:01:13Z</dcterms:created>
  <dcterms:modified xsi:type="dcterms:W3CDTF">2015-12-12T11:16:28Z</dcterms:modified>
</cp:coreProperties>
</file>