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29"/>
  </p:notesMasterIdLst>
  <p:handoutMasterIdLst>
    <p:handoutMasterId r:id="rId30"/>
  </p:handoutMasterIdLst>
  <p:sldIdLst>
    <p:sldId id="256" r:id="rId4"/>
    <p:sldId id="268" r:id="rId5"/>
    <p:sldId id="269" r:id="rId6"/>
    <p:sldId id="283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4" r:id="rId17"/>
    <p:sldId id="279" r:id="rId18"/>
    <p:sldId id="280" r:id="rId19"/>
    <p:sldId id="281" r:id="rId20"/>
    <p:sldId id="282" r:id="rId21"/>
    <p:sldId id="257" r:id="rId22"/>
    <p:sldId id="262" r:id="rId23"/>
    <p:sldId id="264" r:id="rId24"/>
    <p:sldId id="285" r:id="rId25"/>
    <p:sldId id="286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D2"/>
    <a:srgbClr val="F8F7F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99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56895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illiams_Froude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Alfredob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Η πειραματική μέθοδος </a:t>
            </a:r>
            <a:r>
              <a:rPr lang="en-US" sz="2600" dirty="0"/>
              <a:t>Froude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διαδικασία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484784"/>
            <a:ext cx="8435280" cy="5141165"/>
          </a:xfrm>
        </p:spPr>
        <p:txBody>
          <a:bodyPr>
            <a:normAutofit fontScale="92500"/>
          </a:bodyPr>
          <a:lstStyle/>
          <a:p>
            <a:r>
              <a:rPr lang="el-GR" dirty="0"/>
              <a:t>Οι προηγούμενοι περιορισμοί οδηγούν σε ένα εύρος κλιμάκων μοντελοποίησης </a:t>
            </a:r>
            <a:r>
              <a:rPr lang="en-US" dirty="0"/>
              <a:t>15&lt;</a:t>
            </a:r>
            <a:r>
              <a:rPr lang="el-GR" dirty="0"/>
              <a:t> λ &lt; 45 το οποίο αντιστοιχεί σε μοντέλα μεγέθους </a:t>
            </a:r>
            <a:r>
              <a:rPr lang="en-US" dirty="0"/>
              <a:t>4m &lt; L</a:t>
            </a:r>
            <a:r>
              <a:rPr lang="en-US" baseline="-25000" dirty="0"/>
              <a:t>m</a:t>
            </a:r>
            <a:r>
              <a:rPr lang="en-US" dirty="0"/>
              <a:t> &lt;10m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Τα πειράματα εκτελούνται με ίδιο αριθμό </a:t>
            </a:r>
            <a:r>
              <a:rPr lang="en-US" dirty="0"/>
              <a:t>Froude</a:t>
            </a:r>
            <a:r>
              <a:rPr lang="el-GR" dirty="0"/>
              <a:t> ενώ ο αριθμός </a:t>
            </a:r>
            <a:r>
              <a:rPr lang="en-US" dirty="0"/>
              <a:t> Reynolds</a:t>
            </a:r>
            <a:r>
              <a:rPr lang="el-GR" dirty="0"/>
              <a:t> του πλοίου είναι συνήθως κατά δύο τάξεις μεγαλύτερος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Οι επιδράσεις κλίμακας συνήθως διορθώνονται με χρήση καταλλήλου συντελεστή συσχέτισης </a:t>
            </a:r>
            <a:r>
              <a:rPr lang="en-US" dirty="0"/>
              <a:t>C</a:t>
            </a:r>
            <a:r>
              <a:rPr lang="en-US" baseline="-25000" dirty="0"/>
              <a:t>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l-GR" dirty="0"/>
              <a:t>Τα μοντέλα συνήθως κατασκευάζονται από κερί ή τροπικό ξύλο το οποίο δεν απορροφά νερό και δεν επηρεάζεται από τη θερμοκρασία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Συνήθως στο μοντέλο προκαλείται με τεχνητό τρόπο τύρβη προκειμένου να επιταχυνθεί η μετάβαση από τη στρωτή σε τυρβώδη ροή.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3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διαδικασία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τη μεταφορά των μετρήσεων αντίστασης από το μοντέλο στο πραγματικό πλοίο ακολουθούνται οι ακόλουθες μεθοδολογίες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n-US" dirty="0"/>
              <a:t>ITTC </a:t>
            </a:r>
            <a:r>
              <a:rPr lang="en-US" dirty="0" smtClean="0"/>
              <a:t>1957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/>
              <a:t>Hughes </a:t>
            </a:r>
            <a:r>
              <a:rPr lang="en-US" dirty="0" smtClean="0"/>
              <a:t>– </a:t>
            </a:r>
            <a:r>
              <a:rPr lang="en-US" dirty="0" err="1" smtClean="0"/>
              <a:t>Prohaska</a:t>
            </a:r>
            <a:r>
              <a:rPr lang="el-GR" dirty="0" smtClean="0"/>
              <a:t>.</a:t>
            </a:r>
            <a:endParaRPr lang="en-US" dirty="0"/>
          </a:p>
          <a:p>
            <a:pPr lvl="1"/>
            <a:r>
              <a:rPr lang="en-US" dirty="0"/>
              <a:t>ITTC </a:t>
            </a:r>
            <a:r>
              <a:rPr lang="en-US" dirty="0" smtClean="0"/>
              <a:t>1978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ITTC 1957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>
                <a:solidFill>
                  <a:srgbClr val="EEECE1">
                    <a:lumMod val="25000"/>
                  </a:srgbClr>
                </a:solidFill>
              </a:rPr>
              <a:t>1/3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l-G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l-G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 smtClean="0"/>
                  <a:t>1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στάδιο</a:t>
                </a:r>
                <a:r>
                  <a:rPr lang="el-GR" dirty="0"/>
                  <a:t>:</a:t>
                </a:r>
                <a:r>
                  <a:rPr lang="el-GR" dirty="0" smtClean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mr>
                        </m: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 smtClean="0"/>
                  <a:t>2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στάδιο: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l-G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 smtClean="0"/>
                  <a:t>3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στάδιο: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 smtClean="0"/>
                  <a:t>4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στάδιο: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mr>
                    </m:m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0,075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0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</a:t>
            </a:r>
            <a:r>
              <a:rPr lang="en-US" dirty="0" smtClean="0"/>
              <a:t>ITTC 1957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προηγούμενη σχέση για τον υπολογισμό του </a:t>
            </a:r>
            <a:r>
              <a:rPr lang="en-US" dirty="0"/>
              <a:t>C</a:t>
            </a:r>
            <a:r>
              <a:rPr lang="en-US" baseline="-25000" dirty="0"/>
              <a:t>F</a:t>
            </a:r>
            <a:r>
              <a:rPr lang="en-US" dirty="0"/>
              <a:t> </a:t>
            </a:r>
            <a:r>
              <a:rPr lang="el-GR" dirty="0"/>
              <a:t>δίνει περίπου 12% </a:t>
            </a:r>
            <a:r>
              <a:rPr lang="el-GR" b="1" dirty="0"/>
              <a:t>αυξημένη </a:t>
            </a:r>
            <a:r>
              <a:rPr lang="el-GR" dirty="0"/>
              <a:t>αντίσταση τριβής σε σχέση με την επίπεδη πλάκα και ως εκ τούτου εμπεριέχει σε κάποιο ποσοστό και επιδράσεις λόγω μορφής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 συντελεστής </a:t>
            </a:r>
            <a:r>
              <a:rPr lang="en-US" dirty="0"/>
              <a:t>C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el-GR" dirty="0"/>
              <a:t>χρησιμοποιείται για να αντισταθμίσει φαινόμενα κλίμακας και φαινόμενα λόγω διαφοράς τραχύτητας επιφανείας μεταξύ πλοίου και </a:t>
            </a:r>
            <a:r>
              <a:rPr lang="el-GR" dirty="0" smtClean="0"/>
              <a:t>μοντέλου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</a:t>
            </a:r>
            <a:r>
              <a:rPr lang="en-US" dirty="0" smtClean="0"/>
              <a:t>ITTC 1957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3"/>
            <a:ext cx="7859216" cy="1468758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διάφορες δεξαμενές αποφασίζουν στηριζόμενες στην εμπειρία τους  για το μέγεθος του συντελεστή </a:t>
            </a:r>
            <a:r>
              <a:rPr lang="en-US" dirty="0"/>
              <a:t>C</a:t>
            </a:r>
            <a:r>
              <a:rPr lang="en-US" baseline="-25000" dirty="0"/>
              <a:t>A</a:t>
            </a:r>
            <a:r>
              <a:rPr lang="en-US" dirty="0"/>
              <a:t>. </a:t>
            </a:r>
            <a:r>
              <a:rPr lang="el-GR" dirty="0"/>
              <a:t>Ενδεικτικές τιμές δίνονται στον παρακάτω πίνακα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l-GR">
              <a:latin typeface="Calibri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24846"/>
              </p:ext>
            </p:extLst>
          </p:nvPr>
        </p:nvGraphicFramePr>
        <p:xfrm>
          <a:off x="1524000" y="3178264"/>
          <a:ext cx="60960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L</a:t>
                      </a:r>
                      <a:r>
                        <a:rPr lang="en-US" sz="2200" b="1" baseline="-10000" dirty="0" smtClean="0"/>
                        <a:t>pp</a:t>
                      </a:r>
                      <a:r>
                        <a:rPr lang="en-US" sz="2200" b="1" dirty="0" smtClean="0"/>
                        <a:t> (m)</a:t>
                      </a:r>
                      <a:endParaRPr lang="el-GR" sz="2200" b="1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</a:t>
                      </a:r>
                      <a:r>
                        <a:rPr lang="en-US" sz="2200" b="1" baseline="-10000" dirty="0" smtClean="0"/>
                        <a:t>A</a:t>
                      </a:r>
                      <a:endParaRPr lang="el-GR" sz="2200" b="1" baseline="-10000" dirty="0"/>
                    </a:p>
                  </a:txBody>
                  <a:tcPr>
                    <a:solidFill>
                      <a:srgbClr val="E6E3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</a:t>
                      </a:r>
                      <a:r>
                        <a:rPr lang="en-US" sz="2200" baseline="0" dirty="0" smtClean="0"/>
                        <a:t> – 150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0,00035 – 0,0004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150 – 210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0,0002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210 – 260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0,0001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260 – 300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300 – 350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-0,0001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350 - 4000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-0,00025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3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</a:t>
            </a:r>
            <a:r>
              <a:rPr lang="en-US" dirty="0" smtClean="0"/>
              <a:t>Hughes - </a:t>
            </a:r>
            <a:r>
              <a:rPr lang="en-US" dirty="0" err="1" smtClean="0"/>
              <a:t>Prohaska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𝒘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l-GR" dirty="0"/>
                  <a:t>Οι συντελεστές (1+</a:t>
                </a:r>
                <a:r>
                  <a:rPr lang="en-US" dirty="0"/>
                  <a:t>k)</a:t>
                </a:r>
                <a:r>
                  <a:rPr lang="el-GR" dirty="0"/>
                  <a:t> και </a:t>
                </a:r>
                <a:r>
                  <a:rPr lang="en-US" dirty="0"/>
                  <a:t>C</a:t>
                </a:r>
                <a:r>
                  <a:rPr lang="en-US" baseline="-10000" dirty="0"/>
                  <a:t>w</a:t>
                </a:r>
                <a:r>
                  <a:rPr lang="en-US" dirty="0"/>
                  <a:t> </a:t>
                </a:r>
                <a:r>
                  <a:rPr lang="el-GR" b="1" dirty="0"/>
                  <a:t>θεωρούνται ίδιοι σε πλοίο και μοντέλο</a:t>
                </a:r>
                <a:r>
                  <a:rPr lang="el-GR" b="1" dirty="0" smtClean="0"/>
                  <a:t>.</a:t>
                </a:r>
                <a:endParaRPr lang="en-US" b="1" dirty="0" smtClean="0"/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/>
                  <a:t>1</a:t>
                </a:r>
                <a:r>
                  <a:rPr lang="el-GR" baseline="30000" dirty="0"/>
                  <a:t>ο</a:t>
                </a:r>
                <a:r>
                  <a:rPr lang="el-GR" dirty="0"/>
                  <a:t> στάδιο: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mr>
                        </m:m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/>
                  <a:t>2</a:t>
                </a:r>
                <a:r>
                  <a:rPr lang="el-GR" baseline="30000" dirty="0"/>
                  <a:t>ο</a:t>
                </a:r>
                <a:r>
                  <a:rPr lang="el-GR" dirty="0"/>
                  <a:t> στάδιο: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l-G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/>
                  <a:t>3</a:t>
                </a:r>
                <a:r>
                  <a:rPr lang="el-GR" baseline="30000" dirty="0"/>
                  <a:t>ο</a:t>
                </a:r>
                <a:r>
                  <a:rPr lang="el-GR" dirty="0"/>
                  <a:t> στάδιο: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  <a:p>
                <a:pPr marL="541338" indent="0">
                  <a:spcBef>
                    <a:spcPts val="1800"/>
                  </a:spcBef>
                  <a:buNone/>
                </a:pPr>
                <a:r>
                  <a:rPr lang="en-US" dirty="0"/>
                  <a:t>4</a:t>
                </a:r>
                <a:r>
                  <a:rPr lang="el-GR" baseline="30000" dirty="0"/>
                  <a:t>ο</a:t>
                </a:r>
                <a:r>
                  <a:rPr lang="el-GR" dirty="0"/>
                  <a:t> στάδιο: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𝑉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mr>
                    </m:m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</a:t>
            </a:r>
            <a:r>
              <a:rPr lang="en-US" dirty="0" smtClean="0"/>
              <a:t>Hughes - </a:t>
            </a:r>
            <a:r>
              <a:rPr lang="en-US" dirty="0" err="1" smtClean="0"/>
              <a:t>Prohaska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0,067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Ο συντελεστής μορφής (1+</a:t>
                </a:r>
                <a:r>
                  <a:rPr lang="en-US" dirty="0"/>
                  <a:t>k)</a:t>
                </a:r>
                <a:r>
                  <a:rPr lang="el-GR" dirty="0"/>
                  <a:t> υπολογίζεται από την ακόλουθη σχέση, μέσω της εκτέλεσης σειράς πειραμάτων σε αριθμούς </a:t>
                </a:r>
                <a:r>
                  <a:rPr lang="en-US" dirty="0"/>
                  <a:t>Fr </a:t>
                </a:r>
                <a:r>
                  <a:rPr lang="el-GR" dirty="0"/>
                  <a:t>από 0,12 έως </a:t>
                </a:r>
                <a:r>
                  <a:rPr lang="el-GR" dirty="0" smtClean="0"/>
                  <a:t>0,24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Για τον συντελεστή </a:t>
                </a:r>
                <a:r>
                  <a:rPr lang="en-US" dirty="0"/>
                  <a:t>C</a:t>
                </a:r>
                <a:r>
                  <a:rPr lang="en-US" baseline="-25000" dirty="0"/>
                  <a:t>A</a:t>
                </a:r>
                <a:r>
                  <a:rPr lang="en-US" dirty="0"/>
                  <a:t> </a:t>
                </a:r>
                <a:r>
                  <a:rPr lang="el-GR" dirty="0"/>
                  <a:t>προτείνεται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από </a:t>
                </a:r>
                <a:r>
                  <a:rPr lang="el-GR" dirty="0"/>
                  <a:t>την ΙΤΤ</a:t>
                </a:r>
                <a:r>
                  <a:rPr lang="en-US" dirty="0"/>
                  <a:t>C </a:t>
                </a:r>
                <a:r>
                  <a:rPr lang="el-GR" dirty="0"/>
                  <a:t>η τιμή </a:t>
                </a:r>
                <a:r>
                  <a:rPr lang="el-GR" dirty="0" smtClean="0"/>
                  <a:t>0,0004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560975" cy="2632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</a:t>
            </a:r>
            <a:r>
              <a:rPr lang="en-US" dirty="0" smtClean="0"/>
              <a:t>ITTC 1978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147248" cy="5069158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Η μέθοδος  αυτή αποτελεί τροποποίηση της μεθόδου </a:t>
                </a:r>
                <a:r>
                  <a:rPr lang="el-GR" sz="2200" dirty="0" err="1"/>
                  <a:t>Hughes</a:t>
                </a:r>
                <a:r>
                  <a:rPr lang="el-GR" sz="2200" dirty="0"/>
                  <a:t>-</a:t>
                </a:r>
                <a:r>
                  <a:rPr lang="el-GR" sz="2200" dirty="0" err="1"/>
                  <a:t>Prohaska</a:t>
                </a:r>
                <a:r>
                  <a:rPr lang="el-GR" sz="2200" dirty="0"/>
                  <a:t>, και λαμβάνει υπ’ όψη και την αντίσταση </a:t>
                </a:r>
                <a:r>
                  <a:rPr lang="el-GR" sz="2200" dirty="0" smtClean="0"/>
                  <a:t>αέρα:</a:t>
                </a:r>
                <a:r>
                  <a:rPr lang="en-US" sz="22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el-GR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latin typeface="Cambria Math"/>
                          </a:rPr>
                          <m:t>𝒌</m:t>
                        </m:r>
                      </m:e>
                    </m:d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US" sz="2200" b="1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𝑨𝑨</m:t>
                        </m:r>
                      </m:sub>
                    </m:sSub>
                  </m:oMath>
                </a14:m>
                <a:endParaRPr lang="el-GR" sz="2200" b="1" dirty="0"/>
              </a:p>
              <a:p>
                <a:r>
                  <a:rPr lang="el-GR" sz="2200" dirty="0"/>
                  <a:t>Ο συντελεστής συσχέτισης </a:t>
                </a:r>
                <a:r>
                  <a:rPr lang="en-US" sz="2200" dirty="0"/>
                  <a:t>C</a:t>
                </a:r>
                <a:r>
                  <a:rPr lang="en-US" sz="2200" baseline="-25000" dirty="0"/>
                  <a:t>A</a:t>
                </a:r>
                <a:r>
                  <a:rPr lang="en-US" sz="2200" dirty="0"/>
                  <a:t> </a:t>
                </a:r>
                <a:r>
                  <a:rPr lang="el-GR" sz="2200" dirty="0"/>
                  <a:t>εξαρτάται από την τραχύτητα της γάστρας </a:t>
                </a:r>
                <a:r>
                  <a:rPr lang="en-US" sz="2200" i="1" dirty="0" err="1"/>
                  <a:t>k</a:t>
                </a:r>
                <a:r>
                  <a:rPr lang="en-US" sz="2200" i="1" baseline="-25000" dirty="0" err="1"/>
                  <a:t>S</a:t>
                </a:r>
                <a:r>
                  <a:rPr lang="en-US" sz="2200" dirty="0"/>
                  <a:t> </a:t>
                </a:r>
                <a:r>
                  <a:rPr lang="el-GR" sz="2200" dirty="0"/>
                  <a:t> και το «βρεχόμενο μήκος»</a:t>
                </a:r>
                <a:r>
                  <a:rPr lang="en-US" sz="2200" dirty="0"/>
                  <a:t> </a:t>
                </a:r>
                <a:r>
                  <a:rPr lang="en-US" sz="2200" i="1" dirty="0"/>
                  <a:t>L</a:t>
                </a:r>
                <a:r>
                  <a:rPr lang="en-US" sz="2200" i="1" baseline="-25000" dirty="0"/>
                  <a:t>OSS</a:t>
                </a:r>
                <a:r>
                  <a:rPr lang="el-GR" sz="2200" dirty="0"/>
                  <a:t> του πλοίου σύμφωνα με τη σχέση</a:t>
                </a:r>
                <a:r>
                  <a:rPr lang="el-GR" sz="2200" dirty="0" smtClean="0"/>
                  <a:t>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𝟏𝟎𝟓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en-US" sz="22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a:rPr lang="en-US" sz="22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en-US" sz="22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  <m:t>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latin typeface="Cambria Math"/>
                                    <a:ea typeface="Cambria Math"/>
                                  </a:rPr>
                                  <m:t>𝒐𝒔𝒔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2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ea typeface="Cambria Math"/>
                      </a:rPr>
                      <m:t>𝟔𝟒</m:t>
                    </m:r>
                  </m:oMath>
                </a14:m>
                <a:endParaRPr lang="en-US" sz="2200" b="1" dirty="0" smtClean="0"/>
              </a:p>
              <a:p>
                <a:pPr marL="355600" indent="0">
                  <a:buNone/>
                </a:pPr>
                <a:r>
                  <a:rPr lang="el-GR" sz="2200" dirty="0"/>
                  <a:t>Τυπική τιμή του λόγου </a:t>
                </a:r>
                <a:r>
                  <a:rPr lang="en-US" sz="2200" i="1" dirty="0" err="1"/>
                  <a:t>k</a:t>
                </a:r>
                <a:r>
                  <a:rPr lang="en-US" sz="2200" i="1" baseline="-25000" dirty="0" err="1"/>
                  <a:t>S</a:t>
                </a:r>
                <a:r>
                  <a:rPr lang="el-GR" sz="2200" dirty="0"/>
                  <a:t> / </a:t>
                </a:r>
                <a:r>
                  <a:rPr lang="en-US" sz="2200" i="1" dirty="0"/>
                  <a:t>L</a:t>
                </a:r>
                <a:r>
                  <a:rPr lang="en-US" sz="2200" i="1" baseline="-25000" dirty="0"/>
                  <a:t>OSS</a:t>
                </a:r>
                <a:r>
                  <a:rPr lang="el-GR" sz="2200" i="1" baseline="-25000" dirty="0"/>
                  <a:t>  </a:t>
                </a:r>
                <a:r>
                  <a:rPr lang="el-GR" sz="2200" i="1" dirty="0"/>
                  <a:t>= </a:t>
                </a:r>
                <a:r>
                  <a:rPr lang="el-GR" sz="2200" dirty="0"/>
                  <a:t>10</a:t>
                </a:r>
                <a:r>
                  <a:rPr lang="el-GR" sz="2200" baseline="30000" dirty="0"/>
                  <a:t>-6 </a:t>
                </a:r>
                <a:r>
                  <a:rPr lang="el-GR" sz="2200" dirty="0">
                    <a:sym typeface="Wingdings" pitchFamily="2" charset="2"/>
                  </a:rPr>
                  <a:t></a:t>
                </a:r>
                <a:r>
                  <a:rPr lang="el-GR" sz="2200" baseline="30000" dirty="0">
                    <a:sym typeface="Wingdings" pitchFamily="2" charset="2"/>
                  </a:rPr>
                  <a:t> </a:t>
                </a:r>
                <a:r>
                  <a:rPr lang="en-US" sz="2200" dirty="0"/>
                  <a:t>C</a:t>
                </a:r>
                <a:r>
                  <a:rPr lang="en-US" sz="2200" baseline="-25000" dirty="0"/>
                  <a:t>A</a:t>
                </a:r>
                <a:r>
                  <a:rPr lang="el-GR" sz="2200" baseline="-25000" dirty="0"/>
                  <a:t> </a:t>
                </a:r>
                <a:r>
                  <a:rPr lang="el-GR" sz="2200" dirty="0"/>
                  <a:t>= 0,00041</a:t>
                </a:r>
                <a:r>
                  <a:rPr lang="el-GR" sz="2200" dirty="0">
                    <a:sym typeface="Wingdings" pitchFamily="2" charset="2"/>
                  </a:rPr>
                  <a:t> </a:t>
                </a:r>
                <a:endParaRPr lang="en-US" sz="2200" dirty="0" smtClean="0">
                  <a:sym typeface="Wingdings" pitchFamily="2" charset="2"/>
                </a:endParaRPr>
              </a:p>
              <a:p>
                <a:pPr marL="355600" indent="0">
                  <a:buNone/>
                </a:pPr>
                <a:r>
                  <a:rPr lang="el-GR" sz="2200" dirty="0"/>
                  <a:t>Συντελεστής αντίστασης αέρα</a:t>
                </a:r>
                <a:r>
                  <a:rPr lang="el-GR" sz="2200" dirty="0" smtClean="0"/>
                  <a:t>: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𝐴𝐴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=0,001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pPr marL="355600" indent="0">
                  <a:buNone/>
                </a:pPr>
                <a:r>
                  <a:rPr lang="el-GR" sz="2200" dirty="0"/>
                  <a:t>Όπου ΑΤ η μετωπική προβεβλημένη επιφάνεια των εξάλων και S η βρεχόμενη επιφάνεια του πλοίου.</a:t>
                </a:r>
              </a:p>
              <a:p>
                <a:pPr marL="0" indent="0">
                  <a:buNone/>
                </a:pPr>
                <a:endParaRPr lang="el-GR" sz="2200" dirty="0"/>
              </a:p>
              <a:p>
                <a:pPr marL="0" indent="0">
                  <a:buNone/>
                </a:pPr>
                <a:endParaRPr lang="el-GR" sz="2200" dirty="0"/>
              </a:p>
              <a:p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147248" cy="5069158"/>
              </a:xfrm>
              <a:blipFill rotWithShape="1">
                <a:blip r:embed="rId2"/>
                <a:stretch>
                  <a:fillRect l="-823" t="-481" r="-13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5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Volker Bertram, “Practical ship hydrodynamics”, Butterworth Heinemann, 2000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l-GR" dirty="0" err="1"/>
              <a:t>Λουκάκης</a:t>
            </a:r>
            <a:r>
              <a:rPr lang="el-GR" dirty="0"/>
              <a:t> Θ., Διδακτικές σημειώσεις υδροδυναμικής, ΕΜΠ, Τμήμα Ναυπηγών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7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Froude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3"/>
            <a:ext cx="6779096" cy="334096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Άγγλος μηχανικός.</a:t>
            </a:r>
            <a:endParaRPr lang="el-GR" sz="2200" dirty="0"/>
          </a:p>
          <a:p>
            <a:r>
              <a:rPr lang="el-GR" sz="2200" dirty="0"/>
              <a:t>Γεννήθηκε το 1819 και πέθανε το </a:t>
            </a:r>
            <a:r>
              <a:rPr lang="el-GR" sz="2200" dirty="0" smtClean="0"/>
              <a:t>1879.</a:t>
            </a:r>
            <a:endParaRPr lang="el-GR" sz="2200" dirty="0"/>
          </a:p>
          <a:p>
            <a:r>
              <a:rPr lang="el-GR" sz="2200" dirty="0"/>
              <a:t>Εργάσθηκε ως πολιτικός μηχανικός για τους Βρετανικούς </a:t>
            </a:r>
            <a:r>
              <a:rPr lang="el-GR" sz="2200" dirty="0" smtClean="0"/>
              <a:t>Σιδηροδρόμους.</a:t>
            </a:r>
            <a:endParaRPr lang="el-GR" sz="2200" dirty="0"/>
          </a:p>
          <a:p>
            <a:r>
              <a:rPr lang="el-GR" sz="2200" dirty="0"/>
              <a:t>Το μεγάλο του πάθος ήταν η ναυπηγική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Διέπρεψε για τον πειραματικό προσδιορισμό της αντίστασης πλοίου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pic>
        <p:nvPicPr>
          <p:cNvPr id="1026" name="Picture 2" descr="File:Williams Frou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074540" cy="2915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67544" y="4871364"/>
            <a:ext cx="8483252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μέθοδος του χρησιμοποιείται ακόμη και σήμερα και είναι ίσως η πιο αξιόπιστη μέθοδος που διαθέτουμε,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καθόσον τόσο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ο αναλυτικός όσο και ο αριθμητικός τρόπος υπολογισμού της αντίστασης υστερούν σε κάποιες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περιπτώσεις.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7304" y="4479503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Williams </a:t>
            </a:r>
            <a:r>
              <a:rPr lang="en-US" sz="1200" dirty="0" smtClean="0">
                <a:latin typeface="+mn-lt"/>
                <a:hlinkClick r:id="rId3"/>
              </a:rPr>
              <a:t>Froude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Alfredobi"/>
              </a:rPr>
              <a:t>Alfredobi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1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</a:t>
            </a:r>
            <a:r>
              <a:rPr lang="el-GR" sz="2000" dirty="0" smtClean="0"/>
              <a:t>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 smtClean="0"/>
              <a:t> </a:t>
            </a:r>
            <a:r>
              <a:rPr lang="el-GR" sz="2000" dirty="0"/>
              <a:t>Η πειραματική μέθοδος </a:t>
            </a:r>
            <a:r>
              <a:rPr lang="en-US" sz="2000" dirty="0"/>
              <a:t>Froude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μέθοδος </a:t>
            </a:r>
            <a:r>
              <a:rPr lang="en-US" dirty="0" smtClean="0"/>
              <a:t>Froude </a:t>
            </a:r>
            <a:r>
              <a:rPr lang="en-US" sz="3000" b="0" dirty="0" smtClean="0"/>
              <a:t>1/6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Η μέθοδος στηρίζεται στον υπολογισμό του συντελεστή υπόλοιπης αντίστασης CR με τη βοήθεια εκτέλεσης πειραμάτων σε γεωμετρικά όμοια μοντέλα</a:t>
            </a:r>
            <a:r>
              <a:rPr lang="el-GR" sz="2200" dirty="0" smtClean="0"/>
              <a:t>.</a:t>
            </a:r>
            <a:endParaRPr lang="el-GR" sz="2200" dirty="0"/>
          </a:p>
          <a:p>
            <a:pPr marL="457200" indent="-457200">
              <a:buFont typeface="+mj-lt"/>
              <a:buAutoNum type="arabicPeriod"/>
            </a:pPr>
            <a:r>
              <a:rPr lang="el-GR" sz="2200" b="1" dirty="0"/>
              <a:t>Γεωμετρική </a:t>
            </a:r>
            <a:r>
              <a:rPr lang="el-GR" sz="2200" b="1" dirty="0" smtClean="0"/>
              <a:t>ομοιότητα:</a:t>
            </a:r>
            <a:endParaRPr lang="el-GR" sz="2200" b="1" dirty="0"/>
          </a:p>
          <a:p>
            <a:pPr marL="0" indent="0">
              <a:buNone/>
            </a:pPr>
            <a:endParaRPr lang="el-GR" sz="2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94428"/>
              </p:ext>
            </p:extLst>
          </p:nvPr>
        </p:nvGraphicFramePr>
        <p:xfrm>
          <a:off x="3215149" y="3645024"/>
          <a:ext cx="271370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Εξίσωση" r:id="rId3" imgW="1168200" imgH="393480" progId="Equation.3">
                  <p:embed/>
                </p:oleObj>
              </mc:Choice>
              <mc:Fallback>
                <p:oleObj name="Εξίσωση" r:id="rId3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149" y="3645024"/>
                        <a:ext cx="271370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Πειραματική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Froude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2/6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600"/>
              </a:spcAft>
            </a:pPr>
            <a:r>
              <a:rPr lang="el-GR" sz="2200" b="1" dirty="0" smtClean="0"/>
              <a:t>Υπόθεση </a:t>
            </a:r>
            <a:r>
              <a:rPr lang="el-GR" sz="2200" b="1" dirty="0" err="1"/>
              <a:t>Froude</a:t>
            </a:r>
            <a:r>
              <a:rPr lang="el-GR" sz="2200" b="1" dirty="0" smtClean="0"/>
              <a:t>:</a:t>
            </a:r>
            <a:endParaRPr lang="el-GR" sz="2200" b="1" dirty="0"/>
          </a:p>
          <a:p>
            <a:pPr>
              <a:spcAft>
                <a:spcPts val="6600"/>
              </a:spcAft>
            </a:pPr>
            <a:r>
              <a:rPr lang="el-GR" sz="2200" b="1" dirty="0"/>
              <a:t>Συντελεστής υπόλοιπης αντίστασης </a:t>
            </a:r>
            <a:r>
              <a:rPr lang="el-GR" sz="2200" b="1" dirty="0" smtClean="0"/>
              <a:t>CR:</a:t>
            </a:r>
            <a:endParaRPr lang="el-GR" sz="2200" b="1" dirty="0"/>
          </a:p>
          <a:p>
            <a:pPr>
              <a:spcAft>
                <a:spcPts val="6600"/>
              </a:spcAft>
            </a:pPr>
            <a:r>
              <a:rPr lang="el-GR" sz="2200" b="1" dirty="0" smtClean="0"/>
              <a:t>Συντελεστής </a:t>
            </a:r>
            <a:r>
              <a:rPr lang="el-GR" sz="2200" b="1" dirty="0"/>
              <a:t>ολικής αντίστασης </a:t>
            </a:r>
            <a:r>
              <a:rPr lang="el-GR" sz="2200" b="1" dirty="0" smtClean="0"/>
              <a:t>CΤ</a:t>
            </a:r>
            <a:r>
              <a:rPr lang="el-GR" sz="2200" b="1" dirty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1399"/>
              </p:ext>
            </p:extLst>
          </p:nvPr>
        </p:nvGraphicFramePr>
        <p:xfrm>
          <a:off x="2497667" y="2204864"/>
          <a:ext cx="4148667" cy="54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Εξίσωση" r:id="rId3" imgW="1726920" imgH="228600" progId="Equation.3">
                  <p:embed/>
                </p:oleObj>
              </mc:Choice>
              <mc:Fallback>
                <p:oleObj name="Εξίσωση" r:id="rId3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667" y="2204864"/>
                        <a:ext cx="4148667" cy="54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451927"/>
              </p:ext>
            </p:extLst>
          </p:nvPr>
        </p:nvGraphicFramePr>
        <p:xfrm>
          <a:off x="2375756" y="3641361"/>
          <a:ext cx="4356484" cy="61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Εξίσωση" r:id="rId5" imgW="1612800" imgH="228600" progId="Equation.3">
                  <p:embed/>
                </p:oleObj>
              </mc:Choice>
              <mc:Fallback>
                <p:oleObj name="Εξίσωση" r:id="rId5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3641361"/>
                        <a:ext cx="4356484" cy="617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80657"/>
              </p:ext>
            </p:extLst>
          </p:nvPr>
        </p:nvGraphicFramePr>
        <p:xfrm>
          <a:off x="2229061" y="5085184"/>
          <a:ext cx="4685878" cy="61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Εξίσωση" r:id="rId7" imgW="1752480" imgH="228600" progId="Equation.3">
                  <p:embed/>
                </p:oleObj>
              </mc:Choice>
              <mc:Fallback>
                <p:oleObj name="Εξίσωση" r:id="rId7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061" y="5085184"/>
                        <a:ext cx="4685878" cy="611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0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μέθοδος </a:t>
            </a:r>
            <a:r>
              <a:rPr lang="en-US" dirty="0" smtClean="0"/>
              <a:t>Froude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3/6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116830"/>
          </a:xfrm>
        </p:spPr>
        <p:txBody>
          <a:bodyPr>
            <a:normAutofit/>
          </a:bodyPr>
          <a:lstStyle/>
          <a:p>
            <a:r>
              <a:rPr lang="el-GR" dirty="0" smtClean="0"/>
              <a:t>Περιγραφή της διαδικασίας</a:t>
            </a:r>
          </a:p>
          <a:p>
            <a:pPr marL="973138" lvl="1" indent="-581025">
              <a:buFont typeface="+mj-lt"/>
              <a:buAutoNum type="arabicPeriod"/>
              <a:tabLst>
                <a:tab pos="457200" algn="l"/>
              </a:tabLst>
            </a:pPr>
            <a:r>
              <a:rPr lang="el-GR" dirty="0" smtClean="0"/>
              <a:t>Για συγκεκριμένη </a:t>
            </a:r>
            <a:r>
              <a:rPr lang="en-US" dirty="0" smtClean="0"/>
              <a:t>U</a:t>
            </a:r>
            <a:r>
              <a:rPr lang="en-US" sz="1800" dirty="0" smtClean="0"/>
              <a:t>m</a:t>
            </a:r>
            <a:r>
              <a:rPr lang="en-US" dirty="0" smtClean="0"/>
              <a:t> </a:t>
            </a:r>
            <a:r>
              <a:rPr lang="el-GR" dirty="0" smtClean="0"/>
              <a:t>μετρούμε πειραματικά την ολική αντίσταση </a:t>
            </a:r>
            <a:r>
              <a:rPr lang="en-US" dirty="0" err="1" smtClean="0"/>
              <a:t>R</a:t>
            </a:r>
            <a:r>
              <a:rPr lang="en-US" sz="1200" dirty="0" err="1" smtClean="0"/>
              <a:t>Tm</a:t>
            </a:r>
            <a:endParaRPr lang="el-GR" dirty="0" smtClean="0"/>
          </a:p>
          <a:p>
            <a:pPr marL="850392" lvl="1" indent="-457200">
              <a:buAutoNum type="arabicPeriod"/>
            </a:pPr>
            <a:r>
              <a:rPr lang="el-GR" dirty="0" smtClean="0"/>
              <a:t>	Υπολογίζεται ο συντελεστής  </a:t>
            </a:r>
            <a:r>
              <a:rPr lang="en-US" dirty="0" err="1" smtClean="0"/>
              <a:t>C</a:t>
            </a:r>
            <a:r>
              <a:rPr lang="en-US" sz="1400" dirty="0" err="1" smtClean="0"/>
              <a:t>Tm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08188"/>
              </p:ext>
            </p:extLst>
          </p:nvPr>
        </p:nvGraphicFramePr>
        <p:xfrm>
          <a:off x="3124200" y="3649960"/>
          <a:ext cx="286247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Εξίσωση" r:id="rId3" imgW="1371600" imgH="583920" progId="Equation.3">
                  <p:embed/>
                </p:oleObj>
              </mc:Choice>
              <mc:Fallback>
                <p:oleObj name="Εξίσωση" r:id="rId3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49960"/>
                        <a:ext cx="286247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12860"/>
              </p:ext>
            </p:extLst>
          </p:nvPr>
        </p:nvGraphicFramePr>
        <p:xfrm>
          <a:off x="1043608" y="5445224"/>
          <a:ext cx="3024335" cy="868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Εξίσωση" r:id="rId5" imgW="1396800" imgH="431640" progId="Equation.3">
                  <p:embed/>
                </p:oleObj>
              </mc:Choice>
              <mc:Fallback>
                <p:oleObj name="Εξίσωση" r:id="rId5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445224"/>
                        <a:ext cx="3024335" cy="868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3968" y="55892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Όπου 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56473"/>
              </p:ext>
            </p:extLst>
          </p:nvPr>
        </p:nvGraphicFramePr>
        <p:xfrm>
          <a:off x="5508104" y="5400972"/>
          <a:ext cx="19467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Εξίσωση" r:id="rId7" imgW="914400" imgH="393480" progId="Equation.3">
                  <p:embed/>
                </p:oleObj>
              </mc:Choice>
              <mc:Fallback>
                <p:oleObj name="Εξίσωση" r:id="rId7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400972"/>
                        <a:ext cx="19467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395536" y="4826335"/>
            <a:ext cx="756084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392" lvl="1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AutoNum type="arabicPeriod" startAt="3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Υπολογίζεται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ο συντελεστής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Fm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9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μέθοδος </a:t>
            </a:r>
            <a:r>
              <a:rPr lang="en-US" dirty="0" smtClean="0"/>
              <a:t>Froude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4/6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60466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</a:pPr>
            <a:r>
              <a:rPr lang="el-GR" dirty="0" smtClean="0"/>
              <a:t>Υπολογισμός αντίστοιχης ταχύτητας πλοίου</a:t>
            </a:r>
          </a:p>
          <a:p>
            <a:pPr marL="973138" lvl="1" indent="-581025">
              <a:buNone/>
              <a:tabLst>
                <a:tab pos="457200" algn="l"/>
              </a:tabLst>
            </a:pPr>
            <a:endParaRPr lang="el-GR" dirty="0" smtClean="0"/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endParaRPr lang="el-GR" dirty="0" smtClean="0"/>
          </a:p>
          <a:p>
            <a:pPr marL="850392" lvl="1" indent="-45720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407091"/>
              </p:ext>
            </p:extLst>
          </p:nvPr>
        </p:nvGraphicFramePr>
        <p:xfrm>
          <a:off x="1187624" y="4939506"/>
          <a:ext cx="27971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Εξίσωση" r:id="rId3" imgW="1320480" imgH="444240" progId="Equation.3">
                  <p:embed/>
                </p:oleObj>
              </mc:Choice>
              <mc:Fallback>
                <p:oleObj name="Εξίσωση" r:id="rId3" imgW="1320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939506"/>
                        <a:ext cx="27971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508518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Όπου 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823879"/>
              </p:ext>
            </p:extLst>
          </p:nvPr>
        </p:nvGraphicFramePr>
        <p:xfrm>
          <a:off x="5724128" y="4869160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Εξίσωση" r:id="rId5" imgW="787320" imgH="419040" progId="Equation.3">
                  <p:embed/>
                </p:oleObj>
              </mc:Choice>
              <mc:Fallback>
                <p:oleObj name="Εξίσωση" r:id="rId5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869160"/>
                        <a:ext cx="16764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77917"/>
              </p:ext>
            </p:extLst>
          </p:nvPr>
        </p:nvGraphicFramePr>
        <p:xfrm>
          <a:off x="3563888" y="2076376"/>
          <a:ext cx="1517469" cy="90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Εξίσωση" r:id="rId7" imgW="749160" imgH="444240" progId="Equation.3">
                  <p:embed/>
                </p:oleObj>
              </mc:Choice>
              <mc:Fallback>
                <p:oleObj name="Εξίσωση" r:id="rId7" imgW="749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076376"/>
                        <a:ext cx="1517469" cy="900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827552"/>
              </p:ext>
            </p:extLst>
          </p:nvPr>
        </p:nvGraphicFramePr>
        <p:xfrm>
          <a:off x="3563888" y="3573016"/>
          <a:ext cx="1518419" cy="58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Εξίσωση" r:id="rId9" imgW="596880" imgH="228600" progId="Equation.3">
                  <p:embed/>
                </p:oleObj>
              </mc:Choice>
              <mc:Fallback>
                <p:oleObj name="Εξίσωση" r:id="rId9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573016"/>
                        <a:ext cx="1518419" cy="581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467544" y="2976569"/>
            <a:ext cx="806489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Υπολογισμός συντελεστή υπόλοιπης αντίστασης πλοίου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67544" y="4226546"/>
            <a:ext cx="835292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Υπολογισμός συντελεστή αντίστασης τριβής πλοίου</a:t>
            </a: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4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μέθοδος </a:t>
            </a:r>
            <a:r>
              <a:rPr lang="en-US" dirty="0" smtClean="0"/>
              <a:t>Froude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5/6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74867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7"/>
            </a:pPr>
            <a:r>
              <a:rPr lang="el-GR" dirty="0" smtClean="0"/>
              <a:t>Υπολογισμός συντελεστή ολικής αντίστασης πλοίου</a:t>
            </a:r>
          </a:p>
          <a:p>
            <a:pPr marL="973138" lvl="1" indent="-581025">
              <a:buNone/>
              <a:tabLst>
                <a:tab pos="457200" algn="l"/>
              </a:tabLst>
            </a:pPr>
            <a:endParaRPr lang="el-GR" dirty="0" smtClean="0"/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endParaRPr lang="el-GR" dirty="0" smtClean="0"/>
          </a:p>
          <a:p>
            <a:pPr marL="850392" lvl="1" indent="-457200">
              <a:buNone/>
            </a:pPr>
            <a:endParaRPr lang="en-US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957538"/>
              </p:ext>
            </p:extLst>
          </p:nvPr>
        </p:nvGraphicFramePr>
        <p:xfrm>
          <a:off x="3456973" y="2132856"/>
          <a:ext cx="2049526" cy="52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Εξίσωση" r:id="rId4" imgW="850680" imgH="215640" progId="Equation.3">
                  <p:embed/>
                </p:oleObj>
              </mc:Choice>
              <mc:Fallback>
                <p:oleObj name="Εξίσωση" r:id="rId4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973" y="2132856"/>
                        <a:ext cx="2049526" cy="520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76108"/>
              </p:ext>
            </p:extLst>
          </p:nvPr>
        </p:nvGraphicFramePr>
        <p:xfrm>
          <a:off x="2915816" y="3789040"/>
          <a:ext cx="3396533" cy="101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Εξίσωση" r:id="rId6" imgW="1320480" imgH="393480" progId="Equation.3">
                  <p:embed/>
                </p:oleObj>
              </mc:Choice>
              <mc:Fallback>
                <p:oleObj name="Εξίσωση" r:id="rId6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789040"/>
                        <a:ext cx="3396533" cy="1012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85800" y="3002410"/>
            <a:ext cx="747057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Υπολογισμός συνολικής αντίστασης πλοίου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85800" y="5157192"/>
            <a:ext cx="703852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lvl="0" indent="-5143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Όπου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 βρεχόμενη επιφάνεια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πλοίου.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1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μέθοδος </a:t>
            </a:r>
            <a:r>
              <a:rPr lang="en-US" dirty="0" smtClean="0"/>
              <a:t>Froude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3000" b="0" dirty="0" smtClean="0">
                <a:solidFill>
                  <a:srgbClr val="EEECE1">
                    <a:lumMod val="25000"/>
                  </a:srgbClr>
                </a:solidFill>
              </a:rPr>
              <a:t>6/6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1700808"/>
            <a:ext cx="7560840" cy="3753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79747" y="5628486"/>
            <a:ext cx="7956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Με επανάληψη της διαδικασίας για διάφορες ταχύτητες παράγεται η καμπύλη αντίστασης.</a:t>
            </a:r>
            <a:endParaRPr lang="en-US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1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διαδικασία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sz="2200" dirty="0"/>
              <a:t>Οι δοκιμές υπολογισμού της αντίστασης συνήθως εκτελούνται σε δεξαμενές με ήρεμο νερό, όπου το μοντέλο είναι </a:t>
            </a:r>
            <a:r>
              <a:rPr lang="el-GR" sz="2200" dirty="0" err="1"/>
              <a:t>προσδεδεμένο</a:t>
            </a:r>
            <a:r>
              <a:rPr lang="el-GR" sz="2200" dirty="0"/>
              <a:t> σε φορείο το οποίο κινείται κατά μήκος της δεξαμενής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sz="2200" b="1" dirty="0"/>
              <a:t>Μέγεθος </a:t>
            </a:r>
            <a:r>
              <a:rPr lang="el-GR" sz="2200" b="1" dirty="0" smtClean="0"/>
              <a:t>μοντέλου</a:t>
            </a:r>
            <a:endParaRPr lang="el-GR" sz="2200" b="1" dirty="0"/>
          </a:p>
          <a:p>
            <a:pPr marL="627063">
              <a:lnSpc>
                <a:spcPct val="10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Το μοντέλο θα πρέπει να είναι κατά το δυνατόν </a:t>
            </a:r>
            <a:r>
              <a:rPr lang="el-GR" sz="2200" b="1" dirty="0"/>
              <a:t>μεγαλύτερο</a:t>
            </a:r>
            <a:r>
              <a:rPr lang="el-GR" sz="2200" dirty="0"/>
              <a:t> προκειμένου να ελαχιστοποιούνται οι επιδράσεις </a:t>
            </a:r>
            <a:r>
              <a:rPr lang="el-GR" sz="2200" dirty="0" smtClean="0"/>
              <a:t>συνεκτικότητας</a:t>
            </a:r>
            <a:endParaRPr lang="el-GR" sz="2200" dirty="0"/>
          </a:p>
          <a:p>
            <a:pPr marL="627063">
              <a:lnSpc>
                <a:spcPct val="10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Το μοντέλο θα πρέπει να είναι σχετικά </a:t>
            </a:r>
            <a:r>
              <a:rPr lang="el-GR" sz="2200" b="1" dirty="0"/>
              <a:t>μικρό</a:t>
            </a:r>
            <a:r>
              <a:rPr lang="el-GR" sz="2200" dirty="0"/>
              <a:t> για να αποφεύγονται προβλήματα αντοχής</a:t>
            </a:r>
            <a:r>
              <a:rPr lang="el-GR" sz="2200" dirty="0" smtClean="0"/>
              <a:t>.</a:t>
            </a:r>
            <a:endParaRPr lang="el-GR" sz="2200" dirty="0"/>
          </a:p>
          <a:p>
            <a:pPr marL="627063">
              <a:lnSpc>
                <a:spcPct val="10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Το μοντέλο θα πρέπει να είναι αρκετά </a:t>
            </a:r>
            <a:r>
              <a:rPr lang="el-GR" sz="2200" b="1" dirty="0"/>
              <a:t>μικρό </a:t>
            </a:r>
            <a:r>
              <a:rPr lang="el-GR" sz="2200" dirty="0"/>
              <a:t>έτσι ώστε το φορείο να μπορεί να κινείται με την απαιτούμενη ταχύτητα</a:t>
            </a:r>
            <a:r>
              <a:rPr lang="el-GR" sz="2200" dirty="0" smtClean="0"/>
              <a:t>.</a:t>
            </a:r>
            <a:endParaRPr lang="el-GR" sz="2200" dirty="0"/>
          </a:p>
          <a:p>
            <a:pPr marL="627063">
              <a:lnSpc>
                <a:spcPct val="105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l-GR" sz="2200" dirty="0"/>
              <a:t>Το μοντέλο θα πρέπει να είναι επαρκώς </a:t>
            </a:r>
            <a:r>
              <a:rPr lang="el-GR" sz="2200" b="1" dirty="0"/>
              <a:t>μικρό</a:t>
            </a:r>
            <a:r>
              <a:rPr lang="el-GR" sz="2200" dirty="0"/>
              <a:t> έτσι ώστε να αποφεύγονται αλληλεπιδράσεις λόγω των τοιχωμάτων της δεξαμενής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8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130</TotalTime>
  <Words>1420</Words>
  <Application>Microsoft Office PowerPoint</Application>
  <PresentationFormat>Προβολή στην οθόνη (4:3)</PresentationFormat>
  <Paragraphs>186</Paragraphs>
  <Slides>25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exo-opistho_simeiomata</vt:lpstr>
      <vt:lpstr>Office Theme</vt:lpstr>
      <vt:lpstr>OC_template_updated</vt:lpstr>
      <vt:lpstr>Εξίσωση</vt:lpstr>
      <vt:lpstr>Θεωρία πλοίου ΙΙ (Θ)</vt:lpstr>
      <vt:lpstr>William Froude</vt:lpstr>
      <vt:lpstr>Πειραματική μέθοδος Froude 1/6</vt:lpstr>
      <vt:lpstr>Πειραματική μέθοδος Froude 2/6</vt:lpstr>
      <vt:lpstr>Πειραματική μέθοδος Froude 3/6</vt:lpstr>
      <vt:lpstr>Πειραματική μέθοδος Froude 4/6</vt:lpstr>
      <vt:lpstr>Πειραματική μέθοδος Froude 5/6</vt:lpstr>
      <vt:lpstr>Πειραματική μέθοδος Froude 6/6</vt:lpstr>
      <vt:lpstr>Πειραματική διαδικασία 1/3</vt:lpstr>
      <vt:lpstr>Πειραματική διαδικασία 2/3</vt:lpstr>
      <vt:lpstr>Πειραματική διαδικασία 3/3</vt:lpstr>
      <vt:lpstr>Μέθοδος ITTC 1957 1/3</vt:lpstr>
      <vt:lpstr>Μέθοδος ITTC 1957 2/3</vt:lpstr>
      <vt:lpstr>Μέθοδος ITTC 1957 3/3</vt:lpstr>
      <vt:lpstr>Μέθοδος Hughes - Prohaska 1/2</vt:lpstr>
      <vt:lpstr>Μέθοδος Hughes - Prohaska 2/2</vt:lpstr>
      <vt:lpstr>Μέθοδος ITTC 1978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18</cp:revision>
  <dcterms:created xsi:type="dcterms:W3CDTF">2014-12-18T07:16:26Z</dcterms:created>
  <dcterms:modified xsi:type="dcterms:W3CDTF">2015-03-09T08:42:10Z</dcterms:modified>
</cp:coreProperties>
</file>