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5"/>
  </p:notesMasterIdLst>
  <p:handoutMasterIdLst>
    <p:handoutMasterId r:id="rId26"/>
  </p:handoutMasterIdLst>
  <p:sldIdLst>
    <p:sldId id="256"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57" r:id="rId18"/>
    <p:sldId id="262" r:id="rId19"/>
    <p:sldId id="264" r:id="rId20"/>
    <p:sldId id="269" r:id="rId21"/>
    <p:sldId id="270" r:id="rId22"/>
    <p:sldId id="266" r:id="rId23"/>
    <p:sldId id="261" r:id="rId24"/>
  </p:sldIdLst>
  <p:sldSz cx="9144000" cy="6858000" type="screen4x3"/>
  <p:notesSz cx="7104063" cy="10234613"/>
  <p:custDataLst>
    <p:tags r:id="rId2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4" autoAdjust="0"/>
    <p:restoredTop sz="94670" autoAdjust="0"/>
  </p:normalViewPr>
  <p:slideViewPr>
    <p:cSldViewPr>
      <p:cViewPr varScale="1">
        <p:scale>
          <a:sx n="81" d="100"/>
          <a:sy n="81" d="100"/>
        </p:scale>
        <p:origin x="-84" y="-696"/>
      </p:cViewPr>
      <p:guideLst>
        <p:guide orient="horz" pos="2160"/>
        <p:guide pos="2880"/>
      </p:guideLst>
    </p:cSldViewPr>
  </p:slideViewPr>
  <p:outlineViewPr>
    <p:cViewPr>
      <p:scale>
        <a:sx n="33" d="100"/>
        <a:sy n="33" d="100"/>
      </p:scale>
      <p:origin x="6" y="1777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Διεθνείς </a:t>
            </a:r>
            <a:r>
              <a:rPr lang="el-GR" sz="3600" b="1" dirty="0">
                <a:solidFill>
                  <a:schemeClr val="tx1"/>
                </a:solidFill>
                <a:latin typeface="+mn-lt"/>
              </a:rPr>
              <a:t>Σ</a:t>
            </a:r>
            <a:r>
              <a:rPr lang="el-GR" sz="3600" b="1" dirty="0" smtClean="0">
                <a:solidFill>
                  <a:schemeClr val="tx1"/>
                </a:solidFill>
                <a:latin typeface="+mn-lt"/>
              </a:rPr>
              <a:t>υστήματα </a:t>
            </a:r>
            <a:r>
              <a:rPr lang="el-GR" sz="3600" b="1" dirty="0">
                <a:solidFill>
                  <a:schemeClr val="tx1"/>
                </a:solidFill>
                <a:latin typeface="+mn-lt"/>
              </a:rPr>
              <a:t>Κ</a:t>
            </a:r>
            <a:r>
              <a:rPr lang="el-GR" sz="3600" b="1" dirty="0" smtClean="0">
                <a:solidFill>
                  <a:schemeClr val="tx1"/>
                </a:solidFill>
                <a:latin typeface="+mn-lt"/>
              </a:rPr>
              <a:t>ρατήσεων στον Τουρισμό</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5</a:t>
            </a:r>
            <a:r>
              <a:rPr lang="el-GR" sz="2600" dirty="0" smtClean="0"/>
              <a:t>:</a:t>
            </a:r>
            <a:r>
              <a:rPr lang="en-US" sz="2600" dirty="0" smtClean="0"/>
              <a:t> </a:t>
            </a:r>
            <a:r>
              <a:rPr lang="el-GR" sz="2600" dirty="0"/>
              <a:t>Λειτουργίες, κριτήρια επιλογής και οικονομικές επιπτώσεις των  GDSs</a:t>
            </a:r>
            <a:endParaRPr lang="en-US" sz="2600" dirty="0" smtClean="0"/>
          </a:p>
          <a:p>
            <a:pPr>
              <a:spcBef>
                <a:spcPts val="0"/>
              </a:spcBef>
            </a:pPr>
            <a:r>
              <a:rPr lang="el-GR" sz="2200" dirty="0" smtClean="0"/>
              <a:t>Δρ.Βασιλική 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484784"/>
          </a:xfrm>
        </p:spPr>
        <p:txBody>
          <a:bodyPr>
            <a:normAutofit fontScale="90000"/>
          </a:bodyPr>
          <a:lstStyle/>
          <a:p>
            <a:r>
              <a:rPr lang="el-GR" dirty="0">
                <a:solidFill>
                  <a:prstClr val="white"/>
                </a:solidFill>
              </a:rPr>
              <a:t>Χρήση των διεθνών συστημάτων κρατήσεων στα τουριστικά γραφεία και τεχνολογικός εξοπλισμός του τουριστικού γραφείου </a:t>
            </a:r>
            <a:r>
              <a:rPr lang="el-GR" sz="3100" b="0" dirty="0" smtClean="0">
                <a:solidFill>
                  <a:prstClr val="white"/>
                </a:solidFill>
              </a:rPr>
              <a:t>2/3</a:t>
            </a:r>
            <a:endParaRPr lang="el-GR" dirty="0"/>
          </a:p>
        </p:txBody>
      </p:sp>
      <p:sp>
        <p:nvSpPr>
          <p:cNvPr id="3" name="Θέση περιεχομένου 2"/>
          <p:cNvSpPr>
            <a:spLocks noGrp="1"/>
          </p:cNvSpPr>
          <p:nvPr>
            <p:ph idx="1"/>
          </p:nvPr>
        </p:nvSpPr>
        <p:spPr>
          <a:xfrm>
            <a:off x="457200" y="1628800"/>
            <a:ext cx="8219256" cy="4968552"/>
          </a:xfrm>
        </p:spPr>
        <p:txBody>
          <a:bodyPr>
            <a:noAutofit/>
          </a:bodyPr>
          <a:lstStyle/>
          <a:p>
            <a:r>
              <a:rPr lang="el-GR" dirty="0"/>
              <a:t>Τα προγράμματα </a:t>
            </a:r>
            <a:r>
              <a:rPr lang="en-US" dirty="0"/>
              <a:t>Software</a:t>
            </a:r>
            <a:r>
              <a:rPr lang="el-GR" dirty="0"/>
              <a:t> που χρησιμοποιεί ένα τουριστικό γραφείο μπορούν να καλύψουν τις ανάγκες των παρακάτω τμημάτων: </a:t>
            </a:r>
          </a:p>
          <a:p>
            <a:pPr lvl="1"/>
            <a:r>
              <a:rPr lang="el-GR" dirty="0"/>
              <a:t>Κρατήσεις Εισιτηρίων (αεροπορικά και ακτοπλοϊκά</a:t>
            </a:r>
            <a:r>
              <a:rPr lang="el-GR" dirty="0" smtClean="0"/>
              <a:t>).</a:t>
            </a:r>
            <a:endParaRPr lang="el-GR" dirty="0"/>
          </a:p>
          <a:p>
            <a:pPr lvl="1"/>
            <a:r>
              <a:rPr lang="el-GR" dirty="0" smtClean="0"/>
              <a:t>Διαχείριση </a:t>
            </a:r>
            <a:r>
              <a:rPr lang="el-GR" dirty="0"/>
              <a:t>Ταξιδιωτικών </a:t>
            </a:r>
            <a:r>
              <a:rPr lang="el-GR" dirty="0" smtClean="0"/>
              <a:t>Πακέτων.</a:t>
            </a:r>
            <a:endParaRPr lang="el-GR" dirty="0"/>
          </a:p>
          <a:p>
            <a:pPr lvl="1"/>
            <a:r>
              <a:rPr lang="el-GR" dirty="0" smtClean="0"/>
              <a:t>Διαχείριση </a:t>
            </a:r>
            <a:r>
              <a:rPr lang="el-GR" dirty="0"/>
              <a:t>Ξενοδοχείων (συμβόλαια απλά και allotment, release periods, κρατήσεις και τιμές ξενοδοχείων, rooming lists, vouchers</a:t>
            </a:r>
            <a:r>
              <a:rPr lang="el-GR" dirty="0" smtClean="0"/>
              <a:t>).</a:t>
            </a:r>
            <a:endParaRPr lang="el-GR" dirty="0"/>
          </a:p>
          <a:p>
            <a:pPr lvl="1"/>
            <a:r>
              <a:rPr lang="el-GR" dirty="0" smtClean="0"/>
              <a:t>Οργάνωση Συνεδρίων.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338277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484784"/>
          </a:xfrm>
        </p:spPr>
        <p:txBody>
          <a:bodyPr>
            <a:normAutofit fontScale="90000"/>
          </a:bodyPr>
          <a:lstStyle/>
          <a:p>
            <a:r>
              <a:rPr lang="el-GR" dirty="0">
                <a:solidFill>
                  <a:prstClr val="white"/>
                </a:solidFill>
              </a:rPr>
              <a:t>Χρήση των διεθνών συστημάτων κρατήσεων στα τουριστικά γραφεία και τεχνολογικός εξοπλισμός του τουριστικού γραφείου </a:t>
            </a:r>
            <a:r>
              <a:rPr lang="el-GR" sz="3100" b="0" dirty="0" smtClean="0">
                <a:solidFill>
                  <a:prstClr val="white"/>
                </a:solidFill>
              </a:rPr>
              <a:t>3/3</a:t>
            </a:r>
            <a:endParaRPr lang="el-GR" dirty="0"/>
          </a:p>
        </p:txBody>
      </p:sp>
      <p:sp>
        <p:nvSpPr>
          <p:cNvPr id="3" name="Θέση περιεχομένου 2"/>
          <p:cNvSpPr>
            <a:spLocks noGrp="1"/>
          </p:cNvSpPr>
          <p:nvPr>
            <p:ph idx="1"/>
          </p:nvPr>
        </p:nvSpPr>
        <p:spPr>
          <a:xfrm>
            <a:off x="457200" y="1556792"/>
            <a:ext cx="8219256" cy="5112568"/>
          </a:xfrm>
        </p:spPr>
        <p:txBody>
          <a:bodyPr>
            <a:noAutofit/>
          </a:bodyPr>
          <a:lstStyle/>
          <a:p>
            <a:pPr marL="538163" lvl="1"/>
            <a:r>
              <a:rPr lang="el-GR" dirty="0" smtClean="0"/>
              <a:t>Έλεγχος </a:t>
            </a:r>
            <a:r>
              <a:rPr lang="el-GR" dirty="0"/>
              <a:t>κόστους υπηρεσιών (καταχώρηση τιμολογίων προμηθευτών</a:t>
            </a:r>
            <a:r>
              <a:rPr lang="el-GR" dirty="0" smtClean="0"/>
              <a:t>).</a:t>
            </a:r>
            <a:endParaRPr lang="el-GR" dirty="0"/>
          </a:p>
          <a:p>
            <a:pPr marL="538163" lvl="1"/>
            <a:r>
              <a:rPr lang="el-GR" dirty="0"/>
              <a:t>Διαχείριση </a:t>
            </a:r>
            <a:r>
              <a:rPr lang="el-GR" dirty="0" smtClean="0"/>
              <a:t>ταμείου.</a:t>
            </a:r>
            <a:endParaRPr lang="el-GR" dirty="0"/>
          </a:p>
          <a:p>
            <a:pPr marL="538163" lvl="1"/>
            <a:r>
              <a:rPr lang="el-GR" dirty="0" smtClean="0"/>
              <a:t>Λογιστική.</a:t>
            </a:r>
            <a:endParaRPr lang="el-GR" dirty="0"/>
          </a:p>
          <a:p>
            <a:pPr marL="538163" lvl="1"/>
            <a:r>
              <a:rPr lang="el-GR" dirty="0" smtClean="0"/>
              <a:t>Τιμολόγηση.</a:t>
            </a:r>
            <a:endParaRPr lang="el-GR" dirty="0"/>
          </a:p>
          <a:p>
            <a:pPr marL="538163" lvl="1"/>
            <a:r>
              <a:rPr lang="el-GR" dirty="0" smtClean="0"/>
              <a:t>Στατιστικές </a:t>
            </a:r>
            <a:r>
              <a:rPr lang="el-GR" dirty="0"/>
              <a:t>(ανάλυση του τζίρου, παρακολούθηση της παραγωγικότητας, ανάλυση των κρατήσεων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39704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Τρόποι λειτουργίας των </a:t>
            </a:r>
            <a:r>
              <a:rPr lang="el-GR" dirty="0" smtClean="0"/>
              <a:t/>
            </a:r>
            <a:br>
              <a:rPr lang="el-GR" dirty="0" smtClean="0"/>
            </a:br>
            <a:r>
              <a:rPr lang="el-GR" dirty="0" smtClean="0"/>
              <a:t>GDS </a:t>
            </a:r>
            <a:r>
              <a:rPr lang="el-GR" dirty="0"/>
              <a:t>στα τουριστικά </a:t>
            </a:r>
            <a:r>
              <a:rPr lang="el-GR" dirty="0" smtClean="0"/>
              <a:t>γραφεία </a:t>
            </a:r>
            <a:r>
              <a:rPr lang="el-GR" sz="3000" b="0" dirty="0" smtClean="0"/>
              <a:t>1/4</a:t>
            </a:r>
            <a:endParaRPr lang="el-GR" sz="3000" b="0" dirty="0"/>
          </a:p>
        </p:txBody>
      </p:sp>
      <p:sp>
        <p:nvSpPr>
          <p:cNvPr id="3" name="Θέση περιεχομένου 2"/>
          <p:cNvSpPr>
            <a:spLocks noGrp="1"/>
          </p:cNvSpPr>
          <p:nvPr>
            <p:ph idx="1"/>
          </p:nvPr>
        </p:nvSpPr>
        <p:spPr>
          <a:xfrm>
            <a:off x="457200" y="1340768"/>
            <a:ext cx="8229600" cy="5400600"/>
          </a:xfrm>
        </p:spPr>
        <p:txBody>
          <a:bodyPr>
            <a:normAutofit/>
          </a:bodyPr>
          <a:lstStyle/>
          <a:p>
            <a:r>
              <a:rPr lang="el-GR" sz="2200" dirty="0"/>
              <a:t>Ένα τουριστικό γραφείο έχει ένα τουλάχιστον τερματικό G.D.S. Κάθε τερματικό έχει μια διεύθυνση (Τ.Α. – Terminal Address) έτσι ώστε το κεντρικό G.D.S. να γνωρίζει πώς να επικοινωνήσει με κάθε τερματικό. </a:t>
            </a:r>
            <a:r>
              <a:rPr lang="el-GR" sz="2200" dirty="0" smtClean="0"/>
              <a:t>Με </a:t>
            </a:r>
            <a:r>
              <a:rPr lang="el-GR" sz="2200" dirty="0"/>
              <a:t>τη διεύθυνση αυτή ένα μήνυμα δρομολογείται προς το συγκεκριμένο τερματικό ή αναγνωρίζεται ότι προέρχεται από αυτό</a:t>
            </a:r>
            <a:r>
              <a:rPr lang="el-GR" sz="2200" dirty="0" smtClean="0"/>
              <a:t>.</a:t>
            </a:r>
          </a:p>
          <a:p>
            <a:r>
              <a:rPr lang="el-GR" sz="2200" dirty="0"/>
              <a:t>Ένας κεντρικός κόμβος ή πύλη δικτύων (gateway)  είναι απαραίτητη, εφόσον σε ένα γραφείο υπάρχουν περισσότερα του ενός τερματικά. Οι πύλες δικτύων συγκεντρώνουν τα μηνύματα από το σύνολο των τερματικών και στη συνέχεια τα μεταδίδουν από το γραφείο μέσω ενός modem  και μιας τηλεφωνικής γραμμής στο κεντρικό G.D.S. Έκτος από το modem, και η παρουσία ενός εκτυπωτή θεωρείται απαραίτητη στο σχεδιασμό ενός συστήματος.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748217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Τρόποι λειτουργίας των </a:t>
            </a:r>
            <a:br>
              <a:rPr lang="el-GR" dirty="0">
                <a:solidFill>
                  <a:prstClr val="white"/>
                </a:solidFill>
              </a:rPr>
            </a:br>
            <a:r>
              <a:rPr lang="el-GR" dirty="0">
                <a:solidFill>
                  <a:prstClr val="white"/>
                </a:solidFill>
              </a:rPr>
              <a:t>GDS στα τουριστικά γραφεία </a:t>
            </a:r>
            <a:r>
              <a:rPr lang="el-GR" sz="3000" b="0" dirty="0" smtClean="0">
                <a:solidFill>
                  <a:prstClr val="white"/>
                </a:solidFill>
              </a:rPr>
              <a:t>2/4</a:t>
            </a:r>
            <a:endParaRPr lang="el-GR" dirty="0"/>
          </a:p>
        </p:txBody>
      </p:sp>
      <p:sp>
        <p:nvSpPr>
          <p:cNvPr id="3" name="Θέση περιεχομένου 2"/>
          <p:cNvSpPr>
            <a:spLocks noGrp="1"/>
          </p:cNvSpPr>
          <p:nvPr>
            <p:ph idx="1"/>
          </p:nvPr>
        </p:nvSpPr>
        <p:spPr/>
        <p:txBody>
          <a:bodyPr/>
          <a:lstStyle/>
          <a:p>
            <a:r>
              <a:rPr lang="el-GR" dirty="0"/>
              <a:t>Ένα τοπικό δίκτυο καθοδηγείται από έναν Server που αποτελεί το κεντρικό, υψηλής δυναμικότητας σύστημα του δικτύου, το οποίο προσφέρει είτε υπηρεσίες είτε τους πόρους του στους χρήστες του δικτύου</a:t>
            </a:r>
            <a:r>
              <a:rPr lang="el-GR" dirty="0" smtClean="0"/>
              <a:t>.</a:t>
            </a:r>
          </a:p>
          <a:p>
            <a:r>
              <a:rPr lang="el-GR" dirty="0"/>
              <a:t>Τέλος, εκτός του Server, για τη σύνδεση των τερματικών χρησιμοποιούνται πολλές μορφές καλωδιώσεων (coaxial cable – ομοαξονικό καλώδιο όπως εκείνα των τηλεοράσεων, twisted pair – συνεστραμμένο ζεύγος καλωδίων και fibre optic – οπτικές ίνες).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449680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Τρόποι λειτουργίας των </a:t>
            </a:r>
            <a:br>
              <a:rPr lang="el-GR" dirty="0">
                <a:solidFill>
                  <a:prstClr val="white"/>
                </a:solidFill>
              </a:rPr>
            </a:br>
            <a:r>
              <a:rPr lang="el-GR" dirty="0">
                <a:solidFill>
                  <a:prstClr val="white"/>
                </a:solidFill>
              </a:rPr>
              <a:t>GDS στα τουριστικά γραφεία </a:t>
            </a:r>
            <a:r>
              <a:rPr lang="el-GR" sz="3000" b="0" dirty="0" smtClean="0">
                <a:solidFill>
                  <a:prstClr val="white"/>
                </a:solidFill>
              </a:rPr>
              <a:t>3/4</a:t>
            </a:r>
            <a:endParaRPr lang="el-GR" dirty="0"/>
          </a:p>
        </p:txBody>
      </p:sp>
      <p:sp>
        <p:nvSpPr>
          <p:cNvPr id="3" name="Θέση περιεχομένου 2"/>
          <p:cNvSpPr>
            <a:spLocks noGrp="1"/>
          </p:cNvSpPr>
          <p:nvPr>
            <p:ph idx="1"/>
          </p:nvPr>
        </p:nvSpPr>
        <p:spPr/>
        <p:txBody>
          <a:bodyPr/>
          <a:lstStyle/>
          <a:p>
            <a:r>
              <a:rPr lang="el-GR" dirty="0"/>
              <a:t>Όλα τα παραπάνω αντικατοπτρίζουν μια εικόνα του σχεδιασμού σε ένα γραφείο που επικοινωνεί με ένα μόνο G.D.S. </a:t>
            </a:r>
            <a:endParaRPr lang="el-GR" dirty="0" smtClean="0"/>
          </a:p>
          <a:p>
            <a:r>
              <a:rPr lang="el-GR" dirty="0" smtClean="0"/>
              <a:t>Για τη συνεργασία </a:t>
            </a:r>
            <a:r>
              <a:rPr lang="el-GR" dirty="0"/>
              <a:t>με άνω του ενός </a:t>
            </a:r>
            <a:r>
              <a:rPr lang="el-GR" dirty="0" smtClean="0"/>
              <a:t>G.D.S., επόμενο </a:t>
            </a:r>
            <a:r>
              <a:rPr lang="el-GR" dirty="0"/>
              <a:t>ήταν να χρειαστεί και η αναβάθμιση των συστημάτων για την ανταπόκριση τους στις νέες απαιτήσεις. Σήμερα, υπάρχουν προϊόντα που καλύπτουν όλες τις δικτυακές ανάγκες ενός γραφείου (επικοινωνία ενός LAN με πολλά G.D.S., ταυτόχρονη παρουσίαση πληροφοριών από πολλά G.D.S. σε ένα τερματικό, κ.λπ.)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210932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Τρόποι λειτουργίας των </a:t>
            </a:r>
            <a:br>
              <a:rPr lang="el-GR" dirty="0">
                <a:solidFill>
                  <a:prstClr val="white"/>
                </a:solidFill>
              </a:rPr>
            </a:br>
            <a:r>
              <a:rPr lang="el-GR" dirty="0">
                <a:solidFill>
                  <a:prstClr val="white"/>
                </a:solidFill>
              </a:rPr>
              <a:t>GDS στα τουριστικά γραφεία </a:t>
            </a:r>
            <a:r>
              <a:rPr lang="el-GR" sz="3000" b="0" dirty="0" smtClean="0">
                <a:solidFill>
                  <a:prstClr val="white"/>
                </a:solidFill>
              </a:rPr>
              <a:t>4/4</a:t>
            </a:r>
            <a:endParaRPr lang="el-GR" dirty="0"/>
          </a:p>
        </p:txBody>
      </p:sp>
      <p:sp>
        <p:nvSpPr>
          <p:cNvPr id="3" name="Θέση περιεχομένου 2"/>
          <p:cNvSpPr>
            <a:spLocks noGrp="1"/>
          </p:cNvSpPr>
          <p:nvPr>
            <p:ph idx="1"/>
          </p:nvPr>
        </p:nvSpPr>
        <p:spPr/>
        <p:txBody>
          <a:bodyPr/>
          <a:lstStyle/>
          <a:p>
            <a:r>
              <a:rPr lang="el-GR" dirty="0"/>
              <a:t>Στην αγορά, υπάρχουν πολλά προϊόντα που μπορούν να καλύψουν τις διάφορες δικτυακές ανάγκες ενός γραφείου και κατασκευάζονται είτε από ειδικευμένες εταιρίες που έχουν σχέση με την τουριστική βιομηχανία, είτε από τις ίδιες ιδιοκτήτριες εταιρίες των GDS. </a:t>
            </a:r>
            <a:endParaRPr lang="el-GR" dirty="0" smtClean="0"/>
          </a:p>
          <a:p>
            <a:r>
              <a:rPr lang="el-GR" dirty="0"/>
              <a:t>Αυτό, επιτυγχάνεται με την επικοινωνία ενός LAN με πολλά GDS, με την ταυτόχρονη παρουσίαση πληροφοριών από πολλά GDS σε ένα τερματικό και άλλο.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487185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«Διεθνείς συστήματα κρατήσεων στον τουρισμό. </a:t>
            </a:r>
            <a:r>
              <a:rPr lang="el-GR" sz="2000" dirty="0" smtClean="0"/>
              <a:t>Ενότητα 5</a:t>
            </a:r>
            <a:r>
              <a:rPr lang="en-US" sz="2000" dirty="0" smtClean="0"/>
              <a:t>:</a:t>
            </a:r>
            <a:r>
              <a:rPr lang="el-GR" sz="2000" dirty="0"/>
              <a:t> Λειτουργίες, κριτήρια επιλογής και οικονομικές επιπτώσεις των  GDSs».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Λειτουργίες ενός </a:t>
            </a:r>
            <a:r>
              <a:rPr lang="el-GR" dirty="0" smtClean="0"/>
              <a:t>συστήματος</a:t>
            </a:r>
            <a:br>
              <a:rPr lang="el-GR" dirty="0" smtClean="0"/>
            </a:br>
            <a:r>
              <a:rPr lang="el-GR" dirty="0" smtClean="0"/>
              <a:t>κρατήσεων</a:t>
            </a:r>
            <a:endParaRPr lang="el-GR" dirty="0"/>
          </a:p>
        </p:txBody>
      </p:sp>
      <p:sp>
        <p:nvSpPr>
          <p:cNvPr id="3" name="Θέση περιεχομένου 2"/>
          <p:cNvSpPr>
            <a:spLocks noGrp="1"/>
          </p:cNvSpPr>
          <p:nvPr>
            <p:ph idx="1"/>
          </p:nvPr>
        </p:nvSpPr>
        <p:spPr/>
        <p:txBody>
          <a:bodyPr/>
          <a:lstStyle/>
          <a:p>
            <a:r>
              <a:rPr lang="en-US" dirty="0"/>
              <a:t>O</a:t>
            </a:r>
            <a:r>
              <a:rPr lang="el-GR" dirty="0"/>
              <a:t>ι λειτουργίες ενός </a:t>
            </a:r>
            <a:r>
              <a:rPr lang="en-US" dirty="0"/>
              <a:t>GDS </a:t>
            </a:r>
            <a:r>
              <a:rPr lang="el-GR" dirty="0"/>
              <a:t>είναι οι παρακάτω:</a:t>
            </a:r>
          </a:p>
          <a:p>
            <a:pPr lvl="1"/>
            <a:r>
              <a:rPr lang="el-GR" dirty="0"/>
              <a:t>Προγράμματα πτήσεων και </a:t>
            </a:r>
            <a:r>
              <a:rPr lang="el-GR" dirty="0" smtClean="0"/>
              <a:t>διαθεσιμότητα.</a:t>
            </a:r>
            <a:endParaRPr lang="el-GR" dirty="0"/>
          </a:p>
          <a:p>
            <a:pPr lvl="1"/>
            <a:r>
              <a:rPr lang="el-GR" dirty="0"/>
              <a:t>Πληροφορίες για τους </a:t>
            </a:r>
            <a:r>
              <a:rPr lang="el-GR" dirty="0" smtClean="0"/>
              <a:t>πελάτες.</a:t>
            </a:r>
            <a:endParaRPr lang="el-GR" dirty="0"/>
          </a:p>
          <a:p>
            <a:pPr lvl="1"/>
            <a:r>
              <a:rPr lang="el-GR" dirty="0"/>
              <a:t>Ναύλοι και </a:t>
            </a:r>
            <a:r>
              <a:rPr lang="el-GR" dirty="0" smtClean="0"/>
              <a:t>κανονισμοί.</a:t>
            </a:r>
            <a:endParaRPr lang="el-GR" dirty="0"/>
          </a:p>
          <a:p>
            <a:pPr lvl="1"/>
            <a:r>
              <a:rPr lang="el-GR" dirty="0"/>
              <a:t>Έκδοση </a:t>
            </a:r>
            <a:r>
              <a:rPr lang="el-GR" dirty="0" smtClean="0"/>
              <a:t>εισιτηρίων.</a:t>
            </a:r>
            <a:endParaRPr lang="el-GR" dirty="0"/>
          </a:p>
          <a:p>
            <a:pPr lvl="1"/>
            <a:r>
              <a:rPr lang="el-GR" dirty="0"/>
              <a:t>Αυτοματοποιημένες </a:t>
            </a:r>
            <a:r>
              <a:rPr lang="el-GR" dirty="0" smtClean="0"/>
              <a:t>αναφορές.</a:t>
            </a:r>
            <a:endParaRPr lang="el-GR" dirty="0"/>
          </a:p>
          <a:p>
            <a:pPr lvl="1"/>
            <a:r>
              <a:rPr lang="el-GR" dirty="0"/>
              <a:t>Ευκολίες λόγω δυνατότητας λειτουργίας μέσω </a:t>
            </a:r>
            <a:r>
              <a:rPr lang="en-US" dirty="0" smtClean="0"/>
              <a:t>Windows</a:t>
            </a:r>
            <a:r>
              <a:rPr lang="el-GR" dirty="0" smtClean="0"/>
              <a:t>.</a:t>
            </a:r>
            <a:endParaRPr lang="el-GR" dirty="0"/>
          </a:p>
          <a:p>
            <a:pPr lvl="1"/>
            <a:r>
              <a:rPr lang="el-GR" dirty="0"/>
              <a:t>Άλλες ειδικές </a:t>
            </a:r>
            <a:r>
              <a:rPr lang="el-GR" dirty="0" smtClean="0"/>
              <a:t>υπηρεσίες.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56322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a:t>
            </a:r>
            <a:r>
              <a:rPr lang="el-GR" dirty="0"/>
              <a:t>κριτήρια επιλογής </a:t>
            </a:r>
            <a:r>
              <a:rPr lang="el-GR" dirty="0" smtClean="0"/>
              <a:t/>
            </a:r>
            <a:br>
              <a:rPr lang="el-GR" dirty="0" smtClean="0"/>
            </a:br>
            <a:r>
              <a:rPr lang="el-GR" dirty="0" smtClean="0"/>
              <a:t>ενός G.D.S </a:t>
            </a:r>
            <a:r>
              <a:rPr lang="el-GR" sz="3000" b="0" dirty="0" smtClean="0"/>
              <a:t>1/3</a:t>
            </a:r>
            <a:endParaRPr lang="el-GR" sz="3000" b="0" dirty="0"/>
          </a:p>
        </p:txBody>
      </p:sp>
      <p:sp>
        <p:nvSpPr>
          <p:cNvPr id="3" name="Θέση περιεχομένου 2"/>
          <p:cNvSpPr>
            <a:spLocks noGrp="1"/>
          </p:cNvSpPr>
          <p:nvPr>
            <p:ph idx="1"/>
          </p:nvPr>
        </p:nvSpPr>
        <p:spPr>
          <a:xfrm>
            <a:off x="457200" y="1340768"/>
            <a:ext cx="8229600" cy="5328592"/>
          </a:xfrm>
        </p:spPr>
        <p:txBody>
          <a:bodyPr>
            <a:normAutofit/>
          </a:bodyPr>
          <a:lstStyle/>
          <a:p>
            <a:pPr lvl="0" fontAlgn="base" hangingPunct="0"/>
            <a:r>
              <a:rPr lang="el-GR" dirty="0"/>
              <a:t>Η αξιοπιστία του πληροφοριακού τους </a:t>
            </a:r>
            <a:r>
              <a:rPr lang="el-GR" dirty="0" smtClean="0"/>
              <a:t>υλικού.</a:t>
            </a:r>
            <a:endParaRPr lang="el-GR" dirty="0"/>
          </a:p>
          <a:p>
            <a:pPr lvl="0" fontAlgn="base" hangingPunct="0"/>
            <a:r>
              <a:rPr lang="el-GR" dirty="0"/>
              <a:t>Ο σύντομος χρόνος ανταπόκρισης (</a:t>
            </a:r>
            <a:r>
              <a:rPr lang="en-US" dirty="0"/>
              <a:t>response time</a:t>
            </a:r>
            <a:r>
              <a:rPr lang="el-GR" dirty="0" smtClean="0"/>
              <a:t>).</a:t>
            </a:r>
            <a:endParaRPr lang="el-GR" dirty="0"/>
          </a:p>
          <a:p>
            <a:pPr lvl="0" fontAlgn="base" hangingPunct="0"/>
            <a:r>
              <a:rPr lang="el-GR" dirty="0"/>
              <a:t>Η έγκυρη πληροφόρηση πάνω σε θέματα </a:t>
            </a:r>
            <a:r>
              <a:rPr lang="el-GR" dirty="0" smtClean="0"/>
              <a:t>τιμών.</a:t>
            </a:r>
            <a:endParaRPr lang="el-GR" dirty="0"/>
          </a:p>
          <a:p>
            <a:pPr lvl="0" fontAlgn="base" hangingPunct="0"/>
            <a:r>
              <a:rPr lang="el-GR" dirty="0"/>
              <a:t>Η συνεχιζόμενη διεύρυνση </a:t>
            </a:r>
            <a:r>
              <a:rPr lang="el-GR" dirty="0" smtClean="0"/>
              <a:t>προϊόντων.</a:t>
            </a:r>
            <a:endParaRPr lang="el-GR" dirty="0"/>
          </a:p>
          <a:p>
            <a:pPr lvl="0" fontAlgn="base" hangingPunct="0"/>
            <a:r>
              <a:rPr lang="el-GR" dirty="0"/>
              <a:t>Η σύγχρονη τεχνολογία του </a:t>
            </a:r>
            <a:r>
              <a:rPr lang="el-GR" dirty="0" smtClean="0"/>
              <a:t>συστήματος.</a:t>
            </a:r>
            <a:endParaRPr lang="el-GR" dirty="0"/>
          </a:p>
          <a:p>
            <a:pPr lvl="0"/>
            <a:r>
              <a:rPr lang="el-GR" dirty="0"/>
              <a:t>Ευέλικτο και με χαμηλό κόστος </a:t>
            </a:r>
            <a:r>
              <a:rPr lang="el-GR" dirty="0" smtClean="0"/>
              <a:t>συμβόλαιο.</a:t>
            </a:r>
            <a:endParaRPr lang="el-GR" dirty="0"/>
          </a:p>
          <a:p>
            <a:pPr lvl="0"/>
            <a:r>
              <a:rPr lang="el-GR" dirty="0"/>
              <a:t>Καλή τεχνική υποστήριξη και εκπαίδευση πάνω στο συγκεκριμένο G.D.S.στα παρακάτω σημεία</a:t>
            </a:r>
            <a:r>
              <a:rPr lang="el-GR" dirty="0" smtClean="0"/>
              <a:t>: </a:t>
            </a:r>
            <a:r>
              <a:rPr lang="en-US" b="1" dirty="0" smtClean="0"/>
              <a:t>Helpdesk</a:t>
            </a:r>
            <a:r>
              <a:rPr lang="el-GR" dirty="0" smtClean="0"/>
              <a:t>, </a:t>
            </a:r>
            <a:r>
              <a:rPr lang="en-US" b="1" dirty="0" smtClean="0"/>
              <a:t>Training</a:t>
            </a:r>
            <a:r>
              <a:rPr lang="el-GR" dirty="0" smtClean="0"/>
              <a:t>, </a:t>
            </a:r>
            <a:r>
              <a:rPr lang="en-US" b="1" dirty="0" smtClean="0"/>
              <a:t>On </a:t>
            </a:r>
            <a:r>
              <a:rPr lang="en-US" b="1" dirty="0"/>
              <a:t>Site Support</a:t>
            </a:r>
            <a:r>
              <a:rPr lang="en-US" dirty="0"/>
              <a:t>. </a:t>
            </a:r>
          </a:p>
          <a:p>
            <a:pPr lvl="0"/>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131063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Τα κριτήρια επιλογής </a:t>
            </a:r>
            <a:br>
              <a:rPr lang="el-GR" dirty="0">
                <a:solidFill>
                  <a:prstClr val="white"/>
                </a:solidFill>
              </a:rPr>
            </a:br>
            <a:r>
              <a:rPr lang="el-GR" dirty="0">
                <a:solidFill>
                  <a:prstClr val="white"/>
                </a:solidFill>
              </a:rPr>
              <a:t>ενός G.D.S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p:txBody>
          <a:bodyPr/>
          <a:lstStyle/>
          <a:p>
            <a:r>
              <a:rPr lang="el-GR" dirty="0" smtClean="0"/>
              <a:t>Σημαντικός </a:t>
            </a:r>
            <a:r>
              <a:rPr lang="el-GR" dirty="0"/>
              <a:t>παράγοντας είναι και η ευελιξία του συστήματος να καλύπτει τις ανάγκες του Έλληνα ταξιδιωτικού πράκτορα, καθώς ένα ακόμη καθοριστικό στοιχείο για την επιλογή ενός CRS είναι και οι αεροπορικές εταιρείες με τις οποίες συνεργάζεται το κάθε γραφείο</a:t>
            </a:r>
            <a:r>
              <a:rPr lang="el-GR" dirty="0" smtClean="0"/>
              <a:t>.</a:t>
            </a:r>
          </a:p>
          <a:p>
            <a:r>
              <a:rPr lang="el-GR" dirty="0"/>
              <a:t>Ένας ακόμα παράγοντας που επηρεάζει την πρόσβαση σε πληροφορίες και επομένως την επιλογή του συστήματος G.D.S. από τον ταξιδιωτικό πράκτορα είναι ο αριθμός των απευθείας συνδέσεων που έχει το συγκεκριμένο G.D.S. με άλλα συστήματα ηλεκτρονικών υπολογιστών.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038741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Τα κριτήρια επιλογής </a:t>
            </a:r>
            <a:br>
              <a:rPr lang="el-GR" dirty="0">
                <a:solidFill>
                  <a:prstClr val="white"/>
                </a:solidFill>
              </a:rPr>
            </a:br>
            <a:r>
              <a:rPr lang="el-GR" dirty="0">
                <a:solidFill>
                  <a:prstClr val="white"/>
                </a:solidFill>
              </a:rPr>
              <a:t>ενός G.D.S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p:txBody>
          <a:bodyPr/>
          <a:lstStyle/>
          <a:p>
            <a:r>
              <a:rPr lang="el-GR" dirty="0" smtClean="0"/>
              <a:t>Το </a:t>
            </a:r>
            <a:r>
              <a:rPr lang="el-GR" dirty="0"/>
              <a:t>περιεχόμενο του συμβολαίου που πρέπει να υπογράψει ο ταξιδιωτικός πράκτορας, προκειμένου να αποκτήσει τερματικά του εν λόγω G.D.S</a:t>
            </a:r>
            <a:r>
              <a:rPr lang="el-GR" dirty="0" smtClean="0"/>
              <a:t>.</a:t>
            </a:r>
            <a:endParaRPr lang="el-GR" dirty="0"/>
          </a:p>
          <a:p>
            <a:r>
              <a:rPr lang="el-GR" dirty="0" smtClean="0"/>
              <a:t>Το </a:t>
            </a:r>
            <a:r>
              <a:rPr lang="el-GR" dirty="0"/>
              <a:t>επίπεδο εξυπηρέτησης και εκπαίδευσης που προσφέρει ο πωλητής του G.D.S</a:t>
            </a:r>
            <a:r>
              <a:rPr lang="el-GR" dirty="0" smtClean="0"/>
              <a:t>.</a:t>
            </a:r>
          </a:p>
          <a:p>
            <a:r>
              <a:rPr lang="el-GR" dirty="0" smtClean="0"/>
              <a:t>Αν </a:t>
            </a:r>
            <a:r>
              <a:rPr lang="el-GR" dirty="0"/>
              <a:t>το σύστημα που πρόκειται να βάλουν στο γραφείο </a:t>
            </a:r>
            <a:r>
              <a:rPr lang="el-GR" dirty="0" smtClean="0"/>
              <a:t>τους επιτρέπει </a:t>
            </a:r>
            <a:r>
              <a:rPr lang="el-GR" dirty="0"/>
              <a:t>την πρόσβαση στα στοιχεία των πελατών μέσω ηλεκτρονικού υπολογιστή διαφορετικού απ' αυτόν που έγινε η κράτηση - καταχώρηση.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781256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Μειονεκτήματα </a:t>
            </a:r>
            <a:r>
              <a:rPr lang="el-GR" dirty="0"/>
              <a:t>από τη λειτουργία των </a:t>
            </a:r>
            <a:r>
              <a:rPr lang="el-GR" dirty="0" smtClean="0"/>
              <a:t/>
            </a:r>
            <a:br>
              <a:rPr lang="el-GR" dirty="0" smtClean="0"/>
            </a:br>
            <a:r>
              <a:rPr lang="el-GR" dirty="0" smtClean="0"/>
              <a:t>G.D.S</a:t>
            </a:r>
            <a:r>
              <a:rPr lang="el-GR" dirty="0"/>
              <a:t>. στο οικονομικό περιβάλλον</a:t>
            </a:r>
          </a:p>
        </p:txBody>
      </p:sp>
      <p:sp>
        <p:nvSpPr>
          <p:cNvPr id="3" name="Θέση περιεχομένου 2"/>
          <p:cNvSpPr>
            <a:spLocks noGrp="1"/>
          </p:cNvSpPr>
          <p:nvPr>
            <p:ph idx="1"/>
          </p:nvPr>
        </p:nvSpPr>
        <p:spPr/>
        <p:txBody>
          <a:bodyPr/>
          <a:lstStyle/>
          <a:p>
            <a:pPr lvl="0"/>
            <a:r>
              <a:rPr lang="el-GR" dirty="0"/>
              <a:t>Η δημιουργία εμποδίων για την είσοδο νέων </a:t>
            </a:r>
            <a:r>
              <a:rPr lang="el-GR" dirty="0" smtClean="0"/>
              <a:t>επιχειρήσεων.</a:t>
            </a:r>
            <a:endParaRPr lang="el-GR" dirty="0"/>
          </a:p>
          <a:p>
            <a:pPr lvl="0"/>
            <a:r>
              <a:rPr lang="el-GR" dirty="0"/>
              <a:t>Περιορισμένη γεωγραφική διασπορά του </a:t>
            </a:r>
            <a:r>
              <a:rPr lang="el-GR" dirty="0" smtClean="0"/>
              <a:t>δικτύου.</a:t>
            </a:r>
            <a:endParaRPr lang="el-GR" dirty="0"/>
          </a:p>
          <a:p>
            <a:pPr lvl="0"/>
            <a:r>
              <a:rPr lang="el-GR" dirty="0"/>
              <a:t>Η τάση για συνεργασία μεγάλων ταξιδιωτικών γραφείων με συγκεκριμένες αεροπορικές εταιρείες και, κατά συνέπεια, με συγκεκριμένο G.D.S</a:t>
            </a:r>
            <a:r>
              <a:rPr lang="el-GR" dirty="0" smtClean="0"/>
              <a:t>..</a:t>
            </a:r>
            <a:endParaRPr lang="el-GR" dirty="0"/>
          </a:p>
          <a:p>
            <a:pPr lvl="0"/>
            <a:r>
              <a:rPr lang="el-GR" dirty="0"/>
              <a:t>Η δυσκολία εφαρμογής του G.D.S. από μικρές </a:t>
            </a:r>
            <a:r>
              <a:rPr lang="el-GR" dirty="0" smtClean="0"/>
              <a:t>επιχειρήσεις.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580379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Πλεονεκτήματα </a:t>
            </a:r>
            <a:r>
              <a:rPr lang="el-GR" dirty="0"/>
              <a:t>από τη </a:t>
            </a:r>
            <a:r>
              <a:rPr lang="el-GR" dirty="0" smtClean="0"/>
              <a:t/>
            </a:r>
            <a:br>
              <a:rPr lang="el-GR" dirty="0" smtClean="0"/>
            </a:br>
            <a:r>
              <a:rPr lang="el-GR" dirty="0" smtClean="0"/>
              <a:t>χρήση </a:t>
            </a:r>
            <a:r>
              <a:rPr lang="el-GR" dirty="0"/>
              <a:t>των G.D.S.</a:t>
            </a:r>
          </a:p>
        </p:txBody>
      </p:sp>
      <p:sp>
        <p:nvSpPr>
          <p:cNvPr id="3" name="Θέση περιεχομένου 2"/>
          <p:cNvSpPr>
            <a:spLocks noGrp="1"/>
          </p:cNvSpPr>
          <p:nvPr>
            <p:ph idx="1"/>
          </p:nvPr>
        </p:nvSpPr>
        <p:spPr>
          <a:xfrm>
            <a:off x="457200" y="1340768"/>
            <a:ext cx="8435280" cy="4896544"/>
          </a:xfrm>
        </p:spPr>
        <p:txBody>
          <a:bodyPr/>
          <a:lstStyle/>
          <a:p>
            <a:pPr lvl="0"/>
            <a:r>
              <a:rPr lang="el-GR" dirty="0"/>
              <a:t>Η ευκολία διανομής τουριστικών προϊόντων και πληροφοριών στους πελάτες τουριστικών πρακτορείων.</a:t>
            </a:r>
          </a:p>
          <a:p>
            <a:pPr lvl="0"/>
            <a:r>
              <a:rPr lang="el-GR" dirty="0"/>
              <a:t>Εξοικονόμηση </a:t>
            </a:r>
            <a:r>
              <a:rPr lang="el-GR" dirty="0" smtClean="0"/>
              <a:t>χρημάτων.</a:t>
            </a:r>
            <a:endParaRPr lang="el-GR" dirty="0"/>
          </a:p>
          <a:p>
            <a:pPr lvl="0"/>
            <a:r>
              <a:rPr lang="el-GR" dirty="0"/>
              <a:t>Βελτίωση της </a:t>
            </a:r>
            <a:r>
              <a:rPr lang="el-GR" dirty="0" smtClean="0"/>
              <a:t>αξιοπιστίας.</a:t>
            </a:r>
            <a:endParaRPr lang="el-GR" dirty="0"/>
          </a:p>
          <a:p>
            <a:pPr lvl="0"/>
            <a:r>
              <a:rPr lang="el-GR" dirty="0"/>
              <a:t>Εξοικονόμηση χρόνου και αύξηση της </a:t>
            </a:r>
            <a:r>
              <a:rPr lang="el-GR" dirty="0" smtClean="0"/>
              <a:t>αποδοτικότητας.</a:t>
            </a:r>
            <a:endParaRPr lang="el-GR" dirty="0"/>
          </a:p>
          <a:p>
            <a:pPr lvl="0"/>
            <a:r>
              <a:rPr lang="el-GR" dirty="0"/>
              <a:t>Ευκολία χρήσης μέσω γραφικού περιβάλλοντος των </a:t>
            </a:r>
            <a:r>
              <a:rPr lang="el-GR" dirty="0" smtClean="0"/>
              <a:t>Windows.</a:t>
            </a:r>
            <a:endParaRPr lang="el-GR" dirty="0"/>
          </a:p>
          <a:p>
            <a:pPr lvl="0"/>
            <a:r>
              <a:rPr lang="el-GR" dirty="0"/>
              <a:t>Παραγωγή ποικιλίας </a:t>
            </a:r>
            <a:r>
              <a:rPr lang="el-GR" dirty="0" smtClean="0"/>
              <a:t>προϊόντων.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925024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Μηχανολογικός εξοπλισμός </a:t>
            </a:r>
            <a:r>
              <a:rPr lang="el-GR" dirty="0" smtClean="0"/>
              <a:t/>
            </a:r>
            <a:br>
              <a:rPr lang="el-GR" dirty="0" smtClean="0"/>
            </a:br>
            <a:r>
              <a:rPr lang="el-GR" dirty="0" smtClean="0"/>
              <a:t>ενός </a:t>
            </a:r>
            <a:r>
              <a:rPr lang="en-US" dirty="0"/>
              <a:t>GDS</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pic>
        <p:nvPicPr>
          <p:cNvPr id="1026" name="Picture 2" descr="SABRE"/>
          <p:cNvPicPr>
            <a:picLocks noChangeAspect="1" noChangeArrowheads="1"/>
          </p:cNvPicPr>
          <p:nvPr/>
        </p:nvPicPr>
        <p:blipFill>
          <a:blip r:embed="rId2">
            <a:extLst>
              <a:ext uri="{28A0092B-C50C-407E-A947-70E740481C1C}">
                <a14:useLocalDpi xmlns:a14="http://schemas.microsoft.com/office/drawing/2010/main" val="0"/>
              </a:ext>
            </a:extLst>
          </a:blip>
          <a:srcRect r="2545" b="3468"/>
          <a:stretch>
            <a:fillRect/>
          </a:stretch>
        </p:blipFill>
        <p:spPr bwMode="auto">
          <a:xfrm>
            <a:off x="1367660" y="1268760"/>
            <a:ext cx="6408681"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238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412776"/>
          </a:xfrm>
        </p:spPr>
        <p:txBody>
          <a:bodyPr>
            <a:normAutofit fontScale="90000"/>
          </a:bodyPr>
          <a:lstStyle/>
          <a:p>
            <a:r>
              <a:rPr lang="el-GR" dirty="0"/>
              <a:t>Χρήση των διεθνών συστημάτων κρατήσεων στα τουριστικά γραφεία και τεχνολογικός εξοπλισμός του τουριστικού γραφείου </a:t>
            </a:r>
            <a:r>
              <a:rPr lang="el-GR" sz="3100" b="0" dirty="0" smtClean="0"/>
              <a:t>1/3</a:t>
            </a:r>
            <a:endParaRPr lang="el-GR" sz="3100" b="0" dirty="0"/>
          </a:p>
        </p:txBody>
      </p:sp>
      <p:sp>
        <p:nvSpPr>
          <p:cNvPr id="3" name="Θέση περιεχομένου 2"/>
          <p:cNvSpPr>
            <a:spLocks noGrp="1"/>
          </p:cNvSpPr>
          <p:nvPr>
            <p:ph idx="1"/>
          </p:nvPr>
        </p:nvSpPr>
        <p:spPr>
          <a:xfrm>
            <a:off x="457200" y="1556792"/>
            <a:ext cx="8229600" cy="4680520"/>
          </a:xfrm>
        </p:spPr>
        <p:txBody>
          <a:bodyPr/>
          <a:lstStyle/>
          <a:p>
            <a:r>
              <a:rPr lang="el-GR" dirty="0"/>
              <a:t>Το πρώτο βήμα στην αυτοματοποίηση του τουριστικού γραφείου, είναι η αγορά ή μίσθωση του βασικού εξοπλισμού που χρειάζεται (Hardware), δηλαδή τελευταίας τεχνολογίας ηλεκτρονικούς υπολογιστές που θα πρέπει να συνοδεύονται και από την αγορά εκτυπωτών (printers</a:t>
            </a:r>
            <a:r>
              <a:rPr lang="el-GR" dirty="0" smtClean="0"/>
              <a:t>).</a:t>
            </a:r>
          </a:p>
          <a:p>
            <a:r>
              <a:rPr lang="el-GR" dirty="0"/>
              <a:t>Είναι ακόμα σημαντική, η πρόσβαση στο διαδίκτυο και η δημιουργία </a:t>
            </a:r>
            <a:r>
              <a:rPr lang="el-GR" dirty="0" smtClean="0"/>
              <a:t>ιστοσελίδας.</a:t>
            </a:r>
          </a:p>
          <a:p>
            <a:r>
              <a:rPr lang="el-GR" dirty="0" smtClean="0"/>
              <a:t>Για </a:t>
            </a:r>
            <a:r>
              <a:rPr lang="el-GR" dirty="0"/>
              <a:t>την μηχανοργάνωση των τουριστικών γραφείων, το λογισμικό </a:t>
            </a:r>
            <a:r>
              <a:rPr lang="en-US" dirty="0"/>
              <a:t>(</a:t>
            </a:r>
            <a:r>
              <a:rPr lang="en-US" dirty="0" smtClean="0"/>
              <a:t>Software)</a:t>
            </a:r>
            <a:r>
              <a:rPr lang="el-GR" dirty="0" smtClean="0"/>
              <a:t> είναι </a:t>
            </a:r>
            <a:r>
              <a:rPr lang="el-GR" dirty="0"/>
              <a:t>το πιο σημαντικό </a:t>
            </a:r>
            <a:r>
              <a:rPr lang="el-GR" dirty="0" smtClean="0"/>
              <a:t>κομμάτι.</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5687924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141</TotalTime>
  <Words>1523</Words>
  <Application>Microsoft Office PowerPoint</Application>
  <PresentationFormat>Προβολή στην οθόνη (4:3)</PresentationFormat>
  <Paragraphs>144</Paragraphs>
  <Slides>22</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22</vt:i4>
      </vt:variant>
    </vt:vector>
  </HeadingPairs>
  <TitlesOfParts>
    <vt:vector size="24" baseType="lpstr">
      <vt:lpstr>template</vt:lpstr>
      <vt:lpstr>OC_template_updated</vt:lpstr>
      <vt:lpstr>Διεθνείς Συστήματα Κρατήσεων στον Τουρισμό</vt:lpstr>
      <vt:lpstr>Λειτουργίες ενός συστήματος κρατήσεων</vt:lpstr>
      <vt:lpstr>Τα κριτήρια επιλογής  ενός G.D.S 1/3</vt:lpstr>
      <vt:lpstr>Τα κριτήρια επιλογής  ενός G.D.S 2/3</vt:lpstr>
      <vt:lpstr>Τα κριτήρια επιλογής  ενός G.D.S 3/3</vt:lpstr>
      <vt:lpstr>Μειονεκτήματα από τη λειτουργία των  G.D.S. στο οικονομικό περιβάλλον</vt:lpstr>
      <vt:lpstr>Πλεονεκτήματα από τη  χρήση των G.D.S.</vt:lpstr>
      <vt:lpstr>Μηχανολογικός εξοπλισμός  ενός GDS</vt:lpstr>
      <vt:lpstr>Χρήση των διεθνών συστημάτων κρατήσεων στα τουριστικά γραφεία και τεχνολογικός εξοπλισμός του τουριστικού γραφείου 1/3</vt:lpstr>
      <vt:lpstr>Χρήση των διεθνών συστημάτων κρατήσεων στα τουριστικά γραφεία και τεχνολογικός εξοπλισμός του τουριστικού γραφείου 2/3</vt:lpstr>
      <vt:lpstr>Χρήση των διεθνών συστημάτων κρατήσεων στα τουριστικά γραφεία και τεχνολογικός εξοπλισμός του τουριστικού γραφείου 3/3</vt:lpstr>
      <vt:lpstr>Τρόποι λειτουργίας των  GDS στα τουριστικά γραφεία 1/4</vt:lpstr>
      <vt:lpstr>Τρόποι λειτουργίας των  GDS στα τουριστικά γραφεία 2/4</vt:lpstr>
      <vt:lpstr>Τρόποι λειτουργίας των  GDS στα τουριστικά γραφεία 3/4</vt:lpstr>
      <vt:lpstr>Τρόποι λειτουργίας των  GDS στα τουριστικά γραφεία 4/4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opencourses@teiath.gr</dc:creator>
  <cp:lastModifiedBy>natasakar new</cp:lastModifiedBy>
  <cp:revision>12</cp:revision>
  <dcterms:created xsi:type="dcterms:W3CDTF">2015-04-29T08:02:25Z</dcterms:created>
  <dcterms:modified xsi:type="dcterms:W3CDTF">2015-06-26T09:05:35Z</dcterms:modified>
</cp:coreProperties>
</file>