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6"/>
  </p:notesMasterIdLst>
  <p:handoutMasterIdLst>
    <p:handoutMasterId r:id="rId47"/>
  </p:handoutMasterIdLst>
  <p:sldIdLst>
    <p:sldId id="293" r:id="rId2"/>
    <p:sldId id="260" r:id="rId3"/>
    <p:sldId id="261" r:id="rId4"/>
    <p:sldId id="262" r:id="rId5"/>
    <p:sldId id="263" r:id="rId6"/>
    <p:sldId id="294" r:id="rId7"/>
    <p:sldId id="295" r:id="rId8"/>
    <p:sldId id="299" r:id="rId9"/>
    <p:sldId id="266" r:id="rId10"/>
    <p:sldId id="301" r:id="rId11"/>
    <p:sldId id="268" r:id="rId12"/>
    <p:sldId id="269" r:id="rId13"/>
    <p:sldId id="302" r:id="rId14"/>
    <p:sldId id="271" r:id="rId15"/>
    <p:sldId id="272" r:id="rId16"/>
    <p:sldId id="274" r:id="rId17"/>
    <p:sldId id="275" r:id="rId18"/>
    <p:sldId id="276" r:id="rId19"/>
    <p:sldId id="277" r:id="rId20"/>
    <p:sldId id="29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03" r:id="rId36"/>
    <p:sldId id="297" r:id="rId37"/>
    <p:sldId id="292" r:id="rId38"/>
    <p:sldId id="304" r:id="rId39"/>
    <p:sldId id="305" r:id="rId40"/>
    <p:sldId id="306" r:id="rId41"/>
    <p:sldId id="308" r:id="rId42"/>
    <p:sldId id="310" r:id="rId43"/>
    <p:sldId id="311" r:id="rId44"/>
    <p:sldId id="309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5512" autoAdjust="0"/>
  </p:normalViewPr>
  <p:slideViewPr>
    <p:cSldViewPr>
      <p:cViewPr varScale="1">
        <p:scale>
          <a:sx n="112" d="100"/>
          <a:sy n="112" d="100"/>
        </p:scale>
        <p:origin x="-17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208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85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473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473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3937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4131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7788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8647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749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749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8202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418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0854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498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4441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444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829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576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9531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08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A5DD2-9266-42CA-9D8F-B5A5AA23F53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557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9B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1150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en.wikipedia.org/wiki/File:1808_The_Anterior_Pituitary_Complex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nd/2.0/deed.en" TargetMode="External"/><Relationship Id="rId4" Type="http://schemas.openxmlformats.org/officeDocument/2006/relationships/hyperlink" Target="http://www.flickr.com/photos/wellcomeimages/5814253423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/index.php?title=User:Forskerunv&amp;action=edit&amp;redlink=1" TargetMode="External"/><Relationship Id="rId5" Type="http://schemas.openxmlformats.org/officeDocument/2006/relationships/hyperlink" Target="http://en.wikipedia.org/wiki/File:Spermatozoa-human-1000x.jpg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Ningyou" TargetMode="External"/><Relationship Id="rId4" Type="http://schemas.openxmlformats.org/officeDocument/2006/relationships/hyperlink" Target="http://commons.wikimedia.org/wiki/File:Male_reproductive_system_in_finnish.pn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lsphere.com/viewGroupPhoto.s?showclean=true&amp;id=18831" TargetMode="External"/><Relationship Id="rId7" Type="http://schemas.openxmlformats.org/officeDocument/2006/relationships/hyperlink" Target="http://commons.wikimedia.org/wiki/User:Cropbo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Sperm-egg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User:Magnus_Manske" TargetMode="External"/><Relationship Id="rId4" Type="http://schemas.openxmlformats.org/officeDocument/2006/relationships/hyperlink" Target="http://en.wikipedia.org/wiki/File:Illu_repdt_male_erect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ator.gr/2013/03/21/kirsokili-ypogonimotita-stous-andres/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iator.gr/2011/01/01/ti-einai-h-kirsokili-kai-poso-syxni-einai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dathanasiou.wordpress.com/category/%CF%80%CE%B5%CF%81%CE%B9%CF%84%CE%BF%CE%BC%CE%B7-%CF%87%CF%81%CE%B9%CF%83%CF%84%CE%BF%CF%85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gonia.com/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gonia.com/" TargetMode="Externa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Krantnejie" TargetMode="External"/><Relationship Id="rId4" Type="http://schemas.openxmlformats.org/officeDocument/2006/relationships/hyperlink" Target="http://commons.wikimedia.org/wiki/File:Testicle-histology-boar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Krantnejie" TargetMode="External"/><Relationship Id="rId4" Type="http://schemas.openxmlformats.org/officeDocument/2006/relationships/hyperlink" Target="http://commons.wikimedia.org/wiki/File:Testicle-histology-boa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32185" y="1170865"/>
            <a:ext cx="8479631" cy="1470025"/>
          </a:xfrm>
        </p:spPr>
        <p:txBody>
          <a:bodyPr>
            <a:normAutofit/>
          </a:bodyPr>
          <a:lstStyle/>
          <a:p>
            <a:r>
              <a:rPr lang="el-GR" sz="3200" dirty="0"/>
              <a:t>Ανάλυση Βιολογικών Υγρών &amp; Εκκριμάτων (Θ)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3" cy="2520280"/>
          </a:xfrm>
        </p:spPr>
        <p:txBody>
          <a:bodyPr>
            <a:normAutofit fontScale="92500" lnSpcReduction="10000"/>
          </a:bodyPr>
          <a:lstStyle/>
          <a:p>
            <a:r>
              <a:rPr lang="el-GR" sz="2700" b="1" dirty="0" smtClean="0"/>
              <a:t>Ενότητα </a:t>
            </a:r>
            <a:r>
              <a:rPr lang="en-US" sz="2700" b="1" dirty="0" smtClean="0"/>
              <a:t>8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Ανδρικό Αναπαραγωγικό Σύστημα </a:t>
            </a:r>
            <a:endParaRPr lang="en-US" sz="2700" dirty="0" smtClean="0"/>
          </a:p>
          <a:p>
            <a:r>
              <a:rPr lang="el-GR" sz="2700" dirty="0" smtClean="0"/>
              <a:t>Ανατομία </a:t>
            </a:r>
            <a:r>
              <a:rPr lang="el-GR" sz="2700" dirty="0" smtClean="0"/>
              <a:t>- Φυσιολογία</a:t>
            </a:r>
            <a:endParaRPr lang="en-US" sz="2700" dirty="0" smtClean="0"/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l-GR" sz="2600" dirty="0"/>
              <a:t>Πέτρος Καρκαλούσος</a:t>
            </a:r>
          </a:p>
          <a:p>
            <a:r>
              <a:rPr lang="el-GR" sz="2600" dirty="0"/>
              <a:t>Καθηγητής εφαρμογών κλινικής χημείας – ΤΕΙ Αθηνών</a:t>
            </a:r>
          </a:p>
          <a:p>
            <a:r>
              <a:rPr lang="el-GR" sz="2600" dirty="0"/>
              <a:t>Τμήμα Ιατρικών </a:t>
            </a:r>
            <a:r>
              <a:rPr lang="el-GR" sz="2600" dirty="0" smtClean="0"/>
              <a:t>Εργαστήριων</a:t>
            </a:r>
            <a:endParaRPr lang="el-GR" sz="2600" dirty="0"/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8907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ωρίμανση των σπερματοζωαρίων μέσα στον όρχι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8" y="1772816"/>
            <a:ext cx="7512451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923928" y="5691724"/>
            <a:ext cx="2079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Gray1150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15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διαδοχικές διαιρέσεις των ανδρικών γαμετών</a:t>
            </a:r>
            <a:endParaRPr lang="el-GR" dirty="0"/>
          </a:p>
        </p:txBody>
      </p:sp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9" y="1196752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86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παραγωγή των σπερματοζωαρίων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5976664" cy="515971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2555776" y="6125517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1808 The Anterior Pituitary Complex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CFCF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8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του σπερματοζωαρίου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t="2607" b="10609"/>
          <a:stretch/>
        </p:blipFill>
        <p:spPr bwMode="auto">
          <a:xfrm>
            <a:off x="1080186" y="1144353"/>
            <a:ext cx="7272808" cy="5161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41" y="5884953"/>
            <a:ext cx="13132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Ακρόσωμα</a:t>
            </a:r>
            <a:endParaRPr lang="el-GR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4306" y="5107025"/>
            <a:ext cx="11712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Πυρήνας </a:t>
            </a:r>
            <a:endParaRPr lang="el-GR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3514" y="3724148"/>
            <a:ext cx="9327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Κεφάλι</a:t>
            </a:r>
            <a:endParaRPr lang="el-GR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597" y="2455249"/>
            <a:ext cx="10639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Αυχένας</a:t>
            </a:r>
            <a:endParaRPr lang="el-GR" sz="2000" dirty="0">
              <a:latin typeface="+mn-lt"/>
            </a:endParaRPr>
          </a:p>
        </p:txBody>
      </p:sp>
      <p:sp>
        <p:nvSpPr>
          <p:cNvPr id="8" name="Δεξιό άγκιστρο 7"/>
          <p:cNvSpPr/>
          <p:nvPr/>
        </p:nvSpPr>
        <p:spPr>
          <a:xfrm>
            <a:off x="1658508" y="3530682"/>
            <a:ext cx="432048" cy="1761009"/>
          </a:xfrm>
          <a:prstGeom prst="rightBrace">
            <a:avLst/>
          </a:prstGeom>
          <a:noFill/>
          <a:ln w="25400">
            <a:solidFill>
              <a:schemeClr val="bg1"/>
            </a:solidFill>
          </a:ln>
          <a:scene3d>
            <a:camera prst="orthographicFront">
              <a:rot lat="0" lon="0" rev="75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Δεξιό άγκιστρο 10"/>
          <p:cNvSpPr/>
          <p:nvPr/>
        </p:nvSpPr>
        <p:spPr>
          <a:xfrm>
            <a:off x="3452258" y="2332471"/>
            <a:ext cx="432048" cy="1761009"/>
          </a:xfrm>
          <a:prstGeom prst="rightBrace">
            <a:avLst/>
          </a:prstGeom>
          <a:noFill/>
          <a:ln w="25400">
            <a:solidFill>
              <a:schemeClr val="bg1"/>
            </a:solidFill>
          </a:ln>
          <a:scene3d>
            <a:camera prst="orthographicFront">
              <a:rot lat="0" lon="0" rev="75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0" name="Ευθεία γραμμή σύνδεσης 9"/>
          <p:cNvCxnSpPr>
            <a:stCxn id="3" idx="1"/>
          </p:cNvCxnSpPr>
          <p:nvPr/>
        </p:nvCxnSpPr>
        <p:spPr>
          <a:xfrm flipH="1" flipV="1">
            <a:off x="1874533" y="6069619"/>
            <a:ext cx="1395508" cy="1538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 flipV="1">
            <a:off x="2987824" y="5107025"/>
            <a:ext cx="896482" cy="18466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97240" y="4435526"/>
            <a:ext cx="1514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Κεντρόσωμα</a:t>
            </a:r>
            <a:endParaRPr lang="el-GR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3734603"/>
            <a:ext cx="15399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Μιτοχόνδρια</a:t>
            </a:r>
            <a:endParaRPr lang="el-GR" sz="2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9963" y="1734012"/>
            <a:ext cx="7697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Ουρά</a:t>
            </a:r>
            <a:endParaRPr lang="el-GR" sz="2000" dirty="0">
              <a:latin typeface="+mn-lt"/>
            </a:endParaRPr>
          </a:p>
        </p:txBody>
      </p:sp>
      <p:cxnSp>
        <p:nvCxnSpPr>
          <p:cNvPr id="21" name="Ευθεία γραμμή σύνδεσης 20"/>
          <p:cNvCxnSpPr/>
          <p:nvPr/>
        </p:nvCxnSpPr>
        <p:spPr>
          <a:xfrm flipH="1" flipV="1">
            <a:off x="3436065" y="4572350"/>
            <a:ext cx="861176" cy="6323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 flipH="1" flipV="1">
            <a:off x="4469947" y="3724148"/>
            <a:ext cx="750125" cy="20005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>
            <a:stCxn id="16" idx="1"/>
          </p:cNvCxnSpPr>
          <p:nvPr/>
        </p:nvCxnSpPr>
        <p:spPr>
          <a:xfrm flipH="1">
            <a:off x="4297240" y="3934658"/>
            <a:ext cx="92283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6"/>
          <p:cNvSpPr/>
          <p:nvPr/>
        </p:nvSpPr>
        <p:spPr>
          <a:xfrm>
            <a:off x="3151570" y="6306136"/>
            <a:ext cx="3220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B0007805 Sperm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cell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Wellcome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Images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BY-NC-ND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21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Τα σπερματοζωάρια σε ηλεκτρονικό </a:t>
            </a:r>
            <a:r>
              <a:rPr lang="el-GR" dirty="0" smtClean="0"/>
              <a:t>μικροσκόπιο</a:t>
            </a:r>
            <a:endParaRPr lang="el-GR" dirty="0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753084" y="5007080"/>
            <a:ext cx="3598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Φυσιολογικό σπερματοζωάριο       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373697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4779963" y="4623483"/>
            <a:ext cx="36734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Παθολογικό σπερματοζωάριο 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με περιελιγμένη ουρά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65109"/>
            <a:ext cx="1872208" cy="2958374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977028" y="4649531"/>
            <a:ext cx="294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Spermatozoa-human-1000x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Forskerunv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κτήμ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6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παραγωγή του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95288" y="1084690"/>
            <a:ext cx="84963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Η παραγωγή των σπερματοζωαρίων ελέγχεται από τις </a:t>
            </a:r>
            <a:r>
              <a:rPr lang="en-US" altLang="el-GR" sz="2200" dirty="0">
                <a:latin typeface="+mn-lt"/>
              </a:rPr>
              <a:t>LH </a:t>
            </a:r>
            <a:r>
              <a:rPr lang="el-GR" altLang="el-GR" sz="2200" dirty="0">
                <a:latin typeface="+mn-lt"/>
              </a:rPr>
              <a:t>και </a:t>
            </a:r>
            <a:r>
              <a:rPr lang="en-US" altLang="el-GR" sz="2200" dirty="0">
                <a:latin typeface="+mn-lt"/>
              </a:rPr>
              <a:t>FSH</a:t>
            </a:r>
            <a:r>
              <a:rPr lang="el-GR" altLang="el-GR" sz="2200" dirty="0">
                <a:latin typeface="+mn-lt"/>
              </a:rPr>
              <a:t> (γοναδοτροπίνες) και την Τεστοστερόνη (ανδρογόνο)</a:t>
            </a:r>
            <a:r>
              <a:rPr lang="en-US" altLang="el-GR" sz="2200" dirty="0">
                <a:latin typeface="+mn-lt"/>
              </a:rPr>
              <a:t>. 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50825" y="1930063"/>
            <a:ext cx="8496300" cy="494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AutoNum type="arabicPeriod"/>
            </a:pPr>
            <a:r>
              <a:rPr lang="en-US" altLang="el-GR" sz="2200" dirty="0">
                <a:latin typeface="+mn-lt"/>
              </a:rPr>
              <a:t>H </a:t>
            </a:r>
            <a:r>
              <a:rPr lang="en-US" altLang="el-GR" sz="2200" b="1" dirty="0">
                <a:solidFill>
                  <a:srgbClr val="9B0000"/>
                </a:solidFill>
                <a:latin typeface="+mn-lt"/>
              </a:rPr>
              <a:t>LH</a:t>
            </a:r>
            <a:r>
              <a:rPr lang="en-US" altLang="el-GR" sz="2200" dirty="0">
                <a:latin typeface="+mn-lt"/>
              </a:rPr>
              <a:t> (</a:t>
            </a:r>
            <a:r>
              <a:rPr lang="el-GR" altLang="el-GR" sz="2200" dirty="0">
                <a:latin typeface="+mn-lt"/>
              </a:rPr>
              <a:t>ωχρινοπρόπος ορμόνη) δρα στα κύτταρα </a:t>
            </a:r>
            <a:r>
              <a:rPr lang="en-US" altLang="el-GR" sz="2200" b="1" dirty="0">
                <a:solidFill>
                  <a:srgbClr val="9B0000"/>
                </a:solidFill>
                <a:latin typeface="+mn-lt"/>
              </a:rPr>
              <a:t>Leydig </a:t>
            </a:r>
            <a:r>
              <a:rPr lang="el-GR" altLang="el-GR" sz="2200" b="1" dirty="0">
                <a:solidFill>
                  <a:srgbClr val="9B0000"/>
                </a:solidFill>
                <a:latin typeface="+mn-lt"/>
              </a:rPr>
              <a:t>του όρχι </a:t>
            </a:r>
            <a:r>
              <a:rPr lang="el-GR" altLang="el-GR" sz="2200" dirty="0">
                <a:latin typeface="+mn-lt"/>
              </a:rPr>
              <a:t>και παράγει τεστοστερόνη.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AutoNum type="arabicPeriod"/>
            </a:pPr>
            <a:r>
              <a:rPr lang="el-GR" altLang="el-GR" sz="2200" dirty="0">
                <a:latin typeface="+mn-lt"/>
              </a:rPr>
              <a:t>Η </a:t>
            </a:r>
            <a:r>
              <a:rPr lang="en-US" altLang="el-GR" sz="2200" b="1" dirty="0">
                <a:solidFill>
                  <a:srgbClr val="9B0000"/>
                </a:solidFill>
                <a:latin typeface="+mn-lt"/>
              </a:rPr>
              <a:t>FSH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(θυλακιοτρόπος ορμόνη) μαζί με την </a:t>
            </a:r>
            <a:r>
              <a:rPr lang="el-GR" altLang="el-GR" sz="2200" b="1" dirty="0">
                <a:solidFill>
                  <a:srgbClr val="9B0000"/>
                </a:solidFill>
                <a:latin typeface="+mn-lt"/>
              </a:rPr>
              <a:t>Τεστοστερόνη</a:t>
            </a:r>
            <a:r>
              <a:rPr lang="el-GR" altLang="el-GR" sz="22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διεγείρει τα κύτταρα </a:t>
            </a:r>
            <a:r>
              <a:rPr lang="en-US" altLang="el-GR" sz="2200" b="1" dirty="0">
                <a:solidFill>
                  <a:srgbClr val="9B0000"/>
                </a:solidFill>
                <a:latin typeface="+mn-lt"/>
              </a:rPr>
              <a:t>Sertoli </a:t>
            </a:r>
            <a:r>
              <a:rPr lang="el-GR" altLang="el-GR" sz="2200" b="1" dirty="0">
                <a:solidFill>
                  <a:srgbClr val="9B0000"/>
                </a:solidFill>
                <a:latin typeface="+mn-lt"/>
              </a:rPr>
              <a:t>των σπερματικών επιθηλιακών σωληναρίων </a:t>
            </a:r>
            <a:r>
              <a:rPr lang="el-GR" altLang="el-GR" sz="2200" dirty="0">
                <a:latin typeface="+mn-lt"/>
              </a:rPr>
              <a:t>τα οποία παράγουν σπερματοζωάρια.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AutoNum type="arabicPeriod"/>
            </a:pPr>
            <a:r>
              <a:rPr lang="el-GR" altLang="el-GR" sz="2200" dirty="0">
                <a:latin typeface="+mn-lt"/>
              </a:rPr>
              <a:t>Τα σπερματοζωάρια περνούν στη συνέχεια στην </a:t>
            </a:r>
            <a:r>
              <a:rPr lang="el-GR" altLang="el-GR" sz="2200" b="1" dirty="0">
                <a:solidFill>
                  <a:srgbClr val="9B0000"/>
                </a:solidFill>
                <a:latin typeface="+mn-lt"/>
              </a:rPr>
              <a:t>επιδιδυμίδα</a:t>
            </a:r>
            <a:r>
              <a:rPr lang="el-GR" altLang="el-GR" sz="2200" dirty="0">
                <a:latin typeface="+mn-lt"/>
              </a:rPr>
              <a:t>, όπου μετά από 18 έως 24 ώρες, αποκτούν κινητικότητα. 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AutoNum type="arabicPeriod"/>
            </a:pPr>
            <a:r>
              <a:rPr lang="el-GR" altLang="el-GR" sz="2200" dirty="0">
                <a:latin typeface="+mn-lt"/>
              </a:rPr>
              <a:t>Κατόπιν το ώριμο σπέρμα μετακινείται μέσω του σπερματικού πόρου και αποθηκεύεται στις </a:t>
            </a:r>
            <a:r>
              <a:rPr lang="el-GR" altLang="el-GR" sz="2200" b="1" dirty="0">
                <a:solidFill>
                  <a:srgbClr val="9B0000"/>
                </a:solidFill>
                <a:latin typeface="+mn-lt"/>
              </a:rPr>
              <a:t>σπερματοδόχες κύστεις </a:t>
            </a:r>
            <a:r>
              <a:rPr lang="el-GR" altLang="el-GR" sz="2200" dirty="0">
                <a:latin typeface="+mn-lt"/>
              </a:rPr>
              <a:t>μέχρι την εκσπερμάτιση. 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AutoNum type="arabicPeriod"/>
            </a:pPr>
            <a:r>
              <a:rPr lang="el-GR" altLang="el-GR" sz="2200" dirty="0">
                <a:latin typeface="+mn-lt"/>
              </a:rPr>
              <a:t>Η όλη διαδικασία (1 – 5) διαρκεί 72 μέρες.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63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24074" y="116631"/>
            <a:ext cx="6912422" cy="1081931"/>
          </a:xfrm>
        </p:spPr>
        <p:txBody>
          <a:bodyPr>
            <a:noAutofit/>
          </a:bodyPr>
          <a:lstStyle/>
          <a:p>
            <a:r>
              <a:rPr lang="el-GR" dirty="0"/>
              <a:t>Ο άξονας </a:t>
            </a:r>
            <a:r>
              <a:rPr lang="el-GR" dirty="0" smtClean="0"/>
              <a:t>υποθάλαμος </a:t>
            </a:r>
            <a:r>
              <a:rPr lang="el-GR" dirty="0"/>
              <a:t>– υπόφυση - </a:t>
            </a:r>
            <a:r>
              <a:rPr lang="el-GR" dirty="0" smtClean="0"/>
              <a:t>αδένας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107950" y="878355"/>
            <a:ext cx="8351838" cy="5943660"/>
            <a:chOff x="107950" y="878355"/>
            <a:chExt cx="8351838" cy="5943660"/>
          </a:xfrm>
        </p:grpSpPr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252413" y="1021230"/>
              <a:ext cx="1728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>
                  <a:latin typeface="+mn-lt"/>
                </a:rPr>
                <a:t>Υποθάλαμος</a:t>
              </a: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468313" y="2892892"/>
              <a:ext cx="13668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>
                  <a:latin typeface="+mn-lt"/>
                </a:rPr>
                <a:t>Υπόφυση</a:t>
              </a: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252413" y="4909017"/>
              <a:ext cx="18716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>
                  <a:latin typeface="+mn-lt"/>
                </a:rPr>
                <a:t>Αδένας </a:t>
              </a:r>
              <a:r>
                <a:rPr lang="en-US" altLang="el-GR" sz="2000" dirty="0">
                  <a:latin typeface="+mn-lt"/>
                </a:rPr>
                <a:t>(</a:t>
              </a:r>
              <a:r>
                <a:rPr lang="el-GR" altLang="el-GR" sz="2000" dirty="0">
                  <a:latin typeface="+mn-lt"/>
                </a:rPr>
                <a:t>όρχις</a:t>
              </a:r>
              <a:r>
                <a:rPr lang="en-US" altLang="el-GR" sz="2000" dirty="0">
                  <a:latin typeface="+mn-lt"/>
                </a:rPr>
                <a:t>)</a:t>
              </a:r>
              <a:endParaRPr lang="el-GR" altLang="el-GR" sz="2000" dirty="0">
                <a:latin typeface="+mn-lt"/>
              </a:endParaRPr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1187450" y="1599080"/>
              <a:ext cx="0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1187450" y="3615205"/>
              <a:ext cx="0" cy="1081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1331913" y="1884830"/>
              <a:ext cx="48244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000" dirty="0">
                  <a:latin typeface="+mn-lt"/>
                </a:rPr>
                <a:t>GnRH (</a:t>
              </a:r>
              <a:r>
                <a:rPr lang="el-GR" altLang="el-GR" sz="2000" dirty="0">
                  <a:latin typeface="+mn-lt"/>
                </a:rPr>
                <a:t>γοναδολιμπερίνη)</a:t>
              </a:r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1476375" y="3902542"/>
              <a:ext cx="50403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000" dirty="0">
                  <a:latin typeface="+mn-lt"/>
                </a:rPr>
                <a:t>PRL             </a:t>
              </a:r>
              <a:r>
                <a:rPr lang="el-GR" altLang="el-GR" sz="2000" dirty="0">
                  <a:latin typeface="+mn-lt"/>
                </a:rPr>
                <a:t>      </a:t>
              </a:r>
              <a:r>
                <a:rPr lang="en-US" altLang="el-GR" sz="2000" dirty="0">
                  <a:latin typeface="+mn-lt"/>
                </a:rPr>
                <a:t>  FSH</a:t>
              </a:r>
              <a:r>
                <a:rPr lang="el-GR" altLang="el-GR" sz="2000" dirty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                       LH</a:t>
              </a:r>
              <a:endParaRPr lang="el-GR" altLang="el-GR" sz="2000" dirty="0">
                <a:latin typeface="+mn-lt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252413" y="878355"/>
              <a:ext cx="1728787" cy="6477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000" dirty="0">
                <a:latin typeface="+mn-lt"/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323850" y="2750017"/>
              <a:ext cx="1728788" cy="6477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000" dirty="0">
                <a:latin typeface="+mn-lt"/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41288" y="4829642"/>
              <a:ext cx="1962150" cy="6477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000" dirty="0">
                <a:latin typeface="+mn-lt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3851275" y="4262905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2987675" y="4983630"/>
              <a:ext cx="41052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>
                  <a:latin typeface="+mn-lt"/>
                </a:rPr>
                <a:t>Κύτταρα </a:t>
              </a:r>
              <a:r>
                <a:rPr lang="en-US" altLang="el-GR" sz="2000" dirty="0">
                  <a:latin typeface="+mn-lt"/>
                </a:rPr>
                <a:t>Sertoli          </a:t>
              </a:r>
              <a:r>
                <a:rPr lang="el-GR" altLang="el-GR" sz="2000" dirty="0">
                  <a:latin typeface="+mn-lt"/>
                </a:rPr>
                <a:t>Κύτταρα </a:t>
              </a:r>
              <a:r>
                <a:rPr lang="en-US" altLang="el-GR" sz="2000" dirty="0">
                  <a:latin typeface="+mn-lt"/>
                </a:rPr>
                <a:t>Leybig</a:t>
              </a:r>
              <a:endParaRPr lang="el-GR" altLang="el-GR" sz="2000" dirty="0">
                <a:latin typeface="+mn-lt"/>
              </a:endParaRP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5868988" y="4262905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5868988" y="5342405"/>
              <a:ext cx="0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5148263" y="5991692"/>
              <a:ext cx="17287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>
                  <a:latin typeface="+mn-lt"/>
                </a:rPr>
                <a:t>Τεστοστερόνη</a:t>
              </a:r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 flipH="1" flipV="1">
              <a:off x="4140200" y="5415430"/>
              <a:ext cx="1079500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>
              <a:off x="1692275" y="5342405"/>
              <a:ext cx="1368425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107950" y="5991692"/>
              <a:ext cx="19446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>
                  <a:latin typeface="+mn-lt"/>
                </a:rPr>
                <a:t>Σπερματοζωάρια</a:t>
              </a: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3784600" y="3329455"/>
              <a:ext cx="23034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>
                  <a:latin typeface="+mn-lt"/>
                </a:rPr>
                <a:t> (Γοναδοτροπίνες)</a:t>
              </a:r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 flipH="1">
              <a:off x="3348038" y="5415430"/>
              <a:ext cx="503237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>
              <a:off x="3851275" y="5415430"/>
              <a:ext cx="576263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2411413" y="5991692"/>
              <a:ext cx="30956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>
                  <a:latin typeface="+mn-lt"/>
                </a:rPr>
                <a:t>Ανασταλτίνη Αρωματάση</a:t>
              </a:r>
            </a:p>
          </p:txBody>
        </p:sp>
        <p:sp>
          <p:nvSpPr>
            <p:cNvPr id="26653" name="Text Box 29"/>
            <p:cNvSpPr txBox="1">
              <a:spLocks noChangeArrowheads="1"/>
            </p:cNvSpPr>
            <p:nvPr/>
          </p:nvSpPr>
          <p:spPr bwMode="auto">
            <a:xfrm>
              <a:off x="2916238" y="6421905"/>
              <a:ext cx="18002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>
                  <a:latin typeface="+mn-lt"/>
                </a:rPr>
                <a:t>Ανασταλτίνη</a:t>
              </a:r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4356100" y="6637805"/>
              <a:ext cx="4103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 flipV="1">
              <a:off x="8459788" y="3037355"/>
              <a:ext cx="0" cy="3600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56" name="Line 32"/>
            <p:cNvSpPr>
              <a:spLocks noChangeShapeType="1"/>
            </p:cNvSpPr>
            <p:nvPr/>
          </p:nvSpPr>
          <p:spPr bwMode="auto">
            <a:xfrm flipH="1">
              <a:off x="3708400" y="3037355"/>
              <a:ext cx="4751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>
              <a:off x="3708400" y="3037355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cxnSp>
          <p:nvCxnSpPr>
            <p:cNvPr id="31" name="30 - Ευθύγραμμο βέλος σύνδεσης"/>
            <p:cNvCxnSpPr/>
            <p:nvPr/>
          </p:nvCxnSpPr>
          <p:spPr>
            <a:xfrm rot="10800000" flipV="1">
              <a:off x="4070350" y="3686642"/>
              <a:ext cx="714375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- Ευθύγραμμο βέλος σύνδεσης"/>
            <p:cNvCxnSpPr/>
            <p:nvPr/>
          </p:nvCxnSpPr>
          <p:spPr>
            <a:xfrm>
              <a:off x="5070475" y="3686642"/>
              <a:ext cx="642938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90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παραγωγή της </a:t>
            </a:r>
            <a:r>
              <a:rPr lang="el-GR" dirty="0" smtClean="0"/>
              <a:t>τεστοστερόνης</a:t>
            </a:r>
            <a:endParaRPr lang="el-GR" dirty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915817" y="1320501"/>
            <a:ext cx="6048672" cy="500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6113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6113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6113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35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Παράγεται στον όρχι και κυκλοφορεί στο αίμα είτε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ελεύθερη (</a:t>
            </a:r>
            <a:r>
              <a:rPr lang="en-US" altLang="el-GR" sz="2400" b="1" dirty="0">
                <a:solidFill>
                  <a:srgbClr val="9B0000"/>
                </a:solidFill>
                <a:latin typeface="+mn-lt"/>
              </a:rPr>
              <a:t>Free-Testo) </a:t>
            </a:r>
            <a:r>
              <a:rPr lang="el-GR" altLang="el-GR" sz="2400" dirty="0">
                <a:latin typeface="+mn-lt"/>
              </a:rPr>
              <a:t>είτε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δεσμευμένη</a:t>
            </a:r>
            <a:r>
              <a:rPr lang="el-GR" altLang="el-GR" sz="24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(</a:t>
            </a:r>
            <a:r>
              <a:rPr lang="en-US" altLang="el-GR" sz="2400" b="1" dirty="0">
                <a:solidFill>
                  <a:srgbClr val="9B0000"/>
                </a:solidFill>
                <a:latin typeface="+mn-lt"/>
              </a:rPr>
              <a:t>Testo) </a:t>
            </a:r>
            <a:r>
              <a:rPr lang="el-GR" altLang="el-GR" sz="2400" dirty="0">
                <a:latin typeface="+mn-lt"/>
              </a:rPr>
              <a:t>με διάφορες πρωτεΐνες όπως είναι η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αλβουμίνη</a:t>
            </a:r>
            <a:r>
              <a:rPr lang="el-GR" altLang="el-GR" sz="2400" dirty="0">
                <a:latin typeface="+mn-lt"/>
              </a:rPr>
              <a:t> και η </a:t>
            </a:r>
            <a:r>
              <a:rPr lang="en-US" altLang="el-GR" sz="2400" b="1" dirty="0">
                <a:solidFill>
                  <a:srgbClr val="9B0000"/>
                </a:solidFill>
                <a:latin typeface="+mn-lt"/>
              </a:rPr>
              <a:t>SHBG</a:t>
            </a:r>
            <a:r>
              <a:rPr lang="el-GR" altLang="el-GR" sz="2400" dirty="0">
                <a:latin typeface="+mn-lt"/>
              </a:rPr>
              <a:t> (σφαιρίνη δεσμεύουσα ορμόνες του φύλου). </a:t>
            </a:r>
          </a:p>
          <a:p>
            <a:pPr eaLnBrk="1" hangingPunct="1">
              <a:lnSpc>
                <a:spcPct val="140000"/>
              </a:lnSpc>
              <a:spcBef>
                <a:spcPct val="7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Άλλα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ανδρογόνα</a:t>
            </a:r>
            <a:r>
              <a:rPr lang="el-GR" altLang="el-GR" sz="2400" dirty="0">
                <a:latin typeface="+mn-lt"/>
              </a:rPr>
              <a:t> που παράγονται στον όρχι είναι</a:t>
            </a:r>
            <a:r>
              <a:rPr lang="en-US" altLang="el-GR" sz="2400" dirty="0">
                <a:latin typeface="+mn-lt"/>
              </a:rPr>
              <a:t>: </a:t>
            </a:r>
            <a:r>
              <a:rPr lang="el-GR" altLang="el-GR" sz="2400" dirty="0">
                <a:latin typeface="+mn-lt"/>
              </a:rPr>
              <a:t>η Δ4–ανδροστενδιόνη, η ανδροστερόνη, η 17ΟΗ-προγεστερόνη, η προγεστερόνη, η πρεγνολόλη και η δεϋδροεπιανδροστερόνη. </a:t>
            </a:r>
          </a:p>
        </p:txBody>
      </p:sp>
      <p:pic>
        <p:nvPicPr>
          <p:cNvPr id="19458" name="Picture 4" descr="male bo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199454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1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δράση της </a:t>
            </a:r>
            <a:r>
              <a:rPr lang="el-GR" dirty="0" smtClean="0"/>
              <a:t>τεστοστερόνης</a:t>
            </a:r>
            <a:endParaRPr lang="el-GR" dirty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43650" y="980728"/>
            <a:ext cx="8591593" cy="558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Ενώνεται με υποδοχείς των κυττάρων </a:t>
            </a:r>
            <a:r>
              <a:rPr lang="en-US" altLang="el-GR" sz="2400" b="1" dirty="0">
                <a:solidFill>
                  <a:srgbClr val="9B0000"/>
                </a:solidFill>
                <a:latin typeface="+mn-lt"/>
              </a:rPr>
              <a:t>Sertoli</a:t>
            </a:r>
            <a:r>
              <a:rPr lang="en-US" altLang="el-GR" sz="24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μέσα στο όρχι και προκαλεί την παραγωγή σπερματοζωαρίων.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Η ελεύθερη μορφή της στο αίμα δρα στην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αύξηση της μυϊκής μάζας</a:t>
            </a:r>
            <a:r>
              <a:rPr lang="el-GR" altLang="el-GR" sz="2400" dirty="0">
                <a:latin typeface="+mn-lt"/>
              </a:rPr>
              <a:t> και την ελάττωση του υποδόριου λίπους προκαλώντας και την χαρακτηριστική κατανομή του στον άνδρα.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Δρα στα οστά </a:t>
            </a:r>
            <a:r>
              <a:rPr lang="el-GR" altLang="el-GR" sz="2400" dirty="0">
                <a:latin typeface="+mn-lt"/>
              </a:rPr>
              <a:t>προκαλώντας τον πολλαπλασιασμό των κυττάρων των συζευκτικών χόνδρων, την οστεοποίηση και τη σύγκλιση τους.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Αυξάνει την τριχοφυΐα </a:t>
            </a:r>
            <a:r>
              <a:rPr lang="el-GR" altLang="el-GR" sz="2400" dirty="0">
                <a:latin typeface="+mn-lt"/>
              </a:rPr>
              <a:t>δίνοντας στους άνδρες την χαρακτηριστική κατανομή του.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Ασκεί ιδιαίτερη δράση στα ανατομικά στοιχεία του λάρυγγα με αποτέλεσμα την χαρακτηριστική του μορφολογία και την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αύξηση</a:t>
            </a:r>
            <a:r>
              <a:rPr lang="el-GR" altLang="el-GR" sz="24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του βράγχους της φωνής </a:t>
            </a:r>
            <a:r>
              <a:rPr lang="el-GR" altLang="el-GR" sz="2400" dirty="0">
                <a:latin typeface="+mn-lt"/>
              </a:rPr>
              <a:t>στην εφηβεία.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Ορμόνες του ανδρικού αναπαραγωγικού συστήματος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23528" y="1196752"/>
            <a:ext cx="8640960" cy="341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400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Ανασταλτίνη. </a:t>
            </a:r>
            <a:r>
              <a:rPr lang="el-GR" altLang="el-GR" sz="2400" dirty="0">
                <a:latin typeface="+mn-lt"/>
              </a:rPr>
              <a:t>Η ανασταλτίνη αποτελεί προϊόν των κυττάρων </a:t>
            </a:r>
            <a:r>
              <a:rPr lang="en-US" altLang="el-GR" sz="2400" dirty="0">
                <a:latin typeface="+mn-lt"/>
              </a:rPr>
              <a:t>Sertoli</a:t>
            </a:r>
            <a:r>
              <a:rPr lang="el-GR" altLang="el-GR" sz="2400" dirty="0">
                <a:latin typeface="+mn-lt"/>
              </a:rPr>
              <a:t>. Η έκκρισή της διεγείρεται από την </a:t>
            </a:r>
            <a:r>
              <a:rPr lang="en-US" altLang="el-GR" sz="2400" dirty="0">
                <a:latin typeface="+mn-lt"/>
              </a:rPr>
              <a:t>FSH </a:t>
            </a:r>
            <a:r>
              <a:rPr lang="el-GR" altLang="el-GR" sz="2400" dirty="0">
                <a:latin typeface="+mn-lt"/>
              </a:rPr>
              <a:t>και ρυθμίζεται με αρνητικό παλίνδρομο μηχανισμό (αύξηση της ανασταλτίνης προκαλεί την μείωση της παραγωγής </a:t>
            </a:r>
            <a:r>
              <a:rPr lang="en-US" altLang="el-GR" sz="2400" dirty="0">
                <a:latin typeface="+mn-lt"/>
              </a:rPr>
              <a:t>FSH </a:t>
            </a:r>
            <a:r>
              <a:rPr lang="el-GR" altLang="el-GR" sz="2400" dirty="0">
                <a:latin typeface="+mn-lt"/>
              </a:rPr>
              <a:t>και αντιστρόφως). Μεταξύ των ισομορφών της ανασταλτίνης η ανασταλτίνη-β είναι ο πιο ευαίσθητος δείκτης της λειτουργικής ικανότητας των κυττάρων </a:t>
            </a:r>
            <a:r>
              <a:rPr lang="en-US" altLang="el-GR" sz="2400" dirty="0">
                <a:latin typeface="+mn-lt"/>
              </a:rPr>
              <a:t>Sertoli </a:t>
            </a:r>
            <a:r>
              <a:rPr lang="el-GR" altLang="el-GR" sz="2400" dirty="0">
                <a:latin typeface="+mn-lt"/>
              </a:rPr>
              <a:t>και της σπερματογένεσης</a:t>
            </a:r>
            <a:r>
              <a:rPr lang="el-GR" altLang="el-GR" sz="2400" dirty="0" smtClean="0">
                <a:latin typeface="+mn-lt"/>
              </a:rPr>
              <a:t>. </a:t>
            </a:r>
            <a:endParaRPr lang="el-GR" alt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45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3</a:t>
            </a:r>
            <a:r>
              <a:rPr lang="en-US" dirty="0" smtClean="0"/>
              <a:t>D </a:t>
            </a:r>
            <a:r>
              <a:rPr lang="el-GR" dirty="0" smtClean="0"/>
              <a:t>μορφή του ανδρικού αναπαραγωγικού συστήματος</a:t>
            </a:r>
            <a:endParaRPr lang="el-GR" dirty="0"/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6660232" y="1412776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Ουροδόχος κύστη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6444332" y="1916014"/>
            <a:ext cx="2735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Σπερματοδόχος κύστη</a:t>
            </a: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6947570" y="2420839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Προστάτης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6660232" y="2924076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Σπερματικός πόρος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7163470" y="5039498"/>
            <a:ext cx="100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Όρχεις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7163470" y="3932139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Επιδιδυμίδα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7307932" y="4436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Πέος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" y="1262289"/>
            <a:ext cx="4809524" cy="4733333"/>
          </a:xfrm>
          <a:prstGeom prst="rect">
            <a:avLst/>
          </a:prstGeom>
        </p:spPr>
      </p:pic>
      <p:sp>
        <p:nvSpPr>
          <p:cNvPr id="2099" name="Line 51"/>
          <p:cNvSpPr>
            <a:spLocks noChangeShapeType="1"/>
          </p:cNvSpPr>
          <p:nvPr/>
        </p:nvSpPr>
        <p:spPr bwMode="auto">
          <a:xfrm flipH="1">
            <a:off x="2987824" y="1700115"/>
            <a:ext cx="3527946" cy="1031776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H="1">
            <a:off x="3635896" y="2131915"/>
            <a:ext cx="2808436" cy="960704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H="1">
            <a:off x="3203848" y="2636739"/>
            <a:ext cx="3743722" cy="88768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H="1">
            <a:off x="2123728" y="3139976"/>
            <a:ext cx="4607942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>
            <a:off x="1907704" y="4148039"/>
            <a:ext cx="5039866" cy="69542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 flipH="1" flipV="1">
            <a:off x="1907703" y="5244114"/>
            <a:ext cx="5255765" cy="30781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H="1">
            <a:off x="971600" y="4638844"/>
            <a:ext cx="6336332" cy="55979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7" name="Rectangle 6"/>
          <p:cNvSpPr/>
          <p:nvPr/>
        </p:nvSpPr>
        <p:spPr>
          <a:xfrm>
            <a:off x="827584" y="599562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Male reproductive system in finnish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latin typeface="+mn-lt"/>
                <a:hlinkClick r:id="rId5"/>
              </a:rPr>
              <a:t>Ningyou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99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8" grpId="0"/>
      <p:bldP spid="2096" grpId="0"/>
      <p:bldP spid="2092" grpId="0"/>
      <p:bldP spid="2089" grpId="0"/>
      <p:bldP spid="2085" grpId="0"/>
      <p:bldP spid="2080" grpId="0"/>
      <p:bldP spid="2099" grpId="0" animBg="1"/>
      <p:bldP spid="2097" grpId="0" animBg="1"/>
      <p:bldP spid="2093" grpId="0" animBg="1"/>
      <p:bldP spid="2090" grpId="0" animBg="1"/>
      <p:bldP spid="2078" grpId="0" animBg="1"/>
      <p:bldP spid="2086" grpId="0" animBg="1"/>
      <p:bldP spid="20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Ορμόνες του ανδρικού αναπαραγωγικού συστήματος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23528" y="1196752"/>
            <a:ext cx="8640960" cy="41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FontTx/>
              <a:buNone/>
            </a:pP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Αντιμυλλεριανή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ορμόνη (ΑΜΗ). </a:t>
            </a:r>
            <a:r>
              <a:rPr lang="el-GR" altLang="el-GR" sz="2400" dirty="0">
                <a:latin typeface="+mn-lt"/>
              </a:rPr>
              <a:t>Ανευρίσκεται σε υψηλές συγκεντρώσεις σε ασθενείς με πρωτοπαθή υπογοναδοτροπικό υπογοναδισμό. Έχει μεγάλη κλινική αξία, ως ευαίσθητος δείκτης για την ανίχνευση προβλημάτων σε αγόρια εφηβικής.</a:t>
            </a:r>
          </a:p>
          <a:p>
            <a:pPr eaLnBrk="1" hangingPunct="1">
              <a:lnSpc>
                <a:spcPct val="130000"/>
              </a:lnSpc>
              <a:spcBef>
                <a:spcPts val="18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Θυρεοειδικές ορμόνες. </a:t>
            </a:r>
            <a:r>
              <a:rPr lang="el-GR" altLang="el-GR" sz="2400" dirty="0">
                <a:latin typeface="+mn-lt"/>
              </a:rPr>
              <a:t>Διαταραχές της λειτουργίας του θυρεοειδούς αδένα (υποθυρεοειδισμός, υπερθυρεοειδικό σύνδρομο) επιδρούν αρνητικά στην αναπαραγωγική ικανότητα του άνδρα.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46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σύσταση του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539749" y="1340768"/>
            <a:ext cx="8353425" cy="49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3538" indent="-363538" eaLnBrk="1" hangingPunct="1">
              <a:lnSpc>
                <a:spcPct val="125000"/>
              </a:lnSpc>
              <a:spcBef>
                <a:spcPct val="40000"/>
              </a:spcBef>
            </a:pPr>
            <a:r>
              <a:rPr lang="el-GR" altLang="el-GR" sz="2400" dirty="0" smtClean="0">
                <a:latin typeface="+mn-lt"/>
              </a:rPr>
              <a:t>Το </a:t>
            </a:r>
            <a:r>
              <a:rPr lang="el-GR" altLang="el-GR" sz="2400" dirty="0">
                <a:latin typeface="+mn-lt"/>
              </a:rPr>
              <a:t>σπέρμα είναι υγρό</a:t>
            </a:r>
            <a:r>
              <a:rPr lang="el-GR" altLang="el-GR" sz="2400" b="1" dirty="0">
                <a:latin typeface="+mn-lt"/>
              </a:rPr>
              <a:t>, </a:t>
            </a:r>
            <a:r>
              <a:rPr lang="el-GR" altLang="el-GR" sz="2400" dirty="0">
                <a:latin typeface="+mn-lt"/>
              </a:rPr>
              <a:t>παχύρευστο, υπόλευκο, με χαρακτηριστική </a:t>
            </a:r>
            <a:r>
              <a:rPr lang="el-GR" altLang="el-GR" sz="2400" dirty="0" smtClean="0">
                <a:latin typeface="+mn-lt"/>
              </a:rPr>
              <a:t>οσμή,</a:t>
            </a:r>
            <a:endParaRPr lang="el-GR" altLang="el-GR" sz="2400" dirty="0">
              <a:latin typeface="+mn-lt"/>
            </a:endParaRPr>
          </a:p>
          <a:p>
            <a:pPr eaLnBrk="1" hangingPunct="1">
              <a:lnSpc>
                <a:spcPct val="125000"/>
              </a:lnSpc>
              <a:spcBef>
                <a:spcPct val="40000"/>
              </a:spcBef>
            </a:pPr>
            <a:r>
              <a:rPr lang="el-GR" altLang="el-GR" sz="2400" dirty="0">
                <a:latin typeface="+mn-lt"/>
              </a:rPr>
              <a:t>   Το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2% είναι </a:t>
            </a: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σπερματοζωάρια,</a:t>
            </a:r>
            <a:endParaRPr lang="el-GR" altLang="el-GR" sz="2400" b="1" dirty="0">
              <a:solidFill>
                <a:srgbClr val="9B0000"/>
              </a:solidFill>
              <a:latin typeface="+mn-lt"/>
            </a:endParaRPr>
          </a:p>
          <a:p>
            <a:pPr eaLnBrk="1" hangingPunct="1">
              <a:lnSpc>
                <a:spcPct val="125000"/>
              </a:lnSpc>
              <a:spcBef>
                <a:spcPct val="40000"/>
              </a:spcBef>
            </a:pPr>
            <a:r>
              <a:rPr lang="el-GR" altLang="el-GR" sz="2400" dirty="0">
                <a:latin typeface="+mn-lt"/>
              </a:rPr>
              <a:t>   Το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98% είναι το σπερματικό υγρό</a:t>
            </a:r>
            <a:r>
              <a:rPr lang="el-GR" altLang="el-GR" sz="2400" dirty="0">
                <a:latin typeface="+mn-lt"/>
              </a:rPr>
              <a:t>. Από </a:t>
            </a:r>
            <a:r>
              <a:rPr lang="el-GR" altLang="el-GR" sz="2400" dirty="0" smtClean="0">
                <a:latin typeface="+mn-lt"/>
              </a:rPr>
              <a:t>αυτό </a:t>
            </a:r>
            <a:r>
              <a:rPr lang="en-US" altLang="el-GR" sz="2400" dirty="0" smtClean="0">
                <a:latin typeface="+mn-lt"/>
              </a:rPr>
              <a:t>:</a:t>
            </a:r>
            <a:endParaRPr lang="en-US" altLang="el-GR" sz="2400" dirty="0">
              <a:latin typeface="+mn-lt"/>
            </a:endParaRPr>
          </a:p>
          <a:p>
            <a:pPr lvl="1" eaLnBrk="1" hangingPunct="1">
              <a:lnSpc>
                <a:spcPct val="125000"/>
              </a:lnSpc>
              <a:spcBef>
                <a:spcPct val="4000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>   - </a:t>
            </a:r>
            <a:r>
              <a:rPr lang="el-GR" altLang="el-GR" sz="2400" dirty="0">
                <a:latin typeface="+mn-lt"/>
              </a:rPr>
              <a:t>το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60%</a:t>
            </a:r>
            <a:r>
              <a:rPr lang="el-GR" altLang="el-GR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παράγεται από τις</a:t>
            </a:r>
            <a:r>
              <a:rPr lang="el-GR" altLang="el-GR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σπερματοδόχες </a:t>
            </a: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κύστες,</a:t>
            </a:r>
            <a:endParaRPr lang="el-GR" altLang="el-GR" sz="2400" b="1" dirty="0">
              <a:solidFill>
                <a:srgbClr val="9B0000"/>
              </a:solidFill>
              <a:latin typeface="+mn-lt"/>
            </a:endParaRPr>
          </a:p>
          <a:p>
            <a:pPr lvl="1" eaLnBrk="1" hangingPunct="1">
              <a:lnSpc>
                <a:spcPct val="125000"/>
              </a:lnSpc>
              <a:spcBef>
                <a:spcPct val="4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   - το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20%</a:t>
            </a:r>
            <a:r>
              <a:rPr lang="el-GR" altLang="el-GR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παράγεται από το</a:t>
            </a:r>
            <a:r>
              <a:rPr lang="el-GR" altLang="el-GR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προστάτη,</a:t>
            </a:r>
            <a:endParaRPr lang="el-GR" altLang="el-GR" sz="2400" b="1" dirty="0">
              <a:solidFill>
                <a:srgbClr val="9B0000"/>
              </a:solidFill>
              <a:latin typeface="+mn-lt"/>
            </a:endParaRPr>
          </a:p>
          <a:p>
            <a:pPr lvl="1" eaLnBrk="1" hangingPunct="1">
              <a:lnSpc>
                <a:spcPct val="125000"/>
              </a:lnSpc>
              <a:spcBef>
                <a:spcPct val="4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   - το υπόλοιπο 20% από τους σπερματικούς πόρους, τους βολβουρηθραίους αδένες, τους ουρηθρικούς αδένες, την επιδιδυμίδα και τους όρχεις. 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19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 smtClean="0"/>
              <a:t>εκσπερμάτιση</a:t>
            </a:r>
            <a:endParaRPr lang="el-GR" dirty="0"/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23528" y="1003767"/>
            <a:ext cx="88204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Όταν ο άνδρας εκσπερματίζει το σπέρμα από τις σπερματοδόχες κύστεις αναμιγνύεται με ένα υγρό που παράγεται από τον</a:t>
            </a:r>
            <a:r>
              <a:rPr lang="el-GR" altLang="el-GR" sz="24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προστάτη</a:t>
            </a:r>
            <a:r>
              <a:rPr lang="el-GR" altLang="el-GR" sz="24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και άλλους αδένες που παράγουν όλοι μαζί το λεγόμενο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σπερματικό υγρό</a:t>
            </a:r>
            <a:r>
              <a:rPr lang="el-GR" altLang="el-GR" sz="2400" dirty="0">
                <a:latin typeface="+mn-lt"/>
              </a:rPr>
              <a:t>. 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07504" y="2884605"/>
            <a:ext cx="9036496" cy="39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1000"/>
              </a:spcBef>
              <a:buFontTx/>
              <a:buNone/>
            </a:pPr>
            <a:r>
              <a:rPr lang="el-GR" altLang="el-GR" sz="2400" u="sng" dirty="0">
                <a:latin typeface="+mn-lt"/>
              </a:rPr>
              <a:t>Η εκσπερμάτιση τμηματοποιείται σε 3 κλάσματα</a:t>
            </a:r>
            <a:r>
              <a:rPr lang="el-GR" altLang="el-GR" sz="2400" dirty="0">
                <a:latin typeface="+mn-lt"/>
              </a:rPr>
              <a:t>:</a:t>
            </a:r>
          </a:p>
          <a:p>
            <a:pPr eaLnBrk="1" hangingPunct="1">
              <a:lnSpc>
                <a:spcPct val="114000"/>
              </a:lnSpc>
              <a:spcBef>
                <a:spcPts val="10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Πρώτο κλάσμα</a:t>
            </a:r>
            <a:r>
              <a:rPr lang="el-GR" altLang="el-GR" sz="2400" dirty="0">
                <a:latin typeface="+mn-lt"/>
              </a:rPr>
              <a:t>: Εκκρίσεις βολβοουρηθρικών και ουρηθρικών αδένων.</a:t>
            </a:r>
          </a:p>
          <a:p>
            <a:pPr eaLnBrk="1" hangingPunct="1">
              <a:lnSpc>
                <a:spcPct val="114000"/>
              </a:lnSpc>
              <a:spcBef>
                <a:spcPts val="10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Δεύτερο κλάσμα</a:t>
            </a:r>
            <a:r>
              <a:rPr lang="el-GR" altLang="el-GR" sz="2400" dirty="0">
                <a:latin typeface="+mn-lt"/>
              </a:rPr>
              <a:t>: Εκκρίσεις του προστάτη με κύριο προϊόν την όξινη φωσφατάση.</a:t>
            </a:r>
          </a:p>
          <a:p>
            <a:pPr eaLnBrk="1" hangingPunct="1">
              <a:lnSpc>
                <a:spcPct val="114000"/>
              </a:lnSpc>
              <a:spcBef>
                <a:spcPts val="10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Τρίτο κλάσμα</a:t>
            </a:r>
            <a:r>
              <a:rPr lang="el-GR" altLang="el-GR" sz="2400" dirty="0">
                <a:latin typeface="+mn-lt"/>
              </a:rPr>
              <a:t>: Εκκρίσεις σπερματοδόχων κύστεων με υψηλή συγκέντρωση φρουκτόζης.</a:t>
            </a:r>
          </a:p>
          <a:p>
            <a:pPr eaLnBrk="1" hangingPunct="1">
              <a:lnSpc>
                <a:spcPct val="114000"/>
              </a:lnSpc>
              <a:spcBef>
                <a:spcPts val="1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Τα δύο πρώτα περιέχουν την συντριπτική πλειοψηφία των σπερματοζωαρίων.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2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σύσταση του σπερματικού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456008" y="1124744"/>
            <a:ext cx="8208962" cy="557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Φρουκτόζη</a:t>
            </a:r>
            <a:r>
              <a:rPr lang="el-GR" altLang="el-GR" sz="2400" dirty="0">
                <a:latin typeface="+mn-lt"/>
              </a:rPr>
              <a:t> και άλλους υδατάνθρακες όπως σορβιτόλη, ινοσιτόλη, γλυκόζη, </a:t>
            </a:r>
            <a:r>
              <a:rPr lang="el-GR" altLang="el-GR" sz="2400" dirty="0" smtClean="0">
                <a:latin typeface="+mn-lt"/>
              </a:rPr>
              <a:t>ριβόζη,</a:t>
            </a:r>
            <a:endParaRPr lang="el-GR" altLang="el-GR" sz="2400" dirty="0">
              <a:latin typeface="+mn-lt"/>
            </a:endParaRPr>
          </a:p>
          <a:p>
            <a:pPr eaLnBrk="1" hangingPunct="1">
              <a:lnSpc>
                <a:spcPct val="145000"/>
              </a:lnSpc>
              <a:spcBef>
                <a:spcPct val="35000"/>
              </a:spcBef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Λιπαρά οξέα </a:t>
            </a:r>
            <a:r>
              <a:rPr lang="el-GR" altLang="el-GR" sz="2400" dirty="0">
                <a:latin typeface="+mn-lt"/>
              </a:rPr>
              <a:t>και οργανικά, όπως ασκορβικό οξύ και γαλακτικό </a:t>
            </a:r>
            <a:r>
              <a:rPr lang="el-GR" altLang="el-GR" sz="2400" dirty="0" smtClean="0">
                <a:latin typeface="+mn-lt"/>
              </a:rPr>
              <a:t>οξύ,</a:t>
            </a:r>
            <a:endParaRPr lang="el-GR" altLang="el-GR" sz="2400" dirty="0">
              <a:latin typeface="+mn-lt"/>
            </a:endParaRPr>
          </a:p>
          <a:p>
            <a:pPr eaLnBrk="1" hangingPunct="1">
              <a:lnSpc>
                <a:spcPct val="145000"/>
              </a:lnSpc>
              <a:spcBef>
                <a:spcPct val="35000"/>
              </a:spcBef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Ένζυμα</a:t>
            </a:r>
            <a:r>
              <a:rPr lang="el-GR" altLang="el-GR" sz="2400" dirty="0">
                <a:latin typeface="+mn-lt"/>
              </a:rPr>
              <a:t> για την πήξη του σπέρματος, όξινη φωσφατάση, πρωτεολυτικά </a:t>
            </a:r>
            <a:r>
              <a:rPr lang="el-GR" altLang="el-GR" sz="2400" dirty="0" smtClean="0">
                <a:latin typeface="+mn-lt"/>
              </a:rPr>
              <a:t>ένζυμα,</a:t>
            </a:r>
            <a:endParaRPr lang="el-GR" altLang="el-GR" sz="2400" dirty="0">
              <a:latin typeface="+mn-lt"/>
            </a:endParaRPr>
          </a:p>
          <a:p>
            <a:pPr eaLnBrk="1" hangingPunct="1">
              <a:lnSpc>
                <a:spcPct val="145000"/>
              </a:lnSpc>
              <a:spcBef>
                <a:spcPct val="35000"/>
              </a:spcBef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Άλλες οργανικές ουσίες </a:t>
            </a:r>
            <a:r>
              <a:rPr lang="el-GR" altLang="el-GR" sz="2400" dirty="0">
                <a:latin typeface="+mn-lt"/>
              </a:rPr>
              <a:t>όπως φλαβίνη (προσδίδει κίτρινη απόχρωση και φθορισμό), κιτρικό οξύ (προσδίδει όξινη αντίδραση), χολίνη, σπερμίνη κ.α.</a:t>
            </a:r>
          </a:p>
          <a:p>
            <a:pPr eaLnBrk="1" hangingPunct="1">
              <a:lnSpc>
                <a:spcPct val="145000"/>
              </a:lnSpc>
              <a:spcBef>
                <a:spcPct val="35000"/>
              </a:spcBef>
              <a:buClr>
                <a:srgbClr val="9B0000"/>
              </a:buClr>
            </a:pPr>
            <a:r>
              <a:rPr lang="en-US" altLang="el-GR" sz="2400" dirty="0">
                <a:latin typeface="+mn-lt"/>
              </a:rPr>
              <a:t>pH </a:t>
            </a:r>
            <a:r>
              <a:rPr lang="el-GR" altLang="el-GR" sz="2400" dirty="0">
                <a:latin typeface="+mn-lt"/>
              </a:rPr>
              <a:t>γύρω στο </a:t>
            </a: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7,8.</a:t>
            </a:r>
            <a:endParaRPr lang="el-GR" altLang="el-GR" sz="24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1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γονιμοποίηση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47399" y="1170571"/>
            <a:ext cx="5427433" cy="55509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5000"/>
              </a:lnSpc>
              <a:spcBef>
                <a:spcPct val="80000"/>
              </a:spcBef>
              <a:buNone/>
            </a:pPr>
            <a:r>
              <a:rPr lang="el-GR" altLang="el-GR" dirty="0"/>
              <a:t>Το σπέρμα μπορεί να επιζήσει στα γεννητικά όργανα της γυναίκας για </a:t>
            </a:r>
            <a:r>
              <a:rPr lang="el-GR" altLang="el-GR" b="1" dirty="0">
                <a:solidFill>
                  <a:srgbClr val="9B0000"/>
                </a:solidFill>
              </a:rPr>
              <a:t>48 ώρες </a:t>
            </a:r>
            <a:r>
              <a:rPr lang="el-GR" altLang="el-GR" dirty="0"/>
              <a:t>ή και περισσότερο. Το πιο κινητικό σπέρμα θα προχωρήσει μέσω της μήτρας και των σαλπίγγων, όπου θα πραγματοποιηθεί η γονιμοποίηση. </a:t>
            </a:r>
          </a:p>
          <a:p>
            <a:pPr>
              <a:lnSpc>
                <a:spcPct val="125000"/>
              </a:lnSpc>
              <a:spcBef>
                <a:spcPct val="80000"/>
              </a:spcBef>
              <a:buNone/>
            </a:pPr>
            <a:r>
              <a:rPr lang="el-GR" altLang="el-GR" dirty="0"/>
              <a:t>Μόνο </a:t>
            </a:r>
            <a:r>
              <a:rPr lang="el-GR" altLang="el-GR" b="1" dirty="0">
                <a:solidFill>
                  <a:srgbClr val="9B0000"/>
                </a:solidFill>
              </a:rPr>
              <a:t>μερικές εκατοντάδες σπερματοζωάρια</a:t>
            </a:r>
            <a:r>
              <a:rPr lang="el-GR" altLang="el-GR" dirty="0"/>
              <a:t> θα καταφέρουν να φτάσουν στο ωάριο. </a:t>
            </a:r>
          </a:p>
          <a:p>
            <a:pPr>
              <a:lnSpc>
                <a:spcPct val="125000"/>
              </a:lnSpc>
              <a:spcBef>
                <a:spcPct val="80000"/>
              </a:spcBef>
              <a:buNone/>
            </a:pPr>
            <a:r>
              <a:rPr lang="el-GR" altLang="el-GR" dirty="0"/>
              <a:t>Μετά τη συνένωση ενός σπερματοζωαρίου με το ωάριο, θα αρχίσει η φάση της κυτταρικής διαίρεσης. </a:t>
            </a:r>
            <a:r>
              <a:rPr lang="el-GR" altLang="el-GR" b="1" dirty="0">
                <a:solidFill>
                  <a:srgbClr val="9B0000"/>
                </a:solidFill>
              </a:rPr>
              <a:t>Έξι ή επτά μέρες </a:t>
            </a:r>
            <a:r>
              <a:rPr lang="el-GR" altLang="el-GR" dirty="0"/>
              <a:t>μετά την ωοθυλακιορρηξία, το έμβρυο θα εμφυτευτεί στη μήτρα.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25603" name="Picture 5" descr="Fotolia__Subscription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8588"/>
            <a:ext cx="34559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253706" y="3417948"/>
            <a:ext cx="1175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wellsphere.com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8" y="3946023"/>
            <a:ext cx="3270832" cy="2216805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312467" y="6162828"/>
            <a:ext cx="294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Sperm-egg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Cropbot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26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Παράγοντες που επηρεάζουν τη </a:t>
            </a:r>
            <a:r>
              <a:rPr lang="el-GR" dirty="0" smtClean="0"/>
              <a:t>σπερματογένεση</a:t>
            </a:r>
            <a:endParaRPr lang="el-GR" dirty="0"/>
          </a:p>
        </p:txBody>
      </p:sp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899592" y="1196752"/>
            <a:ext cx="73437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u="sng" dirty="0">
                <a:latin typeface="+mn-lt"/>
              </a:rPr>
              <a:t>Η λειτουργία των όρχεων επηρεάζεται </a:t>
            </a:r>
            <a:r>
              <a:rPr lang="el-GR" altLang="el-GR" sz="2400" u="sng" dirty="0" smtClean="0">
                <a:latin typeface="+mn-lt"/>
              </a:rPr>
              <a:t>από</a:t>
            </a:r>
            <a:r>
              <a:rPr lang="el-GR" altLang="el-GR" sz="2400" dirty="0" smtClean="0">
                <a:latin typeface="+mn-lt"/>
              </a:rPr>
              <a:t> </a:t>
            </a:r>
            <a:r>
              <a:rPr lang="en-US" altLang="el-GR" sz="2400" dirty="0" smtClean="0">
                <a:latin typeface="+mn-lt"/>
              </a:rPr>
              <a:t>:</a:t>
            </a:r>
            <a:endParaRPr lang="en-US" altLang="el-GR" sz="24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l-GR" sz="2400" dirty="0">
                <a:latin typeface="+mn-lt"/>
              </a:rPr>
              <a:t>T</a:t>
            </a:r>
            <a:r>
              <a:rPr lang="el-GR" altLang="el-GR" sz="2400" dirty="0">
                <a:latin typeface="+mn-lt"/>
              </a:rPr>
              <a:t>ην </a:t>
            </a:r>
            <a:r>
              <a:rPr lang="el-GR" altLang="el-GR" sz="2400" dirty="0" smtClean="0">
                <a:latin typeface="+mn-lt"/>
              </a:rPr>
              <a:t>θερμοκρασία,</a:t>
            </a:r>
            <a:endParaRPr lang="el-GR" altLang="el-GR" sz="24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400" dirty="0">
                <a:latin typeface="+mn-lt"/>
              </a:rPr>
              <a:t>Χημικούς </a:t>
            </a:r>
            <a:r>
              <a:rPr lang="el-GR" altLang="el-GR" sz="2400" dirty="0" smtClean="0">
                <a:latin typeface="+mn-lt"/>
              </a:rPr>
              <a:t>παράγοντες,</a:t>
            </a:r>
            <a:endParaRPr lang="el-GR" altLang="el-GR" sz="24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400" dirty="0" smtClean="0">
                <a:latin typeface="+mn-lt"/>
              </a:rPr>
              <a:t>Ραδιοϊσότοπα</a:t>
            </a:r>
            <a:r>
              <a:rPr lang="el-GR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7993063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93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υπογονιμότητα ανάμεσα στα δύο φύλα</a:t>
            </a:r>
            <a:endParaRPr lang="el-GR" dirty="0"/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17226"/>
              </p:ext>
            </p:extLst>
          </p:nvPr>
        </p:nvGraphicFramePr>
        <p:xfrm>
          <a:off x="179512" y="1484784"/>
          <a:ext cx="87503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Γράφημα" r:id="rId4" imgW="8420044" imgH="4067280" progId="MSGraph.Chart.8">
                  <p:embed followColorScheme="full"/>
                </p:oleObj>
              </mc:Choice>
              <mc:Fallback>
                <p:oleObj name="Γράφημα" r:id="rId4" imgW="8420044" imgH="4067280" progId="MSGraph.Chart.8">
                  <p:embed followColorScheme="full"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84784"/>
                        <a:ext cx="87503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72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l-GR" dirty="0" smtClean="0"/>
              <a:t>υπογοναδισμός</a:t>
            </a:r>
            <a:endParaRPr lang="el-GR" dirty="0"/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58775" y="1916832"/>
            <a:ext cx="8426450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35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Ο υπογοναδισμός διακρίνεται στον πρωτοπαθή και στον δευτεροπαθή.</a:t>
            </a:r>
            <a:endParaRPr lang="en-US" altLang="el-GR" sz="2400" dirty="0"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75000"/>
              </a:spcBef>
              <a:buFontTx/>
              <a:buNone/>
            </a:pP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Πρωτοπαθής υπογοναδισμός</a:t>
            </a:r>
            <a:r>
              <a:rPr lang="el-GR" altLang="el-GR" sz="2400" dirty="0">
                <a:latin typeface="+mn-lt"/>
              </a:rPr>
              <a:t>. Οφείλεται σε προβλήματα των όρχεων και ονομάζεται αλλιώς υπεργοναδοτροπικός υπογοναδισμός.</a:t>
            </a:r>
          </a:p>
          <a:p>
            <a:pPr eaLnBrk="1" hangingPunct="1">
              <a:lnSpc>
                <a:spcPct val="140000"/>
              </a:lnSpc>
              <a:spcBef>
                <a:spcPct val="75000"/>
              </a:spcBef>
              <a:buFontTx/>
              <a:buNone/>
            </a:pP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Δευτεροπαθής υπογοναδισμός</a:t>
            </a:r>
            <a:r>
              <a:rPr lang="el-GR" altLang="el-GR" sz="2400" dirty="0">
                <a:latin typeface="+mn-lt"/>
              </a:rPr>
              <a:t>. Οφείλεται σε βλάβη του υποθαλάμου ή της υπόφυσης. Ονομάζεται και υπογοναδοτροπικός υπογοναδισμός.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58775" y="980728"/>
            <a:ext cx="8353425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35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Είναι η διαταραχή της γονιμότητας στον άνδρα λόγω ορμονικού προβλήματος στον άξονα υποθάλαμος – υπόφυση – όρχις.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υπογονιμότητα</a:t>
            </a:r>
            <a:endParaRPr lang="el-GR" dirty="0"/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323850" y="1008251"/>
            <a:ext cx="8569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ctr" eaLnBrk="1" hangingPunct="1">
              <a:spcBef>
                <a:spcPct val="0"/>
              </a:spcBef>
              <a:buFontTx/>
              <a:buNone/>
            </a:pPr>
            <a:endParaRPr lang="el-GR" altLang="el-GR" sz="2400" dirty="0">
              <a:latin typeface="+mn-lt"/>
            </a:endParaRPr>
          </a:p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Υπογονιμότητα είναι η αποτυχία επίτευξης σύλληψης σε ένα ζευγάρι, μετά από προσπάθεια </a:t>
            </a: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ενός έτους</a:t>
            </a:r>
            <a:r>
              <a:rPr lang="el-GR" altLang="el-GR" sz="2400" dirty="0">
                <a:latin typeface="+mn-lt"/>
              </a:rPr>
              <a:t> με συχνές σεξουαλικές επαφές, χωρίς την χρήση κανενός μέσου αντισύλληψης.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23850" y="2577911"/>
            <a:ext cx="6120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u="sng" dirty="0">
                <a:latin typeface="+mn-lt"/>
              </a:rPr>
              <a:t>Διακρίνεται στη πρωτοπαθή και </a:t>
            </a:r>
            <a:r>
              <a:rPr lang="el-GR" altLang="el-GR" sz="2400" u="sng" dirty="0" smtClean="0">
                <a:latin typeface="+mn-lt"/>
              </a:rPr>
              <a:t>δευτεροπαθή.</a:t>
            </a:r>
            <a:endParaRPr lang="el-GR" altLang="el-GR" sz="2400" u="sng" dirty="0">
              <a:latin typeface="+mn-lt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60362" y="3067018"/>
            <a:ext cx="8496300" cy="31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Πρωτοπαθής υπογονιμότητα</a:t>
            </a:r>
            <a:r>
              <a:rPr lang="el-GR" altLang="el-GR" sz="2400" b="1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χαρακτηρίζεται η υπογονιμότητα κατά την οποία </a:t>
            </a: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δεν αναφέρεται ιατρικό σύλληψης</a:t>
            </a:r>
            <a:r>
              <a:rPr lang="el-GR" altLang="el-GR" sz="2400" dirty="0">
                <a:latin typeface="+mn-lt"/>
              </a:rPr>
              <a:t> παρά τις χωρίς αντισύλληψη συχνές επαφές του ζευγαριού.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Δευτεροπαθής υπογονιμότητα</a:t>
            </a:r>
            <a:r>
              <a:rPr lang="el-GR" altLang="el-GR" sz="2400" dirty="0">
                <a:latin typeface="+mn-lt"/>
              </a:rPr>
              <a:t> ορίζεται η υπογονιμότητα κατά την οποία </a:t>
            </a: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προηγήθηκε σύλληψη</a:t>
            </a:r>
            <a:r>
              <a:rPr lang="el-GR" altLang="el-GR" sz="2400" dirty="0">
                <a:latin typeface="+mn-lt"/>
              </a:rPr>
              <a:t> στο παρελθόν, αλλά δεν προέκυψε νέα κύηση παρά την από διετίας προσπάθεια του ζευγαριού.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0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Αίτια ανδρικής </a:t>
            </a:r>
            <a:r>
              <a:rPr lang="el-GR" dirty="0" smtClean="0"/>
              <a:t>υπογονιμότητας</a:t>
            </a:r>
            <a:endParaRPr lang="el-GR" dirty="0"/>
          </a:p>
        </p:txBody>
      </p:sp>
      <p:graphicFrame>
        <p:nvGraphicFramePr>
          <p:cNvPr id="307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08100"/>
              </p:ext>
            </p:extLst>
          </p:nvPr>
        </p:nvGraphicFramePr>
        <p:xfrm>
          <a:off x="755626" y="1700808"/>
          <a:ext cx="7632749" cy="457200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6270085"/>
                <a:gridCol w="1362664"/>
              </a:tblGrid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17838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Ιδιοπαθής ανεπάρκεια σπερματικού επιθηλίου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Κιρσοκήλη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Ενδοκρινικά αίτια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Λοιμώξεις αναπαραγωγικών οργάνων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Κρυψορχία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Νοσήματα άλλων συστημάτων του οργανισμού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Αντισπερματικά αντισώματα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Όγκοι όρχεων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Απόφραξη αναπαραγωγικών οργάνων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Άλλες αιτίες π.χ. γεννητικά προβλήματα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7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εσωτερικά και εξωτερικά όργανα του ανδρικού αναπαραγωγικού συστήματος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767784" cy="4008927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3347864" y="6070599"/>
            <a:ext cx="2801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Illu repdt male erect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Magnus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Manske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98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κιρσοκήλη</a:t>
            </a:r>
            <a:endParaRPr lang="el-GR" dirty="0"/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714375" y="1393796"/>
            <a:ext cx="78581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Η κύρια αιτία σχηματισμού κιρσοκήλης είναι η 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ανεπάρκεια των βαλβίδων της έσω σπερματικής φλέβας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, με αποτέλεσμα την 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στάση του 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αίματος στις φλέβες πάνω 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από τον όρχι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. Παρουσιάζεται συνήθως 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αριστερά 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(90%).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2400" dirty="0"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31746" name="1 - Ορθογώνιο"/>
          <p:cNvSpPr>
            <a:spLocks noChangeArrowheads="1"/>
          </p:cNvSpPr>
          <p:nvPr/>
        </p:nvSpPr>
        <p:spPr bwMode="auto">
          <a:xfrm>
            <a:off x="714375" y="4256118"/>
            <a:ext cx="79295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Οι ασθενείς με κιρσοκήλη δεν εμφανίζουν πλήρη ανάπτυξη του μεγέθους του όσχεου και εμφανίζουν επιδείνωση των παραμέτρων του σπέρματος.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59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κατάταξη της </a:t>
            </a:r>
            <a:r>
              <a:rPr lang="el-GR" dirty="0" smtClean="0"/>
              <a:t>κιρσοκήλης</a:t>
            </a:r>
            <a:endParaRPr lang="el-GR" dirty="0"/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571500" y="1482045"/>
            <a:ext cx="7500938" cy="39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Βαθμός </a:t>
            </a:r>
            <a:r>
              <a:rPr lang="en-US" altLang="el-GR" sz="2400" b="1" dirty="0">
                <a:latin typeface="+mn-lt"/>
                <a:ea typeface="Times New Roman" pitchFamily="18" charset="0"/>
                <a:cs typeface="Arial" charset="0"/>
              </a:rPr>
              <a:t>(Grade) 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Ι: 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Είναι ορατή αφού υποβληθεί ο ασθενής στην δοκιμασία </a:t>
            </a:r>
            <a:r>
              <a:rPr lang="en-US" altLang="el-GR" sz="2400" dirty="0">
                <a:latin typeface="+mn-lt"/>
                <a:ea typeface="Times New Roman" pitchFamily="18" charset="0"/>
                <a:cs typeface="Arial" charset="0"/>
              </a:rPr>
              <a:t>Valsava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 (του ζητείται να πάρει βαθιά ανάσα, να κλίσει την μύτη του και να πιέσει να βγάλει τον αέρα από τα αφτιά του</a:t>
            </a:r>
            <a:r>
              <a:rPr lang="el-GR" altLang="el-GR" sz="2400" dirty="0" smtClean="0">
                <a:latin typeface="+mn-lt"/>
                <a:ea typeface="Times New Roman" pitchFamily="18" charset="0"/>
                <a:cs typeface="Arial" charset="0"/>
              </a:rPr>
              <a:t>).</a:t>
            </a:r>
            <a:endParaRPr lang="el-GR" altLang="el-GR" sz="2400" dirty="0">
              <a:latin typeface="+mn-lt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Βαθμός </a:t>
            </a:r>
            <a:r>
              <a:rPr lang="en-US" altLang="el-GR" sz="2400" b="1" dirty="0">
                <a:latin typeface="+mn-lt"/>
                <a:ea typeface="Times New Roman" pitchFamily="18" charset="0"/>
                <a:cs typeface="Arial" charset="0"/>
              </a:rPr>
              <a:t>(Grade) II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: 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Είναι ψηλαφητή χωρίς ο ασθενής να υποστεί την δοκιμασία </a:t>
            </a:r>
            <a:r>
              <a:rPr lang="en-US" altLang="el-GR" sz="2400" dirty="0">
                <a:latin typeface="+mn-lt"/>
                <a:ea typeface="Times New Roman" pitchFamily="18" charset="0"/>
                <a:cs typeface="Arial" charset="0"/>
              </a:rPr>
              <a:t>Valsava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. 	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Βαθμός </a:t>
            </a:r>
            <a:r>
              <a:rPr lang="en-US" altLang="el-GR" sz="2400" b="1" dirty="0">
                <a:latin typeface="+mn-lt"/>
                <a:ea typeface="Times New Roman" pitchFamily="18" charset="0"/>
                <a:cs typeface="Arial" charset="0"/>
              </a:rPr>
              <a:t>(Grade) III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: 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Είναι ορατή χωρίς ψηλάφηση και δοκιμασία </a:t>
            </a:r>
            <a:r>
              <a:rPr lang="en-US" altLang="el-GR" sz="2400" dirty="0">
                <a:latin typeface="+mn-lt"/>
                <a:ea typeface="Times New Roman" pitchFamily="18" charset="0"/>
                <a:cs typeface="Arial" charset="0"/>
              </a:rPr>
              <a:t>Valsava. </a:t>
            </a:r>
            <a:endParaRPr lang="el-GR" altLang="el-GR" sz="2400" dirty="0"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32772" name="3 - TextBox"/>
          <p:cNvSpPr txBox="1">
            <a:spLocks noChangeArrowheads="1"/>
          </p:cNvSpPr>
          <p:nvPr/>
        </p:nvSpPr>
        <p:spPr bwMode="auto">
          <a:xfrm>
            <a:off x="467544" y="5584131"/>
            <a:ext cx="760489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>H </a:t>
            </a:r>
            <a:r>
              <a:rPr lang="el-GR" altLang="el-GR" sz="2400" dirty="0">
                <a:latin typeface="+mn-lt"/>
              </a:rPr>
              <a:t>τελική διάγνωση της κιρσοκήλης γίνεται με τον υπερηχογραφικό έλεγχο των όρχεων.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49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Όρχις με κιρσοκήλη</a:t>
            </a:r>
            <a:endParaRPr lang="el-GR" dirty="0"/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214687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331640" y="4365104"/>
            <a:ext cx="1612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iator.gr</a:t>
            </a:r>
            <a:endParaRPr lang="el-GR" sz="1200" dirty="0">
              <a:latin typeface="+mn-lt"/>
            </a:endParaRPr>
          </a:p>
        </p:txBody>
      </p:sp>
      <p:sp>
        <p:nvSpPr>
          <p:cNvPr id="33795" name="7 - TextBox"/>
          <p:cNvSpPr txBox="1">
            <a:spLocks noChangeArrowheads="1"/>
          </p:cNvSpPr>
          <p:nvPr/>
        </p:nvSpPr>
        <p:spPr bwMode="auto">
          <a:xfrm>
            <a:off x="827584" y="4797152"/>
            <a:ext cx="3244353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Εικόνα όρχι σε έγχρωμο </a:t>
            </a:r>
            <a:r>
              <a:rPr lang="en-US" altLang="el-GR" sz="2000" dirty="0">
                <a:latin typeface="+mn-lt"/>
              </a:rPr>
              <a:t>triplex </a:t>
            </a:r>
            <a:r>
              <a:rPr lang="el-GR" altLang="el-GR" sz="2000" dirty="0" smtClean="0">
                <a:latin typeface="+mn-lt"/>
              </a:rPr>
              <a:t>όσχεου.</a:t>
            </a:r>
            <a:endParaRPr lang="el-GR" altLang="el-GR" sz="2000" dirty="0">
              <a:latin typeface="+mn-lt"/>
            </a:endParaRPr>
          </a:p>
        </p:txBody>
      </p:sp>
      <p:sp>
        <p:nvSpPr>
          <p:cNvPr id="33796" name="9 - TextBox"/>
          <p:cNvSpPr txBox="1">
            <a:spLocks noChangeArrowheads="1"/>
          </p:cNvSpPr>
          <p:nvPr/>
        </p:nvSpPr>
        <p:spPr bwMode="auto">
          <a:xfrm>
            <a:off x="4716016" y="4941168"/>
            <a:ext cx="3466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Όρχις με κιρσοκήλη ΙΙΙ βαθμού                                 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1743075" cy="2276475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6084168" y="4437112"/>
            <a:ext cx="626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iator.gr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5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Ενδοκρινολογικά αίτια </a:t>
            </a:r>
            <a:br>
              <a:rPr lang="el-GR" dirty="0"/>
            </a:br>
            <a:r>
              <a:rPr lang="el-GR" dirty="0"/>
              <a:t>ανδρικής </a:t>
            </a:r>
            <a:r>
              <a:rPr lang="el-GR" dirty="0" smtClean="0"/>
              <a:t>υπογονιμότητας</a:t>
            </a:r>
            <a:endParaRPr lang="el-GR" dirty="0"/>
          </a:p>
        </p:txBody>
      </p:sp>
      <p:graphicFrame>
        <p:nvGraphicFramePr>
          <p:cNvPr id="317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75658"/>
              </p:ext>
            </p:extLst>
          </p:nvPr>
        </p:nvGraphicFramePr>
        <p:xfrm>
          <a:off x="2267744" y="2204864"/>
          <a:ext cx="4176464" cy="31090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76464"/>
              </a:tblGrid>
              <a:tr h="7316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Υποθαλαμο-υποφυσιακή ανεπάρκεια/δυσλειτουργία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4115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Υπερθυρεοειδισμός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4115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Υποθυρεοειδισμός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4115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Πρωτοπαθής υπογοναδισμός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4115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Σακχαρώδης διαβήτης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4115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Υπερπρολακτιναιμία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20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Φυσικοί λόγοι ανδρικής υπογονιμότητας</a:t>
            </a:r>
            <a:endParaRPr lang="el-GR" dirty="0"/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79512" y="1877637"/>
            <a:ext cx="896448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</a:pPr>
            <a:r>
              <a:rPr lang="el-GR" altLang="el-GR" sz="2300" b="1" dirty="0">
                <a:solidFill>
                  <a:srgbClr val="800000"/>
                </a:solidFill>
                <a:latin typeface="+mn-lt"/>
              </a:rPr>
              <a:t>Φυσικοί λόγοι</a:t>
            </a:r>
            <a:endParaRPr lang="el-GR" altLang="el-GR" sz="2300" dirty="0">
              <a:solidFill>
                <a:srgbClr val="800000"/>
              </a:solidFill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 smtClean="0">
                <a:latin typeface="+mn-lt"/>
              </a:rPr>
              <a:t>Ακτινοβολία </a:t>
            </a:r>
            <a:r>
              <a:rPr lang="el-GR" altLang="el-GR" sz="2300" dirty="0">
                <a:latin typeface="+mn-lt"/>
              </a:rPr>
              <a:t>(επαγγελματική, θεραπευτική, ατύχημα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Μικροκύματα (ραντάρ, οικιακές συσκευές π.χ. φούρνοι μικροκυμάτων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Υψηλή θερμοκρασία (οδηγοί, αρτοποιοί, ηλεκτροσυγκολλητές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 smtClean="0">
                <a:latin typeface="+mn-lt"/>
              </a:rPr>
              <a:t>Τραυματισμοί.</a:t>
            </a:r>
            <a:endParaRPr lang="el-GR" altLang="el-GR" sz="23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3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92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Χημικοί λόγοι ανδρικής υπογονιμότητας</a:t>
            </a:r>
            <a:endParaRPr lang="el-GR" dirty="0"/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79512" y="1108708"/>
            <a:ext cx="8964488" cy="51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</a:pPr>
            <a:r>
              <a:rPr lang="el-GR" altLang="el-GR" sz="2300" b="1" dirty="0">
                <a:solidFill>
                  <a:srgbClr val="800000"/>
                </a:solidFill>
                <a:latin typeface="+mn-lt"/>
              </a:rPr>
              <a:t>Χημικοί λόγοι</a:t>
            </a:r>
            <a:endParaRPr lang="el-GR" altLang="el-GR" sz="2300" dirty="0">
              <a:solidFill>
                <a:srgbClr val="800000"/>
              </a:solidFill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Μόλυβδος (εργάτες μεταλλείων, συνεργείων ατυχημάτων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Υδράργυρος (εργάτες μπαταριών, λαμπτήρων, αγροτικών φαρμάκων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Ορυκτέλαια (εργάτες διυλιστηρίων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Συνθετικά στεροειδή (εργάτες παραγωγής οιστρογόνων, λήψη αναβολικών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Εντομοκτόνα (οργανοφωσφορικοί εστέρες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Αναισθητικά </a:t>
            </a:r>
            <a:r>
              <a:rPr lang="el-GR" altLang="el-GR" sz="2300" dirty="0" smtClean="0">
                <a:latin typeface="+mn-lt"/>
              </a:rPr>
              <a:t>αέρια,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Νευροτοξίνες (εργάτες παραγωγής μαξιλαριών από πολυουρεθάνη</a:t>
            </a:r>
            <a:r>
              <a:rPr lang="el-GR" altLang="el-GR" sz="2300" dirty="0" smtClean="0">
                <a:latin typeface="+mn-lt"/>
              </a:rPr>
              <a:t>).</a:t>
            </a:r>
            <a:endParaRPr lang="el-GR" altLang="el-GR" sz="23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92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Φαρμακευτικοί &amp; άλλοι λόγοι ανδρικής υπογονιμότητας</a:t>
            </a:r>
            <a:endParaRPr lang="el-GR" dirty="0"/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95536" y="620688"/>
            <a:ext cx="8424936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endParaRPr lang="el-GR" altLang="el-GR" sz="2400" dirty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</a:pPr>
            <a:r>
              <a:rPr lang="el-GR" altLang="el-GR" sz="2400" b="1" dirty="0" smtClean="0">
                <a:solidFill>
                  <a:srgbClr val="800000"/>
                </a:solidFill>
                <a:latin typeface="+mn-lt"/>
              </a:rPr>
              <a:t>Φαρμακευτικοί λόγοι</a:t>
            </a:r>
            <a:endParaRPr lang="el-GR" altLang="el-GR" sz="2400" dirty="0" smtClean="0">
              <a:solidFill>
                <a:srgbClr val="800000"/>
              </a:solidFill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latin typeface="+mn-lt"/>
              </a:rPr>
              <a:t>Ψυχομιμητικά, ψυχοθεραπευτικά, διεγερτικά ΚΝΣ,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latin typeface="+mn-lt"/>
              </a:rPr>
              <a:t>Φάρμακα εκκρινόμενα από το σπερματικό πλάσμα,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latin typeface="+mn-lt"/>
              </a:rPr>
              <a:t>Φάρμακα τροποποιούντα τη διαδικασία της εκσπερμάτισης,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latin typeface="+mn-lt"/>
              </a:rPr>
              <a:t>Συνθετικά στεροειδή του φύλου (οιστρογόνα, ανδρογόνα κ.α.),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latin typeface="+mn-lt"/>
              </a:rPr>
              <a:t>Παράγοντες που επηρεάζουν την βιολογική δράση των ανδρογόνων,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latin typeface="+mn-lt"/>
              </a:rPr>
              <a:t>Αντιμιτωτικά-αντιμειωτικά, 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latin typeface="+mn-lt"/>
              </a:rPr>
              <a:t>Χημειοθεραπευτικά (αντικαρκινικά),</a:t>
            </a:r>
            <a:endParaRPr lang="el-GR" altLang="el-GR" sz="2400" b="1" dirty="0" smtClean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b="1" dirty="0" smtClean="0">
                <a:solidFill>
                  <a:srgbClr val="800000"/>
                </a:solidFill>
                <a:latin typeface="+mn-lt"/>
              </a:rPr>
              <a:t>Διαιτητικοί</a:t>
            </a:r>
            <a:r>
              <a:rPr lang="el-GR" altLang="el-GR" sz="2400" dirty="0" smtClean="0">
                <a:latin typeface="+mn-lt"/>
              </a:rPr>
              <a:t>. Συντηρητικά τροφίμων, χρωστικές ουσίες,</a:t>
            </a:r>
            <a:endParaRPr lang="el-GR" altLang="el-GR" sz="2400" b="1" dirty="0" smtClean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b="1" dirty="0" smtClean="0">
                <a:solidFill>
                  <a:srgbClr val="800000"/>
                </a:solidFill>
                <a:latin typeface="+mn-lt"/>
              </a:rPr>
              <a:t>Παθολογικοί λόγοι</a:t>
            </a:r>
            <a:r>
              <a:rPr lang="el-GR" altLang="el-GR" sz="2400" dirty="0" smtClean="0">
                <a:solidFill>
                  <a:srgbClr val="800000"/>
                </a:solidFill>
                <a:latin typeface="+mn-lt"/>
              </a:rPr>
              <a:t>.</a:t>
            </a:r>
            <a:r>
              <a:rPr lang="el-GR" altLang="el-GR" sz="2400" dirty="0" smtClean="0">
                <a:latin typeface="+mn-lt"/>
              </a:rPr>
              <a:t> Λοιμώδη νοσήματα,</a:t>
            </a:r>
            <a:endParaRPr lang="el-GR" altLang="el-GR" sz="2400" b="1" dirty="0" smtClean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b="1" dirty="0" smtClean="0">
                <a:solidFill>
                  <a:srgbClr val="800000"/>
                </a:solidFill>
                <a:latin typeface="+mn-lt"/>
              </a:rPr>
              <a:t>Ψυχολογικοί λόγοι.</a:t>
            </a:r>
            <a:r>
              <a:rPr lang="el-GR" altLang="el-GR" sz="2400" dirty="0" smtClean="0">
                <a:latin typeface="+mn-lt"/>
              </a:rPr>
              <a:t> </a:t>
            </a:r>
            <a:endParaRPr lang="el-GR" alt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86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ανθρώπινη γονιμότητα και το ανδρικό φύλο βρίσκονται σε </a:t>
            </a:r>
            <a:r>
              <a:rPr lang="el-GR" dirty="0" smtClean="0"/>
              <a:t>κίνδυνο</a:t>
            </a:r>
            <a:endParaRPr lang="el-GR" dirty="0"/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468312" y="1196752"/>
            <a:ext cx="8351837" cy="49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800"/>
              </a:spcBef>
              <a:buFontTx/>
              <a:buAutoNum type="arabicPeriod"/>
            </a:pPr>
            <a:r>
              <a:rPr lang="el-GR" altLang="el-GR" sz="2400" dirty="0">
                <a:latin typeface="+mn-lt"/>
              </a:rPr>
              <a:t>Μελέτες σε πάνω από 20 χώρες έχουν δείξει ότι μέσα σε 50 χρόνια η πυκνότητα σε σπερματοζωάρια έχει μειωθεί από 150 εκατ. ανά </a:t>
            </a:r>
            <a:r>
              <a:rPr lang="en-US" altLang="el-GR" sz="2400" dirty="0">
                <a:latin typeface="+mn-lt"/>
              </a:rPr>
              <a:t>ml</a:t>
            </a:r>
            <a:r>
              <a:rPr lang="el-GR" altLang="el-GR" sz="2400" dirty="0">
                <a:latin typeface="+mn-lt"/>
              </a:rPr>
              <a:t> σπερματικού υγρού σε 60 </a:t>
            </a:r>
            <a:r>
              <a:rPr lang="el-GR" altLang="el-GR" sz="2400" dirty="0" smtClean="0">
                <a:latin typeface="+mn-lt"/>
              </a:rPr>
              <a:t>εκατ</a:t>
            </a:r>
            <a:r>
              <a:rPr lang="el-GR" altLang="el-GR" sz="2400" dirty="0">
                <a:latin typeface="+mn-lt"/>
              </a:rPr>
              <a:t>,</a:t>
            </a:r>
            <a:endParaRPr lang="en-US" altLang="el-GR" sz="2400" dirty="0"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FontTx/>
              <a:buAutoNum type="arabicPeriod"/>
            </a:pPr>
            <a:r>
              <a:rPr lang="en-US" altLang="el-GR" sz="2400" dirty="0">
                <a:latin typeface="+mn-lt"/>
              </a:rPr>
              <a:t>To 15% </a:t>
            </a:r>
            <a:r>
              <a:rPr lang="el-GR" altLang="el-GR" sz="2400" dirty="0">
                <a:latin typeface="+mn-lt"/>
              </a:rPr>
              <a:t>των Ελλήνων ανδρών είναι </a:t>
            </a:r>
            <a:r>
              <a:rPr lang="el-GR" altLang="el-GR" sz="2400" dirty="0" smtClean="0">
                <a:latin typeface="+mn-lt"/>
              </a:rPr>
              <a:t>υπογόνιμοι</a:t>
            </a:r>
            <a:r>
              <a:rPr lang="el-GR" altLang="el-GR" sz="2400" dirty="0">
                <a:latin typeface="+mn-lt"/>
              </a:rPr>
              <a:t>,</a:t>
            </a:r>
            <a:endParaRPr lang="en-US" altLang="el-GR" sz="2400" dirty="0"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FontTx/>
              <a:buAutoNum type="arabicPeriod"/>
            </a:pPr>
            <a:r>
              <a:rPr lang="el-GR" altLang="el-GR" sz="2400" dirty="0">
                <a:latin typeface="+mn-lt"/>
              </a:rPr>
              <a:t>Τα ανδρικό αναπαραγωγικό σύστημα εμφανίζει όλο και περισσότερα </a:t>
            </a:r>
            <a:r>
              <a:rPr lang="el-GR" altLang="el-GR" sz="2400" dirty="0" smtClean="0">
                <a:latin typeface="+mn-lt"/>
              </a:rPr>
              <a:t>προβλήματα</a:t>
            </a:r>
            <a:r>
              <a:rPr lang="el-GR" altLang="el-GR" sz="2400" dirty="0">
                <a:latin typeface="+mn-lt"/>
              </a:rPr>
              <a:t>,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FontTx/>
              <a:buAutoNum type="arabicPeriod"/>
            </a:pPr>
            <a:r>
              <a:rPr lang="en-US" altLang="el-GR" sz="2400" dirty="0">
                <a:latin typeface="+mn-lt"/>
              </a:rPr>
              <a:t>H </a:t>
            </a:r>
            <a:r>
              <a:rPr lang="el-GR" altLang="el-GR" sz="2400" dirty="0">
                <a:latin typeface="+mn-lt"/>
              </a:rPr>
              <a:t>παγκόσμια αναλογία γυναικών – ανδρών αυξάνει υπέρ των </a:t>
            </a:r>
            <a:r>
              <a:rPr lang="el-GR" altLang="el-GR" sz="2400" dirty="0" smtClean="0">
                <a:latin typeface="+mn-lt"/>
              </a:rPr>
              <a:t>γυναικών(</a:t>
            </a:r>
            <a:r>
              <a:rPr lang="en-US" altLang="el-GR" sz="2400" dirty="0" smtClean="0">
                <a:latin typeface="+mn-lt"/>
              </a:rPr>
              <a:t>;)</a:t>
            </a:r>
            <a:r>
              <a:rPr lang="el-GR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FontTx/>
              <a:buAutoNum type="arabicPeriod"/>
            </a:pPr>
            <a:endParaRPr lang="el-GR" alt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04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10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74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28332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704013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12043"/>
            <a:ext cx="61912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πέος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3063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«Ανάλυση Βιολογικών Υγρών &amp; Εκκριμάτων (Θ). Ενότητα 8: Ανδρικό Αναπαραγωγικό </a:t>
            </a:r>
            <a:r>
              <a:rPr lang="el-GR" sz="2000" dirty="0" smtClean="0"/>
              <a:t>Σύστημα</a:t>
            </a:r>
            <a:r>
              <a:rPr lang="en-US" sz="2000" dirty="0" smtClean="0"/>
              <a:t>-</a:t>
            </a:r>
            <a:r>
              <a:rPr lang="el-GR" sz="2000" dirty="0" smtClean="0"/>
              <a:t>Ανατομία </a:t>
            </a:r>
            <a:r>
              <a:rPr lang="el-GR" sz="2000" dirty="0"/>
              <a:t>- </a:t>
            </a:r>
            <a:r>
              <a:rPr lang="el-GR" sz="2000" dirty="0" smtClean="0"/>
              <a:t>Φυσιολογία».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195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75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9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… μία παλιά συνήθεια της Μέσης Ανατολής</a:t>
            </a:r>
            <a:endParaRPr lang="el-GR" dirty="0"/>
          </a:p>
        </p:txBody>
      </p:sp>
      <p:pic>
        <p:nvPicPr>
          <p:cNvPr id="717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3658" r="3119" b="2553"/>
          <a:stretch/>
        </p:blipFill>
        <p:spPr bwMode="auto">
          <a:xfrm>
            <a:off x="719172" y="1233779"/>
            <a:ext cx="3496235" cy="469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186586" y="5991553"/>
            <a:ext cx="25766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fdathanasiou.wordpress.com</a:t>
            </a:r>
            <a:endParaRPr lang="el-GR" sz="1200" dirty="0">
              <a:latin typeface="+mn-lt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3779"/>
            <a:ext cx="3698830" cy="4702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5253965" y="5989372"/>
            <a:ext cx="25766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fdathanasiou.wordpress.com</a:t>
            </a:r>
            <a:endParaRPr lang="el-GR" sz="1200" dirty="0">
              <a:latin typeface="+mn-lt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84041" y="6278157"/>
            <a:ext cx="3928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1</a:t>
            </a:r>
            <a:r>
              <a:rPr lang="el-GR" altLang="el-GR" sz="1800" baseline="30000" dirty="0">
                <a:latin typeface="+mn-lt"/>
              </a:rPr>
              <a:t>η</a:t>
            </a:r>
            <a:r>
              <a:rPr lang="el-GR" altLang="el-GR" sz="1800" dirty="0">
                <a:latin typeface="+mn-lt"/>
              </a:rPr>
              <a:t> </a:t>
            </a:r>
            <a:r>
              <a:rPr lang="el-GR" altLang="el-GR" sz="1800" dirty="0" smtClean="0">
                <a:latin typeface="+mn-lt"/>
              </a:rPr>
              <a:t>Ιανουαρίου </a:t>
            </a:r>
            <a:r>
              <a:rPr lang="en-US" altLang="el-GR" sz="1800" dirty="0" smtClean="0">
                <a:latin typeface="+mn-lt"/>
              </a:rPr>
              <a:t>: </a:t>
            </a:r>
            <a:r>
              <a:rPr lang="el-GR" altLang="el-GR" sz="1800" dirty="0">
                <a:latin typeface="+mn-lt"/>
              </a:rPr>
              <a:t>η περιτομή του Χριστού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12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των όρχεων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pic>
        <p:nvPicPr>
          <p:cNvPr id="37890" name="Picture 2" descr="Τομή όρχεως με την επιδιδυμίδα και τον σπερματικό πόρο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8247116" cy="4490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627784" y="6089030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/>
              </a:rPr>
              <a:t>www.eugonia.com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έργο που συγχρηματοδοτείται από το Ευρωπαϊκό Ταμείο Περιφερειακής Ανάπτυξης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7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των όρχεων </a:t>
            </a: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pic>
        <p:nvPicPr>
          <p:cNvPr id="36866" name="Picture 2" descr="Σχηματική παράσταση των σπερματικών σωληναρίων, του όρχεως, της επιδιδυμίδος και του σπερματικού πόρου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6" y="1268760"/>
            <a:ext cx="8577420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339752" y="5901480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/>
              </a:rPr>
              <a:t>www.eugonia.com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έργο που συγχρηματοδοτείται από το Ευρωπαϊκό Ταμείο Περιφερειακής Ανάπτυξης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62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Σπερματικά </a:t>
            </a:r>
            <a:r>
              <a:rPr lang="el-GR" dirty="0" smtClean="0"/>
              <a:t>σωληνάρια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4" y="1194270"/>
            <a:ext cx="6827912" cy="51209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Line 7"/>
          <p:cNvSpPr>
            <a:spLocks noChangeShapeType="1"/>
          </p:cNvSpPr>
          <p:nvPr/>
        </p:nvSpPr>
        <p:spPr bwMode="auto">
          <a:xfrm flipH="1">
            <a:off x="2085815" y="980728"/>
            <a:ext cx="2087563" cy="2447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932040" y="980728"/>
            <a:ext cx="864468" cy="32401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8" name="Rectangle 6"/>
          <p:cNvSpPr/>
          <p:nvPr/>
        </p:nvSpPr>
        <p:spPr>
          <a:xfrm>
            <a:off x="3129597" y="6316147"/>
            <a:ext cx="2884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Testicle-histology-boar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Krantnejie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9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Σπερματικό </a:t>
            </a:r>
            <a:r>
              <a:rPr lang="el-GR" dirty="0" smtClean="0"/>
              <a:t>σωληνάριο</a:t>
            </a:r>
            <a:endParaRPr lang="el-GR" dirty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365285" y="6041007"/>
            <a:ext cx="1943943" cy="396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Σπερματογόνια</a:t>
            </a:r>
            <a:endParaRPr lang="el-GR" altLang="el-GR" sz="20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883667" y="6047989"/>
            <a:ext cx="150137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altLang="el-GR" sz="2000" dirty="0" smtClean="0">
                <a:latin typeface="+mn-lt"/>
              </a:rPr>
              <a:t>Σπερματίδες</a:t>
            </a:r>
            <a:endParaRPr lang="el-GR" sz="200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924353" y="6041007"/>
            <a:ext cx="19582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altLang="el-GR" sz="2000" dirty="0">
                <a:latin typeface="+mn-lt"/>
              </a:rPr>
              <a:t>Σπερματοζωάρια</a:t>
            </a:r>
            <a:endParaRPr lang="el-GR" sz="2000" dirty="0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6" t="50000" r="15854"/>
          <a:stretch/>
        </p:blipFill>
        <p:spPr bwMode="auto">
          <a:xfrm>
            <a:off x="2582125" y="1074808"/>
            <a:ext cx="4104456" cy="48053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Line 7"/>
          <p:cNvSpPr>
            <a:spLocks noChangeShapeType="1"/>
          </p:cNvSpPr>
          <p:nvPr/>
        </p:nvSpPr>
        <p:spPr bwMode="auto">
          <a:xfrm flipV="1">
            <a:off x="2337255" y="4941887"/>
            <a:ext cx="1001859" cy="11061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 flipV="1">
            <a:off x="4499990" y="4725144"/>
            <a:ext cx="134361" cy="13158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 flipV="1">
            <a:off x="4499990" y="3140968"/>
            <a:ext cx="2403475" cy="2907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12" name="Rectangle 6"/>
          <p:cNvSpPr/>
          <p:nvPr/>
        </p:nvSpPr>
        <p:spPr>
          <a:xfrm>
            <a:off x="3309228" y="6413724"/>
            <a:ext cx="2884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Testicle-histology-boar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Krantnejie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2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ceb65a2e7984bb0f36fc09c8db8537d94b1959c"/>
  <p:tag name="ISPRING_RESOURCE_PATHS_HASH_PRESENTER" val="81ea255af39da0b6a06234945516f1f81069fc"/>
</p:tagLst>
</file>

<file path=ppt/theme/theme1.xml><?xml version="1.0" encoding="utf-8"?>
<a:theme xmlns:a="http://schemas.openxmlformats.org/drawingml/2006/main" name="OC_template_updated">
  <a:themeElements>
    <a:clrScheme name="Προσαρμοσμένο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646</TotalTime>
  <Words>2229</Words>
  <Application>Microsoft Office PowerPoint</Application>
  <PresentationFormat>Προβολή στην οθόνη (4:3)</PresentationFormat>
  <Paragraphs>321</Paragraphs>
  <Slides>44</Slides>
  <Notes>27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6" baseType="lpstr">
      <vt:lpstr>OC_template_updated</vt:lpstr>
      <vt:lpstr>Γράφημα</vt:lpstr>
      <vt:lpstr>Ανάλυση Βιολογικών Υγρών &amp; Εκκριμάτων (Θ)</vt:lpstr>
      <vt:lpstr>Η 3D μορφή του ανδρικού αναπαραγωγικού συστήματος</vt:lpstr>
      <vt:lpstr>Τα εσωτερικά και εξωτερικά όργανα του ανδρικού αναπαραγωγικού συστήματος</vt:lpstr>
      <vt:lpstr>Το πέος </vt:lpstr>
      <vt:lpstr>… μία παλιά συνήθεια της Μέσης Ανατολής</vt:lpstr>
      <vt:lpstr>Η δομή των όρχεων (1 από 2)</vt:lpstr>
      <vt:lpstr>Η δομή των όρχεων (2 από 2)</vt:lpstr>
      <vt:lpstr>Σπερματικά σωληνάρια</vt:lpstr>
      <vt:lpstr>Σπερματικό σωληνάριο</vt:lpstr>
      <vt:lpstr>Η ωρίμανση των σπερματοζωαρίων μέσα στον όρχι</vt:lpstr>
      <vt:lpstr>Οι διαδοχικές διαιρέσεις των ανδρικών γαμετών</vt:lpstr>
      <vt:lpstr>Η παραγωγή των σπερματοζωαρίων </vt:lpstr>
      <vt:lpstr>Η δομή του σπερματοζωαρίου</vt:lpstr>
      <vt:lpstr>Τα σπερματοζωάρια σε ηλεκτρονικό μικροσκόπιο</vt:lpstr>
      <vt:lpstr>H παραγωγή του σπέρματος</vt:lpstr>
      <vt:lpstr>Ο άξονας υποθάλαμος – υπόφυση - αδένας</vt:lpstr>
      <vt:lpstr>Η παραγωγή της τεστοστερόνης</vt:lpstr>
      <vt:lpstr>Η δράση της τεστοστερόνης</vt:lpstr>
      <vt:lpstr>Ορμόνες του ανδρικού αναπαραγωγικού συστήματος (1 από 2)</vt:lpstr>
      <vt:lpstr>Ορμόνες του ανδρικού αναπαραγωγικού συστήματος (2 από 2)</vt:lpstr>
      <vt:lpstr>Η σύσταση του σπέρματος</vt:lpstr>
      <vt:lpstr>H εκσπερμάτιση</vt:lpstr>
      <vt:lpstr>Η σύσταση του σπερματικού υγρού</vt:lpstr>
      <vt:lpstr>Η γονιμοποίηση</vt:lpstr>
      <vt:lpstr>Παράγοντες που επηρεάζουν τη σπερματογένεση</vt:lpstr>
      <vt:lpstr>Η υπογονιμότητα ανάμεσα στα δύο φύλα</vt:lpstr>
      <vt:lpstr>O υπογοναδισμός</vt:lpstr>
      <vt:lpstr>Η υπογονιμότητα</vt:lpstr>
      <vt:lpstr>Αίτια ανδρικής υπογονιμότητας</vt:lpstr>
      <vt:lpstr>Η κιρσοκήλη</vt:lpstr>
      <vt:lpstr>Η κατάταξη της κιρσοκήλης</vt:lpstr>
      <vt:lpstr>Όρχις με κιρσοκήλη</vt:lpstr>
      <vt:lpstr>Ενδοκρινολογικά αίτια  ανδρικής υπογονιμότητας</vt:lpstr>
      <vt:lpstr>Φυσικοί λόγοι ανδρικής υπογονιμότητας</vt:lpstr>
      <vt:lpstr>Χημικοί λόγοι ανδρικής υπογονιμότητας</vt:lpstr>
      <vt:lpstr>Φαρμακευτικοί &amp; άλλοι λόγοι ανδρικής υπογονιμότητας</vt:lpstr>
      <vt:lpstr>Η ανθρώπινη γονιμότητα και το ανδρικό φύλο βρίσκονται σε κίνδυνο</vt:lpstr>
      <vt:lpstr>Τέλος Ενότητας</vt:lpstr>
      <vt:lpstr>Σημειώματα</vt:lpstr>
      <vt:lpstr>Σημείωμα Αναφοράς</vt:lpstr>
      <vt:lpstr>Διατήρηση Σημειωμάτων</vt:lpstr>
      <vt:lpstr>Σημείωμα Αδειοδότησης</vt:lpstr>
      <vt:lpstr>Επεξήγηση όρων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Ανάλυσης Βιολογικών Υγρών &amp; Εκκριμάτων</dc:title>
  <dc:creator>opencourses@teiath.gr</dc:creator>
  <cp:lastModifiedBy>natasakar new</cp:lastModifiedBy>
  <cp:revision>70</cp:revision>
  <dcterms:created xsi:type="dcterms:W3CDTF">2013-10-01T10:46:57Z</dcterms:created>
  <dcterms:modified xsi:type="dcterms:W3CDTF">2015-02-20T13:32:18Z</dcterms:modified>
</cp:coreProperties>
</file>