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5"/>
  </p:notesMasterIdLst>
  <p:handoutMasterIdLst>
    <p:handoutMasterId r:id="rId16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9" r:id="rId14"/>
  </p:sldIdLst>
  <p:sldSz cx="9144000" cy="6858000" type="screen4x3"/>
  <p:notesSz cx="7104063" cy="10234613"/>
  <p:custDataLst>
    <p:tags r:id="rId1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23/7/2015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23/7/2015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48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96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47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4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0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51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55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054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2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Calibri" panose="020F0502020204030204" pitchFamily="34" charset="0"/>
              <a:buChar char="−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36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2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Παθολογική και Χειρουργική Νοσηλευτική ΙΙ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2</a:t>
            </a:r>
            <a:r>
              <a:rPr lang="el-GR" sz="2800" b="1" dirty="0" smtClean="0"/>
              <a:t>α</a:t>
            </a:r>
            <a:r>
              <a:rPr lang="el-GR" sz="2800" dirty="0" smtClean="0"/>
              <a:t>: Αναρρόφηση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Έντυπο αξιολόγησης Εργαστηρίου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Θεόδωρος Καπάδοχος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Νοσηλευτικής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0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4690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5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Βρογχοαναρρόφηση </a:t>
            </a:r>
            <a:r>
              <a:rPr lang="el-GR" sz="3200" b="0" dirty="0" smtClean="0"/>
              <a:t>(1 από 4)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025352"/>
            <a:ext cx="8229600" cy="5524723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Εκτίμηση κλινικής εικόνας </a:t>
            </a:r>
            <a:r>
              <a:rPr lang="el-GR" b="1" dirty="0" smtClean="0"/>
              <a:t>ασθενή,</a:t>
            </a:r>
            <a:endParaRPr lang="el-GR" b="1" dirty="0"/>
          </a:p>
          <a:p>
            <a:r>
              <a:rPr lang="el-GR" b="1" dirty="0"/>
              <a:t>Προετοιμασία υλικού </a:t>
            </a:r>
            <a:r>
              <a:rPr lang="el-GR" dirty="0"/>
              <a:t>(καθετήρες βρογχοαναρρόφησης σε κατάλληλο μέγεθος, δηλαδή [Νο Ενδοτραχειακού Σωλήνα – 2] *2, έλεγχος καλής λειτουργίας συσκευής αναρρόφησης, ρύθμιση συσκευής αναρρόφησης σε κατάλληλη αρνητική πίεση [60-150mmHg], αμπούλες φυσιολογικού ορού, χαρτοβάμβακα, γάζες απλές, αδιάβροχο κάλυμμα, καψάκι αποστειρωμένο, Ορός Water For Injection, προστατευτικός εξοπλισμός [γάντια αποστειρωμένα, ποδιά μιας χρήσης, μάσκα, προστατευτικό ματιών, γάντια απλά</a:t>
            </a:r>
            <a:r>
              <a:rPr lang="el-GR" dirty="0" smtClean="0"/>
              <a:t>]),</a:t>
            </a:r>
            <a:endParaRPr lang="el-GR" dirty="0"/>
          </a:p>
          <a:p>
            <a:r>
              <a:rPr lang="el-GR" dirty="0"/>
              <a:t>Εξασφάλιση κατάλληλου περιβάλλοντος (φως, θερμοκρασία, απομάκρυνση επισκεπτών, τοποθέτηση παραβάν ή κουρτίνας</a:t>
            </a:r>
            <a:r>
              <a:rPr lang="el-GR" dirty="0" smtClean="0"/>
              <a:t>),</a:t>
            </a:r>
            <a:endParaRPr lang="el-GR" dirty="0"/>
          </a:p>
          <a:p>
            <a:r>
              <a:rPr lang="el-GR" b="1" dirty="0"/>
              <a:t>Ενημέρωση ασθενούς </a:t>
            </a:r>
            <a:r>
              <a:rPr lang="el-GR" dirty="0"/>
              <a:t>(σκοπός, διαδικασία που θα ακολουθηθεί, εκπαίδευση</a:t>
            </a:r>
            <a:r>
              <a:rPr lang="el-GR" dirty="0" smtClean="0"/>
              <a:t>),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232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Βρογχοαναρρόφηση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Υπεροξυγόνωση ασθενούς πριν την </a:t>
            </a:r>
            <a:r>
              <a:rPr lang="el-GR" b="1" dirty="0" smtClean="0"/>
              <a:t>αναρρόφηση,</a:t>
            </a:r>
            <a:endParaRPr lang="el-GR" b="1" dirty="0"/>
          </a:p>
          <a:p>
            <a:r>
              <a:rPr lang="el-GR" dirty="0"/>
              <a:t>Τοποθέτηση ασθενή σε κατάλληλη θέση (</a:t>
            </a:r>
            <a:r>
              <a:rPr lang="el-GR" dirty="0" smtClean="0"/>
              <a:t>30-40</a:t>
            </a:r>
            <a:r>
              <a:rPr lang="el-GR" baseline="30000" dirty="0" smtClean="0"/>
              <a:t>ο</a:t>
            </a:r>
            <a:r>
              <a:rPr lang="el-GR" dirty="0" smtClean="0"/>
              <a:t>),</a:t>
            </a:r>
            <a:endParaRPr lang="el-GR" dirty="0"/>
          </a:p>
          <a:p>
            <a:r>
              <a:rPr lang="el-GR" b="1" dirty="0"/>
              <a:t>Πλύσιμο </a:t>
            </a:r>
            <a:r>
              <a:rPr lang="el-GR" b="1" dirty="0" smtClean="0"/>
              <a:t>χεριών,</a:t>
            </a:r>
            <a:endParaRPr lang="el-GR" b="1" dirty="0"/>
          </a:p>
          <a:p>
            <a:r>
              <a:rPr lang="el-GR" dirty="0"/>
              <a:t>Τακτοποίηση ιματισμού και προστασία με αδιάβροχο </a:t>
            </a:r>
            <a:r>
              <a:rPr lang="el-GR" dirty="0" smtClean="0"/>
              <a:t>κάλυμμα,</a:t>
            </a:r>
            <a:endParaRPr lang="el-GR" dirty="0"/>
          </a:p>
          <a:p>
            <a:r>
              <a:rPr lang="el-GR" b="1" dirty="0"/>
              <a:t>Διατήρηση ασηψίας καθετήρα, έως ότου γίνει η </a:t>
            </a:r>
            <a:r>
              <a:rPr lang="el-GR" b="1" dirty="0" smtClean="0"/>
              <a:t>αναρρόφηση,</a:t>
            </a:r>
            <a:endParaRPr lang="el-GR" b="1" dirty="0"/>
          </a:p>
          <a:p>
            <a:r>
              <a:rPr lang="el-GR" b="1" dirty="0"/>
              <a:t>Σύνδεση άκρου καθετήρα με τον σωλήνα συσκευής </a:t>
            </a:r>
            <a:r>
              <a:rPr lang="el-GR" b="1" dirty="0" smtClean="0"/>
              <a:t>αναρρόφησης,</a:t>
            </a:r>
            <a:endParaRPr lang="el-GR" b="1" dirty="0"/>
          </a:p>
          <a:p>
            <a:r>
              <a:rPr lang="el-GR" b="1" dirty="0"/>
              <a:t>Έλεγχος πληρότητας cuff </a:t>
            </a:r>
            <a:r>
              <a:rPr lang="el-GR" b="1" dirty="0" smtClean="0"/>
              <a:t>ενδοτραχείου.</a:t>
            </a:r>
            <a:endParaRPr lang="el-GR" b="1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882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Βρογχοαναρρόφηση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Τοποθέτηση αποστειρωμένου γαντιού στο κυρίαρχο χέρι και καθαρού στο </a:t>
            </a:r>
            <a:r>
              <a:rPr lang="el-GR" b="1" dirty="0" smtClean="0"/>
              <a:t>άλλο,</a:t>
            </a:r>
            <a:endParaRPr lang="el-GR" dirty="0"/>
          </a:p>
          <a:p>
            <a:r>
              <a:rPr lang="el-GR" b="1" dirty="0"/>
              <a:t>Εισαγωγή καθετήρα στον ενδοτράχειο σωλήνα, χωρίς αναρρόφηση, μέχρις ότου ο ασθενής αρχίσει να βήχει ή να βρεθεί αντίσταση. Έλξη του καθετήρα 1-2 </a:t>
            </a:r>
            <a:r>
              <a:rPr lang="en-US" b="1" dirty="0"/>
              <a:t>cm</a:t>
            </a:r>
            <a:r>
              <a:rPr lang="el-GR" b="1" dirty="0"/>
              <a:t> και εφαρμογή αναρρόφησης χωρίς περιστροφικές </a:t>
            </a:r>
            <a:r>
              <a:rPr lang="el-GR" b="1" dirty="0" smtClean="0"/>
              <a:t>κινήσεις,</a:t>
            </a:r>
            <a:endParaRPr lang="el-GR" dirty="0"/>
          </a:p>
          <a:p>
            <a:r>
              <a:rPr lang="el-GR" dirty="0"/>
              <a:t>Η αναρρόφηση δεν πρέπει να υπερβαίνει τα 10-15 </a:t>
            </a:r>
            <a:r>
              <a:rPr lang="el-GR" dirty="0" smtClean="0"/>
              <a:t>δευτερόλεπτα.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663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Βρογχοαναρρόφηση </a:t>
            </a:r>
            <a:r>
              <a:rPr lang="el-GR" sz="3200" b="0" dirty="0" smtClean="0"/>
              <a:t>(4 </a:t>
            </a:r>
            <a:r>
              <a:rPr lang="el-GR" sz="3200" b="0" dirty="0"/>
              <a:t>από </a:t>
            </a:r>
            <a:r>
              <a:rPr lang="el-GR" sz="3200" b="0" dirty="0" smtClean="0"/>
              <a:t>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Εκτίμηση της κλινικής εικόνας ασθενή κατά και μετά τη διάρκεια της </a:t>
            </a:r>
            <a:r>
              <a:rPr lang="el-GR" b="1" dirty="0" smtClean="0"/>
              <a:t>αναρρόφησης,</a:t>
            </a:r>
            <a:endParaRPr lang="el-GR" dirty="0"/>
          </a:p>
          <a:p>
            <a:r>
              <a:rPr lang="el-GR" b="1" dirty="0"/>
              <a:t>Υπεροξυγόνωση ασθενούς μετά την </a:t>
            </a:r>
            <a:r>
              <a:rPr lang="el-GR" b="1" dirty="0" smtClean="0"/>
              <a:t>αναρρόφηση,</a:t>
            </a:r>
            <a:endParaRPr lang="el-GR" dirty="0"/>
          </a:p>
          <a:p>
            <a:r>
              <a:rPr lang="el-GR" dirty="0"/>
              <a:t>Απόρριψη υλικού αναρρόφησης στα </a:t>
            </a:r>
            <a:r>
              <a:rPr lang="el-GR" dirty="0" smtClean="0"/>
              <a:t>απορρίμματα,</a:t>
            </a:r>
            <a:endParaRPr lang="el-GR" dirty="0"/>
          </a:p>
          <a:p>
            <a:r>
              <a:rPr lang="el-GR" dirty="0"/>
              <a:t>Ξέπλυμα σωλήνα συσκευής αναρρόφησης με αποστειρωμένο διάλυμα </a:t>
            </a:r>
            <a:r>
              <a:rPr lang="en-US" dirty="0" smtClean="0"/>
              <a:t>WFI</a:t>
            </a:r>
            <a:r>
              <a:rPr lang="el-GR" dirty="0" smtClean="0"/>
              <a:t>,</a:t>
            </a:r>
            <a:endParaRPr lang="el-GR" dirty="0"/>
          </a:p>
          <a:p>
            <a:r>
              <a:rPr lang="el-GR" b="1" dirty="0"/>
              <a:t>Ενημέρωση λογοδοσίας και νοσηλευτικού διαγράμματος</a:t>
            </a:r>
            <a:r>
              <a:rPr lang="el-GR" dirty="0"/>
              <a:t> (ημερομηνία και ώρα, διαδικασία, καταγραφή κλινικής εικόνας, ποιότητας και ποσότητας εκκρίσεων, παρατηρήσεις σχετικά με τον ασθενή</a:t>
            </a:r>
            <a:r>
              <a:rPr lang="el-GR" dirty="0" smtClean="0"/>
              <a:t>).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196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36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02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Τεχνολογικό Εκπαιδευτικό Ίδρυμα Αθήνας, Θεόδωρος Καπάδοχος 2014. Θεόδωρος Καπάδοχος. «Παθολογική και Χειρουργική Νοσηλευτική ΙΙ (Ε). Ενότητα 2α: Αναρρόφηση, Έντυπο αξιολόγησης Εργαστηρίου». Έκδοση: 1.0. Αθήνα 2014. Διαθέσιμο από τη δικτυακή διεύθυνση: ocp.teiath.gr.</a:t>
            </a:r>
          </a:p>
        </p:txBody>
      </p:sp>
    </p:spTree>
    <p:extLst>
      <p:ext uri="{BB962C8B-B14F-4D97-AF65-F5344CB8AC3E}">
        <p14:creationId xmlns:p14="http://schemas.microsoft.com/office/powerpoint/2010/main" val="240169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497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519c28557b75b613b9d8dc3197fe4c4016d94"/>
</p:tagLst>
</file>

<file path=ppt/theme/theme1.xml><?xml version="1.0" encoding="utf-8"?>
<a:theme xmlns:a="http://schemas.openxmlformats.org/drawingml/2006/main" name="OC_template_updated">
  <a:themeElements>
    <a:clrScheme name="Προσαρμοσμένο 1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898</Words>
  <Application>Microsoft Office PowerPoint</Application>
  <PresentationFormat>Προβολή στην οθόνη (4:3)</PresentationFormat>
  <Paragraphs>93</Paragraphs>
  <Slides>12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12</vt:i4>
      </vt:variant>
    </vt:vector>
  </HeadingPairs>
  <TitlesOfParts>
    <vt:vector size="14" baseType="lpstr">
      <vt:lpstr>OC_template_updated</vt:lpstr>
      <vt:lpstr>1_OC_template_updated</vt:lpstr>
      <vt:lpstr>Παθολογική και Χειρουργική Νοσηλευτική ΙΙ (Ε)</vt:lpstr>
      <vt:lpstr>Βρογχοαναρρόφηση (1 από 4)</vt:lpstr>
      <vt:lpstr>Βρογχοαναρρόφηση (2 από 4)</vt:lpstr>
      <vt:lpstr>Βρογχοαναρρόφηση (3 από 4)</vt:lpstr>
      <vt:lpstr>Βρογχοαναρρόφηση (4 από 4)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49</cp:revision>
  <dcterms:created xsi:type="dcterms:W3CDTF">2013-03-04T13:35:19Z</dcterms:created>
  <dcterms:modified xsi:type="dcterms:W3CDTF">2015-07-23T05:53:50Z</dcterms:modified>
</cp:coreProperties>
</file>