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4"/>
  </p:notesMasterIdLst>
  <p:handoutMasterIdLst>
    <p:handoutMasterId r:id="rId25"/>
  </p:handoutMasterIdLst>
  <p:sldIdLst>
    <p:sldId id="256" r:id="rId3"/>
    <p:sldId id="267" r:id="rId4"/>
    <p:sldId id="268" r:id="rId5"/>
    <p:sldId id="269" r:id="rId6"/>
    <p:sldId id="270" r:id="rId7"/>
    <p:sldId id="278" r:id="rId8"/>
    <p:sldId id="271" r:id="rId9"/>
    <p:sldId id="272" r:id="rId10"/>
    <p:sldId id="273" r:id="rId11"/>
    <p:sldId id="274" r:id="rId12"/>
    <p:sldId id="279" r:id="rId13"/>
    <p:sldId id="275" r:id="rId14"/>
    <p:sldId id="276" r:id="rId15"/>
    <p:sldId id="277" r:id="rId16"/>
    <p:sldId id="280" r:id="rId17"/>
    <p:sldId id="281" r:id="rId18"/>
    <p:sldId id="282" r:id="rId19"/>
    <p:sldId id="283" r:id="rId20"/>
    <p:sldId id="284" r:id="rId21"/>
    <p:sldId id="285" r:id="rId22"/>
    <p:sldId id="286"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82657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25603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63560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031899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70508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948811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120605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291947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625051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57259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13950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Παθολογική και Χειρουργική Νοσηλευτική ΙΙ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n-US" sz="2800" b="1" dirty="0" smtClean="0"/>
              <a:t>6</a:t>
            </a:r>
            <a:r>
              <a:rPr lang="el-GR" sz="2800" dirty="0" smtClean="0"/>
              <a:t>:</a:t>
            </a:r>
            <a:r>
              <a:rPr lang="en-US" sz="2800" dirty="0" smtClean="0"/>
              <a:t> </a:t>
            </a:r>
            <a:r>
              <a:rPr lang="el-GR" sz="2800" dirty="0" smtClean="0"/>
              <a:t>Δερματική Έλξη </a:t>
            </a:r>
          </a:p>
          <a:p>
            <a:pPr>
              <a:spcBef>
                <a:spcPts val="0"/>
              </a:spcBef>
              <a:spcAft>
                <a:spcPts val="1200"/>
              </a:spcAft>
            </a:pPr>
            <a:r>
              <a:rPr lang="el-GR" sz="2800" dirty="0" smtClean="0"/>
              <a:t>Ερωτήσεις Εργαστηρίου</a:t>
            </a:r>
            <a:endParaRPr lang="en-US" sz="2800" dirty="0" smtClean="0"/>
          </a:p>
          <a:p>
            <a:pPr>
              <a:spcBef>
                <a:spcPts val="0"/>
              </a:spcBef>
            </a:pPr>
            <a:r>
              <a:rPr lang="el-GR" sz="2400" dirty="0" smtClean="0"/>
              <a:t>Θεόδωρος Καπάδοχος</a:t>
            </a:r>
            <a:endParaRPr lang="el-GR" sz="2400" dirty="0"/>
          </a:p>
          <a:p>
            <a:pPr>
              <a:spcBef>
                <a:spcPts val="0"/>
              </a:spcBef>
            </a:pPr>
            <a:r>
              <a:rPr lang="el-GR" sz="2400" dirty="0"/>
              <a:t>Τμήμα </a:t>
            </a:r>
            <a:r>
              <a:rPr lang="el-GR" sz="2400" dirty="0" smtClean="0"/>
              <a:t>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8. </a:t>
            </a:r>
            <a:r>
              <a:rPr lang="el-GR" dirty="0"/>
              <a:t>Ποια είναι τα τυπικά ανατομικά μέρη ενός μακρού οστού</a:t>
            </a:r>
            <a:r>
              <a:rPr lang="el-GR" dirty="0" smtClean="0"/>
              <a:t>;</a:t>
            </a:r>
            <a:r>
              <a:rPr lang="en-US" dirty="0" smtClean="0"/>
              <a:t> </a:t>
            </a:r>
            <a:r>
              <a:rPr lang="en-US" sz="3600" b="0" dirty="0" smtClean="0"/>
              <a:t>(1 </a:t>
            </a:r>
            <a:r>
              <a:rPr lang="el-GR" sz="3600" b="0" dirty="0" smtClean="0"/>
              <a:t>από 2)</a:t>
            </a:r>
            <a:endParaRPr lang="el-GR" sz="3600" b="0" dirty="0"/>
          </a:p>
        </p:txBody>
      </p:sp>
      <p:sp>
        <p:nvSpPr>
          <p:cNvPr id="3" name="Content Placeholder 2"/>
          <p:cNvSpPr>
            <a:spLocks noGrp="1"/>
          </p:cNvSpPr>
          <p:nvPr>
            <p:ph idx="1"/>
          </p:nvPr>
        </p:nvSpPr>
        <p:spPr/>
        <p:txBody>
          <a:bodyPr>
            <a:normAutofit lnSpcReduction="10000"/>
          </a:bodyPr>
          <a:lstStyle/>
          <a:p>
            <a:pPr lvl="0"/>
            <a:r>
              <a:rPr lang="el-GR" b="1" dirty="0"/>
              <a:t>Διάφυση</a:t>
            </a:r>
            <a:r>
              <a:rPr lang="el-GR" dirty="0"/>
              <a:t>: Το στέλεχος ή μακρύ, κύριο μέρος του </a:t>
            </a:r>
            <a:r>
              <a:rPr lang="el-GR" dirty="0" smtClean="0"/>
              <a:t>οστού.</a:t>
            </a:r>
            <a:endParaRPr lang="el-GR" dirty="0"/>
          </a:p>
          <a:p>
            <a:pPr lvl="0"/>
            <a:r>
              <a:rPr lang="el-GR" b="1" dirty="0"/>
              <a:t>Επιφύσεις</a:t>
            </a:r>
            <a:r>
              <a:rPr lang="el-GR" dirty="0"/>
              <a:t>: Τα άκρα του </a:t>
            </a:r>
            <a:r>
              <a:rPr lang="el-GR" dirty="0" smtClean="0"/>
              <a:t>οστού.</a:t>
            </a:r>
            <a:endParaRPr lang="el-GR" dirty="0"/>
          </a:p>
          <a:p>
            <a:pPr lvl="0"/>
            <a:r>
              <a:rPr lang="el-GR" b="1" dirty="0"/>
              <a:t>Μεταφύσεις</a:t>
            </a:r>
            <a:r>
              <a:rPr lang="el-GR" dirty="0"/>
              <a:t>: Οι περιοχές σε ένα ώριμο οστό, όπου η διάφυση ενώνεται με την επίφυση. Είναι η περιοχή στην οποία συντελείται η αύξηση του οστού.</a:t>
            </a:r>
          </a:p>
          <a:p>
            <a:pPr lvl="0"/>
            <a:r>
              <a:rPr lang="el-GR" b="1" dirty="0"/>
              <a:t>Αρθρικοί χόνδροι</a:t>
            </a:r>
            <a:r>
              <a:rPr lang="el-GR" dirty="0"/>
              <a:t>: Μια λεπτή στιβάδα υαλώδους χόνδρου που καλύπτει τις επιφύσεις, όπου το οστό σχηματίζει άρθρωση με άλλο οστό.</a:t>
            </a:r>
          </a:p>
          <a:p>
            <a:pPr lvl="0"/>
            <a:r>
              <a:rPr lang="el-GR" b="1" dirty="0"/>
              <a:t>Περιόστεο</a:t>
            </a:r>
            <a:r>
              <a:rPr lang="el-GR" dirty="0"/>
              <a:t>: Πυκνό, λευκό, ινώδες κάλυμμα γύρω από την επιφάνεια του οστού που δεν καλύπτεται από αρθρικό χόνδρο. Αποτελείται από δύο στιβάδες: Ινώδης και Οστεογόνος</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841318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8. </a:t>
            </a:r>
            <a:r>
              <a:rPr lang="el-GR" dirty="0"/>
              <a:t>Ποια είναι τα τυπικά ανατομικά μέρη ενός μακρού οστού</a:t>
            </a:r>
            <a:r>
              <a:rPr lang="el-GR" dirty="0" smtClean="0"/>
              <a:t>; </a:t>
            </a:r>
            <a:r>
              <a:rPr lang="en-US" sz="3600" b="0" dirty="0" smtClean="0"/>
              <a:t>(</a:t>
            </a:r>
            <a:r>
              <a:rPr lang="el-GR" sz="3600" b="0" dirty="0" smtClean="0"/>
              <a:t>2</a:t>
            </a:r>
            <a:r>
              <a:rPr lang="en-US" sz="3600" b="0" dirty="0" smtClean="0"/>
              <a:t> </a:t>
            </a:r>
            <a:r>
              <a:rPr lang="el-GR" sz="3600" b="0" dirty="0"/>
              <a:t>από 2)</a:t>
            </a:r>
          </a:p>
        </p:txBody>
      </p:sp>
      <p:sp>
        <p:nvSpPr>
          <p:cNvPr id="3" name="Content Placeholder 2"/>
          <p:cNvSpPr>
            <a:spLocks noGrp="1"/>
          </p:cNvSpPr>
          <p:nvPr>
            <p:ph idx="1"/>
          </p:nvPr>
        </p:nvSpPr>
        <p:spPr/>
        <p:txBody>
          <a:bodyPr>
            <a:normAutofit/>
          </a:bodyPr>
          <a:lstStyle/>
          <a:p>
            <a:pPr lvl="0"/>
            <a:r>
              <a:rPr lang="el-GR" b="1" dirty="0" smtClean="0"/>
              <a:t>Μυελική κοιλότητα</a:t>
            </a:r>
            <a:r>
              <a:rPr lang="el-GR" dirty="0" smtClean="0"/>
              <a:t>: Ο χώρος μέσα στη διάφυση όπου περιέχει τον ωχρό μυελό στους ενήλικες.</a:t>
            </a:r>
          </a:p>
          <a:p>
            <a:pPr lvl="0"/>
            <a:r>
              <a:rPr lang="el-GR" b="1" dirty="0" smtClean="0"/>
              <a:t>Ενδόστεο</a:t>
            </a:r>
            <a:r>
              <a:rPr lang="el-GR" dirty="0" smtClean="0"/>
              <a:t>: Το εσωτερικό περίβλημα της μυελικής κοιλότητας.</a:t>
            </a:r>
          </a:p>
          <a:p>
            <a:pPr lvl="0"/>
            <a:r>
              <a:rPr lang="el-GR" b="1" dirty="0" smtClean="0"/>
              <a:t>Συμπαγής οστίτης ιστός</a:t>
            </a:r>
            <a:r>
              <a:rPr lang="el-GR" dirty="0" smtClean="0"/>
              <a:t>: Έχει λίγα κενά. Σχηματίζει μια στιβάδα γύρω από το σπογγιώδη οστικό ιστό και είναι παχύτερος στη διάφυση και λεπτότερος στις επιφύσεις.</a:t>
            </a:r>
          </a:p>
          <a:p>
            <a:pPr lvl="0"/>
            <a:r>
              <a:rPr lang="el-GR" b="1" dirty="0" smtClean="0"/>
              <a:t>Σπογγιώδης οστίτης ιστός</a:t>
            </a:r>
            <a:r>
              <a:rPr lang="el-GR" dirty="0" smtClean="0"/>
              <a:t>: Το μέρος του μακρού οστού (κυρίως στις μεταφύσεις και στις επιφύσεις) όπου περιέχει μεγαλύτερα κενά, στα οποία βρίσκεται ο ερυθρός μυελός.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649377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9. </a:t>
            </a:r>
            <a:r>
              <a:rPr lang="el-GR" dirty="0"/>
              <a:t>Είδη καταγμάτων</a:t>
            </a:r>
            <a:r>
              <a:rPr lang="el-GR" dirty="0" smtClean="0"/>
              <a:t>:</a:t>
            </a:r>
            <a:endParaRPr lang="el-GR" dirty="0"/>
          </a:p>
        </p:txBody>
      </p:sp>
      <p:sp>
        <p:nvSpPr>
          <p:cNvPr id="3" name="Content Placeholder 2"/>
          <p:cNvSpPr>
            <a:spLocks noGrp="1"/>
          </p:cNvSpPr>
          <p:nvPr>
            <p:ph idx="1"/>
          </p:nvPr>
        </p:nvSpPr>
        <p:spPr/>
        <p:txBody>
          <a:bodyPr/>
          <a:lstStyle/>
          <a:p>
            <a:pPr lvl="0"/>
            <a:r>
              <a:rPr lang="el-GR" dirty="0"/>
              <a:t>Κλειστά κατάγματα, όπου δεν υπάρχει ανοιχτό τραύμα και διακρίνονται σε: </a:t>
            </a:r>
            <a:endParaRPr lang="el-GR" sz="2800" dirty="0"/>
          </a:p>
          <a:p>
            <a:pPr lvl="1"/>
            <a:r>
              <a:rPr lang="el-GR" dirty="0"/>
              <a:t>Ατελή ή Ρωγμώδη</a:t>
            </a:r>
            <a:endParaRPr lang="el-GR" sz="2400" dirty="0"/>
          </a:p>
          <a:p>
            <a:pPr lvl="1"/>
            <a:r>
              <a:rPr lang="el-GR" dirty="0"/>
              <a:t>Απλά </a:t>
            </a:r>
            <a:endParaRPr lang="el-GR" sz="2400" dirty="0"/>
          </a:p>
          <a:p>
            <a:pPr lvl="1"/>
            <a:r>
              <a:rPr lang="el-GR" dirty="0"/>
              <a:t>Συντριπτικά </a:t>
            </a:r>
            <a:endParaRPr lang="el-GR" sz="2400" dirty="0"/>
          </a:p>
          <a:p>
            <a:pPr lvl="0"/>
            <a:r>
              <a:rPr lang="el-GR" dirty="0"/>
              <a:t>Ανοικτά κατάγματα ή επιπλεγμένα, όταν το σπασμένο άκρο του οστού διαπερνά την επιφάνεια του δέρματος. </a:t>
            </a:r>
            <a:endParaRPr lang="el-GR" sz="2800"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866194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296144"/>
          </a:xfrm>
        </p:spPr>
        <p:txBody>
          <a:bodyPr>
            <a:noAutofit/>
          </a:bodyPr>
          <a:lstStyle/>
          <a:p>
            <a:pPr lvl="0"/>
            <a:r>
              <a:rPr lang="en-US" sz="2800" dirty="0" smtClean="0"/>
              <a:t>10. </a:t>
            </a:r>
            <a:r>
              <a:rPr lang="el-GR" sz="2800" dirty="0"/>
              <a:t>Ποιο είναι το μέγιστο βάρος που μπορεί να εφαρμοστεί και ποια η μεγαλύτερη διάρκεια παραμονής της δερματικής έλξης σε ασθενή</a:t>
            </a:r>
            <a:r>
              <a:rPr lang="el-GR" sz="2800" dirty="0" smtClean="0"/>
              <a:t>;</a:t>
            </a:r>
            <a:endParaRPr lang="el-GR" sz="2800" dirty="0"/>
          </a:p>
        </p:txBody>
      </p:sp>
      <p:sp>
        <p:nvSpPr>
          <p:cNvPr id="3" name="Content Placeholder 2"/>
          <p:cNvSpPr>
            <a:spLocks noGrp="1"/>
          </p:cNvSpPr>
          <p:nvPr>
            <p:ph idx="1"/>
          </p:nvPr>
        </p:nvSpPr>
        <p:spPr>
          <a:xfrm>
            <a:off x="422245" y="1628800"/>
            <a:ext cx="8229600" cy="3672408"/>
          </a:xfrm>
        </p:spPr>
        <p:txBody>
          <a:bodyPr/>
          <a:lstStyle/>
          <a:p>
            <a:r>
              <a:rPr lang="el-GR" dirty="0"/>
              <a:t>Το βάρος που θα εφαρμοστεί καθορίζεται γενικά από το σωματότυπο, το βάρος και την ηλικία του ασθενή. Το μέγιστο βάρος που μπορεί να εφαρμοστεί σε δερματική έλξη είναι 4,5</a:t>
            </a:r>
            <a:r>
              <a:rPr lang="en-US" dirty="0"/>
              <a:t>Kg</a:t>
            </a:r>
            <a:r>
              <a:rPr lang="el-GR" dirty="0"/>
              <a:t>. Όταν εφαρμόζεται το μέγιστο βάρος, η μέγιστη διάρκεια παραμονής είναι 7 ημέρες. Όταν εφαρμόζεται μικρότερο βάρος και το δέρμα ελέγχεται τουλάχιστον 2 φορές την εβδομάδα, η μέγιστη διάρκεια παραμονής μπορεί να είναι 4-6 εβδομάδες.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688345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l-GR" dirty="0"/>
              <a:t>Τι είναι η σκελετική έλξη και ποιες οι πιο σημαντικές επιπλοκές της;</a:t>
            </a:r>
          </a:p>
        </p:txBody>
      </p:sp>
      <p:sp>
        <p:nvSpPr>
          <p:cNvPr id="3" name="Content Placeholder 2"/>
          <p:cNvSpPr>
            <a:spLocks noGrp="1"/>
          </p:cNvSpPr>
          <p:nvPr>
            <p:ph idx="1"/>
          </p:nvPr>
        </p:nvSpPr>
        <p:spPr/>
        <p:txBody>
          <a:bodyPr>
            <a:normAutofit/>
          </a:bodyPr>
          <a:lstStyle/>
          <a:p>
            <a:r>
              <a:rPr lang="el-GR" dirty="0"/>
              <a:t>Ονομάζεται η έλξη που εφαρμόζεται μέσω άμεσης σταθεροποίησης στο οστό. Για την σκελετική έλξη χρησιμοποιούνται ειδικές βελόνες (</a:t>
            </a:r>
            <a:r>
              <a:rPr lang="en-US" dirty="0"/>
              <a:t>Kirschner</a:t>
            </a:r>
            <a:r>
              <a:rPr lang="el-GR" dirty="0"/>
              <a:t> και </a:t>
            </a:r>
            <a:r>
              <a:rPr lang="en-US" dirty="0"/>
              <a:t>Steinmann</a:t>
            </a:r>
            <a:r>
              <a:rPr lang="el-GR" dirty="0"/>
              <a:t>), ειδικά πέταλα έλξης και ιμάντες άρσης βάρους με ειδικά βαρίδια. Σημαντικότερες επιπλοκές είναι η επιμόλυνση της βελόνας έλξης και η οστεομυελίτιδα (χρειάζεται αφαίρεση, χειρουργικό καθαρισμό, αντιβιοτική θεραπεία και τοποθέτηση νέας βελόνας σε άλλο σημείο). Άλλες συχνές επιπλοκές είναι, η διάταση των κατεαγόντων άκρων λόγω υπερβολική έλξης και η απραξία των νεύρων (νευραπραξία), επίσης λόγω υπέρμετρης έλξης του άκρου.</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495620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05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487083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Θεόδωρος Καπάδοχος 2014. Θεόδωρος Καπάδοχος. «Παθολογική και Χειρουργική Νοσηλευτική ΙΙ (Ε). </a:t>
            </a:r>
            <a:r>
              <a:rPr lang="el-GR" sz="2000"/>
              <a:t>Ενότητα </a:t>
            </a:r>
            <a:r>
              <a:rPr lang="el-GR" sz="2000" smtClean="0"/>
              <a:t>6: </a:t>
            </a:r>
            <a:r>
              <a:rPr lang="el-GR" sz="2000" dirty="0"/>
              <a:t>Δερματική Έλξη, Ερωτήσεις Εργαστηρίου». Έκδοση: 1.0. Αθήνα 2014. Διαθέσιμο από τη δικτυακή διεύθυνση: </a:t>
            </a:r>
            <a:r>
              <a:rPr lang="en-US" sz="2000" u="sng" dirty="0" err="1">
                <a:hlinkClick r:id="rId3"/>
              </a:rPr>
              <a:t>ocp</a:t>
            </a:r>
            <a:r>
              <a:rPr lang="el-GR" sz="2000" u="sng" dirty="0">
                <a:hlinkClick r:id="rId3"/>
              </a:rPr>
              <a:t>.</a:t>
            </a:r>
            <a:r>
              <a:rPr lang="en-US" sz="2000" u="sng" dirty="0" err="1">
                <a:hlinkClick r:id="rId3"/>
              </a:rPr>
              <a:t>teiath</a:t>
            </a:r>
            <a:r>
              <a:rPr lang="el-GR" sz="2000" u="sng" dirty="0">
                <a:hlinkClick r:id="rId3"/>
              </a:rPr>
              <a:t>.</a:t>
            </a:r>
            <a:r>
              <a:rPr lang="en-US" sz="2000" u="sng" dirty="0">
                <a:hlinkClick r:id="rId3"/>
              </a:rPr>
              <a:t>gr</a:t>
            </a:r>
            <a:r>
              <a:rPr lang="el-GR" sz="2000" dirty="0"/>
              <a:t>.</a:t>
            </a:r>
          </a:p>
          <a:p>
            <a:pPr marL="0" indent="0">
              <a:buNone/>
            </a:pPr>
            <a:endParaRPr lang="el-GR" sz="2000" dirty="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3676243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84024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084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1. </a:t>
            </a:r>
            <a:r>
              <a:rPr lang="el-GR" dirty="0" smtClean="0"/>
              <a:t>Τι </a:t>
            </a:r>
            <a:r>
              <a:rPr lang="el-GR" dirty="0"/>
              <a:t>είναι η δερματική έλξη</a:t>
            </a:r>
            <a:r>
              <a:rPr lang="el-GR" dirty="0" smtClean="0"/>
              <a:t>;</a:t>
            </a:r>
            <a:endParaRPr lang="el-GR" dirty="0"/>
          </a:p>
        </p:txBody>
      </p:sp>
      <p:sp>
        <p:nvSpPr>
          <p:cNvPr id="3" name="Content Placeholder 2"/>
          <p:cNvSpPr>
            <a:spLocks noGrp="1"/>
          </p:cNvSpPr>
          <p:nvPr>
            <p:ph idx="1"/>
          </p:nvPr>
        </p:nvSpPr>
        <p:spPr/>
        <p:txBody>
          <a:bodyPr>
            <a:normAutofit/>
          </a:bodyPr>
          <a:lstStyle/>
          <a:p>
            <a:r>
              <a:rPr lang="el-GR" dirty="0" smtClean="0"/>
              <a:t>Η </a:t>
            </a:r>
            <a:r>
              <a:rPr lang="el-GR" dirty="0"/>
              <a:t>δερματική έλξη είναι θεραπευτική αντιμετώπιση καταγμάτων ή και εξαρθρημάτων των κάτω άκρων και συνίσταται στην εφαρμογή  συνεχούς ελκτικής δύναμης στα κάτω άκρα με σκοπό την υπερνίκηση του μυϊκού σπασμού και του πόνου που ακολουθεί την μυοσκελετική κάκωση. Επιπλέον η εφαρμογή έλξης (βάρους) διατηρεί την σωστή ανατομική θέση και κατάσταση του άκρου και διευκολύνει την επούλωση.</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375470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594974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142911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2. </a:t>
            </a:r>
            <a:r>
              <a:rPr lang="el-GR" dirty="0" smtClean="0"/>
              <a:t>Πότε </a:t>
            </a:r>
            <a:r>
              <a:rPr lang="el-GR" dirty="0"/>
              <a:t>εφαρμόζεται; (ενδείξεις);</a:t>
            </a:r>
          </a:p>
        </p:txBody>
      </p:sp>
      <p:sp>
        <p:nvSpPr>
          <p:cNvPr id="3" name="Content Placeholder 2"/>
          <p:cNvSpPr>
            <a:spLocks noGrp="1"/>
          </p:cNvSpPr>
          <p:nvPr>
            <p:ph idx="1"/>
          </p:nvPr>
        </p:nvSpPr>
        <p:spPr/>
        <p:txBody>
          <a:bodyPr/>
          <a:lstStyle/>
          <a:p>
            <a:r>
              <a:rPr lang="el-GR" dirty="0"/>
              <a:t>Εφαρμόζεται σε κατάγματα των κάτω άκρων, σε φλεγμονές των αρθρώσεων και σε εξαρθρήματα (π.χ. εξάρθρημα μηριαίου σε παιδιά)</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299882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pPr lvl="0"/>
            <a:r>
              <a:rPr lang="en-US" sz="3200" dirty="0" smtClean="0"/>
              <a:t>3. </a:t>
            </a:r>
            <a:r>
              <a:rPr lang="el-GR" sz="3200" dirty="0"/>
              <a:t>Τι ελέγχει ο νοσηλευτής πριν την εφαρμογή της δερματικής έλξης στον ασθενή</a:t>
            </a:r>
            <a:r>
              <a:rPr lang="el-GR" sz="3200" dirty="0" smtClean="0"/>
              <a:t>; </a:t>
            </a:r>
            <a:r>
              <a:rPr lang="el-GR" sz="3200" b="0" dirty="0" smtClean="0"/>
              <a:t>(1 από 3)</a:t>
            </a:r>
            <a:endParaRPr lang="el-GR" sz="3200" b="0" dirty="0"/>
          </a:p>
        </p:txBody>
      </p:sp>
      <p:sp>
        <p:nvSpPr>
          <p:cNvPr id="3" name="Content Placeholder 2"/>
          <p:cNvSpPr>
            <a:spLocks noGrp="1"/>
          </p:cNvSpPr>
          <p:nvPr>
            <p:ph idx="1"/>
          </p:nvPr>
        </p:nvSpPr>
        <p:spPr/>
        <p:txBody>
          <a:bodyPr>
            <a:normAutofit/>
          </a:bodyPr>
          <a:lstStyle/>
          <a:p>
            <a:r>
              <a:rPr lang="el-GR" dirty="0"/>
              <a:t>Ο νοσηλευτής ελέγχει την κατάσταση του δέρματος του άκρου στο οποίο θα εφαρμοστούν οι αυτοκόλλητοι επίδεσμοι. Το δέρμα θα πρέπει να είναι συνεχές χωρίς τραύματα ή εκδορές, χωρίς τρίχες και χωρίς άλλες βλάβες. Ελέγχει την νευραγγειακή κατάσταση του άκρου δηλαδή την αιμάτωση (φυσιολογικό χρώμα δέρματος και νυχιών, καλή θερμοκρασία, σφύξεις ραχιαίας και έσω κνημιαίας αρτηρίας) και την αισθητικότητα και κινητικότητα, ώστε να τα χρησιμοποιήσει ως σημείο αναφοράς για την μετά την εφαρμογή της έλξης αξιολόγηση του άκρου</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244278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pPr lvl="0"/>
            <a:r>
              <a:rPr lang="en-US" sz="3200" dirty="0" smtClean="0"/>
              <a:t>4. </a:t>
            </a:r>
            <a:r>
              <a:rPr lang="el-GR" sz="3200" dirty="0" smtClean="0"/>
              <a:t>Τι </a:t>
            </a:r>
            <a:r>
              <a:rPr lang="el-GR" sz="3200" dirty="0"/>
              <a:t>ελέγχει ο νοσηλευτής μετά  την εφαρμογή της δερματικής έλξης στον ασθενή</a:t>
            </a:r>
            <a:r>
              <a:rPr lang="el-GR" sz="3200" dirty="0" smtClean="0"/>
              <a:t>; </a:t>
            </a:r>
            <a:r>
              <a:rPr lang="el-GR" sz="3200" b="0" dirty="0" smtClean="0"/>
              <a:t>(2 από 3)</a:t>
            </a:r>
            <a:endParaRPr lang="el-GR" sz="3200" b="0" dirty="0"/>
          </a:p>
        </p:txBody>
      </p:sp>
      <p:sp>
        <p:nvSpPr>
          <p:cNvPr id="3" name="Content Placeholder 2"/>
          <p:cNvSpPr>
            <a:spLocks noGrp="1"/>
          </p:cNvSpPr>
          <p:nvPr>
            <p:ph idx="1"/>
          </p:nvPr>
        </p:nvSpPr>
        <p:spPr/>
        <p:txBody>
          <a:bodyPr>
            <a:normAutofit/>
          </a:bodyPr>
          <a:lstStyle/>
          <a:p>
            <a:pPr marL="0" indent="0">
              <a:buNone/>
            </a:pPr>
            <a:r>
              <a:rPr lang="el-GR" dirty="0"/>
              <a:t>Μετά  την εφαρμογή της δερματικής έλξης στον ασθενή, ο  νοσηλευτής ελέγχει:</a:t>
            </a:r>
          </a:p>
          <a:p>
            <a:pPr lvl="0"/>
            <a:r>
              <a:rPr lang="el-GR" dirty="0"/>
              <a:t>την νευραγγειακή κατάσταση του άκρου (αιμάτωση, αισθητικότητα και κινητικότητα).</a:t>
            </a:r>
          </a:p>
          <a:p>
            <a:pPr lvl="0"/>
            <a:r>
              <a:rPr lang="el-GR" dirty="0" smtClean="0"/>
              <a:t>το </a:t>
            </a:r>
            <a:r>
              <a:rPr lang="el-GR" dirty="0"/>
              <a:t>δέρμα στο σημείο εφαρμογής των αυτοκόλλητων ταινιών για τυχόν βλάβη, αλλεργική αντίδραση στα υλικά και  τραύματα από τις δυνάμεις  αποκόλλησης λόγω της συνεχούς πλευρικής έλξης. </a:t>
            </a:r>
          </a:p>
          <a:p>
            <a:pPr lvl="0"/>
            <a:r>
              <a:rPr lang="el-GR" dirty="0"/>
              <a:t>την ευθυγράμμιση του μέλους και τυχόν παραμόρφωση ή βράχυνση του μέλους</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274965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pPr lvl="0"/>
            <a:r>
              <a:rPr lang="en-US" sz="3200" dirty="0" smtClean="0"/>
              <a:t>4. </a:t>
            </a:r>
            <a:r>
              <a:rPr lang="el-GR" sz="3200" dirty="0" smtClean="0"/>
              <a:t>Τι </a:t>
            </a:r>
            <a:r>
              <a:rPr lang="el-GR" sz="3200" dirty="0"/>
              <a:t>ελέγχει ο νοσηλευτής μετά  την εφαρμογή της δερματικής έλξης στον ασθενή</a:t>
            </a:r>
            <a:r>
              <a:rPr lang="el-GR" sz="3200" dirty="0" smtClean="0"/>
              <a:t>; </a:t>
            </a:r>
            <a:r>
              <a:rPr lang="el-GR" sz="3200" b="0" dirty="0" smtClean="0"/>
              <a:t>(3 από 3)</a:t>
            </a:r>
            <a:endParaRPr lang="el-GR" sz="3200" b="0" dirty="0"/>
          </a:p>
        </p:txBody>
      </p:sp>
      <p:sp>
        <p:nvSpPr>
          <p:cNvPr id="3" name="Content Placeholder 2"/>
          <p:cNvSpPr>
            <a:spLocks noGrp="1"/>
          </p:cNvSpPr>
          <p:nvPr>
            <p:ph idx="1"/>
          </p:nvPr>
        </p:nvSpPr>
        <p:spPr/>
        <p:txBody>
          <a:bodyPr>
            <a:normAutofit/>
          </a:bodyPr>
          <a:lstStyle/>
          <a:p>
            <a:pPr lvl="0"/>
            <a:r>
              <a:rPr lang="el-GR" dirty="0" smtClean="0"/>
              <a:t>την </a:t>
            </a:r>
            <a:r>
              <a:rPr lang="el-GR" dirty="0"/>
              <a:t>ένταση του πόνου του ασθενή (φυσιολογικά θα πρέπει να είναι μειωμένος). </a:t>
            </a:r>
          </a:p>
          <a:p>
            <a:pPr lvl="0"/>
            <a:r>
              <a:rPr lang="el-GR" dirty="0"/>
              <a:t>Το βάρος (έλξη) να μην ακουμπά πουθενά και να κρέμεται συνεχώς ελεύθερο, την διατήρηση των  τροχαλιών  και των σκοινιών σταθερών</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440185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n-US" dirty="0" smtClean="0"/>
              <a:t>5. </a:t>
            </a:r>
            <a:r>
              <a:rPr lang="el-GR" dirty="0"/>
              <a:t>Τι περιλαμβάνει η φροντίδα του ασθενή μετά την εφαρμογή της δερματικής έλξης;</a:t>
            </a:r>
          </a:p>
        </p:txBody>
      </p:sp>
      <p:sp>
        <p:nvSpPr>
          <p:cNvPr id="3" name="Content Placeholder 2"/>
          <p:cNvSpPr>
            <a:spLocks noGrp="1"/>
          </p:cNvSpPr>
          <p:nvPr>
            <p:ph idx="1"/>
          </p:nvPr>
        </p:nvSpPr>
        <p:spPr/>
        <p:txBody>
          <a:bodyPr>
            <a:normAutofit/>
          </a:bodyPr>
          <a:lstStyle/>
          <a:p>
            <a:r>
              <a:rPr lang="el-GR" dirty="0"/>
              <a:t>Περιλαμβάνει την περιποίηση του άκρου (καθαριότητα με ήπιους χειρισμούς), την εξασφάλιση άνετης θέσης και εξυπηρέτησης των φυσικών αναγκών του  ασθενή επί κλίνης, την διεξαγωγή ήπιων «ασκήσεων» τύπου κάμψης- έκτασης των δακτύλων και του άκρου πόδα (εκγύμναση της γαστροκνημίας  και  την πρόληψη εν τω βάθει φλεβοθρόμβωσης), πρόληψη κατακλίσεων κλπ  Είναι ζωτικής σημασίας η διατήρηση σταθερής της ελκτικής δύναμης και της σωστής θέσης των σκοινιών και των τροχαλιών.</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847611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pPr lvl="0"/>
            <a:r>
              <a:rPr lang="en-US" dirty="0" smtClean="0"/>
              <a:t>6. </a:t>
            </a:r>
            <a:r>
              <a:rPr lang="el-GR" dirty="0"/>
              <a:t>Τι περιλαμβάνει η ενημέρωση - εκπαίδευση του ασθενή με δερματική έλξη</a:t>
            </a:r>
            <a:r>
              <a:rPr lang="el-GR" dirty="0" smtClean="0"/>
              <a:t>;</a:t>
            </a:r>
            <a:endParaRPr lang="el-GR" dirty="0"/>
          </a:p>
        </p:txBody>
      </p:sp>
      <p:sp>
        <p:nvSpPr>
          <p:cNvPr id="3" name="Content Placeholder 2"/>
          <p:cNvSpPr>
            <a:spLocks noGrp="1"/>
          </p:cNvSpPr>
          <p:nvPr>
            <p:ph idx="1"/>
          </p:nvPr>
        </p:nvSpPr>
        <p:spPr/>
        <p:txBody>
          <a:bodyPr/>
          <a:lstStyle/>
          <a:p>
            <a:r>
              <a:rPr lang="el-GR" dirty="0"/>
              <a:t>Ο ασθενής ενημερώνεται για το σκοπό εφαρμογής της έλξης, τη σημασία της ευθυγράμμισης του μέλους, τη σημασία της εφαρμογής του συγκεκριμένου βάρους και των ασκήσεων . Του επισημαίνεται να μην αφαιρεί το βάρος, να μην μετακινεί τα σκοινιά και τις τροχαλίες. Εκπαιδεύεται πώς να κινεί το σώμα του (με περιορισμούς) με τη βοήθεια της τριγωνικής λαβής και του προσωπικού. </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75786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pPr lvl="0"/>
            <a:r>
              <a:rPr lang="en-US" sz="3200" dirty="0" smtClean="0"/>
              <a:t>7. </a:t>
            </a:r>
            <a:r>
              <a:rPr lang="el-GR" sz="3200" dirty="0"/>
              <a:t>Σε ποιες αδρές κατηγορίες ταξινομούνται, με βάση το σχήμα τους, τα οστά</a:t>
            </a:r>
            <a:r>
              <a:rPr lang="el-GR" sz="3200" dirty="0" smtClean="0"/>
              <a:t>;</a:t>
            </a:r>
            <a:endParaRPr lang="el-GR" sz="3200" dirty="0"/>
          </a:p>
        </p:txBody>
      </p:sp>
      <p:sp>
        <p:nvSpPr>
          <p:cNvPr id="3" name="Content Placeholder 2"/>
          <p:cNvSpPr>
            <a:spLocks noGrp="1"/>
          </p:cNvSpPr>
          <p:nvPr>
            <p:ph idx="1"/>
          </p:nvPr>
        </p:nvSpPr>
        <p:spPr/>
        <p:txBody>
          <a:bodyPr/>
          <a:lstStyle/>
          <a:p>
            <a:pPr lvl="0"/>
            <a:r>
              <a:rPr lang="el-GR" b="1" dirty="0"/>
              <a:t>Μακρά</a:t>
            </a:r>
            <a:r>
              <a:rPr lang="el-GR" dirty="0"/>
              <a:t>: Μηριαίο, κνημιαίο, βραχιόνιο</a:t>
            </a:r>
          </a:p>
          <a:p>
            <a:pPr lvl="0"/>
            <a:r>
              <a:rPr lang="el-GR" b="1" dirty="0"/>
              <a:t>Βραχέα</a:t>
            </a:r>
            <a:r>
              <a:rPr lang="el-GR" dirty="0"/>
              <a:t>: Οστά καρπού, αστραγάλου</a:t>
            </a:r>
          </a:p>
          <a:p>
            <a:pPr lvl="0"/>
            <a:r>
              <a:rPr lang="el-GR" b="1" dirty="0"/>
              <a:t>Πλατιά</a:t>
            </a:r>
            <a:r>
              <a:rPr lang="el-GR" dirty="0"/>
              <a:t>: Κρανιακά οστά, στέρνο, πλευρά</a:t>
            </a:r>
          </a:p>
          <a:p>
            <a:pPr lvl="0"/>
            <a:r>
              <a:rPr lang="el-GR" b="1" dirty="0"/>
              <a:t>Ακανόνιστα</a:t>
            </a:r>
            <a:r>
              <a:rPr lang="el-GR" dirty="0"/>
              <a:t>: Σπονδυλικής στήλης, ορισμένα προσωπικά οστά</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8538001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57a3f09ed7a92e4083f059285bf0fed5b55c37"/>
</p:tagLst>
</file>

<file path=ppt/theme/theme1.xml><?xml version="1.0" encoding="utf-8"?>
<a:theme xmlns:a="http://schemas.openxmlformats.org/drawingml/2006/main" name="OC_template_updated">
  <a:themeElements>
    <a:clrScheme name="Προσαρμοσμένο 1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TotalTime>
  <Words>1626</Words>
  <Application>Microsoft Office PowerPoint</Application>
  <PresentationFormat>Προβολή στην οθόνη (4:3)</PresentationFormat>
  <Paragraphs>124</Paragraphs>
  <Slides>21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21</vt:i4>
      </vt:variant>
    </vt:vector>
  </HeadingPairs>
  <TitlesOfParts>
    <vt:vector size="23" baseType="lpstr">
      <vt:lpstr>OC_template_updated</vt:lpstr>
      <vt:lpstr>1_OC_template_updated</vt:lpstr>
      <vt:lpstr>Παθολογική και Χειρουργική Νοσηλευτική ΙΙ (Ε)</vt:lpstr>
      <vt:lpstr>1. Τι είναι η δερματική έλξη;</vt:lpstr>
      <vt:lpstr>2. Πότε εφαρμόζεται; (ενδείξεις);</vt:lpstr>
      <vt:lpstr>3. Τι ελέγχει ο νοσηλευτής πριν την εφαρμογή της δερματικής έλξης στον ασθενή; (1 από 3)</vt:lpstr>
      <vt:lpstr>4. Τι ελέγχει ο νοσηλευτής μετά  την εφαρμογή της δερματικής έλξης στον ασθενή; (2 από 3)</vt:lpstr>
      <vt:lpstr>4. Τι ελέγχει ο νοσηλευτής μετά  την εφαρμογή της δερματικής έλξης στον ασθενή; (3 από 3)</vt:lpstr>
      <vt:lpstr>5. Τι περιλαμβάνει η φροντίδα του ασθενή μετά την εφαρμογή της δερματικής έλξης;</vt:lpstr>
      <vt:lpstr>6. Τι περιλαμβάνει η ενημέρωση - εκπαίδευση του ασθενή με δερματική έλξη;</vt:lpstr>
      <vt:lpstr>7. Σε ποιες αδρές κατηγορίες ταξινομούνται, με βάση το σχήμα τους, τα οστά;</vt:lpstr>
      <vt:lpstr>8. Ποια είναι τα τυπικά ανατομικά μέρη ενός μακρού οστού; (1 από 2)</vt:lpstr>
      <vt:lpstr>8. Ποια είναι τα τυπικά ανατομικά μέρη ενός μακρού οστού; (2 από 2)</vt:lpstr>
      <vt:lpstr>9. Είδη καταγμάτων:</vt:lpstr>
      <vt:lpstr>10. Ποιο είναι το μέγιστο βάρος που μπορεί να εφαρμοστεί και ποια η μεγαλύτερη διάρκεια παραμονής της δερματικής έλξης σε ασθενή;</vt:lpstr>
      <vt:lpstr>Τι είναι η σκελετική έλξη και ποιες οι πιο σημαντικές επιπλοκές της;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50</cp:revision>
  <dcterms:created xsi:type="dcterms:W3CDTF">2013-03-04T13:35:19Z</dcterms:created>
  <dcterms:modified xsi:type="dcterms:W3CDTF">2015-07-23T05:55:57Z</dcterms:modified>
</cp:coreProperties>
</file>