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031" r:id="rId1"/>
    <p:sldMasterId id="2147485042" r:id="rId2"/>
    <p:sldMasterId id="2147485053" r:id="rId3"/>
    <p:sldMasterId id="2147485079" r:id="rId4"/>
  </p:sldMasterIdLst>
  <p:notesMasterIdLst>
    <p:notesMasterId r:id="rId26"/>
  </p:notesMasterIdLst>
  <p:handoutMasterIdLst>
    <p:handoutMasterId r:id="rId27"/>
  </p:handoutMasterIdLst>
  <p:sldIdLst>
    <p:sldId id="527" r:id="rId5"/>
    <p:sldId id="542" r:id="rId6"/>
    <p:sldId id="540" r:id="rId7"/>
    <p:sldId id="534" r:id="rId8"/>
    <p:sldId id="547" r:id="rId9"/>
    <p:sldId id="536" r:id="rId10"/>
    <p:sldId id="537" r:id="rId11"/>
    <p:sldId id="552" r:id="rId12"/>
    <p:sldId id="553" r:id="rId13"/>
    <p:sldId id="538" r:id="rId14"/>
    <p:sldId id="555" r:id="rId15"/>
    <p:sldId id="535" r:id="rId16"/>
    <p:sldId id="539" r:id="rId17"/>
    <p:sldId id="545" r:id="rId18"/>
    <p:sldId id="554" r:id="rId19"/>
    <p:sldId id="528" r:id="rId20"/>
    <p:sldId id="529" r:id="rId21"/>
    <p:sldId id="530" r:id="rId22"/>
    <p:sldId id="531" r:id="rId23"/>
    <p:sldId id="532" r:id="rId24"/>
    <p:sldId id="533" r:id="rId25"/>
  </p:sldIdLst>
  <p:sldSz cx="9144000" cy="6858000" type="screen4x3"/>
  <p:notesSz cx="6797675" cy="9926638"/>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3896B3"/>
    <a:srgbClr val="F96A1B"/>
    <a:srgbClr val="39B4E1"/>
    <a:srgbClr val="548123"/>
    <a:srgbClr val="009900"/>
    <a:srgbClr val="33CCFF"/>
    <a:srgbClr val="266488"/>
    <a:srgbClr val="FF9900"/>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94660" autoAdjust="0"/>
  </p:normalViewPr>
  <p:slideViewPr>
    <p:cSldViewPr>
      <p:cViewPr varScale="1">
        <p:scale>
          <a:sx n="107" d="100"/>
          <a:sy n="107" d="100"/>
        </p:scale>
        <p:origin x="-1650" y="-84"/>
      </p:cViewPr>
      <p:guideLst>
        <p:guide orient="horz" pos="2160"/>
        <p:guide pos="2880"/>
      </p:guideLst>
    </p:cSldViewPr>
  </p:slideViewPr>
  <p:outlineViewPr>
    <p:cViewPr>
      <p:scale>
        <a:sx n="33" d="100"/>
        <a:sy n="33" d="100"/>
      </p:scale>
      <p:origin x="0" y="1698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45964" cy="497004"/>
          </a:xfrm>
          <a:prstGeom prst="rect">
            <a:avLst/>
          </a:prstGeom>
        </p:spPr>
        <p:txBody>
          <a:bodyPr vert="horz" lIns="94064" tIns="47032" rIns="94064" bIns="47032" rtlCol="0"/>
          <a:lstStyle>
            <a:lvl1pPr algn="l">
              <a:defRPr sz="1200">
                <a:cs typeface="+mn-cs"/>
              </a:defRPr>
            </a:lvl1pPr>
          </a:lstStyle>
          <a:p>
            <a:pPr>
              <a:defRPr/>
            </a:pPr>
            <a:endParaRPr lang="en-US" dirty="0"/>
          </a:p>
        </p:txBody>
      </p:sp>
      <p:sp>
        <p:nvSpPr>
          <p:cNvPr id="3" name="2 - Θέση ημερομηνίας"/>
          <p:cNvSpPr>
            <a:spLocks noGrp="1"/>
          </p:cNvSpPr>
          <p:nvPr>
            <p:ph type="dt" sz="quarter" idx="1"/>
          </p:nvPr>
        </p:nvSpPr>
        <p:spPr>
          <a:xfrm>
            <a:off x="3850187" y="0"/>
            <a:ext cx="2945964" cy="497004"/>
          </a:xfrm>
          <a:prstGeom prst="rect">
            <a:avLst/>
          </a:prstGeom>
        </p:spPr>
        <p:txBody>
          <a:bodyPr vert="horz" lIns="94064" tIns="47032" rIns="94064" bIns="47032" rtlCol="0"/>
          <a:lstStyle>
            <a:lvl1pPr algn="r">
              <a:defRPr sz="1200">
                <a:cs typeface="+mn-cs"/>
              </a:defRPr>
            </a:lvl1pPr>
          </a:lstStyle>
          <a:p>
            <a:pPr>
              <a:defRPr/>
            </a:pPr>
            <a:fld id="{1F9F1A03-017D-4469-B4DD-AACBA1E57871}" type="datetimeFigureOut">
              <a:rPr lang="en-US"/>
              <a:pPr>
                <a:defRPr/>
              </a:pPr>
              <a:t>7/13/2015</a:t>
            </a:fld>
            <a:endParaRPr lang="en-US" dirty="0"/>
          </a:p>
        </p:txBody>
      </p:sp>
      <p:sp>
        <p:nvSpPr>
          <p:cNvPr id="4" name="3 - Θέση υποσέλιδου"/>
          <p:cNvSpPr>
            <a:spLocks noGrp="1"/>
          </p:cNvSpPr>
          <p:nvPr>
            <p:ph type="ftr" sz="quarter" idx="2"/>
          </p:nvPr>
        </p:nvSpPr>
        <p:spPr>
          <a:xfrm>
            <a:off x="0" y="9427956"/>
            <a:ext cx="2945964" cy="497004"/>
          </a:xfrm>
          <a:prstGeom prst="rect">
            <a:avLst/>
          </a:prstGeom>
        </p:spPr>
        <p:txBody>
          <a:bodyPr vert="horz" lIns="94064" tIns="47032" rIns="94064" bIns="47032" rtlCol="0" anchor="b"/>
          <a:lstStyle>
            <a:lvl1pPr algn="l">
              <a:defRPr sz="1200">
                <a:cs typeface="+mn-cs"/>
              </a:defRPr>
            </a:lvl1pPr>
          </a:lstStyle>
          <a:p>
            <a:pPr>
              <a:defRPr/>
            </a:pPr>
            <a:endParaRPr lang="en-US" dirty="0"/>
          </a:p>
        </p:txBody>
      </p:sp>
      <p:sp>
        <p:nvSpPr>
          <p:cNvPr id="5" name="4 - Θέση αριθμού διαφάνειας"/>
          <p:cNvSpPr>
            <a:spLocks noGrp="1"/>
          </p:cNvSpPr>
          <p:nvPr>
            <p:ph type="sldNum" sz="quarter" idx="3"/>
          </p:nvPr>
        </p:nvSpPr>
        <p:spPr>
          <a:xfrm>
            <a:off x="3850187" y="9427956"/>
            <a:ext cx="2945964" cy="497004"/>
          </a:xfrm>
          <a:prstGeom prst="rect">
            <a:avLst/>
          </a:prstGeom>
        </p:spPr>
        <p:txBody>
          <a:bodyPr vert="horz" lIns="94064" tIns="47032" rIns="94064" bIns="47032" rtlCol="0" anchor="b"/>
          <a:lstStyle>
            <a:lvl1pPr algn="r">
              <a:defRPr sz="1200">
                <a:cs typeface="+mn-cs"/>
              </a:defRPr>
            </a:lvl1pPr>
          </a:lstStyle>
          <a:p>
            <a:pPr>
              <a:defRPr/>
            </a:pPr>
            <a:fld id="{D85A974E-8913-4FEF-8CDF-215B94B704EF}" type="slidenum">
              <a:rPr lang="en-US"/>
              <a:pPr>
                <a:defRPr/>
              </a:pPr>
              <a:t>‹#›</a:t>
            </a:fld>
            <a:endParaRPr lang="en-US" dirty="0"/>
          </a:p>
        </p:txBody>
      </p:sp>
    </p:spTree>
    <p:extLst>
      <p:ext uri="{BB962C8B-B14F-4D97-AF65-F5344CB8AC3E}">
        <p14:creationId xmlns:p14="http://schemas.microsoft.com/office/powerpoint/2010/main" val="39508758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964" cy="497004"/>
          </a:xfrm>
          <a:prstGeom prst="rect">
            <a:avLst/>
          </a:prstGeom>
        </p:spPr>
        <p:txBody>
          <a:bodyPr vert="horz" lIns="91440" tIns="45720" rIns="91440" bIns="45720" rtlCol="0"/>
          <a:lstStyle>
            <a:lvl1pPr algn="l">
              <a:defRPr sz="1200">
                <a:cs typeface="+mn-cs"/>
              </a:defRPr>
            </a:lvl1pPr>
          </a:lstStyle>
          <a:p>
            <a:pPr>
              <a:defRPr/>
            </a:pPr>
            <a:endParaRPr lang="en-GB" dirty="0"/>
          </a:p>
        </p:txBody>
      </p:sp>
      <p:sp>
        <p:nvSpPr>
          <p:cNvPr id="3" name="Date Placeholder 2"/>
          <p:cNvSpPr>
            <a:spLocks noGrp="1"/>
          </p:cNvSpPr>
          <p:nvPr>
            <p:ph type="dt" idx="1"/>
          </p:nvPr>
        </p:nvSpPr>
        <p:spPr>
          <a:xfrm>
            <a:off x="3850187" y="0"/>
            <a:ext cx="2945964" cy="497004"/>
          </a:xfrm>
          <a:prstGeom prst="rect">
            <a:avLst/>
          </a:prstGeom>
        </p:spPr>
        <p:txBody>
          <a:bodyPr vert="horz" lIns="91440" tIns="45720" rIns="91440" bIns="45720" rtlCol="0"/>
          <a:lstStyle>
            <a:lvl1pPr algn="r">
              <a:defRPr sz="1200">
                <a:cs typeface="+mn-cs"/>
              </a:defRPr>
            </a:lvl1pPr>
          </a:lstStyle>
          <a:p>
            <a:pPr>
              <a:defRPr/>
            </a:pPr>
            <a:fld id="{FA9CECA6-9824-466E-BDAC-AE9260BDF5F4}" type="datetimeFigureOut">
              <a:rPr lang="en-GB"/>
              <a:pPr>
                <a:defRPr/>
              </a:pPr>
              <a:t>13/07/2015</a:t>
            </a:fld>
            <a:endParaRPr lang="en-GB" dirty="0"/>
          </a:p>
        </p:txBody>
      </p:sp>
      <p:sp>
        <p:nvSpPr>
          <p:cNvPr id="4" name="Slide Image Placeholder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440" tIns="45720" rIns="91440" bIns="45720" rtlCol="0" anchor="ctr"/>
          <a:lstStyle/>
          <a:p>
            <a:pPr lvl="0"/>
            <a:endParaRPr lang="en-GB" noProof="0" dirty="0" smtClean="0"/>
          </a:p>
        </p:txBody>
      </p:sp>
      <p:sp>
        <p:nvSpPr>
          <p:cNvPr id="5" name="Notes Placeholder 4"/>
          <p:cNvSpPr>
            <a:spLocks noGrp="1"/>
          </p:cNvSpPr>
          <p:nvPr>
            <p:ph type="body" sz="quarter" idx="3"/>
          </p:nvPr>
        </p:nvSpPr>
        <p:spPr>
          <a:xfrm>
            <a:off x="680073" y="4714817"/>
            <a:ext cx="5437530" cy="446799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27956"/>
            <a:ext cx="2945964" cy="497004"/>
          </a:xfrm>
          <a:prstGeom prst="rect">
            <a:avLst/>
          </a:prstGeom>
        </p:spPr>
        <p:txBody>
          <a:bodyPr vert="horz" lIns="91440" tIns="45720" rIns="91440" bIns="45720" rtlCol="0" anchor="b"/>
          <a:lstStyle>
            <a:lvl1pPr algn="l">
              <a:defRPr sz="1200">
                <a:cs typeface="+mn-cs"/>
              </a:defRPr>
            </a:lvl1pPr>
          </a:lstStyle>
          <a:p>
            <a:pPr>
              <a:defRPr/>
            </a:pPr>
            <a:endParaRPr lang="en-GB" dirty="0"/>
          </a:p>
        </p:txBody>
      </p:sp>
      <p:sp>
        <p:nvSpPr>
          <p:cNvPr id="7" name="Slide Number Placeholder 6"/>
          <p:cNvSpPr>
            <a:spLocks noGrp="1"/>
          </p:cNvSpPr>
          <p:nvPr>
            <p:ph type="sldNum" sz="quarter" idx="5"/>
          </p:nvPr>
        </p:nvSpPr>
        <p:spPr>
          <a:xfrm>
            <a:off x="3850187" y="9427956"/>
            <a:ext cx="2945964" cy="497004"/>
          </a:xfrm>
          <a:prstGeom prst="rect">
            <a:avLst/>
          </a:prstGeom>
        </p:spPr>
        <p:txBody>
          <a:bodyPr vert="horz" lIns="91440" tIns="45720" rIns="91440" bIns="45720" rtlCol="0" anchor="b"/>
          <a:lstStyle>
            <a:lvl1pPr algn="r">
              <a:defRPr sz="1200">
                <a:cs typeface="+mn-cs"/>
              </a:defRPr>
            </a:lvl1pPr>
          </a:lstStyle>
          <a:p>
            <a:pPr>
              <a:defRPr/>
            </a:pPr>
            <a:fld id="{05CA0E17-D458-4748-8B36-4ACBDB4364FF}" type="slidenum">
              <a:rPr lang="en-GB"/>
              <a:pPr>
                <a:defRPr/>
              </a:pPr>
              <a:t>‹#›</a:t>
            </a:fld>
            <a:endParaRPr lang="en-GB" dirty="0"/>
          </a:p>
        </p:txBody>
      </p:sp>
    </p:spTree>
    <p:extLst>
      <p:ext uri="{BB962C8B-B14F-4D97-AF65-F5344CB8AC3E}">
        <p14:creationId xmlns:p14="http://schemas.microsoft.com/office/powerpoint/2010/main" val="12654220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9171" indent="-179171">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a:t>
            </a:fld>
            <a:endParaRPr lang="el-GR" dirty="0">
              <a:solidFill>
                <a:prstClr val="black"/>
              </a:solidFill>
            </a:endParaRP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25EDE75-BAF4-4942-874D-FD2517DDD767}" type="slidenum">
              <a:rPr lang="en-GB" smtClean="0"/>
              <a:pPr/>
              <a:t>14</a:t>
            </a:fld>
            <a:endParaRPr lang="en-GB" dirty="0"/>
          </a:p>
        </p:txBody>
      </p:sp>
    </p:spTree>
    <p:extLst>
      <p:ext uri="{BB962C8B-B14F-4D97-AF65-F5344CB8AC3E}">
        <p14:creationId xmlns:p14="http://schemas.microsoft.com/office/powerpoint/2010/main" val="1434026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16</a:t>
            </a:fld>
            <a:endParaRPr lang="el-GR" dirty="0">
              <a:solidFill>
                <a:prstClr val="black"/>
              </a:solidFill>
            </a:endParaRPr>
          </a:p>
        </p:txBody>
      </p:sp>
    </p:spTree>
    <p:extLst>
      <p:ext uri="{BB962C8B-B14F-4D97-AF65-F5344CB8AC3E}">
        <p14:creationId xmlns:p14="http://schemas.microsoft.com/office/powerpoint/2010/main" val="301794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17</a:t>
            </a:fld>
            <a:endParaRPr lang="el-GR" dirty="0">
              <a:solidFill>
                <a:prstClr val="black"/>
              </a:solidFill>
            </a:endParaRPr>
          </a:p>
        </p:txBody>
      </p:sp>
    </p:spTree>
    <p:extLst>
      <p:ext uri="{BB962C8B-B14F-4D97-AF65-F5344CB8AC3E}">
        <p14:creationId xmlns:p14="http://schemas.microsoft.com/office/powerpoint/2010/main" val="2749721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18</a:t>
            </a:fld>
            <a:endParaRPr lang="el-GR" dirty="0">
              <a:solidFill>
                <a:prstClr val="black"/>
              </a:solidFill>
            </a:endParaRPr>
          </a:p>
        </p:txBody>
      </p:sp>
    </p:spTree>
    <p:extLst>
      <p:ext uri="{BB962C8B-B14F-4D97-AF65-F5344CB8AC3E}">
        <p14:creationId xmlns:p14="http://schemas.microsoft.com/office/powerpoint/2010/main" val="1537509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19</a:t>
            </a:fld>
            <a:endParaRPr lang="el-GR" dirty="0">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21</a:t>
            </a:fld>
            <a:endParaRPr lang="el-GR" dirty="0">
              <a:solidFill>
                <a:prstClr val="black"/>
              </a:solidFill>
            </a:endParaRPr>
          </a:p>
        </p:txBody>
      </p:sp>
    </p:spTree>
    <p:extLst>
      <p:ext uri="{BB962C8B-B14F-4D97-AF65-F5344CB8AC3E}">
        <p14:creationId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cap="none" baseline="0"/>
            </a:lvl1pPr>
          </a:lstStyle>
          <a:p>
            <a:r>
              <a:rPr lang="en-US" dirty="0"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6472230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0328806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189081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600042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53540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3372594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730031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86282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13461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l-GR" dirty="0"/>
          </a:p>
        </p:txBody>
      </p:sp>
      <p:sp>
        <p:nvSpPr>
          <p:cNvPr id="3" name="Footer Placeholder 2"/>
          <p:cNvSpPr>
            <a:spLocks noGrp="1"/>
          </p:cNvSpPr>
          <p:nvPr>
            <p:ph type="ftr" sz="quarter" idx="11"/>
          </p:nvPr>
        </p:nvSpPr>
        <p:spPr/>
        <p:txBody>
          <a:bodyPr/>
          <a:lstStyle/>
          <a:p>
            <a:pPr>
              <a:defRPr/>
            </a:pPr>
            <a:endParaRPr lang="el-GR" dirty="0"/>
          </a:p>
        </p:txBody>
      </p:sp>
      <p:sp>
        <p:nvSpPr>
          <p:cNvPr id="4" name="Slide Number Placeholder 3"/>
          <p:cNvSpPr>
            <a:spLocks noGrp="1"/>
          </p:cNvSpPr>
          <p:nvPr>
            <p:ph type="sldNum" sz="quarter" idx="12"/>
          </p:nvPr>
        </p:nvSpPr>
        <p:spPr/>
        <p:txBody>
          <a:bodyPr/>
          <a:lstStyle/>
          <a:p>
            <a:pPr>
              <a:defRPr/>
            </a:pPr>
            <a:fld id="{780AA96B-A9E6-48D7-ADF6-7C49F0802894}"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76200"/>
            <a:ext cx="7658100" cy="838200"/>
          </a:xfrm>
        </p:spPr>
        <p:txBody>
          <a:bodyPr/>
          <a:lstStyle>
            <a:lvl1pPr algn="ctr">
              <a:defRPr sz="3600" b="1" cap="none" baseline="0">
                <a:solidFill>
                  <a:srgbClr val="C00000"/>
                </a:solidFill>
                <a:latin typeface="Calibri" panose="020F0502020204030204" pitchFamily="34" charset="0"/>
              </a:defRPr>
            </a:lvl1pPr>
          </a:lstStyle>
          <a:p>
            <a:r>
              <a:rPr kumimoji="0" lang="el-GR" sz="4000" b="1" i="0" u="none" strike="noStrike" kern="1200" cap="none" spc="0" normalizeH="0" baseline="0" noProof="0" dirty="0" smtClean="0">
                <a:ln>
                  <a:noFill/>
                </a:ln>
                <a:solidFill>
                  <a:prstClr val="black"/>
                </a:solidFill>
                <a:effectLst/>
                <a:uLnTx/>
                <a:uFillTx/>
                <a:latin typeface="Calibri"/>
                <a:ea typeface="+mj-ea"/>
                <a:cs typeface="+mj-cs"/>
              </a:rPr>
              <a:t>Στυλ κύριου τίτλου </a:t>
            </a:r>
            <a:endParaRPr lang="en-US" dirty="0"/>
          </a:p>
        </p:txBody>
      </p:sp>
      <p:sp>
        <p:nvSpPr>
          <p:cNvPr id="3" name="Content Placeholder 2"/>
          <p:cNvSpPr>
            <a:spLocks noGrp="1"/>
          </p:cNvSpPr>
          <p:nvPr>
            <p:ph idx="1"/>
          </p:nvPr>
        </p:nvSpPr>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3200" b="0">
                <a:latin typeface="Calibri" panose="020F0502020204030204" pitchFamily="34" charset="0"/>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a:lvl5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3200" b="0" i="0" u="none" strike="noStrike" kern="1200" cap="none" spc="0" normalizeH="0" baseline="0" noProof="0" dirty="0" smtClean="0">
                <a:ln>
                  <a:noFill/>
                </a:ln>
                <a:solidFill>
                  <a:prstClr val="black"/>
                </a:solidFill>
                <a:effectLst/>
                <a:uLnTx/>
                <a:uFillTx/>
                <a:latin typeface="Calibri"/>
                <a:ea typeface="+mn-ea"/>
                <a:cs typeface="+mn-cs"/>
              </a:rPr>
              <a:t>Στυλ υποδείγματος κειμένου</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800" b="0" i="0" u="none" strike="noStrike" kern="1200" cap="none" spc="0" normalizeH="0" baseline="0" noProof="0" dirty="0" smtClean="0">
                <a:ln>
                  <a:noFill/>
                </a:ln>
                <a:solidFill>
                  <a:prstClr val="black"/>
                </a:solidFill>
                <a:effectLst/>
                <a:uLnTx/>
                <a:uFillTx/>
                <a:latin typeface="Calibri"/>
                <a:ea typeface="+mn-ea"/>
                <a:cs typeface="+mn-cs"/>
              </a:rPr>
              <a:t>Δεύτερου επιπέδου</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400" b="0" i="0" u="none" strike="noStrike" kern="1200" cap="none" spc="0" normalizeH="0" baseline="0" noProof="0" dirty="0" smtClean="0">
                <a:ln>
                  <a:noFill/>
                </a:ln>
                <a:solidFill>
                  <a:prstClr val="black"/>
                </a:solidFill>
                <a:effectLst/>
                <a:uLnTx/>
                <a:uFillTx/>
                <a:latin typeface="Calibri"/>
                <a:ea typeface="+mn-ea"/>
                <a:cs typeface="+mn-cs"/>
              </a:rPr>
              <a:t>Τρίτου επιπέδου</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000" b="0" i="0" u="none" strike="noStrike" kern="1200" cap="none" spc="0" normalizeH="0" baseline="0" noProof="0" dirty="0" smtClean="0">
                <a:ln>
                  <a:noFill/>
                </a:ln>
                <a:solidFill>
                  <a:prstClr val="black"/>
                </a:solidFill>
                <a:effectLst/>
                <a:uLnTx/>
                <a:uFillTx/>
                <a:latin typeface="Calibri"/>
                <a:ea typeface="+mn-ea"/>
                <a:cs typeface="+mn-cs"/>
              </a:rPr>
              <a:t>Τέταρτου επιπέδου</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000" b="0" i="0" u="none" strike="noStrike" kern="1200" cap="none" spc="0" normalizeH="0" baseline="0" noProof="0" dirty="0" smtClean="0">
                <a:ln>
                  <a:noFill/>
                </a:ln>
                <a:solidFill>
                  <a:prstClr val="black"/>
                </a:solidFill>
                <a:effectLst/>
                <a:uLnTx/>
                <a:uFillTx/>
                <a:latin typeface="Calibri"/>
                <a:ea typeface="+mn-ea"/>
                <a:cs typeface="+mn-cs"/>
              </a:rPr>
              <a:t>Πέμπτου επιπέδου</a:t>
            </a:r>
            <a:endParaRPr kumimoji="0" lang="el-GR"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090128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687741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095938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477422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210452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327673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133356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395875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908332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786674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none"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dirty="0"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l-GR"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l-GR"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l-GR"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l-GR"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l-GR"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l-GR"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l-GR" dirty="0"/>
          </a:p>
        </p:txBody>
      </p:sp>
      <p:sp>
        <p:nvSpPr>
          <p:cNvPr id="3" name="Footer Placeholder 4"/>
          <p:cNvSpPr>
            <a:spLocks noGrp="1"/>
          </p:cNvSpPr>
          <p:nvPr>
            <p:ph type="ftr" sz="quarter" idx="11"/>
          </p:nvPr>
        </p:nvSpPr>
        <p:spPr/>
        <p:txBody>
          <a:bodyPr/>
          <a:lstStyle>
            <a:lvl1pPr>
              <a:defRPr/>
            </a:lvl1pPr>
          </a:lstStyle>
          <a:p>
            <a:pPr>
              <a:defRPr/>
            </a:pPr>
            <a:endParaRPr lang="el-GR" dirty="0"/>
          </a:p>
        </p:txBody>
      </p:sp>
      <p:sp>
        <p:nvSpPr>
          <p:cNvPr id="4" name="Slide Number Placeholder 5"/>
          <p:cNvSpPr>
            <a:spLocks noGrp="1"/>
          </p:cNvSpPr>
          <p:nvPr>
            <p:ph type="sldNum" sz="quarter" idx="12"/>
          </p:nvPr>
        </p:nvSpPr>
        <p:spPr/>
        <p:txBody>
          <a:bodyPr/>
          <a:lstStyle>
            <a:lvl1pPr>
              <a:defRPr/>
            </a:lvl1pPr>
          </a:lstStyle>
          <a:p>
            <a:pPr>
              <a:defRPr/>
            </a:pPr>
            <a:fld id="{780AA96B-A9E6-48D7-ADF6-7C49F0802894}"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l-GR"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l-GR"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l-GR"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l-GR"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
        <p:nvSpPr>
          <p:cNvPr id="8" name="Title 7"/>
          <p:cNvSpPr>
            <a:spLocks noGrp="1"/>
          </p:cNvSpPr>
          <p:nvPr>
            <p:ph type="title"/>
          </p:nvPr>
        </p:nvSpPr>
        <p:spPr/>
        <p:txBody>
          <a:bodyPr/>
          <a:lstStyle>
            <a:lvl1pPr>
              <a:defRPr cap="none" baseline="0"/>
            </a:lvl1pPr>
          </a:lstStyle>
          <a:p>
            <a:r>
              <a:rPr lang="en-US" dirty="0"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l-GR" dirty="0"/>
          </a:p>
        </p:txBody>
      </p:sp>
      <p:sp>
        <p:nvSpPr>
          <p:cNvPr id="8" name="Footer Placeholder 7"/>
          <p:cNvSpPr>
            <a:spLocks noGrp="1"/>
          </p:cNvSpPr>
          <p:nvPr>
            <p:ph type="ftr" sz="quarter" idx="11"/>
          </p:nvPr>
        </p:nvSpPr>
        <p:spPr/>
        <p:txBody>
          <a:bodyPr/>
          <a:lstStyle/>
          <a:p>
            <a:pPr>
              <a:defRPr/>
            </a:pPr>
            <a:endParaRPr lang="el-GR" dirty="0"/>
          </a:p>
        </p:txBody>
      </p:sp>
      <p:sp>
        <p:nvSpPr>
          <p:cNvPr id="9" name="Slide Number Placeholder 8"/>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endParaRPr lang="en-GB" dirty="0"/>
          </a:p>
        </p:txBody>
      </p:sp>
      <p:sp>
        <p:nvSpPr>
          <p:cNvPr id="4" name="Footer Placeholder 3"/>
          <p:cNvSpPr>
            <a:spLocks noGrp="1"/>
          </p:cNvSpPr>
          <p:nvPr>
            <p:ph type="ftr" sz="quarter" idx="11"/>
          </p:nvPr>
        </p:nvSpPr>
        <p:spPr/>
        <p:txBody>
          <a:bodyPr/>
          <a:lstStyle>
            <a:lvl1pPr>
              <a:defRPr/>
            </a:lvl1pPr>
          </a:lstStyle>
          <a:p>
            <a:pPr>
              <a:defRPr/>
            </a:pPr>
            <a:endParaRPr lang="en-GB" dirty="0"/>
          </a:p>
        </p:txBody>
      </p:sp>
      <p:sp>
        <p:nvSpPr>
          <p:cNvPr id="5" name="Slide Number Placeholder 4"/>
          <p:cNvSpPr>
            <a:spLocks noGrp="1"/>
          </p:cNvSpPr>
          <p:nvPr>
            <p:ph type="sldNum" sz="quarter" idx="12"/>
          </p:nvPr>
        </p:nvSpPr>
        <p:spPr/>
        <p:txBody>
          <a:bodyPr/>
          <a:lstStyle>
            <a:lvl1pPr>
              <a:defRPr/>
            </a:lvl1pPr>
          </a:lstStyle>
          <a:p>
            <a:pPr>
              <a:defRPr/>
            </a:pPr>
            <a:fld id="{B5EE4030-5D08-4426-AB03-997D1B0E6D33}" type="slidenum">
              <a:rPr lang="en-GB"/>
              <a:pPr>
                <a:defRPr/>
              </a:pPr>
              <a:t>‹#›</a:t>
            </a:fld>
            <a:endParaRPr lang="en-GB"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l-GR" dirty="0"/>
          </a:p>
        </p:txBody>
      </p:sp>
      <p:sp>
        <p:nvSpPr>
          <p:cNvPr id="3" name="Footer Placeholder 4"/>
          <p:cNvSpPr>
            <a:spLocks noGrp="1"/>
          </p:cNvSpPr>
          <p:nvPr>
            <p:ph type="ftr" sz="quarter" idx="11"/>
          </p:nvPr>
        </p:nvSpPr>
        <p:spPr/>
        <p:txBody>
          <a:bodyPr/>
          <a:lstStyle>
            <a:lvl1pPr>
              <a:defRPr/>
            </a:lvl1pPr>
          </a:lstStyle>
          <a:p>
            <a:pPr>
              <a:defRPr/>
            </a:pPr>
            <a:endParaRPr lang="el-GR" dirty="0"/>
          </a:p>
        </p:txBody>
      </p:sp>
      <p:sp>
        <p:nvSpPr>
          <p:cNvPr id="4" name="Slide Number Placeholder 5"/>
          <p:cNvSpPr>
            <a:spLocks noGrp="1"/>
          </p:cNvSpPr>
          <p:nvPr>
            <p:ph type="sldNum" sz="quarter" idx="12"/>
          </p:nvPr>
        </p:nvSpPr>
        <p:spPr/>
        <p:txBody>
          <a:bodyPr/>
          <a:lstStyle>
            <a:lvl1pPr>
              <a:defRPr/>
            </a:lvl1pPr>
          </a:lstStyle>
          <a:p>
            <a:pPr>
              <a:defRPr/>
            </a:pPr>
            <a:fld id="{C8947089-2494-4957-97E0-CFCA0B400246}" type="slidenum">
              <a:rPr lang="el-GR"/>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41772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heme" Target="../theme/theme3.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4.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kumimoji="0" lang="el-GR" sz="4000" b="1" i="0" u="none" strike="noStrike" kern="1200" cap="none" spc="0" normalizeH="0" baseline="0" noProof="0" dirty="0" smtClean="0">
                <a:ln>
                  <a:noFill/>
                </a:ln>
                <a:solidFill>
                  <a:prstClr val="black"/>
                </a:solidFill>
                <a:effectLst/>
                <a:uLnTx/>
                <a:uFillTx/>
                <a:latin typeface="Calibri"/>
                <a:ea typeface="+mj-ea"/>
                <a:cs typeface="+mj-cs"/>
              </a:rPr>
              <a:t>Στυλ κύριου τίτλου </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3200" b="0" i="0" u="none" strike="noStrike" kern="1200" cap="none" spc="0" normalizeH="0" baseline="0" noProof="0" dirty="0" smtClean="0">
                <a:ln>
                  <a:noFill/>
                </a:ln>
                <a:solidFill>
                  <a:prstClr val="black"/>
                </a:solidFill>
                <a:effectLst/>
                <a:uLnTx/>
                <a:uFillTx/>
                <a:latin typeface="Calibri"/>
                <a:ea typeface="+mn-ea"/>
                <a:cs typeface="+mn-cs"/>
              </a:rPr>
              <a:t>Στυλ υποδείγματος κειμένου</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800" b="0" i="0" u="none" strike="noStrike" kern="1200" cap="none" spc="0" normalizeH="0" baseline="0" noProof="0" dirty="0" smtClean="0">
                <a:ln>
                  <a:noFill/>
                </a:ln>
                <a:solidFill>
                  <a:prstClr val="black"/>
                </a:solidFill>
                <a:effectLst/>
                <a:uLnTx/>
                <a:uFillTx/>
                <a:latin typeface="Calibri"/>
                <a:ea typeface="+mn-ea"/>
                <a:cs typeface="+mn-cs"/>
              </a:rPr>
              <a:t>Δεύτερου επιπέδου</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400" b="0" i="0" u="none" strike="noStrike" kern="1200" cap="none" spc="0" normalizeH="0" baseline="0" noProof="0" dirty="0" smtClean="0">
                <a:ln>
                  <a:noFill/>
                </a:ln>
                <a:solidFill>
                  <a:prstClr val="black"/>
                </a:solidFill>
                <a:effectLst/>
                <a:uLnTx/>
                <a:uFillTx/>
                <a:latin typeface="Calibri"/>
                <a:ea typeface="+mn-ea"/>
                <a:cs typeface="+mn-cs"/>
              </a:rPr>
              <a:t>Τρίτου επιπέδου</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000" b="0" i="0" u="none" strike="noStrike" kern="1200" cap="none" spc="0" normalizeH="0" baseline="0" noProof="0" dirty="0" smtClean="0">
                <a:ln>
                  <a:noFill/>
                </a:ln>
                <a:solidFill>
                  <a:prstClr val="black"/>
                </a:solidFill>
                <a:effectLst/>
                <a:uLnTx/>
                <a:uFillTx/>
                <a:latin typeface="Calibri"/>
                <a:ea typeface="+mn-ea"/>
                <a:cs typeface="+mn-cs"/>
              </a:rPr>
              <a:t>Τέταρτου επιπέδου</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000" b="0" i="0" u="none" strike="noStrike" kern="1200" cap="none" spc="0" normalizeH="0" baseline="0" noProof="0" dirty="0" smtClean="0">
                <a:ln>
                  <a:noFill/>
                </a:ln>
                <a:solidFill>
                  <a:prstClr val="black"/>
                </a:solidFill>
                <a:effectLst/>
                <a:uLnTx/>
                <a:uFillTx/>
                <a:latin typeface="Calibri"/>
                <a:ea typeface="+mn-ea"/>
                <a:cs typeface="+mn-cs"/>
              </a:rPr>
              <a:t>Πέμπτου επιπέδου</a:t>
            </a:r>
            <a:endParaRPr kumimoji="0" lang="el-GR"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pPr>
              <a:defRPr/>
            </a:pPr>
            <a:endParaRPr lang="el-GR"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endParaRPr lang="el-GR"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a:defRPr/>
            </a:pPr>
            <a:fld id="{F0E6395C-60A2-494F-AA10-AEBFFB47AEC1}" type="slidenum">
              <a:rPr lang="el-GR" smtClean="0"/>
              <a:pPr>
                <a:defRPr/>
              </a:pPr>
              <a:t>‹#›</a:t>
            </a:fld>
            <a:endParaRPr lang="el-GR" dirty="0"/>
          </a:p>
        </p:txBody>
      </p:sp>
    </p:spTree>
  </p:cSld>
  <p:clrMap bg1="lt1" tx1="dk1" bg2="lt2" tx2="dk2" accent1="accent1" accent2="accent2" accent3="accent3" accent4="accent4" accent5="accent5" accent6="accent6" hlink="hlink" folHlink="folHlink"/>
  <p:sldLayoutIdLst>
    <p:sldLayoutId id="2147485032" r:id="rId1"/>
    <p:sldLayoutId id="2147485033" r:id="rId2"/>
    <p:sldLayoutId id="2147485034" r:id="rId3"/>
    <p:sldLayoutId id="2147485035" r:id="rId4"/>
    <p:sldLayoutId id="2147485036" r:id="rId5"/>
    <p:sldLayoutId id="2147485041" r:id="rId6"/>
    <p:sldLayoutId id="2147485064" r:id="rId7"/>
    <p:sldLayoutId id="2147485065" r:id="rId8"/>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3600" kern="1200" cap="all" baseline="0">
          <a:solidFill>
            <a:srgbClr val="C00000"/>
          </a:solidFill>
          <a:latin typeface="Calibri" panose="020F0502020204030204" pitchFamily="34" charset="0"/>
          <a:ea typeface="+mj-ea"/>
          <a:cs typeface="+mj-cs"/>
        </a:defRPr>
      </a:lvl1pPr>
    </p:titleStyle>
    <p:body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1600" b="1" kern="1200">
          <a:solidFill>
            <a:schemeClr val="tx1"/>
          </a:solidFill>
          <a:latin typeface="+mn-lt"/>
          <a:ea typeface="+mn-ea"/>
          <a:cs typeface="+mn-cs"/>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sz="1600" kern="1200">
          <a:solidFill>
            <a:schemeClr val="tx1"/>
          </a:solidFill>
          <a:latin typeface="+mn-lt"/>
          <a:ea typeface="+mn-ea"/>
          <a:cs typeface="+mn-cs"/>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600" kern="1200">
          <a:solidFill>
            <a:schemeClr val="tx1"/>
          </a:solidFill>
          <a:latin typeface="+mn-lt"/>
          <a:ea typeface="+mn-ea"/>
          <a:cs typeface="+mn-cs"/>
        </a:defRPr>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600" kern="1200">
          <a:solidFill>
            <a:schemeClr val="tx1"/>
          </a:solidFill>
          <a:latin typeface="+mn-lt"/>
          <a:ea typeface="+mn-ea"/>
          <a:cs typeface="+mn-cs"/>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solidFill>
                <a:prstClr val="black">
                  <a:tint val="75000"/>
                </a:prstClr>
              </a:solidFill>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solidFill>
                <a:prstClr val="black">
                  <a:tint val="75000"/>
                </a:prstClr>
              </a:solidFill>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cs typeface="+mn-cs"/>
              </a:rPr>
              <a:pPr>
                <a:defRPr/>
              </a:pPr>
              <a:t>‹#›</a:t>
            </a:fld>
            <a:endParaRPr lang="el-GR" dirty="0">
              <a:solidFill>
                <a:prstClr val="black"/>
              </a:solidFill>
              <a:cs typeface="+mn-cs"/>
            </a:endParaRPr>
          </a:p>
        </p:txBody>
      </p:sp>
    </p:spTree>
    <p:extLst>
      <p:ext uri="{BB962C8B-B14F-4D97-AF65-F5344CB8AC3E}">
        <p14:creationId xmlns:p14="http://schemas.microsoft.com/office/powerpoint/2010/main" val="3721214347"/>
      </p:ext>
    </p:extLst>
  </p:cSld>
  <p:clrMap bg1="lt1" tx1="dk1" bg2="lt2" tx2="dk2" accent1="accent1" accent2="accent2" accent3="accent3" accent4="accent4" accent5="accent5" accent6="accent6" hlink="hlink" folHlink="folHlink"/>
  <p:sldLayoutIdLst>
    <p:sldLayoutId id="2147485043" r:id="rId1"/>
    <p:sldLayoutId id="2147485044" r:id="rId2"/>
    <p:sldLayoutId id="2147485045" r:id="rId3"/>
    <p:sldLayoutId id="2147485046" r:id="rId4"/>
    <p:sldLayoutId id="2147485047" r:id="rId5"/>
    <p:sldLayoutId id="2147485048" r:id="rId6"/>
    <p:sldLayoutId id="2147485049" r:id="rId7"/>
    <p:sldLayoutId id="2147485050" r:id="rId8"/>
    <p:sldLayoutId id="2147485051" r:id="rId9"/>
    <p:sldLayoutId id="2147485052" r:id="rId10"/>
    <p:sldLayoutId id="2147485066"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solidFill>
                <a:prstClr val="black">
                  <a:tint val="75000"/>
                </a:prstClr>
              </a:solidFill>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solidFill>
                <a:prstClr val="black">
                  <a:tint val="75000"/>
                </a:prstClr>
              </a:solidFill>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cs typeface="+mn-cs"/>
              </a:rPr>
              <a:pPr>
                <a:defRPr/>
              </a:pPr>
              <a:t>‹#›</a:t>
            </a:fld>
            <a:endParaRPr lang="el-GR" dirty="0">
              <a:solidFill>
                <a:prstClr val="black"/>
              </a:solidFill>
              <a:cs typeface="+mn-cs"/>
            </a:endParaRPr>
          </a:p>
        </p:txBody>
      </p:sp>
    </p:spTree>
    <p:extLst>
      <p:ext uri="{BB962C8B-B14F-4D97-AF65-F5344CB8AC3E}">
        <p14:creationId xmlns:p14="http://schemas.microsoft.com/office/powerpoint/2010/main" val="1858316973"/>
      </p:ext>
    </p:extLst>
  </p:cSld>
  <p:clrMap bg1="lt1" tx1="dk1" bg2="lt2" tx2="dk2" accent1="accent1" accent2="accent2" accent3="accent3" accent4="accent4" accent5="accent5" accent6="accent6" hlink="hlink" folHlink="folHlink"/>
  <p:sldLayoutIdLst>
    <p:sldLayoutId id="2147485054" r:id="rId1"/>
    <p:sldLayoutId id="2147485055" r:id="rId2"/>
    <p:sldLayoutId id="2147485056" r:id="rId3"/>
    <p:sldLayoutId id="2147485057" r:id="rId4"/>
    <p:sldLayoutId id="2147485058" r:id="rId5"/>
    <p:sldLayoutId id="2147485059" r:id="rId6"/>
    <p:sldLayoutId id="2147485060" r:id="rId7"/>
    <p:sldLayoutId id="2147485061" r:id="rId8"/>
    <p:sldLayoutId id="2147485062" r:id="rId9"/>
    <p:sldLayoutId id="2147485063" r:id="rId10"/>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433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0E6395C-60A2-494F-AA10-AEBFFB47AEC1}" type="slidenum">
              <a:rPr lang="el-GR" smtClean="0"/>
              <a:pPr>
                <a:defRPr/>
              </a:pPr>
              <a:t>‹#›</a:t>
            </a:fld>
            <a:endParaRPr lang="el-GR" dirty="0"/>
          </a:p>
        </p:txBody>
      </p:sp>
    </p:spTree>
  </p:cSld>
  <p:clrMap bg1="lt1" tx1="dk1" bg2="lt2" tx2="dk2" accent1="accent1" accent2="accent2" accent3="accent3" accent4="accent4" accent5="accent5" accent6="accent6" hlink="hlink" folHlink="folHlink"/>
  <p:sldLayoutIdLst>
    <p:sldLayoutId id="2147485080" r:id="rId1"/>
    <p:sldLayoutId id="2147485081" r:id="rId2"/>
    <p:sldLayoutId id="2147485082" r:id="rId3"/>
    <p:sldLayoutId id="2147485083" r:id="rId4"/>
    <p:sldLayoutId id="2147485084" r:id="rId5"/>
    <p:sldLayoutId id="2147485085" r:id="rId6"/>
    <p:sldLayoutId id="2147485086" r:id="rId7"/>
    <p:sldLayoutId id="2147485087" r:id="rId8"/>
    <p:sldLayoutId id="2147485088" r:id="rId9"/>
    <p:sldLayoutId id="2147485089" r:id="rId10"/>
    <p:sldLayoutId id="2147485090"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1.xml"/><Relationship Id="rId1" Type="http://schemas.openxmlformats.org/officeDocument/2006/relationships/themeOverride" Target="../theme/themeOverride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1.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Ανάλυση Συστημάτων Μακροχρόνιας Φροντίδας (Θ)</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Autofit/>
          </a:bodyPr>
          <a:lstStyle/>
          <a:p>
            <a:pPr>
              <a:buClr>
                <a:srgbClr val="800000"/>
              </a:buClr>
            </a:pPr>
            <a:r>
              <a:rPr lang="el-GR" sz="2000" b="1" dirty="0" smtClean="0"/>
              <a:t>Ενότητα </a:t>
            </a:r>
            <a:r>
              <a:rPr lang="en-US" sz="2000" b="1" dirty="0"/>
              <a:t>2</a:t>
            </a:r>
            <a:r>
              <a:rPr lang="el-GR" sz="2000" dirty="0" smtClean="0"/>
              <a:t>:</a:t>
            </a:r>
            <a:r>
              <a:rPr lang="en-US" sz="2000" dirty="0" smtClean="0"/>
              <a:t> </a:t>
            </a:r>
            <a:r>
              <a:rPr lang="el-GR" sz="2000" b="1" dirty="0" smtClean="0"/>
              <a:t>Το κοινωνικό περιβάλλον και οι εξελίξεις στα Συστήματα Υγείας και Κοινωνικής φροντίδας </a:t>
            </a:r>
          </a:p>
          <a:p>
            <a:pPr>
              <a:spcBef>
                <a:spcPts val="0"/>
              </a:spcBef>
              <a:spcAft>
                <a:spcPts val="1200"/>
              </a:spcAft>
            </a:pPr>
            <a:r>
              <a:rPr lang="el-GR" sz="2000" dirty="0" smtClean="0"/>
              <a:t>Γιώργος Πιερράκος</a:t>
            </a:r>
            <a:endParaRPr lang="el-GR" sz="2000" dirty="0"/>
          </a:p>
          <a:p>
            <a:pPr>
              <a:spcBef>
                <a:spcPts val="0"/>
              </a:spcBef>
            </a:pPr>
            <a:r>
              <a:rPr lang="el-GR" sz="2000" dirty="0"/>
              <a:t>Τμήμα </a:t>
            </a:r>
            <a:r>
              <a:rPr lang="el-GR" sz="2000" dirty="0" smtClean="0"/>
              <a:t>Διοίκησης Επιχειρήσεων</a:t>
            </a:r>
          </a:p>
          <a:p>
            <a:pPr>
              <a:spcBef>
                <a:spcPts val="0"/>
              </a:spcBef>
            </a:pPr>
            <a:endParaRPr lang="el-GR" sz="1200" dirty="0" smtClean="0"/>
          </a:p>
          <a:p>
            <a:pPr>
              <a:spcBef>
                <a:spcPts val="0"/>
              </a:spcBef>
            </a:pPr>
            <a:r>
              <a:rPr lang="el-GR" sz="2000" dirty="0"/>
              <a:t>Κατεύθυνση </a:t>
            </a:r>
            <a:r>
              <a:rPr lang="el-GR" sz="2000" dirty="0" smtClean="0"/>
              <a:t>Διοίκησης </a:t>
            </a:r>
            <a:r>
              <a:rPr lang="el-GR" sz="2000" dirty="0"/>
              <a:t>Μονάδων Υγείας και Πρόνοιας </a:t>
            </a:r>
          </a:p>
          <a:p>
            <a:pPr>
              <a:spcBef>
                <a:spcPts val="0"/>
              </a:spcBef>
            </a:pP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solidFill>
                  <a:prstClr val="black"/>
                </a:solidFill>
                <a:latin typeface="Calibri"/>
                <a:cs typeface="+mn-cs"/>
              </a:rPr>
              <a:t>Ανοικτά Ακαδημαϊκά </a:t>
            </a:r>
            <a:r>
              <a:rPr lang="el-GR" sz="1600" dirty="0" smtClean="0">
                <a:solidFill>
                  <a:prstClr val="black"/>
                </a:solidFill>
                <a:latin typeface="Calibri"/>
                <a:cs typeface="+mn-cs"/>
              </a:rPr>
              <a:t>Μαθήματα στο ΤΕΙ Αθήνας</a:t>
            </a:r>
            <a:endParaRPr lang="el-GR" sz="1600" dirty="0">
              <a:solidFill>
                <a:prstClr val="black"/>
              </a:solidFill>
              <a:latin typeface="Calibri"/>
              <a:cs typeface="+mn-cs"/>
            </a:endParaRPr>
          </a:p>
        </p:txBody>
      </p:sp>
      <p:graphicFrame>
        <p:nvGraphicFramePr>
          <p:cNvPr id="4" name="Table 3"/>
          <p:cNvGraphicFramePr>
            <a:graphicFrameLocks noGrp="1"/>
          </p:cNvGraphicFramePr>
          <p:nvPr>
            <p:extLst>
              <p:ext uri="{D42A27DB-BD31-4B8C-83A1-F6EECF244321}">
                <p14:modId xmlns:p14="http://schemas.microsoft.com/office/powerpoint/2010/main" val="1162580133"/>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026" name="Picture 2" descr="C:\Users\alex\Desktop\logo.pn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5625"/>
          <a:stretch/>
        </p:blipFill>
        <p:spPr bwMode="auto">
          <a:xfrm>
            <a:off x="4044034" y="5367126"/>
            <a:ext cx="3346093" cy="72000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5663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59" name="Rectangle 75"/>
          <p:cNvSpPr>
            <a:spLocks noGrp="1" noRot="1" noChangeArrowheads="1"/>
          </p:cNvSpPr>
          <p:nvPr>
            <p:ph type="title"/>
          </p:nvPr>
        </p:nvSpPr>
        <p:spPr>
          <a:xfrm>
            <a:off x="0" y="76200"/>
            <a:ext cx="9144000" cy="792163"/>
          </a:xfrm>
        </p:spPr>
        <p:txBody>
          <a:bodyPr vert="horz" lIns="91440" tIns="45720" rIns="91440" bIns="45720" rtlCol="0" anchor="ctr">
            <a:noAutofit/>
          </a:bodyPr>
          <a:lstStyle/>
          <a:p>
            <a:pPr algn="ctr">
              <a:defRPr/>
            </a:pPr>
            <a:r>
              <a:rPr lang="el-GR" sz="3200" b="1" dirty="0" smtClean="0">
                <a:solidFill>
                  <a:srgbClr val="800000"/>
                </a:solidFill>
                <a:latin typeface="Calibri" pitchFamily="34" charset="0"/>
              </a:rPr>
              <a:t>Περιβάλλον των </a:t>
            </a:r>
            <a:br>
              <a:rPr lang="el-GR" sz="3200" b="1" dirty="0" smtClean="0">
                <a:solidFill>
                  <a:srgbClr val="800000"/>
                </a:solidFill>
                <a:latin typeface="Calibri" pitchFamily="34" charset="0"/>
              </a:rPr>
            </a:br>
            <a:r>
              <a:rPr lang="el-GR" sz="3200" b="1" dirty="0" smtClean="0">
                <a:solidFill>
                  <a:srgbClr val="800000"/>
                </a:solidFill>
                <a:latin typeface="Calibri" pitchFamily="34" charset="0"/>
              </a:rPr>
              <a:t>προνοιακών </a:t>
            </a:r>
            <a:r>
              <a:rPr lang="el-GR" sz="3200" b="1" dirty="0">
                <a:solidFill>
                  <a:srgbClr val="800000"/>
                </a:solidFill>
              </a:rPr>
              <a:t>σ</a:t>
            </a:r>
            <a:r>
              <a:rPr lang="el-GR" sz="3200" b="1" dirty="0" smtClean="0">
                <a:solidFill>
                  <a:srgbClr val="800000"/>
                </a:solidFill>
                <a:latin typeface="Calibri" pitchFamily="34" charset="0"/>
              </a:rPr>
              <a:t>υστημάτων στην Ευρώπη </a:t>
            </a:r>
            <a:r>
              <a:rPr lang="el-GR" sz="3200" dirty="0" smtClean="0">
                <a:solidFill>
                  <a:srgbClr val="800000"/>
                </a:solidFill>
                <a:latin typeface="Calibri" pitchFamily="34" charset="0"/>
              </a:rPr>
              <a:t>1/2</a:t>
            </a:r>
            <a:r>
              <a:rPr lang="el-GR" sz="3200" b="1" dirty="0" smtClean="0">
                <a:solidFill>
                  <a:srgbClr val="800000"/>
                </a:solidFill>
                <a:latin typeface="Calibri" pitchFamily="34" charset="0"/>
              </a:rPr>
              <a:t> </a:t>
            </a:r>
            <a:endParaRPr lang="en-GB" sz="3200" b="1" dirty="0" smtClean="0">
              <a:solidFill>
                <a:srgbClr val="800000"/>
              </a:solidFill>
              <a:latin typeface="Calibri" pitchFamily="34" charset="0"/>
            </a:endParaRPr>
          </a:p>
        </p:txBody>
      </p:sp>
      <p:graphicFrame>
        <p:nvGraphicFramePr>
          <p:cNvPr id="93265" name="Group 81"/>
          <p:cNvGraphicFramePr>
            <a:graphicFrameLocks noGrp="1"/>
          </p:cNvGraphicFramePr>
          <p:nvPr>
            <p:ph sz="half" idx="1"/>
            <p:extLst>
              <p:ext uri="{D42A27DB-BD31-4B8C-83A1-F6EECF244321}">
                <p14:modId xmlns:p14="http://schemas.microsoft.com/office/powerpoint/2010/main" val="1160498945"/>
              </p:ext>
            </p:extLst>
          </p:nvPr>
        </p:nvGraphicFramePr>
        <p:xfrm>
          <a:off x="457200" y="1989138"/>
          <a:ext cx="2819400" cy="3802062"/>
        </p:xfrm>
        <a:graphic>
          <a:graphicData uri="http://schemas.openxmlformats.org/drawingml/2006/table">
            <a:tbl>
              <a:tblPr>
                <a:tableStyleId>{E929F9F4-4A8F-4326-A1B4-22849713DDAB}</a:tableStyleId>
              </a:tblPr>
              <a:tblGrid>
                <a:gridCol w="2819400"/>
              </a:tblGrid>
              <a:tr h="380206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l-GR" sz="2800" u="none" strike="noStrike" cap="none" normalizeH="0" baseline="0" dirty="0" smtClean="0">
                          <a:ln>
                            <a:noFill/>
                          </a:ln>
                          <a:effectLst/>
                          <a:latin typeface="Calibri" panose="020F0502020204030204" pitchFamily="34" charset="0"/>
                          <a:cs typeface="Times New Roman" pitchFamily="18" charset="0"/>
                        </a:rPr>
                        <a:t>Προκλήσεις που αντιμετωπίζουν:</a:t>
                      </a:r>
                      <a:r>
                        <a:rPr kumimoji="0" lang="el-GR" sz="2400" u="none" strike="noStrike" cap="none" normalizeH="0" baseline="0" dirty="0" smtClean="0">
                          <a:ln>
                            <a:noFill/>
                          </a:ln>
                          <a:effectLst/>
                          <a:latin typeface="Calibri" panose="020F0502020204030204" pitchFamily="34" charset="0"/>
                          <a:cs typeface="Times New Roman" pitchFamily="18" charset="0"/>
                        </a:rPr>
                        <a:t> </a:t>
                      </a:r>
                    </a:p>
                    <a:p>
                      <a:pPr marL="342900" marR="0" lvl="0" indent="-342900" algn="l" defTabSz="914400" rtl="0" eaLnBrk="1" fontAlgn="base" latinLnBrk="0" hangingPunct="1">
                        <a:lnSpc>
                          <a:spcPct val="100000"/>
                        </a:lnSpc>
                        <a:spcBef>
                          <a:spcPct val="20000"/>
                        </a:spcBef>
                        <a:spcAft>
                          <a:spcPct val="0"/>
                        </a:spcAft>
                        <a:buClr>
                          <a:srgbClr val="800000"/>
                        </a:buClr>
                        <a:buSzPct val="120000"/>
                        <a:buFont typeface="Wingdings" pitchFamily="2" charset="2"/>
                        <a:buChar char="ü"/>
                        <a:tabLst/>
                      </a:pPr>
                      <a:r>
                        <a:rPr kumimoji="0" lang="el-GR" sz="2000" u="none" strike="noStrike" cap="none" normalizeH="0" baseline="0" dirty="0" smtClean="0">
                          <a:ln>
                            <a:noFill/>
                          </a:ln>
                          <a:effectLst/>
                          <a:latin typeface="Calibri" panose="020F0502020204030204" pitchFamily="34" charset="0"/>
                          <a:cs typeface="Times New Roman" pitchFamily="18" charset="0"/>
                        </a:rPr>
                        <a:t>Μείωση του Κόστους </a:t>
                      </a:r>
                    </a:p>
                    <a:p>
                      <a:pPr marL="342900" marR="0" lvl="0" indent="-342900" algn="l" defTabSz="914400" rtl="0" eaLnBrk="1" fontAlgn="base" latinLnBrk="0" hangingPunct="1">
                        <a:lnSpc>
                          <a:spcPct val="100000"/>
                        </a:lnSpc>
                        <a:spcBef>
                          <a:spcPct val="20000"/>
                        </a:spcBef>
                        <a:spcAft>
                          <a:spcPct val="0"/>
                        </a:spcAft>
                        <a:buClr>
                          <a:srgbClr val="800000"/>
                        </a:buClr>
                        <a:buSzPct val="120000"/>
                        <a:buFont typeface="Wingdings" pitchFamily="2" charset="2"/>
                        <a:buChar char="ü"/>
                        <a:tabLst/>
                      </a:pPr>
                      <a:r>
                        <a:rPr kumimoji="0" lang="el-GR" sz="2000" u="none" strike="noStrike" cap="none" normalizeH="0" baseline="0" dirty="0" smtClean="0">
                          <a:ln>
                            <a:noFill/>
                          </a:ln>
                          <a:effectLst/>
                          <a:latin typeface="Calibri" panose="020F0502020204030204" pitchFamily="34" charset="0"/>
                          <a:cs typeface="Times New Roman" pitchFamily="18" charset="0"/>
                        </a:rPr>
                        <a:t>Βελτίωση της ποιότητας </a:t>
                      </a:r>
                      <a:endParaRPr kumimoji="0" lang="en-US" sz="2000" u="none" strike="noStrike" cap="none" normalizeH="0" baseline="0" dirty="0" smtClean="0">
                        <a:ln>
                          <a:noFill/>
                        </a:ln>
                        <a:effectLst/>
                        <a:latin typeface="Calibri" panose="020F0502020204030204" pitchFamily="34" charset="0"/>
                        <a:cs typeface="Times New Roman" pitchFamily="18" charset="0"/>
                      </a:endParaRPr>
                    </a:p>
                    <a:p>
                      <a:pPr marL="342900" marR="0" lvl="0" indent="-342900" algn="l" defTabSz="914400" rtl="0" eaLnBrk="1" fontAlgn="base" latinLnBrk="0" hangingPunct="1">
                        <a:lnSpc>
                          <a:spcPct val="100000"/>
                        </a:lnSpc>
                        <a:spcBef>
                          <a:spcPct val="20000"/>
                        </a:spcBef>
                        <a:spcAft>
                          <a:spcPct val="0"/>
                        </a:spcAft>
                        <a:buClr>
                          <a:srgbClr val="800000"/>
                        </a:buClr>
                        <a:buSzPct val="120000"/>
                        <a:buFont typeface="Wingdings" pitchFamily="2" charset="2"/>
                        <a:buChar char="ü"/>
                        <a:tabLst/>
                      </a:pPr>
                      <a:r>
                        <a:rPr kumimoji="0" lang="el-GR" sz="2000" u="none" strike="noStrike" cap="none" normalizeH="0" baseline="0" dirty="0" smtClean="0">
                          <a:ln>
                            <a:noFill/>
                          </a:ln>
                          <a:effectLst/>
                          <a:latin typeface="Calibri" panose="020F0502020204030204" pitchFamily="34" charset="0"/>
                          <a:cs typeface="Times New Roman" pitchFamily="18" charset="0"/>
                        </a:rPr>
                        <a:t>Αύξηση της Προσβασιμότητας </a:t>
                      </a:r>
                      <a:endParaRPr kumimoji="0" lang="el-GR" sz="2000" b="1" i="0" u="none" strike="noStrike" cap="none" normalizeH="0" baseline="0" dirty="0" smtClean="0">
                        <a:ln>
                          <a:noFill/>
                        </a:ln>
                        <a:solidFill>
                          <a:schemeClr val="tx1"/>
                        </a:solidFill>
                        <a:effectLst/>
                        <a:latin typeface="Calibri" panose="020F0502020204030204" pitchFamily="34" charset="0"/>
                        <a:cs typeface="Times New Roman" pitchFamily="18" charset="0"/>
                      </a:endParaRPr>
                    </a:p>
                  </a:txBody>
                  <a:tcPr horzOverflow="overflow"/>
                </a:tc>
              </a:tr>
            </a:tbl>
          </a:graphicData>
        </a:graphic>
      </p:graphicFrame>
      <p:graphicFrame>
        <p:nvGraphicFramePr>
          <p:cNvPr id="15383" name="Group 23"/>
          <p:cNvGraphicFramePr>
            <a:graphicFrameLocks noGrp="1"/>
          </p:cNvGraphicFramePr>
          <p:nvPr>
            <p:ph sz="half" idx="2"/>
            <p:extLst>
              <p:ext uri="{D42A27DB-BD31-4B8C-83A1-F6EECF244321}">
                <p14:modId xmlns:p14="http://schemas.microsoft.com/office/powerpoint/2010/main" val="2023177204"/>
              </p:ext>
            </p:extLst>
          </p:nvPr>
        </p:nvGraphicFramePr>
        <p:xfrm>
          <a:off x="3348038" y="1960563"/>
          <a:ext cx="5545137" cy="3906837"/>
        </p:xfrm>
        <a:graphic>
          <a:graphicData uri="http://schemas.openxmlformats.org/drawingml/2006/table">
            <a:tbl>
              <a:tblPr/>
              <a:tblGrid>
                <a:gridCol w="5545137"/>
              </a:tblGrid>
              <a:tr h="97705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l-GR" sz="2800" b="1" i="0" u="none" strike="noStrike" cap="none" normalizeH="0" baseline="0" dirty="0" smtClean="0">
                          <a:ln>
                            <a:noFill/>
                          </a:ln>
                          <a:solidFill>
                            <a:schemeClr val="tx1"/>
                          </a:solidFill>
                          <a:effectLst/>
                          <a:latin typeface="Calibri" panose="020F0502020204030204" pitchFamily="34" charset="0"/>
                        </a:rPr>
                        <a:t>Οικονομική Ασφάλεια </a:t>
                      </a:r>
                      <a:endParaRPr kumimoji="0" lang="en-GB" sz="2800" b="1" i="0" u="none" strike="noStrike" cap="none" normalizeH="0" baseline="0" dirty="0" smtClean="0">
                        <a:ln>
                          <a:noFill/>
                        </a:ln>
                        <a:solidFill>
                          <a:schemeClr val="tx1"/>
                        </a:solidFill>
                        <a:effectLst/>
                        <a:latin typeface="Calibri" panose="020F0502020204030204" pitchFamily="34" charset="0"/>
                      </a:endParaRPr>
                    </a:p>
                  </a:txBody>
                  <a:tcPr horzOverflow="overflow">
                    <a:lnL w="38100" cap="flat" cmpd="sng" algn="ctr">
                      <a:solidFill>
                        <a:srgbClr val="990000"/>
                      </a:solidFill>
                      <a:prstDash val="solid"/>
                      <a:round/>
                      <a:headEnd type="none" w="med" len="med"/>
                      <a:tailEnd type="none" w="med" len="med"/>
                    </a:lnL>
                    <a:lnR w="38100" cap="flat" cmpd="sng" algn="ctr">
                      <a:solidFill>
                        <a:srgbClr val="990000"/>
                      </a:solidFill>
                      <a:prstDash val="solid"/>
                      <a:round/>
                      <a:headEnd type="none" w="med" len="med"/>
                      <a:tailEnd type="none" w="med" len="med"/>
                    </a:lnR>
                    <a:lnT w="38100" cap="flat" cmpd="sng" algn="ctr">
                      <a:solidFill>
                        <a:srgbClr val="990000"/>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3">
                        <a:lumMod val="40000"/>
                        <a:lumOff val="60000"/>
                      </a:schemeClr>
                    </a:solidFill>
                  </a:tcPr>
                </a:tc>
              </a:tr>
              <a:tr h="97705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l-GR" sz="2800" b="1" i="0" u="none" strike="noStrike" cap="none" normalizeH="0" baseline="0" dirty="0" smtClean="0">
                          <a:ln>
                            <a:noFill/>
                          </a:ln>
                          <a:solidFill>
                            <a:schemeClr val="tx1"/>
                          </a:solidFill>
                          <a:effectLst/>
                          <a:latin typeface="Calibri" panose="020F0502020204030204" pitchFamily="34" charset="0"/>
                        </a:rPr>
                        <a:t>Κοινωνική </a:t>
                      </a:r>
                      <a:r>
                        <a:rPr kumimoji="0" lang="el-GR" sz="2800" b="1" i="0" u="none" strike="noStrike" kern="1200" cap="none" normalizeH="0" baseline="0" dirty="0" smtClean="0">
                          <a:ln>
                            <a:noFill/>
                          </a:ln>
                          <a:solidFill>
                            <a:schemeClr val="tx1"/>
                          </a:solidFill>
                          <a:effectLst/>
                          <a:latin typeface="Calibri" panose="020F0502020204030204" pitchFamily="34" charset="0"/>
                          <a:ea typeface="+mn-ea"/>
                          <a:cs typeface="+mn-cs"/>
                        </a:rPr>
                        <a:t>ένταξη-</a:t>
                      </a:r>
                      <a:r>
                        <a:rPr kumimoji="0" lang="el-GR" sz="2800" b="1" i="0" u="none" strike="noStrike" cap="none" normalizeH="0" baseline="0" dirty="0" smtClean="0">
                          <a:ln>
                            <a:noFill/>
                          </a:ln>
                          <a:solidFill>
                            <a:schemeClr val="tx1"/>
                          </a:solidFill>
                          <a:effectLst/>
                          <a:latin typeface="Calibri" panose="020F0502020204030204" pitchFamily="34" charset="0"/>
                        </a:rPr>
                        <a:t> Κοινωνική συνοχή </a:t>
                      </a:r>
                      <a:endParaRPr kumimoji="0" lang="en-GB" sz="2800" b="1" i="0" u="none" strike="noStrike" cap="none" normalizeH="0" baseline="0" dirty="0" smtClean="0">
                        <a:ln>
                          <a:noFill/>
                        </a:ln>
                        <a:solidFill>
                          <a:schemeClr val="tx1"/>
                        </a:solidFill>
                        <a:effectLst/>
                        <a:latin typeface="Calibri" panose="020F0502020204030204" pitchFamily="34" charset="0"/>
                      </a:endParaRPr>
                    </a:p>
                  </a:txBody>
                  <a:tcPr horzOverflow="overflow">
                    <a:lnL w="38100" cap="flat" cmpd="sng" algn="ctr">
                      <a:solidFill>
                        <a:srgbClr val="990000"/>
                      </a:solidFill>
                      <a:prstDash val="solid"/>
                      <a:round/>
                      <a:headEnd type="none" w="med" len="med"/>
                      <a:tailEnd type="none" w="med" len="med"/>
                    </a:lnL>
                    <a:lnR w="38100" cap="flat" cmpd="sng" algn="ctr">
                      <a:solidFill>
                        <a:srgbClr val="990000"/>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3">
                        <a:lumMod val="40000"/>
                        <a:lumOff val="60000"/>
                      </a:schemeClr>
                    </a:solidFill>
                  </a:tcPr>
                </a:tc>
              </a:tr>
              <a:tr h="975681">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l-GR" sz="2800" b="1" i="0" u="none" strike="noStrike" cap="none" normalizeH="0" baseline="0" dirty="0" smtClean="0">
                          <a:ln>
                            <a:noFill/>
                          </a:ln>
                          <a:solidFill>
                            <a:schemeClr val="tx1"/>
                          </a:solidFill>
                          <a:effectLst/>
                          <a:latin typeface="Calibri" panose="020F0502020204030204" pitchFamily="34" charset="0"/>
                        </a:rPr>
                        <a:t>Αυτονομία των Τοπικών κοινωνιών</a:t>
                      </a:r>
                      <a:endParaRPr kumimoji="0" lang="en-GB" sz="2800" b="1" i="0" u="none" strike="noStrike" cap="none" normalizeH="0" baseline="0" dirty="0" smtClean="0">
                        <a:ln>
                          <a:noFill/>
                        </a:ln>
                        <a:solidFill>
                          <a:schemeClr val="tx1"/>
                        </a:solidFill>
                        <a:effectLst/>
                        <a:latin typeface="Calibri" panose="020F0502020204030204" pitchFamily="34" charset="0"/>
                      </a:endParaRPr>
                    </a:p>
                  </a:txBody>
                  <a:tcPr horzOverflow="overflow">
                    <a:lnL w="38100" cap="flat" cmpd="sng" algn="ctr">
                      <a:solidFill>
                        <a:srgbClr val="990000"/>
                      </a:solidFill>
                      <a:prstDash val="solid"/>
                      <a:round/>
                      <a:headEnd type="none" w="med" len="med"/>
                      <a:tailEnd type="none" w="med" len="med"/>
                    </a:lnL>
                    <a:lnR w="38100" cap="flat" cmpd="sng" algn="ctr">
                      <a:solidFill>
                        <a:srgbClr val="990000"/>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3">
                        <a:lumMod val="40000"/>
                        <a:lumOff val="60000"/>
                      </a:schemeClr>
                    </a:solidFill>
                  </a:tcPr>
                </a:tc>
              </a:tr>
              <a:tr h="97705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l-GR" sz="2800" b="1" i="0" u="none" strike="noStrike" cap="none" normalizeH="0" baseline="0" dirty="0" smtClean="0">
                          <a:ln>
                            <a:noFill/>
                          </a:ln>
                          <a:solidFill>
                            <a:schemeClr val="tx1"/>
                          </a:solidFill>
                          <a:effectLst/>
                          <a:latin typeface="Calibri" panose="020F0502020204030204" pitchFamily="34" charset="0"/>
                        </a:rPr>
                        <a:t>Ενδυνάμωση των πολιτών </a:t>
                      </a:r>
                      <a:endParaRPr kumimoji="0" lang="en-GB" sz="2800" b="1" i="0" u="none" strike="noStrike" cap="none" normalizeH="0" baseline="0" dirty="0" smtClean="0">
                        <a:ln>
                          <a:noFill/>
                        </a:ln>
                        <a:solidFill>
                          <a:schemeClr val="tx1"/>
                        </a:solidFill>
                        <a:effectLst/>
                        <a:latin typeface="Calibri" panose="020F0502020204030204" pitchFamily="34" charset="0"/>
                      </a:endParaRPr>
                    </a:p>
                  </a:txBody>
                  <a:tcPr horzOverflow="overflow">
                    <a:lnL w="38100" cap="flat" cmpd="sng" algn="ctr">
                      <a:solidFill>
                        <a:srgbClr val="990000"/>
                      </a:solidFill>
                      <a:prstDash val="solid"/>
                      <a:round/>
                      <a:headEnd type="none" w="med" len="med"/>
                      <a:tailEnd type="none" w="med" len="med"/>
                    </a:lnL>
                    <a:lnR w="38100" cap="flat" cmpd="sng" algn="ctr">
                      <a:solidFill>
                        <a:srgbClr val="990000"/>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990000"/>
                      </a:solidFill>
                      <a:prstDash val="solid"/>
                      <a:round/>
                      <a:headEnd type="none" w="med" len="med"/>
                      <a:tailEnd type="none" w="med" len="med"/>
                    </a:lnB>
                    <a:lnTlToBr>
                      <a:noFill/>
                    </a:lnTlToBr>
                    <a:lnBlToTr>
                      <a:noFill/>
                    </a:lnBlToTr>
                    <a:solidFill>
                      <a:schemeClr val="accent3">
                        <a:lumMod val="40000"/>
                        <a:lumOff val="60000"/>
                      </a:schemeClr>
                    </a:solidFill>
                  </a:tcPr>
                </a:tc>
              </a:tr>
            </a:tbl>
          </a:graphicData>
        </a:graphic>
      </p:graphicFrame>
      <p:sp>
        <p:nvSpPr>
          <p:cNvPr id="93264" name="Rectangle 80"/>
          <p:cNvSpPr>
            <a:spLocks noChangeArrowheads="1"/>
          </p:cNvSpPr>
          <p:nvPr/>
        </p:nvSpPr>
        <p:spPr bwMode="auto">
          <a:xfrm>
            <a:off x="3352800" y="1143000"/>
            <a:ext cx="5545138" cy="795338"/>
          </a:xfrm>
          <a:prstGeom prst="rect">
            <a:avLst/>
          </a:prstGeom>
          <a:solidFill>
            <a:schemeClr val="accent2">
              <a:lumMod val="60000"/>
              <a:lumOff val="40000"/>
            </a:schemeClr>
          </a:solidFill>
          <a:ln w="9525" algn="ctr">
            <a:solidFill>
              <a:schemeClr val="tx1"/>
            </a:solidFill>
            <a:miter lim="800000"/>
            <a:headEnd/>
            <a:tailEnd/>
          </a:ln>
        </p:spPr>
        <p:txBody>
          <a:bodyPr wrap="none" anchor="ctr"/>
          <a:lstStyle/>
          <a:p>
            <a:pPr algn="ctr" fontAlgn="auto">
              <a:spcBef>
                <a:spcPts val="0"/>
              </a:spcBef>
              <a:spcAft>
                <a:spcPts val="0"/>
              </a:spcAft>
              <a:defRPr/>
            </a:pPr>
            <a:r>
              <a:rPr lang="el-GR" sz="2800" b="1" dirty="0">
                <a:latin typeface="Calibri" panose="020F0502020204030204" pitchFamily="34" charset="0"/>
              </a:rPr>
              <a:t>Κοινωνικό περιβάλλον</a:t>
            </a:r>
            <a:endParaRPr lang="en-GB" sz="2800" b="1" dirty="0">
              <a:latin typeface="Calibri" panose="020F0502020204030204" pitchFamily="34" charset="0"/>
            </a:endParaRPr>
          </a:p>
        </p:txBody>
      </p:sp>
      <p:sp>
        <p:nvSpPr>
          <p:cNvPr id="2" name="Θέση αριθμού διαφάνειας 1"/>
          <p:cNvSpPr>
            <a:spLocks noGrp="1"/>
          </p:cNvSpPr>
          <p:nvPr>
            <p:ph type="sldNum" sz="quarter" idx="12"/>
          </p:nvPr>
        </p:nvSpPr>
        <p:spPr/>
        <p:txBody>
          <a:bodyPr/>
          <a:lstStyle/>
          <a:p>
            <a:pPr>
              <a:defRPr/>
            </a:pPr>
            <a:fld id="{E81E4D6A-9385-44B6-9DB1-288DC12A1966}" type="slidenum">
              <a:rPr lang="el-GR" smtClean="0"/>
              <a:pPr>
                <a:defRPr/>
              </a:pPr>
              <a:t>10</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93265"/>
                                        </p:tgtEl>
                                        <p:attrNameLst>
                                          <p:attrName>style.visibility</p:attrName>
                                        </p:attrNameLst>
                                      </p:cBhvr>
                                      <p:to>
                                        <p:strVal val="visible"/>
                                      </p:to>
                                    </p:set>
                                    <p:animEffect transition="in" filter="blinds(horizontal)">
                                      <p:cBhvr>
                                        <p:cTn id="7" dur="500"/>
                                        <p:tgtEl>
                                          <p:spTgt spid="93265"/>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93264"/>
                                        </p:tgtEl>
                                        <p:attrNameLst>
                                          <p:attrName>style.visibility</p:attrName>
                                        </p:attrNameLst>
                                      </p:cBhvr>
                                      <p:to>
                                        <p:strVal val="visible"/>
                                      </p:to>
                                    </p:set>
                                    <p:animEffect transition="in" filter="blinds(horizontal)">
                                      <p:cBhvr>
                                        <p:cTn id="11" dur="500"/>
                                        <p:tgtEl>
                                          <p:spTgt spid="93264"/>
                                        </p:tgtEl>
                                      </p:cBhvr>
                                    </p:animEffect>
                                  </p:childTnLst>
                                </p:cTn>
                              </p:par>
                            </p:childTnLst>
                          </p:cTn>
                        </p:par>
                        <p:par>
                          <p:cTn id="12" fill="hold">
                            <p:stCondLst>
                              <p:cond delay="1000"/>
                            </p:stCondLst>
                            <p:childTnLst>
                              <p:par>
                                <p:cTn id="13" presetID="2" presetClass="entr" presetSubtype="1" fill="hold" nodeType="afterEffect">
                                  <p:stCondLst>
                                    <p:cond delay="0"/>
                                  </p:stCondLst>
                                  <p:childTnLst>
                                    <p:set>
                                      <p:cBhvr>
                                        <p:cTn id="14" dur="1" fill="hold">
                                          <p:stCondLst>
                                            <p:cond delay="0"/>
                                          </p:stCondLst>
                                        </p:cTn>
                                        <p:tgtEl>
                                          <p:spTgt spid="15383"/>
                                        </p:tgtEl>
                                        <p:attrNameLst>
                                          <p:attrName>style.visibility</p:attrName>
                                        </p:attrNameLst>
                                      </p:cBhvr>
                                      <p:to>
                                        <p:strVal val="visible"/>
                                      </p:to>
                                    </p:set>
                                    <p:anim calcmode="lin" valueType="num">
                                      <p:cBhvr additive="base">
                                        <p:cTn id="15" dur="2000" fill="hold"/>
                                        <p:tgtEl>
                                          <p:spTgt spid="15383"/>
                                        </p:tgtEl>
                                        <p:attrNameLst>
                                          <p:attrName>ppt_x</p:attrName>
                                        </p:attrNameLst>
                                      </p:cBhvr>
                                      <p:tavLst>
                                        <p:tav tm="0">
                                          <p:val>
                                            <p:strVal val="#ppt_x"/>
                                          </p:val>
                                        </p:tav>
                                        <p:tav tm="100000">
                                          <p:val>
                                            <p:strVal val="#ppt_x"/>
                                          </p:val>
                                        </p:tav>
                                      </p:tavLst>
                                    </p:anim>
                                    <p:anim calcmode="lin" valueType="num">
                                      <p:cBhvr additive="base">
                                        <p:cTn id="16" dur="2000" fill="hold"/>
                                        <p:tgtEl>
                                          <p:spTgt spid="1538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6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p:cNvSpPr>
            <a:spLocks noGrp="1"/>
          </p:cNvSpPr>
          <p:nvPr>
            <p:ph sz="half" idx="1"/>
          </p:nvPr>
        </p:nvSpPr>
        <p:spPr>
          <a:xfrm>
            <a:off x="304800" y="1068824"/>
            <a:ext cx="2057400" cy="5484376"/>
          </a:xfrm>
          <a:solidFill>
            <a:srgbClr val="39B4E1"/>
          </a:solidFill>
          <a:ln>
            <a:solidFill>
              <a:srgbClr val="800000"/>
            </a:solidFill>
          </a:ln>
        </p:spPr>
        <p:txBody>
          <a:bodyPr>
            <a:normAutofit/>
          </a:bodyPr>
          <a:lstStyle/>
          <a:p>
            <a:pPr marL="0" indent="0">
              <a:buClr>
                <a:srgbClr val="800000"/>
              </a:buClr>
              <a:buNone/>
            </a:pPr>
            <a:r>
              <a:rPr lang="el-GR" sz="2000" dirty="0">
                <a:latin typeface="Calibri" panose="020F0502020204030204" pitchFamily="34" charset="0"/>
              </a:rPr>
              <a:t>Προκλήσεις που αντιμετωπίζουν: </a:t>
            </a:r>
          </a:p>
          <a:p>
            <a:pPr>
              <a:buClr>
                <a:srgbClr val="800000"/>
              </a:buClr>
              <a:buFont typeface="Wingdings" panose="05000000000000000000" pitchFamily="2" charset="2"/>
              <a:buChar char="ü"/>
            </a:pPr>
            <a:r>
              <a:rPr lang="el-GR" sz="2000" dirty="0">
                <a:latin typeface="Calibri" panose="020F0502020204030204" pitchFamily="34" charset="0"/>
              </a:rPr>
              <a:t>Μείωση του Κόστους </a:t>
            </a:r>
          </a:p>
          <a:p>
            <a:pPr>
              <a:buClr>
                <a:srgbClr val="800000"/>
              </a:buClr>
              <a:buFont typeface="Wingdings" panose="05000000000000000000" pitchFamily="2" charset="2"/>
              <a:buChar char="ü"/>
            </a:pPr>
            <a:r>
              <a:rPr lang="el-GR" sz="2000" dirty="0">
                <a:latin typeface="Calibri" panose="020F0502020204030204" pitchFamily="34" charset="0"/>
              </a:rPr>
              <a:t>Βελτίωση της ποιότητας </a:t>
            </a:r>
          </a:p>
          <a:p>
            <a:pPr>
              <a:buClr>
                <a:srgbClr val="800000"/>
              </a:buClr>
              <a:buFont typeface="Wingdings" panose="05000000000000000000" pitchFamily="2" charset="2"/>
              <a:buChar char="ü"/>
            </a:pPr>
            <a:r>
              <a:rPr lang="el-GR" sz="2000" dirty="0">
                <a:latin typeface="Calibri" panose="020F0502020204030204" pitchFamily="34" charset="0"/>
              </a:rPr>
              <a:t>Αύξηση της π</a:t>
            </a:r>
            <a:r>
              <a:rPr lang="el-GR" sz="2000" dirty="0" smtClean="0">
                <a:latin typeface="Calibri" panose="020F0502020204030204" pitchFamily="34" charset="0"/>
              </a:rPr>
              <a:t>ροσβασιμό-</a:t>
            </a:r>
          </a:p>
          <a:p>
            <a:pPr marL="0" indent="0">
              <a:buClr>
                <a:srgbClr val="800000"/>
              </a:buClr>
              <a:buNone/>
            </a:pPr>
            <a:r>
              <a:rPr lang="el-GR" sz="2000" dirty="0">
                <a:latin typeface="Calibri" panose="020F0502020204030204" pitchFamily="34" charset="0"/>
              </a:rPr>
              <a:t> </a:t>
            </a:r>
            <a:r>
              <a:rPr lang="el-GR" sz="2000" dirty="0" smtClean="0">
                <a:latin typeface="Calibri" panose="020F0502020204030204" pitchFamily="34" charset="0"/>
              </a:rPr>
              <a:t>     τητας </a:t>
            </a:r>
            <a:endParaRPr lang="el-GR" sz="2000" dirty="0">
              <a:latin typeface="Calibri" panose="020F0502020204030204" pitchFamily="34" charset="0"/>
            </a:endParaRPr>
          </a:p>
          <a:p>
            <a:pPr marL="0" indent="0">
              <a:buNone/>
            </a:pPr>
            <a:endParaRPr lang="el-GR" dirty="0"/>
          </a:p>
        </p:txBody>
      </p:sp>
      <p:sp>
        <p:nvSpPr>
          <p:cNvPr id="11" name="Ορθογώνιο 10"/>
          <p:cNvSpPr/>
          <p:nvPr/>
        </p:nvSpPr>
        <p:spPr>
          <a:xfrm>
            <a:off x="2458183" y="1532244"/>
            <a:ext cx="3333017" cy="5009562"/>
          </a:xfrm>
          <a:prstGeom prst="rect">
            <a:avLst/>
          </a:prstGeom>
          <a:solidFill>
            <a:srgbClr val="3896B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37" name="Ορθογώνιο 36"/>
          <p:cNvSpPr/>
          <p:nvPr/>
        </p:nvSpPr>
        <p:spPr>
          <a:xfrm>
            <a:off x="6066637" y="5144030"/>
            <a:ext cx="3176875" cy="1097557"/>
          </a:xfrm>
          <a:prstGeom prst="rect">
            <a:avLst/>
          </a:prstGeom>
        </p:spPr>
        <p:txBody>
          <a:bodyPr wrap="square">
            <a:spAutoFit/>
          </a:bodyPr>
          <a:lstStyle/>
          <a:p>
            <a:pPr marL="342900" indent="-342900">
              <a:buClr>
                <a:srgbClr val="800000"/>
              </a:buClr>
              <a:buFont typeface="Wingdings" panose="05000000000000000000" pitchFamily="2" charset="2"/>
              <a:buChar char="ü"/>
            </a:pPr>
            <a:r>
              <a:rPr lang="el-GR" sz="1600" dirty="0">
                <a:latin typeface="Calibri" panose="020F0502020204030204" pitchFamily="34" charset="0"/>
              </a:rPr>
              <a:t>Κατοχύρωση δικαιωμάτων των πολιτών </a:t>
            </a:r>
          </a:p>
          <a:p>
            <a:pPr marL="342900" indent="-342900">
              <a:buClr>
                <a:srgbClr val="800000"/>
              </a:buClr>
              <a:buFont typeface="Wingdings" panose="05000000000000000000" pitchFamily="2" charset="2"/>
              <a:buChar char="ü"/>
            </a:pPr>
            <a:r>
              <a:rPr lang="el-GR" sz="1600" dirty="0">
                <a:latin typeface="Calibri" panose="020F0502020204030204" pitchFamily="34" charset="0"/>
              </a:rPr>
              <a:t>Στρατηγικές προώθησης της απασχόλησης</a:t>
            </a:r>
          </a:p>
        </p:txBody>
      </p:sp>
      <p:cxnSp>
        <p:nvCxnSpPr>
          <p:cNvPr id="45" name="Elbow Connector 7"/>
          <p:cNvCxnSpPr/>
          <p:nvPr/>
        </p:nvCxnSpPr>
        <p:spPr bwMode="auto">
          <a:xfrm>
            <a:off x="5381409" y="5003077"/>
            <a:ext cx="799728" cy="448244"/>
          </a:xfrm>
          <a:prstGeom prst="bentConnector3">
            <a:avLst>
              <a:gd name="adj1" fmla="val 50000"/>
            </a:avLst>
          </a:prstGeom>
          <a:solidFill>
            <a:srgbClr val="FF0000"/>
          </a:solidFill>
          <a:ln w="38100" cap="flat" cmpd="sng" algn="ctr">
            <a:solidFill>
              <a:srgbClr val="800000"/>
            </a:solidFill>
            <a:prstDash val="solid"/>
            <a:round/>
            <a:headEnd type="none" w="med" len="med"/>
            <a:tailEnd type="triangle"/>
          </a:ln>
          <a:effectLst/>
        </p:spPr>
      </p:cxnSp>
      <p:sp>
        <p:nvSpPr>
          <p:cNvPr id="34" name="Ορθογώνιο 33"/>
          <p:cNvSpPr/>
          <p:nvPr/>
        </p:nvSpPr>
        <p:spPr>
          <a:xfrm>
            <a:off x="6066637" y="3903229"/>
            <a:ext cx="3053862" cy="1077218"/>
          </a:xfrm>
          <a:prstGeom prst="rect">
            <a:avLst/>
          </a:prstGeom>
        </p:spPr>
        <p:txBody>
          <a:bodyPr wrap="square">
            <a:spAutoFit/>
          </a:bodyPr>
          <a:lstStyle/>
          <a:p>
            <a:pPr marL="285750" indent="-285750">
              <a:buClr>
                <a:srgbClr val="800000"/>
              </a:buClr>
              <a:buFont typeface="Wingdings" panose="05000000000000000000" pitchFamily="2" charset="2"/>
              <a:buChar char="ü"/>
            </a:pPr>
            <a:r>
              <a:rPr lang="el-GR" sz="1600" dirty="0">
                <a:latin typeface="Calibri" panose="020F0502020204030204" pitchFamily="34" charset="0"/>
              </a:rPr>
              <a:t>Συνέργεια μεταξύ δημόσιου, ιδιωτικού και εθελοντικού τομέα</a:t>
            </a:r>
          </a:p>
          <a:p>
            <a:pPr marL="285750" indent="-285750">
              <a:buClr>
                <a:srgbClr val="800000"/>
              </a:buClr>
              <a:buFont typeface="Wingdings" panose="05000000000000000000" pitchFamily="2" charset="2"/>
              <a:buChar char="ü"/>
            </a:pPr>
            <a:r>
              <a:rPr lang="el-GR" sz="1600" dirty="0">
                <a:latin typeface="Calibri" panose="020F0502020204030204" pitchFamily="34" charset="0"/>
              </a:rPr>
              <a:t>Αποκέντρωση των πολιτικών</a:t>
            </a:r>
          </a:p>
        </p:txBody>
      </p:sp>
      <p:cxnSp>
        <p:nvCxnSpPr>
          <p:cNvPr id="38" name="Elbow Connector 17"/>
          <p:cNvCxnSpPr/>
          <p:nvPr/>
        </p:nvCxnSpPr>
        <p:spPr bwMode="auto">
          <a:xfrm>
            <a:off x="5394412" y="3861115"/>
            <a:ext cx="1082588" cy="540158"/>
          </a:xfrm>
          <a:prstGeom prst="bentConnector3">
            <a:avLst>
              <a:gd name="adj1" fmla="val 50000"/>
            </a:avLst>
          </a:prstGeom>
          <a:solidFill>
            <a:srgbClr val="FF0000"/>
          </a:solidFill>
          <a:ln w="38100" cap="flat" cmpd="sng" algn="ctr">
            <a:solidFill>
              <a:srgbClr val="800000"/>
            </a:solidFill>
            <a:prstDash val="solid"/>
            <a:round/>
            <a:headEnd type="none" w="med" len="med"/>
            <a:tailEnd type="triangle"/>
          </a:ln>
          <a:effectLst/>
        </p:spPr>
      </p:cxnSp>
      <p:sp>
        <p:nvSpPr>
          <p:cNvPr id="17" name="Ορθογώνιο 16"/>
          <p:cNvSpPr/>
          <p:nvPr/>
        </p:nvSpPr>
        <p:spPr>
          <a:xfrm>
            <a:off x="6013938" y="2333569"/>
            <a:ext cx="2743200" cy="1569660"/>
          </a:xfrm>
          <a:prstGeom prst="rect">
            <a:avLst/>
          </a:prstGeom>
        </p:spPr>
        <p:txBody>
          <a:bodyPr wrap="square">
            <a:spAutoFit/>
          </a:bodyPr>
          <a:lstStyle/>
          <a:p>
            <a:pPr marL="285750" indent="-285750">
              <a:buClr>
                <a:srgbClr val="800000"/>
              </a:buClr>
              <a:buFont typeface="Wingdings" panose="05000000000000000000" pitchFamily="2" charset="2"/>
              <a:buChar char="ü"/>
            </a:pPr>
            <a:r>
              <a:rPr lang="el-GR" sz="1600" dirty="0">
                <a:latin typeface="Calibri" panose="020F0502020204030204" pitchFamily="34" charset="0"/>
              </a:rPr>
              <a:t>Σύνδεση των πολιτικών φροντίδας με τις πολιτικές πρόληψης και καταπολέμησης της φτώχειας και του κοινωνικού αποκλεισμού </a:t>
            </a:r>
          </a:p>
        </p:txBody>
      </p:sp>
      <p:cxnSp>
        <p:nvCxnSpPr>
          <p:cNvPr id="36" name="Elbow Connector 17"/>
          <p:cNvCxnSpPr/>
          <p:nvPr/>
        </p:nvCxnSpPr>
        <p:spPr bwMode="auto">
          <a:xfrm>
            <a:off x="5394411" y="2590800"/>
            <a:ext cx="853447" cy="99979"/>
          </a:xfrm>
          <a:prstGeom prst="bentConnector3">
            <a:avLst>
              <a:gd name="adj1" fmla="val 50000"/>
            </a:avLst>
          </a:prstGeom>
          <a:solidFill>
            <a:srgbClr val="FF0000"/>
          </a:solidFill>
          <a:ln w="38100" cap="flat" cmpd="sng" algn="ctr">
            <a:solidFill>
              <a:srgbClr val="800000"/>
            </a:solidFill>
            <a:prstDash val="solid"/>
            <a:round/>
            <a:headEnd type="none" w="med" len="med"/>
            <a:tailEnd type="triangle"/>
          </a:ln>
          <a:effectLst/>
        </p:spPr>
      </p:cxnSp>
      <p:sp>
        <p:nvSpPr>
          <p:cNvPr id="6" name="Ορθογώνιο 5"/>
          <p:cNvSpPr/>
          <p:nvPr/>
        </p:nvSpPr>
        <p:spPr>
          <a:xfrm>
            <a:off x="6013938" y="1058142"/>
            <a:ext cx="3053862" cy="1077218"/>
          </a:xfrm>
          <a:prstGeom prst="rect">
            <a:avLst/>
          </a:prstGeom>
        </p:spPr>
        <p:txBody>
          <a:bodyPr wrap="square">
            <a:spAutoFit/>
          </a:bodyPr>
          <a:lstStyle/>
          <a:p>
            <a:pPr marL="285750" indent="-285750">
              <a:buClr>
                <a:srgbClr val="800000"/>
              </a:buClr>
              <a:buFont typeface="Wingdings" panose="05000000000000000000" pitchFamily="2" charset="2"/>
              <a:buChar char="ü"/>
            </a:pPr>
            <a:r>
              <a:rPr lang="el-GR" sz="1600" dirty="0">
                <a:latin typeface="Calibri" panose="020F0502020204030204" pitchFamily="34" charset="0"/>
              </a:rPr>
              <a:t>Ενίσχυση της αγοραστικής δύναμης των επιδοματικών παροχών</a:t>
            </a:r>
          </a:p>
          <a:p>
            <a:pPr marL="285750" indent="-285750">
              <a:buClr>
                <a:srgbClr val="800000"/>
              </a:buClr>
              <a:buFont typeface="Wingdings" panose="05000000000000000000" pitchFamily="2" charset="2"/>
              <a:buChar char="ü"/>
            </a:pPr>
            <a:r>
              <a:rPr lang="el-GR" sz="1600" dirty="0">
                <a:latin typeface="Calibri" panose="020F0502020204030204" pitchFamily="34" charset="0"/>
              </a:rPr>
              <a:t>Χρηματοδότηση των πολιτικών</a:t>
            </a:r>
          </a:p>
        </p:txBody>
      </p:sp>
      <p:cxnSp>
        <p:nvCxnSpPr>
          <p:cNvPr id="28" name="Elbow Connector 12"/>
          <p:cNvCxnSpPr/>
          <p:nvPr/>
        </p:nvCxnSpPr>
        <p:spPr bwMode="auto">
          <a:xfrm flipV="1">
            <a:off x="5402817" y="1428431"/>
            <a:ext cx="773723" cy="493512"/>
          </a:xfrm>
          <a:prstGeom prst="bentConnector3">
            <a:avLst>
              <a:gd name="adj1" fmla="val 50000"/>
            </a:avLst>
          </a:prstGeom>
          <a:solidFill>
            <a:srgbClr val="FF0000"/>
          </a:solidFill>
          <a:ln w="38100" cap="flat" cmpd="sng" algn="ctr">
            <a:solidFill>
              <a:srgbClr val="800000"/>
            </a:solidFill>
            <a:prstDash val="solid"/>
            <a:round/>
            <a:headEnd type="none" w="med" len="med"/>
            <a:tailEnd type="triangle"/>
          </a:ln>
          <a:effectLst/>
        </p:spPr>
      </p:cxnSp>
      <p:sp>
        <p:nvSpPr>
          <p:cNvPr id="25" name="TextBox 24"/>
          <p:cNvSpPr txBox="1"/>
          <p:nvPr/>
        </p:nvSpPr>
        <p:spPr>
          <a:xfrm>
            <a:off x="2775613" y="4828161"/>
            <a:ext cx="2618799" cy="969013"/>
          </a:xfrm>
          <a:prstGeom prst="rect">
            <a:avLst/>
          </a:prstGeom>
          <a:solidFill>
            <a:srgbClr val="F96A1B"/>
          </a:solidFill>
        </p:spPr>
        <p:txBody>
          <a:bodyPr wrap="square" rtlCol="0">
            <a:spAutoFit/>
          </a:bodyPr>
          <a:lstStyle/>
          <a:p>
            <a:r>
              <a:rPr lang="el-GR" dirty="0" smtClean="0"/>
              <a:t>Ενδυνάμωση των πολιτών</a:t>
            </a:r>
            <a:endParaRPr lang="el-GR" dirty="0"/>
          </a:p>
        </p:txBody>
      </p:sp>
      <p:sp>
        <p:nvSpPr>
          <p:cNvPr id="24" name="TextBox 23"/>
          <p:cNvSpPr txBox="1"/>
          <p:nvPr/>
        </p:nvSpPr>
        <p:spPr>
          <a:xfrm>
            <a:off x="2775613" y="3571488"/>
            <a:ext cx="2618799" cy="969013"/>
          </a:xfrm>
          <a:prstGeom prst="rect">
            <a:avLst/>
          </a:prstGeom>
          <a:solidFill>
            <a:srgbClr val="F96A1B"/>
          </a:solidFill>
        </p:spPr>
        <p:txBody>
          <a:bodyPr wrap="square" rtlCol="0">
            <a:spAutoFit/>
          </a:bodyPr>
          <a:lstStyle/>
          <a:p>
            <a:r>
              <a:rPr lang="el-GR" dirty="0"/>
              <a:t>Αυτονομία των </a:t>
            </a:r>
          </a:p>
          <a:p>
            <a:r>
              <a:rPr lang="el-GR" dirty="0"/>
              <a:t>Τοπικών κοινωνιών</a:t>
            </a:r>
          </a:p>
        </p:txBody>
      </p:sp>
      <p:sp>
        <p:nvSpPr>
          <p:cNvPr id="23" name="TextBox 22"/>
          <p:cNvSpPr txBox="1"/>
          <p:nvPr/>
        </p:nvSpPr>
        <p:spPr>
          <a:xfrm>
            <a:off x="2775613" y="2314815"/>
            <a:ext cx="2618799" cy="969013"/>
          </a:xfrm>
          <a:prstGeom prst="rect">
            <a:avLst/>
          </a:prstGeom>
          <a:solidFill>
            <a:srgbClr val="F96A1B"/>
          </a:solidFill>
        </p:spPr>
        <p:txBody>
          <a:bodyPr wrap="square" rtlCol="0">
            <a:spAutoFit/>
          </a:bodyPr>
          <a:lstStyle/>
          <a:p>
            <a:r>
              <a:rPr lang="el-GR" dirty="0"/>
              <a:t>Κοινωνική ένταξη- </a:t>
            </a:r>
          </a:p>
          <a:p>
            <a:r>
              <a:rPr lang="el-GR" dirty="0"/>
              <a:t>Κοινωνική συνοχή </a:t>
            </a:r>
          </a:p>
        </p:txBody>
      </p:sp>
      <p:sp>
        <p:nvSpPr>
          <p:cNvPr id="5" name="TextBox 4"/>
          <p:cNvSpPr txBox="1"/>
          <p:nvPr/>
        </p:nvSpPr>
        <p:spPr>
          <a:xfrm>
            <a:off x="2775613" y="1532244"/>
            <a:ext cx="2618799" cy="553722"/>
          </a:xfrm>
          <a:prstGeom prst="rect">
            <a:avLst/>
          </a:prstGeom>
          <a:solidFill>
            <a:srgbClr val="F96A1B"/>
          </a:solidFill>
        </p:spPr>
        <p:txBody>
          <a:bodyPr wrap="square" rtlCol="0">
            <a:spAutoFit/>
          </a:bodyPr>
          <a:lstStyle/>
          <a:p>
            <a:r>
              <a:rPr lang="el-GR" dirty="0" smtClean="0"/>
              <a:t>Οικονομική Ασφάλεια</a:t>
            </a:r>
            <a:endParaRPr lang="el-GR" dirty="0"/>
          </a:p>
        </p:txBody>
      </p:sp>
      <p:sp>
        <p:nvSpPr>
          <p:cNvPr id="40" name="TextBox 39"/>
          <p:cNvSpPr txBox="1"/>
          <p:nvPr/>
        </p:nvSpPr>
        <p:spPr>
          <a:xfrm>
            <a:off x="2458183" y="1058142"/>
            <a:ext cx="3323090" cy="369332"/>
          </a:xfrm>
          <a:prstGeom prst="rect">
            <a:avLst/>
          </a:prstGeom>
          <a:solidFill>
            <a:schemeClr val="bg1">
              <a:lumMod val="65000"/>
            </a:schemeClr>
          </a:solidFill>
        </p:spPr>
        <p:txBody>
          <a:bodyPr wrap="square" rtlCol="0">
            <a:spAutoFit/>
          </a:bodyPr>
          <a:lstStyle/>
          <a:p>
            <a:r>
              <a:rPr lang="el-GR" b="1" dirty="0" smtClean="0">
                <a:solidFill>
                  <a:schemeClr val="bg1"/>
                </a:solidFill>
              </a:rPr>
              <a:t>Κοινωνικό περιβάλλον</a:t>
            </a:r>
            <a:endParaRPr lang="el-GR" b="1" dirty="0">
              <a:solidFill>
                <a:schemeClr val="bg1"/>
              </a:solidFill>
            </a:endParaRPr>
          </a:p>
        </p:txBody>
      </p:sp>
      <p:sp>
        <p:nvSpPr>
          <p:cNvPr id="3" name="Τίτλος 2"/>
          <p:cNvSpPr>
            <a:spLocks noGrp="1"/>
          </p:cNvSpPr>
          <p:nvPr>
            <p:ph type="title"/>
          </p:nvPr>
        </p:nvSpPr>
        <p:spPr>
          <a:xfrm>
            <a:off x="609600" y="152400"/>
            <a:ext cx="8229600" cy="838200"/>
          </a:xfrm>
        </p:spPr>
        <p:txBody>
          <a:bodyPr/>
          <a:lstStyle/>
          <a:p>
            <a:r>
              <a:rPr lang="el-GR" sz="3200" b="1" dirty="0">
                <a:solidFill>
                  <a:srgbClr val="800000"/>
                </a:solidFill>
              </a:rPr>
              <a:t>Περιβάλλον των </a:t>
            </a:r>
            <a:br>
              <a:rPr lang="el-GR" sz="3200" b="1" dirty="0">
                <a:solidFill>
                  <a:srgbClr val="800000"/>
                </a:solidFill>
              </a:rPr>
            </a:br>
            <a:r>
              <a:rPr lang="el-GR" sz="3200" b="1" dirty="0">
                <a:solidFill>
                  <a:srgbClr val="800000"/>
                </a:solidFill>
              </a:rPr>
              <a:t>προνοιακών συστημάτων στην Ευρώπη </a:t>
            </a:r>
            <a:r>
              <a:rPr lang="el-GR" sz="3200" dirty="0" smtClean="0">
                <a:solidFill>
                  <a:srgbClr val="800000"/>
                </a:solidFill>
              </a:rPr>
              <a:t>2/2</a:t>
            </a:r>
            <a:endParaRPr lang="el-GR" sz="3200" dirty="0"/>
          </a:p>
        </p:txBody>
      </p:sp>
      <p:sp>
        <p:nvSpPr>
          <p:cNvPr id="2" name="Θέση αριθμού διαφάνειας 1"/>
          <p:cNvSpPr>
            <a:spLocks noGrp="1"/>
          </p:cNvSpPr>
          <p:nvPr>
            <p:ph type="sldNum" sz="quarter" idx="12"/>
          </p:nvPr>
        </p:nvSpPr>
        <p:spPr/>
        <p:txBody>
          <a:bodyPr/>
          <a:lstStyle/>
          <a:p>
            <a:pPr>
              <a:defRPr/>
            </a:pPr>
            <a:fld id="{E81E4D6A-9385-44B6-9DB1-288DC12A1966}" type="slidenum">
              <a:rPr lang="el-GR" smtClean="0"/>
              <a:pPr>
                <a:defRPr/>
              </a:pPr>
              <a:t>11</a:t>
            </a:fld>
            <a:endParaRPr lang="el-GR" dirty="0"/>
          </a:p>
        </p:txBody>
      </p:sp>
    </p:spTree>
    <p:extLst>
      <p:ext uri="{BB962C8B-B14F-4D97-AF65-F5344CB8AC3E}">
        <p14:creationId xmlns:p14="http://schemas.microsoft.com/office/powerpoint/2010/main" val="29970071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blinds(horizontal)">
                                      <p:cBhvr>
                                        <p:cTn id="7" dur="500"/>
                                        <p:tgtEl>
                                          <p:spTgt spid="40"/>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blinds(horizontal)">
                                      <p:cBhvr>
                                        <p:cTn id="15" dur="500"/>
                                        <p:tgtEl>
                                          <p:spTgt spid="23"/>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blinds(horizontal)">
                                      <p:cBhvr>
                                        <p:cTn id="19" dur="500"/>
                                        <p:tgtEl>
                                          <p:spTgt spid="24"/>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blinds(horizontal)">
                                      <p:cBhvr>
                                        <p:cTn id="23" dur="500"/>
                                        <p:tgtEl>
                                          <p:spTgt spid="25"/>
                                        </p:tgtEl>
                                      </p:cBhvr>
                                    </p:animEffect>
                                  </p:childTnLst>
                                </p:cTn>
                              </p:par>
                            </p:childTnLst>
                          </p:cTn>
                        </p:par>
                        <p:par>
                          <p:cTn id="24" fill="hold">
                            <p:stCondLst>
                              <p:cond delay="2500"/>
                            </p:stCondLst>
                            <p:childTnLst>
                              <p:par>
                                <p:cTn id="25" presetID="1" presetClass="entr" presetSubtype="0" fill="hold" nodeType="afterEffect">
                                  <p:stCondLst>
                                    <p:cond delay="0"/>
                                  </p:stCondLst>
                                  <p:childTnLst>
                                    <p:set>
                                      <p:cBhvr>
                                        <p:cTn id="26" dur="1" fill="hold">
                                          <p:stCondLst>
                                            <p:cond delay="499"/>
                                          </p:stCondLst>
                                        </p:cTn>
                                        <p:tgtEl>
                                          <p:spTgt spid="28"/>
                                        </p:tgtEl>
                                        <p:attrNameLst>
                                          <p:attrName>style.visibility</p:attrName>
                                        </p:attrNameLst>
                                      </p:cBhvr>
                                      <p:to>
                                        <p:strVal val="visible"/>
                                      </p:to>
                                    </p:set>
                                  </p:childTnLst>
                                </p:cTn>
                              </p:par>
                            </p:childTnLst>
                          </p:cTn>
                        </p:par>
                        <p:par>
                          <p:cTn id="27" fill="hold">
                            <p:stCondLst>
                              <p:cond delay="3000"/>
                            </p:stCondLst>
                            <p:childTnLst>
                              <p:par>
                                <p:cTn id="28" presetID="3" presetClass="entr" presetSubtype="10" fill="hold" grpId="0" nodeType="after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blinds(horizontal)">
                                      <p:cBhvr>
                                        <p:cTn id="30" dur="500"/>
                                        <p:tgtEl>
                                          <p:spTgt spid="6"/>
                                        </p:tgtEl>
                                      </p:cBhvr>
                                    </p:animEffect>
                                  </p:childTnLst>
                                </p:cTn>
                              </p:par>
                            </p:childTnLst>
                          </p:cTn>
                        </p:par>
                        <p:par>
                          <p:cTn id="31" fill="hold">
                            <p:stCondLst>
                              <p:cond delay="3500"/>
                            </p:stCondLst>
                            <p:childTnLst>
                              <p:par>
                                <p:cTn id="32" presetID="1" presetClass="entr" presetSubtype="0" fill="hold" nodeType="afterEffect">
                                  <p:stCondLst>
                                    <p:cond delay="0"/>
                                  </p:stCondLst>
                                  <p:childTnLst>
                                    <p:set>
                                      <p:cBhvr>
                                        <p:cTn id="33" dur="1" fill="hold">
                                          <p:stCondLst>
                                            <p:cond delay="499"/>
                                          </p:stCondLst>
                                        </p:cTn>
                                        <p:tgtEl>
                                          <p:spTgt spid="36"/>
                                        </p:tgtEl>
                                        <p:attrNameLst>
                                          <p:attrName>style.visibility</p:attrName>
                                        </p:attrNameLst>
                                      </p:cBhvr>
                                      <p:to>
                                        <p:strVal val="visible"/>
                                      </p:to>
                                    </p:set>
                                  </p:childTnLst>
                                </p:cTn>
                              </p:par>
                            </p:childTnLst>
                          </p:cTn>
                        </p:par>
                        <p:par>
                          <p:cTn id="34" fill="hold">
                            <p:stCondLst>
                              <p:cond delay="4000"/>
                            </p:stCondLst>
                            <p:childTnLst>
                              <p:par>
                                <p:cTn id="35" presetID="3" presetClass="entr" presetSubtype="10"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linds(horizontal)">
                                      <p:cBhvr>
                                        <p:cTn id="37" dur="500"/>
                                        <p:tgtEl>
                                          <p:spTgt spid="17"/>
                                        </p:tgtEl>
                                      </p:cBhvr>
                                    </p:animEffect>
                                  </p:childTnLst>
                                </p:cTn>
                              </p:par>
                            </p:childTnLst>
                          </p:cTn>
                        </p:par>
                        <p:par>
                          <p:cTn id="38" fill="hold">
                            <p:stCondLst>
                              <p:cond delay="4500"/>
                            </p:stCondLst>
                            <p:childTnLst>
                              <p:par>
                                <p:cTn id="39" presetID="1" presetClass="entr" presetSubtype="0" fill="hold" nodeType="afterEffect">
                                  <p:stCondLst>
                                    <p:cond delay="0"/>
                                  </p:stCondLst>
                                  <p:childTnLst>
                                    <p:set>
                                      <p:cBhvr>
                                        <p:cTn id="40" dur="1" fill="hold">
                                          <p:stCondLst>
                                            <p:cond delay="499"/>
                                          </p:stCondLst>
                                        </p:cTn>
                                        <p:tgtEl>
                                          <p:spTgt spid="38"/>
                                        </p:tgtEl>
                                        <p:attrNameLst>
                                          <p:attrName>style.visibility</p:attrName>
                                        </p:attrNameLst>
                                      </p:cBhvr>
                                      <p:to>
                                        <p:strVal val="visible"/>
                                      </p:to>
                                    </p:set>
                                  </p:childTnLst>
                                </p:cTn>
                              </p:par>
                            </p:childTnLst>
                          </p:cTn>
                        </p:par>
                        <p:par>
                          <p:cTn id="41" fill="hold">
                            <p:stCondLst>
                              <p:cond delay="5000"/>
                            </p:stCondLst>
                            <p:childTnLst>
                              <p:par>
                                <p:cTn id="42" presetID="3" presetClass="entr" presetSubtype="10" fill="hold" grpId="0" nodeType="afterEffect">
                                  <p:stCondLst>
                                    <p:cond delay="0"/>
                                  </p:stCondLst>
                                  <p:childTnLst>
                                    <p:set>
                                      <p:cBhvr>
                                        <p:cTn id="43" dur="1" fill="hold">
                                          <p:stCondLst>
                                            <p:cond delay="0"/>
                                          </p:stCondLst>
                                        </p:cTn>
                                        <p:tgtEl>
                                          <p:spTgt spid="34"/>
                                        </p:tgtEl>
                                        <p:attrNameLst>
                                          <p:attrName>style.visibility</p:attrName>
                                        </p:attrNameLst>
                                      </p:cBhvr>
                                      <p:to>
                                        <p:strVal val="visible"/>
                                      </p:to>
                                    </p:set>
                                    <p:animEffect transition="in" filter="blinds(horizontal)">
                                      <p:cBhvr>
                                        <p:cTn id="44" dur="500"/>
                                        <p:tgtEl>
                                          <p:spTgt spid="34"/>
                                        </p:tgtEl>
                                      </p:cBhvr>
                                    </p:animEffect>
                                  </p:childTnLst>
                                </p:cTn>
                              </p:par>
                            </p:childTnLst>
                          </p:cTn>
                        </p:par>
                        <p:par>
                          <p:cTn id="45" fill="hold">
                            <p:stCondLst>
                              <p:cond delay="5500"/>
                            </p:stCondLst>
                            <p:childTnLst>
                              <p:par>
                                <p:cTn id="46" presetID="1" presetClass="entr" presetSubtype="0" fill="hold" nodeType="afterEffect">
                                  <p:stCondLst>
                                    <p:cond delay="0"/>
                                  </p:stCondLst>
                                  <p:childTnLst>
                                    <p:set>
                                      <p:cBhvr>
                                        <p:cTn id="47" dur="1" fill="hold">
                                          <p:stCondLst>
                                            <p:cond delay="499"/>
                                          </p:stCondLst>
                                        </p:cTn>
                                        <p:tgtEl>
                                          <p:spTgt spid="45"/>
                                        </p:tgtEl>
                                        <p:attrNameLst>
                                          <p:attrName>style.visibility</p:attrName>
                                        </p:attrNameLst>
                                      </p:cBhvr>
                                      <p:to>
                                        <p:strVal val="visible"/>
                                      </p:to>
                                    </p:set>
                                  </p:childTnLst>
                                </p:cTn>
                              </p:par>
                            </p:childTnLst>
                          </p:cTn>
                        </p:par>
                        <p:par>
                          <p:cTn id="48" fill="hold">
                            <p:stCondLst>
                              <p:cond delay="6000"/>
                            </p:stCondLst>
                            <p:childTnLst>
                              <p:par>
                                <p:cTn id="49" presetID="3" presetClass="entr" presetSubtype="10" fill="hold" grpId="0" nodeType="afterEffect">
                                  <p:stCondLst>
                                    <p:cond delay="0"/>
                                  </p:stCondLst>
                                  <p:childTnLst>
                                    <p:set>
                                      <p:cBhvr>
                                        <p:cTn id="50" dur="1" fill="hold">
                                          <p:stCondLst>
                                            <p:cond delay="0"/>
                                          </p:stCondLst>
                                        </p:cTn>
                                        <p:tgtEl>
                                          <p:spTgt spid="37"/>
                                        </p:tgtEl>
                                        <p:attrNameLst>
                                          <p:attrName>style.visibility</p:attrName>
                                        </p:attrNameLst>
                                      </p:cBhvr>
                                      <p:to>
                                        <p:strVal val="visible"/>
                                      </p:to>
                                    </p:set>
                                    <p:animEffect transition="in" filter="blinds(horizontal)">
                                      <p:cBhvr>
                                        <p:cTn id="51" dur="500"/>
                                        <p:tgtEl>
                                          <p:spTgt spid="37"/>
                                        </p:tgtEl>
                                      </p:cBhvr>
                                    </p:animEffect>
                                  </p:childTnLst>
                                </p:cTn>
                              </p:par>
                            </p:childTnLst>
                          </p:cTn>
                        </p:par>
                        <p:par>
                          <p:cTn id="52" fill="hold">
                            <p:stCondLst>
                              <p:cond delay="6500"/>
                            </p:stCondLst>
                            <p:childTnLst>
                              <p:par>
                                <p:cTn id="53" presetID="3" presetClass="entr" presetSubtype="10" fill="hold" grpId="0" nodeType="after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blinds(horizontal)">
                                      <p:cBhvr>
                                        <p:cTn id="55" dur="500"/>
                                        <p:tgtEl>
                                          <p:spTgt spid="11"/>
                                        </p:tgtEl>
                                      </p:cBhvr>
                                    </p:animEffect>
                                  </p:childTnLst>
                                </p:cTn>
                              </p:par>
                            </p:childTnLst>
                          </p:cTn>
                        </p:par>
                        <p:par>
                          <p:cTn id="56" fill="hold">
                            <p:stCondLst>
                              <p:cond delay="7000"/>
                            </p:stCondLst>
                            <p:childTnLst>
                              <p:par>
                                <p:cTn id="57" presetID="3" presetClass="entr" presetSubtype="10" fill="hold" grpId="0" nodeType="afterEffect">
                                  <p:stCondLst>
                                    <p:cond delay="0"/>
                                  </p:stCondLst>
                                  <p:childTnLst>
                                    <p:set>
                                      <p:cBhvr>
                                        <p:cTn id="58" dur="1" fill="hold">
                                          <p:stCondLst>
                                            <p:cond delay="0"/>
                                          </p:stCondLst>
                                        </p:cTn>
                                        <p:tgtEl>
                                          <p:spTgt spid="4">
                                            <p:bg/>
                                          </p:spTgt>
                                        </p:tgtEl>
                                        <p:attrNameLst>
                                          <p:attrName>style.visibility</p:attrName>
                                        </p:attrNameLst>
                                      </p:cBhvr>
                                      <p:to>
                                        <p:strVal val="visible"/>
                                      </p:to>
                                    </p:set>
                                    <p:animEffect transition="in" filter="blinds(horizontal)">
                                      <p:cBhvr>
                                        <p:cTn id="59" dur="500"/>
                                        <p:tgtEl>
                                          <p:spTgt spid="4">
                                            <p:bg/>
                                          </p:spTgt>
                                        </p:tgtEl>
                                      </p:cBhvr>
                                    </p:animEffect>
                                  </p:childTnLst>
                                </p:cTn>
                              </p:par>
                            </p:childTnLst>
                          </p:cTn>
                        </p:par>
                        <p:par>
                          <p:cTn id="60" fill="hold">
                            <p:stCondLst>
                              <p:cond delay="7500"/>
                            </p:stCondLst>
                            <p:childTnLst>
                              <p:par>
                                <p:cTn id="61" presetID="3" presetClass="entr" presetSubtype="10" fill="hold" grpId="0" nodeType="afterEffect">
                                  <p:stCondLst>
                                    <p:cond delay="0"/>
                                  </p:stCondLst>
                                  <p:childTnLst>
                                    <p:set>
                                      <p:cBhvr>
                                        <p:cTn id="62" dur="1" fill="hold">
                                          <p:stCondLst>
                                            <p:cond delay="0"/>
                                          </p:stCondLst>
                                        </p:cTn>
                                        <p:tgtEl>
                                          <p:spTgt spid="4">
                                            <p:txEl>
                                              <p:pRg st="0" end="0"/>
                                            </p:txEl>
                                          </p:spTgt>
                                        </p:tgtEl>
                                        <p:attrNameLst>
                                          <p:attrName>style.visibility</p:attrName>
                                        </p:attrNameLst>
                                      </p:cBhvr>
                                      <p:to>
                                        <p:strVal val="visible"/>
                                      </p:to>
                                    </p:set>
                                    <p:animEffect transition="in" filter="blinds(horizontal)">
                                      <p:cBhvr>
                                        <p:cTn id="63" dur="500"/>
                                        <p:tgtEl>
                                          <p:spTgt spid="4">
                                            <p:txEl>
                                              <p:pRg st="0" end="0"/>
                                            </p:txEl>
                                          </p:spTgt>
                                        </p:tgtEl>
                                      </p:cBhvr>
                                    </p:animEffect>
                                  </p:childTnLst>
                                </p:cTn>
                              </p:par>
                            </p:childTnLst>
                          </p:cTn>
                        </p:par>
                        <p:par>
                          <p:cTn id="64" fill="hold">
                            <p:stCondLst>
                              <p:cond delay="8000"/>
                            </p:stCondLst>
                            <p:childTnLst>
                              <p:par>
                                <p:cTn id="65" presetID="3" presetClass="entr" presetSubtype="10" fill="hold" grpId="0" nodeType="afterEffect">
                                  <p:stCondLst>
                                    <p:cond delay="0"/>
                                  </p:stCondLst>
                                  <p:childTnLst>
                                    <p:set>
                                      <p:cBhvr>
                                        <p:cTn id="66" dur="1" fill="hold">
                                          <p:stCondLst>
                                            <p:cond delay="0"/>
                                          </p:stCondLst>
                                        </p:cTn>
                                        <p:tgtEl>
                                          <p:spTgt spid="4">
                                            <p:txEl>
                                              <p:pRg st="1" end="1"/>
                                            </p:txEl>
                                          </p:spTgt>
                                        </p:tgtEl>
                                        <p:attrNameLst>
                                          <p:attrName>style.visibility</p:attrName>
                                        </p:attrNameLst>
                                      </p:cBhvr>
                                      <p:to>
                                        <p:strVal val="visible"/>
                                      </p:to>
                                    </p:set>
                                    <p:animEffect transition="in" filter="blinds(horizontal)">
                                      <p:cBhvr>
                                        <p:cTn id="67" dur="500"/>
                                        <p:tgtEl>
                                          <p:spTgt spid="4">
                                            <p:txEl>
                                              <p:pRg st="1" end="1"/>
                                            </p:txEl>
                                          </p:spTgt>
                                        </p:tgtEl>
                                      </p:cBhvr>
                                    </p:animEffect>
                                  </p:childTnLst>
                                </p:cTn>
                              </p:par>
                            </p:childTnLst>
                          </p:cTn>
                        </p:par>
                        <p:par>
                          <p:cTn id="68" fill="hold">
                            <p:stCondLst>
                              <p:cond delay="8500"/>
                            </p:stCondLst>
                            <p:childTnLst>
                              <p:par>
                                <p:cTn id="69" presetID="3" presetClass="entr" presetSubtype="10" fill="hold" grpId="0" nodeType="afterEffect">
                                  <p:stCondLst>
                                    <p:cond delay="0"/>
                                  </p:stCondLst>
                                  <p:childTnLst>
                                    <p:set>
                                      <p:cBhvr>
                                        <p:cTn id="70" dur="1" fill="hold">
                                          <p:stCondLst>
                                            <p:cond delay="0"/>
                                          </p:stCondLst>
                                        </p:cTn>
                                        <p:tgtEl>
                                          <p:spTgt spid="4">
                                            <p:txEl>
                                              <p:pRg st="2" end="2"/>
                                            </p:txEl>
                                          </p:spTgt>
                                        </p:tgtEl>
                                        <p:attrNameLst>
                                          <p:attrName>style.visibility</p:attrName>
                                        </p:attrNameLst>
                                      </p:cBhvr>
                                      <p:to>
                                        <p:strVal val="visible"/>
                                      </p:to>
                                    </p:set>
                                    <p:animEffect transition="in" filter="blinds(horizontal)">
                                      <p:cBhvr>
                                        <p:cTn id="71" dur="500"/>
                                        <p:tgtEl>
                                          <p:spTgt spid="4">
                                            <p:txEl>
                                              <p:pRg st="2" end="2"/>
                                            </p:txEl>
                                          </p:spTgt>
                                        </p:tgtEl>
                                      </p:cBhvr>
                                    </p:animEffect>
                                  </p:childTnLst>
                                </p:cTn>
                              </p:par>
                            </p:childTnLst>
                          </p:cTn>
                        </p:par>
                        <p:par>
                          <p:cTn id="72" fill="hold">
                            <p:stCondLst>
                              <p:cond delay="9000"/>
                            </p:stCondLst>
                            <p:childTnLst>
                              <p:par>
                                <p:cTn id="73" presetID="3" presetClass="entr" presetSubtype="10" fill="hold" grpId="0" nodeType="afterEffect">
                                  <p:stCondLst>
                                    <p:cond delay="0"/>
                                  </p:stCondLst>
                                  <p:childTnLst>
                                    <p:set>
                                      <p:cBhvr>
                                        <p:cTn id="74" dur="1" fill="hold">
                                          <p:stCondLst>
                                            <p:cond delay="0"/>
                                          </p:stCondLst>
                                        </p:cTn>
                                        <p:tgtEl>
                                          <p:spTgt spid="4">
                                            <p:txEl>
                                              <p:pRg st="3" end="3"/>
                                            </p:txEl>
                                          </p:spTgt>
                                        </p:tgtEl>
                                        <p:attrNameLst>
                                          <p:attrName>style.visibility</p:attrName>
                                        </p:attrNameLst>
                                      </p:cBhvr>
                                      <p:to>
                                        <p:strVal val="visible"/>
                                      </p:to>
                                    </p:set>
                                    <p:animEffect transition="in" filter="blinds(horizontal)">
                                      <p:cBhvr>
                                        <p:cTn id="75" dur="500"/>
                                        <p:tgtEl>
                                          <p:spTgt spid="4">
                                            <p:txEl>
                                              <p:pRg st="3" end="3"/>
                                            </p:txEl>
                                          </p:spTgt>
                                        </p:tgtEl>
                                      </p:cBhvr>
                                    </p:animEffect>
                                  </p:childTnLst>
                                </p:cTn>
                              </p:par>
                            </p:childTnLst>
                          </p:cTn>
                        </p:par>
                        <p:par>
                          <p:cTn id="76" fill="hold">
                            <p:stCondLst>
                              <p:cond delay="9500"/>
                            </p:stCondLst>
                            <p:childTnLst>
                              <p:par>
                                <p:cTn id="77" presetID="3" presetClass="entr" presetSubtype="10" fill="hold" grpId="0" nodeType="afterEffect">
                                  <p:stCondLst>
                                    <p:cond delay="0"/>
                                  </p:stCondLst>
                                  <p:childTnLst>
                                    <p:set>
                                      <p:cBhvr>
                                        <p:cTn id="78" dur="1" fill="hold">
                                          <p:stCondLst>
                                            <p:cond delay="0"/>
                                          </p:stCondLst>
                                        </p:cTn>
                                        <p:tgtEl>
                                          <p:spTgt spid="4">
                                            <p:txEl>
                                              <p:pRg st="4" end="4"/>
                                            </p:txEl>
                                          </p:spTgt>
                                        </p:tgtEl>
                                        <p:attrNameLst>
                                          <p:attrName>style.visibility</p:attrName>
                                        </p:attrNameLst>
                                      </p:cBhvr>
                                      <p:to>
                                        <p:strVal val="visible"/>
                                      </p:to>
                                    </p:set>
                                    <p:animEffect transition="in" filter="blinds(horizontal)">
                                      <p:cBhvr>
                                        <p:cTn id="7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P spid="11" grpId="0" animBg="1"/>
      <p:bldP spid="37" grpId="0"/>
      <p:bldP spid="34" grpId="0"/>
      <p:bldP spid="17" grpId="0"/>
      <p:bldP spid="6" grpId="0"/>
      <p:bldP spid="25" grpId="0" animBg="1"/>
      <p:bldP spid="24" grpId="0" animBg="1"/>
      <p:bldP spid="23" grpId="0" animBg="1"/>
      <p:bldP spid="5" grpId="0" animBg="1"/>
      <p:bldP spid="4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algn="ctr">
              <a:defRPr/>
            </a:pPr>
            <a:r>
              <a:rPr lang="el-GR" sz="3200" b="1" cap="none" dirty="0" smtClean="0">
                <a:solidFill>
                  <a:srgbClr val="800000"/>
                </a:solidFill>
                <a:latin typeface="Calibri" pitchFamily="34" charset="0"/>
              </a:rPr>
              <a:t>Το πλαίσιο της εξέλιξης των συστημάτων υγείας και στην Ευρώπη σήμερα  </a:t>
            </a:r>
          </a:p>
        </p:txBody>
      </p:sp>
      <p:sp>
        <p:nvSpPr>
          <p:cNvPr id="3" name="Content Placeholder 2"/>
          <p:cNvSpPr>
            <a:spLocks noGrp="1"/>
          </p:cNvSpPr>
          <p:nvPr>
            <p:ph idx="1"/>
          </p:nvPr>
        </p:nvSpPr>
        <p:spPr>
          <a:xfrm>
            <a:off x="822960" y="1100628"/>
            <a:ext cx="7787640" cy="4385772"/>
          </a:xfrm>
        </p:spPr>
        <p:txBody>
          <a:bodyPr vert="horz" lIns="91440" tIns="45720" rIns="91440" bIns="45720" rtlCol="0">
            <a:noAutofit/>
          </a:bodyPr>
          <a:lstStyle/>
          <a:p>
            <a:pPr marL="457200" indent="-396000">
              <a:spcBef>
                <a:spcPts val="600"/>
              </a:spcBef>
              <a:buClr>
                <a:srgbClr val="800000"/>
              </a:buClr>
              <a:buFont typeface="Wingdings" pitchFamily="2" charset="2"/>
              <a:buChar char="ü"/>
              <a:defRPr/>
            </a:pPr>
            <a:r>
              <a:rPr lang="el-GR" sz="2400" b="1" dirty="0" smtClean="0">
                <a:solidFill>
                  <a:schemeClr val="accent3">
                    <a:lumMod val="50000"/>
                  </a:schemeClr>
                </a:solidFill>
              </a:rPr>
              <a:t>Αυξημένες απαιτήσεις για εξατομικευμένες υπηρεσίες</a:t>
            </a:r>
            <a:r>
              <a:rPr lang="en-US" sz="2400" b="1" dirty="0" smtClean="0">
                <a:solidFill>
                  <a:schemeClr val="accent3">
                    <a:lumMod val="50000"/>
                  </a:schemeClr>
                </a:solidFill>
              </a:rPr>
              <a:t>,</a:t>
            </a:r>
            <a:r>
              <a:rPr lang="el-GR" sz="2400" b="1" dirty="0" smtClean="0">
                <a:solidFill>
                  <a:schemeClr val="accent3">
                    <a:lumMod val="50000"/>
                  </a:schemeClr>
                </a:solidFill>
              </a:rPr>
              <a:t> </a:t>
            </a:r>
          </a:p>
          <a:p>
            <a:pPr marL="457200" indent="-396000">
              <a:spcBef>
                <a:spcPts val="600"/>
              </a:spcBef>
              <a:buClr>
                <a:srgbClr val="800000"/>
              </a:buClr>
              <a:buFont typeface="Wingdings" pitchFamily="2" charset="2"/>
              <a:buChar char="ü"/>
              <a:defRPr/>
            </a:pPr>
            <a:r>
              <a:rPr lang="el-GR" sz="2400" b="1" dirty="0" smtClean="0">
                <a:solidFill>
                  <a:schemeClr val="accent3">
                    <a:lumMod val="50000"/>
                  </a:schemeClr>
                </a:solidFill>
              </a:rPr>
              <a:t>Αντιμετώπιση των ανισοτήτων και βελτίωση της πρόσβασης σε κοινωνικές υπηρεσίες,</a:t>
            </a:r>
          </a:p>
          <a:p>
            <a:pPr marL="457200" indent="-396000">
              <a:spcBef>
                <a:spcPts val="600"/>
              </a:spcBef>
              <a:buClr>
                <a:srgbClr val="800000"/>
              </a:buClr>
              <a:buFont typeface="Wingdings" pitchFamily="2" charset="2"/>
              <a:buChar char="ü"/>
              <a:defRPr/>
            </a:pPr>
            <a:r>
              <a:rPr lang="el-GR" sz="2400" b="1" dirty="0" smtClean="0">
                <a:solidFill>
                  <a:schemeClr val="accent3">
                    <a:lumMod val="50000"/>
                  </a:schemeClr>
                </a:solidFill>
              </a:rPr>
              <a:t>Σύνδεση των παρεχόμενων Πρωτοβάθμιων Υπηρεσιών Υγείας και Κοινωνικής Φροντίδας σε ένα ολοκληρωμένο (</a:t>
            </a:r>
            <a:r>
              <a:rPr lang="en-GB" sz="2400" b="1" dirty="0" smtClean="0">
                <a:solidFill>
                  <a:schemeClr val="accent3">
                    <a:lumMod val="50000"/>
                  </a:schemeClr>
                </a:solidFill>
              </a:rPr>
              <a:t>Integrated</a:t>
            </a:r>
            <a:r>
              <a:rPr lang="el-GR" sz="2400" b="1" dirty="0" smtClean="0">
                <a:solidFill>
                  <a:schemeClr val="accent3">
                    <a:lumMod val="50000"/>
                  </a:schemeClr>
                </a:solidFill>
              </a:rPr>
              <a:t>) μοντέλο παροχής υπηρεσιών</a:t>
            </a:r>
            <a:r>
              <a:rPr lang="en-US" sz="2400" b="1" dirty="0" smtClean="0">
                <a:solidFill>
                  <a:schemeClr val="accent3">
                    <a:lumMod val="50000"/>
                  </a:schemeClr>
                </a:solidFill>
              </a:rPr>
              <a:t>,</a:t>
            </a:r>
            <a:endParaRPr lang="el-GR" sz="2400" b="1" dirty="0" smtClean="0">
              <a:solidFill>
                <a:schemeClr val="accent3">
                  <a:lumMod val="50000"/>
                </a:schemeClr>
              </a:solidFill>
            </a:endParaRPr>
          </a:p>
          <a:p>
            <a:pPr marL="457200" indent="-396000">
              <a:spcBef>
                <a:spcPts val="600"/>
              </a:spcBef>
              <a:buClr>
                <a:srgbClr val="800000"/>
              </a:buClr>
              <a:buFont typeface="Wingdings" pitchFamily="2" charset="2"/>
              <a:buChar char="ü"/>
              <a:defRPr/>
            </a:pPr>
            <a:r>
              <a:rPr lang="el-GR" sz="2400" b="1" dirty="0" smtClean="0">
                <a:solidFill>
                  <a:schemeClr val="accent3">
                    <a:lumMod val="50000"/>
                  </a:schemeClr>
                </a:solidFill>
              </a:rPr>
              <a:t>Λειτουργία μηχανισμού ελέγχου και παρακολούθησης του παραγόμενου έργου, καθώς και των διαδικασιών ανατροφοδότησης επί των αρχικών στόχων.</a:t>
            </a:r>
          </a:p>
        </p:txBody>
      </p:sp>
      <p:sp>
        <p:nvSpPr>
          <p:cNvPr id="4" name="Θέση αριθμού διαφάνειας 3"/>
          <p:cNvSpPr>
            <a:spLocks noGrp="1"/>
          </p:cNvSpPr>
          <p:nvPr>
            <p:ph type="sldNum" sz="quarter" idx="12"/>
          </p:nvPr>
        </p:nvSpPr>
        <p:spPr/>
        <p:txBody>
          <a:bodyPr/>
          <a:lstStyle/>
          <a:p>
            <a:pPr>
              <a:defRPr/>
            </a:pPr>
            <a:fld id="{E81E4D6A-9385-44B6-9DB1-288DC12A1966}" type="slidenum">
              <a:rPr lang="el-GR" smtClean="0"/>
              <a:pPr>
                <a:defRPr/>
              </a:pPr>
              <a:t>12</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AutoShape 2"/>
          <p:cNvSpPr>
            <a:spLocks noChangeArrowheads="1"/>
          </p:cNvSpPr>
          <p:nvPr/>
        </p:nvSpPr>
        <p:spPr bwMode="auto">
          <a:xfrm>
            <a:off x="3505200" y="1752600"/>
            <a:ext cx="3962400" cy="3887787"/>
          </a:xfrm>
          <a:prstGeom prst="rightArrowCallout">
            <a:avLst>
              <a:gd name="adj1" fmla="val 33751"/>
              <a:gd name="adj2" fmla="val 33751"/>
              <a:gd name="adj3" fmla="val 16667"/>
              <a:gd name="adj4" fmla="val 66667"/>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endParaRPr lang="el-GR" dirty="0">
              <a:latin typeface="Garamond" pitchFamily="18" charset="0"/>
            </a:endParaRPr>
          </a:p>
        </p:txBody>
      </p:sp>
      <p:sp>
        <p:nvSpPr>
          <p:cNvPr id="81923" name="Rectangle 3"/>
          <p:cNvSpPr>
            <a:spLocks noGrp="1" noRot="1" noChangeArrowheads="1"/>
          </p:cNvSpPr>
          <p:nvPr>
            <p:ph type="title"/>
          </p:nvPr>
        </p:nvSpPr>
        <p:spPr/>
        <p:txBody>
          <a:bodyPr vert="horz" lIns="91440" tIns="45720" rIns="91440" bIns="45720" rtlCol="0" anchor="ctr">
            <a:noAutofit/>
          </a:bodyPr>
          <a:lstStyle/>
          <a:p>
            <a:pPr algn="ctr">
              <a:defRPr/>
            </a:pPr>
            <a:r>
              <a:rPr lang="el-GR" dirty="0" smtClean="0">
                <a:solidFill>
                  <a:srgbClr val="800000"/>
                </a:solidFill>
              </a:rPr>
              <a:t>Νέες προσεγγίσεις για την παροχή υπηρεσιών υγείας </a:t>
            </a:r>
          </a:p>
        </p:txBody>
      </p:sp>
      <p:sp>
        <p:nvSpPr>
          <p:cNvPr id="174084" name="Rectangle 4"/>
          <p:cNvSpPr>
            <a:spLocks noChangeArrowheads="1"/>
          </p:cNvSpPr>
          <p:nvPr/>
        </p:nvSpPr>
        <p:spPr bwMode="auto">
          <a:xfrm>
            <a:off x="381000" y="2895600"/>
            <a:ext cx="1800225" cy="121920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fontAlgn="auto">
              <a:spcBef>
                <a:spcPts val="0"/>
              </a:spcBef>
              <a:spcAft>
                <a:spcPts val="0"/>
              </a:spcAft>
              <a:defRPr/>
            </a:pPr>
            <a:r>
              <a:rPr lang="el-GR" b="1" dirty="0" smtClean="0">
                <a:solidFill>
                  <a:schemeClr val="bg1"/>
                </a:solidFill>
                <a:latin typeface="Calibri" panose="020F0502020204030204" pitchFamily="34" charset="0"/>
                <a:cs typeface="Times New Roman" pitchFamily="18" charset="0"/>
              </a:rPr>
              <a:t>Υπηρεσίες </a:t>
            </a:r>
          </a:p>
          <a:p>
            <a:pPr algn="ctr" fontAlgn="auto">
              <a:spcBef>
                <a:spcPts val="0"/>
              </a:spcBef>
              <a:spcAft>
                <a:spcPts val="0"/>
              </a:spcAft>
              <a:defRPr/>
            </a:pPr>
            <a:r>
              <a:rPr lang="el-GR" b="1" dirty="0" smtClean="0">
                <a:solidFill>
                  <a:schemeClr val="bg1"/>
                </a:solidFill>
                <a:latin typeface="Calibri" panose="020F0502020204030204" pitchFamily="34" charset="0"/>
                <a:cs typeface="Times New Roman" pitchFamily="18" charset="0"/>
              </a:rPr>
              <a:t>Υγείας </a:t>
            </a:r>
            <a:endParaRPr lang="el-GR" b="1" dirty="0">
              <a:solidFill>
                <a:schemeClr val="bg1"/>
              </a:solidFill>
              <a:latin typeface="Calibri" panose="020F0502020204030204" pitchFamily="34" charset="0"/>
              <a:cs typeface="Times New Roman" pitchFamily="18" charset="0"/>
            </a:endParaRPr>
          </a:p>
        </p:txBody>
      </p:sp>
      <p:sp>
        <p:nvSpPr>
          <p:cNvPr id="174086" name="Oval 6"/>
          <p:cNvSpPr>
            <a:spLocks noChangeArrowheads="1"/>
          </p:cNvSpPr>
          <p:nvPr/>
        </p:nvSpPr>
        <p:spPr bwMode="auto">
          <a:xfrm>
            <a:off x="5562600" y="3200400"/>
            <a:ext cx="1981200" cy="1160463"/>
          </a:xfrm>
          <a:prstGeom prst="ellipse">
            <a:avLst/>
          </a:prstGeom>
          <a:noFill/>
          <a:ln w="9525" algn="ctr">
            <a:noFill/>
            <a:round/>
            <a:headEnd/>
            <a:tailEnd/>
          </a:ln>
          <a:effectLst/>
        </p:spPr>
        <p:txBody>
          <a:bodyPr wrap="none" anchor="ctr"/>
          <a:lstStyle/>
          <a:p>
            <a:pPr algn="ctr" fontAlgn="auto">
              <a:spcBef>
                <a:spcPts val="0"/>
              </a:spcBef>
              <a:spcAft>
                <a:spcPts val="0"/>
              </a:spcAft>
              <a:defRPr/>
            </a:pPr>
            <a:r>
              <a:rPr lang="el-GR" b="1" dirty="0">
                <a:solidFill>
                  <a:schemeClr val="bg1"/>
                </a:solidFill>
                <a:latin typeface="Calibri" panose="020F0502020204030204" pitchFamily="34" charset="0"/>
                <a:cs typeface="Times New Roman" pitchFamily="18" charset="0"/>
              </a:rPr>
              <a:t>Διατομεακή </a:t>
            </a:r>
          </a:p>
          <a:p>
            <a:pPr algn="ctr" fontAlgn="auto">
              <a:spcBef>
                <a:spcPts val="0"/>
              </a:spcBef>
              <a:spcAft>
                <a:spcPts val="0"/>
              </a:spcAft>
              <a:defRPr/>
            </a:pPr>
            <a:r>
              <a:rPr lang="el-GR" b="1" dirty="0">
                <a:solidFill>
                  <a:schemeClr val="bg1"/>
                </a:solidFill>
                <a:latin typeface="Calibri" panose="020F0502020204030204" pitchFamily="34" charset="0"/>
                <a:cs typeface="Times New Roman" pitchFamily="18" charset="0"/>
              </a:rPr>
              <a:t>Προσέγγιση </a:t>
            </a:r>
          </a:p>
        </p:txBody>
      </p:sp>
      <p:cxnSp>
        <p:nvCxnSpPr>
          <p:cNvPr id="174090" name="AutoShape 10"/>
          <p:cNvCxnSpPr>
            <a:cxnSpLocks noChangeShapeType="1"/>
            <a:stCxn id="174084" idx="3"/>
            <a:endCxn id="174082" idx="0"/>
          </p:cNvCxnSpPr>
          <p:nvPr/>
        </p:nvCxnSpPr>
        <p:spPr bwMode="auto">
          <a:xfrm flipV="1">
            <a:off x="2181225" y="1752600"/>
            <a:ext cx="2644782" cy="1752600"/>
          </a:xfrm>
          <a:prstGeom prst="bentConnector4">
            <a:avLst>
              <a:gd name="adj1" fmla="val 25030"/>
              <a:gd name="adj2" fmla="val 113043"/>
            </a:avLst>
          </a:prstGeom>
          <a:ln>
            <a:solidFill>
              <a:srgbClr val="002060"/>
            </a:solidFill>
            <a:headEnd/>
            <a:tailEnd type="triangle" w="med" len="med"/>
          </a:ln>
        </p:spPr>
        <p:style>
          <a:lnRef idx="3">
            <a:schemeClr val="accent6"/>
          </a:lnRef>
          <a:fillRef idx="0">
            <a:schemeClr val="accent6"/>
          </a:fillRef>
          <a:effectRef idx="2">
            <a:schemeClr val="accent6"/>
          </a:effectRef>
          <a:fontRef idx="minor">
            <a:schemeClr val="tx1"/>
          </a:fontRef>
        </p:style>
      </p:cxnSp>
      <p:cxnSp>
        <p:nvCxnSpPr>
          <p:cNvPr id="174092" name="AutoShape 12"/>
          <p:cNvCxnSpPr>
            <a:cxnSpLocks noChangeShapeType="1"/>
            <a:stCxn id="174084" idx="3"/>
            <a:endCxn id="174082" idx="2"/>
          </p:cNvCxnSpPr>
          <p:nvPr/>
        </p:nvCxnSpPr>
        <p:spPr bwMode="auto">
          <a:xfrm>
            <a:off x="2181225" y="3505200"/>
            <a:ext cx="2644782" cy="2135187"/>
          </a:xfrm>
          <a:prstGeom prst="bentConnector4">
            <a:avLst>
              <a:gd name="adj1" fmla="val 25030"/>
              <a:gd name="adj2" fmla="val 110706"/>
            </a:avLst>
          </a:prstGeom>
          <a:ln>
            <a:solidFill>
              <a:srgbClr val="002060"/>
            </a:solidFill>
            <a:headEnd/>
            <a:tailEnd type="triangle" w="med" len="med"/>
          </a:ln>
        </p:spPr>
        <p:style>
          <a:lnRef idx="3">
            <a:schemeClr val="accent6"/>
          </a:lnRef>
          <a:fillRef idx="0">
            <a:schemeClr val="accent6"/>
          </a:fillRef>
          <a:effectRef idx="2">
            <a:schemeClr val="accent6"/>
          </a:effectRef>
          <a:fontRef idx="minor">
            <a:schemeClr val="tx1"/>
          </a:fontRef>
        </p:style>
      </p:cxnSp>
      <p:sp>
        <p:nvSpPr>
          <p:cNvPr id="10" name="Rounded Rectangle 9"/>
          <p:cNvSpPr/>
          <p:nvPr/>
        </p:nvSpPr>
        <p:spPr>
          <a:xfrm>
            <a:off x="3657600" y="2057400"/>
            <a:ext cx="1600200" cy="7620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l-GR" b="1" dirty="0" smtClean="0">
                <a:latin typeface="Calibri" panose="020F0502020204030204" pitchFamily="34" charset="0"/>
                <a:cs typeface="Times New Roman" pitchFamily="18" charset="0"/>
              </a:rPr>
              <a:t>Περίθαλψη</a:t>
            </a:r>
            <a:r>
              <a:rPr lang="el-GR" b="1" dirty="0" smtClean="0">
                <a:effectLst>
                  <a:outerShdw blurRad="38100" dist="38100" dir="2700000" algn="tl">
                    <a:srgbClr val="000000">
                      <a:alpha val="43137"/>
                    </a:srgbClr>
                  </a:outerShdw>
                </a:effectLst>
                <a:latin typeface="Calibri" panose="020F0502020204030204" pitchFamily="34" charset="0"/>
                <a:cs typeface="Times New Roman" pitchFamily="18" charset="0"/>
              </a:rPr>
              <a:t> </a:t>
            </a:r>
          </a:p>
        </p:txBody>
      </p:sp>
      <p:sp>
        <p:nvSpPr>
          <p:cNvPr id="11" name="Rounded Rectangle 10"/>
          <p:cNvSpPr/>
          <p:nvPr/>
        </p:nvSpPr>
        <p:spPr>
          <a:xfrm>
            <a:off x="3657600" y="3352800"/>
            <a:ext cx="1600200" cy="7620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l-GR" b="1" dirty="0" smtClean="0">
                <a:latin typeface="Calibri" panose="020F0502020204030204" pitchFamily="34" charset="0"/>
                <a:cs typeface="Times New Roman" pitchFamily="18" charset="0"/>
              </a:rPr>
              <a:t>Πρόληψη</a:t>
            </a:r>
            <a:r>
              <a:rPr lang="el-GR" b="1" dirty="0" smtClean="0">
                <a:effectLst>
                  <a:outerShdw blurRad="38100" dist="38100" dir="2700000" algn="tl">
                    <a:srgbClr val="000000">
                      <a:alpha val="43137"/>
                    </a:srgbClr>
                  </a:outerShdw>
                </a:effectLst>
                <a:latin typeface="Times New Roman" pitchFamily="18" charset="0"/>
                <a:cs typeface="Times New Roman" pitchFamily="18" charset="0"/>
              </a:rPr>
              <a:t> </a:t>
            </a:r>
          </a:p>
        </p:txBody>
      </p:sp>
      <p:sp>
        <p:nvSpPr>
          <p:cNvPr id="12" name="Rounded Rectangle 11"/>
          <p:cNvSpPr/>
          <p:nvPr/>
        </p:nvSpPr>
        <p:spPr>
          <a:xfrm>
            <a:off x="3657600" y="4648200"/>
            <a:ext cx="1600200" cy="7620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l-GR" b="1" dirty="0" smtClean="0">
                <a:latin typeface="Calibri" panose="020F0502020204030204" pitchFamily="34" charset="0"/>
                <a:cs typeface="Times New Roman" pitchFamily="18" charset="0"/>
              </a:rPr>
              <a:t>Υποστήριξη</a:t>
            </a:r>
          </a:p>
        </p:txBody>
      </p:sp>
      <p:sp>
        <p:nvSpPr>
          <p:cNvPr id="22" name="Oval 6"/>
          <p:cNvSpPr>
            <a:spLocks noChangeArrowheads="1"/>
          </p:cNvSpPr>
          <p:nvPr/>
        </p:nvSpPr>
        <p:spPr bwMode="auto">
          <a:xfrm>
            <a:off x="7162800" y="3276600"/>
            <a:ext cx="1981200" cy="914401"/>
          </a:xfrm>
          <a:prstGeom prst="ellipse">
            <a:avLst/>
          </a:prstGeom>
          <a:noFill/>
          <a:ln w="9525" algn="ctr">
            <a:noFill/>
            <a:round/>
            <a:headEnd/>
            <a:tailEnd/>
          </a:ln>
          <a:effectLst/>
        </p:spPr>
        <p:txBody>
          <a:bodyPr wrap="none" anchor="ctr"/>
          <a:lstStyle/>
          <a:p>
            <a:pPr algn="ctr" fontAlgn="auto">
              <a:spcBef>
                <a:spcPts val="0"/>
              </a:spcBef>
              <a:spcAft>
                <a:spcPts val="0"/>
              </a:spcAft>
              <a:defRPr/>
            </a:pPr>
            <a:r>
              <a:rPr lang="el-GR" b="1" dirty="0">
                <a:latin typeface="Calibri" panose="020F0502020204030204" pitchFamily="34" charset="0"/>
                <a:cs typeface="Times New Roman" pitchFamily="18" charset="0"/>
              </a:rPr>
              <a:t>Ποιότητα </a:t>
            </a:r>
          </a:p>
          <a:p>
            <a:pPr algn="ctr" fontAlgn="auto">
              <a:spcBef>
                <a:spcPts val="0"/>
              </a:spcBef>
              <a:spcAft>
                <a:spcPts val="0"/>
              </a:spcAft>
              <a:defRPr/>
            </a:pPr>
            <a:r>
              <a:rPr lang="el-GR" b="1" dirty="0">
                <a:latin typeface="Calibri" panose="020F0502020204030204" pitchFamily="34" charset="0"/>
                <a:cs typeface="Times New Roman" pitchFamily="18" charset="0"/>
              </a:rPr>
              <a:t> ζωής </a:t>
            </a:r>
          </a:p>
        </p:txBody>
      </p:sp>
      <p:sp>
        <p:nvSpPr>
          <p:cNvPr id="2" name="Θέση αριθμού διαφάνειας 1"/>
          <p:cNvSpPr>
            <a:spLocks noGrp="1"/>
          </p:cNvSpPr>
          <p:nvPr>
            <p:ph type="sldNum" sz="quarter" idx="12"/>
          </p:nvPr>
        </p:nvSpPr>
        <p:spPr/>
        <p:txBody>
          <a:bodyPr/>
          <a:lstStyle/>
          <a:p>
            <a:pPr>
              <a:defRPr/>
            </a:pPr>
            <a:fld id="{E81E4D6A-9385-44B6-9DB1-288DC12A1966}" type="slidenum">
              <a:rPr lang="el-GR" smtClean="0"/>
              <a:pPr>
                <a:defRPr/>
              </a:pPr>
              <a:t>13</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74090"/>
                                        </p:tgtEl>
                                        <p:attrNameLst>
                                          <p:attrName>style.visibility</p:attrName>
                                        </p:attrNameLst>
                                      </p:cBhvr>
                                      <p:to>
                                        <p:strVal val="visible"/>
                                      </p:to>
                                    </p:set>
                                    <p:anim calcmode="lin" valueType="num">
                                      <p:cBhvr additive="base">
                                        <p:cTn id="7" dur="1000" fill="hold"/>
                                        <p:tgtEl>
                                          <p:spTgt spid="174090"/>
                                        </p:tgtEl>
                                        <p:attrNameLst>
                                          <p:attrName>ppt_x</p:attrName>
                                        </p:attrNameLst>
                                      </p:cBhvr>
                                      <p:tavLst>
                                        <p:tav tm="0">
                                          <p:val>
                                            <p:strVal val="0-#ppt_w/2"/>
                                          </p:val>
                                        </p:tav>
                                        <p:tav tm="100000">
                                          <p:val>
                                            <p:strVal val="#ppt_x"/>
                                          </p:val>
                                        </p:tav>
                                      </p:tavLst>
                                    </p:anim>
                                    <p:anim calcmode="lin" valueType="num">
                                      <p:cBhvr additive="base">
                                        <p:cTn id="8" dur="1000" fill="hold"/>
                                        <p:tgtEl>
                                          <p:spTgt spid="174090"/>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fill="hold" grpId="0" nodeType="afterEffect">
                                  <p:stCondLst>
                                    <p:cond delay="0"/>
                                  </p:stCondLst>
                                  <p:childTnLst>
                                    <p:set>
                                      <p:cBhvr>
                                        <p:cTn id="11" dur="1" fill="hold">
                                          <p:stCondLst>
                                            <p:cond delay="0"/>
                                          </p:stCondLst>
                                        </p:cTn>
                                        <p:tgtEl>
                                          <p:spTgt spid="174086"/>
                                        </p:tgtEl>
                                        <p:attrNameLst>
                                          <p:attrName>style.visibility</p:attrName>
                                        </p:attrNameLst>
                                      </p:cBhvr>
                                      <p:to>
                                        <p:strVal val="visible"/>
                                      </p:to>
                                    </p:set>
                                    <p:anim calcmode="lin" valueType="num">
                                      <p:cBhvr additive="base">
                                        <p:cTn id="12" dur="500" fill="hold"/>
                                        <p:tgtEl>
                                          <p:spTgt spid="174086"/>
                                        </p:tgtEl>
                                        <p:attrNameLst>
                                          <p:attrName>ppt_x</p:attrName>
                                        </p:attrNameLst>
                                      </p:cBhvr>
                                      <p:tavLst>
                                        <p:tav tm="0">
                                          <p:val>
                                            <p:strVal val="0-#ppt_w/2"/>
                                          </p:val>
                                        </p:tav>
                                        <p:tav tm="100000">
                                          <p:val>
                                            <p:strVal val="#ppt_x"/>
                                          </p:val>
                                        </p:tav>
                                      </p:tavLst>
                                    </p:anim>
                                    <p:anim calcmode="lin" valueType="num">
                                      <p:cBhvr additive="base">
                                        <p:cTn id="13" dur="500" fill="hold"/>
                                        <p:tgtEl>
                                          <p:spTgt spid="174086"/>
                                        </p:tgtEl>
                                        <p:attrNameLst>
                                          <p:attrName>ppt_y</p:attrName>
                                        </p:attrNameLst>
                                      </p:cBhvr>
                                      <p:tavLst>
                                        <p:tav tm="0">
                                          <p:val>
                                            <p:strVal val="#ppt_y"/>
                                          </p:val>
                                        </p:tav>
                                        <p:tav tm="100000">
                                          <p:val>
                                            <p:strVal val="#ppt_y"/>
                                          </p:val>
                                        </p:tav>
                                      </p:tavLst>
                                    </p:anim>
                                  </p:childTnLst>
                                </p:cTn>
                              </p:par>
                            </p:childTnLst>
                          </p:cTn>
                        </p:par>
                        <p:par>
                          <p:cTn id="14" fill="hold">
                            <p:stCondLst>
                              <p:cond delay="1500"/>
                            </p:stCondLst>
                            <p:childTnLst>
                              <p:par>
                                <p:cTn id="15" presetID="2" presetClass="entr" presetSubtype="8" fill="hold" nodeType="afterEffect">
                                  <p:stCondLst>
                                    <p:cond delay="0"/>
                                  </p:stCondLst>
                                  <p:childTnLst>
                                    <p:set>
                                      <p:cBhvr>
                                        <p:cTn id="16" dur="1" fill="hold">
                                          <p:stCondLst>
                                            <p:cond delay="0"/>
                                          </p:stCondLst>
                                        </p:cTn>
                                        <p:tgtEl>
                                          <p:spTgt spid="174092"/>
                                        </p:tgtEl>
                                        <p:attrNameLst>
                                          <p:attrName>style.visibility</p:attrName>
                                        </p:attrNameLst>
                                      </p:cBhvr>
                                      <p:to>
                                        <p:strVal val="visible"/>
                                      </p:to>
                                    </p:set>
                                    <p:anim calcmode="lin" valueType="num">
                                      <p:cBhvr additive="base">
                                        <p:cTn id="17" dur="500" fill="hold"/>
                                        <p:tgtEl>
                                          <p:spTgt spid="174092"/>
                                        </p:tgtEl>
                                        <p:attrNameLst>
                                          <p:attrName>ppt_x</p:attrName>
                                        </p:attrNameLst>
                                      </p:cBhvr>
                                      <p:tavLst>
                                        <p:tav tm="0">
                                          <p:val>
                                            <p:strVal val="0-#ppt_w/2"/>
                                          </p:val>
                                        </p:tav>
                                        <p:tav tm="100000">
                                          <p:val>
                                            <p:strVal val="#ppt_x"/>
                                          </p:val>
                                        </p:tav>
                                      </p:tavLst>
                                    </p:anim>
                                    <p:anim calcmode="lin" valueType="num">
                                      <p:cBhvr additive="base">
                                        <p:cTn id="18" dur="500" fill="hold"/>
                                        <p:tgtEl>
                                          <p:spTgt spid="174092"/>
                                        </p:tgtEl>
                                        <p:attrNameLst>
                                          <p:attrName>ppt_y</p:attrName>
                                        </p:attrNameLst>
                                      </p:cBhvr>
                                      <p:tavLst>
                                        <p:tav tm="0">
                                          <p:val>
                                            <p:strVal val="#ppt_y"/>
                                          </p:val>
                                        </p:tav>
                                        <p:tav tm="100000">
                                          <p:val>
                                            <p:strVal val="#ppt_y"/>
                                          </p:val>
                                        </p:tav>
                                      </p:tavLst>
                                    </p:anim>
                                  </p:childTnLst>
                                </p:cTn>
                              </p:par>
                            </p:childTnLst>
                          </p:cTn>
                        </p:par>
                        <p:par>
                          <p:cTn id="19" fill="hold">
                            <p:stCondLst>
                              <p:cond delay="2000"/>
                            </p:stCondLst>
                            <p:childTnLst>
                              <p:par>
                                <p:cTn id="20" presetID="9" presetClass="entr" presetSubtype="0" fill="hold" grpId="0" nodeType="afterEffect">
                                  <p:stCondLst>
                                    <p:cond delay="0"/>
                                  </p:stCondLst>
                                  <p:childTnLst>
                                    <p:set>
                                      <p:cBhvr>
                                        <p:cTn id="21" dur="1" fill="hold">
                                          <p:stCondLst>
                                            <p:cond delay="0"/>
                                          </p:stCondLst>
                                        </p:cTn>
                                        <p:tgtEl>
                                          <p:spTgt spid="174082"/>
                                        </p:tgtEl>
                                        <p:attrNameLst>
                                          <p:attrName>style.visibility</p:attrName>
                                        </p:attrNameLst>
                                      </p:cBhvr>
                                      <p:to>
                                        <p:strVal val="visible"/>
                                      </p:to>
                                    </p:set>
                                    <p:animEffect transition="in" filter="dissolve">
                                      <p:cBhvr>
                                        <p:cTn id="22" dur="500"/>
                                        <p:tgtEl>
                                          <p:spTgt spid="174082"/>
                                        </p:tgtEl>
                                      </p:cBhvr>
                                    </p:animEffect>
                                  </p:childTnLst>
                                </p:cTn>
                              </p:par>
                            </p:childTnLst>
                          </p:cTn>
                        </p:par>
                        <p:par>
                          <p:cTn id="23" fill="hold">
                            <p:stCondLst>
                              <p:cond delay="2500"/>
                            </p:stCondLst>
                            <p:childTnLst>
                              <p:par>
                                <p:cTn id="24" presetID="2" presetClass="entr" presetSubtype="8" fill="hold" grpId="0" nodeType="after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additive="base">
                                        <p:cTn id="26" dur="500" fill="hold"/>
                                        <p:tgtEl>
                                          <p:spTgt spid="22"/>
                                        </p:tgtEl>
                                        <p:attrNameLst>
                                          <p:attrName>ppt_x</p:attrName>
                                        </p:attrNameLst>
                                      </p:cBhvr>
                                      <p:tavLst>
                                        <p:tav tm="0">
                                          <p:val>
                                            <p:strVal val="0-#ppt_w/2"/>
                                          </p:val>
                                        </p:tav>
                                        <p:tav tm="100000">
                                          <p:val>
                                            <p:strVal val="#ppt_x"/>
                                          </p:val>
                                        </p:tav>
                                      </p:tavLst>
                                    </p:anim>
                                    <p:anim calcmode="lin" valueType="num">
                                      <p:cBhvr additive="base">
                                        <p:cTn id="27"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2" grpId="0" animBg="1"/>
      <p:bldP spid="174086" grpId="0"/>
      <p:bldP spid="2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17" name="Oval 216"/>
          <p:cNvSpPr/>
          <p:nvPr/>
        </p:nvSpPr>
        <p:spPr>
          <a:xfrm>
            <a:off x="2263552" y="1353344"/>
            <a:ext cx="6624736" cy="2592288"/>
          </a:xfrm>
          <a:prstGeom prst="ellipse">
            <a:avLst/>
          </a:prstGeom>
          <a:solidFill>
            <a:schemeClr val="accent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93" name="Curved Connector 92"/>
          <p:cNvCxnSpPr>
            <a:stCxn id="4" idx="2"/>
            <a:endCxn id="44" idx="0"/>
          </p:cNvCxnSpPr>
          <p:nvPr/>
        </p:nvCxnSpPr>
        <p:spPr>
          <a:xfrm rot="5400000">
            <a:off x="3253662" y="1731386"/>
            <a:ext cx="2592288" cy="1692188"/>
          </a:xfrm>
          <a:prstGeom prst="curvedConnector3">
            <a:avLst>
              <a:gd name="adj1" fmla="val 50000"/>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Shape 131"/>
          <p:cNvCxnSpPr>
            <a:stCxn id="3" idx="3"/>
            <a:endCxn id="126" idx="0"/>
          </p:cNvCxnSpPr>
          <p:nvPr/>
        </p:nvCxnSpPr>
        <p:spPr>
          <a:xfrm>
            <a:off x="3775720" y="993304"/>
            <a:ext cx="180020" cy="5112568"/>
          </a:xfrm>
          <a:prstGeom prst="bentConnector2">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103312" y="561256"/>
            <a:ext cx="1656184" cy="79208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2">
                    <a:lumMod val="50000"/>
                  </a:schemeClr>
                </a:solidFill>
              </a:rPr>
              <a:t>Κάπνισμα </a:t>
            </a:r>
            <a:endParaRPr lang="en-GB" b="1" dirty="0">
              <a:solidFill>
                <a:schemeClr val="tx2">
                  <a:lumMod val="50000"/>
                </a:schemeClr>
              </a:solidFill>
            </a:endParaRPr>
          </a:p>
        </p:txBody>
      </p:sp>
      <p:sp>
        <p:nvSpPr>
          <p:cNvPr id="3" name="Rectangle 2"/>
          <p:cNvSpPr/>
          <p:nvPr/>
        </p:nvSpPr>
        <p:spPr>
          <a:xfrm>
            <a:off x="2191544" y="633264"/>
            <a:ext cx="1584176" cy="72008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2">
                    <a:lumMod val="50000"/>
                  </a:schemeClr>
                </a:solidFill>
              </a:rPr>
              <a:t>Κακή διατροφή </a:t>
            </a:r>
            <a:endParaRPr lang="en-GB" b="1" dirty="0">
              <a:solidFill>
                <a:schemeClr val="tx2">
                  <a:lumMod val="50000"/>
                </a:schemeClr>
              </a:solidFill>
            </a:endParaRPr>
          </a:p>
        </p:txBody>
      </p:sp>
      <p:sp>
        <p:nvSpPr>
          <p:cNvPr id="4" name="Rectangle 3"/>
          <p:cNvSpPr/>
          <p:nvPr/>
        </p:nvSpPr>
        <p:spPr>
          <a:xfrm>
            <a:off x="4423792" y="561256"/>
            <a:ext cx="1944216" cy="72008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2">
                    <a:lumMod val="50000"/>
                  </a:schemeClr>
                </a:solidFill>
              </a:rPr>
              <a:t>Έλλειψη Γυμναστικής</a:t>
            </a:r>
            <a:endParaRPr lang="en-GB" b="1" dirty="0">
              <a:solidFill>
                <a:schemeClr val="tx2">
                  <a:lumMod val="50000"/>
                </a:schemeClr>
              </a:solidFill>
            </a:endParaRPr>
          </a:p>
        </p:txBody>
      </p:sp>
      <p:sp>
        <p:nvSpPr>
          <p:cNvPr id="5" name="Rectangle 4"/>
          <p:cNvSpPr/>
          <p:nvPr/>
        </p:nvSpPr>
        <p:spPr>
          <a:xfrm>
            <a:off x="6872064" y="489248"/>
            <a:ext cx="1800200" cy="72008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2">
                    <a:lumMod val="50000"/>
                  </a:schemeClr>
                </a:solidFill>
              </a:rPr>
              <a:t>Αλκοόλ</a:t>
            </a:r>
            <a:endParaRPr lang="en-GB" b="1" dirty="0">
              <a:solidFill>
                <a:schemeClr val="tx2">
                  <a:lumMod val="50000"/>
                </a:schemeClr>
              </a:solidFill>
            </a:endParaRPr>
          </a:p>
        </p:txBody>
      </p:sp>
      <p:sp>
        <p:nvSpPr>
          <p:cNvPr id="9" name="Rounded Rectangle 8"/>
          <p:cNvSpPr/>
          <p:nvPr/>
        </p:nvSpPr>
        <p:spPr>
          <a:xfrm>
            <a:off x="895400" y="5889848"/>
            <a:ext cx="2016224" cy="747464"/>
          </a:xfrm>
          <a:prstGeom prst="roundRect">
            <a:avLst/>
          </a:prstGeom>
          <a:noFill/>
          <a:ln w="9525">
            <a:solidFill>
              <a:srgbClr val="800000"/>
            </a:solidFill>
            <a:miter lim="800000"/>
            <a:headEnd/>
            <a:tailEnd/>
          </a:ln>
          <a:effectLst/>
        </p:spPr>
        <p:txBody>
          <a:bodyPr wrap="none" anchor="ctr"/>
          <a:lstStyle/>
          <a:p>
            <a:pPr algn="ctr" eaLnBrk="0" fontAlgn="base" hangingPunct="0">
              <a:lnSpc>
                <a:spcPct val="70000"/>
              </a:lnSpc>
              <a:spcBef>
                <a:spcPct val="0"/>
              </a:spcBef>
              <a:spcAft>
                <a:spcPct val="0"/>
              </a:spcAft>
              <a:defRPr/>
            </a:pPr>
            <a:r>
              <a:rPr lang="el-GR" sz="1600" b="1" dirty="0">
                <a:solidFill>
                  <a:srgbClr val="002060"/>
                </a:solidFill>
                <a:latin typeface="Calibri" panose="020F0502020204030204" pitchFamily="34" charset="0"/>
              </a:rPr>
              <a:t>Καρκίνος Παχέως </a:t>
            </a:r>
            <a:endParaRPr lang="el-GR" sz="1600" b="1" dirty="0" smtClean="0">
              <a:solidFill>
                <a:srgbClr val="002060"/>
              </a:solidFill>
              <a:latin typeface="Calibri" panose="020F0502020204030204" pitchFamily="34" charset="0"/>
            </a:endParaRPr>
          </a:p>
          <a:p>
            <a:pPr algn="ctr" eaLnBrk="0" fontAlgn="base" hangingPunct="0">
              <a:lnSpc>
                <a:spcPct val="70000"/>
              </a:lnSpc>
              <a:spcBef>
                <a:spcPct val="0"/>
              </a:spcBef>
              <a:spcAft>
                <a:spcPct val="0"/>
              </a:spcAft>
              <a:defRPr/>
            </a:pPr>
            <a:r>
              <a:rPr lang="el-GR" sz="1600" b="1" dirty="0" smtClean="0">
                <a:solidFill>
                  <a:srgbClr val="002060"/>
                </a:solidFill>
                <a:latin typeface="Calibri" panose="020F0502020204030204" pitchFamily="34" charset="0"/>
              </a:rPr>
              <a:t>εντέρου</a:t>
            </a:r>
            <a:endParaRPr lang="en-GB" sz="1600" b="1" dirty="0">
              <a:solidFill>
                <a:srgbClr val="002060"/>
              </a:solidFill>
              <a:latin typeface="Calibri" panose="020F0502020204030204" pitchFamily="34" charset="0"/>
            </a:endParaRPr>
          </a:p>
        </p:txBody>
      </p:sp>
      <p:sp>
        <p:nvSpPr>
          <p:cNvPr id="10" name="Rounded Rectangle 9"/>
          <p:cNvSpPr/>
          <p:nvPr/>
        </p:nvSpPr>
        <p:spPr>
          <a:xfrm>
            <a:off x="2479576" y="2073424"/>
            <a:ext cx="2016224" cy="720080"/>
          </a:xfrm>
          <a:prstGeom prst="roundRect">
            <a:avLst/>
          </a:prstGeom>
          <a:gradFill>
            <a:gsLst>
              <a:gs pos="0">
                <a:srgbClr val="E6DCAC"/>
              </a:gs>
              <a:gs pos="12000">
                <a:srgbClr val="E6D78A"/>
              </a:gs>
              <a:gs pos="30000">
                <a:srgbClr val="C7AC4C"/>
              </a:gs>
              <a:gs pos="45000">
                <a:srgbClr val="E6D78A"/>
              </a:gs>
              <a:gs pos="77000">
                <a:srgbClr val="C7AC4C"/>
              </a:gs>
              <a:gs pos="100000">
                <a:srgbClr val="E6DCAC"/>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a:solidFill>
                  <a:schemeClr val="tx1">
                    <a:lumMod val="95000"/>
                    <a:lumOff val="5000"/>
                  </a:schemeClr>
                </a:solidFill>
              </a:rPr>
              <a:t>Υψηλή Αρτηριακή Πίεση</a:t>
            </a:r>
            <a:endParaRPr lang="en-GB" sz="1600" b="1" dirty="0">
              <a:solidFill>
                <a:schemeClr val="tx1">
                  <a:lumMod val="95000"/>
                  <a:lumOff val="5000"/>
                </a:schemeClr>
              </a:solidFill>
            </a:endParaRPr>
          </a:p>
        </p:txBody>
      </p:sp>
      <p:sp>
        <p:nvSpPr>
          <p:cNvPr id="15" name="Rounded Rectangle 14"/>
          <p:cNvSpPr/>
          <p:nvPr/>
        </p:nvSpPr>
        <p:spPr>
          <a:xfrm>
            <a:off x="5143872" y="6249888"/>
            <a:ext cx="1224136" cy="576064"/>
          </a:xfrm>
          <a:prstGeom prst="roundRect">
            <a:avLst/>
          </a:prstGeom>
          <a:noFill/>
          <a:ln w="9525">
            <a:solidFill>
              <a:srgbClr val="800000"/>
            </a:solidFill>
            <a:miter lim="800000"/>
            <a:headEnd/>
            <a:tailEnd/>
          </a:ln>
          <a:effectLst/>
        </p:spPr>
        <p:txBody>
          <a:bodyPr wrap="none" anchor="ctr"/>
          <a:lstStyle/>
          <a:p>
            <a:pPr algn="ctr" eaLnBrk="0" fontAlgn="base" hangingPunct="0">
              <a:lnSpc>
                <a:spcPct val="70000"/>
              </a:lnSpc>
              <a:spcBef>
                <a:spcPct val="0"/>
              </a:spcBef>
              <a:spcAft>
                <a:spcPct val="0"/>
              </a:spcAft>
              <a:defRPr/>
            </a:pPr>
            <a:r>
              <a:rPr lang="el-GR" sz="1600" b="1" dirty="0">
                <a:solidFill>
                  <a:srgbClr val="002060"/>
                </a:solidFill>
                <a:latin typeface="Calibri" panose="020F0502020204030204" pitchFamily="34" charset="0"/>
              </a:rPr>
              <a:t>Καρκίνος </a:t>
            </a:r>
            <a:endParaRPr lang="el-GR" sz="1600" b="1" dirty="0" smtClean="0">
              <a:solidFill>
                <a:srgbClr val="002060"/>
              </a:solidFill>
              <a:latin typeface="Calibri" panose="020F0502020204030204" pitchFamily="34" charset="0"/>
            </a:endParaRPr>
          </a:p>
          <a:p>
            <a:pPr algn="ctr" eaLnBrk="0" fontAlgn="base" hangingPunct="0">
              <a:lnSpc>
                <a:spcPct val="70000"/>
              </a:lnSpc>
              <a:spcBef>
                <a:spcPct val="0"/>
              </a:spcBef>
              <a:spcAft>
                <a:spcPct val="0"/>
              </a:spcAft>
              <a:defRPr/>
            </a:pPr>
            <a:r>
              <a:rPr lang="el-GR" sz="1600" b="1" dirty="0" smtClean="0">
                <a:solidFill>
                  <a:srgbClr val="002060"/>
                </a:solidFill>
                <a:latin typeface="Calibri" panose="020F0502020204030204" pitchFamily="34" charset="0"/>
              </a:rPr>
              <a:t>Προστάτη </a:t>
            </a:r>
            <a:endParaRPr lang="en-GB" sz="1600" b="1" dirty="0">
              <a:solidFill>
                <a:srgbClr val="002060"/>
              </a:solidFill>
              <a:latin typeface="Calibri" panose="020F0502020204030204" pitchFamily="34" charset="0"/>
            </a:endParaRPr>
          </a:p>
        </p:txBody>
      </p:sp>
      <p:sp>
        <p:nvSpPr>
          <p:cNvPr id="16" name="Rounded Rectangle 15"/>
          <p:cNvSpPr/>
          <p:nvPr/>
        </p:nvSpPr>
        <p:spPr>
          <a:xfrm>
            <a:off x="7088088" y="3873624"/>
            <a:ext cx="1440160" cy="720080"/>
          </a:xfrm>
          <a:prstGeom prst="roundRect">
            <a:avLst/>
          </a:prstGeom>
          <a:noFill/>
          <a:ln w="9525">
            <a:solidFill>
              <a:srgbClr val="800000"/>
            </a:solidFill>
            <a:miter lim="800000"/>
            <a:headEnd/>
            <a:tailEnd/>
          </a:ln>
          <a:effectLst/>
        </p:spPr>
        <p:txBody>
          <a:bodyPr wrap="none" anchor="ctr"/>
          <a:lstStyle/>
          <a:p>
            <a:pPr algn="ctr" eaLnBrk="0" fontAlgn="base" hangingPunct="0">
              <a:lnSpc>
                <a:spcPct val="70000"/>
              </a:lnSpc>
              <a:spcBef>
                <a:spcPct val="0"/>
              </a:spcBef>
              <a:spcAft>
                <a:spcPct val="0"/>
              </a:spcAft>
              <a:defRPr/>
            </a:pPr>
            <a:r>
              <a:rPr lang="el-GR" sz="1600" b="1" dirty="0">
                <a:solidFill>
                  <a:srgbClr val="002060"/>
                </a:solidFill>
                <a:latin typeface="Calibri" panose="020F0502020204030204" pitchFamily="34" charset="0"/>
              </a:rPr>
              <a:t>Πνευματική </a:t>
            </a:r>
            <a:endParaRPr lang="el-GR" sz="1600" b="1" dirty="0" smtClean="0">
              <a:solidFill>
                <a:srgbClr val="002060"/>
              </a:solidFill>
              <a:latin typeface="Calibri" panose="020F0502020204030204" pitchFamily="34" charset="0"/>
            </a:endParaRPr>
          </a:p>
          <a:p>
            <a:pPr algn="ctr" eaLnBrk="0" fontAlgn="base" hangingPunct="0">
              <a:lnSpc>
                <a:spcPct val="70000"/>
              </a:lnSpc>
              <a:spcBef>
                <a:spcPct val="0"/>
              </a:spcBef>
              <a:spcAft>
                <a:spcPct val="0"/>
              </a:spcAft>
              <a:defRPr/>
            </a:pPr>
            <a:r>
              <a:rPr lang="el-GR" sz="1600" b="1" dirty="0" smtClean="0">
                <a:solidFill>
                  <a:srgbClr val="002060"/>
                </a:solidFill>
                <a:latin typeface="Calibri" panose="020F0502020204030204" pitchFamily="34" charset="0"/>
              </a:rPr>
              <a:t>αστάθεια</a:t>
            </a:r>
            <a:endParaRPr lang="en-GB" sz="1600" b="1" dirty="0">
              <a:solidFill>
                <a:srgbClr val="002060"/>
              </a:solidFill>
              <a:latin typeface="Calibri" panose="020F0502020204030204" pitchFamily="34" charset="0"/>
            </a:endParaRPr>
          </a:p>
        </p:txBody>
      </p:sp>
      <p:sp>
        <p:nvSpPr>
          <p:cNvPr id="17" name="Rounded Rectangle 16"/>
          <p:cNvSpPr/>
          <p:nvPr/>
        </p:nvSpPr>
        <p:spPr>
          <a:xfrm>
            <a:off x="6800056" y="4881736"/>
            <a:ext cx="2016224" cy="1152128"/>
          </a:xfrm>
          <a:prstGeom prst="roundRect">
            <a:avLst/>
          </a:prstGeom>
          <a:noFill/>
          <a:ln w="9525">
            <a:solidFill>
              <a:srgbClr val="800000"/>
            </a:solidFill>
            <a:miter lim="800000"/>
            <a:headEnd/>
            <a:tailEnd/>
          </a:ln>
          <a:effectLst/>
        </p:spPr>
        <p:txBody>
          <a:bodyPr wrap="none" anchor="ctr"/>
          <a:lstStyle/>
          <a:p>
            <a:pPr algn="ctr" eaLnBrk="0" fontAlgn="base" hangingPunct="0">
              <a:lnSpc>
                <a:spcPct val="70000"/>
              </a:lnSpc>
              <a:spcBef>
                <a:spcPct val="0"/>
              </a:spcBef>
              <a:spcAft>
                <a:spcPct val="0"/>
              </a:spcAft>
              <a:defRPr/>
            </a:pPr>
            <a:r>
              <a:rPr lang="el-GR" sz="1600" b="1" dirty="0">
                <a:solidFill>
                  <a:srgbClr val="002060"/>
                </a:solidFill>
                <a:latin typeface="Calibri" panose="020F0502020204030204" pitchFamily="34" charset="0"/>
              </a:rPr>
              <a:t>Καρκίνος </a:t>
            </a:r>
            <a:endParaRPr lang="el-GR" sz="1600" b="1" dirty="0" smtClean="0">
              <a:solidFill>
                <a:srgbClr val="002060"/>
              </a:solidFill>
              <a:latin typeface="Calibri" panose="020F0502020204030204" pitchFamily="34" charset="0"/>
            </a:endParaRPr>
          </a:p>
          <a:p>
            <a:pPr algn="ctr" eaLnBrk="0" fontAlgn="base" hangingPunct="0">
              <a:lnSpc>
                <a:spcPct val="70000"/>
              </a:lnSpc>
              <a:spcBef>
                <a:spcPct val="0"/>
              </a:spcBef>
              <a:spcAft>
                <a:spcPct val="0"/>
              </a:spcAft>
              <a:defRPr/>
            </a:pPr>
            <a:r>
              <a:rPr lang="el-GR" sz="1600" b="1" dirty="0" smtClean="0">
                <a:solidFill>
                  <a:srgbClr val="002060"/>
                </a:solidFill>
                <a:latin typeface="Calibri" panose="020F0502020204030204" pitchFamily="34" charset="0"/>
              </a:rPr>
              <a:t>στόματος</a:t>
            </a:r>
            <a:r>
              <a:rPr lang="el-GR" sz="1600" b="1" dirty="0">
                <a:solidFill>
                  <a:srgbClr val="002060"/>
                </a:solidFill>
                <a:latin typeface="Calibri" panose="020F0502020204030204" pitchFamily="34" charset="0"/>
              </a:rPr>
              <a:t>, φάρυγγα, </a:t>
            </a:r>
            <a:endParaRPr lang="el-GR" sz="1600" b="1" dirty="0" smtClean="0">
              <a:solidFill>
                <a:srgbClr val="002060"/>
              </a:solidFill>
              <a:latin typeface="Calibri" panose="020F0502020204030204" pitchFamily="34" charset="0"/>
            </a:endParaRPr>
          </a:p>
          <a:p>
            <a:pPr algn="ctr" eaLnBrk="0" fontAlgn="base" hangingPunct="0">
              <a:lnSpc>
                <a:spcPct val="70000"/>
              </a:lnSpc>
              <a:spcBef>
                <a:spcPct val="0"/>
              </a:spcBef>
              <a:spcAft>
                <a:spcPct val="0"/>
              </a:spcAft>
              <a:defRPr/>
            </a:pPr>
            <a:r>
              <a:rPr lang="el-GR" sz="1600" b="1" dirty="0" smtClean="0">
                <a:solidFill>
                  <a:srgbClr val="002060"/>
                </a:solidFill>
                <a:latin typeface="Calibri" panose="020F0502020204030204" pitchFamily="34" charset="0"/>
              </a:rPr>
              <a:t>λάρυγγα</a:t>
            </a:r>
            <a:r>
              <a:rPr lang="el-GR" sz="1600" b="1" dirty="0">
                <a:solidFill>
                  <a:srgbClr val="002060"/>
                </a:solidFill>
                <a:latin typeface="Calibri" panose="020F0502020204030204" pitchFamily="34" charset="0"/>
              </a:rPr>
              <a:t>, οισοφάγου </a:t>
            </a:r>
            <a:endParaRPr lang="el-GR" sz="1600" b="1" dirty="0" smtClean="0">
              <a:solidFill>
                <a:srgbClr val="002060"/>
              </a:solidFill>
              <a:latin typeface="Calibri" panose="020F0502020204030204" pitchFamily="34" charset="0"/>
            </a:endParaRPr>
          </a:p>
          <a:p>
            <a:pPr algn="ctr" eaLnBrk="0" fontAlgn="base" hangingPunct="0">
              <a:lnSpc>
                <a:spcPct val="70000"/>
              </a:lnSpc>
              <a:spcBef>
                <a:spcPct val="0"/>
              </a:spcBef>
              <a:spcAft>
                <a:spcPct val="0"/>
              </a:spcAft>
              <a:defRPr/>
            </a:pPr>
            <a:r>
              <a:rPr lang="el-GR" sz="1600" b="1" dirty="0" smtClean="0">
                <a:solidFill>
                  <a:srgbClr val="002060"/>
                </a:solidFill>
                <a:latin typeface="Calibri" panose="020F0502020204030204" pitchFamily="34" charset="0"/>
              </a:rPr>
              <a:t>και </a:t>
            </a:r>
            <a:r>
              <a:rPr lang="el-GR" sz="1600" b="1" dirty="0">
                <a:solidFill>
                  <a:srgbClr val="002060"/>
                </a:solidFill>
                <a:latin typeface="Calibri" panose="020F0502020204030204" pitchFamily="34" charset="0"/>
              </a:rPr>
              <a:t>Συκωτιού  </a:t>
            </a:r>
            <a:endParaRPr lang="en-GB" sz="1600" b="1" dirty="0">
              <a:solidFill>
                <a:srgbClr val="002060"/>
              </a:solidFill>
              <a:latin typeface="Calibri" panose="020F0502020204030204" pitchFamily="34" charset="0"/>
            </a:endParaRPr>
          </a:p>
        </p:txBody>
      </p:sp>
      <p:cxnSp>
        <p:nvCxnSpPr>
          <p:cNvPr id="27" name="Shape 26"/>
          <p:cNvCxnSpPr>
            <a:stCxn id="2" idx="2"/>
            <a:endCxn id="6" idx="1"/>
          </p:cNvCxnSpPr>
          <p:nvPr/>
        </p:nvCxnSpPr>
        <p:spPr>
          <a:xfrm rot="5400000">
            <a:off x="-400744" y="1929408"/>
            <a:ext cx="1908212" cy="756084"/>
          </a:xfrm>
          <a:prstGeom prst="bentConnector4">
            <a:avLst>
              <a:gd name="adj1" fmla="val 37736"/>
              <a:gd name="adj2" fmla="val 130235"/>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9" name="Shape 28"/>
          <p:cNvCxnSpPr>
            <a:stCxn id="2" idx="2"/>
            <a:endCxn id="7" idx="3"/>
          </p:cNvCxnSpPr>
          <p:nvPr/>
        </p:nvCxnSpPr>
        <p:spPr>
          <a:xfrm rot="16200000" flipH="1">
            <a:off x="13302" y="2271446"/>
            <a:ext cx="2952328" cy="1116124"/>
          </a:xfrm>
          <a:prstGeom prst="bentConnector4">
            <a:avLst>
              <a:gd name="adj1" fmla="val 16926"/>
              <a:gd name="adj2" fmla="val 120482"/>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2" idx="1"/>
            <a:endCxn id="9" idx="1"/>
          </p:cNvCxnSpPr>
          <p:nvPr/>
        </p:nvCxnSpPr>
        <p:spPr>
          <a:xfrm rot="10800000" flipH="1" flipV="1">
            <a:off x="103312" y="957300"/>
            <a:ext cx="792088" cy="5306280"/>
          </a:xfrm>
          <a:prstGeom prst="bentConnector3">
            <a:avLst>
              <a:gd name="adj1" fmla="val -8184"/>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44" name="Rounded Rectangle 43"/>
          <p:cNvSpPr/>
          <p:nvPr/>
        </p:nvSpPr>
        <p:spPr>
          <a:xfrm>
            <a:off x="2695600" y="3873624"/>
            <a:ext cx="2016224" cy="648072"/>
          </a:xfrm>
          <a:prstGeom prst="roundRect">
            <a:avLst/>
          </a:prstGeom>
          <a:noFill/>
          <a:ln w="9525">
            <a:solidFill>
              <a:srgbClr val="800000"/>
            </a:solidFill>
            <a:miter lim="800000"/>
            <a:headEnd/>
            <a:tailEnd/>
          </a:ln>
          <a:effectLst/>
        </p:spPr>
        <p:txBody>
          <a:bodyPr wrap="none" anchor="ctr"/>
          <a:lstStyle/>
          <a:p>
            <a:pPr algn="ctr" eaLnBrk="0" fontAlgn="base" hangingPunct="0">
              <a:lnSpc>
                <a:spcPct val="70000"/>
              </a:lnSpc>
              <a:spcBef>
                <a:spcPct val="0"/>
              </a:spcBef>
              <a:spcAft>
                <a:spcPct val="0"/>
              </a:spcAft>
              <a:defRPr/>
            </a:pPr>
            <a:r>
              <a:rPr lang="el-GR" sz="1600" b="1" dirty="0">
                <a:solidFill>
                  <a:srgbClr val="002060"/>
                </a:solidFill>
                <a:latin typeface="Calibri" panose="020F0502020204030204" pitchFamily="34" charset="0"/>
              </a:rPr>
              <a:t>Καρδιοπάθεια</a:t>
            </a:r>
          </a:p>
          <a:p>
            <a:pPr algn="ctr" eaLnBrk="0" fontAlgn="base" hangingPunct="0">
              <a:lnSpc>
                <a:spcPct val="70000"/>
              </a:lnSpc>
              <a:spcBef>
                <a:spcPct val="0"/>
              </a:spcBef>
              <a:spcAft>
                <a:spcPct val="0"/>
              </a:spcAft>
              <a:defRPr/>
            </a:pPr>
            <a:r>
              <a:rPr lang="el-GR" sz="1600" b="1" dirty="0">
                <a:solidFill>
                  <a:srgbClr val="002060"/>
                </a:solidFill>
                <a:latin typeface="Calibri" panose="020F0502020204030204" pitchFamily="34" charset="0"/>
              </a:rPr>
              <a:t>Εγκεφαλικά</a:t>
            </a:r>
            <a:endParaRPr lang="en-GB" sz="1600" b="1" dirty="0">
              <a:solidFill>
                <a:srgbClr val="002060"/>
              </a:solidFill>
              <a:latin typeface="Calibri" panose="020F0502020204030204" pitchFamily="34" charset="0"/>
            </a:endParaRPr>
          </a:p>
        </p:txBody>
      </p:sp>
      <p:cxnSp>
        <p:nvCxnSpPr>
          <p:cNvPr id="46" name="Curved Connector 45"/>
          <p:cNvCxnSpPr>
            <a:stCxn id="2" idx="3"/>
            <a:endCxn id="44" idx="1"/>
          </p:cNvCxnSpPr>
          <p:nvPr/>
        </p:nvCxnSpPr>
        <p:spPr>
          <a:xfrm>
            <a:off x="1759496" y="957300"/>
            <a:ext cx="936104" cy="3240360"/>
          </a:xfrm>
          <a:prstGeom prst="curved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8" name="Elbow Connector 47"/>
          <p:cNvCxnSpPr>
            <a:stCxn id="10" idx="2"/>
            <a:endCxn id="44" idx="0"/>
          </p:cNvCxnSpPr>
          <p:nvPr/>
        </p:nvCxnSpPr>
        <p:spPr>
          <a:xfrm rot="16200000" flipH="1">
            <a:off x="3055640" y="3225552"/>
            <a:ext cx="1080120" cy="216024"/>
          </a:xfrm>
          <a:prstGeom prst="bentConnector3">
            <a:avLst>
              <a:gd name="adj1" fmla="val 50000"/>
            </a:avLst>
          </a:prstGeom>
          <a:ln w="25400">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4" name="Shape 53"/>
          <p:cNvCxnSpPr>
            <a:stCxn id="10" idx="3"/>
            <a:endCxn id="11" idx="0"/>
          </p:cNvCxnSpPr>
          <p:nvPr/>
        </p:nvCxnSpPr>
        <p:spPr>
          <a:xfrm>
            <a:off x="4495800" y="2433464"/>
            <a:ext cx="1332148" cy="864096"/>
          </a:xfrm>
          <a:prstGeom prst="curvedConnector2">
            <a:avLst/>
          </a:prstGeom>
          <a:ln w="25400">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6" name="Curved Connector 55"/>
          <p:cNvCxnSpPr>
            <a:stCxn id="12" idx="2"/>
            <a:endCxn id="11" idx="0"/>
          </p:cNvCxnSpPr>
          <p:nvPr/>
        </p:nvCxnSpPr>
        <p:spPr>
          <a:xfrm rot="5400000">
            <a:off x="5539916" y="3009528"/>
            <a:ext cx="576064" cy="12700"/>
          </a:xfrm>
          <a:prstGeom prst="curvedConnector3">
            <a:avLst>
              <a:gd name="adj1" fmla="val 50000"/>
            </a:avLst>
          </a:prstGeom>
          <a:ln w="25400">
            <a:solidFill>
              <a:srgbClr val="00B05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8" name="Curved Connector 57"/>
          <p:cNvCxnSpPr>
            <a:stCxn id="5" idx="2"/>
            <a:endCxn id="11" idx="0"/>
          </p:cNvCxnSpPr>
          <p:nvPr/>
        </p:nvCxnSpPr>
        <p:spPr>
          <a:xfrm rot="5400000">
            <a:off x="5755940" y="1281336"/>
            <a:ext cx="2088232" cy="1944216"/>
          </a:xfrm>
          <a:prstGeom prst="curvedConnector3">
            <a:avLst>
              <a:gd name="adj1" fmla="val 50000"/>
            </a:avLst>
          </a:prstGeom>
          <a:ln w="254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hape 62"/>
          <p:cNvCxnSpPr>
            <a:stCxn id="12" idx="3"/>
            <a:endCxn id="13" idx="1"/>
          </p:cNvCxnSpPr>
          <p:nvPr/>
        </p:nvCxnSpPr>
        <p:spPr>
          <a:xfrm>
            <a:off x="6512024" y="2397460"/>
            <a:ext cx="216024" cy="324036"/>
          </a:xfrm>
          <a:prstGeom prst="bentConnector3">
            <a:avLst>
              <a:gd name="adj1" fmla="val 50000"/>
            </a:avLst>
          </a:prstGeom>
          <a:ln w="25400">
            <a:solidFill>
              <a:srgbClr val="00B05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7" name="Curved Connector 66"/>
          <p:cNvCxnSpPr>
            <a:stCxn id="5" idx="2"/>
            <a:endCxn id="16" idx="0"/>
          </p:cNvCxnSpPr>
          <p:nvPr/>
        </p:nvCxnSpPr>
        <p:spPr>
          <a:xfrm rot="16200000" flipH="1">
            <a:off x="6458018" y="2523474"/>
            <a:ext cx="2664296" cy="36004"/>
          </a:xfrm>
          <a:prstGeom prst="curvedConnector3">
            <a:avLst>
              <a:gd name="adj1" fmla="val 50000"/>
            </a:avLst>
          </a:prstGeom>
          <a:ln w="254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Curved Connector 68"/>
          <p:cNvCxnSpPr>
            <a:stCxn id="5" idx="3"/>
            <a:endCxn id="17" idx="3"/>
          </p:cNvCxnSpPr>
          <p:nvPr/>
        </p:nvCxnSpPr>
        <p:spPr>
          <a:xfrm>
            <a:off x="8672264" y="849288"/>
            <a:ext cx="144016" cy="4608512"/>
          </a:xfrm>
          <a:prstGeom prst="curvedConnector3">
            <a:avLst>
              <a:gd name="adj1" fmla="val 258732"/>
            </a:avLst>
          </a:prstGeom>
          <a:ln w="254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hape 79"/>
          <p:cNvCxnSpPr>
            <a:stCxn id="10" idx="3"/>
            <a:endCxn id="14" idx="0"/>
          </p:cNvCxnSpPr>
          <p:nvPr/>
        </p:nvCxnSpPr>
        <p:spPr>
          <a:xfrm>
            <a:off x="4495800" y="2433464"/>
            <a:ext cx="1332148" cy="3024336"/>
          </a:xfrm>
          <a:prstGeom prst="curvedConnector2">
            <a:avLst/>
          </a:prstGeom>
          <a:ln w="25400">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85" name="Curved Connector 84"/>
          <p:cNvCxnSpPr>
            <a:stCxn id="11" idx="2"/>
            <a:endCxn id="14" idx="0"/>
          </p:cNvCxnSpPr>
          <p:nvPr/>
        </p:nvCxnSpPr>
        <p:spPr>
          <a:xfrm rot="5400000">
            <a:off x="4999856" y="4629708"/>
            <a:ext cx="1656184" cy="12700"/>
          </a:xfrm>
          <a:prstGeom prst="curvedConnector3">
            <a:avLst>
              <a:gd name="adj1" fmla="val 50000"/>
            </a:avLst>
          </a:prstGeom>
          <a:ln w="25400">
            <a:solidFill>
              <a:srgbClr val="00B05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89" name="Curved Connector 88"/>
          <p:cNvCxnSpPr>
            <a:stCxn id="4" idx="2"/>
            <a:endCxn id="10" idx="0"/>
          </p:cNvCxnSpPr>
          <p:nvPr/>
        </p:nvCxnSpPr>
        <p:spPr>
          <a:xfrm rot="5400000">
            <a:off x="4045750" y="723274"/>
            <a:ext cx="792088" cy="1908212"/>
          </a:xfrm>
          <a:prstGeom prst="curvedConnector3">
            <a:avLst>
              <a:gd name="adj1" fmla="val 50000"/>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91" name="Curved Connector 90"/>
          <p:cNvCxnSpPr>
            <a:stCxn id="4" idx="2"/>
            <a:endCxn id="12" idx="0"/>
          </p:cNvCxnSpPr>
          <p:nvPr/>
        </p:nvCxnSpPr>
        <p:spPr>
          <a:xfrm rot="16200000" flipH="1">
            <a:off x="5215880" y="1461356"/>
            <a:ext cx="792088" cy="432048"/>
          </a:xfrm>
          <a:prstGeom prst="curvedConnector3">
            <a:avLst>
              <a:gd name="adj1" fmla="val 50000"/>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96" name="Curved Connector 95"/>
          <p:cNvCxnSpPr>
            <a:stCxn id="2" idx="3"/>
            <a:endCxn id="8" idx="1"/>
          </p:cNvCxnSpPr>
          <p:nvPr/>
        </p:nvCxnSpPr>
        <p:spPr>
          <a:xfrm>
            <a:off x="1759496" y="957300"/>
            <a:ext cx="648072" cy="4248472"/>
          </a:xfrm>
          <a:prstGeom prst="curved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03" name="Shape 102"/>
          <p:cNvCxnSpPr>
            <a:stCxn id="3" idx="3"/>
            <a:endCxn id="15" idx="0"/>
          </p:cNvCxnSpPr>
          <p:nvPr/>
        </p:nvCxnSpPr>
        <p:spPr>
          <a:xfrm>
            <a:off x="3775720" y="993304"/>
            <a:ext cx="1980220" cy="5256584"/>
          </a:xfrm>
          <a:prstGeom prst="curvedConnector2">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13" name="Shape 112"/>
          <p:cNvCxnSpPr>
            <a:stCxn id="12" idx="1"/>
            <a:endCxn id="15" idx="0"/>
          </p:cNvCxnSpPr>
          <p:nvPr/>
        </p:nvCxnSpPr>
        <p:spPr>
          <a:xfrm rot="10800000" flipH="1" flipV="1">
            <a:off x="5143872" y="2397460"/>
            <a:ext cx="612068" cy="3852428"/>
          </a:xfrm>
          <a:prstGeom prst="bentConnector4">
            <a:avLst>
              <a:gd name="adj1" fmla="val -37349"/>
              <a:gd name="adj2" fmla="val 54206"/>
            </a:avLst>
          </a:prstGeom>
          <a:ln w="25400">
            <a:solidFill>
              <a:srgbClr val="00B05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a:stCxn id="3" idx="2"/>
            <a:endCxn id="10" idx="0"/>
          </p:cNvCxnSpPr>
          <p:nvPr/>
        </p:nvCxnSpPr>
        <p:spPr>
          <a:xfrm>
            <a:off x="2983632" y="1353344"/>
            <a:ext cx="504056" cy="720080"/>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a:stCxn id="3" idx="2"/>
            <a:endCxn id="12" idx="0"/>
          </p:cNvCxnSpPr>
          <p:nvPr/>
        </p:nvCxnSpPr>
        <p:spPr>
          <a:xfrm>
            <a:off x="2983632" y="1353344"/>
            <a:ext cx="2844316" cy="720080"/>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19" name="Shape 118"/>
          <p:cNvCxnSpPr>
            <a:stCxn id="3" idx="1"/>
            <a:endCxn id="9" idx="0"/>
          </p:cNvCxnSpPr>
          <p:nvPr/>
        </p:nvCxnSpPr>
        <p:spPr>
          <a:xfrm rot="10800000" flipV="1">
            <a:off x="1903512" y="993304"/>
            <a:ext cx="288032" cy="4896544"/>
          </a:xfrm>
          <a:prstGeom prst="curvedConnector2">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26" name="Rounded Rectangle 125"/>
          <p:cNvSpPr/>
          <p:nvPr/>
        </p:nvSpPr>
        <p:spPr>
          <a:xfrm>
            <a:off x="3343672" y="6105872"/>
            <a:ext cx="1224136" cy="576064"/>
          </a:xfrm>
          <a:prstGeom prst="roundRect">
            <a:avLst/>
          </a:prstGeom>
          <a:noFill/>
          <a:ln w="9525">
            <a:solidFill>
              <a:srgbClr val="800000"/>
            </a:solidFill>
            <a:miter lim="800000"/>
            <a:headEnd/>
            <a:tailEnd/>
          </a:ln>
          <a:effectLst/>
        </p:spPr>
        <p:txBody>
          <a:bodyPr wrap="none" anchor="ctr"/>
          <a:lstStyle/>
          <a:p>
            <a:pPr algn="ctr" eaLnBrk="0" fontAlgn="base" hangingPunct="0">
              <a:lnSpc>
                <a:spcPct val="70000"/>
              </a:lnSpc>
              <a:spcBef>
                <a:spcPct val="0"/>
              </a:spcBef>
              <a:spcAft>
                <a:spcPct val="0"/>
              </a:spcAft>
              <a:defRPr/>
            </a:pPr>
            <a:r>
              <a:rPr lang="el-GR" sz="1600" b="1" dirty="0" smtClean="0">
                <a:solidFill>
                  <a:srgbClr val="002060"/>
                </a:solidFill>
                <a:latin typeface="Calibri" panose="020F0502020204030204" pitchFamily="34" charset="0"/>
              </a:rPr>
              <a:t>Καρκίνος</a:t>
            </a:r>
          </a:p>
          <a:p>
            <a:pPr algn="ctr" eaLnBrk="0" fontAlgn="base" hangingPunct="0">
              <a:lnSpc>
                <a:spcPct val="70000"/>
              </a:lnSpc>
              <a:spcBef>
                <a:spcPct val="0"/>
              </a:spcBef>
              <a:spcAft>
                <a:spcPct val="0"/>
              </a:spcAft>
              <a:defRPr/>
            </a:pPr>
            <a:r>
              <a:rPr lang="el-GR" sz="1600" b="1" dirty="0" smtClean="0">
                <a:solidFill>
                  <a:srgbClr val="002060"/>
                </a:solidFill>
                <a:latin typeface="Calibri" panose="020F0502020204030204" pitchFamily="34" charset="0"/>
              </a:rPr>
              <a:t> Στήθους</a:t>
            </a:r>
            <a:endParaRPr lang="en-GB" sz="1600" b="1" dirty="0">
              <a:solidFill>
                <a:srgbClr val="002060"/>
              </a:solidFill>
              <a:latin typeface="Calibri" panose="020F0502020204030204" pitchFamily="34" charset="0"/>
            </a:endParaRPr>
          </a:p>
        </p:txBody>
      </p:sp>
      <p:cxnSp>
        <p:nvCxnSpPr>
          <p:cNvPr id="128" name="Curved Connector 127"/>
          <p:cNvCxnSpPr>
            <a:stCxn id="5" idx="2"/>
            <a:endCxn id="126" idx="0"/>
          </p:cNvCxnSpPr>
          <p:nvPr/>
        </p:nvCxnSpPr>
        <p:spPr>
          <a:xfrm rot="5400000">
            <a:off x="3415680" y="1749388"/>
            <a:ext cx="4896544" cy="3816424"/>
          </a:xfrm>
          <a:prstGeom prst="curvedConnector3">
            <a:avLst>
              <a:gd name="adj1" fmla="val 50000"/>
            </a:avLst>
          </a:prstGeom>
          <a:ln w="254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Elbow Connector 138"/>
          <p:cNvCxnSpPr>
            <a:stCxn id="12" idx="1"/>
            <a:endCxn id="126" idx="3"/>
          </p:cNvCxnSpPr>
          <p:nvPr/>
        </p:nvCxnSpPr>
        <p:spPr>
          <a:xfrm rot="10800000" flipV="1">
            <a:off x="4567808" y="2397460"/>
            <a:ext cx="576064" cy="3996444"/>
          </a:xfrm>
          <a:prstGeom prst="bentConnector3">
            <a:avLst>
              <a:gd name="adj1" fmla="val 50000"/>
            </a:avLst>
          </a:prstGeom>
          <a:ln w="25400">
            <a:solidFill>
              <a:srgbClr val="00B05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5071864" y="5457800"/>
            <a:ext cx="1512168" cy="504056"/>
          </a:xfrm>
          <a:prstGeom prst="roundRect">
            <a:avLst/>
          </a:prstGeom>
          <a:noFill/>
          <a:ln w="9525">
            <a:solidFill>
              <a:srgbClr val="800000"/>
            </a:solidFill>
            <a:miter lim="800000"/>
            <a:headEnd/>
            <a:tailEnd/>
          </a:ln>
          <a:effectLst/>
        </p:spPr>
        <p:txBody>
          <a:bodyPr wrap="none" anchor="ctr"/>
          <a:lstStyle/>
          <a:p>
            <a:pPr algn="ctr" eaLnBrk="0" fontAlgn="base" hangingPunct="0">
              <a:lnSpc>
                <a:spcPct val="70000"/>
              </a:lnSpc>
              <a:spcBef>
                <a:spcPct val="0"/>
              </a:spcBef>
              <a:spcAft>
                <a:spcPct val="0"/>
              </a:spcAft>
              <a:defRPr/>
            </a:pPr>
            <a:r>
              <a:rPr lang="el-GR" sz="1600" b="1" dirty="0">
                <a:solidFill>
                  <a:srgbClr val="002060"/>
                </a:solidFill>
                <a:latin typeface="Calibri" panose="020F0502020204030204" pitchFamily="34" charset="0"/>
              </a:rPr>
              <a:t>Νεφροπάθειες </a:t>
            </a:r>
            <a:endParaRPr lang="en-GB" sz="1600" b="1" dirty="0">
              <a:solidFill>
                <a:srgbClr val="002060"/>
              </a:solidFill>
              <a:latin typeface="Calibri" panose="020F0502020204030204" pitchFamily="34" charset="0"/>
            </a:endParaRPr>
          </a:p>
        </p:txBody>
      </p:sp>
      <p:sp>
        <p:nvSpPr>
          <p:cNvPr id="11" name="Rounded Rectangle 10"/>
          <p:cNvSpPr/>
          <p:nvPr/>
        </p:nvSpPr>
        <p:spPr>
          <a:xfrm>
            <a:off x="5071864" y="3297560"/>
            <a:ext cx="1512168" cy="504056"/>
          </a:xfrm>
          <a:prstGeom prst="roundRect">
            <a:avLst/>
          </a:prstGeom>
          <a:gradFill>
            <a:gsLst>
              <a:gs pos="0">
                <a:srgbClr val="E6DCAC"/>
              </a:gs>
              <a:gs pos="12000">
                <a:srgbClr val="E6D78A"/>
              </a:gs>
              <a:gs pos="30000">
                <a:srgbClr val="C7AC4C"/>
              </a:gs>
              <a:gs pos="45000">
                <a:srgbClr val="E6D78A"/>
              </a:gs>
              <a:gs pos="77000">
                <a:srgbClr val="C7AC4C"/>
              </a:gs>
              <a:gs pos="100000">
                <a:srgbClr val="E6DCAC"/>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a:solidFill>
                  <a:schemeClr val="tx1">
                    <a:lumMod val="95000"/>
                    <a:lumOff val="5000"/>
                  </a:schemeClr>
                </a:solidFill>
              </a:rPr>
              <a:t>Διαβήτης ΙΙ</a:t>
            </a:r>
            <a:endParaRPr lang="en-GB" sz="1600" b="1" dirty="0">
              <a:solidFill>
                <a:schemeClr val="tx1">
                  <a:lumMod val="95000"/>
                  <a:lumOff val="5000"/>
                </a:schemeClr>
              </a:solidFill>
            </a:endParaRPr>
          </a:p>
        </p:txBody>
      </p:sp>
      <p:sp>
        <p:nvSpPr>
          <p:cNvPr id="8" name="Rounded Rectangle 7"/>
          <p:cNvSpPr/>
          <p:nvPr/>
        </p:nvSpPr>
        <p:spPr>
          <a:xfrm>
            <a:off x="2407568" y="4881736"/>
            <a:ext cx="2016224" cy="648072"/>
          </a:xfrm>
          <a:prstGeom prst="roundRect">
            <a:avLst/>
          </a:prstGeom>
          <a:noFill/>
          <a:ln w="9525">
            <a:solidFill>
              <a:srgbClr val="800000"/>
            </a:solidFill>
            <a:miter lim="800000"/>
            <a:headEnd/>
            <a:tailEnd/>
          </a:ln>
          <a:effectLst/>
        </p:spPr>
        <p:txBody>
          <a:bodyPr wrap="none" anchor="ctr"/>
          <a:lstStyle/>
          <a:p>
            <a:pPr algn="ctr" eaLnBrk="0" fontAlgn="base" hangingPunct="0">
              <a:lnSpc>
                <a:spcPct val="70000"/>
              </a:lnSpc>
              <a:spcBef>
                <a:spcPct val="0"/>
              </a:spcBef>
              <a:spcAft>
                <a:spcPct val="0"/>
              </a:spcAft>
              <a:defRPr/>
            </a:pPr>
            <a:r>
              <a:rPr lang="el-GR" sz="1600" b="1" dirty="0">
                <a:solidFill>
                  <a:srgbClr val="002060"/>
                </a:solidFill>
                <a:latin typeface="Calibri" panose="020F0502020204030204" pitchFamily="34" charset="0"/>
              </a:rPr>
              <a:t>Καρκίνος Πνεύμονα</a:t>
            </a:r>
            <a:endParaRPr lang="en-GB" sz="1600" b="1" dirty="0">
              <a:solidFill>
                <a:srgbClr val="002060"/>
              </a:solidFill>
              <a:latin typeface="Calibri" panose="020F0502020204030204" pitchFamily="34" charset="0"/>
            </a:endParaRPr>
          </a:p>
        </p:txBody>
      </p:sp>
      <p:sp>
        <p:nvSpPr>
          <p:cNvPr id="7" name="Rounded Rectangle 6"/>
          <p:cNvSpPr/>
          <p:nvPr/>
        </p:nvSpPr>
        <p:spPr>
          <a:xfrm>
            <a:off x="247328" y="3945632"/>
            <a:ext cx="1800200" cy="720080"/>
          </a:xfrm>
          <a:prstGeom prst="roundRect">
            <a:avLst/>
          </a:prstGeom>
          <a:noFill/>
          <a:ln w="9525">
            <a:solidFill>
              <a:srgbClr val="800000"/>
            </a:solidFill>
            <a:miter lim="800000"/>
            <a:headEnd/>
            <a:tailEnd/>
          </a:ln>
          <a:effectLst/>
        </p:spPr>
        <p:txBody>
          <a:bodyPr wrap="none" anchor="ctr"/>
          <a:lstStyle/>
          <a:p>
            <a:pPr algn="ctr" eaLnBrk="0" fontAlgn="base" hangingPunct="0">
              <a:lnSpc>
                <a:spcPct val="70000"/>
              </a:lnSpc>
              <a:spcBef>
                <a:spcPct val="0"/>
              </a:spcBef>
              <a:spcAft>
                <a:spcPct val="0"/>
              </a:spcAft>
              <a:defRPr/>
            </a:pPr>
            <a:r>
              <a:rPr lang="el-GR" sz="1600" b="1" dirty="0" smtClean="0">
                <a:solidFill>
                  <a:srgbClr val="002060"/>
                </a:solidFill>
                <a:latin typeface="Calibri" panose="020F0502020204030204" pitchFamily="34" charset="0"/>
              </a:rPr>
              <a:t>Καρκίνος</a:t>
            </a:r>
          </a:p>
          <a:p>
            <a:pPr algn="ctr" eaLnBrk="0" fontAlgn="base" hangingPunct="0">
              <a:lnSpc>
                <a:spcPct val="70000"/>
              </a:lnSpc>
              <a:spcBef>
                <a:spcPct val="0"/>
              </a:spcBef>
              <a:spcAft>
                <a:spcPct val="0"/>
              </a:spcAft>
              <a:defRPr/>
            </a:pPr>
            <a:r>
              <a:rPr lang="el-GR" sz="1600" b="1" dirty="0" smtClean="0">
                <a:solidFill>
                  <a:srgbClr val="002060"/>
                </a:solidFill>
                <a:latin typeface="Calibri" panose="020F0502020204030204" pitchFamily="34" charset="0"/>
              </a:rPr>
              <a:t> </a:t>
            </a:r>
            <a:r>
              <a:rPr lang="el-GR" sz="1600" b="1" dirty="0">
                <a:solidFill>
                  <a:srgbClr val="002060"/>
                </a:solidFill>
                <a:latin typeface="Calibri" panose="020F0502020204030204" pitchFamily="34" charset="0"/>
              </a:rPr>
              <a:t>Ουροδόχος Κύστη</a:t>
            </a:r>
          </a:p>
          <a:p>
            <a:pPr algn="ctr" eaLnBrk="0" fontAlgn="base" hangingPunct="0">
              <a:lnSpc>
                <a:spcPct val="70000"/>
              </a:lnSpc>
              <a:spcBef>
                <a:spcPct val="0"/>
              </a:spcBef>
              <a:spcAft>
                <a:spcPct val="0"/>
              </a:spcAft>
              <a:defRPr/>
            </a:pPr>
            <a:r>
              <a:rPr lang="el-GR" sz="1600" b="1" dirty="0">
                <a:solidFill>
                  <a:srgbClr val="002060"/>
                </a:solidFill>
                <a:latin typeface="Calibri" panose="020F0502020204030204" pitchFamily="34" charset="0"/>
              </a:rPr>
              <a:t> Νεφροί </a:t>
            </a:r>
            <a:endParaRPr lang="en-GB" sz="1600" b="1" dirty="0">
              <a:solidFill>
                <a:srgbClr val="002060"/>
              </a:solidFill>
              <a:latin typeface="Calibri" panose="020F0502020204030204" pitchFamily="34" charset="0"/>
            </a:endParaRPr>
          </a:p>
        </p:txBody>
      </p:sp>
      <p:sp>
        <p:nvSpPr>
          <p:cNvPr id="6" name="Rounded Rectangle 5"/>
          <p:cNvSpPr/>
          <p:nvPr/>
        </p:nvSpPr>
        <p:spPr>
          <a:xfrm>
            <a:off x="175320" y="2793504"/>
            <a:ext cx="1872208" cy="936104"/>
          </a:xfrm>
          <a:prstGeom prst="roundRect">
            <a:avLst>
              <a:gd name="adj" fmla="val 3013"/>
            </a:avLst>
          </a:prstGeom>
          <a:noFill/>
          <a:ln w="9525">
            <a:solidFill>
              <a:srgbClr val="800000"/>
            </a:solidFill>
            <a:miter lim="800000"/>
            <a:headEnd/>
            <a:tailEnd/>
          </a:ln>
          <a:effectLst/>
        </p:spPr>
        <p:txBody>
          <a:bodyPr wrap="none" anchor="ctr"/>
          <a:lstStyle/>
          <a:p>
            <a:pPr algn="ctr" eaLnBrk="0" fontAlgn="base" hangingPunct="0">
              <a:lnSpc>
                <a:spcPct val="70000"/>
              </a:lnSpc>
              <a:spcBef>
                <a:spcPct val="0"/>
              </a:spcBef>
              <a:spcAft>
                <a:spcPct val="0"/>
              </a:spcAft>
              <a:defRPr/>
            </a:pPr>
            <a:r>
              <a:rPr lang="el-GR" sz="1600" b="1" dirty="0">
                <a:solidFill>
                  <a:srgbClr val="002060"/>
                </a:solidFill>
                <a:latin typeface="Calibri" panose="020F0502020204030204" pitchFamily="34" charset="0"/>
              </a:rPr>
              <a:t>ΧΑΠ </a:t>
            </a:r>
            <a:r>
              <a:rPr lang="el-GR" sz="1600" b="1" dirty="0" smtClean="0">
                <a:solidFill>
                  <a:srgbClr val="002060"/>
                </a:solidFill>
                <a:latin typeface="Calibri" panose="020F0502020204030204" pitchFamily="34" charset="0"/>
              </a:rPr>
              <a:t>(Χρόνια </a:t>
            </a:r>
          </a:p>
          <a:p>
            <a:pPr algn="ctr" eaLnBrk="0" fontAlgn="base" hangingPunct="0">
              <a:lnSpc>
                <a:spcPct val="70000"/>
              </a:lnSpc>
              <a:spcBef>
                <a:spcPct val="0"/>
              </a:spcBef>
              <a:spcAft>
                <a:spcPct val="0"/>
              </a:spcAft>
              <a:defRPr/>
            </a:pPr>
            <a:r>
              <a:rPr lang="el-GR" sz="1600" b="1" dirty="0" smtClean="0">
                <a:solidFill>
                  <a:srgbClr val="002060"/>
                </a:solidFill>
                <a:latin typeface="Calibri" panose="020F0502020204030204" pitchFamily="34" charset="0"/>
              </a:rPr>
              <a:t>Αποφρακτική </a:t>
            </a:r>
          </a:p>
          <a:p>
            <a:pPr algn="ctr" eaLnBrk="0" fontAlgn="base" hangingPunct="0">
              <a:lnSpc>
                <a:spcPct val="70000"/>
              </a:lnSpc>
              <a:spcBef>
                <a:spcPct val="0"/>
              </a:spcBef>
              <a:spcAft>
                <a:spcPct val="0"/>
              </a:spcAft>
              <a:defRPr/>
            </a:pPr>
            <a:r>
              <a:rPr lang="el-GR" sz="1600" b="1" dirty="0" smtClean="0">
                <a:solidFill>
                  <a:srgbClr val="002060"/>
                </a:solidFill>
                <a:latin typeface="Calibri" panose="020F0502020204030204" pitchFamily="34" charset="0"/>
              </a:rPr>
              <a:t>Πνευμονοπάθεια</a:t>
            </a:r>
            <a:r>
              <a:rPr lang="el-GR" sz="1600" b="1" dirty="0">
                <a:solidFill>
                  <a:srgbClr val="002060"/>
                </a:solidFill>
                <a:latin typeface="Calibri" panose="020F0502020204030204" pitchFamily="34" charset="0"/>
              </a:rPr>
              <a:t>)</a:t>
            </a:r>
            <a:endParaRPr lang="en-GB" sz="1600" b="1" dirty="0">
              <a:solidFill>
                <a:srgbClr val="002060"/>
              </a:solidFill>
              <a:latin typeface="Calibri" panose="020F0502020204030204" pitchFamily="34" charset="0"/>
            </a:endParaRPr>
          </a:p>
        </p:txBody>
      </p:sp>
      <p:cxnSp>
        <p:nvCxnSpPr>
          <p:cNvPr id="168" name="Elbow Connector 167"/>
          <p:cNvCxnSpPr>
            <a:stCxn id="12" idx="1"/>
          </p:cNvCxnSpPr>
          <p:nvPr/>
        </p:nvCxnSpPr>
        <p:spPr>
          <a:xfrm rot="10800000">
            <a:off x="4423792" y="2145432"/>
            <a:ext cx="720080" cy="252028"/>
          </a:xfrm>
          <a:prstGeom prst="bentConnector3">
            <a:avLst>
              <a:gd name="adj1" fmla="val 50000"/>
            </a:avLst>
          </a:prstGeom>
          <a:ln w="25400">
            <a:solidFill>
              <a:srgbClr val="00B05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6728048" y="2433464"/>
            <a:ext cx="2016224" cy="576064"/>
          </a:xfrm>
          <a:prstGeom prst="roundRect">
            <a:avLst/>
          </a:prstGeom>
          <a:gradFill>
            <a:gsLst>
              <a:gs pos="0">
                <a:srgbClr val="E6DCAC"/>
              </a:gs>
              <a:gs pos="12000">
                <a:srgbClr val="E6D78A"/>
              </a:gs>
              <a:gs pos="30000">
                <a:srgbClr val="C7AC4C"/>
              </a:gs>
              <a:gs pos="45000">
                <a:srgbClr val="E6D78A"/>
              </a:gs>
              <a:gs pos="77000">
                <a:srgbClr val="C7AC4C"/>
              </a:gs>
              <a:gs pos="100000">
                <a:srgbClr val="E6DCAC"/>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a:solidFill>
                  <a:schemeClr val="tx1">
                    <a:lumMod val="95000"/>
                    <a:lumOff val="5000"/>
                  </a:schemeClr>
                </a:solidFill>
              </a:rPr>
              <a:t>Υψηλή Χοληστερίνη</a:t>
            </a:r>
            <a:endParaRPr lang="en-GB" sz="1600" b="1" dirty="0">
              <a:solidFill>
                <a:schemeClr val="tx1">
                  <a:lumMod val="95000"/>
                  <a:lumOff val="5000"/>
                </a:schemeClr>
              </a:solidFill>
            </a:endParaRPr>
          </a:p>
        </p:txBody>
      </p:sp>
      <p:sp>
        <p:nvSpPr>
          <p:cNvPr id="223" name="TextBox 222"/>
          <p:cNvSpPr txBox="1"/>
          <p:nvPr/>
        </p:nvSpPr>
        <p:spPr>
          <a:xfrm>
            <a:off x="5791944" y="1381780"/>
            <a:ext cx="1872208" cy="523220"/>
          </a:xfrm>
          <a:prstGeom prst="rect">
            <a:avLst/>
          </a:prstGeom>
          <a:noFill/>
        </p:spPr>
        <p:txBody>
          <a:bodyPr wrap="square" rtlCol="0">
            <a:spAutoFit/>
          </a:bodyPr>
          <a:lstStyle/>
          <a:p>
            <a:pPr algn="ctr"/>
            <a:r>
              <a:rPr lang="el-GR" sz="1400" b="1" dirty="0" smtClean="0">
                <a:solidFill>
                  <a:srgbClr val="002060"/>
                </a:solidFill>
                <a:latin typeface="Calibri" panose="020F0502020204030204" pitchFamily="34" charset="0"/>
              </a:rPr>
              <a:t>Ενδιάμεσοι παράγοντες κινδύνου </a:t>
            </a:r>
            <a:endParaRPr lang="en-GB" sz="1400" b="1" dirty="0">
              <a:solidFill>
                <a:srgbClr val="002060"/>
              </a:solidFill>
              <a:latin typeface="Calibri" panose="020F0502020204030204" pitchFamily="34" charset="0"/>
            </a:endParaRPr>
          </a:p>
        </p:txBody>
      </p:sp>
      <p:sp>
        <p:nvSpPr>
          <p:cNvPr id="12" name="Rounded Rectangle 11"/>
          <p:cNvSpPr/>
          <p:nvPr/>
        </p:nvSpPr>
        <p:spPr>
          <a:xfrm>
            <a:off x="5143872" y="2073424"/>
            <a:ext cx="1368152" cy="648072"/>
          </a:xfrm>
          <a:prstGeom prst="roundRect">
            <a:avLst/>
          </a:prstGeom>
          <a:gradFill>
            <a:gsLst>
              <a:gs pos="0">
                <a:srgbClr val="E6DCAC"/>
              </a:gs>
              <a:gs pos="12000">
                <a:srgbClr val="E6D78A"/>
              </a:gs>
              <a:gs pos="30000">
                <a:srgbClr val="C7AC4C"/>
              </a:gs>
              <a:gs pos="45000">
                <a:srgbClr val="E6D78A"/>
              </a:gs>
              <a:gs pos="77000">
                <a:srgbClr val="C7AC4C"/>
              </a:gs>
              <a:gs pos="100000">
                <a:srgbClr val="E6DCAC"/>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a:solidFill>
                  <a:schemeClr val="tx1">
                    <a:lumMod val="95000"/>
                    <a:lumOff val="5000"/>
                  </a:schemeClr>
                </a:solidFill>
              </a:rPr>
              <a:t>Παχυσαρκία </a:t>
            </a:r>
            <a:endParaRPr lang="en-GB" sz="1600" b="1" dirty="0">
              <a:solidFill>
                <a:schemeClr val="tx1">
                  <a:lumMod val="95000"/>
                  <a:lumOff val="5000"/>
                </a:schemeClr>
              </a:solidFill>
            </a:endParaRPr>
          </a:p>
        </p:txBody>
      </p:sp>
      <p:sp>
        <p:nvSpPr>
          <p:cNvPr id="49" name="Rectangle 48"/>
          <p:cNvSpPr/>
          <p:nvPr/>
        </p:nvSpPr>
        <p:spPr>
          <a:xfrm>
            <a:off x="6629400" y="6147881"/>
            <a:ext cx="2330896" cy="707886"/>
          </a:xfrm>
          <a:prstGeom prst="rect">
            <a:avLst/>
          </a:prstGeom>
        </p:spPr>
        <p:txBody>
          <a:bodyPr wrap="square">
            <a:spAutoFit/>
          </a:bodyPr>
          <a:lstStyle/>
          <a:p>
            <a:r>
              <a:rPr lang="en-GB" sz="1000" i="1" dirty="0" smtClean="0"/>
              <a:t>Ahmad M. Zbib MD Heart and Stroke Foundation 2008</a:t>
            </a:r>
            <a:r>
              <a:rPr lang="en-GB" sz="1000" dirty="0" smtClean="0"/>
              <a:t> </a:t>
            </a:r>
            <a:r>
              <a:rPr lang="en-GB" sz="1000" i="1" dirty="0" smtClean="0"/>
              <a:t>Adapted from literature, M.JAIN, PHP Unit, MOHLTC 1Dec2005 </a:t>
            </a:r>
            <a:r>
              <a:rPr lang="el-GR" sz="1000" i="1" dirty="0" smtClean="0"/>
              <a:t>ίδια διαμόρφωση </a:t>
            </a:r>
            <a:endParaRPr lang="el-GR" sz="1000" dirty="0"/>
          </a:p>
        </p:txBody>
      </p:sp>
      <p:sp>
        <p:nvSpPr>
          <p:cNvPr id="20" name="Τίτλος 19"/>
          <p:cNvSpPr>
            <a:spLocks noGrp="1"/>
          </p:cNvSpPr>
          <p:nvPr>
            <p:ph type="title"/>
          </p:nvPr>
        </p:nvSpPr>
        <p:spPr>
          <a:xfrm>
            <a:off x="526641" y="25637"/>
            <a:ext cx="8416211" cy="489248"/>
          </a:xfrm>
        </p:spPr>
        <p:txBody>
          <a:bodyPr/>
          <a:lstStyle/>
          <a:p>
            <a:pPr lvl="0"/>
            <a:r>
              <a:rPr lang="el-GR" sz="2400" b="1" dirty="0">
                <a:solidFill>
                  <a:srgbClr val="800000"/>
                </a:solidFill>
              </a:rPr>
              <a:t>Χρόνιες ασθένειες και ενδιάμεσοι παράγοντες κινδύνου </a:t>
            </a:r>
            <a:endParaRPr lang="el-GR" sz="2400" dirty="0">
              <a:solidFill>
                <a:srgbClr val="800000"/>
              </a:solidFill>
            </a:endParaRPr>
          </a:p>
        </p:txBody>
      </p:sp>
      <p:sp>
        <p:nvSpPr>
          <p:cNvPr id="18" name="Θέση αριθμού διαφάνειας 17"/>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14</a:t>
            </a:fld>
            <a:endParaRPr lang="el-GR" dirty="0">
              <a:solidFill>
                <a:prstClr val="black"/>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22" presetClass="entr" presetSubtype="1" fill="hold" nodeType="after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wipe(up)">
                                      <p:cBhvr>
                                        <p:cTn id="14" dur="500"/>
                                        <p:tgtEl>
                                          <p:spTgt spid="27"/>
                                        </p:tgtEl>
                                      </p:cBhvr>
                                    </p:animEffect>
                                  </p:childTnLst>
                                </p:cTn>
                              </p:par>
                            </p:childTnLst>
                          </p:cTn>
                        </p:par>
                        <p:par>
                          <p:cTn id="15" fill="hold">
                            <p:stCondLst>
                              <p:cond delay="1000"/>
                            </p:stCondLst>
                            <p:childTnLst>
                              <p:par>
                                <p:cTn id="16" presetID="5" presetClass="entr" presetSubtype="1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heckerboard(across)">
                                      <p:cBhvr>
                                        <p:cTn id="18" dur="500"/>
                                        <p:tgtEl>
                                          <p:spTgt spid="6"/>
                                        </p:tgtEl>
                                      </p:cBhvr>
                                    </p:animEffect>
                                  </p:childTnLst>
                                </p:cTn>
                              </p:par>
                            </p:childTnLst>
                          </p:cTn>
                        </p:par>
                        <p:par>
                          <p:cTn id="19" fill="hold">
                            <p:stCondLst>
                              <p:cond delay="1500"/>
                            </p:stCondLst>
                            <p:childTnLst>
                              <p:par>
                                <p:cTn id="20" presetID="22" presetClass="entr" presetSubtype="1" fill="hold"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up)">
                                      <p:cBhvr>
                                        <p:cTn id="22" dur="500"/>
                                        <p:tgtEl>
                                          <p:spTgt spid="29"/>
                                        </p:tgtEl>
                                      </p:cBhvr>
                                    </p:animEffect>
                                  </p:childTnLst>
                                </p:cTn>
                              </p:par>
                              <p:par>
                                <p:cTn id="23" presetID="22" presetClass="entr" presetSubtype="1" fill="hold" nodeType="with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wipe(up)">
                                      <p:cBhvr>
                                        <p:cTn id="25" dur="500"/>
                                        <p:tgtEl>
                                          <p:spTgt spid="32"/>
                                        </p:tgtEl>
                                      </p:cBhvr>
                                    </p:animEffect>
                                  </p:childTnLst>
                                </p:cTn>
                              </p:par>
                            </p:childTnLst>
                          </p:cTn>
                        </p:par>
                        <p:par>
                          <p:cTn id="26" fill="hold">
                            <p:stCondLst>
                              <p:cond delay="2000"/>
                            </p:stCondLst>
                            <p:childTnLst>
                              <p:par>
                                <p:cTn id="27" presetID="5" presetClass="entr" presetSubtype="10"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heckerboard(across)">
                                      <p:cBhvr>
                                        <p:cTn id="29" dur="500"/>
                                        <p:tgtEl>
                                          <p:spTgt spid="7"/>
                                        </p:tgtEl>
                                      </p:cBhvr>
                                    </p:animEffect>
                                  </p:childTnLst>
                                </p:cTn>
                              </p:par>
                            </p:childTnLst>
                          </p:cTn>
                        </p:par>
                        <p:par>
                          <p:cTn id="30" fill="hold">
                            <p:stCondLst>
                              <p:cond delay="2500"/>
                            </p:stCondLst>
                            <p:childTnLst>
                              <p:par>
                                <p:cTn id="31" presetID="5" presetClass="entr" presetSubtype="1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checkerboard(across)">
                                      <p:cBhvr>
                                        <p:cTn id="33" dur="500"/>
                                        <p:tgtEl>
                                          <p:spTgt spid="9"/>
                                        </p:tgtEl>
                                      </p:cBhvr>
                                    </p:animEffect>
                                  </p:childTnLst>
                                </p:cTn>
                              </p:par>
                            </p:childTnLst>
                          </p:cTn>
                        </p:par>
                        <p:par>
                          <p:cTn id="34" fill="hold">
                            <p:stCondLst>
                              <p:cond delay="3000"/>
                            </p:stCondLst>
                            <p:childTnLst>
                              <p:par>
                                <p:cTn id="35" presetID="22" presetClass="entr" presetSubtype="1" fill="hold" nodeType="afterEffect">
                                  <p:stCondLst>
                                    <p:cond delay="0"/>
                                  </p:stCondLst>
                                  <p:childTnLst>
                                    <p:set>
                                      <p:cBhvr>
                                        <p:cTn id="36" dur="1" fill="hold">
                                          <p:stCondLst>
                                            <p:cond delay="0"/>
                                          </p:stCondLst>
                                        </p:cTn>
                                        <p:tgtEl>
                                          <p:spTgt spid="96"/>
                                        </p:tgtEl>
                                        <p:attrNameLst>
                                          <p:attrName>style.visibility</p:attrName>
                                        </p:attrNameLst>
                                      </p:cBhvr>
                                      <p:to>
                                        <p:strVal val="visible"/>
                                      </p:to>
                                    </p:set>
                                    <p:animEffect transition="in" filter="wipe(up)">
                                      <p:cBhvr>
                                        <p:cTn id="37" dur="500"/>
                                        <p:tgtEl>
                                          <p:spTgt spid="96"/>
                                        </p:tgtEl>
                                      </p:cBhvr>
                                    </p:animEffect>
                                  </p:childTnLst>
                                </p:cTn>
                              </p:par>
                              <p:par>
                                <p:cTn id="38" presetID="22" presetClass="entr" presetSubtype="1" fill="hold" nodeType="withEffect">
                                  <p:stCondLst>
                                    <p:cond delay="0"/>
                                  </p:stCondLst>
                                  <p:childTnLst>
                                    <p:set>
                                      <p:cBhvr>
                                        <p:cTn id="39" dur="1" fill="hold">
                                          <p:stCondLst>
                                            <p:cond delay="0"/>
                                          </p:stCondLst>
                                        </p:cTn>
                                        <p:tgtEl>
                                          <p:spTgt spid="46"/>
                                        </p:tgtEl>
                                        <p:attrNameLst>
                                          <p:attrName>style.visibility</p:attrName>
                                        </p:attrNameLst>
                                      </p:cBhvr>
                                      <p:to>
                                        <p:strVal val="visible"/>
                                      </p:to>
                                    </p:set>
                                    <p:animEffect transition="in" filter="wipe(up)">
                                      <p:cBhvr>
                                        <p:cTn id="40" dur="500"/>
                                        <p:tgtEl>
                                          <p:spTgt spid="46"/>
                                        </p:tgtEl>
                                      </p:cBhvr>
                                    </p:animEffect>
                                  </p:childTnLst>
                                </p:cTn>
                              </p:par>
                            </p:childTnLst>
                          </p:cTn>
                        </p:par>
                        <p:par>
                          <p:cTn id="41" fill="hold">
                            <p:stCondLst>
                              <p:cond delay="3500"/>
                            </p:stCondLst>
                            <p:childTnLst>
                              <p:par>
                                <p:cTn id="42" presetID="5" presetClass="entr" presetSubtype="10" fill="hold" grpId="0" nodeType="after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checkerboard(across)">
                                      <p:cBhvr>
                                        <p:cTn id="44" dur="500"/>
                                        <p:tgtEl>
                                          <p:spTgt spid="8"/>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44"/>
                                        </p:tgtEl>
                                        <p:attrNameLst>
                                          <p:attrName>style.visibility</p:attrName>
                                        </p:attrNameLst>
                                      </p:cBhvr>
                                      <p:to>
                                        <p:strVal val="visible"/>
                                      </p:to>
                                    </p:set>
                                    <p:animEffect transition="in" filter="checkerboard(across)">
                                      <p:cBhvr>
                                        <p:cTn id="47" dur="500"/>
                                        <p:tgtEl>
                                          <p:spTgt spid="44"/>
                                        </p:tgtEl>
                                      </p:cBhvr>
                                    </p:animEffect>
                                  </p:childTnLst>
                                </p:cTn>
                              </p:par>
                            </p:childTnLst>
                          </p:cTn>
                        </p:par>
                        <p:par>
                          <p:cTn id="48" fill="hold">
                            <p:stCondLst>
                              <p:cond delay="4000"/>
                            </p:stCondLst>
                            <p:childTnLst>
                              <p:par>
                                <p:cTn id="49" presetID="49" presetClass="entr" presetSubtype="0" decel="100000" fill="hold" grpId="0" nodeType="after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p:cTn id="51" dur="500" fill="hold"/>
                                        <p:tgtEl>
                                          <p:spTgt spid="3"/>
                                        </p:tgtEl>
                                        <p:attrNameLst>
                                          <p:attrName>ppt_w</p:attrName>
                                        </p:attrNameLst>
                                      </p:cBhvr>
                                      <p:tavLst>
                                        <p:tav tm="0">
                                          <p:val>
                                            <p:fltVal val="0"/>
                                          </p:val>
                                        </p:tav>
                                        <p:tav tm="100000">
                                          <p:val>
                                            <p:strVal val="#ppt_w"/>
                                          </p:val>
                                        </p:tav>
                                      </p:tavLst>
                                    </p:anim>
                                    <p:anim calcmode="lin" valueType="num">
                                      <p:cBhvr>
                                        <p:cTn id="52" dur="500" fill="hold"/>
                                        <p:tgtEl>
                                          <p:spTgt spid="3"/>
                                        </p:tgtEl>
                                        <p:attrNameLst>
                                          <p:attrName>ppt_h</p:attrName>
                                        </p:attrNameLst>
                                      </p:cBhvr>
                                      <p:tavLst>
                                        <p:tav tm="0">
                                          <p:val>
                                            <p:fltVal val="0"/>
                                          </p:val>
                                        </p:tav>
                                        <p:tav tm="100000">
                                          <p:val>
                                            <p:strVal val="#ppt_h"/>
                                          </p:val>
                                        </p:tav>
                                      </p:tavLst>
                                    </p:anim>
                                    <p:anim calcmode="lin" valueType="num">
                                      <p:cBhvr>
                                        <p:cTn id="53" dur="500" fill="hold"/>
                                        <p:tgtEl>
                                          <p:spTgt spid="3"/>
                                        </p:tgtEl>
                                        <p:attrNameLst>
                                          <p:attrName>style.rotation</p:attrName>
                                        </p:attrNameLst>
                                      </p:cBhvr>
                                      <p:tavLst>
                                        <p:tav tm="0">
                                          <p:val>
                                            <p:fltVal val="360"/>
                                          </p:val>
                                        </p:tav>
                                        <p:tav tm="100000">
                                          <p:val>
                                            <p:fltVal val="0"/>
                                          </p:val>
                                        </p:tav>
                                      </p:tavLst>
                                    </p:anim>
                                    <p:animEffect transition="in" filter="fade">
                                      <p:cBhvr>
                                        <p:cTn id="54" dur="500"/>
                                        <p:tgtEl>
                                          <p:spTgt spid="3"/>
                                        </p:tgtEl>
                                      </p:cBhvr>
                                    </p:animEffect>
                                  </p:childTnLst>
                                </p:cTn>
                              </p:par>
                            </p:childTnLst>
                          </p:cTn>
                        </p:par>
                        <p:par>
                          <p:cTn id="55" fill="hold">
                            <p:stCondLst>
                              <p:cond delay="4500"/>
                            </p:stCondLst>
                            <p:childTnLst>
                              <p:par>
                                <p:cTn id="56" presetID="22" presetClass="entr" presetSubtype="1" fill="hold" nodeType="afterEffect">
                                  <p:stCondLst>
                                    <p:cond delay="0"/>
                                  </p:stCondLst>
                                  <p:childTnLst>
                                    <p:set>
                                      <p:cBhvr>
                                        <p:cTn id="57" dur="1" fill="hold">
                                          <p:stCondLst>
                                            <p:cond delay="0"/>
                                          </p:stCondLst>
                                        </p:cTn>
                                        <p:tgtEl>
                                          <p:spTgt spid="119"/>
                                        </p:tgtEl>
                                        <p:attrNameLst>
                                          <p:attrName>style.visibility</p:attrName>
                                        </p:attrNameLst>
                                      </p:cBhvr>
                                      <p:to>
                                        <p:strVal val="visible"/>
                                      </p:to>
                                    </p:set>
                                    <p:animEffect transition="in" filter="wipe(up)">
                                      <p:cBhvr>
                                        <p:cTn id="58" dur="500"/>
                                        <p:tgtEl>
                                          <p:spTgt spid="119"/>
                                        </p:tgtEl>
                                      </p:cBhvr>
                                    </p:animEffect>
                                  </p:childTnLst>
                                </p:cTn>
                              </p:par>
                              <p:par>
                                <p:cTn id="59" presetID="22" presetClass="entr" presetSubtype="1" fill="hold" nodeType="withEffect">
                                  <p:stCondLst>
                                    <p:cond delay="0"/>
                                  </p:stCondLst>
                                  <p:childTnLst>
                                    <p:set>
                                      <p:cBhvr>
                                        <p:cTn id="60" dur="1" fill="hold">
                                          <p:stCondLst>
                                            <p:cond delay="0"/>
                                          </p:stCondLst>
                                        </p:cTn>
                                        <p:tgtEl>
                                          <p:spTgt spid="115"/>
                                        </p:tgtEl>
                                        <p:attrNameLst>
                                          <p:attrName>style.visibility</p:attrName>
                                        </p:attrNameLst>
                                      </p:cBhvr>
                                      <p:to>
                                        <p:strVal val="visible"/>
                                      </p:to>
                                    </p:set>
                                    <p:animEffect transition="in" filter="wipe(up)">
                                      <p:cBhvr>
                                        <p:cTn id="61" dur="500"/>
                                        <p:tgtEl>
                                          <p:spTgt spid="115"/>
                                        </p:tgtEl>
                                      </p:cBhvr>
                                    </p:animEffect>
                                  </p:childTnLst>
                                </p:cTn>
                              </p:par>
                            </p:childTnLst>
                          </p:cTn>
                        </p:par>
                        <p:par>
                          <p:cTn id="62" fill="hold">
                            <p:stCondLst>
                              <p:cond delay="5000"/>
                            </p:stCondLst>
                            <p:childTnLst>
                              <p:par>
                                <p:cTn id="63" presetID="22" presetClass="entr" presetSubtype="1" fill="hold" nodeType="afterEffect">
                                  <p:stCondLst>
                                    <p:cond delay="0"/>
                                  </p:stCondLst>
                                  <p:childTnLst>
                                    <p:set>
                                      <p:cBhvr>
                                        <p:cTn id="64" dur="1" fill="hold">
                                          <p:stCondLst>
                                            <p:cond delay="0"/>
                                          </p:stCondLst>
                                        </p:cTn>
                                        <p:tgtEl>
                                          <p:spTgt spid="117"/>
                                        </p:tgtEl>
                                        <p:attrNameLst>
                                          <p:attrName>style.visibility</p:attrName>
                                        </p:attrNameLst>
                                      </p:cBhvr>
                                      <p:to>
                                        <p:strVal val="visible"/>
                                      </p:to>
                                    </p:set>
                                    <p:animEffect transition="in" filter="wipe(up)">
                                      <p:cBhvr>
                                        <p:cTn id="65" dur="500"/>
                                        <p:tgtEl>
                                          <p:spTgt spid="117"/>
                                        </p:tgtEl>
                                      </p:cBhvr>
                                    </p:animEffect>
                                  </p:childTnLst>
                                </p:cTn>
                              </p:par>
                            </p:childTnLst>
                          </p:cTn>
                        </p:par>
                        <p:par>
                          <p:cTn id="66" fill="hold">
                            <p:stCondLst>
                              <p:cond delay="5500"/>
                            </p:stCondLst>
                            <p:childTnLst>
                              <p:par>
                                <p:cTn id="67" presetID="5" presetClass="entr" presetSubtype="10" fill="hold" grpId="0" nodeType="afterEffect">
                                  <p:stCondLst>
                                    <p:cond delay="0"/>
                                  </p:stCondLst>
                                  <p:childTnLst>
                                    <p:set>
                                      <p:cBhvr>
                                        <p:cTn id="68" dur="1" fill="hold">
                                          <p:stCondLst>
                                            <p:cond delay="0"/>
                                          </p:stCondLst>
                                        </p:cTn>
                                        <p:tgtEl>
                                          <p:spTgt spid="10"/>
                                        </p:tgtEl>
                                        <p:attrNameLst>
                                          <p:attrName>style.visibility</p:attrName>
                                        </p:attrNameLst>
                                      </p:cBhvr>
                                      <p:to>
                                        <p:strVal val="visible"/>
                                      </p:to>
                                    </p:set>
                                    <p:animEffect transition="in" filter="checkerboard(across)">
                                      <p:cBhvr>
                                        <p:cTn id="69" dur="500"/>
                                        <p:tgtEl>
                                          <p:spTgt spid="10"/>
                                        </p:tgtEl>
                                      </p:cBhvr>
                                    </p:animEffect>
                                  </p:childTnLst>
                                </p:cTn>
                              </p:par>
                            </p:childTnLst>
                          </p:cTn>
                        </p:par>
                        <p:par>
                          <p:cTn id="70" fill="hold">
                            <p:stCondLst>
                              <p:cond delay="6000"/>
                            </p:stCondLst>
                            <p:childTnLst>
                              <p:par>
                                <p:cTn id="71" presetID="5" presetClass="entr" presetSubtype="10" fill="hold" grpId="0" nodeType="afterEffect">
                                  <p:stCondLst>
                                    <p:cond delay="0"/>
                                  </p:stCondLst>
                                  <p:childTnLst>
                                    <p:set>
                                      <p:cBhvr>
                                        <p:cTn id="72" dur="1" fill="hold">
                                          <p:stCondLst>
                                            <p:cond delay="0"/>
                                          </p:stCondLst>
                                        </p:cTn>
                                        <p:tgtEl>
                                          <p:spTgt spid="12"/>
                                        </p:tgtEl>
                                        <p:attrNameLst>
                                          <p:attrName>style.visibility</p:attrName>
                                        </p:attrNameLst>
                                      </p:cBhvr>
                                      <p:to>
                                        <p:strVal val="visible"/>
                                      </p:to>
                                    </p:set>
                                    <p:animEffect transition="in" filter="checkerboard(across)">
                                      <p:cBhvr>
                                        <p:cTn id="73" dur="500"/>
                                        <p:tgtEl>
                                          <p:spTgt spid="12"/>
                                        </p:tgtEl>
                                      </p:cBhvr>
                                    </p:animEffect>
                                  </p:childTnLst>
                                </p:cTn>
                              </p:par>
                            </p:childTnLst>
                          </p:cTn>
                        </p:par>
                        <p:par>
                          <p:cTn id="74" fill="hold">
                            <p:stCondLst>
                              <p:cond delay="6500"/>
                            </p:stCondLst>
                            <p:childTnLst>
                              <p:par>
                                <p:cTn id="75" presetID="22" presetClass="entr" presetSubtype="1" fill="hold" nodeType="after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wipe(up)">
                                      <p:cBhvr>
                                        <p:cTn id="77" dur="500"/>
                                        <p:tgtEl>
                                          <p:spTgt spid="54"/>
                                        </p:tgtEl>
                                      </p:cBhvr>
                                    </p:animEffect>
                                  </p:childTnLst>
                                </p:cTn>
                              </p:par>
                            </p:childTnLst>
                          </p:cTn>
                        </p:par>
                        <p:par>
                          <p:cTn id="78" fill="hold">
                            <p:stCondLst>
                              <p:cond delay="7000"/>
                            </p:stCondLst>
                            <p:childTnLst>
                              <p:par>
                                <p:cTn id="79" presetID="5" presetClass="entr" presetSubtype="10" fill="hold" grpId="0" nodeType="afterEffect">
                                  <p:stCondLst>
                                    <p:cond delay="0"/>
                                  </p:stCondLst>
                                  <p:childTnLst>
                                    <p:set>
                                      <p:cBhvr>
                                        <p:cTn id="80" dur="1" fill="hold">
                                          <p:stCondLst>
                                            <p:cond delay="0"/>
                                          </p:stCondLst>
                                        </p:cTn>
                                        <p:tgtEl>
                                          <p:spTgt spid="11"/>
                                        </p:tgtEl>
                                        <p:attrNameLst>
                                          <p:attrName>style.visibility</p:attrName>
                                        </p:attrNameLst>
                                      </p:cBhvr>
                                      <p:to>
                                        <p:strVal val="visible"/>
                                      </p:to>
                                    </p:set>
                                    <p:animEffect transition="in" filter="checkerboard(across)">
                                      <p:cBhvr>
                                        <p:cTn id="81" dur="500"/>
                                        <p:tgtEl>
                                          <p:spTgt spid="11"/>
                                        </p:tgtEl>
                                      </p:cBhvr>
                                    </p:animEffect>
                                  </p:childTnLst>
                                </p:cTn>
                              </p:par>
                            </p:childTnLst>
                          </p:cTn>
                        </p:par>
                        <p:par>
                          <p:cTn id="82" fill="hold">
                            <p:stCondLst>
                              <p:cond delay="7500"/>
                            </p:stCondLst>
                            <p:childTnLst>
                              <p:par>
                                <p:cTn id="83" presetID="22" presetClass="entr" presetSubtype="1" fill="hold" nodeType="afterEffect">
                                  <p:stCondLst>
                                    <p:cond delay="0"/>
                                  </p:stCondLst>
                                  <p:childTnLst>
                                    <p:set>
                                      <p:cBhvr>
                                        <p:cTn id="84" dur="1" fill="hold">
                                          <p:stCondLst>
                                            <p:cond delay="0"/>
                                          </p:stCondLst>
                                        </p:cTn>
                                        <p:tgtEl>
                                          <p:spTgt spid="80"/>
                                        </p:tgtEl>
                                        <p:attrNameLst>
                                          <p:attrName>style.visibility</p:attrName>
                                        </p:attrNameLst>
                                      </p:cBhvr>
                                      <p:to>
                                        <p:strVal val="visible"/>
                                      </p:to>
                                    </p:set>
                                    <p:animEffect transition="in" filter="wipe(up)">
                                      <p:cBhvr>
                                        <p:cTn id="85" dur="500"/>
                                        <p:tgtEl>
                                          <p:spTgt spid="80"/>
                                        </p:tgtEl>
                                      </p:cBhvr>
                                    </p:animEffect>
                                  </p:childTnLst>
                                </p:cTn>
                              </p:par>
                            </p:childTnLst>
                          </p:cTn>
                        </p:par>
                        <p:par>
                          <p:cTn id="86" fill="hold">
                            <p:stCondLst>
                              <p:cond delay="8000"/>
                            </p:stCondLst>
                            <p:childTnLst>
                              <p:par>
                                <p:cTn id="87" presetID="5" presetClass="entr" presetSubtype="10"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checkerboard(across)">
                                      <p:cBhvr>
                                        <p:cTn id="89" dur="500"/>
                                        <p:tgtEl>
                                          <p:spTgt spid="14"/>
                                        </p:tgtEl>
                                      </p:cBhvr>
                                    </p:animEffect>
                                  </p:childTnLst>
                                </p:cTn>
                              </p:par>
                            </p:childTnLst>
                          </p:cTn>
                        </p:par>
                        <p:par>
                          <p:cTn id="90" fill="hold">
                            <p:stCondLst>
                              <p:cond delay="8500"/>
                            </p:stCondLst>
                            <p:childTnLst>
                              <p:par>
                                <p:cTn id="91" presetID="22" presetClass="entr" presetSubtype="1" fill="hold" nodeType="afterEffect">
                                  <p:stCondLst>
                                    <p:cond delay="0"/>
                                  </p:stCondLst>
                                  <p:childTnLst>
                                    <p:set>
                                      <p:cBhvr>
                                        <p:cTn id="92" dur="1" fill="hold">
                                          <p:stCondLst>
                                            <p:cond delay="0"/>
                                          </p:stCondLst>
                                        </p:cTn>
                                        <p:tgtEl>
                                          <p:spTgt spid="48"/>
                                        </p:tgtEl>
                                        <p:attrNameLst>
                                          <p:attrName>style.visibility</p:attrName>
                                        </p:attrNameLst>
                                      </p:cBhvr>
                                      <p:to>
                                        <p:strVal val="visible"/>
                                      </p:to>
                                    </p:set>
                                    <p:animEffect transition="in" filter="wipe(up)">
                                      <p:cBhvr>
                                        <p:cTn id="93" dur="500"/>
                                        <p:tgtEl>
                                          <p:spTgt spid="48"/>
                                        </p:tgtEl>
                                      </p:cBhvr>
                                    </p:animEffect>
                                  </p:childTnLst>
                                </p:cTn>
                              </p:par>
                            </p:childTnLst>
                          </p:cTn>
                        </p:par>
                        <p:par>
                          <p:cTn id="94" fill="hold">
                            <p:stCondLst>
                              <p:cond delay="9000"/>
                            </p:stCondLst>
                            <p:childTnLst>
                              <p:par>
                                <p:cTn id="95" presetID="22" presetClass="entr" presetSubtype="1" fill="hold" nodeType="afterEffect">
                                  <p:stCondLst>
                                    <p:cond delay="0"/>
                                  </p:stCondLst>
                                  <p:childTnLst>
                                    <p:set>
                                      <p:cBhvr>
                                        <p:cTn id="96" dur="1" fill="hold">
                                          <p:stCondLst>
                                            <p:cond delay="0"/>
                                          </p:stCondLst>
                                        </p:cTn>
                                        <p:tgtEl>
                                          <p:spTgt spid="132"/>
                                        </p:tgtEl>
                                        <p:attrNameLst>
                                          <p:attrName>style.visibility</p:attrName>
                                        </p:attrNameLst>
                                      </p:cBhvr>
                                      <p:to>
                                        <p:strVal val="visible"/>
                                      </p:to>
                                    </p:set>
                                    <p:animEffect transition="in" filter="wipe(up)">
                                      <p:cBhvr>
                                        <p:cTn id="97" dur="500"/>
                                        <p:tgtEl>
                                          <p:spTgt spid="132"/>
                                        </p:tgtEl>
                                      </p:cBhvr>
                                    </p:animEffect>
                                  </p:childTnLst>
                                </p:cTn>
                              </p:par>
                            </p:childTnLst>
                          </p:cTn>
                        </p:par>
                        <p:par>
                          <p:cTn id="98" fill="hold">
                            <p:stCondLst>
                              <p:cond delay="9500"/>
                            </p:stCondLst>
                            <p:childTnLst>
                              <p:par>
                                <p:cTn id="99" presetID="5" presetClass="entr" presetSubtype="10" fill="hold" grpId="0" nodeType="afterEffect">
                                  <p:stCondLst>
                                    <p:cond delay="0"/>
                                  </p:stCondLst>
                                  <p:childTnLst>
                                    <p:set>
                                      <p:cBhvr>
                                        <p:cTn id="100" dur="1" fill="hold">
                                          <p:stCondLst>
                                            <p:cond delay="0"/>
                                          </p:stCondLst>
                                        </p:cTn>
                                        <p:tgtEl>
                                          <p:spTgt spid="126"/>
                                        </p:tgtEl>
                                        <p:attrNameLst>
                                          <p:attrName>style.visibility</p:attrName>
                                        </p:attrNameLst>
                                      </p:cBhvr>
                                      <p:to>
                                        <p:strVal val="visible"/>
                                      </p:to>
                                    </p:set>
                                    <p:animEffect transition="in" filter="checkerboard(across)">
                                      <p:cBhvr>
                                        <p:cTn id="101" dur="500"/>
                                        <p:tgtEl>
                                          <p:spTgt spid="126"/>
                                        </p:tgtEl>
                                      </p:cBhvr>
                                    </p:animEffect>
                                  </p:childTnLst>
                                </p:cTn>
                              </p:par>
                            </p:childTnLst>
                          </p:cTn>
                        </p:par>
                        <p:par>
                          <p:cTn id="102" fill="hold">
                            <p:stCondLst>
                              <p:cond delay="10000"/>
                            </p:stCondLst>
                            <p:childTnLst>
                              <p:par>
                                <p:cTn id="103" presetID="22" presetClass="entr" presetSubtype="1" fill="hold" nodeType="afterEffect">
                                  <p:stCondLst>
                                    <p:cond delay="0"/>
                                  </p:stCondLst>
                                  <p:childTnLst>
                                    <p:set>
                                      <p:cBhvr>
                                        <p:cTn id="104" dur="1" fill="hold">
                                          <p:stCondLst>
                                            <p:cond delay="0"/>
                                          </p:stCondLst>
                                        </p:cTn>
                                        <p:tgtEl>
                                          <p:spTgt spid="103"/>
                                        </p:tgtEl>
                                        <p:attrNameLst>
                                          <p:attrName>style.visibility</p:attrName>
                                        </p:attrNameLst>
                                      </p:cBhvr>
                                      <p:to>
                                        <p:strVal val="visible"/>
                                      </p:to>
                                    </p:set>
                                    <p:animEffect transition="in" filter="wipe(up)">
                                      <p:cBhvr>
                                        <p:cTn id="105" dur="500"/>
                                        <p:tgtEl>
                                          <p:spTgt spid="103"/>
                                        </p:tgtEl>
                                      </p:cBhvr>
                                    </p:animEffect>
                                  </p:childTnLst>
                                </p:cTn>
                              </p:par>
                            </p:childTnLst>
                          </p:cTn>
                        </p:par>
                        <p:par>
                          <p:cTn id="106" fill="hold">
                            <p:stCondLst>
                              <p:cond delay="10500"/>
                            </p:stCondLst>
                            <p:childTnLst>
                              <p:par>
                                <p:cTn id="107" presetID="5" presetClass="entr" presetSubtype="10" fill="hold" grpId="0" nodeType="afterEffect">
                                  <p:stCondLst>
                                    <p:cond delay="0"/>
                                  </p:stCondLst>
                                  <p:childTnLst>
                                    <p:set>
                                      <p:cBhvr>
                                        <p:cTn id="108" dur="1" fill="hold">
                                          <p:stCondLst>
                                            <p:cond delay="0"/>
                                          </p:stCondLst>
                                        </p:cTn>
                                        <p:tgtEl>
                                          <p:spTgt spid="15"/>
                                        </p:tgtEl>
                                        <p:attrNameLst>
                                          <p:attrName>style.visibility</p:attrName>
                                        </p:attrNameLst>
                                      </p:cBhvr>
                                      <p:to>
                                        <p:strVal val="visible"/>
                                      </p:to>
                                    </p:set>
                                    <p:animEffect transition="in" filter="checkerboard(across)">
                                      <p:cBhvr>
                                        <p:cTn id="109" dur="500"/>
                                        <p:tgtEl>
                                          <p:spTgt spid="15"/>
                                        </p:tgtEl>
                                      </p:cBhvr>
                                    </p:animEffect>
                                  </p:childTnLst>
                                </p:cTn>
                              </p:par>
                            </p:childTnLst>
                          </p:cTn>
                        </p:par>
                        <p:par>
                          <p:cTn id="110" fill="hold">
                            <p:stCondLst>
                              <p:cond delay="11000"/>
                            </p:stCondLst>
                            <p:childTnLst>
                              <p:par>
                                <p:cTn id="111" presetID="22" presetClass="entr" presetSubtype="1" fill="hold" nodeType="afterEffect">
                                  <p:stCondLst>
                                    <p:cond delay="0"/>
                                  </p:stCondLst>
                                  <p:childTnLst>
                                    <p:set>
                                      <p:cBhvr>
                                        <p:cTn id="112" dur="1" fill="hold">
                                          <p:stCondLst>
                                            <p:cond delay="0"/>
                                          </p:stCondLst>
                                        </p:cTn>
                                        <p:tgtEl>
                                          <p:spTgt spid="139"/>
                                        </p:tgtEl>
                                        <p:attrNameLst>
                                          <p:attrName>style.visibility</p:attrName>
                                        </p:attrNameLst>
                                      </p:cBhvr>
                                      <p:to>
                                        <p:strVal val="visible"/>
                                      </p:to>
                                    </p:set>
                                    <p:animEffect transition="in" filter="wipe(up)">
                                      <p:cBhvr>
                                        <p:cTn id="113" dur="500"/>
                                        <p:tgtEl>
                                          <p:spTgt spid="139"/>
                                        </p:tgtEl>
                                      </p:cBhvr>
                                    </p:animEffect>
                                  </p:childTnLst>
                                </p:cTn>
                              </p:par>
                            </p:childTnLst>
                          </p:cTn>
                        </p:par>
                        <p:par>
                          <p:cTn id="114" fill="hold">
                            <p:stCondLst>
                              <p:cond delay="11500"/>
                            </p:stCondLst>
                            <p:childTnLst>
                              <p:par>
                                <p:cTn id="115" presetID="22" presetClass="entr" presetSubtype="2" fill="hold" nodeType="afterEffect">
                                  <p:stCondLst>
                                    <p:cond delay="0"/>
                                  </p:stCondLst>
                                  <p:childTnLst>
                                    <p:set>
                                      <p:cBhvr>
                                        <p:cTn id="116" dur="1" fill="hold">
                                          <p:stCondLst>
                                            <p:cond delay="0"/>
                                          </p:stCondLst>
                                        </p:cTn>
                                        <p:tgtEl>
                                          <p:spTgt spid="168"/>
                                        </p:tgtEl>
                                        <p:attrNameLst>
                                          <p:attrName>style.visibility</p:attrName>
                                        </p:attrNameLst>
                                      </p:cBhvr>
                                      <p:to>
                                        <p:strVal val="visible"/>
                                      </p:to>
                                    </p:set>
                                    <p:animEffect transition="in" filter="wipe(right)">
                                      <p:cBhvr>
                                        <p:cTn id="117" dur="500"/>
                                        <p:tgtEl>
                                          <p:spTgt spid="168"/>
                                        </p:tgtEl>
                                      </p:cBhvr>
                                    </p:animEffect>
                                  </p:childTnLst>
                                </p:cTn>
                              </p:par>
                            </p:childTnLst>
                          </p:cTn>
                        </p:par>
                        <p:par>
                          <p:cTn id="118" fill="hold">
                            <p:stCondLst>
                              <p:cond delay="12000"/>
                            </p:stCondLst>
                            <p:childTnLst>
                              <p:par>
                                <p:cTn id="119" presetID="22" presetClass="entr" presetSubtype="1" fill="hold" nodeType="afterEffect">
                                  <p:stCondLst>
                                    <p:cond delay="0"/>
                                  </p:stCondLst>
                                  <p:childTnLst>
                                    <p:set>
                                      <p:cBhvr>
                                        <p:cTn id="120" dur="1" fill="hold">
                                          <p:stCondLst>
                                            <p:cond delay="0"/>
                                          </p:stCondLst>
                                        </p:cTn>
                                        <p:tgtEl>
                                          <p:spTgt spid="113"/>
                                        </p:tgtEl>
                                        <p:attrNameLst>
                                          <p:attrName>style.visibility</p:attrName>
                                        </p:attrNameLst>
                                      </p:cBhvr>
                                      <p:to>
                                        <p:strVal val="visible"/>
                                      </p:to>
                                    </p:set>
                                    <p:animEffect transition="in" filter="wipe(up)">
                                      <p:cBhvr>
                                        <p:cTn id="121" dur="500"/>
                                        <p:tgtEl>
                                          <p:spTgt spid="113"/>
                                        </p:tgtEl>
                                      </p:cBhvr>
                                    </p:animEffect>
                                  </p:childTnLst>
                                </p:cTn>
                              </p:par>
                            </p:childTnLst>
                          </p:cTn>
                        </p:par>
                        <p:par>
                          <p:cTn id="122" fill="hold">
                            <p:stCondLst>
                              <p:cond delay="12500"/>
                            </p:stCondLst>
                            <p:childTnLst>
                              <p:par>
                                <p:cTn id="123" presetID="22" presetClass="entr" presetSubtype="1" fill="hold" nodeType="afterEffect">
                                  <p:stCondLst>
                                    <p:cond delay="0"/>
                                  </p:stCondLst>
                                  <p:childTnLst>
                                    <p:set>
                                      <p:cBhvr>
                                        <p:cTn id="124" dur="1" fill="hold">
                                          <p:stCondLst>
                                            <p:cond delay="0"/>
                                          </p:stCondLst>
                                        </p:cTn>
                                        <p:tgtEl>
                                          <p:spTgt spid="56"/>
                                        </p:tgtEl>
                                        <p:attrNameLst>
                                          <p:attrName>style.visibility</p:attrName>
                                        </p:attrNameLst>
                                      </p:cBhvr>
                                      <p:to>
                                        <p:strVal val="visible"/>
                                      </p:to>
                                    </p:set>
                                    <p:animEffect transition="in" filter="wipe(up)">
                                      <p:cBhvr>
                                        <p:cTn id="125" dur="500"/>
                                        <p:tgtEl>
                                          <p:spTgt spid="56"/>
                                        </p:tgtEl>
                                      </p:cBhvr>
                                    </p:animEffect>
                                  </p:childTnLst>
                                </p:cTn>
                              </p:par>
                            </p:childTnLst>
                          </p:cTn>
                        </p:par>
                        <p:par>
                          <p:cTn id="126" fill="hold">
                            <p:stCondLst>
                              <p:cond delay="13000"/>
                            </p:stCondLst>
                            <p:childTnLst>
                              <p:par>
                                <p:cTn id="127" presetID="22" presetClass="entr" presetSubtype="1" fill="hold" nodeType="afterEffect">
                                  <p:stCondLst>
                                    <p:cond delay="0"/>
                                  </p:stCondLst>
                                  <p:childTnLst>
                                    <p:set>
                                      <p:cBhvr>
                                        <p:cTn id="128" dur="1" fill="hold">
                                          <p:stCondLst>
                                            <p:cond delay="0"/>
                                          </p:stCondLst>
                                        </p:cTn>
                                        <p:tgtEl>
                                          <p:spTgt spid="85"/>
                                        </p:tgtEl>
                                        <p:attrNameLst>
                                          <p:attrName>style.visibility</p:attrName>
                                        </p:attrNameLst>
                                      </p:cBhvr>
                                      <p:to>
                                        <p:strVal val="visible"/>
                                      </p:to>
                                    </p:set>
                                    <p:animEffect transition="in" filter="wipe(up)">
                                      <p:cBhvr>
                                        <p:cTn id="129" dur="500"/>
                                        <p:tgtEl>
                                          <p:spTgt spid="85"/>
                                        </p:tgtEl>
                                      </p:cBhvr>
                                    </p:animEffect>
                                  </p:childTnLst>
                                </p:cTn>
                              </p:par>
                            </p:childTnLst>
                          </p:cTn>
                        </p:par>
                        <p:par>
                          <p:cTn id="130" fill="hold">
                            <p:stCondLst>
                              <p:cond delay="13500"/>
                            </p:stCondLst>
                            <p:childTnLst>
                              <p:par>
                                <p:cTn id="131" presetID="22" presetClass="entr" presetSubtype="1" fill="hold" nodeType="afterEffect">
                                  <p:stCondLst>
                                    <p:cond delay="0"/>
                                  </p:stCondLst>
                                  <p:childTnLst>
                                    <p:set>
                                      <p:cBhvr>
                                        <p:cTn id="132" dur="1" fill="hold">
                                          <p:stCondLst>
                                            <p:cond delay="0"/>
                                          </p:stCondLst>
                                        </p:cTn>
                                        <p:tgtEl>
                                          <p:spTgt spid="63"/>
                                        </p:tgtEl>
                                        <p:attrNameLst>
                                          <p:attrName>style.visibility</p:attrName>
                                        </p:attrNameLst>
                                      </p:cBhvr>
                                      <p:to>
                                        <p:strVal val="visible"/>
                                      </p:to>
                                    </p:set>
                                    <p:animEffect transition="in" filter="wipe(up)">
                                      <p:cBhvr>
                                        <p:cTn id="133" dur="500"/>
                                        <p:tgtEl>
                                          <p:spTgt spid="63"/>
                                        </p:tgtEl>
                                      </p:cBhvr>
                                    </p:animEffect>
                                  </p:childTnLst>
                                </p:cTn>
                              </p:par>
                            </p:childTnLst>
                          </p:cTn>
                        </p:par>
                        <p:par>
                          <p:cTn id="134" fill="hold">
                            <p:stCondLst>
                              <p:cond delay="14000"/>
                            </p:stCondLst>
                            <p:childTnLst>
                              <p:par>
                                <p:cTn id="135" presetID="5" presetClass="entr" presetSubtype="10" fill="hold" grpId="0" nodeType="afterEffect">
                                  <p:stCondLst>
                                    <p:cond delay="0"/>
                                  </p:stCondLst>
                                  <p:childTnLst>
                                    <p:set>
                                      <p:cBhvr>
                                        <p:cTn id="136" dur="1" fill="hold">
                                          <p:stCondLst>
                                            <p:cond delay="0"/>
                                          </p:stCondLst>
                                        </p:cTn>
                                        <p:tgtEl>
                                          <p:spTgt spid="13"/>
                                        </p:tgtEl>
                                        <p:attrNameLst>
                                          <p:attrName>style.visibility</p:attrName>
                                        </p:attrNameLst>
                                      </p:cBhvr>
                                      <p:to>
                                        <p:strVal val="visible"/>
                                      </p:to>
                                    </p:set>
                                    <p:animEffect transition="in" filter="checkerboard(across)">
                                      <p:cBhvr>
                                        <p:cTn id="137" dur="500"/>
                                        <p:tgtEl>
                                          <p:spTgt spid="13"/>
                                        </p:tgtEl>
                                      </p:cBhvr>
                                    </p:animEffect>
                                  </p:childTnLst>
                                </p:cTn>
                              </p:par>
                            </p:childTnLst>
                          </p:cTn>
                        </p:par>
                        <p:par>
                          <p:cTn id="138" fill="hold">
                            <p:stCondLst>
                              <p:cond delay="14500"/>
                            </p:stCondLst>
                            <p:childTnLst>
                              <p:par>
                                <p:cTn id="139" presetID="49" presetClass="entr" presetSubtype="0" decel="100000" fill="hold" grpId="0" nodeType="afterEffect">
                                  <p:stCondLst>
                                    <p:cond delay="0"/>
                                  </p:stCondLst>
                                  <p:childTnLst>
                                    <p:set>
                                      <p:cBhvr>
                                        <p:cTn id="140" dur="1" fill="hold">
                                          <p:stCondLst>
                                            <p:cond delay="0"/>
                                          </p:stCondLst>
                                        </p:cTn>
                                        <p:tgtEl>
                                          <p:spTgt spid="4"/>
                                        </p:tgtEl>
                                        <p:attrNameLst>
                                          <p:attrName>style.visibility</p:attrName>
                                        </p:attrNameLst>
                                      </p:cBhvr>
                                      <p:to>
                                        <p:strVal val="visible"/>
                                      </p:to>
                                    </p:set>
                                    <p:anim calcmode="lin" valueType="num">
                                      <p:cBhvr>
                                        <p:cTn id="141" dur="500" fill="hold"/>
                                        <p:tgtEl>
                                          <p:spTgt spid="4"/>
                                        </p:tgtEl>
                                        <p:attrNameLst>
                                          <p:attrName>ppt_w</p:attrName>
                                        </p:attrNameLst>
                                      </p:cBhvr>
                                      <p:tavLst>
                                        <p:tav tm="0">
                                          <p:val>
                                            <p:fltVal val="0"/>
                                          </p:val>
                                        </p:tav>
                                        <p:tav tm="100000">
                                          <p:val>
                                            <p:strVal val="#ppt_w"/>
                                          </p:val>
                                        </p:tav>
                                      </p:tavLst>
                                    </p:anim>
                                    <p:anim calcmode="lin" valueType="num">
                                      <p:cBhvr>
                                        <p:cTn id="142" dur="500" fill="hold"/>
                                        <p:tgtEl>
                                          <p:spTgt spid="4"/>
                                        </p:tgtEl>
                                        <p:attrNameLst>
                                          <p:attrName>ppt_h</p:attrName>
                                        </p:attrNameLst>
                                      </p:cBhvr>
                                      <p:tavLst>
                                        <p:tav tm="0">
                                          <p:val>
                                            <p:fltVal val="0"/>
                                          </p:val>
                                        </p:tav>
                                        <p:tav tm="100000">
                                          <p:val>
                                            <p:strVal val="#ppt_h"/>
                                          </p:val>
                                        </p:tav>
                                      </p:tavLst>
                                    </p:anim>
                                    <p:anim calcmode="lin" valueType="num">
                                      <p:cBhvr>
                                        <p:cTn id="143" dur="500" fill="hold"/>
                                        <p:tgtEl>
                                          <p:spTgt spid="4"/>
                                        </p:tgtEl>
                                        <p:attrNameLst>
                                          <p:attrName>style.rotation</p:attrName>
                                        </p:attrNameLst>
                                      </p:cBhvr>
                                      <p:tavLst>
                                        <p:tav tm="0">
                                          <p:val>
                                            <p:fltVal val="360"/>
                                          </p:val>
                                        </p:tav>
                                        <p:tav tm="100000">
                                          <p:val>
                                            <p:fltVal val="0"/>
                                          </p:val>
                                        </p:tav>
                                      </p:tavLst>
                                    </p:anim>
                                    <p:animEffect transition="in" filter="fade">
                                      <p:cBhvr>
                                        <p:cTn id="144" dur="500"/>
                                        <p:tgtEl>
                                          <p:spTgt spid="4"/>
                                        </p:tgtEl>
                                      </p:cBhvr>
                                    </p:animEffect>
                                  </p:childTnLst>
                                </p:cTn>
                              </p:par>
                            </p:childTnLst>
                          </p:cTn>
                        </p:par>
                        <p:par>
                          <p:cTn id="145" fill="hold">
                            <p:stCondLst>
                              <p:cond delay="15000"/>
                            </p:stCondLst>
                            <p:childTnLst>
                              <p:par>
                                <p:cTn id="146" presetID="22" presetClass="entr" presetSubtype="1" fill="hold" nodeType="afterEffect">
                                  <p:stCondLst>
                                    <p:cond delay="0"/>
                                  </p:stCondLst>
                                  <p:childTnLst>
                                    <p:set>
                                      <p:cBhvr>
                                        <p:cTn id="147" dur="1" fill="hold">
                                          <p:stCondLst>
                                            <p:cond delay="0"/>
                                          </p:stCondLst>
                                        </p:cTn>
                                        <p:tgtEl>
                                          <p:spTgt spid="91"/>
                                        </p:tgtEl>
                                        <p:attrNameLst>
                                          <p:attrName>style.visibility</p:attrName>
                                        </p:attrNameLst>
                                      </p:cBhvr>
                                      <p:to>
                                        <p:strVal val="visible"/>
                                      </p:to>
                                    </p:set>
                                    <p:animEffect transition="in" filter="wipe(up)">
                                      <p:cBhvr>
                                        <p:cTn id="148" dur="500"/>
                                        <p:tgtEl>
                                          <p:spTgt spid="91"/>
                                        </p:tgtEl>
                                      </p:cBhvr>
                                    </p:animEffect>
                                  </p:childTnLst>
                                </p:cTn>
                              </p:par>
                            </p:childTnLst>
                          </p:cTn>
                        </p:par>
                        <p:par>
                          <p:cTn id="149" fill="hold">
                            <p:stCondLst>
                              <p:cond delay="15500"/>
                            </p:stCondLst>
                            <p:childTnLst>
                              <p:par>
                                <p:cTn id="150" presetID="22" presetClass="entr" presetSubtype="1" fill="hold" nodeType="afterEffect">
                                  <p:stCondLst>
                                    <p:cond delay="0"/>
                                  </p:stCondLst>
                                  <p:childTnLst>
                                    <p:set>
                                      <p:cBhvr>
                                        <p:cTn id="151" dur="1" fill="hold">
                                          <p:stCondLst>
                                            <p:cond delay="0"/>
                                          </p:stCondLst>
                                        </p:cTn>
                                        <p:tgtEl>
                                          <p:spTgt spid="93"/>
                                        </p:tgtEl>
                                        <p:attrNameLst>
                                          <p:attrName>style.visibility</p:attrName>
                                        </p:attrNameLst>
                                      </p:cBhvr>
                                      <p:to>
                                        <p:strVal val="visible"/>
                                      </p:to>
                                    </p:set>
                                    <p:animEffect transition="in" filter="wipe(up)">
                                      <p:cBhvr>
                                        <p:cTn id="152" dur="500"/>
                                        <p:tgtEl>
                                          <p:spTgt spid="93"/>
                                        </p:tgtEl>
                                      </p:cBhvr>
                                    </p:animEffect>
                                  </p:childTnLst>
                                </p:cTn>
                              </p:par>
                            </p:childTnLst>
                          </p:cTn>
                        </p:par>
                        <p:par>
                          <p:cTn id="153" fill="hold">
                            <p:stCondLst>
                              <p:cond delay="16000"/>
                            </p:stCondLst>
                            <p:childTnLst>
                              <p:par>
                                <p:cTn id="154" presetID="22" presetClass="entr" presetSubtype="1" fill="hold" nodeType="afterEffect">
                                  <p:stCondLst>
                                    <p:cond delay="0"/>
                                  </p:stCondLst>
                                  <p:childTnLst>
                                    <p:set>
                                      <p:cBhvr>
                                        <p:cTn id="155" dur="1" fill="hold">
                                          <p:stCondLst>
                                            <p:cond delay="0"/>
                                          </p:stCondLst>
                                        </p:cTn>
                                        <p:tgtEl>
                                          <p:spTgt spid="89"/>
                                        </p:tgtEl>
                                        <p:attrNameLst>
                                          <p:attrName>style.visibility</p:attrName>
                                        </p:attrNameLst>
                                      </p:cBhvr>
                                      <p:to>
                                        <p:strVal val="visible"/>
                                      </p:to>
                                    </p:set>
                                    <p:animEffect transition="in" filter="wipe(up)">
                                      <p:cBhvr>
                                        <p:cTn id="156" dur="500"/>
                                        <p:tgtEl>
                                          <p:spTgt spid="89"/>
                                        </p:tgtEl>
                                      </p:cBhvr>
                                    </p:animEffect>
                                  </p:childTnLst>
                                </p:cTn>
                              </p:par>
                            </p:childTnLst>
                          </p:cTn>
                        </p:par>
                        <p:par>
                          <p:cTn id="157" fill="hold">
                            <p:stCondLst>
                              <p:cond delay="16500"/>
                            </p:stCondLst>
                            <p:childTnLst>
                              <p:par>
                                <p:cTn id="158" presetID="49" presetClass="entr" presetSubtype="0" decel="100000" fill="hold" grpId="0" nodeType="afterEffect">
                                  <p:stCondLst>
                                    <p:cond delay="0"/>
                                  </p:stCondLst>
                                  <p:childTnLst>
                                    <p:set>
                                      <p:cBhvr>
                                        <p:cTn id="159" dur="1" fill="hold">
                                          <p:stCondLst>
                                            <p:cond delay="0"/>
                                          </p:stCondLst>
                                        </p:cTn>
                                        <p:tgtEl>
                                          <p:spTgt spid="5"/>
                                        </p:tgtEl>
                                        <p:attrNameLst>
                                          <p:attrName>style.visibility</p:attrName>
                                        </p:attrNameLst>
                                      </p:cBhvr>
                                      <p:to>
                                        <p:strVal val="visible"/>
                                      </p:to>
                                    </p:set>
                                    <p:anim calcmode="lin" valueType="num">
                                      <p:cBhvr>
                                        <p:cTn id="160" dur="500" fill="hold"/>
                                        <p:tgtEl>
                                          <p:spTgt spid="5"/>
                                        </p:tgtEl>
                                        <p:attrNameLst>
                                          <p:attrName>ppt_w</p:attrName>
                                        </p:attrNameLst>
                                      </p:cBhvr>
                                      <p:tavLst>
                                        <p:tav tm="0">
                                          <p:val>
                                            <p:fltVal val="0"/>
                                          </p:val>
                                        </p:tav>
                                        <p:tav tm="100000">
                                          <p:val>
                                            <p:strVal val="#ppt_w"/>
                                          </p:val>
                                        </p:tav>
                                      </p:tavLst>
                                    </p:anim>
                                    <p:anim calcmode="lin" valueType="num">
                                      <p:cBhvr>
                                        <p:cTn id="161" dur="500" fill="hold"/>
                                        <p:tgtEl>
                                          <p:spTgt spid="5"/>
                                        </p:tgtEl>
                                        <p:attrNameLst>
                                          <p:attrName>ppt_h</p:attrName>
                                        </p:attrNameLst>
                                      </p:cBhvr>
                                      <p:tavLst>
                                        <p:tav tm="0">
                                          <p:val>
                                            <p:fltVal val="0"/>
                                          </p:val>
                                        </p:tav>
                                        <p:tav tm="100000">
                                          <p:val>
                                            <p:strVal val="#ppt_h"/>
                                          </p:val>
                                        </p:tav>
                                      </p:tavLst>
                                    </p:anim>
                                    <p:anim calcmode="lin" valueType="num">
                                      <p:cBhvr>
                                        <p:cTn id="162" dur="500" fill="hold"/>
                                        <p:tgtEl>
                                          <p:spTgt spid="5"/>
                                        </p:tgtEl>
                                        <p:attrNameLst>
                                          <p:attrName>style.rotation</p:attrName>
                                        </p:attrNameLst>
                                      </p:cBhvr>
                                      <p:tavLst>
                                        <p:tav tm="0">
                                          <p:val>
                                            <p:fltVal val="360"/>
                                          </p:val>
                                        </p:tav>
                                        <p:tav tm="100000">
                                          <p:val>
                                            <p:fltVal val="0"/>
                                          </p:val>
                                        </p:tav>
                                      </p:tavLst>
                                    </p:anim>
                                    <p:animEffect transition="in" filter="fade">
                                      <p:cBhvr>
                                        <p:cTn id="163" dur="500"/>
                                        <p:tgtEl>
                                          <p:spTgt spid="5"/>
                                        </p:tgtEl>
                                      </p:cBhvr>
                                    </p:animEffect>
                                  </p:childTnLst>
                                </p:cTn>
                              </p:par>
                            </p:childTnLst>
                          </p:cTn>
                        </p:par>
                        <p:par>
                          <p:cTn id="164" fill="hold">
                            <p:stCondLst>
                              <p:cond delay="17000"/>
                            </p:stCondLst>
                            <p:childTnLst>
                              <p:par>
                                <p:cTn id="165" presetID="22" presetClass="entr" presetSubtype="1" fill="hold" nodeType="afterEffect">
                                  <p:stCondLst>
                                    <p:cond delay="0"/>
                                  </p:stCondLst>
                                  <p:childTnLst>
                                    <p:set>
                                      <p:cBhvr>
                                        <p:cTn id="166" dur="1" fill="hold">
                                          <p:stCondLst>
                                            <p:cond delay="0"/>
                                          </p:stCondLst>
                                        </p:cTn>
                                        <p:tgtEl>
                                          <p:spTgt spid="58"/>
                                        </p:tgtEl>
                                        <p:attrNameLst>
                                          <p:attrName>style.visibility</p:attrName>
                                        </p:attrNameLst>
                                      </p:cBhvr>
                                      <p:to>
                                        <p:strVal val="visible"/>
                                      </p:to>
                                    </p:set>
                                    <p:animEffect transition="in" filter="wipe(up)">
                                      <p:cBhvr>
                                        <p:cTn id="167" dur="500"/>
                                        <p:tgtEl>
                                          <p:spTgt spid="58"/>
                                        </p:tgtEl>
                                      </p:cBhvr>
                                    </p:animEffect>
                                  </p:childTnLst>
                                </p:cTn>
                              </p:par>
                            </p:childTnLst>
                          </p:cTn>
                        </p:par>
                        <p:par>
                          <p:cTn id="168" fill="hold">
                            <p:stCondLst>
                              <p:cond delay="17500"/>
                            </p:stCondLst>
                            <p:childTnLst>
                              <p:par>
                                <p:cTn id="169" presetID="22" presetClass="entr" presetSubtype="1" fill="hold" nodeType="afterEffect">
                                  <p:stCondLst>
                                    <p:cond delay="0"/>
                                  </p:stCondLst>
                                  <p:childTnLst>
                                    <p:set>
                                      <p:cBhvr>
                                        <p:cTn id="170" dur="1" fill="hold">
                                          <p:stCondLst>
                                            <p:cond delay="0"/>
                                          </p:stCondLst>
                                        </p:cTn>
                                        <p:tgtEl>
                                          <p:spTgt spid="128"/>
                                        </p:tgtEl>
                                        <p:attrNameLst>
                                          <p:attrName>style.visibility</p:attrName>
                                        </p:attrNameLst>
                                      </p:cBhvr>
                                      <p:to>
                                        <p:strVal val="visible"/>
                                      </p:to>
                                    </p:set>
                                    <p:animEffect transition="in" filter="wipe(up)">
                                      <p:cBhvr>
                                        <p:cTn id="171" dur="500"/>
                                        <p:tgtEl>
                                          <p:spTgt spid="128"/>
                                        </p:tgtEl>
                                      </p:cBhvr>
                                    </p:animEffect>
                                  </p:childTnLst>
                                </p:cTn>
                              </p:par>
                            </p:childTnLst>
                          </p:cTn>
                        </p:par>
                        <p:par>
                          <p:cTn id="172" fill="hold">
                            <p:stCondLst>
                              <p:cond delay="18000"/>
                            </p:stCondLst>
                            <p:childTnLst>
                              <p:par>
                                <p:cTn id="173" presetID="22" presetClass="entr" presetSubtype="1" fill="hold" nodeType="afterEffect">
                                  <p:stCondLst>
                                    <p:cond delay="0"/>
                                  </p:stCondLst>
                                  <p:childTnLst>
                                    <p:set>
                                      <p:cBhvr>
                                        <p:cTn id="174" dur="1" fill="hold">
                                          <p:stCondLst>
                                            <p:cond delay="0"/>
                                          </p:stCondLst>
                                        </p:cTn>
                                        <p:tgtEl>
                                          <p:spTgt spid="67"/>
                                        </p:tgtEl>
                                        <p:attrNameLst>
                                          <p:attrName>style.visibility</p:attrName>
                                        </p:attrNameLst>
                                      </p:cBhvr>
                                      <p:to>
                                        <p:strVal val="visible"/>
                                      </p:to>
                                    </p:set>
                                    <p:animEffect transition="in" filter="wipe(up)">
                                      <p:cBhvr>
                                        <p:cTn id="175" dur="500"/>
                                        <p:tgtEl>
                                          <p:spTgt spid="67"/>
                                        </p:tgtEl>
                                      </p:cBhvr>
                                    </p:animEffect>
                                  </p:childTnLst>
                                </p:cTn>
                              </p:par>
                            </p:childTnLst>
                          </p:cTn>
                        </p:par>
                        <p:par>
                          <p:cTn id="176" fill="hold">
                            <p:stCondLst>
                              <p:cond delay="18500"/>
                            </p:stCondLst>
                            <p:childTnLst>
                              <p:par>
                                <p:cTn id="177" presetID="5" presetClass="entr" presetSubtype="10" fill="hold" grpId="0" nodeType="afterEffect">
                                  <p:stCondLst>
                                    <p:cond delay="0"/>
                                  </p:stCondLst>
                                  <p:childTnLst>
                                    <p:set>
                                      <p:cBhvr>
                                        <p:cTn id="178" dur="1" fill="hold">
                                          <p:stCondLst>
                                            <p:cond delay="0"/>
                                          </p:stCondLst>
                                        </p:cTn>
                                        <p:tgtEl>
                                          <p:spTgt spid="16"/>
                                        </p:tgtEl>
                                        <p:attrNameLst>
                                          <p:attrName>style.visibility</p:attrName>
                                        </p:attrNameLst>
                                      </p:cBhvr>
                                      <p:to>
                                        <p:strVal val="visible"/>
                                      </p:to>
                                    </p:set>
                                    <p:animEffect transition="in" filter="checkerboard(across)">
                                      <p:cBhvr>
                                        <p:cTn id="179" dur="500"/>
                                        <p:tgtEl>
                                          <p:spTgt spid="16"/>
                                        </p:tgtEl>
                                      </p:cBhvr>
                                    </p:animEffect>
                                  </p:childTnLst>
                                </p:cTn>
                              </p:par>
                            </p:childTnLst>
                          </p:cTn>
                        </p:par>
                        <p:par>
                          <p:cTn id="180" fill="hold">
                            <p:stCondLst>
                              <p:cond delay="19000"/>
                            </p:stCondLst>
                            <p:childTnLst>
                              <p:par>
                                <p:cTn id="181" presetID="22" presetClass="entr" presetSubtype="1" fill="hold" nodeType="afterEffect">
                                  <p:stCondLst>
                                    <p:cond delay="0"/>
                                  </p:stCondLst>
                                  <p:childTnLst>
                                    <p:set>
                                      <p:cBhvr>
                                        <p:cTn id="182" dur="1" fill="hold">
                                          <p:stCondLst>
                                            <p:cond delay="0"/>
                                          </p:stCondLst>
                                        </p:cTn>
                                        <p:tgtEl>
                                          <p:spTgt spid="69"/>
                                        </p:tgtEl>
                                        <p:attrNameLst>
                                          <p:attrName>style.visibility</p:attrName>
                                        </p:attrNameLst>
                                      </p:cBhvr>
                                      <p:to>
                                        <p:strVal val="visible"/>
                                      </p:to>
                                    </p:set>
                                    <p:animEffect transition="in" filter="wipe(up)">
                                      <p:cBhvr>
                                        <p:cTn id="183" dur="500"/>
                                        <p:tgtEl>
                                          <p:spTgt spid="69"/>
                                        </p:tgtEl>
                                      </p:cBhvr>
                                    </p:animEffect>
                                  </p:childTnLst>
                                </p:cTn>
                              </p:par>
                            </p:childTnLst>
                          </p:cTn>
                        </p:par>
                        <p:par>
                          <p:cTn id="184" fill="hold">
                            <p:stCondLst>
                              <p:cond delay="19500"/>
                            </p:stCondLst>
                            <p:childTnLst>
                              <p:par>
                                <p:cTn id="185" presetID="5" presetClass="entr" presetSubtype="10" fill="hold" grpId="0" nodeType="afterEffect">
                                  <p:stCondLst>
                                    <p:cond delay="0"/>
                                  </p:stCondLst>
                                  <p:childTnLst>
                                    <p:set>
                                      <p:cBhvr>
                                        <p:cTn id="186" dur="1" fill="hold">
                                          <p:stCondLst>
                                            <p:cond delay="0"/>
                                          </p:stCondLst>
                                        </p:cTn>
                                        <p:tgtEl>
                                          <p:spTgt spid="17"/>
                                        </p:tgtEl>
                                        <p:attrNameLst>
                                          <p:attrName>style.visibility</p:attrName>
                                        </p:attrNameLst>
                                      </p:cBhvr>
                                      <p:to>
                                        <p:strVal val="visible"/>
                                      </p:to>
                                    </p:set>
                                    <p:animEffect transition="in" filter="checkerboard(across)">
                                      <p:cBhvr>
                                        <p:cTn id="187" dur="500"/>
                                        <p:tgtEl>
                                          <p:spTgt spid="17"/>
                                        </p:tgtEl>
                                      </p:cBhvr>
                                    </p:animEffect>
                                  </p:childTnLst>
                                </p:cTn>
                              </p:par>
                            </p:childTnLst>
                          </p:cTn>
                        </p:par>
                        <p:par>
                          <p:cTn id="188" fill="hold">
                            <p:stCondLst>
                              <p:cond delay="20000"/>
                            </p:stCondLst>
                            <p:childTnLst>
                              <p:par>
                                <p:cTn id="189" presetID="10" presetClass="entr" presetSubtype="0" fill="hold" grpId="0" nodeType="afterEffect">
                                  <p:stCondLst>
                                    <p:cond delay="0"/>
                                  </p:stCondLst>
                                  <p:childTnLst>
                                    <p:set>
                                      <p:cBhvr>
                                        <p:cTn id="190" dur="1" fill="hold">
                                          <p:stCondLst>
                                            <p:cond delay="0"/>
                                          </p:stCondLst>
                                        </p:cTn>
                                        <p:tgtEl>
                                          <p:spTgt spid="223"/>
                                        </p:tgtEl>
                                        <p:attrNameLst>
                                          <p:attrName>style.visibility</p:attrName>
                                        </p:attrNameLst>
                                      </p:cBhvr>
                                      <p:to>
                                        <p:strVal val="visible"/>
                                      </p:to>
                                    </p:set>
                                    <p:animEffect transition="in" filter="fade">
                                      <p:cBhvr>
                                        <p:cTn id="191" dur="2000"/>
                                        <p:tgtEl>
                                          <p:spTgt spid="223"/>
                                        </p:tgtEl>
                                      </p:cBhvr>
                                    </p:animEffect>
                                  </p:childTnLst>
                                </p:cTn>
                              </p:par>
                              <p:par>
                                <p:cTn id="192" presetID="10" presetClass="entr" presetSubtype="0" fill="hold" grpId="0" nodeType="withEffect">
                                  <p:stCondLst>
                                    <p:cond delay="0"/>
                                  </p:stCondLst>
                                  <p:childTnLst>
                                    <p:set>
                                      <p:cBhvr>
                                        <p:cTn id="193" dur="1" fill="hold">
                                          <p:stCondLst>
                                            <p:cond delay="0"/>
                                          </p:stCondLst>
                                        </p:cTn>
                                        <p:tgtEl>
                                          <p:spTgt spid="217"/>
                                        </p:tgtEl>
                                        <p:attrNameLst>
                                          <p:attrName>style.visibility</p:attrName>
                                        </p:attrNameLst>
                                      </p:cBhvr>
                                      <p:to>
                                        <p:strVal val="visible"/>
                                      </p:to>
                                    </p:set>
                                    <p:animEffect transition="in" filter="fade">
                                      <p:cBhvr>
                                        <p:cTn id="194" dur="2000"/>
                                        <p:tgtEl>
                                          <p:spTgt spid="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 grpId="0" animBg="1"/>
      <p:bldP spid="2" grpId="0" animBg="1"/>
      <p:bldP spid="3" grpId="0" animBg="1"/>
      <p:bldP spid="4" grpId="0" animBg="1"/>
      <p:bldP spid="5" grpId="0" animBg="1"/>
      <p:bldP spid="9" grpId="0" animBg="1"/>
      <p:bldP spid="10" grpId="0" animBg="1"/>
      <p:bldP spid="15" grpId="0" animBg="1"/>
      <p:bldP spid="16" grpId="0" animBg="1"/>
      <p:bldP spid="17" grpId="0" animBg="1"/>
      <p:bldP spid="44" grpId="0" animBg="1"/>
      <p:bldP spid="126" grpId="0" animBg="1"/>
      <p:bldP spid="14" grpId="0" animBg="1"/>
      <p:bldP spid="11" grpId="0" animBg="1"/>
      <p:bldP spid="8" grpId="0" animBg="1"/>
      <p:bldP spid="7" grpId="0" animBg="1"/>
      <p:bldP spid="6" grpId="0" animBg="1"/>
      <p:bldP spid="13" grpId="0" animBg="1"/>
      <p:bldP spid="223" grpId="0"/>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defRPr/>
            </a:pPr>
            <a:r>
              <a:rPr lang="el-GR" sz="3200" dirty="0">
                <a:solidFill>
                  <a:srgbClr val="800000"/>
                </a:solidFill>
              </a:rPr>
              <a:t>Συστήματα Υγείας και απαιτήσεις φροντίδας </a:t>
            </a:r>
          </a:p>
        </p:txBody>
      </p:sp>
      <p:sp>
        <p:nvSpPr>
          <p:cNvPr id="3" name="Θέση περιεχομένου 2"/>
          <p:cNvSpPr>
            <a:spLocks noGrp="1"/>
          </p:cNvSpPr>
          <p:nvPr>
            <p:ph idx="1"/>
          </p:nvPr>
        </p:nvSpPr>
        <p:spPr>
          <a:xfrm>
            <a:off x="822960" y="1100628"/>
            <a:ext cx="7863840" cy="4538172"/>
          </a:xfrm>
        </p:spPr>
        <p:txBody>
          <a:bodyPr vert="horz" lIns="91440" tIns="45720" rIns="91440" bIns="45720" rtlCol="0">
            <a:noAutofit/>
          </a:bodyPr>
          <a:lstStyle/>
          <a:p>
            <a:pPr marL="457200" indent="-396000">
              <a:spcBef>
                <a:spcPts val="600"/>
              </a:spcBef>
              <a:buClr>
                <a:srgbClr val="800000"/>
              </a:buClr>
              <a:buFont typeface="Wingdings" pitchFamily="2" charset="2"/>
              <a:buChar char="ü"/>
              <a:defRPr/>
            </a:pPr>
            <a:r>
              <a:rPr lang="el-GR" sz="2200" b="1" dirty="0">
                <a:solidFill>
                  <a:schemeClr val="accent3">
                    <a:lumMod val="50000"/>
                  </a:schemeClr>
                </a:solidFill>
              </a:rPr>
              <a:t>Αυξημένη ζήτηση σε συνδυασμό με τη μειωμένη δυνατότητα για άτυπη φροντίδα, είναι πιθανό να οδηγήσουν στην ανάγκη να επεκτείνει επίσημες υπηρεσίες φροντίδας και την αύξηση των δαπανών, </a:t>
            </a:r>
          </a:p>
          <a:p>
            <a:pPr marL="457200" indent="-396000">
              <a:spcBef>
                <a:spcPts val="600"/>
              </a:spcBef>
              <a:buClr>
                <a:srgbClr val="800000"/>
              </a:buClr>
              <a:buFont typeface="Wingdings" pitchFamily="2" charset="2"/>
              <a:buChar char="ü"/>
              <a:defRPr/>
            </a:pPr>
            <a:r>
              <a:rPr lang="el-GR" sz="2200" b="1" dirty="0">
                <a:solidFill>
                  <a:schemeClr val="accent3">
                    <a:lumMod val="50000"/>
                  </a:schemeClr>
                </a:solidFill>
              </a:rPr>
              <a:t>Αρκετές ευρωπαϊκές χώρες αξιοποιούν της δυνατότητες των πόρων της τοπικής </a:t>
            </a:r>
            <a:r>
              <a:rPr lang="el-GR" sz="2200" b="1" dirty="0" smtClean="0">
                <a:solidFill>
                  <a:schemeClr val="accent3">
                    <a:lumMod val="50000"/>
                  </a:schemeClr>
                </a:solidFill>
              </a:rPr>
              <a:t>Κοινωνίας</a:t>
            </a:r>
            <a:r>
              <a:rPr lang="en-US" sz="2200" b="1" dirty="0" smtClean="0">
                <a:solidFill>
                  <a:schemeClr val="accent3">
                    <a:lumMod val="50000"/>
                  </a:schemeClr>
                </a:solidFill>
              </a:rPr>
              <a:t>,</a:t>
            </a:r>
            <a:endParaRPr lang="el-GR" sz="2200" b="1" dirty="0">
              <a:solidFill>
                <a:schemeClr val="accent3">
                  <a:lumMod val="50000"/>
                </a:schemeClr>
              </a:solidFill>
            </a:endParaRPr>
          </a:p>
          <a:p>
            <a:pPr marL="457200" indent="-396000">
              <a:spcBef>
                <a:spcPts val="600"/>
              </a:spcBef>
              <a:buClr>
                <a:srgbClr val="800000"/>
              </a:buClr>
              <a:buFont typeface="Wingdings" pitchFamily="2" charset="2"/>
              <a:buChar char="ü"/>
              <a:defRPr/>
            </a:pPr>
            <a:r>
              <a:rPr lang="el-GR" sz="2200" b="1" dirty="0">
                <a:solidFill>
                  <a:schemeClr val="accent3">
                    <a:lumMod val="50000"/>
                  </a:schemeClr>
                </a:solidFill>
              </a:rPr>
              <a:t>Ο τρόπος φροντίδας στο σπίτι προτιμάται από τους χρήστες "Το σπίτι είναι ένα μέρος της συναισθηματικής και σωματικής ολοκλήρωσης, γεμάτο μνήμες και με δυνατότητες ανέσεων", όπως αναφέρεται από το Παγκόσμια Οργάνωση Υγείας (</a:t>
            </a:r>
            <a:r>
              <a:rPr lang="en-US" sz="2200" b="1" dirty="0">
                <a:solidFill>
                  <a:schemeClr val="accent3">
                    <a:lumMod val="50000"/>
                  </a:schemeClr>
                </a:solidFill>
              </a:rPr>
              <a:t>World</a:t>
            </a:r>
            <a:r>
              <a:rPr lang="el-GR" sz="2200" b="1" dirty="0">
                <a:solidFill>
                  <a:schemeClr val="accent3">
                    <a:lumMod val="50000"/>
                  </a:schemeClr>
                </a:solidFill>
              </a:rPr>
              <a:t> </a:t>
            </a:r>
            <a:r>
              <a:rPr lang="en-US" sz="2200" b="1" dirty="0">
                <a:solidFill>
                  <a:schemeClr val="accent3">
                    <a:lumMod val="50000"/>
                  </a:schemeClr>
                </a:solidFill>
              </a:rPr>
              <a:t>Health Organization; 2008</a:t>
            </a:r>
            <a:r>
              <a:rPr lang="el-GR" sz="2200" b="1" dirty="0">
                <a:solidFill>
                  <a:schemeClr val="accent3">
                    <a:lumMod val="50000"/>
                  </a:schemeClr>
                </a:solidFill>
              </a:rPr>
              <a:t>).</a:t>
            </a:r>
          </a:p>
        </p:txBody>
      </p:sp>
      <p:sp>
        <p:nvSpPr>
          <p:cNvPr id="4" name="Θέση αριθμού διαφάνειας 3"/>
          <p:cNvSpPr>
            <a:spLocks noGrp="1"/>
          </p:cNvSpPr>
          <p:nvPr>
            <p:ph type="sldNum" sz="quarter" idx="12"/>
          </p:nvPr>
        </p:nvSpPr>
        <p:spPr/>
        <p:txBody>
          <a:bodyPr/>
          <a:lstStyle/>
          <a:p>
            <a:pPr>
              <a:defRPr/>
            </a:pPr>
            <a:fld id="{E81E4D6A-9385-44B6-9DB1-288DC12A1966}" type="slidenum">
              <a:rPr lang="el-GR" smtClean="0"/>
              <a:pPr>
                <a:defRPr/>
              </a:pPr>
              <a:t>15</a:t>
            </a:fld>
            <a:endParaRPr lang="el-GR" dirty="0"/>
          </a:p>
        </p:txBody>
      </p:sp>
    </p:spTree>
    <p:extLst>
      <p:ext uri="{BB962C8B-B14F-4D97-AF65-F5344CB8AC3E}">
        <p14:creationId xmlns:p14="http://schemas.microsoft.com/office/powerpoint/2010/main" val="232295181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9641"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5625"/>
          <a:stretch/>
        </p:blipFill>
        <p:spPr bwMode="auto">
          <a:xfrm>
            <a:off x="3995936" y="5931169"/>
            <a:ext cx="3346093" cy="72000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025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713783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Τεχνολογικό Εκπαιδευτικό Ίδρυμα Αθήνας</a:t>
            </a:r>
            <a:r>
              <a:rPr lang="en-US" sz="2000" dirty="0" smtClean="0"/>
              <a:t>, </a:t>
            </a:r>
            <a:r>
              <a:rPr lang="el-GR" sz="2000" dirty="0"/>
              <a:t>Γεώργιος Πιερράκος 2015. Γεώργιος Πιερράκος. «Ανάλυση Συστημάτων Μακροχρόνιας Φροντίδας (Θ). Ενότητα </a:t>
            </a:r>
            <a:r>
              <a:rPr lang="el-GR" sz="2000" dirty="0" smtClean="0"/>
              <a:t>2: </a:t>
            </a:r>
            <a:r>
              <a:rPr lang="el-GR" sz="2000" dirty="0"/>
              <a:t>Το κοινωνικό περιβάλλον και οι εξελίξεις στα Συστήματα Υγείας και Κοινωνικής </a:t>
            </a:r>
            <a:r>
              <a:rPr lang="el-GR" sz="2000" dirty="0" smtClean="0"/>
              <a:t>φροντίδας». Έκδοση: 1.0. Αθήνα 2015.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693754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cs typeface="+mn-cs"/>
              </a:rPr>
              <a:t>[1] http://creativecommons.org/licenses/by-nc-sa/4.0/ </a:t>
            </a:r>
            <a:endParaRPr lang="en-US" dirty="0" smtClean="0">
              <a:solidFill>
                <a:prstClr val="black"/>
              </a:solidFill>
              <a:latin typeface="Calibri"/>
              <a:cs typeface="+mn-cs"/>
            </a:endParaRPr>
          </a:p>
          <a:p>
            <a:pPr>
              <a:spcBef>
                <a:spcPts val="600"/>
              </a:spcBef>
            </a:pPr>
            <a:r>
              <a:rPr lang="el-GR" dirty="0" smtClean="0">
                <a:solidFill>
                  <a:prstClr val="black"/>
                </a:solidFill>
                <a:latin typeface="Calibri"/>
                <a:cs typeface="+mn-cs"/>
              </a:rPr>
              <a:t>Ως </a:t>
            </a:r>
            <a:r>
              <a:rPr lang="el-GR" b="1" dirty="0">
                <a:solidFill>
                  <a:prstClr val="black"/>
                </a:solidFill>
                <a:latin typeface="Calibri"/>
                <a:cs typeface="+mn-cs"/>
              </a:rPr>
              <a:t>Μη Εμπορική</a:t>
            </a:r>
            <a:r>
              <a:rPr lang="el-GR" dirty="0">
                <a:solidFill>
                  <a:prstClr val="black"/>
                </a:solidFill>
                <a:latin typeface="Calibri"/>
                <a:cs typeface="+mn-cs"/>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cs typeface="+mn-cs"/>
              </a:rPr>
              <a:t>που δεν περιλαμβάνει άμεσο ή έμμεσο οικονομικό όφελος από την χρήση του έργου, για το διανομέα του έργου και αδειοδόχο</a:t>
            </a:r>
          </a:p>
          <a:p>
            <a:pPr marL="342900" indent="-342900">
              <a:spcBef>
                <a:spcPts val="600"/>
              </a:spcBef>
              <a:buFont typeface="Arial" panose="020B0604020202020204" pitchFamily="34" charset="0"/>
              <a:buChar char="•"/>
            </a:pPr>
            <a:r>
              <a:rPr lang="el-GR" dirty="0">
                <a:solidFill>
                  <a:prstClr val="black"/>
                </a:solidFill>
                <a:latin typeface="Calibri"/>
                <a:cs typeface="+mn-cs"/>
              </a:rPr>
              <a:t>που</a:t>
            </a:r>
            <a:r>
              <a:rPr lang="en-GB" dirty="0">
                <a:solidFill>
                  <a:prstClr val="black"/>
                </a:solidFill>
                <a:latin typeface="Calibri"/>
                <a:cs typeface="+mn-cs"/>
              </a:rPr>
              <a:t> </a:t>
            </a:r>
            <a:r>
              <a:rPr lang="el-GR" dirty="0">
                <a:solidFill>
                  <a:prstClr val="black"/>
                </a:solidFill>
                <a:latin typeface="Calibri"/>
                <a:cs typeface="+mn-cs"/>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cs typeface="+mn-cs"/>
              </a:rPr>
              <a:t>που</a:t>
            </a:r>
            <a:r>
              <a:rPr lang="en-GB" dirty="0">
                <a:solidFill>
                  <a:prstClr val="black"/>
                </a:solidFill>
                <a:latin typeface="Calibri"/>
                <a:cs typeface="+mn-cs"/>
              </a:rPr>
              <a:t> </a:t>
            </a:r>
            <a:r>
              <a:rPr lang="el-GR" dirty="0">
                <a:solidFill>
                  <a:prstClr val="black"/>
                </a:solidFill>
                <a:latin typeface="Calibri"/>
                <a:cs typeface="+mn-cs"/>
              </a:rPr>
              <a:t>δεν προσπορίζει στο διανομέα του έργου και</a:t>
            </a:r>
            <a:r>
              <a:rPr lang="en-GB" dirty="0">
                <a:solidFill>
                  <a:prstClr val="black"/>
                </a:solidFill>
                <a:latin typeface="Calibri"/>
                <a:cs typeface="+mn-cs"/>
              </a:rPr>
              <a:t> </a:t>
            </a:r>
            <a:r>
              <a:rPr lang="el-GR" dirty="0">
                <a:solidFill>
                  <a:prstClr val="black"/>
                </a:solidFill>
                <a:latin typeface="Calibri"/>
                <a:cs typeface="+mn-cs"/>
              </a:rPr>
              <a:t>αδειοδόχο</a:t>
            </a:r>
            <a:r>
              <a:rPr lang="en-GB" dirty="0">
                <a:solidFill>
                  <a:prstClr val="black"/>
                </a:solidFill>
                <a:latin typeface="Calibri"/>
                <a:cs typeface="+mn-cs"/>
              </a:rPr>
              <a:t> </a:t>
            </a:r>
            <a:r>
              <a:rPr lang="el-GR" dirty="0">
                <a:solidFill>
                  <a:prstClr val="black"/>
                </a:solidFill>
                <a:latin typeface="Calibri"/>
                <a:cs typeface="+mn-cs"/>
              </a:rPr>
              <a:t>έμμεσο οικονομικό όφελος (π.χ. διαφημίσεις) από την προβολή του έργου σε διαδικτυακό </a:t>
            </a:r>
            <a:r>
              <a:rPr lang="el-GR" dirty="0" smtClean="0">
                <a:solidFill>
                  <a:prstClr val="black"/>
                </a:solidFill>
                <a:latin typeface="Calibri"/>
                <a:cs typeface="+mn-cs"/>
              </a:rPr>
              <a:t>τόπο</a:t>
            </a:r>
            <a:endParaRPr lang="en-US" dirty="0" smtClean="0">
              <a:solidFill>
                <a:prstClr val="black"/>
              </a:solidFill>
              <a:latin typeface="Calibri"/>
              <a:cs typeface="+mn-cs"/>
            </a:endParaRPr>
          </a:p>
          <a:p>
            <a:pPr>
              <a:spcBef>
                <a:spcPts val="600"/>
              </a:spcBef>
            </a:pPr>
            <a:r>
              <a:rPr lang="el-GR" dirty="0" smtClean="0">
                <a:solidFill>
                  <a:prstClr val="black"/>
                </a:solidFill>
                <a:latin typeface="Calibri"/>
                <a:cs typeface="+mn-cs"/>
              </a:rPr>
              <a:t>Ο </a:t>
            </a:r>
            <a:r>
              <a:rPr lang="el-GR" dirty="0">
                <a:solidFill>
                  <a:prstClr val="black"/>
                </a:solidFill>
                <a:latin typeface="Calibri"/>
                <a:cs typeface="+mn-cs"/>
              </a:rPr>
              <a:t>δικαιούχος μπορεί να παρέχει στον αδειοδόχο ξεχωριστή άδεια να χρησιμοποιεί το έργο για εμπορική χρήση, εφόσον αυτό του ζητηθεί</a:t>
            </a:r>
            <a:r>
              <a:rPr lang="el-GR" dirty="0" smtClean="0">
                <a:solidFill>
                  <a:prstClr val="black"/>
                </a:solidFill>
                <a:latin typeface="Calibri"/>
                <a:cs typeface="+mn-cs"/>
              </a:rPr>
              <a:t>.</a:t>
            </a:r>
            <a:endParaRPr lang="el-GR" dirty="0">
              <a:solidFill>
                <a:prstClr val="black"/>
              </a:solidFill>
              <a:latin typeface="Calibri"/>
              <a:cs typeface="+mn-cs"/>
            </a:endParaRPr>
          </a:p>
        </p:txBody>
      </p:sp>
    </p:spTree>
    <p:extLst>
      <p:ext uri="{BB962C8B-B14F-4D97-AF65-F5344CB8AC3E}">
        <p14:creationId xmlns:p14="http://schemas.microsoft.com/office/powerpoint/2010/main" val="3643321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Rot="1" noChangeArrowheads="1"/>
          </p:cNvSpPr>
          <p:nvPr>
            <p:ph type="title"/>
          </p:nvPr>
        </p:nvSpPr>
        <p:spPr/>
        <p:txBody>
          <a:bodyPr/>
          <a:lstStyle/>
          <a:p>
            <a:pPr>
              <a:defRPr/>
            </a:pPr>
            <a:r>
              <a:rPr lang="el-GR" dirty="0">
                <a:solidFill>
                  <a:srgbClr val="800000"/>
                </a:solidFill>
              </a:rPr>
              <a:t>Γενικά κοινωνικά προβλήματα που αντιμετωπίζει η Ευρώπη σήμερα </a:t>
            </a:r>
            <a:endParaRPr lang="el-GR" dirty="0" smtClean="0">
              <a:solidFill>
                <a:srgbClr val="800000"/>
              </a:solidFill>
            </a:endParaRPr>
          </a:p>
        </p:txBody>
      </p:sp>
      <p:sp>
        <p:nvSpPr>
          <p:cNvPr id="218115" name="Rectangle 3"/>
          <p:cNvSpPr>
            <a:spLocks noGrp="1" noRot="1" noChangeArrowheads="1"/>
          </p:cNvSpPr>
          <p:nvPr>
            <p:ph idx="1"/>
          </p:nvPr>
        </p:nvSpPr>
        <p:spPr/>
        <p:txBody>
          <a:bodyPr>
            <a:noAutofit/>
          </a:bodyPr>
          <a:lstStyle/>
          <a:p>
            <a:pPr>
              <a:buClr>
                <a:srgbClr val="800000"/>
              </a:buClr>
              <a:buSzPct val="130000"/>
              <a:buFont typeface="Wingdings" pitchFamily="2" charset="2"/>
              <a:buChar char="ü"/>
              <a:defRPr/>
            </a:pPr>
            <a:r>
              <a:rPr lang="el-GR" sz="2400" b="1" dirty="0">
                <a:solidFill>
                  <a:schemeClr val="accent3">
                    <a:lumMod val="50000"/>
                  </a:schemeClr>
                </a:solidFill>
              </a:rPr>
              <a:t>Κοινωνικός αποκλεισμός και φτώχεια</a:t>
            </a:r>
          </a:p>
          <a:p>
            <a:pPr>
              <a:buClr>
                <a:srgbClr val="800000"/>
              </a:buClr>
              <a:buSzPct val="130000"/>
              <a:buFont typeface="Wingdings" pitchFamily="2" charset="2"/>
              <a:buChar char="ü"/>
              <a:defRPr/>
            </a:pPr>
            <a:r>
              <a:rPr lang="el-GR" sz="2400" b="1" dirty="0">
                <a:solidFill>
                  <a:schemeClr val="accent3">
                    <a:lumMod val="50000"/>
                  </a:schemeClr>
                </a:solidFill>
              </a:rPr>
              <a:t>Ανεργία</a:t>
            </a:r>
          </a:p>
          <a:p>
            <a:pPr>
              <a:buClr>
                <a:srgbClr val="800000"/>
              </a:buClr>
              <a:buSzPct val="130000"/>
              <a:buFont typeface="Wingdings" pitchFamily="2" charset="2"/>
              <a:buChar char="ü"/>
              <a:defRPr/>
            </a:pPr>
            <a:r>
              <a:rPr lang="el-GR" sz="2400" b="1" dirty="0">
                <a:solidFill>
                  <a:schemeClr val="accent3">
                    <a:lumMod val="50000"/>
                  </a:schemeClr>
                </a:solidFill>
              </a:rPr>
              <a:t>Δημογραφική γήρανση </a:t>
            </a:r>
          </a:p>
          <a:p>
            <a:pPr>
              <a:buClr>
                <a:srgbClr val="800000"/>
              </a:buClr>
              <a:buSzPct val="130000"/>
              <a:buFont typeface="Wingdings" pitchFamily="2" charset="2"/>
              <a:buChar char="ü"/>
              <a:defRPr/>
            </a:pPr>
            <a:r>
              <a:rPr lang="el-GR" sz="2400" b="1" dirty="0">
                <a:solidFill>
                  <a:schemeClr val="accent3">
                    <a:lumMod val="50000"/>
                  </a:schemeClr>
                </a:solidFill>
              </a:rPr>
              <a:t>Ο χαμηλός βαθμός συνοχής μεταξύ των Περιφερειών της Ευρωπαϊκής Ένωσης</a:t>
            </a:r>
          </a:p>
          <a:p>
            <a:pPr>
              <a:buClr>
                <a:srgbClr val="800000"/>
              </a:buClr>
              <a:buSzPct val="130000"/>
              <a:buFont typeface="Wingdings" pitchFamily="2" charset="2"/>
              <a:buChar char="ü"/>
              <a:defRPr/>
            </a:pPr>
            <a:r>
              <a:rPr lang="el-GR" sz="2400" b="1" dirty="0">
                <a:solidFill>
                  <a:schemeClr val="accent3">
                    <a:lumMod val="50000"/>
                  </a:schemeClr>
                </a:solidFill>
              </a:rPr>
              <a:t>Μετανάστευση</a:t>
            </a:r>
          </a:p>
          <a:p>
            <a:pPr>
              <a:buClr>
                <a:srgbClr val="800000"/>
              </a:buClr>
              <a:buSzPct val="130000"/>
              <a:buFont typeface="Wingdings" pitchFamily="2" charset="2"/>
              <a:buChar char="ü"/>
              <a:defRPr/>
            </a:pPr>
            <a:r>
              <a:rPr lang="el-GR" sz="2400" b="1" dirty="0">
                <a:solidFill>
                  <a:schemeClr val="accent3">
                    <a:lumMod val="50000"/>
                  </a:schemeClr>
                </a:solidFill>
              </a:rPr>
              <a:t>Κρίση των Συστημάτων Πρόνοιας  </a:t>
            </a:r>
          </a:p>
          <a:p>
            <a:pPr>
              <a:buClr>
                <a:srgbClr val="800000"/>
              </a:buClr>
              <a:buSzPct val="130000"/>
              <a:buFont typeface="Wingdings" pitchFamily="2" charset="2"/>
              <a:buChar char="ü"/>
              <a:defRPr/>
            </a:pPr>
            <a:r>
              <a:rPr lang="el-GR" sz="2400" b="1" dirty="0">
                <a:solidFill>
                  <a:schemeClr val="accent3">
                    <a:lumMod val="50000"/>
                  </a:schemeClr>
                </a:solidFill>
              </a:rPr>
              <a:t>Κρίση του Κοινωνικού κράτους </a:t>
            </a:r>
          </a:p>
          <a:p>
            <a:pPr eaLnBrk="1" hangingPunct="1">
              <a:buClr>
                <a:srgbClr val="FF3300"/>
              </a:buClr>
              <a:buSzPct val="130000"/>
              <a:buFont typeface="Wingdings" pitchFamily="2" charset="2"/>
              <a:buChar char="ü"/>
              <a:defRPr/>
            </a:pPr>
            <a:endParaRPr lang="el-GR" sz="2400" b="1" dirty="0" smtClean="0">
              <a:solidFill>
                <a:schemeClr val="accent3">
                  <a:lumMod val="50000"/>
                </a:schemeClr>
              </a:solidFill>
              <a:effectLst>
                <a:outerShdw blurRad="38100" dist="38100" dir="2700000" algn="tl">
                  <a:srgbClr val="000000">
                    <a:alpha val="43137"/>
                  </a:srgbClr>
                </a:outerShdw>
              </a:effectLst>
            </a:endParaRPr>
          </a:p>
        </p:txBody>
      </p:sp>
      <p:sp>
        <p:nvSpPr>
          <p:cNvPr id="2" name="Θέση αριθμού διαφάνειας 1"/>
          <p:cNvSpPr>
            <a:spLocks noGrp="1"/>
          </p:cNvSpPr>
          <p:nvPr>
            <p:ph type="sldNum" sz="quarter" idx="12"/>
          </p:nvPr>
        </p:nvSpPr>
        <p:spPr/>
        <p:txBody>
          <a:bodyPr/>
          <a:lstStyle/>
          <a:p>
            <a:pPr>
              <a:defRPr/>
            </a:pPr>
            <a:fld id="{E81E4D6A-9385-44B6-9DB1-288DC12A1966}" type="slidenum">
              <a:rPr lang="el-GR" smtClean="0"/>
              <a:pPr>
                <a:defRPr/>
              </a:pPr>
              <a:t>2</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Δεν επιτρέπεται η επαναχρησιμοποίηση του έργου</a:t>
            </a:r>
            <a:r>
              <a:rPr lang="en-US" sz="1400" dirty="0" smtClean="0">
                <a:solidFill>
                  <a:prstClr val="black">
                    <a:lumMod val="75000"/>
                    <a:lumOff val="25000"/>
                  </a:prstClr>
                </a:solidFill>
                <a:latin typeface="Calibri"/>
                <a:cs typeface="+mn-cs"/>
              </a:rPr>
              <a:t>, </a:t>
            </a:r>
            <a:r>
              <a:rPr lang="el-GR" sz="1400" dirty="0" smtClean="0">
                <a:solidFill>
                  <a:prstClr val="black">
                    <a:lumMod val="75000"/>
                    <a:lumOff val="25000"/>
                  </a:prstClr>
                </a:solidFill>
                <a:latin typeface="Calibri"/>
                <a:cs typeface="+mn-cs"/>
              </a:rPr>
              <a:t>παρά μόνο εάν ζητηθεί εκ νέου άδεια από το δημιουργό.</a:t>
            </a:r>
            <a:endParaRPr lang="el-GR" sz="3200" dirty="0">
              <a:solidFill>
                <a:prstClr val="black"/>
              </a:solidFill>
              <a:latin typeface="Calibri"/>
              <a:cs typeface="+mn-cs"/>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cs typeface="+mn-cs"/>
              </a:rPr>
              <a:t>©</a:t>
            </a:r>
            <a:endParaRPr lang="el-GR" sz="2000" dirty="0">
              <a:solidFill>
                <a:prstClr val="black">
                  <a:lumMod val="75000"/>
                  <a:lumOff val="25000"/>
                </a:prstClr>
              </a:solidFill>
              <a:latin typeface="Calibri"/>
              <a:cs typeface="+mn-cs"/>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a:t>
            </a:r>
            <a:endParaRPr lang="el-GR" dirty="0">
              <a:solidFill>
                <a:prstClr val="black">
                  <a:lumMod val="75000"/>
                  <a:lumOff val="25000"/>
                </a:prstClr>
              </a:solidFill>
              <a:latin typeface="Calibri"/>
              <a:cs typeface="+mn-cs"/>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CC-BY-SA</a:t>
            </a:r>
            <a:endParaRPr lang="el-GR" dirty="0">
              <a:solidFill>
                <a:prstClr val="black">
                  <a:lumMod val="75000"/>
                  <a:lumOff val="25000"/>
                </a:prstClr>
              </a:solidFill>
              <a:latin typeface="Calibri"/>
              <a:cs typeface="+mn-cs"/>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a:t>
            </a:r>
            <a:r>
              <a:rPr lang="el-GR" dirty="0" smtClean="0">
                <a:solidFill>
                  <a:prstClr val="black">
                    <a:lumMod val="75000"/>
                    <a:lumOff val="25000"/>
                  </a:prstClr>
                </a:solidFill>
                <a:latin typeface="Calibri"/>
                <a:cs typeface="+mn-cs"/>
              </a:rPr>
              <a:t>-</a:t>
            </a:r>
            <a:r>
              <a:rPr lang="en-US" dirty="0" smtClean="0">
                <a:solidFill>
                  <a:prstClr val="black">
                    <a:lumMod val="75000"/>
                    <a:lumOff val="25000"/>
                  </a:prstClr>
                </a:solidFill>
                <a:latin typeface="Calibri"/>
                <a:cs typeface="+mn-cs"/>
              </a:rPr>
              <a:t>NC-SA</a:t>
            </a:r>
            <a:endParaRPr lang="el-GR" dirty="0">
              <a:solidFill>
                <a:prstClr val="black">
                  <a:lumMod val="75000"/>
                  <a:lumOff val="25000"/>
                </a:prstClr>
              </a:solidFill>
              <a:latin typeface="Calibri"/>
              <a:cs typeface="+mn-cs"/>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a:t>
            </a:r>
            <a:r>
              <a:rPr lang="el-GR" dirty="0" smtClean="0">
                <a:solidFill>
                  <a:prstClr val="black">
                    <a:lumMod val="75000"/>
                    <a:lumOff val="25000"/>
                  </a:prstClr>
                </a:solidFill>
                <a:latin typeface="Calibri"/>
                <a:cs typeface="+mn-cs"/>
              </a:rPr>
              <a:t>-</a:t>
            </a:r>
            <a:r>
              <a:rPr lang="en-US" dirty="0" smtClean="0">
                <a:solidFill>
                  <a:prstClr val="black">
                    <a:lumMod val="75000"/>
                    <a:lumOff val="25000"/>
                  </a:prstClr>
                </a:solidFill>
                <a:latin typeface="Calibri"/>
                <a:cs typeface="+mn-cs"/>
              </a:rPr>
              <a:t>NC</a:t>
            </a:r>
            <a:endParaRPr lang="el-GR" dirty="0">
              <a:solidFill>
                <a:prstClr val="black">
                  <a:lumMod val="75000"/>
                  <a:lumOff val="25000"/>
                </a:prstClr>
              </a:solidFill>
              <a:latin typeface="Calibri"/>
              <a:cs typeface="+mn-cs"/>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cs typeface="+mn-cs"/>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cs typeface="+mn-cs"/>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cs typeface="+mn-cs"/>
              </a:rPr>
              <a:t>.</a:t>
            </a:r>
            <a:r>
              <a:rPr lang="el-GR" sz="1400" dirty="0" smtClean="0">
                <a:solidFill>
                  <a:prstClr val="black">
                    <a:lumMod val="75000"/>
                    <a:lumOff val="25000"/>
                  </a:prstClr>
                </a:solidFill>
                <a:latin typeface="Calibri"/>
                <a:cs typeface="+mn-cs"/>
              </a:rPr>
              <a:t> </a:t>
            </a:r>
            <a:endParaRPr lang="el-GR" sz="1400" dirty="0">
              <a:solidFill>
                <a:prstClr val="black">
                  <a:lumMod val="75000"/>
                  <a:lumOff val="25000"/>
                </a:prstClr>
              </a:solidFill>
              <a:latin typeface="Calibri"/>
              <a:cs typeface="+mn-cs"/>
            </a:endParaRPr>
          </a:p>
          <a:p>
            <a:r>
              <a:rPr lang="el-GR" sz="1400" dirty="0" smtClean="0">
                <a:solidFill>
                  <a:prstClr val="black">
                    <a:lumMod val="75000"/>
                    <a:lumOff val="25000"/>
                  </a:prstClr>
                </a:solidFill>
                <a:latin typeface="Calibri"/>
                <a:cs typeface="+mn-cs"/>
              </a:rPr>
              <a:t>Δεν επιτρέπεται η εμπορική χρήση του έργου.</a:t>
            </a:r>
            <a:endParaRPr lang="el-GR" sz="3200" dirty="0">
              <a:solidFill>
                <a:prstClr val="black"/>
              </a:solidFill>
              <a:latin typeface="Calibri"/>
              <a:cs typeface="+mn-cs"/>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με αναφορά του δημιουργού</a:t>
            </a:r>
            <a:endParaRPr lang="en-US" sz="1400" dirty="0" smtClean="0">
              <a:solidFill>
                <a:prstClr val="black">
                  <a:lumMod val="75000"/>
                  <a:lumOff val="25000"/>
                </a:prstClr>
              </a:solidFill>
              <a:latin typeface="Calibri"/>
              <a:cs typeface="+mn-cs"/>
            </a:endParaRPr>
          </a:p>
          <a:p>
            <a:r>
              <a:rPr lang="el-GR" sz="1400" dirty="0">
                <a:solidFill>
                  <a:prstClr val="black">
                    <a:lumMod val="75000"/>
                    <a:lumOff val="25000"/>
                  </a:prstClr>
                </a:solidFill>
                <a:latin typeface="Calibri"/>
                <a:cs typeface="+mn-cs"/>
              </a:rPr>
              <a:t>και διάθεση του έργου ή του παράγωγου αυτού με την ίδια </a:t>
            </a:r>
            <a:r>
              <a:rPr lang="el-GR" sz="1400" dirty="0" smtClean="0">
                <a:solidFill>
                  <a:prstClr val="black">
                    <a:lumMod val="75000"/>
                    <a:lumOff val="25000"/>
                  </a:prstClr>
                </a:solidFill>
                <a:latin typeface="Calibri"/>
                <a:cs typeface="+mn-cs"/>
              </a:rPr>
              <a:t>άδεια</a:t>
            </a:r>
            <a:r>
              <a:rPr lang="en-US" sz="1400" dirty="0" smtClean="0">
                <a:solidFill>
                  <a:prstClr val="black">
                    <a:lumMod val="75000"/>
                    <a:lumOff val="25000"/>
                  </a:prstClr>
                </a:solidFill>
                <a:latin typeface="Calibri"/>
                <a:cs typeface="+mn-cs"/>
              </a:rPr>
              <a:t>.</a:t>
            </a:r>
            <a:endParaRPr lang="el-GR" sz="1400" dirty="0">
              <a:solidFill>
                <a:prstClr val="black">
                  <a:lumMod val="75000"/>
                  <a:lumOff val="25000"/>
                </a:prstClr>
              </a:solidFill>
              <a:latin typeface="Calibri"/>
              <a:cs typeface="+mn-cs"/>
            </a:endParaRPr>
          </a:p>
          <a:p>
            <a:r>
              <a:rPr lang="el-GR" sz="1400" dirty="0" smtClean="0">
                <a:solidFill>
                  <a:prstClr val="black">
                    <a:lumMod val="75000"/>
                    <a:lumOff val="25000"/>
                  </a:prstClr>
                </a:solidFill>
                <a:latin typeface="Calibri"/>
                <a:cs typeface="+mn-cs"/>
              </a:rPr>
              <a:t>Δεν επιτρέπεται η εμπορική χρήση του έργου.</a:t>
            </a:r>
            <a:endParaRPr lang="el-GR" sz="3200" dirty="0">
              <a:solidFill>
                <a:prstClr val="black"/>
              </a:solidFill>
              <a:latin typeface="Calibri"/>
              <a:cs typeface="+mn-cs"/>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CC-BY-ND</a:t>
            </a:r>
            <a:endParaRPr lang="el-GR" dirty="0">
              <a:solidFill>
                <a:prstClr val="black">
                  <a:lumMod val="75000"/>
                  <a:lumOff val="25000"/>
                </a:prstClr>
              </a:solidFill>
              <a:latin typeface="Calibri"/>
              <a:cs typeface="+mn-cs"/>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cs typeface="+mn-cs"/>
              </a:rPr>
              <a:t>Επιτρέπεται η επαναχρησιμοποίηση του έργου με αναφορά του </a:t>
            </a:r>
            <a:r>
              <a:rPr lang="el-GR" sz="1400" dirty="0" smtClean="0">
                <a:solidFill>
                  <a:prstClr val="black">
                    <a:lumMod val="75000"/>
                    <a:lumOff val="25000"/>
                  </a:prstClr>
                </a:solidFill>
                <a:latin typeface="Calibri"/>
                <a:cs typeface="+mn-cs"/>
              </a:rPr>
              <a:t>δημιουργού. </a:t>
            </a:r>
          </a:p>
          <a:p>
            <a:r>
              <a:rPr lang="el-GR" sz="1400" dirty="0" smtClean="0">
                <a:solidFill>
                  <a:prstClr val="black">
                    <a:lumMod val="75000"/>
                    <a:lumOff val="25000"/>
                  </a:prstClr>
                </a:solidFill>
                <a:latin typeface="Calibri"/>
                <a:cs typeface="+mn-cs"/>
              </a:rPr>
              <a:t>Δεν </a:t>
            </a:r>
            <a:r>
              <a:rPr lang="el-GR" sz="1400" dirty="0">
                <a:solidFill>
                  <a:prstClr val="black">
                    <a:lumMod val="75000"/>
                    <a:lumOff val="25000"/>
                  </a:prstClr>
                </a:solidFill>
                <a:latin typeface="Calibri"/>
                <a:cs typeface="+mn-cs"/>
              </a:rPr>
              <a:t>επιτρέπεται η </a:t>
            </a:r>
            <a:r>
              <a:rPr lang="el-GR" sz="1400" dirty="0" smtClean="0">
                <a:solidFill>
                  <a:prstClr val="black">
                    <a:lumMod val="75000"/>
                    <a:lumOff val="25000"/>
                  </a:prstClr>
                </a:solidFill>
                <a:latin typeface="Calibri"/>
                <a:cs typeface="+mn-cs"/>
              </a:rPr>
              <a:t>δημιουργία παραγώγων του έργου.</a:t>
            </a:r>
            <a:endParaRPr lang="el-GR" sz="1400" dirty="0">
              <a:solidFill>
                <a:prstClr val="black">
                  <a:lumMod val="75000"/>
                  <a:lumOff val="25000"/>
                </a:prstClr>
              </a:solidFill>
              <a:latin typeface="Calibri"/>
              <a:cs typeface="+mn-cs"/>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a:t>
            </a:r>
            <a:r>
              <a:rPr lang="el-GR" dirty="0" smtClean="0">
                <a:solidFill>
                  <a:prstClr val="black">
                    <a:lumMod val="75000"/>
                    <a:lumOff val="25000"/>
                  </a:prstClr>
                </a:solidFill>
                <a:latin typeface="Calibri"/>
                <a:cs typeface="+mn-cs"/>
              </a:rPr>
              <a:t>-</a:t>
            </a:r>
            <a:r>
              <a:rPr lang="en-US" dirty="0" smtClean="0">
                <a:solidFill>
                  <a:prstClr val="black">
                    <a:lumMod val="75000"/>
                    <a:lumOff val="25000"/>
                  </a:prstClr>
                </a:solidFill>
                <a:latin typeface="Calibri"/>
                <a:cs typeface="+mn-cs"/>
              </a:rPr>
              <a:t>NC-ND</a:t>
            </a:r>
            <a:endParaRPr lang="el-GR" dirty="0">
              <a:solidFill>
                <a:prstClr val="black">
                  <a:lumMod val="75000"/>
                  <a:lumOff val="25000"/>
                </a:prstClr>
              </a:solidFill>
              <a:latin typeface="Calibri"/>
              <a:cs typeface="+mn-cs"/>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cs typeface="+mn-cs"/>
              </a:rPr>
              <a:t>.</a:t>
            </a:r>
          </a:p>
          <a:p>
            <a:r>
              <a:rPr lang="el-GR" sz="1400" dirty="0" smtClean="0">
                <a:solidFill>
                  <a:prstClr val="black">
                    <a:lumMod val="75000"/>
                    <a:lumOff val="25000"/>
                  </a:prstClr>
                </a:solidFill>
                <a:latin typeface="Calibri"/>
                <a:cs typeface="+mn-cs"/>
              </a:rPr>
              <a:t>Δεν επιτρέπεται η εμπορική χρήση του έργου</a:t>
            </a:r>
            <a:r>
              <a:rPr lang="en-US" sz="1400" dirty="0" smtClean="0">
                <a:solidFill>
                  <a:prstClr val="black">
                    <a:lumMod val="75000"/>
                    <a:lumOff val="25000"/>
                  </a:prstClr>
                </a:solidFill>
                <a:latin typeface="Calibri"/>
                <a:cs typeface="+mn-cs"/>
              </a:rPr>
              <a:t> </a:t>
            </a:r>
            <a:r>
              <a:rPr lang="el-GR" sz="1400" dirty="0" smtClean="0">
                <a:solidFill>
                  <a:prstClr val="black">
                    <a:lumMod val="75000"/>
                    <a:lumOff val="25000"/>
                  </a:prstClr>
                </a:solidFill>
                <a:latin typeface="Calibri"/>
                <a:cs typeface="+mn-cs"/>
              </a:rPr>
              <a:t>και η δημιουργία παραγώγων του.</a:t>
            </a:r>
            <a:endParaRPr lang="el-GR" sz="3200" dirty="0">
              <a:solidFill>
                <a:prstClr val="black"/>
              </a:solidFill>
              <a:latin typeface="Calibri"/>
              <a:cs typeface="+mn-cs"/>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cs typeface="+mn-cs"/>
              </a:rPr>
              <a:t>διαθέσιμο με </a:t>
            </a:r>
            <a:r>
              <a:rPr lang="el-GR" sz="1400" dirty="0" smtClean="0">
                <a:solidFill>
                  <a:prstClr val="black">
                    <a:lumMod val="75000"/>
                    <a:lumOff val="25000"/>
                  </a:prstClr>
                </a:solidFill>
                <a:latin typeface="Calibri"/>
                <a:cs typeface="+mn-cs"/>
              </a:rPr>
              <a:t>άδεια </a:t>
            </a:r>
          </a:p>
          <a:p>
            <a:pPr algn="r"/>
            <a:r>
              <a:rPr lang="en-US" dirty="0" smtClean="0">
                <a:solidFill>
                  <a:prstClr val="black">
                    <a:lumMod val="75000"/>
                    <a:lumOff val="25000"/>
                  </a:prstClr>
                </a:solidFill>
                <a:latin typeface="Calibri"/>
                <a:cs typeface="+mn-cs"/>
              </a:rPr>
              <a:t>CC0 </a:t>
            </a:r>
            <a:r>
              <a:rPr lang="en-US" dirty="0">
                <a:solidFill>
                  <a:prstClr val="black">
                    <a:lumMod val="75000"/>
                    <a:lumOff val="25000"/>
                  </a:prstClr>
                </a:solidFill>
                <a:latin typeface="Calibri"/>
                <a:cs typeface="+mn-cs"/>
              </a:rPr>
              <a:t>Public Domain</a:t>
            </a:r>
            <a:endParaRPr lang="el-GR" dirty="0">
              <a:solidFill>
                <a:prstClr val="black">
                  <a:lumMod val="75000"/>
                  <a:lumOff val="25000"/>
                </a:prstClr>
              </a:solidFill>
              <a:latin typeface="Calibri"/>
              <a:cs typeface="+mn-cs"/>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cs typeface="+mn-cs"/>
              </a:rPr>
              <a:t>διαθέσιμο </a:t>
            </a:r>
            <a:r>
              <a:rPr lang="el-GR" sz="1400" dirty="0" smtClean="0">
                <a:solidFill>
                  <a:prstClr val="black">
                    <a:lumMod val="75000"/>
                    <a:lumOff val="25000"/>
                  </a:prstClr>
                </a:solidFill>
                <a:latin typeface="Calibri"/>
                <a:cs typeface="+mn-cs"/>
              </a:rPr>
              <a:t>ως κοινό κτήμα</a:t>
            </a:r>
            <a:endParaRPr lang="el-GR" dirty="0">
              <a:solidFill>
                <a:prstClr val="black">
                  <a:lumMod val="75000"/>
                  <a:lumOff val="25000"/>
                </a:prstClr>
              </a:solidFill>
              <a:latin typeface="Calibri"/>
              <a:cs typeface="+mn-cs"/>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cs typeface="+mn-cs"/>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cs typeface="+mn-cs"/>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χωρίς σήμανση</a:t>
            </a:r>
            <a:endParaRPr lang="el-GR" dirty="0">
              <a:solidFill>
                <a:prstClr val="black">
                  <a:lumMod val="75000"/>
                  <a:lumOff val="25000"/>
                </a:prstClr>
              </a:solidFill>
              <a:latin typeface="Calibri"/>
              <a:cs typeface="+mn-cs"/>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cs typeface="+mn-cs"/>
              </a:rPr>
              <a:t>Συνήθως δεν επιτρέπεται η επαναχρησιμοποίηση του έργου.</a:t>
            </a:r>
            <a:endParaRPr lang="en-US" sz="1400" dirty="0" smtClean="0">
              <a:solidFill>
                <a:prstClr val="black">
                  <a:lumMod val="75000"/>
                  <a:lumOff val="25000"/>
                </a:prstClr>
              </a:solidFill>
              <a:latin typeface="Calibri"/>
              <a:cs typeface="+mn-cs"/>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48384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a:t>τ</a:t>
            </a:r>
            <a:r>
              <a:rPr lang="en-US" sz="2000" dirty="0" smtClean="0"/>
              <a:t>ο </a:t>
            </a:r>
            <a:r>
              <a:rPr lang="en-US" sz="2000" dirty="0"/>
              <a:t>Σημείωμα Αναφοράς</a:t>
            </a:r>
            <a:endParaRPr lang="el-GR" sz="2000" dirty="0"/>
          </a:p>
          <a:p>
            <a:pPr lvl="1">
              <a:buFont typeface="Wingdings" panose="05000000000000000000" pitchFamily="2" charset="2"/>
              <a:buChar char="§"/>
            </a:pPr>
            <a:r>
              <a:rPr lang="el-GR" sz="2000" dirty="0"/>
              <a:t>τ</a:t>
            </a:r>
            <a:r>
              <a:rPr lang="en-US" sz="2000" dirty="0" smtClean="0"/>
              <a:t>ο </a:t>
            </a:r>
            <a:r>
              <a:rPr lang="en-US" sz="2000" dirty="0"/>
              <a:t>Σημείωμα Αδειοδότησης</a:t>
            </a:r>
            <a:endParaRPr lang="el-GR" sz="2000" dirty="0"/>
          </a:p>
          <a:p>
            <a:pPr lvl="1">
              <a:buFont typeface="Wingdings" panose="05000000000000000000" pitchFamily="2" charset="2"/>
              <a:buChar char="§"/>
            </a:pPr>
            <a:r>
              <a:rPr lang="el-GR" sz="2000" dirty="0"/>
              <a:t>τ</a:t>
            </a:r>
            <a:r>
              <a:rPr lang="en-US" sz="2000" dirty="0" smtClean="0"/>
              <a:t>η </a:t>
            </a:r>
            <a:r>
              <a:rPr lang="en-US" sz="2000" dirty="0"/>
              <a:t>δήλωση </a:t>
            </a:r>
            <a:r>
              <a:rPr lang="el-GR" sz="2000" dirty="0"/>
              <a:t>Δ</a:t>
            </a:r>
            <a:r>
              <a:rPr lang="en-US" sz="2000" dirty="0" smtClean="0"/>
              <a:t>ιατήρησης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υπερσυνδέσμους.</a:t>
            </a:r>
          </a:p>
          <a:p>
            <a:endParaRPr lang="el-GR" sz="2000" dirty="0"/>
          </a:p>
        </p:txBody>
      </p:sp>
    </p:spTree>
    <p:extLst>
      <p:ext uri="{BB962C8B-B14F-4D97-AF65-F5344CB8AC3E}">
        <p14:creationId xmlns:p14="http://schemas.microsoft.com/office/powerpoint/2010/main" val="2346923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a:defRPr/>
            </a:pPr>
            <a:r>
              <a:rPr lang="el-GR" sz="3200" dirty="0">
                <a:solidFill>
                  <a:srgbClr val="800000"/>
                </a:solidFill>
              </a:rPr>
              <a:t>Κίνδυνος φτώχειας στην ΕΕ-27</a:t>
            </a:r>
          </a:p>
        </p:txBody>
      </p:sp>
      <p:sp>
        <p:nvSpPr>
          <p:cNvPr id="3" name="Content Placeholder 2"/>
          <p:cNvSpPr>
            <a:spLocks noGrp="1"/>
          </p:cNvSpPr>
          <p:nvPr>
            <p:ph idx="1"/>
          </p:nvPr>
        </p:nvSpPr>
        <p:spPr/>
        <p:txBody>
          <a:bodyPr>
            <a:normAutofit/>
          </a:bodyPr>
          <a:lstStyle/>
          <a:p>
            <a:pPr>
              <a:buFont typeface="Wingdings" pitchFamily="2" charset="2"/>
              <a:buChar char="Ø"/>
              <a:defRPr/>
            </a:pPr>
            <a:r>
              <a:rPr lang="el-GR" sz="2800" b="1" dirty="0">
                <a:solidFill>
                  <a:schemeClr val="accent3">
                    <a:lumMod val="50000"/>
                  </a:schemeClr>
                </a:solidFill>
              </a:rPr>
              <a:t>Χαμηλά επίπεδα φτώχειας χαρακτηρίζουν τις Σκανδιναβικές χώρες, τις Κεντρο- Ευρωπαϊκές </a:t>
            </a:r>
            <a:r>
              <a:rPr lang="el-GR" sz="2800" b="1" dirty="0" smtClean="0">
                <a:solidFill>
                  <a:schemeClr val="accent3">
                    <a:lumMod val="50000"/>
                  </a:schemeClr>
                </a:solidFill>
              </a:rPr>
              <a:t>χώρες.</a:t>
            </a:r>
            <a:endParaRPr lang="el-GR" sz="2800" b="1" dirty="0">
              <a:solidFill>
                <a:schemeClr val="accent3">
                  <a:lumMod val="50000"/>
                </a:schemeClr>
              </a:solidFill>
            </a:endParaRPr>
          </a:p>
          <a:p>
            <a:pPr>
              <a:buFont typeface="Wingdings" pitchFamily="2" charset="2"/>
              <a:buChar char="Ø"/>
              <a:defRPr/>
            </a:pPr>
            <a:r>
              <a:rPr lang="el-GR" sz="2800" b="1" dirty="0">
                <a:solidFill>
                  <a:schemeClr val="accent3">
                    <a:lumMod val="50000"/>
                  </a:schemeClr>
                </a:solidFill>
              </a:rPr>
              <a:t>Η Ελλάδα, μαζί με μία σειρά από άλλες χώρες της ΕΕ καταγράφουν υψηλό κίνδυνο φτώχειας: Πορτογαλία, Ιταλία,  και η Ισπανία από τον ευρωπαϊκό </a:t>
            </a:r>
            <a:r>
              <a:rPr lang="el-GR" sz="2800" b="1" dirty="0" smtClean="0">
                <a:solidFill>
                  <a:schemeClr val="accent3">
                    <a:lumMod val="50000"/>
                  </a:schemeClr>
                </a:solidFill>
              </a:rPr>
              <a:t>νότο</a:t>
            </a:r>
            <a:r>
              <a:rPr lang="en-US" sz="2800" b="1" dirty="0" smtClean="0">
                <a:solidFill>
                  <a:schemeClr val="accent3">
                    <a:lumMod val="50000"/>
                  </a:schemeClr>
                </a:solidFill>
              </a:rPr>
              <a:t>.</a:t>
            </a:r>
            <a:endParaRPr lang="el-GR" sz="2800" b="1" dirty="0">
              <a:solidFill>
                <a:schemeClr val="accent3">
                  <a:lumMod val="50000"/>
                </a:schemeClr>
              </a:solidFill>
            </a:endParaRPr>
          </a:p>
          <a:p>
            <a:pPr>
              <a:buFont typeface="Wingdings" pitchFamily="2" charset="2"/>
              <a:buChar char="Ø"/>
              <a:defRPr/>
            </a:pPr>
            <a:endParaRPr lang="el-GR" sz="2800" b="1" dirty="0" smtClean="0">
              <a:solidFill>
                <a:schemeClr val="accent3">
                  <a:lumMod val="50000"/>
                </a:schemeClr>
              </a:solidFill>
            </a:endParaRPr>
          </a:p>
        </p:txBody>
      </p:sp>
      <p:sp>
        <p:nvSpPr>
          <p:cNvPr id="4" name="Θέση αριθμού διαφάνειας 3"/>
          <p:cNvSpPr>
            <a:spLocks noGrp="1"/>
          </p:cNvSpPr>
          <p:nvPr>
            <p:ph type="sldNum" sz="quarter" idx="12"/>
          </p:nvPr>
        </p:nvSpPr>
        <p:spPr/>
        <p:txBody>
          <a:bodyPr/>
          <a:lstStyle/>
          <a:p>
            <a:pPr>
              <a:defRPr/>
            </a:pPr>
            <a:fld id="{E81E4D6A-9385-44B6-9DB1-288DC12A1966}" type="slidenum">
              <a:rPr lang="el-GR" smtClean="0"/>
              <a:pPr>
                <a:defRPr/>
              </a:pPr>
              <a:t>3</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vert="horz" lIns="91440" tIns="45720" rIns="91440" bIns="45720" rtlCol="0" anchor="ctr">
            <a:noAutofit/>
          </a:bodyPr>
          <a:lstStyle/>
          <a:p>
            <a:pPr>
              <a:defRPr/>
            </a:pPr>
            <a:r>
              <a:rPr lang="el-GR" sz="3200" dirty="0" smtClean="0">
                <a:solidFill>
                  <a:srgbClr val="800000"/>
                </a:solidFill>
              </a:rPr>
              <a:t>Το κοινωνικό περιβάλλον στην Ευρώπη</a:t>
            </a:r>
            <a:endParaRPr lang="el-GR" sz="3200" b="1" cap="none" dirty="0" smtClean="0">
              <a:solidFill>
                <a:srgbClr val="800000"/>
              </a:solidFill>
            </a:endParaRPr>
          </a:p>
        </p:txBody>
      </p:sp>
      <p:sp>
        <p:nvSpPr>
          <p:cNvPr id="3" name="Θέση περιεχομένου 2"/>
          <p:cNvSpPr>
            <a:spLocks noGrp="1"/>
          </p:cNvSpPr>
          <p:nvPr>
            <p:ph idx="1"/>
          </p:nvPr>
        </p:nvSpPr>
        <p:spPr/>
        <p:txBody>
          <a:bodyPr vert="horz" lIns="91440" tIns="45720" rIns="91440" bIns="45720" rtlCol="0">
            <a:noAutofit/>
          </a:bodyPr>
          <a:lstStyle/>
          <a:p>
            <a:pPr marL="457200" indent="-457200">
              <a:buClr>
                <a:srgbClr val="800000"/>
              </a:buClr>
              <a:buFont typeface="Wingdings" pitchFamily="2" charset="2"/>
              <a:buChar char="ü"/>
            </a:pPr>
            <a:r>
              <a:rPr lang="el-GR" sz="2800" b="1" dirty="0">
                <a:solidFill>
                  <a:schemeClr val="accent3">
                    <a:lumMod val="50000"/>
                  </a:schemeClr>
                </a:solidFill>
                <a:latin typeface="Calibri" pitchFamily="34" charset="0"/>
              </a:rPr>
              <a:t>Ο πληθυσμός ηλικίας 65 ετών και άνω </a:t>
            </a:r>
            <a:r>
              <a:rPr lang="el-GR" sz="2800" b="1" dirty="0" smtClean="0">
                <a:solidFill>
                  <a:schemeClr val="accent3">
                    <a:lumMod val="50000"/>
                  </a:schemeClr>
                </a:solidFill>
                <a:latin typeface="Calibri" pitchFamily="34" charset="0"/>
              </a:rPr>
              <a:t>αυξάνεται,</a:t>
            </a:r>
          </a:p>
          <a:p>
            <a:pPr marL="457200" indent="-457200">
              <a:buClr>
                <a:srgbClr val="800000"/>
              </a:buClr>
              <a:buFont typeface="Wingdings" pitchFamily="2" charset="2"/>
              <a:buChar char="ü"/>
            </a:pPr>
            <a:r>
              <a:rPr lang="el-GR" sz="2800" b="1" dirty="0" smtClean="0">
                <a:solidFill>
                  <a:schemeClr val="accent3">
                    <a:lumMod val="50000"/>
                  </a:schemeClr>
                </a:solidFill>
              </a:rPr>
              <a:t>Αλλαγή του φάσματος αναγκών υγείας,</a:t>
            </a:r>
          </a:p>
          <a:p>
            <a:pPr marL="457200" indent="-457200">
              <a:buClr>
                <a:srgbClr val="800000"/>
              </a:buClr>
              <a:buFont typeface="Wingdings" pitchFamily="2" charset="2"/>
              <a:buChar char="ü"/>
            </a:pPr>
            <a:r>
              <a:rPr lang="el-GR" sz="2800" b="1" dirty="0" smtClean="0">
                <a:solidFill>
                  <a:schemeClr val="accent3">
                    <a:lumMod val="50000"/>
                  </a:schemeClr>
                </a:solidFill>
              </a:rPr>
              <a:t>Μεταβαλλόμενες </a:t>
            </a:r>
            <a:r>
              <a:rPr lang="el-GR" sz="2800" b="1" dirty="0">
                <a:solidFill>
                  <a:schemeClr val="accent3">
                    <a:lumMod val="50000"/>
                  </a:schemeClr>
                </a:solidFill>
              </a:rPr>
              <a:t>κοινωνικές τάσεις </a:t>
            </a:r>
            <a:r>
              <a:rPr lang="el-GR" sz="2800" b="1" dirty="0">
                <a:solidFill>
                  <a:schemeClr val="accent3">
                    <a:lumMod val="50000"/>
                  </a:schemeClr>
                </a:solidFill>
                <a:latin typeface="Calibri" pitchFamily="34" charset="0"/>
              </a:rPr>
              <a:t>μικρότερες </a:t>
            </a:r>
            <a:r>
              <a:rPr lang="el-GR" sz="2800" b="1" dirty="0" smtClean="0">
                <a:solidFill>
                  <a:schemeClr val="accent3">
                    <a:lumMod val="50000"/>
                  </a:schemeClr>
                </a:solidFill>
                <a:latin typeface="Calibri" pitchFamily="34" charset="0"/>
              </a:rPr>
              <a:t>οικογένειες</a:t>
            </a:r>
            <a:r>
              <a:rPr lang="en-US" sz="2800" b="1" dirty="0" smtClean="0">
                <a:solidFill>
                  <a:schemeClr val="accent3">
                    <a:lumMod val="50000"/>
                  </a:schemeClr>
                </a:solidFill>
                <a:latin typeface="Calibri" pitchFamily="34" charset="0"/>
              </a:rPr>
              <a:t>,</a:t>
            </a:r>
            <a:endParaRPr lang="el-GR" sz="2800" b="1" dirty="0" smtClean="0">
              <a:solidFill>
                <a:schemeClr val="accent3">
                  <a:lumMod val="50000"/>
                </a:schemeClr>
              </a:solidFill>
              <a:latin typeface="Calibri" pitchFamily="34" charset="0"/>
            </a:endParaRPr>
          </a:p>
          <a:p>
            <a:pPr marL="457200" indent="-457200">
              <a:buClr>
                <a:srgbClr val="800000"/>
              </a:buClr>
              <a:buFont typeface="Wingdings" pitchFamily="2" charset="2"/>
              <a:buChar char="ü"/>
            </a:pPr>
            <a:r>
              <a:rPr lang="el-GR" sz="2800" b="1" dirty="0" smtClean="0">
                <a:solidFill>
                  <a:schemeClr val="accent3">
                    <a:lumMod val="50000"/>
                  </a:schemeClr>
                </a:solidFill>
              </a:rPr>
              <a:t>Οι γυναίκες της οικογένειας έχουν μειώσει τις δυνατότητες της παροχής άτυπης φροντίδας</a:t>
            </a:r>
            <a:r>
              <a:rPr lang="en-US" sz="2800" b="1" dirty="0">
                <a:solidFill>
                  <a:schemeClr val="accent3">
                    <a:lumMod val="50000"/>
                  </a:schemeClr>
                </a:solidFill>
              </a:rPr>
              <a:t>.</a:t>
            </a:r>
            <a:endParaRPr lang="el-GR" sz="2800" b="1" dirty="0" smtClean="0">
              <a:solidFill>
                <a:schemeClr val="accent3">
                  <a:lumMod val="50000"/>
                </a:schemeClr>
              </a:solidFill>
            </a:endParaRPr>
          </a:p>
          <a:p>
            <a:pPr marL="457200" indent="-457200">
              <a:buClr>
                <a:srgbClr val="C00000"/>
              </a:buClr>
              <a:buFont typeface="Wingdings" pitchFamily="2" charset="2"/>
              <a:buChar char="ü"/>
            </a:pPr>
            <a:endParaRPr lang="el-GR" sz="2800" b="1" dirty="0" smtClean="0">
              <a:solidFill>
                <a:schemeClr val="accent3">
                  <a:lumMod val="50000"/>
                </a:schemeClr>
              </a:solidFill>
              <a:effectLst>
                <a:outerShdw blurRad="38100" dist="38100" dir="2700000" algn="tl">
                  <a:srgbClr val="000000">
                    <a:alpha val="43137"/>
                  </a:srgbClr>
                </a:outerShdw>
              </a:effectLst>
              <a:latin typeface="Calibri" pitchFamily="34" charset="0"/>
            </a:endParaRPr>
          </a:p>
          <a:p>
            <a:pPr marL="457200" indent="-457200">
              <a:buClr>
                <a:srgbClr val="C00000"/>
              </a:buClr>
              <a:buFont typeface="Wingdings" pitchFamily="2" charset="2"/>
              <a:buChar char="ü"/>
            </a:pPr>
            <a:endParaRPr lang="el-GR" sz="2800" b="1" dirty="0" smtClean="0">
              <a:solidFill>
                <a:schemeClr val="accent3">
                  <a:lumMod val="50000"/>
                </a:schemeClr>
              </a:solidFill>
              <a:effectLst>
                <a:outerShdw blurRad="38100" dist="38100" dir="2700000" algn="tl">
                  <a:srgbClr val="000000">
                    <a:alpha val="43137"/>
                  </a:srgbClr>
                </a:outerShdw>
              </a:effectLst>
              <a:latin typeface="Calibri" pitchFamily="34" charset="0"/>
            </a:endParaRPr>
          </a:p>
        </p:txBody>
      </p:sp>
      <p:sp>
        <p:nvSpPr>
          <p:cNvPr id="2" name="Θέση αριθμού διαφάνειας 1"/>
          <p:cNvSpPr>
            <a:spLocks noGrp="1"/>
          </p:cNvSpPr>
          <p:nvPr>
            <p:ph type="sldNum" sz="quarter" idx="12"/>
          </p:nvPr>
        </p:nvSpPr>
        <p:spPr/>
        <p:txBody>
          <a:bodyPr/>
          <a:lstStyle/>
          <a:p>
            <a:pPr>
              <a:defRPr/>
            </a:pPr>
            <a:fld id="{E81E4D6A-9385-44B6-9DB1-288DC12A1966}" type="slidenum">
              <a:rPr lang="el-GR" smtClean="0"/>
              <a:pPr>
                <a:defRPr/>
              </a:pPr>
              <a:t>4</a:t>
            </a:fld>
            <a:endParaRPr lang="el-GR" dirty="0"/>
          </a:p>
        </p:txBody>
      </p:sp>
    </p:spTree>
    <p:extLst>
      <p:ext uri="{BB962C8B-B14F-4D97-AF65-F5344CB8AC3E}">
        <p14:creationId xmlns:p14="http://schemas.microsoft.com/office/powerpoint/2010/main" val="23229518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2276" name="Picture 4"/>
          <p:cNvPicPr>
            <a:picLocks noChangeAspect="1" noChangeArrowheads="1"/>
          </p:cNvPicPr>
          <p:nvPr/>
        </p:nvPicPr>
        <p:blipFill>
          <a:blip r:embed="rId2" cstate="print"/>
          <a:srcRect/>
          <a:stretch>
            <a:fillRect/>
          </a:stretch>
        </p:blipFill>
        <p:spPr bwMode="auto">
          <a:xfrm>
            <a:off x="6084888" y="5661025"/>
            <a:ext cx="3059112" cy="1196975"/>
          </a:xfrm>
          <a:prstGeom prst="rect">
            <a:avLst/>
          </a:prstGeom>
          <a:noFill/>
          <a:ln w="12700">
            <a:noFill/>
            <a:miter lim="800000"/>
            <a:headEnd type="none" w="sm" len="sm"/>
            <a:tailEnd type="none" w="sm" len="sm"/>
          </a:ln>
        </p:spPr>
      </p:pic>
      <p:pic>
        <p:nvPicPr>
          <p:cNvPr id="182275" name="Picture 3"/>
          <p:cNvPicPr>
            <a:picLocks noChangeAspect="1" noChangeArrowheads="1"/>
          </p:cNvPicPr>
          <p:nvPr/>
        </p:nvPicPr>
        <p:blipFill>
          <a:blip r:embed="rId3" cstate="print"/>
          <a:srcRect/>
          <a:stretch>
            <a:fillRect/>
          </a:stretch>
        </p:blipFill>
        <p:spPr bwMode="auto">
          <a:xfrm>
            <a:off x="3059113" y="5589588"/>
            <a:ext cx="2952750" cy="1047750"/>
          </a:xfrm>
          <a:prstGeom prst="rect">
            <a:avLst/>
          </a:prstGeom>
          <a:noFill/>
          <a:ln w="12700">
            <a:noFill/>
            <a:miter lim="800000"/>
            <a:headEnd type="none" w="sm" len="sm"/>
            <a:tailEnd type="none" w="sm" len="sm"/>
          </a:ln>
        </p:spPr>
      </p:pic>
      <p:grpSp>
        <p:nvGrpSpPr>
          <p:cNvPr id="2" name="Group 65"/>
          <p:cNvGrpSpPr>
            <a:grpSpLocks/>
          </p:cNvGrpSpPr>
          <p:nvPr/>
        </p:nvGrpSpPr>
        <p:grpSpPr bwMode="auto">
          <a:xfrm>
            <a:off x="323850" y="5013325"/>
            <a:ext cx="8496300" cy="287338"/>
            <a:chOff x="323528" y="5013176"/>
            <a:chExt cx="8496944" cy="288032"/>
          </a:xfrm>
        </p:grpSpPr>
        <p:cxnSp>
          <p:nvCxnSpPr>
            <p:cNvPr id="109582" name="Straight Connector 5"/>
            <p:cNvCxnSpPr>
              <a:cxnSpLocks noChangeShapeType="1"/>
            </p:cNvCxnSpPr>
            <p:nvPr/>
          </p:nvCxnSpPr>
          <p:spPr bwMode="auto">
            <a:xfrm>
              <a:off x="323528" y="5157192"/>
              <a:ext cx="8496944" cy="0"/>
            </a:xfrm>
            <a:prstGeom prst="line">
              <a:avLst/>
            </a:prstGeom>
            <a:noFill/>
            <a:ln w="50800" algn="ctr">
              <a:solidFill>
                <a:schemeClr val="tx1"/>
              </a:solidFill>
              <a:round/>
              <a:headEnd/>
              <a:tailEnd/>
            </a:ln>
          </p:spPr>
        </p:cxnSp>
        <p:cxnSp>
          <p:nvCxnSpPr>
            <p:cNvPr id="109583" name="Straight Connector 7"/>
            <p:cNvCxnSpPr>
              <a:cxnSpLocks noChangeShapeType="1"/>
            </p:cNvCxnSpPr>
            <p:nvPr/>
          </p:nvCxnSpPr>
          <p:spPr bwMode="auto">
            <a:xfrm>
              <a:off x="827584" y="5013176"/>
              <a:ext cx="0" cy="288032"/>
            </a:xfrm>
            <a:prstGeom prst="line">
              <a:avLst/>
            </a:prstGeom>
            <a:noFill/>
            <a:ln w="25400" algn="ctr">
              <a:solidFill>
                <a:schemeClr val="tx1"/>
              </a:solidFill>
              <a:round/>
              <a:headEnd/>
              <a:tailEnd/>
            </a:ln>
          </p:spPr>
        </p:cxnSp>
        <p:cxnSp>
          <p:nvCxnSpPr>
            <p:cNvPr id="109584" name="Straight Connector 8"/>
            <p:cNvCxnSpPr>
              <a:cxnSpLocks noChangeShapeType="1"/>
            </p:cNvCxnSpPr>
            <p:nvPr/>
          </p:nvCxnSpPr>
          <p:spPr bwMode="auto">
            <a:xfrm>
              <a:off x="1043608" y="5013176"/>
              <a:ext cx="0" cy="288032"/>
            </a:xfrm>
            <a:prstGeom prst="line">
              <a:avLst/>
            </a:prstGeom>
            <a:noFill/>
            <a:ln w="25400" algn="ctr">
              <a:solidFill>
                <a:schemeClr val="tx1"/>
              </a:solidFill>
              <a:round/>
              <a:headEnd/>
              <a:tailEnd/>
            </a:ln>
          </p:spPr>
        </p:cxnSp>
        <p:cxnSp>
          <p:nvCxnSpPr>
            <p:cNvPr id="109585" name="Straight Connector 9"/>
            <p:cNvCxnSpPr>
              <a:cxnSpLocks noChangeShapeType="1"/>
            </p:cNvCxnSpPr>
            <p:nvPr/>
          </p:nvCxnSpPr>
          <p:spPr bwMode="auto">
            <a:xfrm>
              <a:off x="1259632" y="5013176"/>
              <a:ext cx="0" cy="288032"/>
            </a:xfrm>
            <a:prstGeom prst="line">
              <a:avLst/>
            </a:prstGeom>
            <a:noFill/>
            <a:ln w="25400" algn="ctr">
              <a:solidFill>
                <a:schemeClr val="tx1"/>
              </a:solidFill>
              <a:round/>
              <a:headEnd/>
              <a:tailEnd/>
            </a:ln>
          </p:spPr>
        </p:cxnSp>
        <p:cxnSp>
          <p:nvCxnSpPr>
            <p:cNvPr id="109586" name="Straight Connector 10"/>
            <p:cNvCxnSpPr>
              <a:cxnSpLocks noChangeShapeType="1"/>
            </p:cNvCxnSpPr>
            <p:nvPr/>
          </p:nvCxnSpPr>
          <p:spPr bwMode="auto">
            <a:xfrm>
              <a:off x="1475656" y="5013176"/>
              <a:ext cx="0" cy="288032"/>
            </a:xfrm>
            <a:prstGeom prst="line">
              <a:avLst/>
            </a:prstGeom>
            <a:noFill/>
            <a:ln w="25400" algn="ctr">
              <a:solidFill>
                <a:schemeClr val="tx1"/>
              </a:solidFill>
              <a:round/>
              <a:headEnd/>
              <a:tailEnd/>
            </a:ln>
          </p:spPr>
        </p:cxnSp>
        <p:cxnSp>
          <p:nvCxnSpPr>
            <p:cNvPr id="109587" name="Straight Connector 11"/>
            <p:cNvCxnSpPr>
              <a:cxnSpLocks noChangeShapeType="1"/>
            </p:cNvCxnSpPr>
            <p:nvPr/>
          </p:nvCxnSpPr>
          <p:spPr bwMode="auto">
            <a:xfrm>
              <a:off x="1691680" y="5013176"/>
              <a:ext cx="0" cy="288032"/>
            </a:xfrm>
            <a:prstGeom prst="line">
              <a:avLst/>
            </a:prstGeom>
            <a:noFill/>
            <a:ln w="25400" algn="ctr">
              <a:solidFill>
                <a:schemeClr val="tx1"/>
              </a:solidFill>
              <a:round/>
              <a:headEnd/>
              <a:tailEnd/>
            </a:ln>
          </p:spPr>
        </p:cxnSp>
        <p:cxnSp>
          <p:nvCxnSpPr>
            <p:cNvPr id="109588" name="Straight Connector 12"/>
            <p:cNvCxnSpPr>
              <a:cxnSpLocks noChangeShapeType="1"/>
            </p:cNvCxnSpPr>
            <p:nvPr/>
          </p:nvCxnSpPr>
          <p:spPr bwMode="auto">
            <a:xfrm>
              <a:off x="1979712" y="5013176"/>
              <a:ext cx="0" cy="288032"/>
            </a:xfrm>
            <a:prstGeom prst="line">
              <a:avLst/>
            </a:prstGeom>
            <a:noFill/>
            <a:ln w="25400" algn="ctr">
              <a:solidFill>
                <a:schemeClr val="tx1"/>
              </a:solidFill>
              <a:round/>
              <a:headEnd/>
              <a:tailEnd/>
            </a:ln>
          </p:spPr>
        </p:cxnSp>
        <p:cxnSp>
          <p:nvCxnSpPr>
            <p:cNvPr id="109589" name="Straight Connector 13"/>
            <p:cNvCxnSpPr>
              <a:cxnSpLocks noChangeShapeType="1"/>
            </p:cNvCxnSpPr>
            <p:nvPr/>
          </p:nvCxnSpPr>
          <p:spPr bwMode="auto">
            <a:xfrm>
              <a:off x="2267744" y="5013176"/>
              <a:ext cx="0" cy="288032"/>
            </a:xfrm>
            <a:prstGeom prst="line">
              <a:avLst/>
            </a:prstGeom>
            <a:noFill/>
            <a:ln w="25400" algn="ctr">
              <a:solidFill>
                <a:schemeClr val="tx1"/>
              </a:solidFill>
              <a:round/>
              <a:headEnd/>
              <a:tailEnd/>
            </a:ln>
          </p:spPr>
        </p:cxnSp>
        <p:cxnSp>
          <p:nvCxnSpPr>
            <p:cNvPr id="109590" name="Straight Connector 14"/>
            <p:cNvCxnSpPr>
              <a:cxnSpLocks noChangeShapeType="1"/>
            </p:cNvCxnSpPr>
            <p:nvPr/>
          </p:nvCxnSpPr>
          <p:spPr bwMode="auto">
            <a:xfrm>
              <a:off x="2555776" y="5013176"/>
              <a:ext cx="0" cy="288032"/>
            </a:xfrm>
            <a:prstGeom prst="line">
              <a:avLst/>
            </a:prstGeom>
            <a:noFill/>
            <a:ln w="25400" algn="ctr">
              <a:solidFill>
                <a:schemeClr val="tx1"/>
              </a:solidFill>
              <a:round/>
              <a:headEnd/>
              <a:tailEnd/>
            </a:ln>
          </p:spPr>
        </p:cxnSp>
        <p:cxnSp>
          <p:nvCxnSpPr>
            <p:cNvPr id="109591" name="Straight Connector 15"/>
            <p:cNvCxnSpPr>
              <a:cxnSpLocks noChangeShapeType="1"/>
            </p:cNvCxnSpPr>
            <p:nvPr/>
          </p:nvCxnSpPr>
          <p:spPr bwMode="auto">
            <a:xfrm>
              <a:off x="2771800" y="5013176"/>
              <a:ext cx="0" cy="288032"/>
            </a:xfrm>
            <a:prstGeom prst="line">
              <a:avLst/>
            </a:prstGeom>
            <a:noFill/>
            <a:ln w="25400" algn="ctr">
              <a:solidFill>
                <a:schemeClr val="tx1"/>
              </a:solidFill>
              <a:round/>
              <a:headEnd/>
              <a:tailEnd/>
            </a:ln>
          </p:spPr>
        </p:cxnSp>
        <p:cxnSp>
          <p:nvCxnSpPr>
            <p:cNvPr id="109592" name="Straight Connector 16"/>
            <p:cNvCxnSpPr>
              <a:cxnSpLocks noChangeShapeType="1"/>
            </p:cNvCxnSpPr>
            <p:nvPr/>
          </p:nvCxnSpPr>
          <p:spPr bwMode="auto">
            <a:xfrm>
              <a:off x="2987824" y="5013176"/>
              <a:ext cx="0" cy="288032"/>
            </a:xfrm>
            <a:prstGeom prst="line">
              <a:avLst/>
            </a:prstGeom>
            <a:noFill/>
            <a:ln w="25400" algn="ctr">
              <a:solidFill>
                <a:schemeClr val="tx1"/>
              </a:solidFill>
              <a:round/>
              <a:headEnd/>
              <a:tailEnd/>
            </a:ln>
          </p:spPr>
        </p:cxnSp>
        <p:cxnSp>
          <p:nvCxnSpPr>
            <p:cNvPr id="109593" name="Straight Connector 17"/>
            <p:cNvCxnSpPr>
              <a:cxnSpLocks noChangeShapeType="1"/>
            </p:cNvCxnSpPr>
            <p:nvPr/>
          </p:nvCxnSpPr>
          <p:spPr bwMode="auto">
            <a:xfrm>
              <a:off x="3203848" y="5013176"/>
              <a:ext cx="0" cy="288032"/>
            </a:xfrm>
            <a:prstGeom prst="line">
              <a:avLst/>
            </a:prstGeom>
            <a:noFill/>
            <a:ln w="25400" algn="ctr">
              <a:solidFill>
                <a:schemeClr val="tx1"/>
              </a:solidFill>
              <a:round/>
              <a:headEnd/>
              <a:tailEnd/>
            </a:ln>
          </p:spPr>
        </p:cxnSp>
        <p:cxnSp>
          <p:nvCxnSpPr>
            <p:cNvPr id="109594" name="Straight Connector 18"/>
            <p:cNvCxnSpPr>
              <a:cxnSpLocks noChangeShapeType="1"/>
            </p:cNvCxnSpPr>
            <p:nvPr/>
          </p:nvCxnSpPr>
          <p:spPr bwMode="auto">
            <a:xfrm>
              <a:off x="3419872" y="5013176"/>
              <a:ext cx="0" cy="288032"/>
            </a:xfrm>
            <a:prstGeom prst="line">
              <a:avLst/>
            </a:prstGeom>
            <a:noFill/>
            <a:ln w="25400" algn="ctr">
              <a:solidFill>
                <a:schemeClr val="tx1"/>
              </a:solidFill>
              <a:round/>
              <a:headEnd/>
              <a:tailEnd/>
            </a:ln>
          </p:spPr>
        </p:cxnSp>
        <p:cxnSp>
          <p:nvCxnSpPr>
            <p:cNvPr id="109595" name="Straight Connector 19"/>
            <p:cNvCxnSpPr>
              <a:cxnSpLocks noChangeShapeType="1"/>
            </p:cNvCxnSpPr>
            <p:nvPr/>
          </p:nvCxnSpPr>
          <p:spPr bwMode="auto">
            <a:xfrm>
              <a:off x="3635896" y="5013176"/>
              <a:ext cx="0" cy="288032"/>
            </a:xfrm>
            <a:prstGeom prst="line">
              <a:avLst/>
            </a:prstGeom>
            <a:noFill/>
            <a:ln w="25400" algn="ctr">
              <a:solidFill>
                <a:schemeClr val="tx1"/>
              </a:solidFill>
              <a:round/>
              <a:headEnd/>
              <a:tailEnd/>
            </a:ln>
          </p:spPr>
        </p:cxnSp>
        <p:cxnSp>
          <p:nvCxnSpPr>
            <p:cNvPr id="109596" name="Straight Connector 20"/>
            <p:cNvCxnSpPr>
              <a:cxnSpLocks noChangeShapeType="1"/>
            </p:cNvCxnSpPr>
            <p:nvPr/>
          </p:nvCxnSpPr>
          <p:spPr bwMode="auto">
            <a:xfrm>
              <a:off x="3923928" y="5013176"/>
              <a:ext cx="0" cy="288032"/>
            </a:xfrm>
            <a:prstGeom prst="line">
              <a:avLst/>
            </a:prstGeom>
            <a:noFill/>
            <a:ln w="25400" algn="ctr">
              <a:solidFill>
                <a:schemeClr val="tx1"/>
              </a:solidFill>
              <a:round/>
              <a:headEnd/>
              <a:tailEnd/>
            </a:ln>
          </p:spPr>
        </p:cxnSp>
        <p:cxnSp>
          <p:nvCxnSpPr>
            <p:cNvPr id="109597" name="Straight Connector 21"/>
            <p:cNvCxnSpPr>
              <a:cxnSpLocks noChangeShapeType="1"/>
            </p:cNvCxnSpPr>
            <p:nvPr/>
          </p:nvCxnSpPr>
          <p:spPr bwMode="auto">
            <a:xfrm>
              <a:off x="4211960" y="5013176"/>
              <a:ext cx="0" cy="288032"/>
            </a:xfrm>
            <a:prstGeom prst="line">
              <a:avLst/>
            </a:prstGeom>
            <a:noFill/>
            <a:ln w="25400" algn="ctr">
              <a:solidFill>
                <a:schemeClr val="tx1"/>
              </a:solidFill>
              <a:round/>
              <a:headEnd/>
              <a:tailEnd/>
            </a:ln>
          </p:spPr>
        </p:cxnSp>
        <p:cxnSp>
          <p:nvCxnSpPr>
            <p:cNvPr id="109598" name="Straight Connector 22"/>
            <p:cNvCxnSpPr>
              <a:cxnSpLocks noChangeShapeType="1"/>
            </p:cNvCxnSpPr>
            <p:nvPr/>
          </p:nvCxnSpPr>
          <p:spPr bwMode="auto">
            <a:xfrm>
              <a:off x="4499992" y="5013176"/>
              <a:ext cx="0" cy="288032"/>
            </a:xfrm>
            <a:prstGeom prst="line">
              <a:avLst/>
            </a:prstGeom>
            <a:noFill/>
            <a:ln w="25400" algn="ctr">
              <a:solidFill>
                <a:schemeClr val="tx1"/>
              </a:solidFill>
              <a:round/>
              <a:headEnd/>
              <a:tailEnd/>
            </a:ln>
          </p:spPr>
        </p:cxnSp>
        <p:cxnSp>
          <p:nvCxnSpPr>
            <p:cNvPr id="109599" name="Straight Connector 23"/>
            <p:cNvCxnSpPr>
              <a:cxnSpLocks noChangeShapeType="1"/>
            </p:cNvCxnSpPr>
            <p:nvPr/>
          </p:nvCxnSpPr>
          <p:spPr bwMode="auto">
            <a:xfrm>
              <a:off x="4716016" y="5013176"/>
              <a:ext cx="0" cy="288032"/>
            </a:xfrm>
            <a:prstGeom prst="line">
              <a:avLst/>
            </a:prstGeom>
            <a:noFill/>
            <a:ln w="25400" algn="ctr">
              <a:solidFill>
                <a:schemeClr val="tx1"/>
              </a:solidFill>
              <a:round/>
              <a:headEnd/>
              <a:tailEnd/>
            </a:ln>
          </p:spPr>
        </p:cxnSp>
        <p:cxnSp>
          <p:nvCxnSpPr>
            <p:cNvPr id="109600" name="Straight Connector 24"/>
            <p:cNvCxnSpPr>
              <a:cxnSpLocks noChangeShapeType="1"/>
            </p:cNvCxnSpPr>
            <p:nvPr/>
          </p:nvCxnSpPr>
          <p:spPr bwMode="auto">
            <a:xfrm>
              <a:off x="4932040" y="5013176"/>
              <a:ext cx="0" cy="288032"/>
            </a:xfrm>
            <a:prstGeom prst="line">
              <a:avLst/>
            </a:prstGeom>
            <a:noFill/>
            <a:ln w="25400" algn="ctr">
              <a:solidFill>
                <a:schemeClr val="tx1"/>
              </a:solidFill>
              <a:round/>
              <a:headEnd/>
              <a:tailEnd/>
            </a:ln>
          </p:spPr>
        </p:cxnSp>
        <p:cxnSp>
          <p:nvCxnSpPr>
            <p:cNvPr id="109601" name="Straight Connector 25"/>
            <p:cNvCxnSpPr>
              <a:cxnSpLocks noChangeShapeType="1"/>
            </p:cNvCxnSpPr>
            <p:nvPr/>
          </p:nvCxnSpPr>
          <p:spPr bwMode="auto">
            <a:xfrm>
              <a:off x="5148064" y="5013176"/>
              <a:ext cx="0" cy="288032"/>
            </a:xfrm>
            <a:prstGeom prst="line">
              <a:avLst/>
            </a:prstGeom>
            <a:noFill/>
            <a:ln w="25400" algn="ctr">
              <a:solidFill>
                <a:schemeClr val="tx1"/>
              </a:solidFill>
              <a:round/>
              <a:headEnd/>
              <a:tailEnd/>
            </a:ln>
          </p:spPr>
        </p:cxnSp>
        <p:cxnSp>
          <p:nvCxnSpPr>
            <p:cNvPr id="109602" name="Straight Connector 26"/>
            <p:cNvCxnSpPr>
              <a:cxnSpLocks noChangeShapeType="1"/>
            </p:cNvCxnSpPr>
            <p:nvPr/>
          </p:nvCxnSpPr>
          <p:spPr bwMode="auto">
            <a:xfrm>
              <a:off x="5364088" y="5013176"/>
              <a:ext cx="0" cy="288032"/>
            </a:xfrm>
            <a:prstGeom prst="line">
              <a:avLst/>
            </a:prstGeom>
            <a:noFill/>
            <a:ln w="25400" algn="ctr">
              <a:solidFill>
                <a:schemeClr val="tx1"/>
              </a:solidFill>
              <a:round/>
              <a:headEnd/>
              <a:tailEnd/>
            </a:ln>
          </p:spPr>
        </p:cxnSp>
        <p:cxnSp>
          <p:nvCxnSpPr>
            <p:cNvPr id="109603" name="Straight Connector 27"/>
            <p:cNvCxnSpPr>
              <a:cxnSpLocks noChangeShapeType="1"/>
            </p:cNvCxnSpPr>
            <p:nvPr/>
          </p:nvCxnSpPr>
          <p:spPr bwMode="auto">
            <a:xfrm>
              <a:off x="5580112" y="5013176"/>
              <a:ext cx="0" cy="288032"/>
            </a:xfrm>
            <a:prstGeom prst="line">
              <a:avLst/>
            </a:prstGeom>
            <a:noFill/>
            <a:ln w="25400" algn="ctr">
              <a:solidFill>
                <a:schemeClr val="tx1"/>
              </a:solidFill>
              <a:round/>
              <a:headEnd/>
              <a:tailEnd/>
            </a:ln>
          </p:spPr>
        </p:cxnSp>
        <p:cxnSp>
          <p:nvCxnSpPr>
            <p:cNvPr id="109604" name="Straight Connector 28"/>
            <p:cNvCxnSpPr>
              <a:cxnSpLocks noChangeShapeType="1"/>
            </p:cNvCxnSpPr>
            <p:nvPr/>
          </p:nvCxnSpPr>
          <p:spPr bwMode="auto">
            <a:xfrm>
              <a:off x="5868144" y="5013176"/>
              <a:ext cx="0" cy="288032"/>
            </a:xfrm>
            <a:prstGeom prst="line">
              <a:avLst/>
            </a:prstGeom>
            <a:noFill/>
            <a:ln w="25400" algn="ctr">
              <a:solidFill>
                <a:schemeClr val="tx1"/>
              </a:solidFill>
              <a:round/>
              <a:headEnd/>
              <a:tailEnd/>
            </a:ln>
          </p:spPr>
        </p:cxnSp>
        <p:cxnSp>
          <p:nvCxnSpPr>
            <p:cNvPr id="109605" name="Straight Connector 29"/>
            <p:cNvCxnSpPr>
              <a:cxnSpLocks noChangeShapeType="1"/>
            </p:cNvCxnSpPr>
            <p:nvPr/>
          </p:nvCxnSpPr>
          <p:spPr bwMode="auto">
            <a:xfrm>
              <a:off x="6156176" y="5013176"/>
              <a:ext cx="0" cy="288032"/>
            </a:xfrm>
            <a:prstGeom prst="line">
              <a:avLst/>
            </a:prstGeom>
            <a:noFill/>
            <a:ln w="25400" algn="ctr">
              <a:solidFill>
                <a:schemeClr val="tx1"/>
              </a:solidFill>
              <a:round/>
              <a:headEnd/>
              <a:tailEnd/>
            </a:ln>
          </p:spPr>
        </p:cxnSp>
        <p:cxnSp>
          <p:nvCxnSpPr>
            <p:cNvPr id="109606" name="Straight Connector 30"/>
            <p:cNvCxnSpPr>
              <a:cxnSpLocks noChangeShapeType="1"/>
            </p:cNvCxnSpPr>
            <p:nvPr/>
          </p:nvCxnSpPr>
          <p:spPr bwMode="auto">
            <a:xfrm>
              <a:off x="6444208" y="5013176"/>
              <a:ext cx="0" cy="288032"/>
            </a:xfrm>
            <a:prstGeom prst="line">
              <a:avLst/>
            </a:prstGeom>
            <a:noFill/>
            <a:ln w="25400" algn="ctr">
              <a:solidFill>
                <a:schemeClr val="tx1"/>
              </a:solidFill>
              <a:round/>
              <a:headEnd/>
              <a:tailEnd/>
            </a:ln>
          </p:spPr>
        </p:cxnSp>
        <p:cxnSp>
          <p:nvCxnSpPr>
            <p:cNvPr id="109607" name="Straight Connector 31"/>
            <p:cNvCxnSpPr>
              <a:cxnSpLocks noChangeShapeType="1"/>
            </p:cNvCxnSpPr>
            <p:nvPr/>
          </p:nvCxnSpPr>
          <p:spPr bwMode="auto">
            <a:xfrm>
              <a:off x="6660232" y="5013176"/>
              <a:ext cx="0" cy="288032"/>
            </a:xfrm>
            <a:prstGeom prst="line">
              <a:avLst/>
            </a:prstGeom>
            <a:noFill/>
            <a:ln w="25400" algn="ctr">
              <a:solidFill>
                <a:schemeClr val="tx1"/>
              </a:solidFill>
              <a:round/>
              <a:headEnd/>
              <a:tailEnd/>
            </a:ln>
          </p:spPr>
        </p:cxnSp>
        <p:cxnSp>
          <p:nvCxnSpPr>
            <p:cNvPr id="109608" name="Straight Connector 32"/>
            <p:cNvCxnSpPr>
              <a:cxnSpLocks noChangeShapeType="1"/>
            </p:cNvCxnSpPr>
            <p:nvPr/>
          </p:nvCxnSpPr>
          <p:spPr bwMode="auto">
            <a:xfrm>
              <a:off x="6876256" y="5013176"/>
              <a:ext cx="0" cy="288032"/>
            </a:xfrm>
            <a:prstGeom prst="line">
              <a:avLst/>
            </a:prstGeom>
            <a:noFill/>
            <a:ln w="25400" algn="ctr">
              <a:solidFill>
                <a:schemeClr val="tx1"/>
              </a:solidFill>
              <a:round/>
              <a:headEnd/>
              <a:tailEnd/>
            </a:ln>
          </p:spPr>
        </p:cxnSp>
        <p:cxnSp>
          <p:nvCxnSpPr>
            <p:cNvPr id="109609" name="Straight Connector 33"/>
            <p:cNvCxnSpPr>
              <a:cxnSpLocks noChangeShapeType="1"/>
            </p:cNvCxnSpPr>
            <p:nvPr/>
          </p:nvCxnSpPr>
          <p:spPr bwMode="auto">
            <a:xfrm>
              <a:off x="7092280" y="5013176"/>
              <a:ext cx="0" cy="288032"/>
            </a:xfrm>
            <a:prstGeom prst="line">
              <a:avLst/>
            </a:prstGeom>
            <a:noFill/>
            <a:ln w="25400" algn="ctr">
              <a:solidFill>
                <a:schemeClr val="tx1"/>
              </a:solidFill>
              <a:round/>
              <a:headEnd/>
              <a:tailEnd/>
            </a:ln>
          </p:spPr>
        </p:cxnSp>
        <p:cxnSp>
          <p:nvCxnSpPr>
            <p:cNvPr id="109610" name="Straight Connector 34"/>
            <p:cNvCxnSpPr>
              <a:cxnSpLocks noChangeShapeType="1"/>
            </p:cNvCxnSpPr>
            <p:nvPr/>
          </p:nvCxnSpPr>
          <p:spPr bwMode="auto">
            <a:xfrm>
              <a:off x="7308304" y="5013176"/>
              <a:ext cx="0" cy="288032"/>
            </a:xfrm>
            <a:prstGeom prst="line">
              <a:avLst/>
            </a:prstGeom>
            <a:noFill/>
            <a:ln w="25400" algn="ctr">
              <a:solidFill>
                <a:schemeClr val="tx1"/>
              </a:solidFill>
              <a:round/>
              <a:headEnd/>
              <a:tailEnd/>
            </a:ln>
          </p:spPr>
        </p:cxnSp>
        <p:cxnSp>
          <p:nvCxnSpPr>
            <p:cNvPr id="109611" name="Straight Connector 35"/>
            <p:cNvCxnSpPr>
              <a:cxnSpLocks noChangeShapeType="1"/>
            </p:cNvCxnSpPr>
            <p:nvPr/>
          </p:nvCxnSpPr>
          <p:spPr bwMode="auto">
            <a:xfrm>
              <a:off x="7524328" y="5013176"/>
              <a:ext cx="0" cy="288032"/>
            </a:xfrm>
            <a:prstGeom prst="line">
              <a:avLst/>
            </a:prstGeom>
            <a:noFill/>
            <a:ln w="25400" algn="ctr">
              <a:solidFill>
                <a:schemeClr val="tx1"/>
              </a:solidFill>
              <a:round/>
              <a:headEnd/>
              <a:tailEnd/>
            </a:ln>
          </p:spPr>
        </p:cxnSp>
        <p:cxnSp>
          <p:nvCxnSpPr>
            <p:cNvPr id="109612" name="Straight Connector 36"/>
            <p:cNvCxnSpPr>
              <a:cxnSpLocks noChangeShapeType="1"/>
            </p:cNvCxnSpPr>
            <p:nvPr/>
          </p:nvCxnSpPr>
          <p:spPr bwMode="auto">
            <a:xfrm>
              <a:off x="7812360" y="5013176"/>
              <a:ext cx="0" cy="288032"/>
            </a:xfrm>
            <a:prstGeom prst="line">
              <a:avLst/>
            </a:prstGeom>
            <a:noFill/>
            <a:ln w="25400" algn="ctr">
              <a:solidFill>
                <a:schemeClr val="tx1"/>
              </a:solidFill>
              <a:round/>
              <a:headEnd/>
              <a:tailEnd/>
            </a:ln>
          </p:spPr>
        </p:cxnSp>
        <p:cxnSp>
          <p:nvCxnSpPr>
            <p:cNvPr id="109613" name="Straight Connector 37"/>
            <p:cNvCxnSpPr>
              <a:cxnSpLocks noChangeShapeType="1"/>
            </p:cNvCxnSpPr>
            <p:nvPr/>
          </p:nvCxnSpPr>
          <p:spPr bwMode="auto">
            <a:xfrm>
              <a:off x="8100392" y="5013176"/>
              <a:ext cx="0" cy="288032"/>
            </a:xfrm>
            <a:prstGeom prst="line">
              <a:avLst/>
            </a:prstGeom>
            <a:noFill/>
            <a:ln w="25400" algn="ctr">
              <a:solidFill>
                <a:schemeClr val="tx1"/>
              </a:solidFill>
              <a:round/>
              <a:headEnd/>
              <a:tailEnd/>
            </a:ln>
          </p:spPr>
        </p:cxnSp>
        <p:cxnSp>
          <p:nvCxnSpPr>
            <p:cNvPr id="109614" name="Straight Connector 38"/>
            <p:cNvCxnSpPr>
              <a:cxnSpLocks noChangeShapeType="1"/>
            </p:cNvCxnSpPr>
            <p:nvPr/>
          </p:nvCxnSpPr>
          <p:spPr bwMode="auto">
            <a:xfrm>
              <a:off x="8388424" y="5013176"/>
              <a:ext cx="0" cy="288032"/>
            </a:xfrm>
            <a:prstGeom prst="line">
              <a:avLst/>
            </a:prstGeom>
            <a:noFill/>
            <a:ln w="25400" algn="ctr">
              <a:solidFill>
                <a:schemeClr val="tx1"/>
              </a:solidFill>
              <a:round/>
              <a:headEnd/>
              <a:tailEnd/>
            </a:ln>
          </p:spPr>
        </p:cxnSp>
      </p:grpSp>
      <p:sp>
        <p:nvSpPr>
          <p:cNvPr id="40" name="TextBox 39"/>
          <p:cNvSpPr txBox="1"/>
          <p:nvPr/>
        </p:nvSpPr>
        <p:spPr>
          <a:xfrm>
            <a:off x="323850" y="5445125"/>
            <a:ext cx="1655763" cy="369332"/>
          </a:xfrm>
          <a:prstGeom prst="rect">
            <a:avLst/>
          </a:prstGeom>
          <a:noFill/>
        </p:spPr>
        <p:txBody>
          <a:bodyPr>
            <a:spAutoFit/>
          </a:bodyPr>
          <a:lstStyle/>
          <a:p>
            <a:pPr>
              <a:defRPr/>
            </a:pPr>
            <a:r>
              <a:rPr lang="el-GR" dirty="0">
                <a:latin typeface="Calibri" panose="020F0502020204030204" pitchFamily="34" charset="0"/>
              </a:rPr>
              <a:t>1900</a:t>
            </a:r>
          </a:p>
        </p:txBody>
      </p:sp>
      <p:sp>
        <p:nvSpPr>
          <p:cNvPr id="57" name="TextBox 56"/>
          <p:cNvSpPr txBox="1"/>
          <p:nvPr/>
        </p:nvSpPr>
        <p:spPr>
          <a:xfrm>
            <a:off x="3563938" y="5373688"/>
            <a:ext cx="1655762" cy="369332"/>
          </a:xfrm>
          <a:prstGeom prst="rect">
            <a:avLst/>
          </a:prstGeom>
          <a:noFill/>
        </p:spPr>
        <p:txBody>
          <a:bodyPr>
            <a:spAutoFit/>
          </a:bodyPr>
          <a:lstStyle/>
          <a:p>
            <a:pPr algn="ctr">
              <a:defRPr/>
            </a:pPr>
            <a:r>
              <a:rPr lang="el-GR" dirty="0">
                <a:latin typeface="Calibri" panose="020F0502020204030204" pitchFamily="34" charset="0"/>
              </a:rPr>
              <a:t>1950</a:t>
            </a:r>
          </a:p>
        </p:txBody>
      </p:sp>
      <p:sp>
        <p:nvSpPr>
          <p:cNvPr id="58" name="TextBox 57"/>
          <p:cNvSpPr txBox="1"/>
          <p:nvPr/>
        </p:nvSpPr>
        <p:spPr>
          <a:xfrm>
            <a:off x="7235825" y="5445125"/>
            <a:ext cx="1657350" cy="369332"/>
          </a:xfrm>
          <a:prstGeom prst="rect">
            <a:avLst/>
          </a:prstGeom>
          <a:noFill/>
        </p:spPr>
        <p:txBody>
          <a:bodyPr>
            <a:spAutoFit/>
          </a:bodyPr>
          <a:lstStyle/>
          <a:p>
            <a:pPr algn="ctr">
              <a:defRPr/>
            </a:pPr>
            <a:r>
              <a:rPr lang="el-GR" dirty="0">
                <a:latin typeface="Calibri" panose="020F0502020204030204" pitchFamily="34" charset="0"/>
              </a:rPr>
              <a:t>2000</a:t>
            </a:r>
          </a:p>
        </p:txBody>
      </p:sp>
      <p:sp>
        <p:nvSpPr>
          <p:cNvPr id="59" name="Arc 58"/>
          <p:cNvSpPr/>
          <p:nvPr/>
        </p:nvSpPr>
        <p:spPr bwMode="auto">
          <a:xfrm flipH="1" flipV="1">
            <a:off x="1476375" y="-819150"/>
            <a:ext cx="12888913" cy="5400675"/>
          </a:xfrm>
          <a:prstGeom prst="arc">
            <a:avLst/>
          </a:prstGeom>
          <a:noFill/>
          <a:ln w="73025" cap="flat" cmpd="sng" algn="ctr">
            <a:solidFill>
              <a:srgbClr val="009900"/>
            </a:solidFill>
            <a:prstDash val="solid"/>
            <a:round/>
            <a:headEnd type="none" w="med" len="med"/>
            <a:tailEnd type="none" w="med" len="med"/>
          </a:ln>
          <a:effectLst/>
        </p:spPr>
        <p:txBody>
          <a:bodyPr/>
          <a:lstStyle/>
          <a:p>
            <a:pPr>
              <a:defRPr/>
            </a:pPr>
            <a:endParaRPr lang="el-GR" b="0" dirty="0">
              <a:latin typeface="Times New Roman" pitchFamily="18" charset="0"/>
            </a:endParaRPr>
          </a:p>
        </p:txBody>
      </p:sp>
      <p:sp>
        <p:nvSpPr>
          <p:cNvPr id="60" name="Freeform 59"/>
          <p:cNvSpPr>
            <a:spLocks/>
          </p:cNvSpPr>
          <p:nvPr/>
        </p:nvSpPr>
        <p:spPr bwMode="auto">
          <a:xfrm>
            <a:off x="7886700" y="4356100"/>
            <a:ext cx="711200" cy="215900"/>
          </a:xfrm>
          <a:custGeom>
            <a:avLst/>
            <a:gdLst>
              <a:gd name="T0" fmla="*/ 0 w 711200"/>
              <a:gd name="T1" fmla="*/ 215900 h 215900"/>
              <a:gd name="T2" fmla="*/ 139700 w 711200"/>
              <a:gd name="T3" fmla="*/ 203200 h 215900"/>
              <a:gd name="T4" fmla="*/ 215900 w 711200"/>
              <a:gd name="T5" fmla="*/ 177800 h 215900"/>
              <a:gd name="T6" fmla="*/ 254000 w 711200"/>
              <a:gd name="T7" fmla="*/ 165100 h 215900"/>
              <a:gd name="T8" fmla="*/ 482600 w 711200"/>
              <a:gd name="T9" fmla="*/ 88900 h 215900"/>
              <a:gd name="T10" fmla="*/ 520700 w 711200"/>
              <a:gd name="T11" fmla="*/ 76200 h 215900"/>
              <a:gd name="T12" fmla="*/ 596900 w 711200"/>
              <a:gd name="T13" fmla="*/ 25400 h 215900"/>
              <a:gd name="T14" fmla="*/ 647700 w 711200"/>
              <a:gd name="T15" fmla="*/ 12700 h 215900"/>
              <a:gd name="T16" fmla="*/ 711200 w 711200"/>
              <a:gd name="T17" fmla="*/ 0 h 2159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11200"/>
              <a:gd name="T28" fmla="*/ 0 h 215900"/>
              <a:gd name="T29" fmla="*/ 711200 w 711200"/>
              <a:gd name="T30" fmla="*/ 215900 h 2159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11200" h="215900">
                <a:moveTo>
                  <a:pt x="0" y="215900"/>
                </a:moveTo>
                <a:cubicBezTo>
                  <a:pt x="46567" y="211667"/>
                  <a:pt x="93653" y="211326"/>
                  <a:pt x="139700" y="203200"/>
                </a:cubicBezTo>
                <a:cubicBezTo>
                  <a:pt x="166067" y="198547"/>
                  <a:pt x="190500" y="186267"/>
                  <a:pt x="215900" y="177800"/>
                </a:cubicBezTo>
                <a:lnTo>
                  <a:pt x="254000" y="165100"/>
                </a:lnTo>
                <a:lnTo>
                  <a:pt x="482600" y="88900"/>
                </a:lnTo>
                <a:cubicBezTo>
                  <a:pt x="495300" y="84667"/>
                  <a:pt x="509561" y="83626"/>
                  <a:pt x="520700" y="76200"/>
                </a:cubicBezTo>
                <a:cubicBezTo>
                  <a:pt x="546100" y="59267"/>
                  <a:pt x="567284" y="32804"/>
                  <a:pt x="596900" y="25400"/>
                </a:cubicBezTo>
                <a:cubicBezTo>
                  <a:pt x="613833" y="21167"/>
                  <a:pt x="630661" y="16486"/>
                  <a:pt x="647700" y="12700"/>
                </a:cubicBezTo>
                <a:cubicBezTo>
                  <a:pt x="668772" y="8017"/>
                  <a:pt x="711200" y="0"/>
                  <a:pt x="711200" y="0"/>
                </a:cubicBezTo>
              </a:path>
            </a:pathLst>
          </a:custGeom>
          <a:solidFill>
            <a:schemeClr val="accent1"/>
          </a:solidFill>
          <a:ln w="60325" cap="flat" cmpd="sng" algn="ctr">
            <a:solidFill>
              <a:srgbClr val="008000"/>
            </a:solidFill>
            <a:prstDash val="sysDash"/>
            <a:round/>
            <a:headEnd type="none" w="med" len="med"/>
            <a:tailEnd type="none" w="med" len="med"/>
          </a:ln>
        </p:spPr>
        <p:txBody>
          <a:bodyPr/>
          <a:lstStyle/>
          <a:p>
            <a:endParaRPr lang="el-GR" dirty="0"/>
          </a:p>
        </p:txBody>
      </p:sp>
      <p:sp>
        <p:nvSpPr>
          <p:cNvPr id="61" name="Freeform 60"/>
          <p:cNvSpPr>
            <a:spLocks/>
          </p:cNvSpPr>
          <p:nvPr/>
        </p:nvSpPr>
        <p:spPr bwMode="auto">
          <a:xfrm>
            <a:off x="3851275" y="1909763"/>
            <a:ext cx="4752975" cy="2527300"/>
          </a:xfrm>
          <a:custGeom>
            <a:avLst/>
            <a:gdLst>
              <a:gd name="T0" fmla="*/ 0 w 6400800"/>
              <a:gd name="T1" fmla="*/ 2365429 h 2700867"/>
              <a:gd name="T2" fmla="*/ 1225360 w 6400800"/>
              <a:gd name="T3" fmla="*/ 1686944 h 2700867"/>
              <a:gd name="T4" fmla="*/ 2149630 w 6400800"/>
              <a:gd name="T5" fmla="*/ 129765 h 2700867"/>
              <a:gd name="T6" fmla="*/ 3529035 w 6400800"/>
              <a:gd name="T7" fmla="*/ 908355 h 2700867"/>
              <a:gd name="T8" fmla="*/ 3529035 w 6400800"/>
              <a:gd name="T9" fmla="*/ 908355 h 2700867"/>
              <a:gd name="T10" fmla="*/ 0 60000 65536"/>
              <a:gd name="T11" fmla="*/ 0 60000 65536"/>
              <a:gd name="T12" fmla="*/ 0 60000 65536"/>
              <a:gd name="T13" fmla="*/ 0 60000 65536"/>
              <a:gd name="T14" fmla="*/ 0 60000 65536"/>
              <a:gd name="T15" fmla="*/ 0 w 6400800"/>
              <a:gd name="T16" fmla="*/ 0 h 2700867"/>
              <a:gd name="T17" fmla="*/ 6400800 w 6400800"/>
              <a:gd name="T18" fmla="*/ 2700867 h 2700867"/>
            </a:gdLst>
            <a:ahLst/>
            <a:cxnLst>
              <a:cxn ang="T10">
                <a:pos x="T0" y="T1"/>
              </a:cxn>
              <a:cxn ang="T11">
                <a:pos x="T2" y="T3"/>
              </a:cxn>
              <a:cxn ang="T12">
                <a:pos x="T4" y="T5"/>
              </a:cxn>
              <a:cxn ang="T13">
                <a:pos x="T6" y="T7"/>
              </a:cxn>
              <a:cxn ang="T14">
                <a:pos x="T8" y="T9"/>
              </a:cxn>
            </a:cxnLst>
            <a:rect l="T15" t="T16" r="T17" b="T18"/>
            <a:pathLst>
              <a:path w="6400800" h="2700867">
                <a:moveTo>
                  <a:pt x="0" y="2700867"/>
                </a:moveTo>
                <a:cubicBezTo>
                  <a:pt x="786341" y="2526242"/>
                  <a:pt x="1572683" y="2351617"/>
                  <a:pt x="2222500" y="1926167"/>
                </a:cubicBezTo>
                <a:cubicBezTo>
                  <a:pt x="2872317" y="1500717"/>
                  <a:pt x="3202517" y="296334"/>
                  <a:pt x="3898900" y="148167"/>
                </a:cubicBezTo>
                <a:cubicBezTo>
                  <a:pt x="4595283" y="0"/>
                  <a:pt x="6400800" y="1037167"/>
                  <a:pt x="6400800" y="1037167"/>
                </a:cubicBezTo>
              </a:path>
            </a:pathLst>
          </a:custGeom>
          <a:noFill/>
          <a:ln w="63500" cap="flat" cmpd="sng" algn="ctr">
            <a:solidFill>
              <a:srgbClr val="FF00FF"/>
            </a:solidFill>
            <a:prstDash val="solid"/>
            <a:round/>
            <a:headEnd type="none" w="med" len="med"/>
            <a:tailEnd type="none" w="med" len="med"/>
          </a:ln>
        </p:spPr>
        <p:txBody>
          <a:bodyPr/>
          <a:lstStyle/>
          <a:p>
            <a:endParaRPr lang="el-GR" dirty="0"/>
          </a:p>
        </p:txBody>
      </p:sp>
      <p:sp>
        <p:nvSpPr>
          <p:cNvPr id="62" name="Arc 61"/>
          <p:cNvSpPr/>
          <p:nvPr/>
        </p:nvSpPr>
        <p:spPr bwMode="auto">
          <a:xfrm flipV="1">
            <a:off x="971550" y="-819150"/>
            <a:ext cx="7416800" cy="5832475"/>
          </a:xfrm>
          <a:prstGeom prst="arc">
            <a:avLst/>
          </a:prstGeom>
          <a:noFill/>
          <a:ln w="63500" cap="flat" cmpd="sng" algn="ctr">
            <a:solidFill>
              <a:srgbClr val="0000FF"/>
            </a:solidFill>
            <a:prstDash val="solid"/>
            <a:round/>
            <a:headEnd type="none" w="med" len="med"/>
            <a:tailEnd type="none" w="med" len="med"/>
          </a:ln>
          <a:effectLst/>
        </p:spPr>
        <p:txBody>
          <a:bodyPr/>
          <a:lstStyle/>
          <a:p>
            <a:pPr>
              <a:defRPr/>
            </a:pPr>
            <a:endParaRPr lang="el-GR" b="0" dirty="0">
              <a:latin typeface="Times New Roman" pitchFamily="18" charset="0"/>
            </a:endParaRPr>
          </a:p>
        </p:txBody>
      </p:sp>
      <p:pic>
        <p:nvPicPr>
          <p:cNvPr id="182274" name="Picture 2"/>
          <p:cNvPicPr>
            <a:picLocks noChangeAspect="1" noChangeArrowheads="1"/>
          </p:cNvPicPr>
          <p:nvPr/>
        </p:nvPicPr>
        <p:blipFill>
          <a:blip r:embed="rId4" cstate="print"/>
          <a:srcRect/>
          <a:stretch>
            <a:fillRect/>
          </a:stretch>
        </p:blipFill>
        <p:spPr bwMode="auto">
          <a:xfrm>
            <a:off x="578119" y="5823715"/>
            <a:ext cx="2409825" cy="666750"/>
          </a:xfrm>
          <a:prstGeom prst="rect">
            <a:avLst/>
          </a:prstGeom>
          <a:noFill/>
          <a:ln w="12700">
            <a:noFill/>
            <a:miter lim="800000"/>
            <a:headEnd type="none" w="sm" len="sm"/>
            <a:tailEnd type="none" w="sm" len="sm"/>
          </a:ln>
        </p:spPr>
      </p:pic>
      <p:sp>
        <p:nvSpPr>
          <p:cNvPr id="3" name="Τίτλος 2"/>
          <p:cNvSpPr>
            <a:spLocks noGrp="1"/>
          </p:cNvSpPr>
          <p:nvPr>
            <p:ph type="title"/>
          </p:nvPr>
        </p:nvSpPr>
        <p:spPr/>
        <p:txBody>
          <a:bodyPr>
            <a:normAutofit fontScale="90000"/>
          </a:bodyPr>
          <a:lstStyle/>
          <a:p>
            <a:r>
              <a:rPr lang="el-GR" dirty="0" smtClean="0">
                <a:solidFill>
                  <a:srgbClr val="800000"/>
                </a:solidFill>
              </a:rPr>
              <a:t>Διαχρονική εξέλιξη νοσολογικού φάσματος</a:t>
            </a:r>
            <a:endParaRPr lang="el-GR" dirty="0">
              <a:solidFill>
                <a:srgbClr val="800000"/>
              </a:solidFill>
            </a:endParaRP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5</a:t>
            </a:fld>
            <a:endParaRPr lang="el-GR"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box(in)">
                                      <p:cBhvr>
                                        <p:cTn id="11" dur="500"/>
                                        <p:tgtEl>
                                          <p:spTgt spid="40"/>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57"/>
                                        </p:tgtEl>
                                        <p:attrNameLst>
                                          <p:attrName>style.visibility</p:attrName>
                                        </p:attrNameLst>
                                      </p:cBhvr>
                                      <p:to>
                                        <p:strVal val="visible"/>
                                      </p:to>
                                    </p:set>
                                    <p:animEffect transition="in" filter="box(in)">
                                      <p:cBhvr>
                                        <p:cTn id="15" dur="500"/>
                                        <p:tgtEl>
                                          <p:spTgt spid="57"/>
                                        </p:tgtEl>
                                      </p:cBhvr>
                                    </p:animEffect>
                                  </p:childTnLst>
                                </p:cTn>
                              </p:par>
                            </p:childTnLst>
                          </p:cTn>
                        </p:par>
                        <p:par>
                          <p:cTn id="16" fill="hold">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58"/>
                                        </p:tgtEl>
                                        <p:attrNameLst>
                                          <p:attrName>style.visibility</p:attrName>
                                        </p:attrNameLst>
                                      </p:cBhvr>
                                      <p:to>
                                        <p:strVal val="visible"/>
                                      </p:to>
                                    </p:set>
                                    <p:animEffect transition="in" filter="box(in)">
                                      <p:cBhvr>
                                        <p:cTn id="19" dur="500"/>
                                        <p:tgtEl>
                                          <p:spTgt spid="5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59"/>
                                        </p:tgtEl>
                                        <p:attrNameLst>
                                          <p:attrName>style.visibility</p:attrName>
                                        </p:attrNameLst>
                                      </p:cBhvr>
                                      <p:to>
                                        <p:strVal val="visible"/>
                                      </p:to>
                                    </p:set>
                                    <p:animEffect transition="in" filter="wipe(left)">
                                      <p:cBhvr>
                                        <p:cTn id="24" dur="1000"/>
                                        <p:tgtEl>
                                          <p:spTgt spid="59"/>
                                        </p:tgtEl>
                                      </p:cBhvr>
                                    </p:animEffect>
                                  </p:childTnLst>
                                </p:cTn>
                              </p:par>
                            </p:childTnLst>
                          </p:cTn>
                        </p:par>
                        <p:par>
                          <p:cTn id="25" fill="hold">
                            <p:stCondLst>
                              <p:cond delay="1000"/>
                            </p:stCondLst>
                            <p:childTnLst>
                              <p:par>
                                <p:cTn id="26" presetID="22" presetClass="entr" presetSubtype="4" fill="hold" grpId="0" nodeType="afterEffect">
                                  <p:stCondLst>
                                    <p:cond delay="0"/>
                                  </p:stCondLst>
                                  <p:childTnLst>
                                    <p:set>
                                      <p:cBhvr>
                                        <p:cTn id="27" dur="1" fill="hold">
                                          <p:stCondLst>
                                            <p:cond delay="0"/>
                                          </p:stCondLst>
                                        </p:cTn>
                                        <p:tgtEl>
                                          <p:spTgt spid="60"/>
                                        </p:tgtEl>
                                        <p:attrNameLst>
                                          <p:attrName>style.visibility</p:attrName>
                                        </p:attrNameLst>
                                      </p:cBhvr>
                                      <p:to>
                                        <p:strVal val="visible"/>
                                      </p:to>
                                    </p:set>
                                    <p:animEffect transition="in" filter="wipe(down)">
                                      <p:cBhvr>
                                        <p:cTn id="28" dur="500"/>
                                        <p:tgtEl>
                                          <p:spTgt spid="60"/>
                                        </p:tgtEl>
                                      </p:cBhvr>
                                    </p:animEffect>
                                  </p:childTnLst>
                                </p:cTn>
                              </p:par>
                            </p:childTnLst>
                          </p:cTn>
                        </p:par>
                        <p:par>
                          <p:cTn id="29" fill="hold">
                            <p:stCondLst>
                              <p:cond delay="1500"/>
                            </p:stCondLst>
                            <p:childTnLst>
                              <p:par>
                                <p:cTn id="30" presetID="4" presetClass="entr" presetSubtype="16" fill="hold" nodeType="afterEffect">
                                  <p:stCondLst>
                                    <p:cond delay="0"/>
                                  </p:stCondLst>
                                  <p:childTnLst>
                                    <p:set>
                                      <p:cBhvr>
                                        <p:cTn id="31" dur="1" fill="hold">
                                          <p:stCondLst>
                                            <p:cond delay="0"/>
                                          </p:stCondLst>
                                        </p:cTn>
                                        <p:tgtEl>
                                          <p:spTgt spid="182274"/>
                                        </p:tgtEl>
                                        <p:attrNameLst>
                                          <p:attrName>style.visibility</p:attrName>
                                        </p:attrNameLst>
                                      </p:cBhvr>
                                      <p:to>
                                        <p:strVal val="visible"/>
                                      </p:to>
                                    </p:set>
                                    <p:animEffect transition="in" filter="box(in)">
                                      <p:cBhvr>
                                        <p:cTn id="32" dur="500"/>
                                        <p:tgtEl>
                                          <p:spTgt spid="18227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wipe(left)">
                                      <p:cBhvr>
                                        <p:cTn id="37" dur="1000"/>
                                        <p:tgtEl>
                                          <p:spTgt spid="61"/>
                                        </p:tgtEl>
                                      </p:cBhvr>
                                    </p:animEffect>
                                  </p:childTnLst>
                                </p:cTn>
                              </p:par>
                            </p:childTnLst>
                          </p:cTn>
                        </p:par>
                        <p:par>
                          <p:cTn id="38" fill="hold">
                            <p:stCondLst>
                              <p:cond delay="1000"/>
                            </p:stCondLst>
                            <p:childTnLst>
                              <p:par>
                                <p:cTn id="39" presetID="4" presetClass="entr" presetSubtype="16" fill="hold" nodeType="afterEffect">
                                  <p:stCondLst>
                                    <p:cond delay="0"/>
                                  </p:stCondLst>
                                  <p:childTnLst>
                                    <p:set>
                                      <p:cBhvr>
                                        <p:cTn id="40" dur="1" fill="hold">
                                          <p:stCondLst>
                                            <p:cond delay="0"/>
                                          </p:stCondLst>
                                        </p:cTn>
                                        <p:tgtEl>
                                          <p:spTgt spid="182275"/>
                                        </p:tgtEl>
                                        <p:attrNameLst>
                                          <p:attrName>style.visibility</p:attrName>
                                        </p:attrNameLst>
                                      </p:cBhvr>
                                      <p:to>
                                        <p:strVal val="visible"/>
                                      </p:to>
                                    </p:set>
                                    <p:animEffect transition="in" filter="box(in)">
                                      <p:cBhvr>
                                        <p:cTn id="41" dur="500"/>
                                        <p:tgtEl>
                                          <p:spTgt spid="182275"/>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62"/>
                                        </p:tgtEl>
                                        <p:attrNameLst>
                                          <p:attrName>style.visibility</p:attrName>
                                        </p:attrNameLst>
                                      </p:cBhvr>
                                      <p:to>
                                        <p:strVal val="visible"/>
                                      </p:to>
                                    </p:set>
                                    <p:animEffect transition="in" filter="wipe(left)">
                                      <p:cBhvr>
                                        <p:cTn id="46" dur="1000"/>
                                        <p:tgtEl>
                                          <p:spTgt spid="62"/>
                                        </p:tgtEl>
                                      </p:cBhvr>
                                    </p:animEffect>
                                  </p:childTnLst>
                                </p:cTn>
                              </p:par>
                            </p:childTnLst>
                          </p:cTn>
                        </p:par>
                        <p:par>
                          <p:cTn id="47" fill="hold">
                            <p:stCondLst>
                              <p:cond delay="1000"/>
                            </p:stCondLst>
                            <p:childTnLst>
                              <p:par>
                                <p:cTn id="48" presetID="4" presetClass="entr" presetSubtype="16" fill="hold" nodeType="afterEffect">
                                  <p:stCondLst>
                                    <p:cond delay="0"/>
                                  </p:stCondLst>
                                  <p:childTnLst>
                                    <p:set>
                                      <p:cBhvr>
                                        <p:cTn id="49" dur="1" fill="hold">
                                          <p:stCondLst>
                                            <p:cond delay="0"/>
                                          </p:stCondLst>
                                        </p:cTn>
                                        <p:tgtEl>
                                          <p:spTgt spid="182276"/>
                                        </p:tgtEl>
                                        <p:attrNameLst>
                                          <p:attrName>style.visibility</p:attrName>
                                        </p:attrNameLst>
                                      </p:cBhvr>
                                      <p:to>
                                        <p:strVal val="visible"/>
                                      </p:to>
                                    </p:set>
                                    <p:animEffect transition="in" filter="box(in)">
                                      <p:cBhvr>
                                        <p:cTn id="50" dur="500"/>
                                        <p:tgtEl>
                                          <p:spTgt spid="182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57" grpId="0"/>
      <p:bldP spid="58" grpId="0"/>
      <p:bldP spid="60" grpId="0" animBg="1"/>
      <p:bldP spid="6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b="1" dirty="0" smtClean="0">
                <a:solidFill>
                  <a:srgbClr val="800000"/>
                </a:solidFill>
                <a:latin typeface="Calibri" panose="020F0502020204030204" pitchFamily="34" charset="0"/>
                <a:cs typeface="Times New Roman" pitchFamily="18" charset="0"/>
              </a:rPr>
              <a:t>Στάδια δημογραφικής </a:t>
            </a:r>
            <a:r>
              <a:rPr lang="el-GR" dirty="0">
                <a:solidFill>
                  <a:srgbClr val="800000"/>
                </a:solidFill>
                <a:latin typeface="Calibri" panose="020F0502020204030204" pitchFamily="34" charset="0"/>
                <a:cs typeface="Times New Roman" pitchFamily="18" charset="0"/>
              </a:rPr>
              <a:t>μ</a:t>
            </a:r>
            <a:r>
              <a:rPr lang="el-GR" b="1" dirty="0" smtClean="0">
                <a:solidFill>
                  <a:srgbClr val="800000"/>
                </a:solidFill>
                <a:latin typeface="Calibri" panose="020F0502020204030204" pitchFamily="34" charset="0"/>
                <a:cs typeface="Times New Roman" pitchFamily="18" charset="0"/>
              </a:rPr>
              <a:t>ετάβασης </a:t>
            </a:r>
            <a:endParaRPr lang="en-GB" b="1" dirty="0">
              <a:solidFill>
                <a:srgbClr val="800000"/>
              </a:solidFill>
              <a:latin typeface="Calibri" panose="020F0502020204030204" pitchFamily="34" charset="0"/>
              <a:cs typeface="Times New Roman" pitchFamily="18" charset="0"/>
            </a:endParaRPr>
          </a:p>
        </p:txBody>
      </p:sp>
      <p:cxnSp>
        <p:nvCxnSpPr>
          <p:cNvPr id="4" name="Straight Connector 3"/>
          <p:cNvCxnSpPr/>
          <p:nvPr/>
        </p:nvCxnSpPr>
        <p:spPr>
          <a:xfrm rot="5400000">
            <a:off x="-963613" y="3963988"/>
            <a:ext cx="4214813" cy="1588"/>
          </a:xfrm>
          <a:prstGeom prst="line">
            <a:avLst/>
          </a:prstGeom>
          <a:ln w="47625">
            <a:headEnd type="triangle"/>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071563" y="6000750"/>
            <a:ext cx="6858000" cy="1588"/>
          </a:xfrm>
          <a:prstGeom prst="line">
            <a:avLst/>
          </a:prstGeom>
          <a:ln w="44450">
            <a:headEnd type="none"/>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16200000">
            <a:off x="-1386681" y="3744119"/>
            <a:ext cx="4286250" cy="369888"/>
          </a:xfrm>
          <a:prstGeom prst="rect">
            <a:avLst/>
          </a:prstGeom>
          <a:noFill/>
        </p:spPr>
        <p:txBody>
          <a:bodyPr>
            <a:spAutoFit/>
          </a:bodyPr>
          <a:lstStyle/>
          <a:p>
            <a:pPr>
              <a:defRPr/>
            </a:pPr>
            <a:r>
              <a:rPr lang="el-GR" b="1" dirty="0">
                <a:latin typeface="Calibri" panose="020F0502020204030204" pitchFamily="34" charset="0"/>
                <a:cs typeface="Times New Roman" pitchFamily="18" charset="0"/>
              </a:rPr>
              <a:t>Αναλογία ανά 1000 άτομα πληθυσμού </a:t>
            </a:r>
            <a:endParaRPr lang="en-GB" b="1" dirty="0">
              <a:latin typeface="Calibri" panose="020F0502020204030204" pitchFamily="34" charset="0"/>
              <a:cs typeface="Times New Roman" pitchFamily="18" charset="0"/>
            </a:endParaRPr>
          </a:p>
        </p:txBody>
      </p:sp>
      <p:sp>
        <p:nvSpPr>
          <p:cNvPr id="11" name="TextBox 10"/>
          <p:cNvSpPr txBox="1"/>
          <p:nvPr/>
        </p:nvSpPr>
        <p:spPr>
          <a:xfrm>
            <a:off x="2214563" y="6130925"/>
            <a:ext cx="4286250" cy="369888"/>
          </a:xfrm>
          <a:prstGeom prst="rect">
            <a:avLst/>
          </a:prstGeom>
          <a:noFill/>
        </p:spPr>
        <p:txBody>
          <a:bodyPr>
            <a:spAutoFit/>
          </a:bodyPr>
          <a:lstStyle/>
          <a:p>
            <a:pPr algn="ctr">
              <a:defRPr/>
            </a:pPr>
            <a:r>
              <a:rPr lang="el-GR" b="1" dirty="0">
                <a:latin typeface="Calibri" panose="020F0502020204030204" pitchFamily="34" charset="0"/>
                <a:cs typeface="Times New Roman" pitchFamily="18" charset="0"/>
              </a:rPr>
              <a:t>Χρόνος</a:t>
            </a:r>
            <a:endParaRPr lang="en-GB" b="1" dirty="0">
              <a:latin typeface="Calibri" panose="020F0502020204030204" pitchFamily="34" charset="0"/>
              <a:cs typeface="Times New Roman" pitchFamily="18" charset="0"/>
            </a:endParaRPr>
          </a:p>
        </p:txBody>
      </p:sp>
      <p:cxnSp>
        <p:nvCxnSpPr>
          <p:cNvPr id="13" name="Straight Connector 12"/>
          <p:cNvCxnSpPr/>
          <p:nvPr/>
        </p:nvCxnSpPr>
        <p:spPr>
          <a:xfrm rot="5400000">
            <a:off x="1500982" y="3999706"/>
            <a:ext cx="40005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4501357" y="3999706"/>
            <a:ext cx="40005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143000" y="2571750"/>
            <a:ext cx="75009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143000" y="4643438"/>
            <a:ext cx="7500938" cy="1587"/>
          </a:xfrm>
          <a:prstGeom prst="line">
            <a:avLst/>
          </a:prstGeom>
        </p:spPr>
        <p:style>
          <a:lnRef idx="1">
            <a:schemeClr val="accent1"/>
          </a:lnRef>
          <a:fillRef idx="0">
            <a:schemeClr val="accent1"/>
          </a:fillRef>
          <a:effectRef idx="0">
            <a:schemeClr val="accent1"/>
          </a:effectRef>
          <a:fontRef idx="minor">
            <a:schemeClr val="tx1"/>
          </a:fontRef>
        </p:style>
      </p:cxnSp>
      <p:sp>
        <p:nvSpPr>
          <p:cNvPr id="19" name="Freeform 18"/>
          <p:cNvSpPr/>
          <p:nvPr/>
        </p:nvSpPr>
        <p:spPr>
          <a:xfrm>
            <a:off x="1149350" y="2300288"/>
            <a:ext cx="7731125" cy="2659062"/>
          </a:xfrm>
          <a:custGeom>
            <a:avLst/>
            <a:gdLst>
              <a:gd name="connsiteX0" fmla="*/ 0 w 7730837"/>
              <a:gd name="connsiteY0" fmla="*/ 290946 h 2660074"/>
              <a:gd name="connsiteX1" fmla="*/ 415637 w 7730837"/>
              <a:gd name="connsiteY1" fmla="*/ 96982 h 2660074"/>
              <a:gd name="connsiteX2" fmla="*/ 1274618 w 7730837"/>
              <a:gd name="connsiteY2" fmla="*/ 69273 h 2660074"/>
              <a:gd name="connsiteX3" fmla="*/ 2757055 w 7730837"/>
              <a:gd name="connsiteY3" fmla="*/ 512619 h 2660074"/>
              <a:gd name="connsiteX4" fmla="*/ 5638800 w 7730837"/>
              <a:gd name="connsiteY4" fmla="*/ 2313710 h 2660074"/>
              <a:gd name="connsiteX5" fmla="*/ 7730837 w 7730837"/>
              <a:gd name="connsiteY5" fmla="*/ 2590801 h 2660074"/>
              <a:gd name="connsiteX6" fmla="*/ 7730837 w 7730837"/>
              <a:gd name="connsiteY6" fmla="*/ 2590801 h 2660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0837" h="2660074">
                <a:moveTo>
                  <a:pt x="0" y="290946"/>
                </a:moveTo>
                <a:cubicBezTo>
                  <a:pt x="101600" y="212437"/>
                  <a:pt x="203201" y="133928"/>
                  <a:pt x="415637" y="96982"/>
                </a:cubicBezTo>
                <a:cubicBezTo>
                  <a:pt x="628073" y="60037"/>
                  <a:pt x="884382" y="0"/>
                  <a:pt x="1274618" y="69273"/>
                </a:cubicBezTo>
                <a:cubicBezTo>
                  <a:pt x="1664854" y="138546"/>
                  <a:pt x="2029691" y="138546"/>
                  <a:pt x="2757055" y="512619"/>
                </a:cubicBezTo>
                <a:cubicBezTo>
                  <a:pt x="3484419" y="886692"/>
                  <a:pt x="4809836" y="1967346"/>
                  <a:pt x="5638800" y="2313710"/>
                </a:cubicBezTo>
                <a:cubicBezTo>
                  <a:pt x="6467764" y="2660074"/>
                  <a:pt x="7730837" y="2590801"/>
                  <a:pt x="7730837" y="2590801"/>
                </a:cubicBezTo>
                <a:lnTo>
                  <a:pt x="7730837" y="2590801"/>
                </a:lnTo>
              </a:path>
            </a:pathLst>
          </a:custGeom>
          <a:ln w="66675">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dirty="0"/>
          </a:p>
        </p:txBody>
      </p:sp>
      <p:sp>
        <p:nvSpPr>
          <p:cNvPr id="20" name="TextBox 19"/>
          <p:cNvSpPr txBox="1"/>
          <p:nvPr/>
        </p:nvSpPr>
        <p:spPr>
          <a:xfrm>
            <a:off x="5857875" y="3571875"/>
            <a:ext cx="1928813" cy="400050"/>
          </a:xfrm>
          <a:prstGeom prst="rect">
            <a:avLst/>
          </a:prstGeom>
          <a:noFill/>
        </p:spPr>
        <p:txBody>
          <a:bodyPr>
            <a:spAutoFit/>
          </a:bodyPr>
          <a:lstStyle/>
          <a:p>
            <a:pPr>
              <a:defRPr/>
            </a:pPr>
            <a:r>
              <a:rPr lang="el-GR" sz="2000" b="1" dirty="0">
                <a:latin typeface="Calibri" panose="020F0502020204030204" pitchFamily="34" charset="0"/>
                <a:cs typeface="Times New Roman" pitchFamily="18" charset="0"/>
              </a:rPr>
              <a:t>Γεννήσεις</a:t>
            </a:r>
            <a:endParaRPr lang="en-GB" sz="2000" b="1" dirty="0">
              <a:latin typeface="Calibri" panose="020F0502020204030204" pitchFamily="34" charset="0"/>
              <a:cs typeface="Times New Roman" pitchFamily="18" charset="0"/>
            </a:endParaRPr>
          </a:p>
        </p:txBody>
      </p:sp>
      <p:sp>
        <p:nvSpPr>
          <p:cNvPr id="22" name="Freeform 21"/>
          <p:cNvSpPr/>
          <p:nvPr/>
        </p:nvSpPr>
        <p:spPr>
          <a:xfrm>
            <a:off x="1136650" y="2203450"/>
            <a:ext cx="7799388" cy="2805113"/>
          </a:xfrm>
          <a:custGeom>
            <a:avLst/>
            <a:gdLst>
              <a:gd name="connsiteX0" fmla="*/ 0 w 7800109"/>
              <a:gd name="connsiteY0" fmla="*/ 415636 h 2805545"/>
              <a:gd name="connsiteX1" fmla="*/ 443345 w 7800109"/>
              <a:gd name="connsiteY1" fmla="*/ 13854 h 2805545"/>
              <a:gd name="connsiteX2" fmla="*/ 886691 w 7800109"/>
              <a:gd name="connsiteY2" fmla="*/ 346363 h 2805545"/>
              <a:gd name="connsiteX3" fmla="*/ 1413163 w 7800109"/>
              <a:gd name="connsiteY3" fmla="*/ 69272 h 2805545"/>
              <a:gd name="connsiteX4" fmla="*/ 1814945 w 7800109"/>
              <a:gd name="connsiteY4" fmla="*/ 83127 h 2805545"/>
              <a:gd name="connsiteX5" fmla="*/ 2147454 w 7800109"/>
              <a:gd name="connsiteY5" fmla="*/ 568036 h 2805545"/>
              <a:gd name="connsiteX6" fmla="*/ 2840182 w 7800109"/>
              <a:gd name="connsiteY6" fmla="*/ 1316182 h 2805545"/>
              <a:gd name="connsiteX7" fmla="*/ 4031672 w 7800109"/>
              <a:gd name="connsiteY7" fmla="*/ 2313709 h 2805545"/>
              <a:gd name="connsiteX8" fmla="*/ 5971309 w 7800109"/>
              <a:gd name="connsiteY8" fmla="*/ 2604654 h 2805545"/>
              <a:gd name="connsiteX9" fmla="*/ 6567054 w 7800109"/>
              <a:gd name="connsiteY9" fmla="*/ 2507672 h 2805545"/>
              <a:gd name="connsiteX10" fmla="*/ 7010400 w 7800109"/>
              <a:gd name="connsiteY10" fmla="*/ 2798618 h 2805545"/>
              <a:gd name="connsiteX11" fmla="*/ 7495309 w 7800109"/>
              <a:gd name="connsiteY11" fmla="*/ 2549236 h 2805545"/>
              <a:gd name="connsiteX12" fmla="*/ 7800109 w 7800109"/>
              <a:gd name="connsiteY12" fmla="*/ 2673927 h 2805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00109" h="2805545">
                <a:moveTo>
                  <a:pt x="0" y="415636"/>
                </a:moveTo>
                <a:cubicBezTo>
                  <a:pt x="147781" y="220518"/>
                  <a:pt x="295563" y="25400"/>
                  <a:pt x="443345" y="13854"/>
                </a:cubicBezTo>
                <a:cubicBezTo>
                  <a:pt x="591127" y="2308"/>
                  <a:pt x="725055" y="337127"/>
                  <a:pt x="886691" y="346363"/>
                </a:cubicBezTo>
                <a:cubicBezTo>
                  <a:pt x="1048327" y="355599"/>
                  <a:pt x="1258454" y="113145"/>
                  <a:pt x="1413163" y="69272"/>
                </a:cubicBezTo>
                <a:cubicBezTo>
                  <a:pt x="1567872" y="25399"/>
                  <a:pt x="1692563" y="0"/>
                  <a:pt x="1814945" y="83127"/>
                </a:cubicBezTo>
                <a:cubicBezTo>
                  <a:pt x="1937327" y="166254"/>
                  <a:pt x="1976581" y="362527"/>
                  <a:pt x="2147454" y="568036"/>
                </a:cubicBezTo>
                <a:cubicBezTo>
                  <a:pt x="2318327" y="773545"/>
                  <a:pt x="2526146" y="1025237"/>
                  <a:pt x="2840182" y="1316182"/>
                </a:cubicBezTo>
                <a:cubicBezTo>
                  <a:pt x="3154218" y="1607127"/>
                  <a:pt x="3509817" y="2098964"/>
                  <a:pt x="4031672" y="2313709"/>
                </a:cubicBezTo>
                <a:cubicBezTo>
                  <a:pt x="4553527" y="2528454"/>
                  <a:pt x="5548745" y="2572327"/>
                  <a:pt x="5971309" y="2604654"/>
                </a:cubicBezTo>
                <a:cubicBezTo>
                  <a:pt x="6393873" y="2636981"/>
                  <a:pt x="6393872" y="2475345"/>
                  <a:pt x="6567054" y="2507672"/>
                </a:cubicBezTo>
                <a:cubicBezTo>
                  <a:pt x="6740236" y="2539999"/>
                  <a:pt x="6855691" y="2791691"/>
                  <a:pt x="7010400" y="2798618"/>
                </a:cubicBezTo>
                <a:cubicBezTo>
                  <a:pt x="7165109" y="2805545"/>
                  <a:pt x="7363691" y="2570018"/>
                  <a:pt x="7495309" y="2549236"/>
                </a:cubicBezTo>
                <a:cubicBezTo>
                  <a:pt x="7626927" y="2528454"/>
                  <a:pt x="7713518" y="2601190"/>
                  <a:pt x="7800109" y="2673927"/>
                </a:cubicBezTo>
              </a:path>
            </a:pathLst>
          </a:custGeom>
          <a:ln w="63500">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dirty="0"/>
          </a:p>
        </p:txBody>
      </p:sp>
      <p:sp>
        <p:nvSpPr>
          <p:cNvPr id="23" name="TextBox 22"/>
          <p:cNvSpPr txBox="1"/>
          <p:nvPr/>
        </p:nvSpPr>
        <p:spPr>
          <a:xfrm>
            <a:off x="2928938" y="4214813"/>
            <a:ext cx="1928812" cy="400050"/>
          </a:xfrm>
          <a:prstGeom prst="rect">
            <a:avLst/>
          </a:prstGeom>
          <a:noFill/>
        </p:spPr>
        <p:txBody>
          <a:bodyPr>
            <a:spAutoFit/>
          </a:bodyPr>
          <a:lstStyle/>
          <a:p>
            <a:pPr>
              <a:defRPr/>
            </a:pPr>
            <a:r>
              <a:rPr lang="el-GR" sz="2000" b="1" dirty="0">
                <a:latin typeface="Calibri" panose="020F0502020204030204" pitchFamily="34" charset="0"/>
                <a:cs typeface="Times New Roman" pitchFamily="18" charset="0"/>
              </a:rPr>
              <a:t>Θάνατοι</a:t>
            </a:r>
            <a:endParaRPr lang="en-GB" sz="2000" b="1" dirty="0">
              <a:latin typeface="Calibri" panose="020F0502020204030204" pitchFamily="34" charset="0"/>
              <a:cs typeface="Times New Roman" pitchFamily="18" charset="0"/>
            </a:endParaRPr>
          </a:p>
        </p:txBody>
      </p:sp>
      <p:sp>
        <p:nvSpPr>
          <p:cNvPr id="24" name="TextBox 23"/>
          <p:cNvSpPr txBox="1"/>
          <p:nvPr/>
        </p:nvSpPr>
        <p:spPr>
          <a:xfrm>
            <a:off x="1571625" y="1643063"/>
            <a:ext cx="1714500" cy="400050"/>
          </a:xfrm>
          <a:prstGeom prst="rect">
            <a:avLst/>
          </a:prstGeom>
          <a:noFill/>
        </p:spPr>
        <p:txBody>
          <a:bodyPr>
            <a:spAutoFit/>
          </a:bodyPr>
          <a:lstStyle/>
          <a:p>
            <a:pPr marL="0" lvl="1">
              <a:defRPr/>
            </a:pPr>
            <a:r>
              <a:rPr lang="el-GR" sz="2000" b="1" dirty="0">
                <a:solidFill>
                  <a:srgbClr val="003399"/>
                </a:solidFill>
                <a:latin typeface="Calibri" panose="020F0502020204030204" pitchFamily="34" charset="0"/>
              </a:rPr>
              <a:t>1</a:t>
            </a:r>
            <a:r>
              <a:rPr lang="el-GR" sz="2000" b="1" baseline="30000" dirty="0">
                <a:solidFill>
                  <a:srgbClr val="003399"/>
                </a:solidFill>
                <a:latin typeface="Calibri" panose="020F0502020204030204" pitchFamily="34" charset="0"/>
              </a:rPr>
              <a:t>ο</a:t>
            </a:r>
            <a:r>
              <a:rPr lang="el-GR" sz="2000" b="1" dirty="0">
                <a:solidFill>
                  <a:srgbClr val="003399"/>
                </a:solidFill>
                <a:latin typeface="Calibri" panose="020F0502020204030204" pitchFamily="34" charset="0"/>
              </a:rPr>
              <a:t> Στάδιο</a:t>
            </a:r>
            <a:endParaRPr lang="en-GB" sz="1400" dirty="0">
              <a:latin typeface="Calibri" panose="020F0502020204030204" pitchFamily="34" charset="0"/>
            </a:endParaRPr>
          </a:p>
        </p:txBody>
      </p:sp>
      <p:sp>
        <p:nvSpPr>
          <p:cNvPr id="25" name="TextBox 24"/>
          <p:cNvSpPr txBox="1"/>
          <p:nvPr/>
        </p:nvSpPr>
        <p:spPr>
          <a:xfrm>
            <a:off x="4429125" y="1714500"/>
            <a:ext cx="1714500" cy="400050"/>
          </a:xfrm>
          <a:prstGeom prst="rect">
            <a:avLst/>
          </a:prstGeom>
          <a:noFill/>
        </p:spPr>
        <p:txBody>
          <a:bodyPr>
            <a:spAutoFit/>
          </a:bodyPr>
          <a:lstStyle/>
          <a:p>
            <a:pPr marL="0" lvl="1">
              <a:defRPr/>
            </a:pPr>
            <a:r>
              <a:rPr lang="el-GR" sz="2000" b="1" dirty="0">
                <a:solidFill>
                  <a:srgbClr val="003399"/>
                </a:solidFill>
                <a:latin typeface="+mn-lt"/>
              </a:rPr>
              <a:t>2ο Στάδιο</a:t>
            </a:r>
            <a:endParaRPr lang="en-GB" sz="2000" b="1" dirty="0">
              <a:solidFill>
                <a:srgbClr val="003399"/>
              </a:solidFill>
              <a:latin typeface="+mn-lt"/>
            </a:endParaRPr>
          </a:p>
        </p:txBody>
      </p:sp>
      <p:sp>
        <p:nvSpPr>
          <p:cNvPr id="26" name="TextBox 25"/>
          <p:cNvSpPr txBox="1"/>
          <p:nvPr/>
        </p:nvSpPr>
        <p:spPr>
          <a:xfrm>
            <a:off x="6715125" y="1714500"/>
            <a:ext cx="1714500" cy="400050"/>
          </a:xfrm>
          <a:prstGeom prst="rect">
            <a:avLst/>
          </a:prstGeom>
          <a:noFill/>
        </p:spPr>
        <p:txBody>
          <a:bodyPr>
            <a:spAutoFit/>
          </a:bodyPr>
          <a:lstStyle/>
          <a:p>
            <a:pPr marL="0" lvl="1">
              <a:defRPr/>
            </a:pPr>
            <a:r>
              <a:rPr lang="el-GR" sz="2000" b="1" dirty="0">
                <a:solidFill>
                  <a:srgbClr val="003399"/>
                </a:solidFill>
                <a:latin typeface="+mj-lt"/>
              </a:rPr>
              <a:t>3ο Στάδιο</a:t>
            </a:r>
            <a:endParaRPr lang="en-GB" sz="2000" b="1" dirty="0">
              <a:solidFill>
                <a:srgbClr val="003399"/>
              </a:solidFill>
              <a:latin typeface="+mj-lt"/>
            </a:endParaRPr>
          </a:p>
        </p:txBody>
      </p:sp>
      <p:sp>
        <p:nvSpPr>
          <p:cNvPr id="27" name="Rectangle 26"/>
          <p:cNvSpPr/>
          <p:nvPr/>
        </p:nvSpPr>
        <p:spPr>
          <a:xfrm>
            <a:off x="1285875" y="3429000"/>
            <a:ext cx="2428875" cy="646331"/>
          </a:xfrm>
          <a:prstGeom prst="rect">
            <a:avLst/>
          </a:prstGeom>
        </p:spPr>
        <p:txBody>
          <a:bodyPr>
            <a:spAutoFit/>
          </a:bodyPr>
          <a:lstStyle/>
          <a:p>
            <a:pPr>
              <a:defRPr/>
            </a:pPr>
            <a:r>
              <a:rPr lang="el-GR" b="1" dirty="0">
                <a:solidFill>
                  <a:srgbClr val="003399"/>
                </a:solidFill>
                <a:latin typeface="Calibri" panose="020F0502020204030204" pitchFamily="34" charset="0"/>
              </a:rPr>
              <a:t>Υψηλή Δυνητική Πληθυσμιακή Αύξηση</a:t>
            </a:r>
            <a:endParaRPr lang="en-GB" dirty="0">
              <a:latin typeface="Calibri" panose="020F0502020204030204" pitchFamily="34" charset="0"/>
            </a:endParaRPr>
          </a:p>
        </p:txBody>
      </p:sp>
      <p:sp>
        <p:nvSpPr>
          <p:cNvPr id="28" name="Rectangle 27"/>
          <p:cNvSpPr/>
          <p:nvPr/>
        </p:nvSpPr>
        <p:spPr>
          <a:xfrm>
            <a:off x="3786188" y="4929188"/>
            <a:ext cx="2155911" cy="369332"/>
          </a:xfrm>
          <a:prstGeom prst="rect">
            <a:avLst/>
          </a:prstGeom>
        </p:spPr>
        <p:txBody>
          <a:bodyPr wrap="none">
            <a:spAutoFit/>
          </a:bodyPr>
          <a:lstStyle/>
          <a:p>
            <a:pPr>
              <a:defRPr/>
            </a:pPr>
            <a:r>
              <a:rPr lang="el-GR" b="1" dirty="0">
                <a:solidFill>
                  <a:srgbClr val="003399"/>
                </a:solidFill>
                <a:latin typeface="Calibri" panose="020F0502020204030204" pitchFamily="34" charset="0"/>
              </a:rPr>
              <a:t>Μεταβατική Αύξηση</a:t>
            </a:r>
            <a:endParaRPr lang="en-GB" dirty="0">
              <a:latin typeface="Calibri" panose="020F0502020204030204" pitchFamily="34" charset="0"/>
            </a:endParaRPr>
          </a:p>
        </p:txBody>
      </p:sp>
      <p:sp>
        <p:nvSpPr>
          <p:cNvPr id="29" name="Rectangle 28"/>
          <p:cNvSpPr/>
          <p:nvPr/>
        </p:nvSpPr>
        <p:spPr>
          <a:xfrm>
            <a:off x="7072313" y="3000375"/>
            <a:ext cx="2071687" cy="646113"/>
          </a:xfrm>
          <a:prstGeom prst="rect">
            <a:avLst/>
          </a:prstGeom>
        </p:spPr>
        <p:txBody>
          <a:bodyPr>
            <a:spAutoFit/>
          </a:bodyPr>
          <a:lstStyle/>
          <a:p>
            <a:pPr>
              <a:defRPr/>
            </a:pPr>
            <a:r>
              <a:rPr lang="el-GR" b="1" dirty="0">
                <a:solidFill>
                  <a:srgbClr val="003399"/>
                </a:solidFill>
                <a:latin typeface="+mn-lt"/>
              </a:rPr>
              <a:t>Πληθυσμιακή Σταθερότητα</a:t>
            </a:r>
            <a:endParaRPr lang="en-GB" dirty="0">
              <a:latin typeface="+mn-lt"/>
            </a:endParaRPr>
          </a:p>
        </p:txBody>
      </p:sp>
      <p:cxnSp>
        <p:nvCxnSpPr>
          <p:cNvPr id="31" name="Straight Arrow Connector 30"/>
          <p:cNvCxnSpPr/>
          <p:nvPr/>
        </p:nvCxnSpPr>
        <p:spPr>
          <a:xfrm rot="5400000" flipH="1" flipV="1">
            <a:off x="4036219" y="3964782"/>
            <a:ext cx="357187" cy="285750"/>
          </a:xfrm>
          <a:prstGeom prst="straightConnector1">
            <a:avLst/>
          </a:prstGeom>
          <a:ln w="158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20" idx="1"/>
          </p:cNvCxnSpPr>
          <p:nvPr/>
        </p:nvCxnSpPr>
        <p:spPr>
          <a:xfrm rot="10800000">
            <a:off x="5357813" y="3714750"/>
            <a:ext cx="500062" cy="57150"/>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 name="Θέση αριθμού διαφάνειας 2"/>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6</a:t>
            </a:fld>
            <a:endParaRPr lang="el-GR"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heckerboard(across)">
                                      <p:cBhvr>
                                        <p:cTn id="10" dur="500"/>
                                        <p:tgtEl>
                                          <p:spTgt spid="6"/>
                                        </p:tgtEl>
                                      </p:cBhvr>
                                    </p:animEffect>
                                  </p:childTnLst>
                                </p:cTn>
                              </p:par>
                              <p:par>
                                <p:cTn id="11" presetID="5" presetClass="entr" presetSubtype="1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checkerboard(across)">
                                      <p:cBhvr>
                                        <p:cTn id="13" dur="500"/>
                                        <p:tgtEl>
                                          <p:spTgt spid="18"/>
                                        </p:tgtEl>
                                      </p:cBhvr>
                                    </p:animEffect>
                                  </p:childTnLst>
                                </p:cTn>
                              </p:par>
                              <p:par>
                                <p:cTn id="14" presetID="5" presetClass="entr" presetSubtype="10"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checkerboard(across)">
                                      <p:cBhvr>
                                        <p:cTn id="16" dur="500"/>
                                        <p:tgtEl>
                                          <p:spTgt spid="13"/>
                                        </p:tgtEl>
                                      </p:cBhvr>
                                    </p:animEffect>
                                  </p:childTnLst>
                                </p:cTn>
                              </p:par>
                              <p:par>
                                <p:cTn id="17" presetID="5" presetClass="entr" presetSubtype="1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checkerboard(across)">
                                      <p:cBhvr>
                                        <p:cTn id="19" dur="500"/>
                                        <p:tgtEl>
                                          <p:spTgt spid="15"/>
                                        </p:tgtEl>
                                      </p:cBhvr>
                                    </p:animEffect>
                                  </p:childTnLst>
                                </p:cTn>
                              </p:par>
                              <p:par>
                                <p:cTn id="20" presetID="5" presetClass="entr" presetSubtype="1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checkerboard(across)">
                                      <p:cBhvr>
                                        <p:cTn id="22" dur="500"/>
                                        <p:tgtEl>
                                          <p:spTgt spid="17"/>
                                        </p:tgtEl>
                                      </p:cBhvr>
                                    </p:animEffect>
                                  </p:childTnLst>
                                </p:cTn>
                              </p:par>
                            </p:childTnLst>
                          </p:cTn>
                        </p:par>
                        <p:par>
                          <p:cTn id="23" fill="hold">
                            <p:stCondLst>
                              <p:cond delay="500"/>
                            </p:stCondLst>
                            <p:childTnLst>
                              <p:par>
                                <p:cTn id="24" presetID="5" presetClass="entr" presetSubtype="10"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checkerboard(across)">
                                      <p:cBhvr>
                                        <p:cTn id="26" dur="500"/>
                                        <p:tgtEl>
                                          <p:spTgt spid="9"/>
                                        </p:tgtEl>
                                      </p:cBhvr>
                                    </p:animEffect>
                                  </p:childTnLst>
                                </p:cTn>
                              </p:par>
                              <p:par>
                                <p:cTn id="27" presetID="5" presetClass="entr" presetSubtype="1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checkerboard(across)">
                                      <p:cBhvr>
                                        <p:cTn id="29" dur="500"/>
                                        <p:tgtEl>
                                          <p:spTgt spid="11"/>
                                        </p:tgtEl>
                                      </p:cBhvr>
                                    </p:animEffect>
                                  </p:childTnLst>
                                </p:cTn>
                              </p:par>
                            </p:childTnLst>
                          </p:cTn>
                        </p:par>
                        <p:par>
                          <p:cTn id="30" fill="hold">
                            <p:stCondLst>
                              <p:cond delay="1000"/>
                            </p:stCondLst>
                            <p:childTnLst>
                              <p:par>
                                <p:cTn id="31" presetID="22" presetClass="entr" presetSubtype="8"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wipe(left)">
                                      <p:cBhvr>
                                        <p:cTn id="33" dur="5000"/>
                                        <p:tgtEl>
                                          <p:spTgt spid="19"/>
                                        </p:tgtEl>
                                      </p:cBhvr>
                                    </p:animEffect>
                                  </p:childTnLst>
                                </p:cTn>
                              </p:par>
                            </p:childTnLst>
                          </p:cTn>
                        </p:par>
                        <p:par>
                          <p:cTn id="34" fill="hold">
                            <p:stCondLst>
                              <p:cond delay="6000"/>
                            </p:stCondLst>
                            <p:childTnLst>
                              <p:par>
                                <p:cTn id="35" presetID="4" presetClass="entr" presetSubtype="32"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ox(out)">
                                      <p:cBhvr>
                                        <p:cTn id="37" dur="500"/>
                                        <p:tgtEl>
                                          <p:spTgt spid="20"/>
                                        </p:tgtEl>
                                      </p:cBhvr>
                                    </p:animEffect>
                                  </p:childTnLst>
                                </p:cTn>
                              </p:par>
                              <p:par>
                                <p:cTn id="38" presetID="4" presetClass="entr" presetSubtype="32" fill="hold" nodeType="with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box(out)">
                                      <p:cBhvr>
                                        <p:cTn id="40" dur="500"/>
                                        <p:tgtEl>
                                          <p:spTgt spid="33"/>
                                        </p:tgtEl>
                                      </p:cBhvr>
                                    </p:animEffect>
                                  </p:childTnLst>
                                </p:cTn>
                              </p:par>
                            </p:childTnLst>
                          </p:cTn>
                        </p:par>
                        <p:par>
                          <p:cTn id="41" fill="hold">
                            <p:stCondLst>
                              <p:cond delay="6500"/>
                            </p:stCondLst>
                            <p:childTnLst>
                              <p:par>
                                <p:cTn id="42" presetID="22" presetClass="entr" presetSubtype="8" fill="hold" grpId="0" nodeType="after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wipe(left)">
                                      <p:cBhvr>
                                        <p:cTn id="44" dur="5000"/>
                                        <p:tgtEl>
                                          <p:spTgt spid="22"/>
                                        </p:tgtEl>
                                      </p:cBhvr>
                                    </p:animEffect>
                                  </p:childTnLst>
                                </p:cTn>
                              </p:par>
                            </p:childTnLst>
                          </p:cTn>
                        </p:par>
                        <p:par>
                          <p:cTn id="45" fill="hold">
                            <p:stCondLst>
                              <p:cond delay="11500"/>
                            </p:stCondLst>
                            <p:childTnLst>
                              <p:par>
                                <p:cTn id="46" presetID="4" presetClass="entr" presetSubtype="32" fill="hold" grpId="0" nodeType="after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box(out)">
                                      <p:cBhvr>
                                        <p:cTn id="48" dur="500"/>
                                        <p:tgtEl>
                                          <p:spTgt spid="23"/>
                                        </p:tgtEl>
                                      </p:cBhvr>
                                    </p:animEffect>
                                  </p:childTnLst>
                                </p:cTn>
                              </p:par>
                              <p:par>
                                <p:cTn id="49" presetID="4" presetClass="entr" presetSubtype="32" fill="hold" nodeType="with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box(out)">
                                      <p:cBhvr>
                                        <p:cTn id="51" dur="500"/>
                                        <p:tgtEl>
                                          <p:spTgt spid="31"/>
                                        </p:tgtEl>
                                      </p:cBhvr>
                                    </p:animEffect>
                                  </p:childTnLst>
                                </p:cTn>
                              </p:par>
                            </p:childTnLst>
                          </p:cTn>
                        </p:par>
                        <p:par>
                          <p:cTn id="52" fill="hold">
                            <p:stCondLst>
                              <p:cond delay="12000"/>
                            </p:stCondLst>
                            <p:childTnLst>
                              <p:par>
                                <p:cTn id="53" presetID="5" presetClass="entr" presetSubtype="10" fill="hold" grpId="0" nodeType="after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checkerboard(across)">
                                      <p:cBhvr>
                                        <p:cTn id="55" dur="500"/>
                                        <p:tgtEl>
                                          <p:spTgt spid="27"/>
                                        </p:tgtEl>
                                      </p:cBhvr>
                                    </p:animEffect>
                                  </p:childTnLst>
                                </p:cTn>
                              </p:par>
                              <p:par>
                                <p:cTn id="56" presetID="5" presetClass="entr" presetSubtype="10" fill="hold" grpId="0" nodeType="with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checkerboard(across)">
                                      <p:cBhvr>
                                        <p:cTn id="58" dur="500"/>
                                        <p:tgtEl>
                                          <p:spTgt spid="24"/>
                                        </p:tgtEl>
                                      </p:cBhvr>
                                    </p:animEffect>
                                  </p:childTnLst>
                                </p:cTn>
                              </p:par>
                              <p:par>
                                <p:cTn id="59" presetID="5" presetClass="entr" presetSubtype="10" fill="hold" grpId="0" nodeType="with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checkerboard(across)">
                                      <p:cBhvr>
                                        <p:cTn id="61" dur="500"/>
                                        <p:tgtEl>
                                          <p:spTgt spid="25"/>
                                        </p:tgtEl>
                                      </p:cBhvr>
                                    </p:animEffect>
                                  </p:childTnLst>
                                </p:cTn>
                              </p:par>
                              <p:par>
                                <p:cTn id="62" presetID="5" presetClass="entr" presetSubtype="10" fill="hold" grpId="0" nodeType="with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checkerboard(across)">
                                      <p:cBhvr>
                                        <p:cTn id="64" dur="500"/>
                                        <p:tgtEl>
                                          <p:spTgt spid="28"/>
                                        </p:tgtEl>
                                      </p:cBhvr>
                                    </p:animEffect>
                                  </p:childTnLst>
                                </p:cTn>
                              </p:par>
                              <p:par>
                                <p:cTn id="65" presetID="5" presetClass="entr" presetSubtype="10"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checkerboard(across)">
                                      <p:cBhvr>
                                        <p:cTn id="67" dur="500"/>
                                        <p:tgtEl>
                                          <p:spTgt spid="26"/>
                                        </p:tgtEl>
                                      </p:cBhvr>
                                    </p:animEffect>
                                  </p:childTnLst>
                                </p:cTn>
                              </p:par>
                              <p:par>
                                <p:cTn id="68" presetID="5" presetClass="entr" presetSubtype="10" fill="hold" grpId="0" nodeType="withEffect">
                                  <p:stCondLst>
                                    <p:cond delay="0"/>
                                  </p:stCondLst>
                                  <p:childTnLst>
                                    <p:set>
                                      <p:cBhvr>
                                        <p:cTn id="69" dur="1" fill="hold">
                                          <p:stCondLst>
                                            <p:cond delay="0"/>
                                          </p:stCondLst>
                                        </p:cTn>
                                        <p:tgtEl>
                                          <p:spTgt spid="29"/>
                                        </p:tgtEl>
                                        <p:attrNameLst>
                                          <p:attrName>style.visibility</p:attrName>
                                        </p:attrNameLst>
                                      </p:cBhvr>
                                      <p:to>
                                        <p:strVal val="visible"/>
                                      </p:to>
                                    </p:set>
                                    <p:animEffect transition="in" filter="checkerboard(across)">
                                      <p:cBhvr>
                                        <p:cTn id="7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9" grpId="0" animBg="1"/>
      <p:bldP spid="20" grpId="0"/>
      <p:bldP spid="22" grpId="0" animBg="1"/>
      <p:bldP spid="23" grpId="0"/>
      <p:bldP spid="24" grpId="0"/>
      <p:bldP spid="25"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r>
              <a:rPr lang="el-GR" sz="2800" dirty="0" smtClean="0">
                <a:solidFill>
                  <a:srgbClr val="800000"/>
                </a:solidFill>
                <a:cs typeface="Times New Roman" pitchFamily="18" charset="0"/>
              </a:rPr>
              <a:t>Εξέλιξη πληθυσμιακής πυραμίδας στις 27 χώρες της Ε.Ε. </a:t>
            </a:r>
            <a:r>
              <a:rPr lang="el-GR" sz="2800" b="0" dirty="0" smtClean="0">
                <a:solidFill>
                  <a:srgbClr val="800000"/>
                </a:solidFill>
                <a:cs typeface="Times New Roman" pitchFamily="18" charset="0"/>
              </a:rPr>
              <a:t>1/3</a:t>
            </a:r>
            <a:endParaRPr lang="el-GR" sz="2800" b="0" dirty="0">
              <a:solidFill>
                <a:srgbClr val="800000"/>
              </a:solidFill>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1066800" y="1143000"/>
            <a:ext cx="7409755" cy="4851400"/>
          </a:xfrm>
          <a:prstGeom prst="rect">
            <a:avLst/>
          </a:prstGeom>
          <a:noFill/>
          <a:ln w="9525">
            <a:noFill/>
            <a:miter lim="800000"/>
            <a:headEnd/>
            <a:tailEnd/>
          </a:ln>
          <a:effectLst/>
        </p:spPr>
      </p:pic>
      <p:sp>
        <p:nvSpPr>
          <p:cNvPr id="5" name="TextBox 4"/>
          <p:cNvSpPr txBox="1"/>
          <p:nvPr/>
        </p:nvSpPr>
        <p:spPr>
          <a:xfrm>
            <a:off x="7086600" y="6248400"/>
            <a:ext cx="1828800" cy="369332"/>
          </a:xfrm>
          <a:prstGeom prst="rect">
            <a:avLst/>
          </a:prstGeom>
          <a:noFill/>
        </p:spPr>
        <p:txBody>
          <a:bodyPr wrap="square" rtlCol="0">
            <a:spAutoFit/>
          </a:bodyPr>
          <a:lstStyle/>
          <a:p>
            <a:r>
              <a:rPr lang="en-US" b="1" dirty="0" smtClean="0">
                <a:solidFill>
                  <a:schemeClr val="bg1"/>
                </a:solidFill>
                <a:latin typeface="Calibri" panose="020F0502020204030204" pitchFamily="34" charset="0"/>
              </a:rPr>
              <a:t>Eurostat 2014</a:t>
            </a:r>
            <a:endParaRPr lang="el-GR" b="1" dirty="0">
              <a:solidFill>
                <a:schemeClr val="bg1"/>
              </a:solidFill>
              <a:latin typeface="Calibri" panose="020F0502020204030204" pitchFamily="34" charset="0"/>
            </a:endParaRPr>
          </a:p>
        </p:txBody>
      </p:sp>
      <p:sp>
        <p:nvSpPr>
          <p:cNvPr id="3" name="Θέση αριθμού διαφάνειας 2"/>
          <p:cNvSpPr>
            <a:spLocks noGrp="1"/>
          </p:cNvSpPr>
          <p:nvPr>
            <p:ph type="sldNum" sz="quarter" idx="12"/>
          </p:nvPr>
        </p:nvSpPr>
        <p:spPr/>
        <p:txBody>
          <a:bodyPr/>
          <a:lstStyle/>
          <a:p>
            <a:pPr>
              <a:defRPr/>
            </a:pPr>
            <a:fld id="{E81E4D6A-9385-44B6-9DB1-288DC12A1966}" type="slidenum">
              <a:rPr lang="el-GR" smtClean="0"/>
              <a:pPr>
                <a:defRPr/>
              </a:pPr>
              <a:t>7</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r>
              <a:rPr lang="el-GR" sz="2800" dirty="0" smtClean="0">
                <a:solidFill>
                  <a:srgbClr val="800000"/>
                </a:solidFill>
                <a:cs typeface="Times New Roman" pitchFamily="18" charset="0"/>
              </a:rPr>
              <a:t>Εξέλιξη πληθυσμιακής πυραμίδας στις 27 χώρες της Ε.Ε. </a:t>
            </a:r>
            <a:r>
              <a:rPr lang="el-GR" sz="2800" b="0" dirty="0" smtClean="0">
                <a:solidFill>
                  <a:srgbClr val="800000"/>
                </a:solidFill>
                <a:cs typeface="Times New Roman" pitchFamily="18" charset="0"/>
              </a:rPr>
              <a:t>2/3</a:t>
            </a:r>
            <a:endParaRPr lang="el-GR" sz="2800" b="0" dirty="0">
              <a:solidFill>
                <a:srgbClr val="800000"/>
              </a:solidFill>
              <a:cs typeface="Times New Roman" pitchFamily="18" charset="0"/>
            </a:endParaRPr>
          </a:p>
        </p:txBody>
      </p:sp>
      <p:sp>
        <p:nvSpPr>
          <p:cNvPr id="5" name="TextBox 4"/>
          <p:cNvSpPr txBox="1"/>
          <p:nvPr/>
        </p:nvSpPr>
        <p:spPr>
          <a:xfrm>
            <a:off x="7086600" y="6248400"/>
            <a:ext cx="1828800" cy="369332"/>
          </a:xfrm>
          <a:prstGeom prst="rect">
            <a:avLst/>
          </a:prstGeom>
          <a:noFill/>
        </p:spPr>
        <p:txBody>
          <a:bodyPr wrap="square" rtlCol="0">
            <a:spAutoFit/>
          </a:bodyPr>
          <a:lstStyle/>
          <a:p>
            <a:r>
              <a:rPr lang="en-US" b="1" dirty="0" smtClean="0">
                <a:solidFill>
                  <a:schemeClr val="bg1"/>
                </a:solidFill>
                <a:latin typeface="Calibri" panose="020F0502020204030204" pitchFamily="34" charset="0"/>
              </a:rPr>
              <a:t>Eurostat 2014</a:t>
            </a:r>
            <a:endParaRPr lang="el-GR" b="1" dirty="0">
              <a:solidFill>
                <a:schemeClr val="bg1"/>
              </a:solidFill>
              <a:latin typeface="Calibri" panose="020F0502020204030204" pitchFamily="34" charset="0"/>
            </a:endParaRPr>
          </a:p>
        </p:txBody>
      </p:sp>
      <p:pic>
        <p:nvPicPr>
          <p:cNvPr id="2050" name="Picture 2"/>
          <p:cNvPicPr>
            <a:picLocks noChangeAspect="1" noChangeArrowheads="1"/>
          </p:cNvPicPr>
          <p:nvPr/>
        </p:nvPicPr>
        <p:blipFill>
          <a:blip r:embed="rId2" cstate="print"/>
          <a:srcRect/>
          <a:stretch>
            <a:fillRect/>
          </a:stretch>
        </p:blipFill>
        <p:spPr bwMode="auto">
          <a:xfrm>
            <a:off x="609600" y="1143000"/>
            <a:ext cx="7642523" cy="5003800"/>
          </a:xfrm>
          <a:prstGeom prst="rect">
            <a:avLst/>
          </a:prstGeom>
          <a:noFill/>
          <a:ln w="9525">
            <a:noFill/>
            <a:miter lim="800000"/>
            <a:headEnd/>
            <a:tailEnd/>
          </a:ln>
          <a:effectLst/>
        </p:spPr>
      </p:pic>
      <p:sp>
        <p:nvSpPr>
          <p:cNvPr id="3" name="Θέση αριθμού διαφάνειας 2"/>
          <p:cNvSpPr>
            <a:spLocks noGrp="1"/>
          </p:cNvSpPr>
          <p:nvPr>
            <p:ph type="sldNum" sz="quarter" idx="12"/>
          </p:nvPr>
        </p:nvSpPr>
        <p:spPr/>
        <p:txBody>
          <a:bodyPr/>
          <a:lstStyle/>
          <a:p>
            <a:pPr>
              <a:defRPr/>
            </a:pPr>
            <a:fld id="{E81E4D6A-9385-44B6-9DB1-288DC12A1966}" type="slidenum">
              <a:rPr lang="el-GR" smtClean="0"/>
              <a:pPr>
                <a:defRPr/>
              </a:pPr>
              <a:t>8</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381000" y="1066800"/>
            <a:ext cx="8612385" cy="4343400"/>
          </a:xfrm>
          <a:prstGeom prst="rect">
            <a:avLst/>
          </a:prstGeom>
        </p:spPr>
      </p:pic>
      <p:sp>
        <p:nvSpPr>
          <p:cNvPr id="3" name="TextBox 2"/>
          <p:cNvSpPr txBox="1"/>
          <p:nvPr/>
        </p:nvSpPr>
        <p:spPr>
          <a:xfrm>
            <a:off x="7086600" y="6248400"/>
            <a:ext cx="1828800" cy="369332"/>
          </a:xfrm>
          <a:prstGeom prst="rect">
            <a:avLst/>
          </a:prstGeom>
          <a:noFill/>
        </p:spPr>
        <p:txBody>
          <a:bodyPr wrap="square" rtlCol="0">
            <a:spAutoFit/>
          </a:bodyPr>
          <a:lstStyle/>
          <a:p>
            <a:r>
              <a:rPr lang="en-US" b="1" dirty="0" smtClean="0">
                <a:solidFill>
                  <a:schemeClr val="bg1"/>
                </a:solidFill>
                <a:latin typeface="Calibri" panose="020F0502020204030204" pitchFamily="34" charset="0"/>
              </a:rPr>
              <a:t>Eurostat 2014</a:t>
            </a:r>
            <a:endParaRPr lang="el-GR" b="1" dirty="0">
              <a:solidFill>
                <a:schemeClr val="bg1"/>
              </a:solidFill>
              <a:latin typeface="Calibri" panose="020F0502020204030204" pitchFamily="34" charset="0"/>
            </a:endParaRPr>
          </a:p>
        </p:txBody>
      </p:sp>
      <p:sp>
        <p:nvSpPr>
          <p:cNvPr id="4" name="Title 1"/>
          <p:cNvSpPr txBox="1">
            <a:spLocks/>
          </p:cNvSpPr>
          <p:nvPr/>
        </p:nvSpPr>
        <p:spPr>
          <a:xfrm>
            <a:off x="685800" y="76200"/>
            <a:ext cx="7658100" cy="838200"/>
          </a:xfrm>
          <a:prstGeom prst="rect">
            <a:avLst/>
          </a:prstGeom>
        </p:spPr>
        <p:txBody>
          <a:bodyPr vert="horz" lIns="91440" tIns="45720" rIns="91440" bIns="45720" rtlCol="0" anchor="ctr">
            <a:noAutofit/>
          </a:bodyPr>
          <a:lstStyle/>
          <a:p>
            <a:pPr marL="0" marR="0" lvl="0" indent="0" algn="ctr" fontAlgn="auto">
              <a:lnSpc>
                <a:spcPct val="100000"/>
              </a:lnSpc>
              <a:spcAft>
                <a:spcPts val="0"/>
              </a:spcAft>
              <a:buClrTx/>
              <a:buSzTx/>
              <a:tabLst/>
              <a:defRPr/>
            </a:pPr>
            <a:r>
              <a:rPr lang="el-GR" sz="2800" b="1" dirty="0" smtClean="0">
                <a:solidFill>
                  <a:srgbClr val="800000"/>
                </a:solidFill>
                <a:latin typeface="Calibri" panose="020F0502020204030204" pitchFamily="34" charset="0"/>
                <a:ea typeface="+mj-ea"/>
                <a:cs typeface="Times New Roman" pitchFamily="18" charset="0"/>
              </a:rPr>
              <a:t>Εξέλιξη πληθυσμιακής </a:t>
            </a:r>
            <a:r>
              <a:rPr lang="el-GR" sz="2800" b="1" dirty="0">
                <a:solidFill>
                  <a:srgbClr val="800000"/>
                </a:solidFill>
                <a:latin typeface="Calibri" panose="020F0502020204030204" pitchFamily="34" charset="0"/>
                <a:ea typeface="+mj-ea"/>
                <a:cs typeface="Times New Roman" pitchFamily="18" charset="0"/>
              </a:rPr>
              <a:t>π</a:t>
            </a:r>
            <a:r>
              <a:rPr lang="el-GR" sz="2800" b="1" dirty="0" smtClean="0">
                <a:solidFill>
                  <a:srgbClr val="800000"/>
                </a:solidFill>
                <a:latin typeface="Calibri" panose="020F0502020204030204" pitchFamily="34" charset="0"/>
                <a:ea typeface="+mj-ea"/>
                <a:cs typeface="Times New Roman" pitchFamily="18" charset="0"/>
              </a:rPr>
              <a:t>υραμίδας </a:t>
            </a:r>
            <a:r>
              <a:rPr lang="el-GR" sz="2800" b="1" dirty="0">
                <a:solidFill>
                  <a:srgbClr val="800000"/>
                </a:solidFill>
                <a:latin typeface="Calibri" panose="020F0502020204030204" pitchFamily="34" charset="0"/>
                <a:ea typeface="+mj-ea"/>
                <a:cs typeface="Times New Roman" pitchFamily="18" charset="0"/>
              </a:rPr>
              <a:t>σ</a:t>
            </a:r>
            <a:r>
              <a:rPr lang="el-GR" sz="2800" b="1" dirty="0" smtClean="0">
                <a:solidFill>
                  <a:srgbClr val="800000"/>
                </a:solidFill>
                <a:latin typeface="Calibri" panose="020F0502020204030204" pitchFamily="34" charset="0"/>
                <a:ea typeface="+mj-ea"/>
                <a:cs typeface="Times New Roman" pitchFamily="18" charset="0"/>
              </a:rPr>
              <a:t>τις 27 χώρες της Ε.Ε. </a:t>
            </a:r>
            <a:r>
              <a:rPr lang="el-GR" sz="2800" dirty="0" smtClean="0">
                <a:solidFill>
                  <a:srgbClr val="800000"/>
                </a:solidFill>
                <a:latin typeface="Calibri" panose="020F0502020204030204" pitchFamily="34" charset="0"/>
                <a:ea typeface="+mj-ea"/>
                <a:cs typeface="Times New Roman" pitchFamily="18" charset="0"/>
              </a:rPr>
              <a:t>3/3</a:t>
            </a:r>
            <a:endParaRPr lang="el-GR" sz="2800" dirty="0">
              <a:solidFill>
                <a:srgbClr val="800000"/>
              </a:solidFill>
              <a:latin typeface="Calibri" panose="020F0502020204030204" pitchFamily="34" charset="0"/>
              <a:ea typeface="+mj-ea"/>
              <a:cs typeface="Times New Roman" pitchFamily="18" charset="0"/>
            </a:endParaRPr>
          </a:p>
        </p:txBody>
      </p:sp>
      <p:sp>
        <p:nvSpPr>
          <p:cNvPr id="2" name="Θέση αριθμού διαφάνειας 1"/>
          <p:cNvSpPr>
            <a:spLocks noGrp="1"/>
          </p:cNvSpPr>
          <p:nvPr>
            <p:ph type="sldNum" sz="quarter" idx="12"/>
          </p:nvPr>
        </p:nvSpPr>
        <p:spPr/>
        <p:txBody>
          <a:bodyPr/>
          <a:lstStyle/>
          <a:p>
            <a:pPr>
              <a:defRPr/>
            </a:pPr>
            <a:fld id="{C8947089-2494-4957-97E0-CFCA0B400246}" type="slidenum">
              <a:rPr lang="el-GR" smtClean="0"/>
              <a:pPr>
                <a:defRPr/>
              </a:pPr>
              <a:t>9</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1">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themeOverride>
</file>

<file path=docProps/app.xml><?xml version="1.0" encoding="utf-8"?>
<Properties xmlns="http://schemas.openxmlformats.org/officeDocument/2006/extended-properties" xmlns:vt="http://schemas.openxmlformats.org/officeDocument/2006/docPropsVTypes">
  <TotalTime>7574</TotalTime>
  <Words>1113</Words>
  <Application>Microsoft Office PowerPoint</Application>
  <PresentationFormat>Προβολή στην οθόνη (4:3)</PresentationFormat>
  <Paragraphs>196</Paragraphs>
  <Slides>21</Slides>
  <Notes>7</Notes>
  <HiddenSlides>0</HiddenSlides>
  <MMClips>0</MMClips>
  <ScaleCrop>false</ScaleCrop>
  <HeadingPairs>
    <vt:vector size="4" baseType="variant">
      <vt:variant>
        <vt:lpstr>Θέμα</vt:lpstr>
      </vt:variant>
      <vt:variant>
        <vt:i4>4</vt:i4>
      </vt:variant>
      <vt:variant>
        <vt:lpstr>Τίτλοι διαφανειών</vt:lpstr>
      </vt:variant>
      <vt:variant>
        <vt:i4>21</vt:i4>
      </vt:variant>
    </vt:vector>
  </HeadingPairs>
  <TitlesOfParts>
    <vt:vector size="25" baseType="lpstr">
      <vt:lpstr>Angles</vt:lpstr>
      <vt:lpstr>OC_template_updated</vt:lpstr>
      <vt:lpstr>1_OC_template_updated</vt:lpstr>
      <vt:lpstr>Office Theme</vt:lpstr>
      <vt:lpstr>Ανάλυση Συστημάτων Μακροχρόνιας Φροντίδας (Θ)</vt:lpstr>
      <vt:lpstr>Γενικά κοινωνικά προβλήματα που αντιμετωπίζει η Ευρώπη σήμερα </vt:lpstr>
      <vt:lpstr>Κίνδυνος φτώχειας στην ΕΕ-27</vt:lpstr>
      <vt:lpstr>Το κοινωνικό περιβάλλον στην Ευρώπη</vt:lpstr>
      <vt:lpstr>Διαχρονική εξέλιξη νοσολογικού φάσματος</vt:lpstr>
      <vt:lpstr>Στάδια δημογραφικής μετάβασης </vt:lpstr>
      <vt:lpstr>Εξέλιξη πληθυσμιακής πυραμίδας στις 27 χώρες της Ε.Ε. 1/3</vt:lpstr>
      <vt:lpstr>Εξέλιξη πληθυσμιακής πυραμίδας στις 27 χώρες της Ε.Ε. 2/3</vt:lpstr>
      <vt:lpstr>Παρουσίαση του PowerPoint</vt:lpstr>
      <vt:lpstr>Περιβάλλον των  προνοιακών συστημάτων στην Ευρώπη 1/2 </vt:lpstr>
      <vt:lpstr>Περιβάλλον των  προνοιακών συστημάτων στην Ευρώπη 2/2</vt:lpstr>
      <vt:lpstr>Το πλαίσιο της εξέλιξης των συστημάτων υγείας και στην Ευρώπη σήμερα  </vt:lpstr>
      <vt:lpstr>Νέες προσεγγίσεις για την παροχή υπηρεσιών υγείας </vt:lpstr>
      <vt:lpstr>Χρόνιες ασθένειες και ενδιάμεσοι παράγοντες κινδύνου </vt:lpstr>
      <vt:lpstr>Συστήματα Υγείας και απαιτήσεις φροντίδας </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opencourses@teiath.gr</dc:creator>
  <cp:lastModifiedBy>fkaram2</cp:lastModifiedBy>
  <cp:revision>558</cp:revision>
  <cp:lastPrinted>2014-11-24T11:26:11Z</cp:lastPrinted>
  <dcterms:created xsi:type="dcterms:W3CDTF">2006-11-13T14:31:32Z</dcterms:created>
  <dcterms:modified xsi:type="dcterms:W3CDTF">2015-07-13T10:33:40Z</dcterms:modified>
</cp:coreProperties>
</file>