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0" r:id="rId7"/>
    <p:sldId id="322" r:id="rId8"/>
    <p:sldId id="321" r:id="rId9"/>
    <p:sldId id="309" r:id="rId10"/>
    <p:sldId id="301" r:id="rId11"/>
    <p:sldId id="292" r:id="rId12"/>
    <p:sldId id="293" r:id="rId13"/>
    <p:sldId id="294" r:id="rId14"/>
    <p:sldId id="257" r:id="rId15"/>
    <p:sldId id="267" r:id="rId16"/>
    <p:sldId id="269" r:id="rId17"/>
    <p:sldId id="276" r:id="rId18"/>
    <p:sldId id="277" r:id="rId19"/>
    <p:sldId id="271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4est.net/storJade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ndianpediatrics.net/june2005/june-559-568.htm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pediatrics.net/june2005/june-559-568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Θεραπευτικά σχήματα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Θεραπευτικά σχήματα».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Αίσθηση </a:t>
            </a:r>
            <a:endParaRPr lang="el-GR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αίσθηση εκφράζει την δυνατότητα αναγνώρισης του ερεθίσματος. </a:t>
            </a:r>
          </a:p>
          <a:p>
            <a:r>
              <a:rPr lang="el-GR" dirty="0" smtClean="0"/>
              <a:t>Οι </a:t>
            </a:r>
            <a:r>
              <a:rPr lang="el-GR" dirty="0"/>
              <a:t>προσαγωγές ίνες του περιφερικού νευρικού συστήματος φέρουν πληροφορίες από τους </a:t>
            </a:r>
            <a:r>
              <a:rPr lang="el-GR" dirty="0" smtClean="0"/>
              <a:t>υποδοχείς προς </a:t>
            </a:r>
            <a:r>
              <a:rPr lang="el-GR" dirty="0"/>
              <a:t>το κεντρικό νευρικό συστήματος (το ένα άκρο στον νωτιαίο </a:t>
            </a:r>
            <a:r>
              <a:rPr lang="el-GR" dirty="0" smtClean="0"/>
              <a:t>μυελό </a:t>
            </a:r>
            <a:r>
              <a:rPr lang="el-GR" dirty="0"/>
              <a:t>και το άλλο στον ιστό </a:t>
            </a:r>
            <a:r>
              <a:rPr lang="el-GR" dirty="0" smtClean="0"/>
              <a:t>ή </a:t>
            </a:r>
            <a:r>
              <a:rPr lang="el-GR" dirty="0"/>
              <a:t>το όργανο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Τα ερεθίσματα αναπτύσσονται στα περιφερικά άκρα των προσαγωγών – αισθητικών νευρώνων. </a:t>
            </a:r>
          </a:p>
          <a:p>
            <a:r>
              <a:rPr lang="el-GR" dirty="0" smtClean="0"/>
              <a:t>Οι αισθητικοί υποδοχείς απαντούν σε αλλαγές στο περιβάλλον τους με στόχο την επικοινωνία ανάμεσα στον έξω κόσμο και το εσωτερικό περιβάλλον του οργανισμού.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Αισθητικοί Υποδοχείς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733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dirty="0" smtClean="0"/>
              <a:t>Οι αισθητικοί υποδοχείς ενεργοποιούνται με: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Άγγιγμα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Πίεση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Θερμοκρασία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Φως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Ηχητικά κύματα 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Χημικές ουσίες</a:t>
            </a:r>
          </a:p>
          <a:p>
            <a:r>
              <a:rPr lang="el-GR" dirty="0" smtClean="0"/>
              <a:t>Σωματικοί υποδοχείς ευρίσκονται στους περιφερικούς ιστούς ή στα εξωτερικά τοιχώματα του σώματος:</a:t>
            </a:r>
          </a:p>
          <a:p>
            <a:pPr lvl="1"/>
            <a:r>
              <a:rPr lang="el-GR" dirty="0" smtClean="0"/>
              <a:t>δέρμα</a:t>
            </a:r>
            <a:endParaRPr lang="el-GR" dirty="0" smtClean="0"/>
          </a:p>
          <a:p>
            <a:pPr lvl="1"/>
            <a:r>
              <a:rPr lang="el-GR" dirty="0" smtClean="0"/>
              <a:t>επιφανειακές </a:t>
            </a:r>
            <a:r>
              <a:rPr lang="el-GR" dirty="0" err="1" smtClean="0"/>
              <a:t>περιτονίες</a:t>
            </a:r>
            <a:endParaRPr lang="el-GR" dirty="0" smtClean="0"/>
          </a:p>
          <a:p>
            <a:pPr lvl="1"/>
            <a:r>
              <a:rPr lang="el-GR" dirty="0" smtClean="0"/>
              <a:t>μύες, αρθρώσεις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Μηχανο</a:t>
            </a:r>
            <a:r>
              <a:rPr lang="el-GR" dirty="0" smtClean="0"/>
              <a:t>-υποδοχείς Δέρματος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sz="2600" dirty="0" smtClean="0"/>
              <a:t>Τύπος Α (αναγνώριση </a:t>
            </a:r>
            <a:r>
              <a:rPr lang="el-GR" sz="2800" dirty="0" smtClean="0"/>
              <a:t>θερμού, 30-40 βαθμοί):</a:t>
            </a:r>
            <a:endParaRPr lang="el-GR" sz="2600" dirty="0" smtClean="0"/>
          </a:p>
          <a:p>
            <a:pPr lvl="1"/>
            <a:r>
              <a:rPr lang="el-GR" sz="2600" dirty="0" smtClean="0"/>
              <a:t>Ελεύθερες νευρικές απολήξεις πόνου και θερμότητας</a:t>
            </a:r>
          </a:p>
          <a:p>
            <a:pPr lvl="1"/>
            <a:r>
              <a:rPr lang="el-GR" sz="2600" dirty="0" smtClean="0"/>
              <a:t>Γρήγορη προσαρμογή στο ερέθισμα. Εκρηκτική απάντηση.</a:t>
            </a:r>
          </a:p>
          <a:p>
            <a:pPr lvl="1"/>
            <a:r>
              <a:rPr lang="el-GR" sz="2600" dirty="0" smtClean="0"/>
              <a:t>Αναγνωρίζει: επαφή, κίνηση, δόνηση και γαργάλημα.</a:t>
            </a:r>
          </a:p>
          <a:p>
            <a:r>
              <a:rPr lang="el-GR" sz="2600" dirty="0" smtClean="0"/>
              <a:t>Τύπος Β</a:t>
            </a:r>
            <a:r>
              <a:rPr lang="el-GR" sz="2800" dirty="0" smtClean="0"/>
              <a:t> (αναγνώριση ψυχρού, 20-35 βαθμοί):</a:t>
            </a:r>
            <a:r>
              <a:rPr lang="el-GR" sz="2600" dirty="0" smtClean="0"/>
              <a:t> </a:t>
            </a:r>
          </a:p>
          <a:p>
            <a:pPr lvl="1"/>
            <a:r>
              <a:rPr lang="el-GR" sz="2600" dirty="0" err="1" smtClean="0"/>
              <a:t>Μηχανο</a:t>
            </a:r>
            <a:r>
              <a:rPr lang="el-GR" sz="2600" dirty="0" smtClean="0"/>
              <a:t>-υποδοχείς ευαίσθητοι στην μετατόπιση του δέρματος. </a:t>
            </a:r>
          </a:p>
          <a:p>
            <a:pPr lvl="1"/>
            <a:r>
              <a:rPr lang="el-GR" sz="2600" dirty="0" smtClean="0"/>
              <a:t>Αργή προσαρμογή. Απάντηση προσαρμοζόμενη στη πίεση.</a:t>
            </a:r>
          </a:p>
          <a:p>
            <a:pPr lvl="1"/>
            <a:r>
              <a:rPr lang="el-GR" sz="2600" dirty="0" smtClean="0"/>
              <a:t>Αναγνωρίζει την αίσθηση της πίεσης.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</a:t>
            </a:r>
            <a:r>
              <a:rPr lang="el-GR" dirty="0" err="1" smtClean="0"/>
              <a:t>Ανάτριψη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5" descr="σάρωση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0" r="5652" b="2852"/>
          <a:stretch>
            <a:fillRect/>
          </a:stretch>
        </p:blipFill>
        <p:spPr>
          <a:xfrm>
            <a:off x="1187624" y="1916832"/>
            <a:ext cx="3151409" cy="4464496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 descr="σάρωση0006"/>
          <p:cNvPicPr>
            <a:picLocks noChangeAspect="1" noChangeArrowheads="1"/>
          </p:cNvPicPr>
          <p:nvPr/>
        </p:nvPicPr>
        <p:blipFill>
          <a:blip r:embed="rId3" cstate="print"/>
          <a:srcRect l="5480" t="6560" r="9124" b="5535"/>
          <a:stretch>
            <a:fillRect/>
          </a:stretch>
        </p:blipFill>
        <p:spPr bwMode="auto">
          <a:xfrm>
            <a:off x="4644008" y="1196752"/>
            <a:ext cx="3409095" cy="43924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4692371" y="5733256"/>
            <a:ext cx="33123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Διάταση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5" descr="σάρωση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89" t="2857" b="13023"/>
          <a:stretch>
            <a:fillRect/>
          </a:stretch>
        </p:blipFill>
        <p:spPr>
          <a:xfrm>
            <a:off x="4716016" y="1844824"/>
            <a:ext cx="3168352" cy="4608512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σάρωση0005"/>
          <p:cNvPicPr>
            <a:picLocks noChangeAspect="1" noChangeArrowheads="1"/>
          </p:cNvPicPr>
          <p:nvPr/>
        </p:nvPicPr>
        <p:blipFill>
          <a:blip r:embed="rId3" cstate="print"/>
          <a:srcRect l="24518" t="1517" r="5535" b="1423"/>
          <a:stretch>
            <a:fillRect/>
          </a:stretch>
        </p:blipFill>
        <p:spPr>
          <a:xfrm>
            <a:off x="683568" y="1052736"/>
            <a:ext cx="3384376" cy="503721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935850" y="6242829"/>
            <a:ext cx="28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211960" y="908720"/>
            <a:ext cx="418680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Διάταση συνδυασμένη με κατάλληλη κίνηση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Βρογχική Παροχέτευση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3" descr="C:\Documents and Settings\dora\Τα έγγραφά μου\p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1" t="2954" r="37416" b="81851"/>
          <a:stretch>
            <a:fillRect/>
          </a:stretch>
        </p:blipFill>
        <p:spPr bwMode="auto">
          <a:xfrm>
            <a:off x="467544" y="1268760"/>
            <a:ext cx="6480720" cy="21209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3" descr="C:\Documents and Settings\dora\Τα έγγραφά μου\pp1.jpg"/>
          <p:cNvPicPr>
            <a:picLocks noChangeAspect="1" noChangeArrowheads="1"/>
          </p:cNvPicPr>
          <p:nvPr/>
        </p:nvPicPr>
        <p:blipFill>
          <a:blip r:embed="rId2" cstate="print"/>
          <a:srcRect l="65749" t="5225" r="3487" b="85067"/>
          <a:stretch>
            <a:fillRect/>
          </a:stretch>
        </p:blipFill>
        <p:spPr bwMode="auto">
          <a:xfrm>
            <a:off x="467544" y="3645024"/>
            <a:ext cx="4464496" cy="19039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67544" y="5589240"/>
            <a:ext cx="446449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urban4est.net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932040" y="3645024"/>
            <a:ext cx="3898776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βρογχική παροχέτευση διευκολύνεται από την βαρύτητα με κατάλληλες θέσεις και με κατάλληλη εφαρμογή πλήξεων και δονήσεων.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Βρογχική Παροχέτευση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4360" y="5661248"/>
            <a:ext cx="7762056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indianpediatrics.net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3" descr="C:\Documents and Settings\dora\Τα έγγραφά μου\pp1.jpg"/>
          <p:cNvPicPr>
            <a:picLocks noChangeAspect="1" noChangeArrowheads="1"/>
          </p:cNvPicPr>
          <p:nvPr/>
        </p:nvPicPr>
        <p:blipFill>
          <a:blip r:embed="rId3" cstate="print"/>
          <a:srcRect l="2674" t="62820" r="3819" b="21329"/>
          <a:stretch>
            <a:fillRect/>
          </a:stretch>
        </p:blipFill>
        <p:spPr bwMode="auto">
          <a:xfrm>
            <a:off x="539552" y="1628800"/>
            <a:ext cx="7759783" cy="17776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3" descr="C:\Documents and Settings\dora\Τα έγγραφά μου\pp1.jpg"/>
          <p:cNvPicPr>
            <a:picLocks noChangeAspect="1" noChangeArrowheads="1"/>
          </p:cNvPicPr>
          <p:nvPr/>
        </p:nvPicPr>
        <p:blipFill>
          <a:blip r:embed="rId3" cstate="print"/>
          <a:srcRect l="2899" t="82829" r="2490" b="590"/>
          <a:stretch>
            <a:fillRect/>
          </a:stretch>
        </p:blipFill>
        <p:spPr bwMode="auto">
          <a:xfrm>
            <a:off x="539552" y="3645024"/>
            <a:ext cx="7776864" cy="18418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6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Βρογχική Παροχέτευση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3" descr="C:\Documents and Settings\dora\Τα έγγραφά μου\p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43" t="22007" r="3373" b="62197"/>
          <a:stretch>
            <a:fillRect/>
          </a:stretch>
        </p:blipFill>
        <p:spPr bwMode="auto">
          <a:xfrm>
            <a:off x="395536" y="1340768"/>
            <a:ext cx="8250723" cy="187220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3" descr="C:\Documents and Settings\dora\Τα έγγραφά μου\pp1.jpg"/>
          <p:cNvPicPr>
            <a:picLocks noChangeAspect="1" noChangeArrowheads="1"/>
          </p:cNvPicPr>
          <p:nvPr/>
        </p:nvPicPr>
        <p:blipFill>
          <a:blip r:embed="rId2" cstate="print"/>
          <a:srcRect l="5863" t="45023" r="3373" b="44042"/>
          <a:stretch>
            <a:fillRect/>
          </a:stretch>
        </p:blipFill>
        <p:spPr bwMode="auto">
          <a:xfrm>
            <a:off x="300058" y="3573016"/>
            <a:ext cx="8448406" cy="13757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643233" y="5085184"/>
            <a:ext cx="776205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indianpediatrics.net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544</TotalTime>
  <Words>821</Words>
  <Application>Microsoft Office PowerPoint</Application>
  <PresentationFormat>Προβολή στην οθόνη (4:3)</PresentationFormat>
  <Paragraphs>110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Αίσθηση </vt:lpstr>
      <vt:lpstr>Αισθητικοί Υποδοχείς</vt:lpstr>
      <vt:lpstr>Μηχανο-υποδοχείς Δέρματος</vt:lpstr>
      <vt:lpstr>Εν τω Βάθει Ανάτριψη</vt:lpstr>
      <vt:lpstr>Διάταση </vt:lpstr>
      <vt:lpstr>Βρογχική Παροχέτευση 1/3</vt:lpstr>
      <vt:lpstr>Βρογχική Παροχέτευση 2/3</vt:lpstr>
      <vt:lpstr>Βρογχική Παροχέτευση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22</cp:revision>
  <dcterms:created xsi:type="dcterms:W3CDTF">2015-08-26T08:42:46Z</dcterms:created>
  <dcterms:modified xsi:type="dcterms:W3CDTF">2015-12-08T08:49:01Z</dcterms:modified>
</cp:coreProperties>
</file>