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2"/>
  </p:notesMasterIdLst>
  <p:handoutMasterIdLst>
    <p:handoutMasterId r:id="rId33"/>
  </p:handoutMasterIdLst>
  <p:sldIdLst>
    <p:sldId id="256" r:id="rId3"/>
    <p:sldId id="271" r:id="rId4"/>
    <p:sldId id="272" r:id="rId5"/>
    <p:sldId id="275" r:id="rId6"/>
    <p:sldId id="276" r:id="rId7"/>
    <p:sldId id="274" r:id="rId8"/>
    <p:sldId id="277" r:id="rId9"/>
    <p:sldId id="278" r:id="rId10"/>
    <p:sldId id="280" r:id="rId11"/>
    <p:sldId id="273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57" r:id="rId25"/>
    <p:sldId id="262" r:id="rId26"/>
    <p:sldId id="264" r:id="rId27"/>
    <p:sldId id="269" r:id="rId28"/>
    <p:sldId id="270" r:id="rId29"/>
    <p:sldId id="266" r:id="rId30"/>
    <p:sldId id="261" r:id="rId31"/>
  </p:sldIdLst>
  <p:sldSz cx="9144000" cy="6858000" type="screen4x3"/>
  <p:notesSz cx="7104063" cy="10234613"/>
  <p:custDataLst>
    <p:tags r:id="rId3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30/3/2015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30/3/2015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alibri" panose="020F0502020204030204" pitchFamily="34" charset="0"/>
              <a:buChar char="‒"/>
              <a:defRPr sz="22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Διαχείριση παραγωγής εντύπου υλικού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8446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13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Ασκήσεις στην διαχείριση </a:t>
            </a:r>
            <a:r>
              <a:rPr lang="el-GR" sz="2600" dirty="0" smtClean="0"/>
              <a:t>παραγωγής </a:t>
            </a:r>
            <a:r>
              <a:rPr lang="el-GR" sz="2600" dirty="0"/>
              <a:t>γραφικών </a:t>
            </a:r>
            <a:r>
              <a:rPr lang="el-GR" sz="2600" dirty="0" smtClean="0"/>
              <a:t>τεχνών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Δρ. Αναστάσιος </a:t>
            </a:r>
            <a:r>
              <a:rPr lang="el-GR" sz="2200" dirty="0" smtClean="0"/>
              <a:t>Ε.</a:t>
            </a:r>
            <a:r>
              <a:rPr lang="en-US" sz="2200" dirty="0" smtClean="0"/>
              <a:t> </a:t>
            </a:r>
            <a:r>
              <a:rPr lang="el-GR" sz="2200" dirty="0" smtClean="0"/>
              <a:t>Πολίτης, Επίκουρος Καθηγητής</a:t>
            </a: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l-GR" sz="2200"/>
              <a:t>Τεχνολογία Γραφικών Τεχνών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</p:spPr>
        <p:txBody>
          <a:bodyPr>
            <a:noAutofit/>
          </a:bodyPr>
          <a:lstStyle/>
          <a:p>
            <a:r>
              <a:rPr lang="el-GR" dirty="0"/>
              <a:t>Άσκηση 2: Δημιουργία πίνακα προγραμματισμού παραγωγής λιθογραφείου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158307"/>
              </p:ext>
            </p:extLst>
          </p:nvPr>
        </p:nvGraphicFramePr>
        <p:xfrm>
          <a:off x="457200" y="1817545"/>
          <a:ext cx="8376569" cy="449373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75677"/>
                <a:gridCol w="1151725"/>
                <a:gridCol w="942321"/>
                <a:gridCol w="1111508"/>
                <a:gridCol w="1151725"/>
                <a:gridCol w="1443613"/>
              </a:tblGrid>
              <a:tr h="531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ΕΒΔΟΜΑΔΑ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835" marR="6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ΔΕΥΤΕΡΑ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835" marR="6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ΤΡΙΤΗ 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835" marR="6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ΤΕΤΑΡΤΗ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835" marR="6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ΠΕΜΠΤΗ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835" marR="6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ΠΑΡΑΣΚΕΥΗ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835" marR="6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2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Computer</a:t>
                      </a:r>
                      <a:r>
                        <a:rPr lang="el-G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l-GR" sz="20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to</a:t>
                      </a:r>
                      <a:r>
                        <a:rPr lang="el-G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l-GR" sz="20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Plate</a:t>
                      </a:r>
                      <a:r>
                        <a:rPr lang="el-G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- CTP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835" marR="6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2835" marR="6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2835" marR="6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2835" marR="6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2835" marR="6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2835" marR="6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Δίχρωμη όφσετ 50x70 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835" marR="6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2835" marR="6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2835" marR="6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2835" marR="6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2835" marR="6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2835" marR="6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Τετράχωμη</a:t>
                      </a:r>
                      <a:r>
                        <a:rPr lang="el-G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όφσετ 50x70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835" marR="6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2835" marR="6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2835" marR="6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2835" marR="6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2835" marR="6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2835" marR="6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Τετράχωμη</a:t>
                      </a:r>
                      <a:r>
                        <a:rPr lang="el-G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όφσετ 70x100 με 5ο πύργο επίστρωσης βερνικιού 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835" marR="6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2835" marR="6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2835" marR="6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2835" marR="6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2835" marR="6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2835" marR="6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Λαμιναριστική</a:t>
                      </a:r>
                      <a:r>
                        <a:rPr lang="el-G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 πλαστικοποίησης πλάτος 80 εκ.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835" marR="6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2835" marR="6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2835" marR="6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2835" marR="6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2835" marR="6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2835" marR="6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65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Άσκηση 3: </a:t>
            </a:r>
            <a:r>
              <a:rPr lang="el-GR" dirty="0" smtClean="0"/>
              <a:t>Δημιουργία </a:t>
            </a:r>
            <a:r>
              <a:rPr lang="el-GR" dirty="0"/>
              <a:t>ημερήσιων δελτίων </a:t>
            </a:r>
            <a:r>
              <a:rPr lang="el-GR" dirty="0" smtClean="0"/>
              <a:t>παραγωγής </a:t>
            </a:r>
            <a:r>
              <a:rPr lang="el-GR" sz="3000" b="0" dirty="0" smtClean="0"/>
              <a:t>1/5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r>
              <a:rPr lang="el-GR" dirty="0" smtClean="0"/>
              <a:t>Μηχανές:</a:t>
            </a:r>
          </a:p>
          <a:p>
            <a:pPr lvl="1"/>
            <a:r>
              <a:rPr lang="el-GR" dirty="0" smtClean="0"/>
              <a:t>Τετράχρωμη όφσετ 50x70 εκ.</a:t>
            </a:r>
          </a:p>
          <a:p>
            <a:pPr lvl="1"/>
            <a:r>
              <a:rPr lang="el-GR" dirty="0" smtClean="0"/>
              <a:t>Τετράχρωμη όφσετ 70x100 εκ.  με 5ο πύργο επίστρωσης βερνικιού.</a:t>
            </a:r>
          </a:p>
          <a:p>
            <a:pPr lvl="1"/>
            <a:r>
              <a:rPr lang="el-GR" dirty="0" err="1" smtClean="0"/>
              <a:t>Στάντζα</a:t>
            </a:r>
            <a:r>
              <a:rPr lang="el-GR" dirty="0" smtClean="0"/>
              <a:t> - μηχανή κυτιοποιίας κοπής και </a:t>
            </a:r>
            <a:r>
              <a:rPr lang="el-GR" dirty="0" err="1" smtClean="0"/>
              <a:t>πίκμανσης</a:t>
            </a:r>
            <a:r>
              <a:rPr lang="el-GR" dirty="0" smtClean="0"/>
              <a:t> κουτιών από χαρτόνι 70x 100 εκ.</a:t>
            </a:r>
          </a:p>
          <a:p>
            <a:pPr lvl="1"/>
            <a:r>
              <a:rPr lang="el-GR" dirty="0" err="1" smtClean="0"/>
              <a:t>Συρταροκολλητική</a:t>
            </a:r>
            <a:r>
              <a:rPr lang="el-GR" dirty="0" smtClean="0"/>
              <a:t> μηχανή κυτιοποιίας -  μορφοποίησης κουτιών από χαρτόνι πλάτους 70 εκ.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721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200219"/>
          </a:xfrm>
        </p:spPr>
        <p:txBody>
          <a:bodyPr/>
          <a:lstStyle/>
          <a:p>
            <a:r>
              <a:rPr lang="el-GR" b="1" dirty="0"/>
              <a:t>Ημερήσιο δελτίο παραγωγής – </a:t>
            </a:r>
            <a:r>
              <a:rPr lang="el-GR" b="1" dirty="0" smtClean="0"/>
              <a:t>Τετράχρωμη </a:t>
            </a:r>
            <a:r>
              <a:rPr lang="el-GR" b="1" dirty="0"/>
              <a:t>εκτυπωτική μηχανή όφσετ 50x70 εκ</a:t>
            </a:r>
            <a:r>
              <a:rPr lang="el-GR" b="1" dirty="0" smtClean="0"/>
              <a:t>.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33986"/>
              </p:ext>
            </p:extLst>
          </p:nvPr>
        </p:nvGraphicFramePr>
        <p:xfrm>
          <a:off x="107504" y="2204864"/>
          <a:ext cx="8928992" cy="349745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96144"/>
                <a:gridCol w="1296144"/>
                <a:gridCol w="1296144"/>
                <a:gridCol w="1008112"/>
                <a:gridCol w="1008112"/>
                <a:gridCol w="1584176"/>
                <a:gridCol w="1440160"/>
              </a:tblGrid>
              <a:tr h="39772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Ημέρα:</a:t>
                      </a:r>
                      <a:endParaRPr lang="el-GR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Βάρδια:</a:t>
                      </a:r>
                      <a:r>
                        <a:rPr lang="el-GR" sz="1800" b="1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endParaRPr lang="el-GR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Χειριστής:</a:t>
                      </a:r>
                      <a:endParaRPr lang="el-GR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05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Αριθμός εργασίας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Πύργος 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Χρώμα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Πύργος 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Χρώμα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Πύργος 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Χρώμα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Πύργος 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Χρώμα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Ώρα έναρξης προετοιμασίας</a:t>
                      </a:r>
                      <a:endParaRPr lang="el-GR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Ώρα έναρξης παραγωγής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2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Φύλλα παραγγελία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Σύνολο τυπωμένων φύλλων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Φύρα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(σε φύλλα)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Καλά φύλλα</a:t>
                      </a:r>
                      <a:endParaRPr lang="el-GR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2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Άσκηση 3: </a:t>
            </a:r>
            <a:r>
              <a:rPr lang="el-GR" dirty="0" smtClean="0"/>
              <a:t>Δημιουργία </a:t>
            </a:r>
            <a:r>
              <a:rPr lang="el-GR" dirty="0"/>
              <a:t>ημερήσιων δελτίων </a:t>
            </a:r>
            <a:r>
              <a:rPr lang="el-GR" dirty="0" smtClean="0"/>
              <a:t>παραγωγής </a:t>
            </a:r>
            <a:r>
              <a:rPr lang="el-GR" sz="3000" b="0" dirty="0" smtClean="0"/>
              <a:t>2/5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4360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008112"/>
          </a:xfrm>
        </p:spPr>
        <p:txBody>
          <a:bodyPr/>
          <a:lstStyle/>
          <a:p>
            <a:r>
              <a:rPr lang="el-GR" b="1" dirty="0"/>
              <a:t>Τετράχρωμη όφσετ 70</a:t>
            </a:r>
            <a:r>
              <a:rPr lang="en-US" b="1" dirty="0"/>
              <a:t>x</a:t>
            </a:r>
            <a:r>
              <a:rPr lang="el-GR" b="1" dirty="0"/>
              <a:t>100 εκ.  με 5ο πύργο επίστρωσης βερνικιού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Άσκηση 3: </a:t>
            </a:r>
            <a:r>
              <a:rPr lang="el-GR" dirty="0" smtClean="0"/>
              <a:t>Δημιουργία </a:t>
            </a:r>
            <a:r>
              <a:rPr lang="el-GR" dirty="0"/>
              <a:t>ημερήσιων δελτίων </a:t>
            </a:r>
            <a:r>
              <a:rPr lang="el-GR" dirty="0" smtClean="0"/>
              <a:t>παραγωγής </a:t>
            </a:r>
            <a:r>
              <a:rPr lang="el-GR" sz="3000" b="0" dirty="0" smtClean="0"/>
              <a:t>3/5</a:t>
            </a:r>
            <a:endParaRPr lang="el-GR" sz="3000" b="0" dirty="0"/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590876"/>
              </p:ext>
            </p:extLst>
          </p:nvPr>
        </p:nvGraphicFramePr>
        <p:xfrm>
          <a:off x="0" y="2272565"/>
          <a:ext cx="9073008" cy="431851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52128"/>
                <a:gridCol w="1152128"/>
                <a:gridCol w="1080120"/>
                <a:gridCol w="1224136"/>
                <a:gridCol w="1008112"/>
                <a:gridCol w="792088"/>
                <a:gridCol w="827584"/>
                <a:gridCol w="1836712"/>
              </a:tblGrid>
              <a:tr h="50836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Ημέρα:</a:t>
                      </a:r>
                      <a:endParaRPr lang="el-GR" sz="16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Βάρδια:</a:t>
                      </a:r>
                      <a:r>
                        <a:rPr lang="el-GR" sz="1600" b="1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endParaRPr lang="el-GR" sz="16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Χειριστής:</a:t>
                      </a:r>
                      <a:endParaRPr lang="el-GR" sz="16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0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Αριθμός εργασίας</a:t>
                      </a:r>
                      <a:endParaRPr lang="el-GR" sz="16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Πύργος 1</a:t>
                      </a:r>
                      <a:endParaRPr lang="el-GR" sz="16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Χρώμα</a:t>
                      </a:r>
                      <a:endParaRPr lang="el-GR" sz="16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Πύργος 2</a:t>
                      </a:r>
                      <a:endParaRPr lang="el-GR" sz="16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Χρώμα</a:t>
                      </a:r>
                      <a:endParaRPr lang="el-GR" sz="16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Πύργος 3</a:t>
                      </a:r>
                      <a:endParaRPr lang="el-GR" sz="16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Χρώμα</a:t>
                      </a:r>
                      <a:endParaRPr lang="el-GR" sz="16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Πύργος 4</a:t>
                      </a:r>
                      <a:endParaRPr lang="el-GR" sz="16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Χρώμα</a:t>
                      </a:r>
                      <a:endParaRPr lang="el-GR" sz="16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Βερνίκι</a:t>
                      </a:r>
                      <a:endParaRPr lang="el-GR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Ώρα έναρξης προετοιμασίας</a:t>
                      </a:r>
                      <a:endParaRPr lang="el-GR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Ώρα έναρξης παραγωγής</a:t>
                      </a:r>
                      <a:endParaRPr lang="el-GR" sz="16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43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6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0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Φύλλα παραγγελία</a:t>
                      </a:r>
                      <a:endParaRPr lang="el-GR" sz="16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Σύνολο τυπωμένων φύλλων</a:t>
                      </a:r>
                      <a:endParaRPr lang="el-GR" sz="16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Φύρα</a:t>
                      </a:r>
                      <a:endParaRPr lang="el-GR" sz="16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(σε φύλλα)</a:t>
                      </a:r>
                      <a:endParaRPr lang="el-GR" sz="16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Καλά φύλλα</a:t>
                      </a:r>
                      <a:endParaRPr lang="el-GR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3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6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5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r>
              <a:rPr lang="el-GR" b="1" dirty="0" err="1"/>
              <a:t>Στάντζα</a:t>
            </a:r>
            <a:r>
              <a:rPr lang="el-GR" b="1" dirty="0"/>
              <a:t> - μηχανή </a:t>
            </a:r>
            <a:r>
              <a:rPr lang="el-GR" b="1" dirty="0" smtClean="0"/>
              <a:t>κυτιοποιίας </a:t>
            </a:r>
            <a:r>
              <a:rPr lang="el-GR" b="1" dirty="0"/>
              <a:t>κοπής και </a:t>
            </a:r>
            <a:r>
              <a:rPr lang="el-GR" b="1" dirty="0" err="1"/>
              <a:t>πίκμανσης</a:t>
            </a:r>
            <a:r>
              <a:rPr lang="el-GR" b="1" dirty="0"/>
              <a:t> κουτιών από χαρτόνι 70</a:t>
            </a:r>
            <a:r>
              <a:rPr lang="en-US" b="1" dirty="0"/>
              <a:t>x</a:t>
            </a:r>
            <a:r>
              <a:rPr lang="el-GR" b="1" dirty="0"/>
              <a:t> 100 εκ</a:t>
            </a:r>
            <a:r>
              <a:rPr lang="el-GR" b="1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Άσκηση 3: </a:t>
            </a:r>
            <a:r>
              <a:rPr lang="el-GR" dirty="0" smtClean="0"/>
              <a:t>Δημιουργία </a:t>
            </a:r>
            <a:r>
              <a:rPr lang="el-GR" dirty="0"/>
              <a:t>ημερήσιων δελτίων </a:t>
            </a:r>
            <a:r>
              <a:rPr lang="el-GR" dirty="0" smtClean="0"/>
              <a:t>παραγωγής </a:t>
            </a:r>
            <a:r>
              <a:rPr lang="el-GR" sz="3000" b="0" dirty="0" smtClean="0"/>
              <a:t>4/5</a:t>
            </a:r>
            <a:endParaRPr lang="el-GR" sz="3000" b="0" dirty="0"/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003055"/>
              </p:ext>
            </p:extLst>
          </p:nvPr>
        </p:nvGraphicFramePr>
        <p:xfrm>
          <a:off x="251520" y="2492896"/>
          <a:ext cx="8640960" cy="353016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78496"/>
                <a:gridCol w="637728"/>
                <a:gridCol w="763983"/>
                <a:gridCol w="1252241"/>
                <a:gridCol w="1419590"/>
                <a:gridCol w="1748762"/>
                <a:gridCol w="1440160"/>
              </a:tblGrid>
              <a:tr h="43204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Ημέρα:</a:t>
                      </a:r>
                      <a:endParaRPr lang="el-GR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Βάρδια:</a:t>
                      </a:r>
                      <a:r>
                        <a:rPr lang="el-GR" sz="1800" b="1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endParaRPr lang="el-GR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Χειριστής:</a:t>
                      </a:r>
                      <a:endParaRPr lang="el-GR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8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45" marR="63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95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Αριθμός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εργ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ασίας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Καλούπι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Ξεφύλλισμα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Ώρα έναρξης προετοιμασίας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(τέλος της προηγούμενης εργασίας)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Ώρ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α έναρξης παραγωγής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4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Φύλλα παραγγελία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Σύνολο κομμένων φύλλων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Φύρα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(σε φύλλα)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4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15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r>
              <a:rPr lang="el-GR" b="1" dirty="0" err="1"/>
              <a:t>Συρταροκολλητική</a:t>
            </a:r>
            <a:r>
              <a:rPr lang="el-GR" b="1" dirty="0"/>
              <a:t> μηχανή </a:t>
            </a:r>
            <a:r>
              <a:rPr lang="el-GR" b="1" dirty="0" smtClean="0"/>
              <a:t>κυτιοποιίας </a:t>
            </a:r>
            <a:r>
              <a:rPr lang="el-GR" b="1" dirty="0"/>
              <a:t>-  μορφοποίησης κουτιών από χαρτόνι πλάτους 70 εκ.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Άσκηση 3: </a:t>
            </a:r>
            <a:r>
              <a:rPr lang="el-GR" dirty="0" smtClean="0"/>
              <a:t>Δημιουργία </a:t>
            </a:r>
            <a:r>
              <a:rPr lang="el-GR" dirty="0"/>
              <a:t>ημερήσιων δελτίων </a:t>
            </a:r>
            <a:r>
              <a:rPr lang="el-GR" dirty="0" smtClean="0"/>
              <a:t>παραγωγής </a:t>
            </a:r>
            <a:r>
              <a:rPr lang="el-GR" sz="3000" b="0" dirty="0" smtClean="0"/>
              <a:t>5/5</a:t>
            </a:r>
            <a:endParaRPr lang="el-GR" sz="3000" b="0" dirty="0"/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033227"/>
              </p:ext>
            </p:extLst>
          </p:nvPr>
        </p:nvGraphicFramePr>
        <p:xfrm>
          <a:off x="246348" y="2357968"/>
          <a:ext cx="8651304" cy="416283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38536"/>
                <a:gridCol w="1656442"/>
                <a:gridCol w="1396669"/>
                <a:gridCol w="2275481"/>
                <a:gridCol w="1584176"/>
              </a:tblGrid>
              <a:tr h="12895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Αριθμός εργασίας</a:t>
                      </a:r>
                      <a:endParaRPr lang="el-GR" sz="2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Αυτί κολλήματος</a:t>
                      </a:r>
                      <a:endParaRPr lang="el-GR" sz="2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Κολλήσεις</a:t>
                      </a:r>
                      <a:endParaRPr lang="el-GR" sz="2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2, 4, 6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Ώρα έναρξης διαμόρφωσης</a:t>
                      </a:r>
                      <a:endParaRPr lang="el-GR" sz="2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(από το τέλος της προηγούμενης εργασίας)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Ώρα έναρξης παραγωγής</a:t>
                      </a:r>
                      <a:endParaRPr lang="el-GR" sz="2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4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1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Κουτιά</a:t>
                      </a:r>
                      <a:endParaRPr lang="el-GR" sz="2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(παραγγελία)</a:t>
                      </a:r>
                      <a:endParaRPr lang="el-GR" sz="2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Κουτιά </a:t>
                      </a:r>
                      <a:endParaRPr lang="el-GR" sz="2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Τελικά παραδοτέα</a:t>
                      </a:r>
                      <a:endParaRPr lang="el-GR" sz="2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Φύρα</a:t>
                      </a:r>
                      <a:endParaRPr lang="el-GR" sz="2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(σε κουτιά)</a:t>
                      </a:r>
                      <a:endParaRPr lang="el-GR" sz="2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8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2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76" marR="6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81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Άσκηση 4: Υπολογισμός του ολικού χρόνου </a:t>
            </a:r>
            <a:r>
              <a:rPr lang="el-GR" dirty="0" smtClean="0"/>
              <a:t>παραγωγής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112568"/>
          </a:xfrm>
        </p:spPr>
        <p:txBody>
          <a:bodyPr>
            <a:normAutofit/>
          </a:bodyPr>
          <a:lstStyle/>
          <a:p>
            <a:r>
              <a:rPr lang="el-GR" dirty="0"/>
              <a:t>Υπολογισμός του ολικού χρόνου </a:t>
            </a:r>
            <a:r>
              <a:rPr lang="el-GR" dirty="0" smtClean="0"/>
              <a:t>παραγωγής 4 </a:t>
            </a:r>
            <a:r>
              <a:rPr lang="el-GR" dirty="0"/>
              <a:t>εργασιών εκτύπωσης με τα ακόλουθα χαρακτηριστικά:</a:t>
            </a:r>
          </a:p>
          <a:p>
            <a:pPr lvl="1"/>
            <a:r>
              <a:rPr lang="el-GR" dirty="0" smtClean="0"/>
              <a:t>Εργασία </a:t>
            </a:r>
            <a:r>
              <a:rPr lang="en-US" dirty="0" smtClean="0"/>
              <a:t>A</a:t>
            </a:r>
            <a:r>
              <a:rPr lang="el-GR" dirty="0"/>
              <a:t>: Ε</a:t>
            </a:r>
            <a:r>
              <a:rPr lang="el-GR" dirty="0" smtClean="0"/>
              <a:t>κτύπωση </a:t>
            </a:r>
            <a:r>
              <a:rPr lang="el-GR" dirty="0"/>
              <a:t>5.000 φύλλων. Χ</a:t>
            </a:r>
            <a:r>
              <a:rPr lang="el-GR" dirty="0" smtClean="0"/>
              <a:t>ρόνος </a:t>
            </a:r>
            <a:r>
              <a:rPr lang="el-GR" dirty="0"/>
              <a:t>αλλαγών: 25 </a:t>
            </a:r>
            <a:r>
              <a:rPr lang="en-US" dirty="0" smtClean="0"/>
              <a:t>min</a:t>
            </a:r>
            <a:r>
              <a:rPr lang="el-GR" dirty="0" smtClean="0"/>
              <a:t>.</a:t>
            </a:r>
            <a:endParaRPr lang="el-GR" dirty="0"/>
          </a:p>
          <a:p>
            <a:pPr lvl="1"/>
            <a:r>
              <a:rPr lang="el-GR" dirty="0">
                <a:solidFill>
                  <a:prstClr val="black"/>
                </a:solidFill>
              </a:rPr>
              <a:t>Εργασία </a:t>
            </a:r>
            <a:r>
              <a:rPr lang="en-US" dirty="0" smtClean="0"/>
              <a:t>B</a:t>
            </a:r>
            <a:r>
              <a:rPr lang="el-GR" dirty="0"/>
              <a:t>: Ε</a:t>
            </a:r>
            <a:r>
              <a:rPr lang="el-GR" dirty="0" smtClean="0"/>
              <a:t>κτύπωση </a:t>
            </a:r>
            <a:r>
              <a:rPr lang="el-GR" dirty="0"/>
              <a:t>28.000 φύλλων. Χ</a:t>
            </a:r>
            <a:r>
              <a:rPr lang="el-GR" dirty="0" smtClean="0"/>
              <a:t>ρόνος </a:t>
            </a:r>
            <a:r>
              <a:rPr lang="el-GR" dirty="0"/>
              <a:t>αλλαγών: 30 </a:t>
            </a:r>
            <a:r>
              <a:rPr lang="en-US" dirty="0" smtClean="0"/>
              <a:t>min</a:t>
            </a:r>
            <a:r>
              <a:rPr lang="el-GR" dirty="0" smtClean="0"/>
              <a:t>.</a:t>
            </a:r>
            <a:endParaRPr lang="el-GR" dirty="0"/>
          </a:p>
          <a:p>
            <a:pPr lvl="1"/>
            <a:r>
              <a:rPr lang="el-GR" dirty="0">
                <a:solidFill>
                  <a:prstClr val="black"/>
                </a:solidFill>
              </a:rPr>
              <a:t>Εργασία </a:t>
            </a:r>
            <a:r>
              <a:rPr lang="el-GR" dirty="0" smtClean="0"/>
              <a:t>Γ</a:t>
            </a:r>
            <a:r>
              <a:rPr lang="el-GR" dirty="0"/>
              <a:t>: Ε</a:t>
            </a:r>
            <a:r>
              <a:rPr lang="el-GR" dirty="0" smtClean="0"/>
              <a:t>κτύπωση </a:t>
            </a:r>
            <a:r>
              <a:rPr lang="el-GR" dirty="0"/>
              <a:t>3.000 φύλλων. Χ</a:t>
            </a:r>
            <a:r>
              <a:rPr lang="el-GR" dirty="0" smtClean="0"/>
              <a:t>ρόνος </a:t>
            </a:r>
            <a:r>
              <a:rPr lang="el-GR" dirty="0"/>
              <a:t>αλλαγών: 20 </a:t>
            </a:r>
            <a:r>
              <a:rPr lang="en-US" dirty="0" smtClean="0"/>
              <a:t>min</a:t>
            </a:r>
            <a:r>
              <a:rPr lang="el-GR" dirty="0" smtClean="0"/>
              <a:t>.</a:t>
            </a:r>
            <a:endParaRPr lang="el-GR" dirty="0"/>
          </a:p>
          <a:p>
            <a:pPr lvl="1"/>
            <a:r>
              <a:rPr lang="el-GR" dirty="0">
                <a:solidFill>
                  <a:prstClr val="black"/>
                </a:solidFill>
              </a:rPr>
              <a:t>Εργασία </a:t>
            </a:r>
            <a:r>
              <a:rPr lang="el-GR" dirty="0" smtClean="0"/>
              <a:t>Δ</a:t>
            </a:r>
            <a:r>
              <a:rPr lang="el-GR" dirty="0"/>
              <a:t>: Ε</a:t>
            </a:r>
            <a:r>
              <a:rPr lang="el-GR" dirty="0" smtClean="0"/>
              <a:t>κτύπωση </a:t>
            </a:r>
            <a:r>
              <a:rPr lang="el-GR" dirty="0"/>
              <a:t>16.000 φύλλων. Χ</a:t>
            </a:r>
            <a:r>
              <a:rPr lang="el-GR" dirty="0" smtClean="0"/>
              <a:t>ρόνος </a:t>
            </a:r>
            <a:r>
              <a:rPr lang="el-GR" dirty="0"/>
              <a:t>αλλαγών: 25 </a:t>
            </a:r>
            <a:r>
              <a:rPr lang="en-US" dirty="0"/>
              <a:t>min</a:t>
            </a:r>
            <a:r>
              <a:rPr lang="el-GR" dirty="0"/>
              <a:t>.</a:t>
            </a:r>
          </a:p>
          <a:p>
            <a:pPr lvl="1"/>
            <a:r>
              <a:rPr lang="en-US" dirty="0"/>
              <a:t>H</a:t>
            </a:r>
            <a:r>
              <a:rPr lang="el-GR" dirty="0"/>
              <a:t> ονομαστική παραγωγική δυναμικότητα της μηχανής (καθαρός χρόνος παραγωγής) είναι 8.000 φύλλα ανά ώρα. </a:t>
            </a:r>
          </a:p>
          <a:p>
            <a:pPr lvl="1"/>
            <a:r>
              <a:rPr lang="el-GR" dirty="0"/>
              <a:t>Όλες οι εργασίες είναι τετράχρωμες και αφορούν τη μία όψη εκτύπωσης.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210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Άσκηση 4: Υπολογισμός του ολικού χρόνου </a:t>
            </a:r>
            <a:r>
              <a:rPr lang="el-GR" dirty="0" smtClean="0"/>
              <a:t>παραγωγής </a:t>
            </a:r>
            <a:r>
              <a:rPr lang="el-GR" sz="3000" b="0" dirty="0" smtClean="0"/>
              <a:t>2/2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263732"/>
              </p:ext>
            </p:extLst>
          </p:nvPr>
        </p:nvGraphicFramePr>
        <p:xfrm>
          <a:off x="701867" y="1905110"/>
          <a:ext cx="7740267" cy="396240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083409"/>
                <a:gridCol w="2095287"/>
                <a:gridCol w="2144380"/>
                <a:gridCol w="2417191"/>
              </a:tblGrid>
              <a:tr h="8363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ΕΡΓΑΣΙΑ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ΧΡΟΝΟΣ ΠΡΟΕΤΟΙΜΑΣΙΑΣ -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ΑΛΛΑΓΩΝ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ΧΡΟΝΟΣ ΠΑΡΑΓΩΓΗΣ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ΣΥΝΟΛΙΚΟΣ ΧΡΟΝΟΣ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75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Α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25 min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40 min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65 min ή 1h 5 min</a:t>
                      </a:r>
                      <a:endParaRPr lang="el-GR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5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Β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30 min</a:t>
                      </a:r>
                      <a:endParaRPr lang="el-GR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210 min</a:t>
                      </a:r>
                      <a:endParaRPr lang="el-GR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240 min ή 4h</a:t>
                      </a:r>
                      <a:endParaRPr lang="el-GR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5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Γ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20 min</a:t>
                      </a:r>
                      <a:endParaRPr lang="el-GR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23 min</a:t>
                      </a:r>
                      <a:endParaRPr lang="el-GR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43 min </a:t>
                      </a:r>
                      <a:endParaRPr lang="el-GR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5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Δ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25 min</a:t>
                      </a:r>
                      <a:endParaRPr lang="el-GR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120 min</a:t>
                      </a:r>
                      <a:endParaRPr lang="el-GR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145 min ή   2h 25 min</a:t>
                      </a:r>
                      <a:endParaRPr lang="el-GR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5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ΣΥΝΟΛΟ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493 min ή  8h 13 min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86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</a:t>
            </a:r>
            <a:r>
              <a:rPr lang="el-GR" dirty="0" smtClean="0"/>
              <a:t>5: Εκτύπωση </a:t>
            </a:r>
            <a:r>
              <a:rPr lang="el-GR" dirty="0"/>
              <a:t>6 </a:t>
            </a:r>
            <a:r>
              <a:rPr lang="el-GR" dirty="0" smtClean="0"/>
              <a:t>εργασιών </a:t>
            </a:r>
            <a:r>
              <a:rPr lang="el-GR" sz="3000" b="0" dirty="0" smtClean="0"/>
              <a:t>1/5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Δεδομένα παραγωγής</a:t>
            </a:r>
            <a:r>
              <a:rPr lang="el-GR" dirty="0" smtClean="0"/>
              <a:t>:</a:t>
            </a:r>
            <a:endParaRPr lang="el-GR" dirty="0"/>
          </a:p>
          <a:p>
            <a:pPr lvl="1"/>
            <a:r>
              <a:rPr lang="el-GR" dirty="0" smtClean="0"/>
              <a:t>Δίχρωμη </a:t>
            </a:r>
            <a:r>
              <a:rPr lang="el-GR" dirty="0"/>
              <a:t>εκτυπωτική μηχανή διάστασης 50x70 </a:t>
            </a:r>
            <a:r>
              <a:rPr lang="el-GR" dirty="0" smtClean="0"/>
              <a:t>εκ.</a:t>
            </a:r>
            <a:endParaRPr lang="el-GR" dirty="0"/>
          </a:p>
          <a:p>
            <a:pPr lvl="1"/>
            <a:r>
              <a:rPr lang="el-GR" dirty="0" smtClean="0"/>
              <a:t>Παραγωγική </a:t>
            </a:r>
            <a:r>
              <a:rPr lang="el-GR" dirty="0"/>
              <a:t>δυναμικότητα: </a:t>
            </a:r>
            <a:r>
              <a:rPr lang="el-GR" dirty="0" smtClean="0"/>
              <a:t>8000 </a:t>
            </a:r>
            <a:r>
              <a:rPr lang="el-GR" dirty="0"/>
              <a:t>φύλλα/ώρα (καθαρός χρόνος παραγωγής).</a:t>
            </a:r>
          </a:p>
          <a:p>
            <a:pPr lvl="1"/>
            <a:r>
              <a:rPr lang="el-GR" dirty="0" smtClean="0"/>
              <a:t>Ώρες </a:t>
            </a:r>
            <a:r>
              <a:rPr lang="el-GR" dirty="0"/>
              <a:t>λειτουργίας ανά ημέρα: 7,5 (450 </a:t>
            </a:r>
            <a:r>
              <a:rPr lang="el-GR" dirty="0" err="1"/>
              <a:t>min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87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</a:t>
            </a:r>
            <a:r>
              <a:rPr lang="el-GR" dirty="0" smtClean="0"/>
              <a:t>5: Εκτύπωση </a:t>
            </a:r>
            <a:r>
              <a:rPr lang="el-GR" dirty="0"/>
              <a:t>6 </a:t>
            </a:r>
            <a:r>
              <a:rPr lang="el-GR" dirty="0" smtClean="0"/>
              <a:t>εργασιών </a:t>
            </a:r>
            <a:r>
              <a:rPr lang="el-GR" sz="3000" b="0" dirty="0" smtClean="0"/>
              <a:t>2/5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Χ</a:t>
            </a:r>
            <a:r>
              <a:rPr lang="el-GR" sz="2400" dirty="0" smtClean="0"/>
              <a:t>ρόνος </a:t>
            </a:r>
            <a:r>
              <a:rPr lang="el-GR" sz="2400" dirty="0"/>
              <a:t>προετοιμασίας: 	</a:t>
            </a:r>
          </a:p>
          <a:p>
            <a:pPr lvl="1">
              <a:spcBef>
                <a:spcPts val="1800"/>
              </a:spcBef>
            </a:pPr>
            <a:r>
              <a:rPr lang="en-US" sz="2400" dirty="0" smtClean="0"/>
              <a:t>M</a:t>
            </a:r>
            <a:r>
              <a:rPr lang="el-GR" sz="2400" dirty="0"/>
              <a:t>ε αλλαγή εκτυπωτικών πλακών: 20 </a:t>
            </a:r>
            <a:r>
              <a:rPr lang="en-US" sz="2400" dirty="0" smtClean="0"/>
              <a:t>min</a:t>
            </a:r>
            <a:r>
              <a:rPr lang="el-GR" sz="2400" dirty="0" smtClean="0"/>
              <a:t>.</a:t>
            </a:r>
            <a:endParaRPr lang="el-GR" sz="2400" dirty="0"/>
          </a:p>
          <a:p>
            <a:pPr lvl="1">
              <a:spcBef>
                <a:spcPts val="1800"/>
              </a:spcBef>
            </a:pPr>
            <a:r>
              <a:rPr lang="en-US" sz="2400" dirty="0" smtClean="0"/>
              <a:t>M</a:t>
            </a:r>
            <a:r>
              <a:rPr lang="el-GR" sz="2400" dirty="0"/>
              <a:t>ε αλλαγή μίας μελάνης: 30 </a:t>
            </a:r>
            <a:r>
              <a:rPr lang="en-US" sz="2400" dirty="0" smtClean="0"/>
              <a:t>min</a:t>
            </a:r>
            <a:r>
              <a:rPr lang="el-GR" sz="2400" dirty="0" smtClean="0"/>
              <a:t>.</a:t>
            </a:r>
            <a:endParaRPr lang="el-GR" sz="2400" dirty="0"/>
          </a:p>
          <a:p>
            <a:pPr lvl="1">
              <a:spcBef>
                <a:spcPts val="1800"/>
              </a:spcBef>
            </a:pPr>
            <a:r>
              <a:rPr lang="en-US" sz="2400" dirty="0" smtClean="0"/>
              <a:t>M</a:t>
            </a:r>
            <a:r>
              <a:rPr lang="el-GR" sz="2400" dirty="0"/>
              <a:t>ε αλλαγή δύο μελανών: 40 </a:t>
            </a:r>
            <a:r>
              <a:rPr lang="en-US" sz="2400" dirty="0" smtClean="0"/>
              <a:t>min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480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Άσκηση 1: </a:t>
            </a:r>
            <a:r>
              <a:rPr lang="el-GR" dirty="0" smtClean="0"/>
              <a:t>Δημιουργία </a:t>
            </a:r>
            <a:r>
              <a:rPr lang="el-GR" dirty="0"/>
              <a:t>κάρτας ανάθεσης εργασίας </a:t>
            </a:r>
            <a:r>
              <a:rPr lang="el-GR" dirty="0" smtClean="0"/>
              <a:t>βιβλιοδετείου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r>
              <a:rPr lang="el-GR" dirty="0" smtClean="0"/>
              <a:t>Κοπτική.</a:t>
            </a:r>
            <a:endParaRPr lang="el-GR" dirty="0"/>
          </a:p>
          <a:p>
            <a:r>
              <a:rPr lang="el-GR" dirty="0"/>
              <a:t>2 </a:t>
            </a:r>
            <a:r>
              <a:rPr lang="el-GR" dirty="0" err="1"/>
              <a:t>Διπλωτικές</a:t>
            </a:r>
            <a:r>
              <a:rPr lang="el-GR" dirty="0"/>
              <a:t>  - μία μηχανή για παράλληλα διπλώματα (8 τσέπες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μία για τυπογραφικά φύλλα έως 64 σελίδες (4 τσέπες 2 τσάπες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Συνθετική τυπογραφικών βιβλίου 8 </a:t>
            </a:r>
            <a:r>
              <a:rPr lang="el-GR" dirty="0" smtClean="0"/>
              <a:t>σταθμών.</a:t>
            </a:r>
            <a:endParaRPr lang="el-GR" dirty="0"/>
          </a:p>
          <a:p>
            <a:r>
              <a:rPr lang="el-GR" dirty="0"/>
              <a:t>2 </a:t>
            </a:r>
            <a:r>
              <a:rPr lang="el-GR" dirty="0" err="1"/>
              <a:t>κλωστοσυρραπτικές</a:t>
            </a:r>
            <a:r>
              <a:rPr lang="el-GR" dirty="0"/>
              <a:t> </a:t>
            </a:r>
            <a:r>
              <a:rPr lang="el-GR" dirty="0" smtClean="0"/>
              <a:t>μηχανές.</a:t>
            </a:r>
            <a:endParaRPr lang="el-GR" dirty="0"/>
          </a:p>
          <a:p>
            <a:r>
              <a:rPr lang="el-GR" dirty="0"/>
              <a:t>Κολλητική μηχανή </a:t>
            </a:r>
            <a:r>
              <a:rPr lang="el-GR" dirty="0" smtClean="0"/>
              <a:t>ημιαυτόματη.</a:t>
            </a:r>
            <a:endParaRPr lang="el-GR" dirty="0"/>
          </a:p>
          <a:p>
            <a:r>
              <a:rPr lang="el-GR" dirty="0"/>
              <a:t>Καρφίτσα (συνθετική 5+1 σταθμών, 2 κεφαλές </a:t>
            </a:r>
            <a:r>
              <a:rPr lang="el-GR" dirty="0" err="1"/>
              <a:t>συρματορραφής</a:t>
            </a:r>
            <a:r>
              <a:rPr lang="el-GR" dirty="0"/>
              <a:t>, </a:t>
            </a:r>
            <a:r>
              <a:rPr lang="el-GR" dirty="0" err="1"/>
              <a:t>τριτομία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Ημιαυτόματη μηχανή </a:t>
            </a:r>
            <a:r>
              <a:rPr lang="el-GR" dirty="0" err="1" smtClean="0"/>
              <a:t>πίκμανσης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852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</a:t>
            </a:r>
            <a:r>
              <a:rPr lang="el-GR" dirty="0" smtClean="0"/>
              <a:t>5: Εκτύπωση </a:t>
            </a:r>
            <a:r>
              <a:rPr lang="el-GR" dirty="0"/>
              <a:t>6 </a:t>
            </a:r>
            <a:r>
              <a:rPr lang="el-GR" dirty="0" smtClean="0"/>
              <a:t>εργασιών </a:t>
            </a:r>
            <a:r>
              <a:rPr lang="el-GR" sz="3000" b="0" dirty="0" smtClean="0"/>
              <a:t>3/5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24536"/>
          </a:xfrm>
        </p:spPr>
        <p:txBody>
          <a:bodyPr/>
          <a:lstStyle/>
          <a:p>
            <a:r>
              <a:rPr lang="el-GR" b="1" dirty="0"/>
              <a:t>Δεδομένα παραγωγής των 6 εργασιών με σειρά εκτύπωσης των χρωμάτων στον 1ο και 2ο </a:t>
            </a:r>
            <a:r>
              <a:rPr lang="el-GR" b="1" dirty="0" smtClean="0"/>
              <a:t>πύργο.</a:t>
            </a:r>
          </a:p>
          <a:p>
            <a:pPr lvl="1"/>
            <a:r>
              <a:rPr lang="el-GR" dirty="0"/>
              <a:t>Α:  10.000 φύλλα </a:t>
            </a:r>
            <a:r>
              <a:rPr lang="en-US" dirty="0"/>
              <a:t>C, </a:t>
            </a:r>
            <a:r>
              <a:rPr lang="en-US" dirty="0" smtClean="0"/>
              <a:t>M</a:t>
            </a:r>
            <a:r>
              <a:rPr lang="el-GR" dirty="0" smtClean="0"/>
              <a:t>.</a:t>
            </a:r>
            <a:endParaRPr lang="en-US" dirty="0"/>
          </a:p>
          <a:p>
            <a:pPr lvl="1"/>
            <a:r>
              <a:rPr lang="en-US" dirty="0"/>
              <a:t>B:  10.000 </a:t>
            </a:r>
            <a:r>
              <a:rPr lang="el-GR" dirty="0"/>
              <a:t>φύλλα </a:t>
            </a:r>
            <a:r>
              <a:rPr lang="en-US" dirty="0"/>
              <a:t>K, </a:t>
            </a:r>
            <a:r>
              <a:rPr lang="en-US" dirty="0" smtClean="0"/>
              <a:t>Y</a:t>
            </a:r>
            <a:r>
              <a:rPr lang="el-GR" dirty="0" smtClean="0"/>
              <a:t>.</a:t>
            </a:r>
            <a:endParaRPr lang="en-US" dirty="0"/>
          </a:p>
          <a:p>
            <a:pPr lvl="1"/>
            <a:r>
              <a:rPr lang="el-GR" dirty="0"/>
              <a:t>Γ:   20.000 φύλλα </a:t>
            </a:r>
            <a:r>
              <a:rPr lang="en-US" dirty="0"/>
              <a:t>K, </a:t>
            </a:r>
            <a:r>
              <a:rPr lang="en-US" dirty="0" smtClean="0"/>
              <a:t>M</a:t>
            </a:r>
            <a:r>
              <a:rPr lang="el-GR" dirty="0" smtClean="0"/>
              <a:t>.</a:t>
            </a:r>
            <a:endParaRPr lang="en-US" dirty="0"/>
          </a:p>
          <a:p>
            <a:pPr lvl="1"/>
            <a:r>
              <a:rPr lang="el-GR" dirty="0"/>
              <a:t>Δ:  18.000 φύλλα </a:t>
            </a:r>
            <a:r>
              <a:rPr lang="en-US" dirty="0"/>
              <a:t>C, </a:t>
            </a:r>
            <a:r>
              <a:rPr lang="en-US" dirty="0" smtClean="0"/>
              <a:t>Y</a:t>
            </a:r>
            <a:r>
              <a:rPr lang="el-GR" dirty="0" smtClean="0"/>
              <a:t>.</a:t>
            </a:r>
            <a:endParaRPr lang="en-US" dirty="0"/>
          </a:p>
          <a:p>
            <a:pPr lvl="1"/>
            <a:r>
              <a:rPr lang="el-GR" dirty="0"/>
              <a:t>Ε:   35.000 φύλλα  </a:t>
            </a:r>
            <a:r>
              <a:rPr lang="en-US" dirty="0"/>
              <a:t>Pantone 228, Pantone </a:t>
            </a:r>
            <a:r>
              <a:rPr lang="en-US" dirty="0" smtClean="0"/>
              <a:t>136</a:t>
            </a:r>
            <a:r>
              <a:rPr lang="el-GR" dirty="0" smtClean="0"/>
              <a:t>.</a:t>
            </a:r>
            <a:endParaRPr lang="en-US" dirty="0"/>
          </a:p>
          <a:p>
            <a:pPr lvl="1"/>
            <a:r>
              <a:rPr lang="el-GR" dirty="0"/>
              <a:t>ΣΤ: 28.000 φύλλα  Μ, </a:t>
            </a:r>
            <a:r>
              <a:rPr lang="en-US" dirty="0"/>
              <a:t>Pantone </a:t>
            </a:r>
            <a:r>
              <a:rPr lang="en-US" dirty="0" smtClean="0"/>
              <a:t>122</a:t>
            </a:r>
            <a:r>
              <a:rPr lang="el-GR" dirty="0" smtClean="0"/>
              <a:t>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950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</a:t>
            </a:r>
            <a:r>
              <a:rPr lang="el-GR" dirty="0" smtClean="0"/>
              <a:t>5: Εκτύπωση </a:t>
            </a:r>
            <a:r>
              <a:rPr lang="el-GR" dirty="0"/>
              <a:t>6 </a:t>
            </a:r>
            <a:r>
              <a:rPr lang="el-GR" dirty="0" smtClean="0"/>
              <a:t>εργασιών </a:t>
            </a:r>
            <a:r>
              <a:rPr lang="el-GR" sz="3000" b="0" dirty="0" smtClean="0"/>
              <a:t>4/5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792088"/>
          </a:xfrm>
        </p:spPr>
        <p:txBody>
          <a:bodyPr/>
          <a:lstStyle/>
          <a:p>
            <a:r>
              <a:rPr lang="el-GR" b="1" dirty="0" smtClean="0"/>
              <a:t>Κατανομή των εργασιών - Πίνακας 1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664796"/>
              </p:ext>
            </p:extLst>
          </p:nvPr>
        </p:nvGraphicFramePr>
        <p:xfrm>
          <a:off x="708660" y="1953032"/>
          <a:ext cx="7726680" cy="421227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040380"/>
                <a:gridCol w="2286000"/>
                <a:gridCol w="2400300"/>
              </a:tblGrid>
              <a:tr h="4022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Αριθμός εργασίας</a:t>
                      </a:r>
                      <a:endParaRPr lang="el-GR" sz="2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1ος Πύργος</a:t>
                      </a:r>
                      <a:endParaRPr lang="el-GR" sz="2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2ος Πύργος</a:t>
                      </a:r>
                      <a:endParaRPr lang="el-GR" sz="2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Δ</a:t>
                      </a:r>
                      <a:endParaRPr lang="el-GR" sz="2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C</a:t>
                      </a:r>
                      <a:endParaRPr lang="el-GR" sz="2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Y</a:t>
                      </a:r>
                      <a:endParaRPr lang="el-GR" sz="20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Α</a:t>
                      </a:r>
                      <a:endParaRPr lang="el-GR" sz="2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C</a:t>
                      </a:r>
                      <a:endParaRPr lang="el-GR" sz="2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M</a:t>
                      </a:r>
                      <a:endParaRPr lang="el-GR" sz="20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Γ</a:t>
                      </a:r>
                      <a:endParaRPr lang="el-GR" sz="2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K</a:t>
                      </a:r>
                      <a:endParaRPr lang="el-GR" sz="2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M</a:t>
                      </a:r>
                      <a:endParaRPr lang="el-GR" sz="20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Β</a:t>
                      </a:r>
                      <a:endParaRPr lang="el-GR" sz="2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K</a:t>
                      </a:r>
                      <a:endParaRPr lang="el-GR" sz="2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Y</a:t>
                      </a:r>
                      <a:endParaRPr lang="el-GR" sz="20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Ε</a:t>
                      </a:r>
                      <a:endParaRPr lang="el-GR" sz="2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M</a:t>
                      </a:r>
                      <a:endParaRPr lang="el-GR" sz="2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Pantone</a:t>
                      </a:r>
                      <a:r>
                        <a:rPr lang="el-GR" sz="20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 122</a:t>
                      </a:r>
                      <a:endParaRPr lang="el-GR" sz="20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ΣΤ</a:t>
                      </a:r>
                      <a:endParaRPr lang="el-GR" sz="2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l-GR" sz="2000" b="1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Pantone</a:t>
                      </a:r>
                      <a:r>
                        <a:rPr lang="el-GR" sz="20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 228</a:t>
                      </a:r>
                      <a:endParaRPr lang="el-GR" sz="20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Pantone</a:t>
                      </a:r>
                      <a:r>
                        <a:rPr lang="el-GR" sz="20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 136</a:t>
                      </a:r>
                      <a:endParaRPr lang="el-GR" sz="2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87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</a:t>
            </a:r>
            <a:r>
              <a:rPr lang="el-GR" dirty="0" smtClean="0"/>
              <a:t>5: Εκτύπωση </a:t>
            </a:r>
            <a:r>
              <a:rPr lang="el-GR" dirty="0"/>
              <a:t>6 </a:t>
            </a:r>
            <a:r>
              <a:rPr lang="el-GR" dirty="0" smtClean="0"/>
              <a:t>εργασιών </a:t>
            </a:r>
            <a:r>
              <a:rPr lang="el-GR" sz="3000" b="0" dirty="0" smtClean="0"/>
              <a:t>5/5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648072"/>
          </a:xfrm>
        </p:spPr>
        <p:txBody>
          <a:bodyPr/>
          <a:lstStyle/>
          <a:p>
            <a:r>
              <a:rPr lang="el-GR" b="1" dirty="0" smtClean="0"/>
              <a:t>Κατανομή των εργασιών - Πίνακας 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151045"/>
              </p:ext>
            </p:extLst>
          </p:nvPr>
        </p:nvGraphicFramePr>
        <p:xfrm>
          <a:off x="457200" y="1916832"/>
          <a:ext cx="8229600" cy="438912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723751"/>
                <a:gridCol w="2100971"/>
                <a:gridCol w="2148721"/>
                <a:gridCol w="2256157"/>
              </a:tblGrid>
              <a:tr h="7735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Αριθμός</a:t>
                      </a:r>
                      <a:endParaRPr lang="el-GR" sz="18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εργασίας</a:t>
                      </a:r>
                      <a:endParaRPr lang="el-GR" sz="18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62" marR="6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Χρόνος προετοιμασίας - αλλαγών</a:t>
                      </a:r>
                      <a:endParaRPr lang="el-GR" sz="18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62" marR="6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Χρόνος παραγωγής</a:t>
                      </a:r>
                      <a:endParaRPr lang="el-GR" sz="18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62" marR="6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Συνολικός χρόνος</a:t>
                      </a:r>
                      <a:endParaRPr lang="el-GR" sz="18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62" marR="6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78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Δ</a:t>
                      </a:r>
                      <a:endParaRPr lang="el-GR" sz="18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62" marR="6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20 </a:t>
                      </a:r>
                      <a:r>
                        <a:rPr lang="el-GR" sz="1800" b="1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min</a:t>
                      </a:r>
                      <a:endParaRPr lang="el-GR" sz="18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62" marR="6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135 </a:t>
                      </a:r>
                      <a:r>
                        <a:rPr lang="el-GR" sz="1800" b="1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min</a:t>
                      </a:r>
                      <a:endParaRPr lang="el-GR" sz="18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62" marR="6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155 </a:t>
                      </a:r>
                      <a:r>
                        <a:rPr lang="el-GR" sz="1800" b="1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min</a:t>
                      </a:r>
                      <a:endParaRPr lang="el-GR" sz="18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62" marR="6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6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Α</a:t>
                      </a:r>
                      <a:endParaRPr lang="el-GR" sz="18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62" marR="6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30 </a:t>
                      </a:r>
                      <a:r>
                        <a:rPr lang="el-GR" sz="1800" b="1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min</a:t>
                      </a:r>
                      <a:endParaRPr lang="el-GR" sz="18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18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62" marR="6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75 </a:t>
                      </a:r>
                      <a:r>
                        <a:rPr lang="el-GR" sz="1800" b="1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min</a:t>
                      </a:r>
                      <a:endParaRPr lang="el-GR" sz="18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62" marR="6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105 </a:t>
                      </a:r>
                      <a:r>
                        <a:rPr lang="el-GR" sz="1800" b="1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min</a:t>
                      </a:r>
                      <a:endParaRPr lang="el-GR" sz="18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62" marR="6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6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Γ</a:t>
                      </a:r>
                      <a:endParaRPr lang="el-GR" sz="18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62" marR="6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30 </a:t>
                      </a:r>
                      <a:r>
                        <a:rPr lang="el-GR" sz="1800" b="1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min</a:t>
                      </a:r>
                      <a:endParaRPr lang="el-GR" sz="18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18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62" marR="6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150 </a:t>
                      </a:r>
                      <a:r>
                        <a:rPr lang="el-GR" sz="1800" b="1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min</a:t>
                      </a:r>
                      <a:endParaRPr lang="el-GR" sz="18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62" marR="6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180 </a:t>
                      </a:r>
                      <a:r>
                        <a:rPr lang="el-GR" sz="1800" b="1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min</a:t>
                      </a:r>
                      <a:endParaRPr lang="el-GR" sz="18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62" marR="6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6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Β</a:t>
                      </a:r>
                      <a:endParaRPr lang="el-GR" sz="18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62" marR="6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30 </a:t>
                      </a:r>
                      <a:r>
                        <a:rPr lang="el-GR" sz="1800" b="1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min</a:t>
                      </a:r>
                      <a:endParaRPr lang="el-GR" sz="18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18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62" marR="6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75 </a:t>
                      </a:r>
                      <a:r>
                        <a:rPr lang="el-GR" sz="1800" b="1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min</a:t>
                      </a:r>
                      <a:endParaRPr lang="el-GR" sz="18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62" marR="6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105 </a:t>
                      </a:r>
                      <a:r>
                        <a:rPr lang="el-GR" sz="1800" b="1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min</a:t>
                      </a:r>
                      <a:endParaRPr lang="el-GR" sz="18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62" marR="6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6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Ε</a:t>
                      </a:r>
                      <a:endParaRPr lang="el-GR" sz="18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62" marR="6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40 </a:t>
                      </a:r>
                      <a:r>
                        <a:rPr lang="el-GR" sz="1800" b="1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min</a:t>
                      </a:r>
                      <a:endParaRPr lang="el-GR" sz="18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18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62" marR="6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263 </a:t>
                      </a:r>
                      <a:r>
                        <a:rPr lang="el-GR" sz="1800" b="1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min</a:t>
                      </a:r>
                      <a:endParaRPr lang="el-GR" sz="18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62" marR="6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303 </a:t>
                      </a:r>
                      <a:r>
                        <a:rPr lang="el-GR" sz="1800" b="1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min</a:t>
                      </a:r>
                      <a:endParaRPr lang="el-GR" sz="18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62" marR="6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6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ΣΤ</a:t>
                      </a:r>
                      <a:endParaRPr lang="el-GR" sz="18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62" marR="6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40 </a:t>
                      </a:r>
                      <a:r>
                        <a:rPr lang="el-GR" sz="1800" b="1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min</a:t>
                      </a:r>
                      <a:endParaRPr lang="el-GR" sz="18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18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62" marR="6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210 </a:t>
                      </a:r>
                      <a:r>
                        <a:rPr lang="el-GR" sz="1800" b="1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min</a:t>
                      </a:r>
                      <a:endParaRPr lang="el-GR" sz="18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62" marR="6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250 </a:t>
                      </a:r>
                      <a:r>
                        <a:rPr lang="el-GR" sz="1800" b="1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min</a:t>
                      </a:r>
                      <a:endParaRPr lang="el-GR" sz="18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62" marR="6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6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ΣΥΝΟΛΟ</a:t>
                      </a:r>
                      <a:endParaRPr lang="el-GR" sz="18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62" marR="6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18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62" marR="6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18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62" marR="6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1098 </a:t>
                      </a:r>
                      <a:r>
                        <a:rPr lang="el-GR" sz="1800" b="1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min</a:t>
                      </a: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 ή </a:t>
                      </a:r>
                      <a:endParaRPr lang="el-GR" sz="18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18h 18 </a:t>
                      </a:r>
                      <a:r>
                        <a:rPr lang="el-GR" sz="1800" b="1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min</a:t>
                      </a:r>
                      <a:endParaRPr lang="el-GR" sz="18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462" marR="6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06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Αναστάσιος Πολίτης 2014. </a:t>
            </a:r>
            <a:r>
              <a:rPr lang="el-GR" sz="2000" dirty="0"/>
              <a:t>Αναστάσιος Πολίτης. «Διαχείριση παραγωγής εντύπου υλικού. </a:t>
            </a:r>
            <a:r>
              <a:rPr lang="el-GR" sz="2000" dirty="0" smtClean="0"/>
              <a:t>Ενότητα 13</a:t>
            </a:r>
            <a:r>
              <a:rPr lang="en-US" sz="2000" dirty="0" smtClean="0"/>
              <a:t>:</a:t>
            </a:r>
            <a:r>
              <a:rPr lang="el-GR" sz="2000" dirty="0"/>
              <a:t> Ασκήσεις στην διαχείριση παραγωγής γραφικών τεχνών».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 smtClean="0"/>
              <a:t>Επίλυση Άσκησης </a:t>
            </a:r>
            <a:r>
              <a:rPr lang="el-GR" dirty="0"/>
              <a:t>1: </a:t>
            </a:r>
            <a:r>
              <a:rPr lang="el-GR" dirty="0" smtClean="0"/>
              <a:t>Δημιουργία </a:t>
            </a:r>
            <a:r>
              <a:rPr lang="el-GR" dirty="0"/>
              <a:t>κάρτας ανάθεσης εργασίας </a:t>
            </a:r>
            <a:r>
              <a:rPr lang="el-GR" dirty="0" smtClean="0"/>
              <a:t>βιβλιοδετείου </a:t>
            </a:r>
            <a:r>
              <a:rPr lang="el-GR" sz="3000" b="0" dirty="0" smtClean="0"/>
              <a:t>1/7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r>
              <a:rPr lang="el-GR" b="1" dirty="0"/>
              <a:t>Πως σκεφτόμαστε:</a:t>
            </a:r>
          </a:p>
          <a:p>
            <a:pPr marL="355600" indent="0">
              <a:spcBef>
                <a:spcPts val="300"/>
              </a:spcBef>
              <a:buNone/>
            </a:pPr>
            <a:r>
              <a:rPr lang="el-GR" dirty="0" smtClean="0"/>
              <a:t>Από </a:t>
            </a:r>
            <a:r>
              <a:rPr lang="el-GR" dirty="0"/>
              <a:t>τη στιγμή που έχουμε περιγράψει τις μηχανές και τα συστήματα παραγωγής που διαθέτουμε, καταγράφουμε τα είδη των εργασιών που μπορούν να πραγματοποιηθούν.</a:t>
            </a:r>
          </a:p>
          <a:p>
            <a:pPr marL="355600" indent="0">
              <a:buNone/>
            </a:pPr>
            <a:r>
              <a:rPr lang="el-GR" dirty="0" smtClean="0"/>
              <a:t>Προϋπόθεση </a:t>
            </a:r>
            <a:r>
              <a:rPr lang="el-GR" dirty="0"/>
              <a:t>είναι η πλήρης γνώση των δυνατοτήτων του εξοπλισμού, </a:t>
            </a:r>
            <a:r>
              <a:rPr lang="el-GR" dirty="0" smtClean="0"/>
              <a:t>οι </a:t>
            </a:r>
            <a:r>
              <a:rPr lang="el-GR" dirty="0"/>
              <a:t>χρόνοι παραγωγής και αλλαγών και η ροή εργασίας στο βιβλιοδετείο.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35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 smtClean="0"/>
              <a:t>Επίλυση Άσκησης </a:t>
            </a:r>
            <a:r>
              <a:rPr lang="el-GR" dirty="0"/>
              <a:t>1: </a:t>
            </a:r>
            <a:r>
              <a:rPr lang="el-GR" dirty="0" smtClean="0"/>
              <a:t>Δημιουργία </a:t>
            </a:r>
            <a:r>
              <a:rPr lang="el-GR" dirty="0"/>
              <a:t>κάρτας ανάθεσης εργασίας </a:t>
            </a:r>
            <a:r>
              <a:rPr lang="el-GR" dirty="0" smtClean="0"/>
              <a:t>βιβλιοδετείου </a:t>
            </a:r>
            <a:r>
              <a:rPr lang="el-GR" sz="3000" b="0" dirty="0" smtClean="0"/>
              <a:t>2/7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Autofit/>
          </a:bodyPr>
          <a:lstStyle/>
          <a:p>
            <a:r>
              <a:rPr lang="el-GR" b="1" dirty="0" smtClean="0"/>
              <a:t>Περιγραφή </a:t>
            </a:r>
            <a:r>
              <a:rPr lang="el-GR" b="1" dirty="0"/>
              <a:t>των εργασιών του βιβλιοδετείου</a:t>
            </a:r>
          </a:p>
          <a:p>
            <a:pPr lvl="1"/>
            <a:r>
              <a:rPr lang="el-GR" dirty="0" smtClean="0"/>
              <a:t>Κοπή φύλλων </a:t>
            </a:r>
            <a:r>
              <a:rPr lang="el-GR" dirty="0"/>
              <a:t>(Κοπτική</a:t>
            </a:r>
            <a:r>
              <a:rPr lang="el-GR" dirty="0" smtClean="0"/>
              <a:t>).</a:t>
            </a:r>
            <a:endParaRPr lang="el-GR" dirty="0"/>
          </a:p>
          <a:p>
            <a:pPr lvl="1"/>
            <a:r>
              <a:rPr lang="el-GR" dirty="0" smtClean="0"/>
              <a:t>Ξάκρισμα </a:t>
            </a:r>
            <a:r>
              <a:rPr lang="el-GR" dirty="0"/>
              <a:t>τελικών εντύπων (Κοπτική</a:t>
            </a:r>
            <a:r>
              <a:rPr lang="el-GR" dirty="0" smtClean="0"/>
              <a:t>).</a:t>
            </a:r>
            <a:endParaRPr lang="el-GR" dirty="0"/>
          </a:p>
          <a:p>
            <a:pPr lvl="1"/>
            <a:r>
              <a:rPr lang="el-GR" dirty="0" smtClean="0"/>
              <a:t>Δίπλωση </a:t>
            </a:r>
            <a:r>
              <a:rPr lang="el-GR" dirty="0"/>
              <a:t>τυπωμένων φύλλων χαρτιού σε μορφή φυλλαδίων, χαρτών και τυπογραφικών </a:t>
            </a:r>
            <a:r>
              <a:rPr lang="el-GR" dirty="0" smtClean="0"/>
              <a:t>φύλλων.</a:t>
            </a:r>
            <a:endParaRPr lang="el-GR" dirty="0"/>
          </a:p>
          <a:p>
            <a:pPr lvl="1"/>
            <a:r>
              <a:rPr lang="el-GR" dirty="0" smtClean="0"/>
              <a:t>Σύνθεση </a:t>
            </a:r>
            <a:r>
              <a:rPr lang="el-GR" dirty="0"/>
              <a:t>σωμάτων εντύπων για έντυπα και βιβλία με ράχη με μαλακό εξώφυλλο (</a:t>
            </a:r>
            <a:r>
              <a:rPr lang="el-GR" dirty="0" err="1"/>
              <a:t>soft</a:t>
            </a:r>
            <a:r>
              <a:rPr lang="el-GR" dirty="0"/>
              <a:t> </a:t>
            </a:r>
            <a:r>
              <a:rPr lang="el-GR" dirty="0" err="1"/>
              <a:t>cover</a:t>
            </a:r>
            <a:r>
              <a:rPr lang="el-GR" dirty="0"/>
              <a:t>)  ή </a:t>
            </a:r>
            <a:r>
              <a:rPr lang="el-GR" dirty="0" smtClean="0"/>
              <a:t>σκληρό </a:t>
            </a:r>
            <a:r>
              <a:rPr lang="el-GR" dirty="0"/>
              <a:t>κάλυμμα (</a:t>
            </a:r>
            <a:r>
              <a:rPr lang="el-GR" dirty="0" err="1"/>
              <a:t>hard</a:t>
            </a:r>
            <a:r>
              <a:rPr lang="el-GR" dirty="0"/>
              <a:t> </a:t>
            </a:r>
            <a:r>
              <a:rPr lang="el-GR" dirty="0" err="1"/>
              <a:t>cover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713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 smtClean="0"/>
              <a:t>Επίλυση Άσκησης </a:t>
            </a:r>
            <a:r>
              <a:rPr lang="el-GR" dirty="0"/>
              <a:t>1: </a:t>
            </a:r>
            <a:r>
              <a:rPr lang="el-GR" dirty="0" smtClean="0"/>
              <a:t>Δημιουργία </a:t>
            </a:r>
            <a:r>
              <a:rPr lang="el-GR" dirty="0"/>
              <a:t>κάρτας ανάθεσης εργασίας </a:t>
            </a:r>
            <a:r>
              <a:rPr lang="el-GR" dirty="0" smtClean="0"/>
              <a:t>βιβλιοδετείου </a:t>
            </a:r>
            <a:r>
              <a:rPr lang="el-GR" sz="3000" b="0" dirty="0" smtClean="0"/>
              <a:t>3/7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Autofit/>
          </a:bodyPr>
          <a:lstStyle/>
          <a:p>
            <a:r>
              <a:rPr lang="el-GR" b="1" dirty="0" smtClean="0"/>
              <a:t>Περιγραφή </a:t>
            </a:r>
            <a:r>
              <a:rPr lang="el-GR" b="1" dirty="0"/>
              <a:t>των εργασιών του </a:t>
            </a:r>
            <a:r>
              <a:rPr lang="el-GR" b="1" dirty="0" smtClean="0"/>
              <a:t>βιβλιοδετείου </a:t>
            </a:r>
            <a:r>
              <a:rPr lang="el-GR" dirty="0" smtClean="0"/>
              <a:t>(συνέχεια)</a:t>
            </a:r>
            <a:endParaRPr lang="el-GR" dirty="0"/>
          </a:p>
          <a:p>
            <a:pPr lvl="1"/>
            <a:r>
              <a:rPr lang="el-GR" dirty="0" err="1" smtClean="0"/>
              <a:t>Πίκμανση</a:t>
            </a:r>
            <a:r>
              <a:rPr lang="el-GR" dirty="0" smtClean="0"/>
              <a:t> </a:t>
            </a:r>
            <a:r>
              <a:rPr lang="el-GR" dirty="0"/>
              <a:t>εξωφύλλων </a:t>
            </a:r>
            <a:r>
              <a:rPr lang="el-GR" dirty="0" smtClean="0"/>
              <a:t>βιβλίων.</a:t>
            </a:r>
            <a:endParaRPr lang="el-GR" dirty="0"/>
          </a:p>
          <a:p>
            <a:pPr lvl="1"/>
            <a:r>
              <a:rPr lang="el-GR" dirty="0" err="1" smtClean="0"/>
              <a:t>Κλωστορραφή</a:t>
            </a:r>
            <a:r>
              <a:rPr lang="el-GR" dirty="0" smtClean="0"/>
              <a:t> </a:t>
            </a:r>
            <a:r>
              <a:rPr lang="el-GR" dirty="0"/>
              <a:t>σωμάτων εντύπων – </a:t>
            </a:r>
            <a:r>
              <a:rPr lang="el-GR" dirty="0" smtClean="0"/>
              <a:t>βιβλίων.</a:t>
            </a:r>
            <a:endParaRPr lang="el-GR" dirty="0"/>
          </a:p>
          <a:p>
            <a:pPr lvl="1"/>
            <a:r>
              <a:rPr lang="el-GR" dirty="0" smtClean="0"/>
              <a:t>Βιβλιοδεσία </a:t>
            </a:r>
            <a:r>
              <a:rPr lang="el-GR" dirty="0"/>
              <a:t>εντύπων με μαλακό εξώφυλλο (</a:t>
            </a:r>
            <a:r>
              <a:rPr lang="el-GR" dirty="0" err="1"/>
              <a:t>perfect</a:t>
            </a:r>
            <a:r>
              <a:rPr lang="el-GR" dirty="0"/>
              <a:t> </a:t>
            </a:r>
            <a:r>
              <a:rPr lang="el-GR" dirty="0" err="1"/>
              <a:t>binding</a:t>
            </a:r>
            <a:r>
              <a:rPr lang="el-GR" dirty="0" smtClean="0"/>
              <a:t>).</a:t>
            </a:r>
            <a:endParaRPr lang="el-GR" dirty="0"/>
          </a:p>
          <a:p>
            <a:pPr lvl="1"/>
            <a:r>
              <a:rPr lang="el-GR" dirty="0" smtClean="0"/>
              <a:t>Βιβλιοδεσία </a:t>
            </a:r>
            <a:r>
              <a:rPr lang="el-GR" dirty="0"/>
              <a:t>εντύπων τύπου τετραδίου ή «καρφίτσα» με σύνθεση των τυπογραφικών, </a:t>
            </a:r>
            <a:r>
              <a:rPr lang="el-GR" dirty="0" err="1"/>
              <a:t>συρματορραφή</a:t>
            </a:r>
            <a:r>
              <a:rPr lang="el-GR" dirty="0"/>
              <a:t> και </a:t>
            </a:r>
            <a:r>
              <a:rPr lang="el-GR" dirty="0" err="1" smtClean="0"/>
              <a:t>τριτομία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44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 smtClean="0"/>
              <a:t>Επίλυση Άσκησης </a:t>
            </a:r>
            <a:r>
              <a:rPr lang="el-GR" dirty="0"/>
              <a:t>1: </a:t>
            </a:r>
            <a:r>
              <a:rPr lang="el-GR" dirty="0" smtClean="0"/>
              <a:t>Δημιουργία </a:t>
            </a:r>
            <a:r>
              <a:rPr lang="el-GR" dirty="0"/>
              <a:t>κάρτας ανάθεσης εργασίας </a:t>
            </a:r>
            <a:r>
              <a:rPr lang="el-GR" dirty="0" smtClean="0"/>
              <a:t>βιβλιοδετείου </a:t>
            </a:r>
            <a:r>
              <a:rPr lang="el-GR" sz="3000" b="0" dirty="0" smtClean="0"/>
              <a:t>4/7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152128"/>
          </a:xfrm>
        </p:spPr>
        <p:txBody>
          <a:bodyPr/>
          <a:lstStyle/>
          <a:p>
            <a:r>
              <a:rPr lang="el-GR" b="1" dirty="0"/>
              <a:t>Κάρτα ανάθεσης εργασίας του βιβλιοδετείου  - </a:t>
            </a:r>
            <a:endParaRPr lang="el-GR" dirty="0"/>
          </a:p>
          <a:p>
            <a:pPr marL="355600" indent="0">
              <a:spcBef>
                <a:spcPts val="0"/>
              </a:spcBef>
              <a:buNone/>
            </a:pPr>
            <a:r>
              <a:rPr lang="en-US" b="1" dirty="0" smtClean="0"/>
              <a:t>A</a:t>
            </a:r>
            <a:r>
              <a:rPr lang="el-GR" b="1" dirty="0"/>
              <a:t>΄ περιοχή: Στοιχεία πελάτη και εργασίας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392286"/>
              </p:ext>
            </p:extLst>
          </p:nvPr>
        </p:nvGraphicFramePr>
        <p:xfrm>
          <a:off x="457200" y="2455206"/>
          <a:ext cx="8229599" cy="2652857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721614"/>
                <a:gridCol w="2299874"/>
                <a:gridCol w="2208111"/>
              </a:tblGrid>
              <a:tr h="334527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Πελάτης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Δεδομένα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Παρατηρήσεις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665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Αριθμός εργασίας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177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Είδος εργασίας</a:t>
                      </a:r>
                      <a:endParaRPr lang="el-GR" sz="2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30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Ημερομηνία εισόδου στην παραγωγή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30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Ημερομηνία παράδοσης της εργασίας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99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 smtClean="0"/>
              <a:t>Επίλυση Άσκησης </a:t>
            </a:r>
            <a:r>
              <a:rPr lang="el-GR" dirty="0"/>
              <a:t>1: </a:t>
            </a:r>
            <a:r>
              <a:rPr lang="el-GR" dirty="0" smtClean="0"/>
              <a:t>Δημιουργία </a:t>
            </a:r>
            <a:r>
              <a:rPr lang="el-GR" dirty="0"/>
              <a:t>κάρτας ανάθεσης εργασίας </a:t>
            </a:r>
            <a:r>
              <a:rPr lang="el-GR" dirty="0" smtClean="0"/>
              <a:t>βιβλιοδετείου </a:t>
            </a:r>
            <a:r>
              <a:rPr lang="el-GR" sz="3000" b="0" dirty="0" smtClean="0"/>
              <a:t>5/7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720080"/>
          </a:xfrm>
        </p:spPr>
        <p:txBody>
          <a:bodyPr/>
          <a:lstStyle/>
          <a:p>
            <a:r>
              <a:rPr lang="en-US" b="1" dirty="0" smtClean="0"/>
              <a:t>B</a:t>
            </a:r>
            <a:r>
              <a:rPr lang="el-GR" b="1" dirty="0" smtClean="0"/>
              <a:t>΄ περιοχή</a:t>
            </a:r>
            <a:r>
              <a:rPr lang="en-US" b="1" dirty="0" smtClean="0"/>
              <a:t>: </a:t>
            </a:r>
            <a:r>
              <a:rPr lang="el-GR" b="1" dirty="0" smtClean="0"/>
              <a:t>Στοιχεία </a:t>
            </a:r>
            <a:r>
              <a:rPr lang="el-GR" b="1" dirty="0"/>
              <a:t>και περιγραφή των δεδομένων παραγωγής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190817"/>
              </p:ext>
            </p:extLst>
          </p:nvPr>
        </p:nvGraphicFramePr>
        <p:xfrm>
          <a:off x="457200" y="2284571"/>
          <a:ext cx="8229600" cy="276251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355615"/>
                <a:gridCol w="3873985"/>
              </a:tblGrid>
              <a:tr h="362968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Είδος εντύπου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821" marR="6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821" marR="6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36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Αριθμός εντύπων/φύλλων τυπογραφικών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821" marR="6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821" marR="6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629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Περιγραφή εργασιών 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821" marR="6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821" marR="6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968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Παρατηρήσεις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821" marR="6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821" marR="6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80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 smtClean="0"/>
              <a:t>Επίλυση Άσκησης </a:t>
            </a:r>
            <a:r>
              <a:rPr lang="el-GR" dirty="0"/>
              <a:t>1: </a:t>
            </a:r>
            <a:r>
              <a:rPr lang="el-GR" dirty="0" smtClean="0"/>
              <a:t>Δημιουργία </a:t>
            </a:r>
            <a:r>
              <a:rPr lang="el-GR" dirty="0"/>
              <a:t>κάρτας ανάθεσης εργασίας </a:t>
            </a:r>
            <a:r>
              <a:rPr lang="el-GR" dirty="0" smtClean="0"/>
              <a:t>βιβλιοδετείου </a:t>
            </a:r>
            <a:r>
              <a:rPr lang="el-GR" sz="3000" b="0" dirty="0" smtClean="0"/>
              <a:t>6/7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720080"/>
          </a:xfrm>
        </p:spPr>
        <p:txBody>
          <a:bodyPr/>
          <a:lstStyle/>
          <a:p>
            <a:r>
              <a:rPr lang="el-GR" b="1" dirty="0" smtClean="0"/>
              <a:t>Γ΄ περιοχή-1: Περιγραφή δεδομένων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266891"/>
              </p:ext>
            </p:extLst>
          </p:nvPr>
        </p:nvGraphicFramePr>
        <p:xfrm>
          <a:off x="714401" y="2016236"/>
          <a:ext cx="7715199" cy="450910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071802"/>
                <a:gridCol w="2514093"/>
                <a:gridCol w="2129304"/>
              </a:tblGrid>
              <a:tr h="40991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Μηχανή 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Είδος επεξεργασίας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Παρατηρήσεις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991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Κοπτική 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91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Διπλωτική</a:t>
                      </a: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 φυλλαδίων 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83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Διπλωτική</a:t>
                      </a: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 για τυπογραφικά φύλλα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91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Συνθετική σωμάτων 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91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Κλωστοραπτική</a:t>
                      </a: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 1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91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Κλωστοραπτική</a:t>
                      </a: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 2 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91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Κολλητική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91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Καρφίτσα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91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Πίκμανση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25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 smtClean="0"/>
              <a:t>Επίλυση Άσκησης </a:t>
            </a:r>
            <a:r>
              <a:rPr lang="el-GR" dirty="0"/>
              <a:t>1: </a:t>
            </a:r>
            <a:r>
              <a:rPr lang="el-GR" dirty="0" smtClean="0"/>
              <a:t>Δημιουργία </a:t>
            </a:r>
            <a:r>
              <a:rPr lang="el-GR" dirty="0"/>
              <a:t>κάρτας ανάθεσης εργασίας </a:t>
            </a:r>
            <a:r>
              <a:rPr lang="el-GR" dirty="0" smtClean="0"/>
              <a:t>βιβλιοδετείου </a:t>
            </a:r>
            <a:r>
              <a:rPr lang="el-GR" sz="3000" b="0" dirty="0" smtClean="0"/>
              <a:t>7/7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720080"/>
          </a:xfrm>
        </p:spPr>
        <p:txBody>
          <a:bodyPr/>
          <a:lstStyle/>
          <a:p>
            <a:r>
              <a:rPr lang="el-GR" b="1" dirty="0" smtClean="0"/>
              <a:t>Γ΄ περιοχή-2</a:t>
            </a:r>
            <a:r>
              <a:rPr lang="el-GR" b="1" dirty="0"/>
              <a:t>: Καταγραφή στοιχείων παραγωγής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078494"/>
              </p:ext>
            </p:extLst>
          </p:nvPr>
        </p:nvGraphicFramePr>
        <p:xfrm>
          <a:off x="457200" y="1979771"/>
          <a:ext cx="8377696" cy="447356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033074"/>
                <a:gridCol w="1802876"/>
                <a:gridCol w="1660296"/>
                <a:gridCol w="1881450"/>
              </a:tblGrid>
              <a:tr h="74559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Μηχανή 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31" marR="63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Ημέρα και ώρα εισόδου 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31" marR="63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Ημέρα και ώρα εξόδου 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31" marR="63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Παρατηρήσεις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31" marR="63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279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Κοπτική 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31" marR="63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31" marR="63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31" marR="63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31" marR="63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79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Διπλωτική</a:t>
                      </a: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 φυλλαδίων 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31" marR="63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31" marR="63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31" marR="63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31" marR="63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59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Διπλωτική</a:t>
                      </a: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 για τυπογραφικά φύλλα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31" marR="63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31" marR="63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31" marR="63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31" marR="63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79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Συνθετική σωμάτων 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31" marR="63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31" marR="63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31" marR="63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31" marR="63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79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Κλωστοραπτική</a:t>
                      </a: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 1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31" marR="63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31" marR="63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31" marR="63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31" marR="63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79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Κλωστοραπτική</a:t>
                      </a: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 2 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31" marR="63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31" marR="63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31" marR="63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31" marR="63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79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Κολλητική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31" marR="63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31" marR="63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31" marR="63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31" marR="63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79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Καρφίτσα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31" marR="63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31" marR="63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31" marR="63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31" marR="63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79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Πίκμανση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31" marR="63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31" marR="63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31" marR="63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2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el-GR" sz="2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631" marR="63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04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1_OC_template_updated">
  <a:themeElements>
    <a:clrScheme name="Προσαρμοσμένο 2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61</TotalTime>
  <Words>1722</Words>
  <Application>Microsoft Office PowerPoint</Application>
  <PresentationFormat>Προβολή στην οθόνη (4:3)</PresentationFormat>
  <Paragraphs>563</Paragraphs>
  <Slides>29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29</vt:i4>
      </vt:variant>
    </vt:vector>
  </HeadingPairs>
  <TitlesOfParts>
    <vt:vector size="31" baseType="lpstr">
      <vt:lpstr>1_OC_template_updated</vt:lpstr>
      <vt:lpstr>OC_template_updated</vt:lpstr>
      <vt:lpstr>Διαχείριση παραγωγής εντύπου υλικού</vt:lpstr>
      <vt:lpstr>Άσκηση 1: Δημιουργία κάρτας ανάθεσης εργασίας βιβλιοδετείου</vt:lpstr>
      <vt:lpstr>Επίλυση Άσκησης 1: Δημιουργία κάρτας ανάθεσης εργασίας βιβλιοδετείου 1/7</vt:lpstr>
      <vt:lpstr>Επίλυση Άσκησης 1: Δημιουργία κάρτας ανάθεσης εργασίας βιβλιοδετείου 2/7</vt:lpstr>
      <vt:lpstr>Επίλυση Άσκησης 1: Δημιουργία κάρτας ανάθεσης εργασίας βιβλιοδετείου 3/7</vt:lpstr>
      <vt:lpstr>Επίλυση Άσκησης 1: Δημιουργία κάρτας ανάθεσης εργασίας βιβλιοδετείου 4/7</vt:lpstr>
      <vt:lpstr>Επίλυση Άσκησης 1: Δημιουργία κάρτας ανάθεσης εργασίας βιβλιοδετείου 5/7</vt:lpstr>
      <vt:lpstr>Επίλυση Άσκησης 1: Δημιουργία κάρτας ανάθεσης εργασίας βιβλιοδετείου 6/7</vt:lpstr>
      <vt:lpstr>Επίλυση Άσκησης 1: Δημιουργία κάρτας ανάθεσης εργασίας βιβλιοδετείου 7/7</vt:lpstr>
      <vt:lpstr>Άσκηση 2: Δημιουργία πίνακα προγραμματισμού παραγωγής λιθογραφείου</vt:lpstr>
      <vt:lpstr>Άσκηση 3: Δημιουργία ημερήσιων δελτίων παραγωγής 1/5</vt:lpstr>
      <vt:lpstr>Άσκηση 3: Δημιουργία ημερήσιων δελτίων παραγωγής 2/5</vt:lpstr>
      <vt:lpstr>Άσκηση 3: Δημιουργία ημερήσιων δελτίων παραγωγής 3/5</vt:lpstr>
      <vt:lpstr>Άσκηση 3: Δημιουργία ημερήσιων δελτίων παραγωγής 4/5</vt:lpstr>
      <vt:lpstr>Άσκηση 3: Δημιουργία ημερήσιων δελτίων παραγωγής 5/5</vt:lpstr>
      <vt:lpstr>Άσκηση 4: Υπολογισμός του ολικού χρόνου παραγωγής 1/2</vt:lpstr>
      <vt:lpstr>Άσκηση 4: Υπολογισμός του ολικού χρόνου παραγωγής 2/2</vt:lpstr>
      <vt:lpstr>Άσκηση 5: Εκτύπωση 6 εργασιών 1/5</vt:lpstr>
      <vt:lpstr>Άσκηση 5: Εκτύπωση 6 εργασιών 2/5</vt:lpstr>
      <vt:lpstr>Άσκηση 5: Εκτύπωση 6 εργασιών 3/5</vt:lpstr>
      <vt:lpstr>Άσκηση 5: Εκτύπωση 6 εργασιών 4/5</vt:lpstr>
      <vt:lpstr>Άσκηση 5: Εκτύπωση 6 εργασιών 5/5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Διαχείριση παραγωγής εντύπου υλικού</dc:title>
  <dc:creator>opencourses@teiath.gr</dc:creator>
  <cp:lastModifiedBy>fkaram2</cp:lastModifiedBy>
  <cp:revision>9</cp:revision>
  <dcterms:created xsi:type="dcterms:W3CDTF">2015-03-24T12:42:40Z</dcterms:created>
  <dcterms:modified xsi:type="dcterms:W3CDTF">2015-03-30T11:08:27Z</dcterms:modified>
</cp:coreProperties>
</file>